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1736" r:id="rId2"/>
    <p:sldId id="1724" r:id="rId3"/>
    <p:sldId id="1779" r:id="rId4"/>
    <p:sldId id="1780" r:id="rId5"/>
    <p:sldId id="1788" r:id="rId6"/>
    <p:sldId id="1783" r:id="rId7"/>
    <p:sldId id="1745" r:id="rId8"/>
    <p:sldId id="1782" r:id="rId9"/>
    <p:sldId id="1778" r:id="rId10"/>
    <p:sldId id="1743" r:id="rId11"/>
    <p:sldId id="1787" r:id="rId12"/>
    <p:sldId id="1777" r:id="rId13"/>
    <p:sldId id="1749" r:id="rId14"/>
    <p:sldId id="1742" r:id="rId15"/>
    <p:sldId id="1784" r:id="rId16"/>
    <p:sldId id="1789" r:id="rId17"/>
    <p:sldId id="1790" r:id="rId18"/>
    <p:sldId id="1791" r:id="rId19"/>
    <p:sldId id="1792" r:id="rId20"/>
    <p:sldId id="1793" r:id="rId21"/>
    <p:sldId id="1794" r:id="rId22"/>
    <p:sldId id="1795" r:id="rId23"/>
    <p:sldId id="1796" r:id="rId24"/>
    <p:sldId id="1797" r:id="rId25"/>
    <p:sldId id="1714" r:id="rId2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CFDA"/>
    <a:srgbClr val="B2E7E7"/>
    <a:srgbClr val="B9E0E3"/>
    <a:srgbClr val="ABDDD1"/>
    <a:srgbClr val="7CCAB7"/>
    <a:srgbClr val="486AE5"/>
    <a:srgbClr val="F4FAF9"/>
    <a:srgbClr val="C9E9E1"/>
    <a:srgbClr val="DCF1EC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55" autoAdjust="0"/>
    <p:restoredTop sz="95181" autoAdjust="0"/>
  </p:normalViewPr>
  <p:slideViewPr>
    <p:cSldViewPr>
      <p:cViewPr varScale="1">
        <p:scale>
          <a:sx n="145" d="100"/>
          <a:sy n="145" d="100"/>
        </p:scale>
        <p:origin x="252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27-Jul-20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27-Jul-20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able, game&#10;&#10;Description automatically generated">
            <a:extLst>
              <a:ext uri="{FF2B5EF4-FFF2-40B4-BE49-F238E27FC236}">
                <a16:creationId xmlns:a16="http://schemas.microsoft.com/office/drawing/2014/main" id="{8E83E5C7-E9B1-4CEB-BBAE-CC8DB839F3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8" t="24511" r="8921" b="3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5404444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5404444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35F32-E12E-477C-AC13-4977EFD37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1E2A0-40BE-4A8E-8CFC-BFB81F287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5404444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23528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828" r="567" b="31504"/>
          <a:stretch/>
        </p:blipFill>
        <p:spPr>
          <a:xfrm>
            <a:off x="0" y="0"/>
            <a:ext cx="9144000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" t="31012" r="1100" b="844"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" t="16720" r="8093" b="890"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 t="20662" r="398" b="11351"/>
          <a:stretch/>
        </p:blipFill>
        <p:spPr>
          <a:xfrm>
            <a:off x="1" y="0"/>
            <a:ext cx="9144000" cy="314781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" t="19007" r="8457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562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" t="17838" r="9563" b="4056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7358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9D77F2-DA7C-4E84-BD75-582449B07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5" t="24673" r="12678"/>
          <a:stretch/>
        </p:blipFill>
        <p:spPr>
          <a:xfrm>
            <a:off x="-15699" y="4828"/>
            <a:ext cx="9159699" cy="5133842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1698002"/>
            <a:ext cx="3676252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125466"/>
            <a:ext cx="3676252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05BBEEC-B96D-41D7-A966-B60BFA5F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3921131"/>
            <a:ext cx="3676253" cy="46055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263526-F55E-4F5E-A7B1-C12E2B6F85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" y="-1"/>
            <a:ext cx="9121629" cy="514350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0370DE1-8EC1-43C8-9C54-1BE4371E75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165378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DE264F-1725-4C1C-AC62-D5D893323249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144054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0C87C35-9F9E-4105-B01E-1C9EEAC8EE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870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BA1091-F064-4062-9C3E-209801E84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12107"/>
            <a:ext cx="9289030" cy="521183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25825C9-E365-484A-BAFE-AEBBFA5CDC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381402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0F17B5-B03E-4178-80D1-29ED395009D8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360078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49639CC-2BE4-4519-B044-C1EE571ECD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89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8" t="23983" r="786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6" t="24619" r="9582" b="-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455915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24584" r="483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303884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1" t="25372" r="439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41988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988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996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1267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490384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619" b="69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4203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9C4442-49AF-44B1-BD22-999375CA4D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83969" y="4906935"/>
            <a:ext cx="576062" cy="576062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2020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EAC6E9-8ACD-4B43-A468-1C69E0B7F7D6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15" r:id="rId4"/>
    <p:sldLayoutId id="2147483816" r:id="rId5"/>
    <p:sldLayoutId id="2147483817" r:id="rId6"/>
    <p:sldLayoutId id="2147483805" r:id="rId7"/>
    <p:sldLayoutId id="2147483768" r:id="rId8"/>
    <p:sldLayoutId id="2147483756" r:id="rId9"/>
    <p:sldLayoutId id="2147483796" r:id="rId10"/>
    <p:sldLayoutId id="2147483758" r:id="rId11"/>
    <p:sldLayoutId id="2147483791" r:id="rId12"/>
    <p:sldLayoutId id="2147483763" r:id="rId13"/>
    <p:sldLayoutId id="2147483803" r:id="rId14"/>
    <p:sldLayoutId id="2147483807" r:id="rId15"/>
    <p:sldLayoutId id="2147483804" r:id="rId16"/>
    <p:sldLayoutId id="2147483810" r:id="rId17"/>
    <p:sldLayoutId id="2147483818" r:id="rId18"/>
    <p:sldLayoutId id="2147483793" r:id="rId19"/>
    <p:sldLayoutId id="2147483802" r:id="rId20"/>
    <p:sldLayoutId id="2147483813" r:id="rId21"/>
    <p:sldLayoutId id="2147483814" r:id="rId2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knowledge.exlibrisgroup.com/@api/deki/files/74499/Letters_-_Letter_Configuration_in_Alma.pptx" TargetMode="Externa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knowledge.exlibrisgroup.com/@api/deki/files/80765/How_to_create_a_set_of_all_users_that_have_an_item_on_loan.pptx" TargetMode="Externa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knowledge.exlibrisgroup.com/@api/deki/files/80765/How_to_create_a_set_of_all_users_that_have_an_item_on_loan.pptx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C6C00A-D08B-4044-94E2-B5F7A1014A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656" y="2211962"/>
            <a:ext cx="3935304" cy="719575"/>
          </a:xfrm>
        </p:spPr>
        <p:txBody>
          <a:bodyPr/>
          <a:lstStyle/>
          <a:p>
            <a:r>
              <a:rPr lang="en-US" sz="3200" dirty="0"/>
              <a:t>How to send a customized letter to all users that have an item on loan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568CF4-3CA7-484B-B6C1-F49D53072F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6656" y="4011910"/>
            <a:ext cx="4972396" cy="864096"/>
          </a:xfrm>
        </p:spPr>
        <p:txBody>
          <a:bodyPr>
            <a:normAutofit/>
          </a:bodyPr>
          <a:lstStyle/>
          <a:p>
            <a:r>
              <a:rPr lang="en-US" dirty="0"/>
              <a:t>Yoel Kortick</a:t>
            </a:r>
          </a:p>
          <a:p>
            <a:r>
              <a:rPr lang="en-US" dirty="0"/>
              <a:t>Senior Librarian</a:t>
            </a:r>
          </a:p>
        </p:txBody>
      </p:sp>
    </p:spTree>
    <p:extLst>
      <p:ext uri="{BB962C8B-B14F-4D97-AF65-F5344CB8AC3E}">
        <p14:creationId xmlns:p14="http://schemas.microsoft.com/office/powerpoint/2010/main" val="480933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FD1D28-E67E-4024-A44F-10AC52506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6633"/>
            <a:ext cx="9144000" cy="11102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 Define messages for letter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285E7A-0190-4D62-B3CA-142289A63DE5}"/>
              </a:ext>
            </a:extLst>
          </p:cNvPr>
          <p:cNvSpPr/>
          <p:nvPr/>
        </p:nvSpPr>
        <p:spPr>
          <a:xfrm>
            <a:off x="683568" y="2354187"/>
            <a:ext cx="1224136" cy="2694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21973A30-E9F5-4654-8626-AECD34D14ACF}"/>
              </a:ext>
            </a:extLst>
          </p:cNvPr>
          <p:cNvSpPr txBox="1">
            <a:spLocks/>
          </p:cNvSpPr>
          <p:nvPr/>
        </p:nvSpPr>
        <p:spPr>
          <a:xfrm>
            <a:off x="359532" y="760206"/>
            <a:ext cx="8424936" cy="73142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 Alma Navigate to "General Configuration &gt; Letters &gt; Letters Configuration &gt;  User Notifications Letter &gt; edit" (and then switch to "labels" tab)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22C739-0175-4E9B-8DFF-9269147778F8}"/>
              </a:ext>
            </a:extLst>
          </p:cNvPr>
          <p:cNvSpPr/>
          <p:nvPr/>
        </p:nvSpPr>
        <p:spPr>
          <a:xfrm>
            <a:off x="7884368" y="2623662"/>
            <a:ext cx="504056" cy="2694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11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 Define messages for letter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4CE957-31FB-48BA-B3D7-09A6EA86CD9D}"/>
              </a:ext>
            </a:extLst>
          </p:cNvPr>
          <p:cNvSpPr txBox="1"/>
          <p:nvPr/>
        </p:nvSpPr>
        <p:spPr>
          <a:xfrm>
            <a:off x="188988" y="736144"/>
            <a:ext cx="8838031" cy="16359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eaLnBrk="0" hangingPunct="0">
              <a:lnSpc>
                <a:spcPct val="90000"/>
              </a:lnSpc>
              <a:spcBef>
                <a:spcPct val="35000"/>
              </a:spcBef>
              <a:buSzPct val="85000"/>
              <a:buChar char="•"/>
              <a:defRPr sz="2800">
                <a:solidFill>
                  <a:srgbClr val="3E4C56"/>
                </a:solidFill>
                <a:latin typeface="+mn-lt"/>
                <a:ea typeface="MS PGothic" pitchFamily="34" charset="-128"/>
              </a:defRPr>
            </a:lvl1pPr>
            <a:lvl2pPr marL="742950" indent="-28575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This is the "Labels" tab.</a:t>
            </a:r>
          </a:p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Line_1  = The library has been closed until further notice.</a:t>
            </a:r>
          </a:p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Line_2  = All loan due dates have been indefinitely extended.</a:t>
            </a:r>
          </a:p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Line_3  = Thank you for your understanding.</a:t>
            </a:r>
          </a:p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Subject = Library notice</a:t>
            </a:r>
            <a:endParaRPr lang="en-US" sz="1600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C877EA-E57D-4A34-AB75-36A05AB42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45" y="2461793"/>
            <a:ext cx="8924925" cy="21050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88988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7717935" cy="1240583"/>
          </a:xfrm>
        </p:spPr>
        <p:txBody>
          <a:bodyPr/>
          <a:lstStyle/>
          <a:p>
            <a:r>
              <a:rPr lang="en-US" dirty="0"/>
              <a:t>Step 3 Edit the </a:t>
            </a:r>
            <a:r>
              <a:rPr lang="en-US" dirty="0" err="1"/>
              <a:t>xsl</a:t>
            </a:r>
            <a:r>
              <a:rPr lang="en-US" dirty="0"/>
              <a:t> of the letter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569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 Edit the </a:t>
            </a:r>
            <a:r>
              <a:rPr lang="en-US" dirty="0" err="1"/>
              <a:t>xsl</a:t>
            </a:r>
            <a:r>
              <a:rPr lang="en-US" dirty="0"/>
              <a:t> of the letter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Edit the </a:t>
            </a:r>
            <a:r>
              <a:rPr lang="en-US" dirty="0" err="1"/>
              <a:t>xsl</a:t>
            </a:r>
            <a:r>
              <a:rPr lang="en-US" dirty="0"/>
              <a:t> of the letter so that it will print the lines from the User Notifications Letter edited in step 2</a:t>
            </a:r>
          </a:p>
          <a:p>
            <a:r>
              <a:rPr lang="en-US" dirty="0"/>
              <a:t>You must add the user notification type code added in step 1 to the </a:t>
            </a:r>
            <a:r>
              <a:rPr lang="en-US" dirty="0" err="1"/>
              <a:t>xsl</a:t>
            </a:r>
            <a:r>
              <a:rPr lang="en-US" dirty="0"/>
              <a:t> the letter (instead of the condition already there, or add a new condition).</a:t>
            </a:r>
          </a:p>
          <a:p>
            <a:r>
              <a:rPr lang="en-US" dirty="0"/>
              <a:t>You must also comment out the default password appearance in the </a:t>
            </a:r>
            <a:r>
              <a:rPr lang="en-US" dirty="0" err="1"/>
              <a:t>xsl</a:t>
            </a:r>
            <a:r>
              <a:rPr lang="en-US" dirty="0"/>
              <a:t> of the letter.  The password is by default in the letter in case it will be used to notify patrons of their password.</a:t>
            </a:r>
          </a:p>
          <a:p>
            <a:r>
              <a:rPr lang="en-US" dirty="0"/>
              <a:t>By default only line 1 and 2 will appear in the letter.  If you also want line 3 or more you must add it.</a:t>
            </a:r>
          </a:p>
          <a:p>
            <a:r>
              <a:rPr lang="en-US" dirty="0"/>
              <a:t>For information about editing the </a:t>
            </a:r>
            <a:r>
              <a:rPr lang="en-US" dirty="0" err="1"/>
              <a:t>xsl</a:t>
            </a:r>
            <a:r>
              <a:rPr lang="en-US" dirty="0"/>
              <a:t> of a letter see </a:t>
            </a:r>
            <a:r>
              <a:rPr lang="en-US" dirty="0">
                <a:hlinkClick r:id="rId2"/>
              </a:rPr>
              <a:t>Letter Configuration in Alma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6509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 Edit the </a:t>
            </a:r>
            <a:r>
              <a:rPr lang="en-US" dirty="0" err="1"/>
              <a:t>xsl</a:t>
            </a:r>
            <a:r>
              <a:rPr lang="en-US" dirty="0"/>
              <a:t> of the letter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F8F00475-75D8-4B60-883C-CE3E36784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753319"/>
            <a:ext cx="8424936" cy="432047"/>
          </a:xfrm>
        </p:spPr>
        <p:txBody>
          <a:bodyPr>
            <a:normAutofit/>
          </a:bodyPr>
          <a:lstStyle/>
          <a:p>
            <a:r>
              <a:rPr lang="en-US" sz="2200" dirty="0"/>
              <a:t>Template tab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235411-D625-44D4-A4DC-9643505C0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482" y="631714"/>
            <a:ext cx="4743450" cy="42100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860438-0ED0-47A3-B63F-A9BEED2EB2ED}"/>
              </a:ext>
            </a:extLst>
          </p:cNvPr>
          <p:cNvSpPr txBox="1"/>
          <p:nvPr/>
        </p:nvSpPr>
        <p:spPr>
          <a:xfrm>
            <a:off x="6712919" y="2008839"/>
            <a:ext cx="1963537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400"/>
              <a:t>The notification type code defined in step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0E173A-5249-489E-8330-4BFFACAFD768}"/>
              </a:ext>
            </a:extLst>
          </p:cNvPr>
          <p:cNvSpPr txBox="1"/>
          <p:nvPr/>
        </p:nvSpPr>
        <p:spPr>
          <a:xfrm>
            <a:off x="4841784" y="2762534"/>
            <a:ext cx="1685422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400"/>
              <a:t>Comment out the appearance of the password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B488BC-F2BF-410D-84B0-3F51547B690D}"/>
              </a:ext>
            </a:extLst>
          </p:cNvPr>
          <p:cNvSpPr txBox="1"/>
          <p:nvPr/>
        </p:nvSpPr>
        <p:spPr>
          <a:xfrm>
            <a:off x="161219" y="2318910"/>
            <a:ext cx="1386445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400"/>
              <a:t>Add whatever additional lines you want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C8159A3-DC29-4BEB-A354-DFD292947D27}"/>
              </a:ext>
            </a:extLst>
          </p:cNvPr>
          <p:cNvCxnSpPr>
            <a:cxnSpLocks/>
          </p:cNvCxnSpPr>
          <p:nvPr/>
        </p:nvCxnSpPr>
        <p:spPr bwMode="auto">
          <a:xfrm>
            <a:off x="1950474" y="3867894"/>
            <a:ext cx="89230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009AA86-197D-467D-8CCC-2000722D83EC}"/>
              </a:ext>
            </a:extLst>
          </p:cNvPr>
          <p:cNvCxnSpPr>
            <a:cxnSpLocks/>
          </p:cNvCxnSpPr>
          <p:nvPr/>
        </p:nvCxnSpPr>
        <p:spPr bwMode="auto">
          <a:xfrm>
            <a:off x="1547664" y="2666293"/>
            <a:ext cx="38923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59BCAC3-0813-40A0-95F2-20FD0227CFFE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523775" y="1600759"/>
            <a:ext cx="189144" cy="43797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D7059E7-D5C6-41F2-8EC0-479BCE851A19}"/>
              </a:ext>
            </a:extLst>
          </p:cNvPr>
          <p:cNvCxnSpPr>
            <a:cxnSpLocks/>
          </p:cNvCxnSpPr>
          <p:nvPr/>
        </p:nvCxnSpPr>
        <p:spPr bwMode="auto">
          <a:xfrm flipV="1">
            <a:off x="1950474" y="3045662"/>
            <a:ext cx="892306" cy="1191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945231F-E7D1-42DF-9BC0-9B52FE07D44F}"/>
              </a:ext>
            </a:extLst>
          </p:cNvPr>
          <p:cNvCxnSpPr>
            <a:cxnSpLocks/>
          </p:cNvCxnSpPr>
          <p:nvPr/>
        </p:nvCxnSpPr>
        <p:spPr bwMode="auto">
          <a:xfrm>
            <a:off x="1936900" y="2005734"/>
            <a:ext cx="90588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0559C41-4FBA-4881-82F0-61133D95C409}"/>
              </a:ext>
            </a:extLst>
          </p:cNvPr>
          <p:cNvCxnSpPr>
            <a:cxnSpLocks/>
          </p:cNvCxnSpPr>
          <p:nvPr/>
        </p:nvCxnSpPr>
        <p:spPr bwMode="auto">
          <a:xfrm flipV="1">
            <a:off x="1950474" y="2029311"/>
            <a:ext cx="0" cy="183858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772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FFD5AD-4719-4747-BE6E-835BBBF6A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766239"/>
            <a:ext cx="7048500" cy="65722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 Edit the </a:t>
            </a:r>
            <a:r>
              <a:rPr lang="en-US" dirty="0" err="1"/>
              <a:t>xsl</a:t>
            </a:r>
            <a:r>
              <a:rPr lang="en-US" dirty="0"/>
              <a:t> of the letter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F8F00475-75D8-4B60-883C-CE3E36784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432047"/>
          </a:xfrm>
        </p:spPr>
        <p:txBody>
          <a:bodyPr>
            <a:normAutofit fontScale="77500" lnSpcReduction="20000"/>
          </a:bodyPr>
          <a:lstStyle/>
          <a:p>
            <a:r>
              <a:rPr lang="en-US" sz="2200" dirty="0"/>
              <a:t>The user notification type code added in step 1 as it appears in the </a:t>
            </a:r>
            <a:r>
              <a:rPr lang="en-US" sz="2200" dirty="0" err="1"/>
              <a:t>xsl</a:t>
            </a:r>
            <a:r>
              <a:rPr lang="en-US" sz="2200" dirty="0"/>
              <a:t> of the letter.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764CFC-2144-447D-9C49-9382BF6E7CA3}"/>
              </a:ext>
            </a:extLst>
          </p:cNvPr>
          <p:cNvSpPr/>
          <p:nvPr/>
        </p:nvSpPr>
        <p:spPr>
          <a:xfrm>
            <a:off x="1063612" y="1871324"/>
            <a:ext cx="1431876" cy="4107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554225-96BC-46ED-BB89-FF22A52FD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675" y="3034819"/>
            <a:ext cx="6141324" cy="15291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C45CDE9-8C9D-499B-89D0-98F8DBF50EA9}"/>
              </a:ext>
            </a:extLst>
          </p:cNvPr>
          <p:cNvSpPr/>
          <p:nvPr/>
        </p:nvSpPr>
        <p:spPr>
          <a:xfrm>
            <a:off x="6156176" y="3961227"/>
            <a:ext cx="1584176" cy="4107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8CC8F41-7437-440A-8342-FAF9A0EF39ED}"/>
              </a:ext>
            </a:extLst>
          </p:cNvPr>
          <p:cNvCxnSpPr/>
          <p:nvPr/>
        </p:nvCxnSpPr>
        <p:spPr>
          <a:xfrm>
            <a:off x="2495488" y="2282046"/>
            <a:ext cx="3660688" cy="167918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745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7717935" cy="1240583"/>
          </a:xfrm>
        </p:spPr>
        <p:txBody>
          <a:bodyPr/>
          <a:lstStyle/>
          <a:p>
            <a:r>
              <a:rPr lang="en-US" dirty="0"/>
              <a:t>Step 4 Define a set of users to receive letter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361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 Define a set of users to receive letter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Please see separate </a:t>
            </a:r>
            <a:r>
              <a:rPr lang="en-US"/>
              <a:t>presentation </a:t>
            </a:r>
            <a:r>
              <a:rPr lang="en-US">
                <a:hlinkClick r:id="rId2" tooltip="How to create a set of all users that have an item on loan.pptx"/>
              </a:rPr>
              <a:t>How to create a set of all users that have an item on loan</a:t>
            </a:r>
            <a:r>
              <a:rPr lang="en-US"/>
              <a:t>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344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7717935" cy="1240583"/>
          </a:xfrm>
        </p:spPr>
        <p:txBody>
          <a:bodyPr/>
          <a:lstStyle/>
          <a:p>
            <a:r>
              <a:rPr lang="en-US" dirty="0"/>
              <a:t>Step 5 Run the job "Update/Notify Users"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078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 Run the job "Update/Notify Users"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576065"/>
          </a:xfrm>
        </p:spPr>
        <p:txBody>
          <a:bodyPr>
            <a:normAutofit/>
          </a:bodyPr>
          <a:lstStyle/>
          <a:p>
            <a:r>
              <a:rPr lang="en-US" dirty="0"/>
              <a:t>Access “Run a job”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E8F2FB-9B11-44C9-A6E0-2C84C9065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0116" y="1321913"/>
            <a:ext cx="2995776" cy="33767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EB03FB6-1FE8-4D72-8539-54B190637BCD}"/>
              </a:ext>
            </a:extLst>
          </p:cNvPr>
          <p:cNvSpPr/>
          <p:nvPr/>
        </p:nvSpPr>
        <p:spPr>
          <a:xfrm>
            <a:off x="4881976" y="1901910"/>
            <a:ext cx="66632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82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ADD39B-3E44-458F-9DEC-06C823C520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C149F4-2772-4DC6-83C5-E8C2CBAF8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1920" y="627535"/>
            <a:ext cx="5112568" cy="3312367"/>
          </a:xfrm>
        </p:spPr>
        <p:txBody>
          <a:bodyPr>
            <a:normAutofit/>
          </a:bodyPr>
          <a:lstStyle/>
          <a:p>
            <a:r>
              <a:rPr lang="en-US" sz="2000" dirty="0"/>
              <a:t>Introduction</a:t>
            </a:r>
          </a:p>
          <a:p>
            <a:r>
              <a:rPr lang="en-US" sz="2000" dirty="0"/>
              <a:t>Step 1 Define the specific user notification</a:t>
            </a:r>
          </a:p>
          <a:p>
            <a:r>
              <a:rPr lang="en-US" sz="2000" dirty="0"/>
              <a:t>Step 2 Define messages for letter</a:t>
            </a:r>
          </a:p>
          <a:p>
            <a:r>
              <a:rPr lang="en-US" sz="2000" dirty="0"/>
              <a:t>Step 3 Edit the </a:t>
            </a:r>
            <a:r>
              <a:rPr lang="en-US" sz="2000" dirty="0" err="1"/>
              <a:t>xsl</a:t>
            </a:r>
            <a:r>
              <a:rPr lang="en-US" sz="2000" dirty="0"/>
              <a:t> of the letter</a:t>
            </a:r>
          </a:p>
          <a:p>
            <a:r>
              <a:rPr lang="en-US" sz="2000" dirty="0"/>
              <a:t>Step 4 Define a set of users to receive letter</a:t>
            </a:r>
          </a:p>
          <a:p>
            <a:r>
              <a:rPr lang="en-US" sz="2000" dirty="0"/>
              <a:t>Step 5 Run the job "Update/Notify Users"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67142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89A678B-8733-4DF8-889F-2E795217A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896180"/>
            <a:ext cx="6889063" cy="22089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 Run the job "Update/Notify Users"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576065"/>
          </a:xfrm>
        </p:spPr>
        <p:txBody>
          <a:bodyPr>
            <a:normAutofit fontScale="92500"/>
          </a:bodyPr>
          <a:lstStyle/>
          <a:p>
            <a:r>
              <a:rPr lang="en-US" dirty="0"/>
              <a:t>Filter by type “Users” and choose “Update/Notify Users for user set”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B03FB6-1FE8-4D72-8539-54B190637BCD}"/>
              </a:ext>
            </a:extLst>
          </p:cNvPr>
          <p:cNvSpPr/>
          <p:nvPr/>
        </p:nvSpPr>
        <p:spPr>
          <a:xfrm>
            <a:off x="2051720" y="2643758"/>
            <a:ext cx="108012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30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ACC383-D573-4415-95D0-A27DDE051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475" y="1682028"/>
            <a:ext cx="5353050" cy="24288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 Run the job "Update/Notify Users"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576065"/>
          </a:xfrm>
        </p:spPr>
        <p:txBody>
          <a:bodyPr>
            <a:normAutofit/>
          </a:bodyPr>
          <a:lstStyle/>
          <a:p>
            <a:r>
              <a:rPr lang="en-US" dirty="0"/>
              <a:t>Select the set</a:t>
            </a:r>
          </a:p>
        </p:txBody>
      </p:sp>
    </p:spTree>
    <p:extLst>
      <p:ext uri="{BB962C8B-B14F-4D97-AF65-F5344CB8AC3E}">
        <p14:creationId xmlns:p14="http://schemas.microsoft.com/office/powerpoint/2010/main" val="25194157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458E3B-CC47-4FFB-ADE2-1370E52BC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12" y="1995686"/>
            <a:ext cx="8181975" cy="21431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 Run the job "Update/Notify Users"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7920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Check the box "Send notification to user" and Choose the message which we defined in step 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E2B4D9-2399-43CF-B676-35809A15DDD9}"/>
              </a:ext>
            </a:extLst>
          </p:cNvPr>
          <p:cNvSpPr/>
          <p:nvPr/>
        </p:nvSpPr>
        <p:spPr>
          <a:xfrm>
            <a:off x="1259632" y="3723878"/>
            <a:ext cx="108012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E868A4-3A47-49A1-849C-6ED73C43C574}"/>
              </a:ext>
            </a:extLst>
          </p:cNvPr>
          <p:cNvSpPr/>
          <p:nvPr/>
        </p:nvSpPr>
        <p:spPr>
          <a:xfrm>
            <a:off x="4841908" y="3723878"/>
            <a:ext cx="203434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9915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106D86-AB86-4D5A-AF0C-80EB49066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1103"/>
            <a:ext cx="9144000" cy="94129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 Run the job "Update/Notify Users"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792088"/>
          </a:xfrm>
        </p:spPr>
        <p:txBody>
          <a:bodyPr>
            <a:normAutofit/>
          </a:bodyPr>
          <a:lstStyle/>
          <a:p>
            <a:r>
              <a:rPr lang="en-US" dirty="0"/>
              <a:t>Wait for job to complete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E2B4D9-2399-43CF-B676-35809A15DDD9}"/>
              </a:ext>
            </a:extLst>
          </p:cNvPr>
          <p:cNvSpPr/>
          <p:nvPr/>
        </p:nvSpPr>
        <p:spPr>
          <a:xfrm>
            <a:off x="189560" y="2587786"/>
            <a:ext cx="2088232" cy="4204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E868A4-3A47-49A1-849C-6ED73C43C574}"/>
              </a:ext>
            </a:extLst>
          </p:cNvPr>
          <p:cNvSpPr/>
          <p:nvPr/>
        </p:nvSpPr>
        <p:spPr>
          <a:xfrm>
            <a:off x="7524328" y="2571750"/>
            <a:ext cx="1026236" cy="4465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686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 Run the job "Update/Notify Users"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99542"/>
            <a:ext cx="8424936" cy="792088"/>
          </a:xfrm>
        </p:spPr>
        <p:txBody>
          <a:bodyPr>
            <a:normAutofit/>
          </a:bodyPr>
          <a:lstStyle/>
          <a:p>
            <a:r>
              <a:rPr lang="en-US" dirty="0"/>
              <a:t>See that letter is sent to the users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488B8F-E49D-4B99-BCEE-7DA37D49D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087" y="1207740"/>
            <a:ext cx="4695825" cy="35242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412916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9FBF229-C599-4A23-B7CB-D49D1A7976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xxx@exlibrisgroup.com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CDA0A7-6517-4F13-90AE-AAE8D711DE03}"/>
              </a:ext>
            </a:extLst>
          </p:cNvPr>
          <p:cNvSpPr txBox="1"/>
          <p:nvPr/>
        </p:nvSpPr>
        <p:spPr>
          <a:xfrm>
            <a:off x="3580404" y="1635646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33791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7717935" cy="1240583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248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the example here we will send a letter to all users that have an item on loan.</a:t>
            </a:r>
          </a:p>
          <a:p>
            <a:r>
              <a:rPr lang="en-US" dirty="0"/>
              <a:t>We will send a letter which states that due to extenuating circumstances the library has been closed until further notice and that all loan due dates have been indefinitely extended.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729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will send the users the specific letter using the job “Update/Notify Users for user set”.</a:t>
            </a:r>
          </a:p>
          <a:p>
            <a:r>
              <a:rPr lang="en-US" dirty="0"/>
              <a:t>We will assume that you already know how to create a set of </a:t>
            </a:r>
            <a:r>
              <a:rPr lang="en-US"/>
              <a:t>users that </a:t>
            </a:r>
            <a:r>
              <a:rPr lang="en-US" dirty="0"/>
              <a:t>have loans, and if this is not the case please see separate presentation </a:t>
            </a:r>
            <a:r>
              <a:rPr lang="en-US" dirty="0">
                <a:hlinkClick r:id="rId2" tooltip="How to create a set of all users that have an item on loan.pptx"/>
              </a:rPr>
              <a:t>How to create a set of all users that have an item on loan</a:t>
            </a:r>
            <a:r>
              <a:rPr lang="en-US" dirty="0"/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341298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7717935" cy="1240583"/>
          </a:xfrm>
        </p:spPr>
        <p:txBody>
          <a:bodyPr/>
          <a:lstStyle/>
          <a:p>
            <a:r>
              <a:rPr lang="en-US" dirty="0"/>
              <a:t>Step 1 Define the specific user notification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069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4F0CFAF-B525-4CF1-94CB-06B72BE48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5868" y="1919524"/>
            <a:ext cx="2652264" cy="27236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 Define the specific user notification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368151"/>
          </a:xfrm>
        </p:spPr>
        <p:txBody>
          <a:bodyPr>
            <a:normAutofit/>
          </a:bodyPr>
          <a:lstStyle/>
          <a:p>
            <a:r>
              <a:rPr lang="en-US" sz="2000" dirty="0"/>
              <a:t>Define the specific user notification at "Administration &gt; User Management Configuration &gt; Configuration Menu &gt; General &gt; User Notification Types.</a:t>
            </a:r>
          </a:p>
          <a:p>
            <a:r>
              <a:rPr lang="en-US" sz="2000" dirty="0"/>
              <a:t>The notification will later appear in the job "Update/Notify Users"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DC00A3-0BA9-449B-98DB-B6AE916C7356}"/>
              </a:ext>
            </a:extLst>
          </p:cNvPr>
          <p:cNvSpPr/>
          <p:nvPr/>
        </p:nvSpPr>
        <p:spPr bwMode="auto">
          <a:xfrm>
            <a:off x="3347864" y="3213631"/>
            <a:ext cx="2016224" cy="41587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32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A9021C2-07F3-44BC-A3BB-14AC12254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17693"/>
            <a:ext cx="9144000" cy="16781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 Define the specific user notification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3960439"/>
          </a:xfrm>
        </p:spPr>
        <p:txBody>
          <a:bodyPr>
            <a:normAutofit/>
          </a:bodyPr>
          <a:lstStyle/>
          <a:p>
            <a:r>
              <a:rPr lang="en-US" sz="2200" dirty="0"/>
              <a:t>We have created a notification with code LIBRARY_CLOSED and text “The library has been closed until further notice and all loan due dates have been indefinitely extended.”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D3CDDB-98DF-4E4E-87B1-5D7CE1B45A02}"/>
              </a:ext>
            </a:extLst>
          </p:cNvPr>
          <p:cNvSpPr/>
          <p:nvPr/>
        </p:nvSpPr>
        <p:spPr>
          <a:xfrm>
            <a:off x="971600" y="3333694"/>
            <a:ext cx="5328592" cy="5221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B0A894-71BE-4FB6-AFF7-F2FA10BAD6F3}"/>
              </a:ext>
            </a:extLst>
          </p:cNvPr>
          <p:cNvSpPr/>
          <p:nvPr/>
        </p:nvSpPr>
        <p:spPr>
          <a:xfrm>
            <a:off x="8172400" y="2106961"/>
            <a:ext cx="648072" cy="3207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04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7717935" cy="1240583"/>
          </a:xfrm>
        </p:spPr>
        <p:txBody>
          <a:bodyPr/>
          <a:lstStyle/>
          <a:p>
            <a:r>
              <a:rPr lang="en-US" dirty="0"/>
              <a:t>Step 2 Define messages for letter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295033"/>
      </p:ext>
    </p:extLst>
  </p:cSld>
  <p:clrMapOvr>
    <a:masterClrMapping/>
  </p:clrMapOvr>
</p:sld>
</file>

<file path=ppt/theme/theme1.xml><?xml version="1.0" encoding="utf-8"?>
<a:theme xmlns:a="http://schemas.openxmlformats.org/drawingml/2006/main" name="Ex_Libris_2020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14858</TotalTime>
  <Words>772</Words>
  <Application>Microsoft Office PowerPoint</Application>
  <PresentationFormat>On-screen Show (16:9)</PresentationFormat>
  <Paragraphs>86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Ex_Libris_2020</vt:lpstr>
      <vt:lpstr>How to send a customized letter to all users that have an item on loan</vt:lpstr>
      <vt:lpstr>PowerPoint Presentation</vt:lpstr>
      <vt:lpstr>Introduction</vt:lpstr>
      <vt:lpstr>Introduction</vt:lpstr>
      <vt:lpstr>Introduction</vt:lpstr>
      <vt:lpstr>Step 1 Define the specific user notification</vt:lpstr>
      <vt:lpstr>Step 1 Define the specific user notification</vt:lpstr>
      <vt:lpstr>Step 1 Define the specific user notification</vt:lpstr>
      <vt:lpstr>Step 2 Define messages for letter</vt:lpstr>
      <vt:lpstr>Step 2 Define messages for letter</vt:lpstr>
      <vt:lpstr>Step 2 Define messages for letter</vt:lpstr>
      <vt:lpstr>Step 3 Edit the xsl of the letter</vt:lpstr>
      <vt:lpstr>Step 3 Edit the xsl of the letter</vt:lpstr>
      <vt:lpstr>Step 3 Edit the xsl of the letter</vt:lpstr>
      <vt:lpstr>Step 3 Edit the xsl of the letter</vt:lpstr>
      <vt:lpstr>Step 4 Define a set of users to receive letter</vt:lpstr>
      <vt:lpstr>Step 4 Define a set of users to receive letter</vt:lpstr>
      <vt:lpstr>Step 5 Run the job "Update/Notify Users"</vt:lpstr>
      <vt:lpstr>Step 5 Run the job "Update/Notify Users"</vt:lpstr>
      <vt:lpstr>Step 5 Run the job "Update/Notify Users"</vt:lpstr>
      <vt:lpstr>Step 5 Run the job "Update/Notify Users"</vt:lpstr>
      <vt:lpstr>Step 5 Run the job "Update/Notify Users"</vt:lpstr>
      <vt:lpstr>Step 5 Run the job "Update/Notify Users"</vt:lpstr>
      <vt:lpstr>Step 5 Run the job "Update/Notify Users"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Yoel Kortick</cp:lastModifiedBy>
  <cp:revision>608</cp:revision>
  <dcterms:created xsi:type="dcterms:W3CDTF">2017-01-02T15:10:30Z</dcterms:created>
  <dcterms:modified xsi:type="dcterms:W3CDTF">2020-07-27T09:59:35Z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</Properties>
</file>