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9"/>
  </p:notesMasterIdLst>
  <p:handoutMasterIdLst>
    <p:handoutMasterId r:id="rId40"/>
  </p:handoutMasterIdLst>
  <p:sldIdLst>
    <p:sldId id="1735" r:id="rId3"/>
    <p:sldId id="1736" r:id="rId4"/>
    <p:sldId id="1968" r:id="rId5"/>
    <p:sldId id="2120" r:id="rId6"/>
    <p:sldId id="2291" r:id="rId7"/>
    <p:sldId id="2287" r:id="rId8"/>
    <p:sldId id="2283" r:id="rId9"/>
    <p:sldId id="2266" r:id="rId10"/>
    <p:sldId id="2288" r:id="rId11"/>
    <p:sldId id="2267" r:id="rId12"/>
    <p:sldId id="2268" r:id="rId13"/>
    <p:sldId id="2269" r:id="rId14"/>
    <p:sldId id="2270" r:id="rId15"/>
    <p:sldId id="2271" r:id="rId16"/>
    <p:sldId id="2289" r:id="rId17"/>
    <p:sldId id="2272" r:id="rId18"/>
    <p:sldId id="2273" r:id="rId19"/>
    <p:sldId id="2286" r:id="rId20"/>
    <p:sldId id="2274" r:id="rId21"/>
    <p:sldId id="2278" r:id="rId22"/>
    <p:sldId id="2275" r:id="rId23"/>
    <p:sldId id="2276" r:id="rId24"/>
    <p:sldId id="2277" r:id="rId25"/>
    <p:sldId id="2290" r:id="rId26"/>
    <p:sldId id="2279" r:id="rId27"/>
    <p:sldId id="2285" r:id="rId28"/>
    <p:sldId id="2281" r:id="rId29"/>
    <p:sldId id="2282" r:id="rId30"/>
    <p:sldId id="2292" r:id="rId31"/>
    <p:sldId id="2293" r:id="rId32"/>
    <p:sldId id="2294" r:id="rId33"/>
    <p:sldId id="2295" r:id="rId34"/>
    <p:sldId id="2296" r:id="rId35"/>
    <p:sldId id="2297" r:id="rId36"/>
    <p:sldId id="2298" r:id="rId37"/>
    <p:sldId id="1701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6" autoAdjust="0"/>
    <p:restoredTop sz="95067" autoAdjust="0"/>
  </p:normalViewPr>
  <p:slideViewPr>
    <p:cSldViewPr>
      <p:cViewPr varScale="1">
        <p:scale>
          <a:sx n="90" d="100"/>
          <a:sy n="90" d="100"/>
        </p:scale>
        <p:origin x="76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20-Dec-20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20-Dec-20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211710"/>
            <a:ext cx="4972396" cy="17025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Holdings record management on the </a:t>
            </a:r>
            <a:r>
              <a:rPr lang="en-US"/>
              <a:t>library level</a:t>
            </a:r>
            <a:endParaRPr lang="en-US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F22356-7C16-4CC6-BD99-F0F35B5C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711"/>
            <a:ext cx="9144000" cy="17392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sample staff user and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we have given staff user Alicia Chen the role “Physical Inventory Operator” only for the “Engineering Library”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3CEBD-3DFB-4BB7-A2E0-0B32841B78D3}"/>
              </a:ext>
            </a:extLst>
          </p:cNvPr>
          <p:cNvSpPr/>
          <p:nvPr/>
        </p:nvSpPr>
        <p:spPr>
          <a:xfrm>
            <a:off x="5292080" y="2931790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611560" y="2931790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7D39E-AE08-494C-B78B-9BE58837BBD0}"/>
              </a:ext>
            </a:extLst>
          </p:cNvPr>
          <p:cNvSpPr txBox="1"/>
          <p:nvPr/>
        </p:nvSpPr>
        <p:spPr>
          <a:xfrm>
            <a:off x="251520" y="3867894"/>
            <a:ext cx="56166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code for the Engineering Library is UELEC</a:t>
            </a:r>
          </a:p>
        </p:txBody>
      </p:sp>
    </p:spTree>
    <p:extLst>
      <p:ext uri="{BB962C8B-B14F-4D97-AF65-F5344CB8AC3E}">
        <p14:creationId xmlns:p14="http://schemas.microsoft.com/office/powerpoint/2010/main" val="326293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00005C-38C1-4DE7-AAB3-9C0A8E4D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215"/>
            <a:ext cx="9144000" cy="1812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sample staff user and roles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we have given staff user Alicia Chen the role “Repository Manager” only for the “Engineering Library”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3CEBD-3DFB-4BB7-A2E0-0B32841B78D3}"/>
              </a:ext>
            </a:extLst>
          </p:cNvPr>
          <p:cNvSpPr/>
          <p:nvPr/>
        </p:nvSpPr>
        <p:spPr>
          <a:xfrm>
            <a:off x="5292080" y="2931790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611560" y="2931790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1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C135B6-A9CD-4634-9575-5A563E36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591"/>
            <a:ext cx="9144000" cy="1814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0415"/>
            <a:ext cx="8424936" cy="576064"/>
          </a:xfrm>
        </p:spPr>
        <p:txBody>
          <a:bodyPr/>
          <a:lstStyle/>
          <a:p>
            <a:r>
              <a:rPr lang="en-US" dirty="0"/>
              <a:t>Our sample staff user and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we have given staff user Alicia Chen the role “Purchasing Operator” only for the “Engineering Library”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3CEBD-3DFB-4BB7-A2E0-0B32841B78D3}"/>
              </a:ext>
            </a:extLst>
          </p:cNvPr>
          <p:cNvSpPr/>
          <p:nvPr/>
        </p:nvSpPr>
        <p:spPr>
          <a:xfrm>
            <a:off x="5292080" y="2931790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611560" y="2931790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FC242A-2668-4456-BC2D-FBADC7F8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696"/>
            <a:ext cx="9144000" cy="18376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Our sample staff user and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we have given staff user Alicia Chen the role “Purchasing Manager” only for the “Engineering Library”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3CEBD-3DFB-4BB7-A2E0-0B32841B78D3}"/>
              </a:ext>
            </a:extLst>
          </p:cNvPr>
          <p:cNvSpPr/>
          <p:nvPr/>
        </p:nvSpPr>
        <p:spPr>
          <a:xfrm>
            <a:off x="5292080" y="2931790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611560" y="2931790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Our sample staff user and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Here are all of Alicia’s roles.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B39FA-3553-4317-8962-CB84E40EA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1062395"/>
            <a:ext cx="9144000" cy="37074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7DFB2C-AE7C-4178-85F6-AEED550CADD4}"/>
              </a:ext>
            </a:extLst>
          </p:cNvPr>
          <p:cNvSpPr/>
          <p:nvPr/>
        </p:nvSpPr>
        <p:spPr>
          <a:xfrm>
            <a:off x="4572000" y="3435846"/>
            <a:ext cx="1080120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6032E1-CA9B-4539-9295-A18C7FB233C5}"/>
              </a:ext>
            </a:extLst>
          </p:cNvPr>
          <p:cNvSpPr/>
          <p:nvPr/>
        </p:nvSpPr>
        <p:spPr>
          <a:xfrm>
            <a:off x="755576" y="3427805"/>
            <a:ext cx="1944216" cy="1304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Two existing sample holdings records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C48920-567F-4916-AB2A-9B8BE0CC4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-10495"/>
            <a:ext cx="7083128" cy="31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86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D6AEFF-5B1D-4C0E-91A0-D99536F15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622"/>
            <a:ext cx="9144000" cy="3204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existing sample holdings records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Title “Innovative networks : co-operation in national innovation systems” has one holdings record in the Main Library.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971600" y="3723878"/>
            <a:ext cx="22322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70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E2CA3D-9C2B-48A2-B1D5-DB48BD5CE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" y="1419622"/>
            <a:ext cx="9091725" cy="30018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existing sample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Title “Directory of Taiwan scholars” has one holdings record in the Engineering Library.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1115616" y="3451215"/>
            <a:ext cx="2160240" cy="488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8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Trying to edit existing holdings records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FB4D7-6525-4F28-A1A5-F364F2ACD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997" y="-1"/>
            <a:ext cx="6458003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01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CFE67-F737-4CAB-8933-65299EBD7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143"/>
            <a:ext cx="9144000" cy="3204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edit existing holdings records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90"/>
            <a:ext cx="8424936" cy="846554"/>
          </a:xfrm>
        </p:spPr>
        <p:txBody>
          <a:bodyPr>
            <a:normAutofit/>
          </a:bodyPr>
          <a:lstStyle/>
          <a:p>
            <a:r>
              <a:rPr lang="en-US" dirty="0"/>
              <a:t>Alicia logs in and accesses the holdings record for the Main Library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950334" y="4206667"/>
            <a:ext cx="576064" cy="306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AD7CF-40C9-4980-8F76-69AE82AE0492}"/>
              </a:ext>
            </a:extLst>
          </p:cNvPr>
          <p:cNvSpPr/>
          <p:nvPr/>
        </p:nvSpPr>
        <p:spPr>
          <a:xfrm>
            <a:off x="1102734" y="3889160"/>
            <a:ext cx="948986" cy="306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784465"/>
            <a:ext cx="5400600" cy="36594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The relevant roles </a:t>
            </a:r>
          </a:p>
          <a:p>
            <a:pPr lvl="1"/>
            <a:r>
              <a:rPr lang="en-US" dirty="0"/>
              <a:t>Our sample staff user and roles </a:t>
            </a:r>
          </a:p>
          <a:p>
            <a:pPr lvl="1"/>
            <a:r>
              <a:rPr lang="en-US" dirty="0"/>
              <a:t>Two existing sample holdings records</a:t>
            </a:r>
          </a:p>
          <a:p>
            <a:pPr lvl="1"/>
            <a:r>
              <a:rPr lang="en-US" dirty="0"/>
              <a:t>Trying to edit existing holdings records</a:t>
            </a:r>
          </a:p>
          <a:p>
            <a:pPr lvl="1"/>
            <a:r>
              <a:rPr lang="en-US" dirty="0"/>
              <a:t>Trying to create new holdings records</a:t>
            </a:r>
          </a:p>
          <a:p>
            <a:pPr lvl="1"/>
            <a:r>
              <a:rPr lang="en-US" dirty="0"/>
              <a:t>A cataloger who can only edit bibliographic and authority records 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edit existing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8110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Alicia has no option to edit the holdings record in the Main Library (this is because her scope is for a different library)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8685F-A3DE-4C77-BC49-09870552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646"/>
            <a:ext cx="9144000" cy="26732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1623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7ED6DD-1985-4D31-B38B-55F3C5994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413"/>
            <a:ext cx="9144000" cy="22786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edit existing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8110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Alicia tries to do “push to Metadata editor” from the link on top she will get this message: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19A850-ACFC-49F0-B20D-05436FBC107D}"/>
              </a:ext>
            </a:extLst>
          </p:cNvPr>
          <p:cNvSpPr/>
          <p:nvPr/>
        </p:nvSpPr>
        <p:spPr>
          <a:xfrm>
            <a:off x="5868144" y="2283718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784836-275D-4444-940B-7C7CC159291A}"/>
              </a:ext>
            </a:extLst>
          </p:cNvPr>
          <p:cNvSpPr/>
          <p:nvPr/>
        </p:nvSpPr>
        <p:spPr>
          <a:xfrm>
            <a:off x="7596336" y="2584541"/>
            <a:ext cx="1296144" cy="419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10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5E3139-FB88-4B6A-AC9B-D206BB08D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" y="1597814"/>
            <a:ext cx="9091725" cy="30018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edit existing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7768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Alicia logs in and accesses the holdings record for the Engineering Library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49EAD5-7F5D-4C3F-A89D-A916BF7B201D}"/>
              </a:ext>
            </a:extLst>
          </p:cNvPr>
          <p:cNvSpPr/>
          <p:nvPr/>
        </p:nvSpPr>
        <p:spPr>
          <a:xfrm>
            <a:off x="1054241" y="4174768"/>
            <a:ext cx="576064" cy="306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AD7CF-40C9-4980-8F76-69AE82AE0492}"/>
              </a:ext>
            </a:extLst>
          </p:cNvPr>
          <p:cNvSpPr/>
          <p:nvPr/>
        </p:nvSpPr>
        <p:spPr>
          <a:xfrm>
            <a:off x="1206640" y="3857261"/>
            <a:ext cx="1205119" cy="306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3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edit existing holdings records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8530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Alicia Chen can edit and push to Metadata Editor for the holdings record in the Engineering Library (because this is the library of her scope)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DB7E2-9425-4684-A121-31F936FA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1614"/>
            <a:ext cx="9144000" cy="32703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FF0A84-59F5-4F8A-A66C-0133D30F439F}"/>
              </a:ext>
            </a:extLst>
          </p:cNvPr>
          <p:cNvSpPr/>
          <p:nvPr/>
        </p:nvSpPr>
        <p:spPr>
          <a:xfrm>
            <a:off x="7596336" y="3795886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AC20DB-855F-403B-BEBF-64B127AEB552}"/>
              </a:ext>
            </a:extLst>
          </p:cNvPr>
          <p:cNvSpPr/>
          <p:nvPr/>
        </p:nvSpPr>
        <p:spPr>
          <a:xfrm>
            <a:off x="7596336" y="3576133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EB64-F93E-473F-9F71-65ECCD2F3484}"/>
              </a:ext>
            </a:extLst>
          </p:cNvPr>
          <p:cNvSpPr/>
          <p:nvPr/>
        </p:nvSpPr>
        <p:spPr>
          <a:xfrm>
            <a:off x="5846878" y="1913045"/>
            <a:ext cx="1152128" cy="249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35F04-3C50-4891-B66F-916E9273D3D1}"/>
              </a:ext>
            </a:extLst>
          </p:cNvPr>
          <p:cNvSpPr txBox="1"/>
          <p:nvPr/>
        </p:nvSpPr>
        <p:spPr>
          <a:xfrm>
            <a:off x="539552" y="3576133"/>
            <a:ext cx="561662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Alicia viewed the actions for the holdings record in the Main library she did not have “Edit”, “Push to MDE”, or  “Relink”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9954D9-1EED-4BA4-9FC5-E97F8463DD42}"/>
              </a:ext>
            </a:extLst>
          </p:cNvPr>
          <p:cNvSpPr/>
          <p:nvPr/>
        </p:nvSpPr>
        <p:spPr>
          <a:xfrm>
            <a:off x="7606969" y="4001451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8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Trying to create new holdings records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C4AB0-6311-49D2-973C-E9E86EA35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728"/>
            <a:ext cx="6876255" cy="31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3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C861AE-79A6-4413-8C71-3D6A142BD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519"/>
            <a:ext cx="9144000" cy="23064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create new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853025"/>
          </a:xfrm>
        </p:spPr>
        <p:txBody>
          <a:bodyPr>
            <a:normAutofit/>
          </a:bodyPr>
          <a:lstStyle/>
          <a:p>
            <a:r>
              <a:rPr lang="en-US" dirty="0"/>
              <a:t>Now Alicia will add a new holdings record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EB64-F93E-473F-9F71-65ECCD2F3484}"/>
              </a:ext>
            </a:extLst>
          </p:cNvPr>
          <p:cNvSpPr/>
          <p:nvPr/>
        </p:nvSpPr>
        <p:spPr>
          <a:xfrm>
            <a:off x="7236296" y="2238267"/>
            <a:ext cx="1152128" cy="249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2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create new holdings records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D01CF-174E-46DD-B0D6-DB142ADC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34580"/>
            <a:ext cx="5943600" cy="17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4EA6C12-A6FB-4982-A431-D244099F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90"/>
            <a:ext cx="8424936" cy="955048"/>
          </a:xfrm>
        </p:spPr>
        <p:txBody>
          <a:bodyPr>
            <a:normAutofit/>
          </a:bodyPr>
          <a:lstStyle/>
          <a:p>
            <a:r>
              <a:rPr lang="en-US" dirty="0"/>
              <a:t>Note (for the purposes of our test here) that the code for the Engineering Library is UELEC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302AA-BC86-4AFE-8945-265545D9E17F}"/>
              </a:ext>
            </a:extLst>
          </p:cNvPr>
          <p:cNvSpPr/>
          <p:nvPr/>
        </p:nvSpPr>
        <p:spPr>
          <a:xfrm>
            <a:off x="1724744" y="3795885"/>
            <a:ext cx="1839144" cy="302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9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87A3AA-B949-4A4A-BD3F-E4C6B611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593" y="608589"/>
            <a:ext cx="5926813" cy="4121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create new holdings records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2145237"/>
            <a:ext cx="3960440" cy="1218601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If Alicia tries to enter a code for a library which is not the Engineering Library (not UELUC) then she will not be allowed to save.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4D6B9-994D-4D35-82EC-C7CE91E6EF98}"/>
              </a:ext>
            </a:extLst>
          </p:cNvPr>
          <p:cNvSpPr/>
          <p:nvPr/>
        </p:nvSpPr>
        <p:spPr>
          <a:xfrm>
            <a:off x="1608593" y="4403849"/>
            <a:ext cx="3233191" cy="162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E1A99F-F409-404D-B82D-6B56F714CB70}"/>
              </a:ext>
            </a:extLst>
          </p:cNvPr>
          <p:cNvSpPr/>
          <p:nvPr/>
        </p:nvSpPr>
        <p:spPr>
          <a:xfrm>
            <a:off x="870116" y="4331841"/>
            <a:ext cx="648072" cy="32598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03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2C2DCE-EF6E-4F89-8D19-74B71AACB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740765"/>
            <a:ext cx="5508848" cy="40275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create new holdings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2145237"/>
            <a:ext cx="3960440" cy="1218601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If Alicia tries to enter a code for a library which is the Engineering Library (UELEC) then she will be allowed to save.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4D6B9-994D-4D35-82EC-C7CE91E6EF98}"/>
              </a:ext>
            </a:extLst>
          </p:cNvPr>
          <p:cNvSpPr/>
          <p:nvPr/>
        </p:nvSpPr>
        <p:spPr>
          <a:xfrm>
            <a:off x="1763688" y="4413350"/>
            <a:ext cx="5508848" cy="39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E1A99F-F409-404D-B82D-6B56F714CB70}"/>
              </a:ext>
            </a:extLst>
          </p:cNvPr>
          <p:cNvSpPr/>
          <p:nvPr/>
        </p:nvSpPr>
        <p:spPr>
          <a:xfrm>
            <a:off x="1043608" y="4413350"/>
            <a:ext cx="648072" cy="32598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75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5" y="3319778"/>
            <a:ext cx="8928992" cy="1240583"/>
          </a:xfrm>
        </p:spPr>
        <p:txBody>
          <a:bodyPr/>
          <a:lstStyle/>
          <a:p>
            <a:pPr algn="ctr"/>
            <a:r>
              <a:rPr lang="en-US" sz="2400" dirty="0"/>
              <a:t>A cataloger who can only edit bibliographic and authority records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person holding a stack of books&#10;&#10;Description automatically generated">
            <a:extLst>
              <a:ext uri="{FF2B5EF4-FFF2-40B4-BE49-F238E27FC236}">
                <a16:creationId xmlns:a16="http://schemas.microsoft.com/office/drawing/2014/main" id="{BD453B98-EA61-4643-9B6A-9AE6414FC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13972"/>
            <a:ext cx="5442328" cy="31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7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72341D-F882-41CC-AA50-98C0CF5B6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50" y="0"/>
            <a:ext cx="8042666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3907377"/>
          </a:xfrm>
        </p:spPr>
        <p:txBody>
          <a:bodyPr>
            <a:normAutofit/>
          </a:bodyPr>
          <a:lstStyle/>
          <a:p>
            <a:r>
              <a:rPr lang="en-US" dirty="0"/>
              <a:t>We will now look at staff user Elia.  She has roles has only roles 'Catalog Administrator', 'Cataloger', 'Cataloger Extended' and 'Catalog Manager’.</a:t>
            </a:r>
          </a:p>
          <a:p>
            <a:r>
              <a:rPr lang="en-US" dirty="0"/>
              <a:t>Unlike Alicia, she does not have the ‘Physical Inventory Operator’ role.</a:t>
            </a:r>
          </a:p>
          <a:p>
            <a:r>
              <a:rPr lang="en-US" dirty="0"/>
              <a:t>As a result, Elia can edit bibliographic and authority records but she cannot edit holdings records.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33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E9A2F-B0ED-4AFF-827E-A2B639BE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532"/>
            <a:ext cx="9144000" cy="34514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BC1FDC5-1A57-4A49-BF4F-B5D7C501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90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Elia’s roles.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07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3907377"/>
          </a:xfrm>
        </p:spPr>
        <p:txBody>
          <a:bodyPr>
            <a:normAutofit/>
          </a:bodyPr>
          <a:lstStyle/>
          <a:p>
            <a:r>
              <a:rPr lang="en-US" dirty="0"/>
              <a:t>From the repository search she has no way to edit a holdings record.</a:t>
            </a:r>
          </a:p>
          <a:p>
            <a:r>
              <a:rPr lang="en-US" dirty="0"/>
              <a:t>From the metadata editor she can do ‘view inventory’ and then the only permission for the holdings record will be ‘view’.</a:t>
            </a:r>
          </a:p>
          <a:p>
            <a:r>
              <a:rPr lang="en-US" dirty="0"/>
              <a:t>There will be no option to edit the holdings record.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52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523001"/>
          </a:xfrm>
        </p:spPr>
        <p:txBody>
          <a:bodyPr>
            <a:normAutofit/>
          </a:bodyPr>
          <a:lstStyle/>
          <a:p>
            <a:r>
              <a:rPr lang="en-US" dirty="0"/>
              <a:t>From the metadata editor Elia does ‘view inventory’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31325-71CA-4A4C-B4F5-1731D4B7C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183357"/>
            <a:ext cx="7553325" cy="3476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62B49D-6C37-49B4-B963-C4CF5E975497}"/>
              </a:ext>
            </a:extLst>
          </p:cNvPr>
          <p:cNvSpPr/>
          <p:nvPr/>
        </p:nvSpPr>
        <p:spPr>
          <a:xfrm>
            <a:off x="6228184" y="2150335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3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0E591F-EF3D-4E7F-BB6D-A8B1E5CEC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996"/>
            <a:ext cx="9144000" cy="2391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523001"/>
          </a:xfrm>
        </p:spPr>
        <p:txBody>
          <a:bodyPr>
            <a:normAutofit/>
          </a:bodyPr>
          <a:lstStyle/>
          <a:p>
            <a:r>
              <a:rPr lang="en-US" dirty="0"/>
              <a:t>Now Elia can only ‘view’ inventory.  ‘Edit’ is disabled.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2B49D-6C37-49B4-B963-C4CF5E975497}"/>
              </a:ext>
            </a:extLst>
          </p:cNvPr>
          <p:cNvSpPr/>
          <p:nvPr/>
        </p:nvSpPr>
        <p:spPr>
          <a:xfrm>
            <a:off x="7596336" y="2201077"/>
            <a:ext cx="45331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24A30-1FB7-4148-88C6-6A2F50ABDDF3}"/>
              </a:ext>
            </a:extLst>
          </p:cNvPr>
          <p:cNvSpPr/>
          <p:nvPr/>
        </p:nvSpPr>
        <p:spPr>
          <a:xfrm>
            <a:off x="7596336" y="2910524"/>
            <a:ext cx="45331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51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14C111-CE9F-44EB-A5F1-65308984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2806799"/>
            <a:ext cx="9096375" cy="178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2" y="70415"/>
            <a:ext cx="8820472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A cataloger who can only edit bibliographic and authority records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08589"/>
            <a:ext cx="8424936" cy="8110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Elia also gets role ‘Physical Inventory Operator’ then she could also edit the holdings records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2B49D-6C37-49B4-B963-C4CF5E975497}"/>
              </a:ext>
            </a:extLst>
          </p:cNvPr>
          <p:cNvSpPr/>
          <p:nvPr/>
        </p:nvSpPr>
        <p:spPr>
          <a:xfrm>
            <a:off x="8099725" y="3195754"/>
            <a:ext cx="45331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24A30-1FB7-4148-88C6-6A2F50ABDDF3}"/>
              </a:ext>
            </a:extLst>
          </p:cNvPr>
          <p:cNvSpPr/>
          <p:nvPr/>
        </p:nvSpPr>
        <p:spPr>
          <a:xfrm>
            <a:off x="8097969" y="3951097"/>
            <a:ext cx="45331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524472-1A9B-42A2-B4D8-EBE658FAA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923678"/>
            <a:ext cx="8801100" cy="466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7381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development described here allows the institution to control which users can edit holdings records of which libraries.</a:t>
            </a:r>
          </a:p>
          <a:p>
            <a:r>
              <a:rPr lang="en-US" dirty="0"/>
              <a:t>For example, the institution may define that users A and B can only edit holdings records for the Law and Humanities Libraries, while users C and D only edit holdings records for the Medicine Library.  Users E and F, however, </a:t>
            </a:r>
            <a:r>
              <a:rPr lang="en-US"/>
              <a:t>can edit holdings </a:t>
            </a:r>
            <a:r>
              <a:rPr lang="en-US" dirty="0"/>
              <a:t>records for any library.</a:t>
            </a:r>
          </a:p>
          <a:p>
            <a:r>
              <a:rPr lang="en-US" dirty="0"/>
              <a:t>In these cases the library is that entity specified in the 852 subfield b of the holding record.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Additionally, it is possible to have a user who can create and edit bibliographic and authority records but cannot create or edit holdings records.</a:t>
            </a:r>
          </a:p>
          <a:p>
            <a:r>
              <a:rPr lang="en-US" dirty="0"/>
              <a:t>Thus, in this sense, there is a separation of holdings editing from bibliographic and authority editing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5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The relevant roles 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8BD80-9176-4680-9193-6EB6F9C2D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54" y="0"/>
            <a:ext cx="765221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relevant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privilege PHYSICAL_INVENTORY_MANAGE is part of the following roles :</a:t>
            </a:r>
          </a:p>
          <a:p>
            <a:endParaRPr lang="en-US" dirty="0"/>
          </a:p>
          <a:p>
            <a:pPr lvl="1"/>
            <a:r>
              <a:rPr lang="en-US" dirty="0"/>
              <a:t>Physical Inventory Operator</a:t>
            </a:r>
          </a:p>
          <a:p>
            <a:pPr lvl="1"/>
            <a:r>
              <a:rPr lang="en-US" dirty="0"/>
              <a:t>Repository Manager</a:t>
            </a:r>
          </a:p>
          <a:p>
            <a:pPr lvl="1"/>
            <a:r>
              <a:rPr lang="en-US" dirty="0"/>
              <a:t>Physical Inventory Operator – Limited</a:t>
            </a:r>
          </a:p>
          <a:p>
            <a:pPr lvl="1"/>
            <a:r>
              <a:rPr lang="en-US" dirty="0"/>
              <a:t>Purchasing Operator</a:t>
            </a:r>
          </a:p>
          <a:p>
            <a:pPr lvl="1"/>
            <a:r>
              <a:rPr lang="en-US" dirty="0"/>
              <a:t>Purchasing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4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relevant roles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can be seen from “Configuration &gt; User Management &gt; Roles and Registration &gt; Privileges Report &gt; Filter by Privilege”: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000E4-91FC-475A-A5B8-A01A63D73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8386"/>
            <a:ext cx="9144000" cy="9667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AEDF64-1FD8-4539-A1B3-172573B441BA}"/>
              </a:ext>
            </a:extLst>
          </p:cNvPr>
          <p:cNvSpPr/>
          <p:nvPr/>
        </p:nvSpPr>
        <p:spPr>
          <a:xfrm>
            <a:off x="3347864" y="2427734"/>
            <a:ext cx="5472608" cy="688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Our sample staff user and roles 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5F579B-160D-4D41-86F1-AAED59A1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5436096" cy="31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2009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19125</TotalTime>
  <Words>975</Words>
  <Application>Microsoft Office PowerPoint</Application>
  <PresentationFormat>On-screen Show (16:9)</PresentationFormat>
  <Paragraphs>118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Introduction</vt:lpstr>
      <vt:lpstr>Introduction </vt:lpstr>
      <vt:lpstr>Introduction </vt:lpstr>
      <vt:lpstr>The relevant roles </vt:lpstr>
      <vt:lpstr>The relevant roles </vt:lpstr>
      <vt:lpstr>The relevant roles  </vt:lpstr>
      <vt:lpstr>Our sample staff user and roles </vt:lpstr>
      <vt:lpstr>Our sample staff user and roles </vt:lpstr>
      <vt:lpstr>Our sample staff user and roles  </vt:lpstr>
      <vt:lpstr>Our sample staff user and roles </vt:lpstr>
      <vt:lpstr> Our sample staff user and roles </vt:lpstr>
      <vt:lpstr> Our sample staff user and roles </vt:lpstr>
      <vt:lpstr>Two existing sample holdings records</vt:lpstr>
      <vt:lpstr>Two existing sample holdings records</vt:lpstr>
      <vt:lpstr>Two existing sample holdings records </vt:lpstr>
      <vt:lpstr>Trying to edit existing holdings records</vt:lpstr>
      <vt:lpstr>Trying to edit existing holdings records</vt:lpstr>
      <vt:lpstr>Trying to edit existing holdings records </vt:lpstr>
      <vt:lpstr>Trying to edit existing holdings records </vt:lpstr>
      <vt:lpstr>Trying to edit existing holdings records </vt:lpstr>
      <vt:lpstr>Trying to edit existing holdings records</vt:lpstr>
      <vt:lpstr>Trying to create new holdings records</vt:lpstr>
      <vt:lpstr>Trying to create new holdings records </vt:lpstr>
      <vt:lpstr>Trying to create new holdings records  </vt:lpstr>
      <vt:lpstr>Trying to create new holdings records  </vt:lpstr>
      <vt:lpstr>Trying to create new holdings records </vt:lpstr>
      <vt:lpstr>A cataloger who can only edit bibliographic and authority records </vt:lpstr>
      <vt:lpstr>A cataloger who can only edit bibliographic and authority records </vt:lpstr>
      <vt:lpstr>A cataloger who can only edit bibliographic and authority records </vt:lpstr>
      <vt:lpstr>A cataloger who can only edit bibliographic and authority records </vt:lpstr>
      <vt:lpstr>A cataloger who can only edit bibliographic and authority records </vt:lpstr>
      <vt:lpstr>A cataloger who can only edit bibliographic and authority records </vt:lpstr>
      <vt:lpstr>A cataloger who can only edit bibliographic and authority records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1829</cp:revision>
  <dcterms:created xsi:type="dcterms:W3CDTF">2017-01-02T15:10:30Z</dcterms:created>
  <dcterms:modified xsi:type="dcterms:W3CDTF">2020-12-20T13:36:40Z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