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96"/>
  </p:notesMasterIdLst>
  <p:handoutMasterIdLst>
    <p:handoutMasterId r:id="rId97"/>
  </p:handoutMasterIdLst>
  <p:sldIdLst>
    <p:sldId id="1782" r:id="rId3"/>
    <p:sldId id="1724" r:id="rId4"/>
    <p:sldId id="1783" r:id="rId5"/>
    <p:sldId id="2360" r:id="rId6"/>
    <p:sldId id="2120" r:id="rId7"/>
    <p:sldId id="2269" r:id="rId8"/>
    <p:sldId id="2266" r:id="rId9"/>
    <p:sldId id="2355" r:id="rId10"/>
    <p:sldId id="2267" r:id="rId11"/>
    <p:sldId id="2268" r:id="rId12"/>
    <p:sldId id="2361" r:id="rId13"/>
    <p:sldId id="2244" r:id="rId14"/>
    <p:sldId id="2270" r:id="rId15"/>
    <p:sldId id="2271" r:id="rId16"/>
    <p:sldId id="2275" r:id="rId17"/>
    <p:sldId id="2306" r:id="rId18"/>
    <p:sldId id="2305" r:id="rId19"/>
    <p:sldId id="2307" r:id="rId20"/>
    <p:sldId id="2362" r:id="rId21"/>
    <p:sldId id="2272" r:id="rId22"/>
    <p:sldId id="2273" r:id="rId23"/>
    <p:sldId id="2274" r:id="rId24"/>
    <p:sldId id="2308" r:id="rId25"/>
    <p:sldId id="2309" r:id="rId26"/>
    <p:sldId id="2363" r:id="rId27"/>
    <p:sldId id="2279" r:id="rId28"/>
    <p:sldId id="2280" r:id="rId29"/>
    <p:sldId id="2282" r:id="rId30"/>
    <p:sldId id="2283" r:id="rId31"/>
    <p:sldId id="2285" r:id="rId32"/>
    <p:sldId id="2281" r:id="rId33"/>
    <p:sldId id="2286" r:id="rId34"/>
    <p:sldId id="2364" r:id="rId35"/>
    <p:sldId id="2288" r:id="rId36"/>
    <p:sldId id="2311" r:id="rId37"/>
    <p:sldId id="2295" r:id="rId38"/>
    <p:sldId id="2289" r:id="rId39"/>
    <p:sldId id="2291" r:id="rId40"/>
    <p:sldId id="2292" r:id="rId41"/>
    <p:sldId id="2293" r:id="rId42"/>
    <p:sldId id="2294" r:id="rId43"/>
    <p:sldId id="2296" r:id="rId44"/>
    <p:sldId id="2297" r:id="rId45"/>
    <p:sldId id="2365" r:id="rId46"/>
    <p:sldId id="2299" r:id="rId47"/>
    <p:sldId id="2301" r:id="rId48"/>
    <p:sldId id="2302" r:id="rId49"/>
    <p:sldId id="2303" r:id="rId50"/>
    <p:sldId id="2304" r:id="rId51"/>
    <p:sldId id="2366" r:id="rId52"/>
    <p:sldId id="2313" r:id="rId53"/>
    <p:sldId id="2314" r:id="rId54"/>
    <p:sldId id="2320" r:id="rId55"/>
    <p:sldId id="2315" r:id="rId56"/>
    <p:sldId id="2316" r:id="rId57"/>
    <p:sldId id="2317" r:id="rId58"/>
    <p:sldId id="2321" r:id="rId59"/>
    <p:sldId id="2322" r:id="rId60"/>
    <p:sldId id="2356" r:id="rId61"/>
    <p:sldId id="2367" r:id="rId62"/>
    <p:sldId id="2139" r:id="rId63"/>
    <p:sldId id="2329" r:id="rId64"/>
    <p:sldId id="2333" r:id="rId65"/>
    <p:sldId id="2334" r:id="rId66"/>
    <p:sldId id="2335" r:id="rId67"/>
    <p:sldId id="2330" r:id="rId68"/>
    <p:sldId id="2331" r:id="rId69"/>
    <p:sldId id="2332" r:id="rId70"/>
    <p:sldId id="2368" r:id="rId71"/>
    <p:sldId id="2084" r:id="rId72"/>
    <p:sldId id="2336" r:id="rId73"/>
    <p:sldId id="2337" r:id="rId74"/>
    <p:sldId id="2338" r:id="rId75"/>
    <p:sldId id="2357" r:id="rId76"/>
    <p:sldId id="2358" r:id="rId77"/>
    <p:sldId id="2359" r:id="rId78"/>
    <p:sldId id="2339" r:id="rId79"/>
    <p:sldId id="2369" r:id="rId80"/>
    <p:sldId id="2341" r:id="rId81"/>
    <p:sldId id="2342" r:id="rId82"/>
    <p:sldId id="2343" r:id="rId83"/>
    <p:sldId id="2344" r:id="rId84"/>
    <p:sldId id="2345" r:id="rId85"/>
    <p:sldId id="2346" r:id="rId86"/>
    <p:sldId id="2347" r:id="rId87"/>
    <p:sldId id="2370" r:id="rId88"/>
    <p:sldId id="2349" r:id="rId89"/>
    <p:sldId id="2350" r:id="rId90"/>
    <p:sldId id="2351" r:id="rId91"/>
    <p:sldId id="2352" r:id="rId92"/>
    <p:sldId id="2353" r:id="rId93"/>
    <p:sldId id="2354" r:id="rId94"/>
    <p:sldId id="1786"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92E67-68C8-44FE-878D-279037F9096B}" v="14" dt="2024-03-14T12:28:16.93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5067" autoAdjust="0"/>
  </p:normalViewPr>
  <p:slideViewPr>
    <p:cSldViewPr>
      <p:cViewPr varScale="1">
        <p:scale>
          <a:sx n="89" d="100"/>
          <a:sy n="89" d="100"/>
        </p:scale>
        <p:origin x="568" y="4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microsoft.com/office/2016/11/relationships/changesInfo" Target="changesInfos/changesInfo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1E92E67-68C8-44FE-878D-279037F9096B}"/>
    <pc:docChg chg="undo custSel addSld delSld modSld modMainMaster">
      <pc:chgData name="Yoel Kortick" userId="167978f5-7f40-4909-85d5-d4149554ad4e" providerId="ADAL" clId="{D1E92E67-68C8-44FE-878D-279037F9096B}" dt="2024-03-14T12:32:10.807" v="145" actId="2696"/>
      <pc:docMkLst>
        <pc:docMk/>
      </pc:docMkLst>
      <pc:sldChg chg="del">
        <pc:chgData name="Yoel Kortick" userId="167978f5-7f40-4909-85d5-d4149554ad4e" providerId="ADAL" clId="{D1E92E67-68C8-44FE-878D-279037F9096B}" dt="2024-03-14T12:25:20.011" v="77" actId="47"/>
        <pc:sldMkLst>
          <pc:docMk/>
          <pc:sldMk cId="3352855993" sldId="1701"/>
        </pc:sldMkLst>
      </pc:sldChg>
      <pc:sldChg chg="modSp add mod">
        <pc:chgData name="Yoel Kortick" userId="167978f5-7f40-4909-85d5-d4149554ad4e" providerId="ADAL" clId="{D1E92E67-68C8-44FE-878D-279037F9096B}" dt="2024-03-14T12:19:06.163" v="10" actId="14100"/>
        <pc:sldMkLst>
          <pc:docMk/>
          <pc:sldMk cId="1854018707" sldId="1724"/>
        </pc:sldMkLst>
        <pc:spChg chg="mod">
          <ac:chgData name="Yoel Kortick" userId="167978f5-7f40-4909-85d5-d4149554ad4e" providerId="ADAL" clId="{D1E92E67-68C8-44FE-878D-279037F9096B}" dt="2024-03-14T12:19:06.163" v="10" actId="14100"/>
          <ac:spMkLst>
            <pc:docMk/>
            <pc:sldMk cId="1854018707" sldId="1724"/>
            <ac:spMk id="63" creationId="{2818E309-CE24-45E0-8F37-EFD6121F7540}"/>
          </ac:spMkLst>
        </pc:spChg>
      </pc:sldChg>
      <pc:sldChg chg="del">
        <pc:chgData name="Yoel Kortick" userId="167978f5-7f40-4909-85d5-d4149554ad4e" providerId="ADAL" clId="{D1E92E67-68C8-44FE-878D-279037F9096B}" dt="2024-03-14T12:18:37.282" v="4" actId="47"/>
        <pc:sldMkLst>
          <pc:docMk/>
          <pc:sldMk cId="2912683670" sldId="1735"/>
        </pc:sldMkLst>
      </pc:sldChg>
      <pc:sldChg chg="del">
        <pc:chgData name="Yoel Kortick" userId="167978f5-7f40-4909-85d5-d4149554ad4e" providerId="ADAL" clId="{D1E92E67-68C8-44FE-878D-279037F9096B}" dt="2024-03-14T12:19:12.772" v="11" actId="47"/>
        <pc:sldMkLst>
          <pc:docMk/>
          <pc:sldMk cId="3267142644" sldId="1736"/>
        </pc:sldMkLst>
      </pc:sldChg>
      <pc:sldChg chg="modSp add mod">
        <pc:chgData name="Yoel Kortick" userId="167978f5-7f40-4909-85d5-d4149554ad4e" providerId="ADAL" clId="{D1E92E67-68C8-44FE-878D-279037F9096B}" dt="2024-03-14T12:18:33.916" v="3"/>
        <pc:sldMkLst>
          <pc:docMk/>
          <pc:sldMk cId="1404067891" sldId="1782"/>
        </pc:sldMkLst>
        <pc:spChg chg="mod">
          <ac:chgData name="Yoel Kortick" userId="167978f5-7f40-4909-85d5-d4149554ad4e" providerId="ADAL" clId="{D1E92E67-68C8-44FE-878D-279037F9096B}" dt="2024-03-14T12:18:33.916" v="3"/>
          <ac:spMkLst>
            <pc:docMk/>
            <pc:sldMk cId="1404067891" sldId="1782"/>
            <ac:spMk id="4" creationId="{A02F1239-CFFA-4E95-8A0B-536CBE397E4E}"/>
          </ac:spMkLst>
        </pc:spChg>
      </pc:sldChg>
      <pc:sldChg chg="add">
        <pc:chgData name="Yoel Kortick" userId="167978f5-7f40-4909-85d5-d4149554ad4e" providerId="ADAL" clId="{D1E92E67-68C8-44FE-878D-279037F9096B}" dt="2024-03-14T12:18:23.162" v="0"/>
        <pc:sldMkLst>
          <pc:docMk/>
          <pc:sldMk cId="3301537159" sldId="1783"/>
        </pc:sldMkLst>
      </pc:sldChg>
      <pc:sldChg chg="add">
        <pc:chgData name="Yoel Kortick" userId="167978f5-7f40-4909-85d5-d4149554ad4e" providerId="ADAL" clId="{D1E92E67-68C8-44FE-878D-279037F9096B}" dt="2024-03-14T12:25:17.125" v="76"/>
        <pc:sldMkLst>
          <pc:docMk/>
          <pc:sldMk cId="3869041242" sldId="1786"/>
        </pc:sldMkLst>
      </pc:sldChg>
      <pc:sldChg chg="del">
        <pc:chgData name="Yoel Kortick" userId="167978f5-7f40-4909-85d5-d4149554ad4e" providerId="ADAL" clId="{D1E92E67-68C8-44FE-878D-279037F9096B}" dt="2024-03-14T12:19:34.037" v="15" actId="47"/>
        <pc:sldMkLst>
          <pc:docMk/>
          <pc:sldMk cId="384964553" sldId="1963"/>
        </pc:sldMkLst>
      </pc:sldChg>
      <pc:sldChg chg="del">
        <pc:chgData name="Yoel Kortick" userId="167978f5-7f40-4909-85d5-d4149554ad4e" providerId="ADAL" clId="{D1E92E67-68C8-44FE-878D-279037F9096B}" dt="2024-03-14T12:19:18.111" v="12" actId="47"/>
        <pc:sldMkLst>
          <pc:docMk/>
          <pc:sldMk cId="206719694" sldId="1968"/>
        </pc:sldMkLst>
      </pc:sldChg>
      <pc:sldChg chg="del">
        <pc:chgData name="Yoel Kortick" userId="167978f5-7f40-4909-85d5-d4149554ad4e" providerId="ADAL" clId="{D1E92E67-68C8-44FE-878D-279037F9096B}" dt="2024-03-14T12:21:52.713" v="40" actId="47"/>
        <pc:sldMkLst>
          <pc:docMk/>
          <pc:sldMk cId="1622446056" sldId="2002"/>
        </pc:sldMkLst>
      </pc:sldChg>
      <pc:sldChg chg="del">
        <pc:chgData name="Yoel Kortick" userId="167978f5-7f40-4909-85d5-d4149554ad4e" providerId="ADAL" clId="{D1E92E67-68C8-44FE-878D-279037F9096B}" dt="2024-03-14T12:21:33.189" v="36" actId="47"/>
        <pc:sldMkLst>
          <pc:docMk/>
          <pc:sldMk cId="569755845" sldId="2083"/>
        </pc:sldMkLst>
      </pc:sldChg>
      <pc:sldChg chg="modSp mod">
        <pc:chgData name="Yoel Kortick" userId="167978f5-7f40-4909-85d5-d4149554ad4e" providerId="ADAL" clId="{D1E92E67-68C8-44FE-878D-279037F9096B}" dt="2024-03-14T12:29:37.069" v="112" actId="1036"/>
        <pc:sldMkLst>
          <pc:docMk/>
          <pc:sldMk cId="2182099261" sldId="2309"/>
        </pc:sldMkLst>
        <pc:spChg chg="mod">
          <ac:chgData name="Yoel Kortick" userId="167978f5-7f40-4909-85d5-d4149554ad4e" providerId="ADAL" clId="{D1E92E67-68C8-44FE-878D-279037F9096B}" dt="2024-03-14T12:29:37.069" v="112" actId="1036"/>
          <ac:spMkLst>
            <pc:docMk/>
            <pc:sldMk cId="2182099261" sldId="2309"/>
            <ac:spMk id="6" creationId="{F5DE35A3-3581-474D-B2BA-1FCE65A5B680}"/>
          </ac:spMkLst>
        </pc:spChg>
        <pc:spChg chg="mod">
          <ac:chgData name="Yoel Kortick" userId="167978f5-7f40-4909-85d5-d4149554ad4e" providerId="ADAL" clId="{D1E92E67-68C8-44FE-878D-279037F9096B}" dt="2024-03-14T12:29:28.658" v="108" actId="1035"/>
          <ac:spMkLst>
            <pc:docMk/>
            <pc:sldMk cId="2182099261" sldId="2309"/>
            <ac:spMk id="9" creationId="{1CED69C1-159B-44CE-9638-FD09D7DAD9AE}"/>
          </ac:spMkLst>
        </pc:spChg>
        <pc:spChg chg="mod">
          <ac:chgData name="Yoel Kortick" userId="167978f5-7f40-4909-85d5-d4149554ad4e" providerId="ADAL" clId="{D1E92E67-68C8-44FE-878D-279037F9096B}" dt="2024-03-14T12:29:28.658" v="108" actId="1035"/>
          <ac:spMkLst>
            <pc:docMk/>
            <pc:sldMk cId="2182099261" sldId="2309"/>
            <ac:spMk id="10" creationId="{0420FE27-A538-4306-98EB-42AF07A9DFC8}"/>
          </ac:spMkLst>
        </pc:spChg>
        <pc:picChg chg="mod">
          <ac:chgData name="Yoel Kortick" userId="167978f5-7f40-4909-85d5-d4149554ad4e" providerId="ADAL" clId="{D1E92E67-68C8-44FE-878D-279037F9096B}" dt="2024-03-14T12:29:28.658" v="108" actId="1035"/>
          <ac:picMkLst>
            <pc:docMk/>
            <pc:sldMk cId="2182099261" sldId="2309"/>
            <ac:picMk id="5" creationId="{24A3DAA0-5A8C-4CF7-A48A-159BF47B12BE}"/>
          </ac:picMkLst>
        </pc:picChg>
      </pc:sldChg>
      <pc:sldChg chg="del">
        <pc:chgData name="Yoel Kortick" userId="167978f5-7f40-4909-85d5-d4149554ad4e" providerId="ADAL" clId="{D1E92E67-68C8-44FE-878D-279037F9096B}" dt="2024-03-14T12:23:34.742" v="62" actId="47"/>
        <pc:sldMkLst>
          <pc:docMk/>
          <pc:sldMk cId="356317039" sldId="2324"/>
        </pc:sldMkLst>
      </pc:sldChg>
      <pc:sldChg chg="del">
        <pc:chgData name="Yoel Kortick" userId="167978f5-7f40-4909-85d5-d4149554ad4e" providerId="ADAL" clId="{D1E92E67-68C8-44FE-878D-279037F9096B}" dt="2024-03-14T12:23:21.680" v="60" actId="47"/>
        <pc:sldMkLst>
          <pc:docMk/>
          <pc:sldMk cId="1467977412" sldId="2325"/>
        </pc:sldMkLst>
      </pc:sldChg>
      <pc:sldChg chg="del">
        <pc:chgData name="Yoel Kortick" userId="167978f5-7f40-4909-85d5-d4149554ad4e" providerId="ADAL" clId="{D1E92E67-68C8-44FE-878D-279037F9096B}" dt="2024-03-14T12:22:53.394" v="51" actId="47"/>
        <pc:sldMkLst>
          <pc:docMk/>
          <pc:sldMk cId="1681512617" sldId="2326"/>
        </pc:sldMkLst>
      </pc:sldChg>
      <pc:sldChg chg="del">
        <pc:chgData name="Yoel Kortick" userId="167978f5-7f40-4909-85d5-d4149554ad4e" providerId="ADAL" clId="{D1E92E67-68C8-44FE-878D-279037F9096B}" dt="2024-03-14T12:22:33.847" v="47" actId="47"/>
        <pc:sldMkLst>
          <pc:docMk/>
          <pc:sldMk cId="3379831751" sldId="2327"/>
        </pc:sldMkLst>
      </pc:sldChg>
      <pc:sldChg chg="del">
        <pc:chgData name="Yoel Kortick" userId="167978f5-7f40-4909-85d5-d4149554ad4e" providerId="ADAL" clId="{D1E92E67-68C8-44FE-878D-279037F9096B}" dt="2024-03-14T12:22:16.977" v="45" actId="47"/>
        <pc:sldMkLst>
          <pc:docMk/>
          <pc:sldMk cId="554026479" sldId="2328"/>
        </pc:sldMkLst>
      </pc:sldChg>
      <pc:sldChg chg="del">
        <pc:chgData name="Yoel Kortick" userId="167978f5-7f40-4909-85d5-d4149554ad4e" providerId="ADAL" clId="{D1E92E67-68C8-44FE-878D-279037F9096B}" dt="2024-03-14T12:21:04.193" v="30" actId="47"/>
        <pc:sldMkLst>
          <pc:docMk/>
          <pc:sldMk cId="2691047029" sldId="2340"/>
        </pc:sldMkLst>
      </pc:sldChg>
      <pc:sldChg chg="del">
        <pc:chgData name="Yoel Kortick" userId="167978f5-7f40-4909-85d5-d4149554ad4e" providerId="ADAL" clId="{D1E92E67-68C8-44FE-878D-279037F9096B}" dt="2024-03-14T12:20:46.735" v="28" actId="47"/>
        <pc:sldMkLst>
          <pc:docMk/>
          <pc:sldMk cId="2496344180" sldId="2348"/>
        </pc:sldMkLst>
      </pc:sldChg>
      <pc:sldChg chg="modSp add mod">
        <pc:chgData name="Yoel Kortick" userId="167978f5-7f40-4909-85d5-d4149554ad4e" providerId="ADAL" clId="{D1E92E67-68C8-44FE-878D-279037F9096B}" dt="2024-03-14T12:19:31.824" v="14"/>
        <pc:sldMkLst>
          <pc:docMk/>
          <pc:sldMk cId="3422033639" sldId="2361"/>
        </pc:sldMkLst>
        <pc:spChg chg="mod">
          <ac:chgData name="Yoel Kortick" userId="167978f5-7f40-4909-85d5-d4149554ad4e" providerId="ADAL" clId="{D1E92E67-68C8-44FE-878D-279037F9096B}" dt="2024-03-14T12:19:31.824" v="14"/>
          <ac:spMkLst>
            <pc:docMk/>
            <pc:sldMk cId="3422033639" sldId="2361"/>
            <ac:spMk id="3" creationId="{440E2C51-CB70-4EE1-8E6B-DADCB74DEC44}"/>
          </ac:spMkLst>
        </pc:spChg>
      </pc:sldChg>
      <pc:sldChg chg="modSp add mod">
        <pc:chgData name="Yoel Kortick" userId="167978f5-7f40-4909-85d5-d4149554ad4e" providerId="ADAL" clId="{D1E92E67-68C8-44FE-878D-279037F9096B}" dt="2024-03-14T12:23:32.408" v="61"/>
        <pc:sldMkLst>
          <pc:docMk/>
          <pc:sldMk cId="2964026824" sldId="2362"/>
        </pc:sldMkLst>
        <pc:spChg chg="mod">
          <ac:chgData name="Yoel Kortick" userId="167978f5-7f40-4909-85d5-d4149554ad4e" providerId="ADAL" clId="{D1E92E67-68C8-44FE-878D-279037F9096B}" dt="2024-03-14T12:23:32.408" v="61"/>
          <ac:spMkLst>
            <pc:docMk/>
            <pc:sldMk cId="2964026824" sldId="2362"/>
            <ac:spMk id="3" creationId="{440E2C51-CB70-4EE1-8E6B-DADCB74DEC44}"/>
          </ac:spMkLst>
        </pc:spChg>
      </pc:sldChg>
      <pc:sldChg chg="modSp add mod">
        <pc:chgData name="Yoel Kortick" userId="167978f5-7f40-4909-85d5-d4149554ad4e" providerId="ADAL" clId="{D1E92E67-68C8-44FE-878D-279037F9096B}" dt="2024-03-14T12:23:18.212" v="59" actId="20577"/>
        <pc:sldMkLst>
          <pc:docMk/>
          <pc:sldMk cId="2928658112" sldId="2363"/>
        </pc:sldMkLst>
        <pc:spChg chg="mod">
          <ac:chgData name="Yoel Kortick" userId="167978f5-7f40-4909-85d5-d4149554ad4e" providerId="ADAL" clId="{D1E92E67-68C8-44FE-878D-279037F9096B}" dt="2024-03-14T12:23:18.212" v="59" actId="20577"/>
          <ac:spMkLst>
            <pc:docMk/>
            <pc:sldMk cId="2928658112" sldId="2363"/>
            <ac:spMk id="3" creationId="{440E2C51-CB70-4EE1-8E6B-DADCB74DEC44}"/>
          </ac:spMkLst>
        </pc:spChg>
      </pc:sldChg>
      <pc:sldChg chg="modSp add mod">
        <pc:chgData name="Yoel Kortick" userId="167978f5-7f40-4909-85d5-d4149554ad4e" providerId="ADAL" clId="{D1E92E67-68C8-44FE-878D-279037F9096B}" dt="2024-03-14T12:22:50.162" v="50" actId="14100"/>
        <pc:sldMkLst>
          <pc:docMk/>
          <pc:sldMk cId="535814447" sldId="2364"/>
        </pc:sldMkLst>
        <pc:spChg chg="mod">
          <ac:chgData name="Yoel Kortick" userId="167978f5-7f40-4909-85d5-d4149554ad4e" providerId="ADAL" clId="{D1E92E67-68C8-44FE-878D-279037F9096B}" dt="2024-03-14T12:22:50.162" v="50" actId="14100"/>
          <ac:spMkLst>
            <pc:docMk/>
            <pc:sldMk cId="535814447" sldId="2364"/>
            <ac:spMk id="3" creationId="{440E2C51-CB70-4EE1-8E6B-DADCB74DEC44}"/>
          </ac:spMkLst>
        </pc:spChg>
      </pc:sldChg>
      <pc:sldChg chg="modSp add mod">
        <pc:chgData name="Yoel Kortick" userId="167978f5-7f40-4909-85d5-d4149554ad4e" providerId="ADAL" clId="{D1E92E67-68C8-44FE-878D-279037F9096B}" dt="2024-03-14T12:22:30.989" v="46"/>
        <pc:sldMkLst>
          <pc:docMk/>
          <pc:sldMk cId="1949395553" sldId="2365"/>
        </pc:sldMkLst>
        <pc:spChg chg="mod">
          <ac:chgData name="Yoel Kortick" userId="167978f5-7f40-4909-85d5-d4149554ad4e" providerId="ADAL" clId="{D1E92E67-68C8-44FE-878D-279037F9096B}" dt="2024-03-14T12:22:30.989" v="46"/>
          <ac:spMkLst>
            <pc:docMk/>
            <pc:sldMk cId="1949395553" sldId="2365"/>
            <ac:spMk id="3" creationId="{440E2C51-CB70-4EE1-8E6B-DADCB74DEC44}"/>
          </ac:spMkLst>
        </pc:spChg>
      </pc:sldChg>
      <pc:sldChg chg="modSp add mod">
        <pc:chgData name="Yoel Kortick" userId="167978f5-7f40-4909-85d5-d4149554ad4e" providerId="ADAL" clId="{D1E92E67-68C8-44FE-878D-279037F9096B}" dt="2024-03-14T12:22:14.195" v="44" actId="255"/>
        <pc:sldMkLst>
          <pc:docMk/>
          <pc:sldMk cId="2676288593" sldId="2366"/>
        </pc:sldMkLst>
        <pc:spChg chg="mod">
          <ac:chgData name="Yoel Kortick" userId="167978f5-7f40-4909-85d5-d4149554ad4e" providerId="ADAL" clId="{D1E92E67-68C8-44FE-878D-279037F9096B}" dt="2024-03-14T12:22:14.195" v="44" actId="255"/>
          <ac:spMkLst>
            <pc:docMk/>
            <pc:sldMk cId="2676288593" sldId="2366"/>
            <ac:spMk id="3" creationId="{440E2C51-CB70-4EE1-8E6B-DADCB74DEC44}"/>
          </ac:spMkLst>
        </pc:spChg>
      </pc:sldChg>
      <pc:sldChg chg="modSp add mod">
        <pc:chgData name="Yoel Kortick" userId="167978f5-7f40-4909-85d5-d4149554ad4e" providerId="ADAL" clId="{D1E92E67-68C8-44FE-878D-279037F9096B}" dt="2024-03-14T12:21:50.469" v="39" actId="14100"/>
        <pc:sldMkLst>
          <pc:docMk/>
          <pc:sldMk cId="1310283649" sldId="2367"/>
        </pc:sldMkLst>
        <pc:spChg chg="mod">
          <ac:chgData name="Yoel Kortick" userId="167978f5-7f40-4909-85d5-d4149554ad4e" providerId="ADAL" clId="{D1E92E67-68C8-44FE-878D-279037F9096B}" dt="2024-03-14T12:21:50.469" v="39" actId="14100"/>
          <ac:spMkLst>
            <pc:docMk/>
            <pc:sldMk cId="1310283649" sldId="2367"/>
            <ac:spMk id="3" creationId="{440E2C51-CB70-4EE1-8E6B-DADCB74DEC44}"/>
          </ac:spMkLst>
        </pc:spChg>
      </pc:sldChg>
      <pc:sldChg chg="modSp add mod">
        <pc:chgData name="Yoel Kortick" userId="167978f5-7f40-4909-85d5-d4149554ad4e" providerId="ADAL" clId="{D1E92E67-68C8-44FE-878D-279037F9096B}" dt="2024-03-14T12:21:30.165" v="35" actId="14100"/>
        <pc:sldMkLst>
          <pc:docMk/>
          <pc:sldMk cId="1766792309" sldId="2368"/>
        </pc:sldMkLst>
        <pc:spChg chg="mod">
          <ac:chgData name="Yoel Kortick" userId="167978f5-7f40-4909-85d5-d4149554ad4e" providerId="ADAL" clId="{D1E92E67-68C8-44FE-878D-279037F9096B}" dt="2024-03-14T12:21:30.165" v="35" actId="14100"/>
          <ac:spMkLst>
            <pc:docMk/>
            <pc:sldMk cId="1766792309" sldId="2368"/>
            <ac:spMk id="3" creationId="{440E2C51-CB70-4EE1-8E6B-DADCB74DEC44}"/>
          </ac:spMkLst>
        </pc:spChg>
      </pc:sldChg>
      <pc:sldChg chg="modSp add mod">
        <pc:chgData name="Yoel Kortick" userId="167978f5-7f40-4909-85d5-d4149554ad4e" providerId="ADAL" clId="{D1E92E67-68C8-44FE-878D-279037F9096B}" dt="2024-03-14T12:21:12.234" v="32" actId="14100"/>
        <pc:sldMkLst>
          <pc:docMk/>
          <pc:sldMk cId="1678227651" sldId="2369"/>
        </pc:sldMkLst>
        <pc:spChg chg="mod">
          <ac:chgData name="Yoel Kortick" userId="167978f5-7f40-4909-85d5-d4149554ad4e" providerId="ADAL" clId="{D1E92E67-68C8-44FE-878D-279037F9096B}" dt="2024-03-14T12:21:12.234" v="32" actId="14100"/>
          <ac:spMkLst>
            <pc:docMk/>
            <pc:sldMk cId="1678227651" sldId="2369"/>
            <ac:spMk id="3" creationId="{440E2C51-CB70-4EE1-8E6B-DADCB74DEC44}"/>
          </ac:spMkLst>
        </pc:spChg>
      </pc:sldChg>
      <pc:sldChg chg="modSp add mod">
        <pc:chgData name="Yoel Kortick" userId="167978f5-7f40-4909-85d5-d4149554ad4e" providerId="ADAL" clId="{D1E92E67-68C8-44FE-878D-279037F9096B}" dt="2024-03-14T12:20:43.046" v="27" actId="14100"/>
        <pc:sldMkLst>
          <pc:docMk/>
          <pc:sldMk cId="491384265" sldId="2370"/>
        </pc:sldMkLst>
        <pc:spChg chg="mod">
          <ac:chgData name="Yoel Kortick" userId="167978f5-7f40-4909-85d5-d4149554ad4e" providerId="ADAL" clId="{D1E92E67-68C8-44FE-878D-279037F9096B}" dt="2024-03-14T12:20:43.046" v="27" actId="14100"/>
          <ac:spMkLst>
            <pc:docMk/>
            <pc:sldMk cId="491384265" sldId="2370"/>
            <ac:spMk id="3" creationId="{440E2C51-CB70-4EE1-8E6B-DADCB74DEC44}"/>
          </ac:spMkLst>
        </pc:spChg>
      </pc:sldChg>
      <pc:sldMasterChg chg="addSp delSp modSp mod delSldLayout">
        <pc:chgData name="Yoel Kortick" userId="167978f5-7f40-4909-85d5-d4149554ad4e" providerId="ADAL" clId="{D1E92E67-68C8-44FE-878D-279037F9096B}" dt="2024-03-14T12:31:28.383" v="124" actId="2696"/>
        <pc:sldMasterMkLst>
          <pc:docMk/>
          <pc:sldMasterMk cId="2149381290" sldId="2147483648"/>
        </pc:sldMasterMkLst>
        <pc:spChg chg="mod">
          <ac:chgData name="Yoel Kortick" userId="167978f5-7f40-4909-85d5-d4149554ad4e" providerId="ADAL" clId="{D1E92E67-68C8-44FE-878D-279037F9096B}" dt="2024-03-14T12:24:09.195" v="68" actId="20577"/>
          <ac:spMkLst>
            <pc:docMk/>
            <pc:sldMasterMk cId="2149381290" sldId="2147483648"/>
            <ac:spMk id="27" creationId="{00000000-0000-0000-0000-000000000000}"/>
          </ac:spMkLst>
        </pc:spChg>
        <pc:picChg chg="del">
          <ac:chgData name="Yoel Kortick" userId="167978f5-7f40-4909-85d5-d4149554ad4e" providerId="ADAL" clId="{D1E92E67-68C8-44FE-878D-279037F9096B}" dt="2024-03-14T12:27:19.560" v="80" actId="478"/>
          <ac:picMkLst>
            <pc:docMk/>
            <pc:sldMasterMk cId="2149381290" sldId="2147483648"/>
            <ac:picMk id="4" creationId="{00000000-0000-0000-0000-000000000000}"/>
          </ac:picMkLst>
        </pc:picChg>
        <pc:picChg chg="add mod">
          <ac:chgData name="Yoel Kortick" userId="167978f5-7f40-4909-85d5-d4149554ad4e" providerId="ADAL" clId="{D1E92E67-68C8-44FE-878D-279037F9096B}" dt="2024-03-14T12:27:24.809" v="90" actId="1036"/>
          <ac:picMkLst>
            <pc:docMk/>
            <pc:sldMasterMk cId="2149381290" sldId="2147483648"/>
            <ac:picMk id="5" creationId="{61FB0C85-B33C-6122-4067-4DC1BCC9039F}"/>
          </ac:picMkLst>
        </pc:picChg>
        <pc:sldLayoutChg chg="del">
          <pc:chgData name="Yoel Kortick" userId="167978f5-7f40-4909-85d5-d4149554ad4e" providerId="ADAL" clId="{D1E92E67-68C8-44FE-878D-279037F9096B}" dt="2024-03-14T12:31:20.095" v="114" actId="2696"/>
          <pc:sldLayoutMkLst>
            <pc:docMk/>
            <pc:sldMasterMk cId="2149381290" sldId="2147483648"/>
            <pc:sldLayoutMk cId="2488875693" sldId="2147483756"/>
          </pc:sldLayoutMkLst>
        </pc:sldLayoutChg>
        <pc:sldLayoutChg chg="del">
          <pc:chgData name="Yoel Kortick" userId="167978f5-7f40-4909-85d5-d4149554ad4e" providerId="ADAL" clId="{D1E92E67-68C8-44FE-878D-279037F9096B}" dt="2024-03-14T12:31:21.229" v="116" actId="2696"/>
          <pc:sldLayoutMkLst>
            <pc:docMk/>
            <pc:sldMasterMk cId="2149381290" sldId="2147483648"/>
            <pc:sldLayoutMk cId="97704684" sldId="2147483758"/>
          </pc:sldLayoutMkLst>
        </pc:sldLayoutChg>
        <pc:sldLayoutChg chg="del">
          <pc:chgData name="Yoel Kortick" userId="167978f5-7f40-4909-85d5-d4149554ad4e" providerId="ADAL" clId="{D1E92E67-68C8-44FE-878D-279037F9096B}" dt="2024-03-14T12:24:15.507" v="70" actId="2696"/>
          <pc:sldLayoutMkLst>
            <pc:docMk/>
            <pc:sldMasterMk cId="2149381290" sldId="2147483648"/>
            <pc:sldLayoutMk cId="4148001509" sldId="2147483760"/>
          </pc:sldLayoutMkLst>
        </pc:sldLayoutChg>
        <pc:sldLayoutChg chg="del">
          <pc:chgData name="Yoel Kortick" userId="167978f5-7f40-4909-85d5-d4149554ad4e" providerId="ADAL" clId="{D1E92E67-68C8-44FE-878D-279037F9096B}" dt="2024-03-14T12:24:16.143" v="71" actId="2696"/>
          <pc:sldLayoutMkLst>
            <pc:docMk/>
            <pc:sldMasterMk cId="2149381290" sldId="2147483648"/>
            <pc:sldLayoutMk cId="2875643520" sldId="2147483761"/>
          </pc:sldLayoutMkLst>
        </pc:sldLayoutChg>
        <pc:sldLayoutChg chg="del">
          <pc:chgData name="Yoel Kortick" userId="167978f5-7f40-4909-85d5-d4149554ad4e" providerId="ADAL" clId="{D1E92E67-68C8-44FE-878D-279037F9096B}" dt="2024-03-14T12:31:23.733" v="118" actId="2696"/>
          <pc:sldLayoutMkLst>
            <pc:docMk/>
            <pc:sldMasterMk cId="2149381290" sldId="2147483648"/>
            <pc:sldLayoutMk cId="452742353" sldId="2147483763"/>
          </pc:sldLayoutMkLst>
        </pc:sldLayoutChg>
        <pc:sldLayoutChg chg="del">
          <pc:chgData name="Yoel Kortick" userId="167978f5-7f40-4909-85d5-d4149554ad4e" providerId="ADAL" clId="{D1E92E67-68C8-44FE-878D-279037F9096B}" dt="2024-03-14T12:31:26.634" v="122" actId="2696"/>
          <pc:sldLayoutMkLst>
            <pc:docMk/>
            <pc:sldMasterMk cId="2149381290" sldId="2147483648"/>
            <pc:sldLayoutMk cId="908385438" sldId="2147483764"/>
          </pc:sldLayoutMkLst>
        </pc:sldLayoutChg>
        <pc:sldLayoutChg chg="del">
          <pc:chgData name="Yoel Kortick" userId="167978f5-7f40-4909-85d5-d4149554ad4e" providerId="ADAL" clId="{D1E92E67-68C8-44FE-878D-279037F9096B}" dt="2024-03-14T12:31:21.993" v="117" actId="2696"/>
          <pc:sldLayoutMkLst>
            <pc:docMk/>
            <pc:sldMasterMk cId="2149381290" sldId="2147483648"/>
            <pc:sldLayoutMk cId="383857661" sldId="2147483791"/>
          </pc:sldLayoutMkLst>
        </pc:sldLayoutChg>
        <pc:sldLayoutChg chg="del">
          <pc:chgData name="Yoel Kortick" userId="167978f5-7f40-4909-85d5-d4149554ad4e" providerId="ADAL" clId="{D1E92E67-68C8-44FE-878D-279037F9096B}" dt="2024-03-14T12:31:27.573" v="123" actId="2696"/>
          <pc:sldLayoutMkLst>
            <pc:docMk/>
            <pc:sldMasterMk cId="2149381290" sldId="2147483648"/>
            <pc:sldLayoutMk cId="1592572903" sldId="2147483793"/>
          </pc:sldLayoutMkLst>
        </pc:sldLayoutChg>
        <pc:sldLayoutChg chg="del">
          <pc:chgData name="Yoel Kortick" userId="167978f5-7f40-4909-85d5-d4149554ad4e" providerId="ADAL" clId="{D1E92E67-68C8-44FE-878D-279037F9096B}" dt="2024-03-14T12:31:20.646" v="115" actId="2696"/>
          <pc:sldLayoutMkLst>
            <pc:docMk/>
            <pc:sldMasterMk cId="2149381290" sldId="2147483648"/>
            <pc:sldLayoutMk cId="3731919563" sldId="2147483796"/>
          </pc:sldLayoutMkLst>
        </pc:sldLayoutChg>
        <pc:sldLayoutChg chg="del">
          <pc:chgData name="Yoel Kortick" userId="167978f5-7f40-4909-85d5-d4149554ad4e" providerId="ADAL" clId="{D1E92E67-68C8-44FE-878D-279037F9096B}" dt="2024-03-14T12:24:14.885" v="69" actId="2696"/>
          <pc:sldLayoutMkLst>
            <pc:docMk/>
            <pc:sldMasterMk cId="2149381290" sldId="2147483648"/>
            <pc:sldLayoutMk cId="1512617206" sldId="2147483797"/>
          </pc:sldLayoutMkLst>
        </pc:sldLayoutChg>
        <pc:sldLayoutChg chg="del">
          <pc:chgData name="Yoel Kortick" userId="167978f5-7f40-4909-85d5-d4149554ad4e" providerId="ADAL" clId="{D1E92E67-68C8-44FE-878D-279037F9096B}" dt="2024-03-14T12:24:16.687" v="72" actId="2696"/>
          <pc:sldLayoutMkLst>
            <pc:docMk/>
            <pc:sldMasterMk cId="2149381290" sldId="2147483648"/>
            <pc:sldLayoutMk cId="2592385267" sldId="2147483800"/>
          </pc:sldLayoutMkLst>
        </pc:sldLayoutChg>
        <pc:sldLayoutChg chg="del">
          <pc:chgData name="Yoel Kortick" userId="167978f5-7f40-4909-85d5-d4149554ad4e" providerId="ADAL" clId="{D1E92E67-68C8-44FE-878D-279037F9096B}" dt="2024-03-14T12:24:17.958" v="74" actId="2696"/>
          <pc:sldLayoutMkLst>
            <pc:docMk/>
            <pc:sldMasterMk cId="2149381290" sldId="2147483648"/>
            <pc:sldLayoutMk cId="3879876106" sldId="2147483801"/>
          </pc:sldLayoutMkLst>
        </pc:sldLayoutChg>
        <pc:sldLayoutChg chg="del">
          <pc:chgData name="Yoel Kortick" userId="167978f5-7f40-4909-85d5-d4149554ad4e" providerId="ADAL" clId="{D1E92E67-68C8-44FE-878D-279037F9096B}" dt="2024-03-14T12:31:28.383" v="124" actId="2696"/>
          <pc:sldLayoutMkLst>
            <pc:docMk/>
            <pc:sldMasterMk cId="2149381290" sldId="2147483648"/>
            <pc:sldLayoutMk cId="2129177998" sldId="2147483802"/>
          </pc:sldLayoutMkLst>
        </pc:sldLayoutChg>
        <pc:sldLayoutChg chg="del">
          <pc:chgData name="Yoel Kortick" userId="167978f5-7f40-4909-85d5-d4149554ad4e" providerId="ADAL" clId="{D1E92E67-68C8-44FE-878D-279037F9096B}" dt="2024-03-14T12:31:24.402" v="119" actId="2696"/>
          <pc:sldLayoutMkLst>
            <pc:docMk/>
            <pc:sldMasterMk cId="2149381290" sldId="2147483648"/>
            <pc:sldLayoutMk cId="4033323592" sldId="2147483803"/>
          </pc:sldLayoutMkLst>
        </pc:sldLayoutChg>
        <pc:sldLayoutChg chg="del">
          <pc:chgData name="Yoel Kortick" userId="167978f5-7f40-4909-85d5-d4149554ad4e" providerId="ADAL" clId="{D1E92E67-68C8-44FE-878D-279037F9096B}" dt="2024-03-14T12:31:25.800" v="121" actId="2696"/>
          <pc:sldLayoutMkLst>
            <pc:docMk/>
            <pc:sldMasterMk cId="2149381290" sldId="2147483648"/>
            <pc:sldLayoutMk cId="2139948883" sldId="2147483804"/>
          </pc:sldLayoutMkLst>
        </pc:sldLayoutChg>
        <pc:sldLayoutChg chg="del">
          <pc:chgData name="Yoel Kortick" userId="167978f5-7f40-4909-85d5-d4149554ad4e" providerId="ADAL" clId="{D1E92E67-68C8-44FE-878D-279037F9096B}" dt="2024-03-14T12:24:23.040" v="75" actId="2696"/>
          <pc:sldLayoutMkLst>
            <pc:docMk/>
            <pc:sldMasterMk cId="2149381290" sldId="2147483648"/>
            <pc:sldLayoutMk cId="2753834623" sldId="2147483805"/>
          </pc:sldLayoutMkLst>
        </pc:sldLayoutChg>
        <pc:sldLayoutChg chg="del">
          <pc:chgData name="Yoel Kortick" userId="167978f5-7f40-4909-85d5-d4149554ad4e" providerId="ADAL" clId="{D1E92E67-68C8-44FE-878D-279037F9096B}" dt="2024-03-14T12:24:17.365" v="73" actId="2696"/>
          <pc:sldLayoutMkLst>
            <pc:docMk/>
            <pc:sldMasterMk cId="2149381290" sldId="2147483648"/>
            <pc:sldLayoutMk cId="2652357526" sldId="2147483806"/>
          </pc:sldLayoutMkLst>
        </pc:sldLayoutChg>
        <pc:sldLayoutChg chg="del">
          <pc:chgData name="Yoel Kortick" userId="167978f5-7f40-4909-85d5-d4149554ad4e" providerId="ADAL" clId="{D1E92E67-68C8-44FE-878D-279037F9096B}" dt="2024-03-14T12:31:25.055" v="120" actId="2696"/>
          <pc:sldLayoutMkLst>
            <pc:docMk/>
            <pc:sldMasterMk cId="2149381290" sldId="2147483648"/>
            <pc:sldLayoutMk cId="2522336816" sldId="2147483807"/>
          </pc:sldLayoutMkLst>
        </pc:sldLayoutChg>
        <pc:sldLayoutChg chg="del">
          <pc:chgData name="Yoel Kortick" userId="167978f5-7f40-4909-85d5-d4149554ad4e" providerId="ADAL" clId="{D1E92E67-68C8-44FE-878D-279037F9096B}" dt="2024-03-14T12:31:19.119" v="113" actId="2696"/>
          <pc:sldLayoutMkLst>
            <pc:docMk/>
            <pc:sldMasterMk cId="2149381290" sldId="2147483648"/>
            <pc:sldLayoutMk cId="673631256" sldId="2147483808"/>
          </pc:sldLayoutMkLst>
        </pc:sldLayoutChg>
        <pc:sldLayoutChg chg="del">
          <pc:chgData name="Yoel Kortick" userId="167978f5-7f40-4909-85d5-d4149554ad4e" providerId="ADAL" clId="{D1E92E67-68C8-44FE-878D-279037F9096B}" dt="2024-03-14T12:18:37.282" v="4" actId="47"/>
          <pc:sldLayoutMkLst>
            <pc:docMk/>
            <pc:sldMasterMk cId="2149381290" sldId="2147483648"/>
            <pc:sldLayoutMk cId="3854527852" sldId="2147483809"/>
          </pc:sldLayoutMkLst>
        </pc:sldLayoutChg>
      </pc:sldMasterChg>
      <pc:sldMasterChg chg="addSp delSp modSp mod delSldLayout">
        <pc:chgData name="Yoel Kortick" userId="167978f5-7f40-4909-85d5-d4149554ad4e" providerId="ADAL" clId="{D1E92E67-68C8-44FE-878D-279037F9096B}" dt="2024-03-14T12:32:10.807" v="145" actId="2696"/>
        <pc:sldMasterMkLst>
          <pc:docMk/>
          <pc:sldMasterMk cId="3258395433" sldId="2147483810"/>
        </pc:sldMasterMkLst>
        <pc:spChg chg="mod">
          <ac:chgData name="Yoel Kortick" userId="167978f5-7f40-4909-85d5-d4149554ad4e" providerId="ADAL" clId="{D1E92E67-68C8-44FE-878D-279037F9096B}" dt="2024-03-14T12:25:38.156" v="79" actId="20577"/>
          <ac:spMkLst>
            <pc:docMk/>
            <pc:sldMasterMk cId="3258395433" sldId="2147483810"/>
            <ac:spMk id="27" creationId="{00000000-0000-0000-0000-000000000000}"/>
          </ac:spMkLst>
        </pc:spChg>
        <pc:picChg chg="add mod">
          <ac:chgData name="Yoel Kortick" userId="167978f5-7f40-4909-85d5-d4149554ad4e" providerId="ADAL" clId="{D1E92E67-68C8-44FE-878D-279037F9096B}" dt="2024-03-14T12:28:58.182" v="102" actId="1035"/>
          <ac:picMkLst>
            <pc:docMk/>
            <pc:sldMasterMk cId="3258395433" sldId="2147483810"/>
            <ac:picMk id="4" creationId="{ADDF247E-A360-8B5D-750D-A417A5B084E5}"/>
          </ac:picMkLst>
        </pc:picChg>
        <pc:picChg chg="del">
          <ac:chgData name="Yoel Kortick" userId="167978f5-7f40-4909-85d5-d4149554ad4e" providerId="ADAL" clId="{D1E92E67-68C8-44FE-878D-279037F9096B}" dt="2024-03-14T12:28:15.915" v="91" actId="478"/>
          <ac:picMkLst>
            <pc:docMk/>
            <pc:sldMasterMk cId="3258395433" sldId="2147483810"/>
            <ac:picMk id="10" creationId="{64EAC6E9-8ACD-4B43-A468-1C69E0B7F7D6}"/>
          </ac:picMkLst>
        </pc:picChg>
        <pc:sldLayoutChg chg="del">
          <pc:chgData name="Yoel Kortick" userId="167978f5-7f40-4909-85d5-d4149554ad4e" providerId="ADAL" clId="{D1E92E67-68C8-44FE-878D-279037F9096B}" dt="2024-03-14T12:31:48.852" v="125" actId="2696"/>
          <pc:sldLayoutMkLst>
            <pc:docMk/>
            <pc:sldMasterMk cId="3258395433" sldId="2147483810"/>
            <pc:sldLayoutMk cId="2387018480" sldId="2147483811"/>
          </pc:sldLayoutMkLst>
        </pc:sldLayoutChg>
        <pc:sldLayoutChg chg="del">
          <pc:chgData name="Yoel Kortick" userId="167978f5-7f40-4909-85d5-d4149554ad4e" providerId="ADAL" clId="{D1E92E67-68C8-44FE-878D-279037F9096B}" dt="2024-03-14T12:31:49.623" v="126" actId="2696"/>
          <pc:sldLayoutMkLst>
            <pc:docMk/>
            <pc:sldMasterMk cId="3258395433" sldId="2147483810"/>
            <pc:sldLayoutMk cId="226449207" sldId="2147483812"/>
          </pc:sldLayoutMkLst>
        </pc:sldLayoutChg>
        <pc:sldLayoutChg chg="del">
          <pc:chgData name="Yoel Kortick" userId="167978f5-7f40-4909-85d5-d4149554ad4e" providerId="ADAL" clId="{D1E92E67-68C8-44FE-878D-279037F9096B}" dt="2024-03-14T12:31:50.265" v="127" actId="2696"/>
          <pc:sldLayoutMkLst>
            <pc:docMk/>
            <pc:sldMasterMk cId="3258395433" sldId="2147483810"/>
            <pc:sldLayoutMk cId="1906456625" sldId="2147483813"/>
          </pc:sldLayoutMkLst>
        </pc:sldLayoutChg>
        <pc:sldLayoutChg chg="del">
          <pc:chgData name="Yoel Kortick" userId="167978f5-7f40-4909-85d5-d4149554ad4e" providerId="ADAL" clId="{D1E92E67-68C8-44FE-878D-279037F9096B}" dt="2024-03-14T12:31:50.820" v="128" actId="2696"/>
          <pc:sldLayoutMkLst>
            <pc:docMk/>
            <pc:sldMasterMk cId="3258395433" sldId="2147483810"/>
            <pc:sldLayoutMk cId="2669634414" sldId="2147483814"/>
          </pc:sldLayoutMkLst>
        </pc:sldLayoutChg>
        <pc:sldLayoutChg chg="del">
          <pc:chgData name="Yoel Kortick" userId="167978f5-7f40-4909-85d5-d4149554ad4e" providerId="ADAL" clId="{D1E92E67-68C8-44FE-878D-279037F9096B}" dt="2024-03-14T12:31:51.472" v="129" actId="2696"/>
          <pc:sldLayoutMkLst>
            <pc:docMk/>
            <pc:sldMasterMk cId="3258395433" sldId="2147483810"/>
            <pc:sldLayoutMk cId="3816710614" sldId="2147483815"/>
          </pc:sldLayoutMkLst>
        </pc:sldLayoutChg>
        <pc:sldLayoutChg chg="del">
          <pc:chgData name="Yoel Kortick" userId="167978f5-7f40-4909-85d5-d4149554ad4e" providerId="ADAL" clId="{D1E92E67-68C8-44FE-878D-279037F9096B}" dt="2024-03-14T12:31:52.190" v="130" actId="2696"/>
          <pc:sldLayoutMkLst>
            <pc:docMk/>
            <pc:sldMasterMk cId="3258395433" sldId="2147483810"/>
            <pc:sldLayoutMk cId="3968979592" sldId="2147483816"/>
          </pc:sldLayoutMkLst>
        </pc:sldLayoutChg>
        <pc:sldLayoutChg chg="del">
          <pc:chgData name="Yoel Kortick" userId="167978f5-7f40-4909-85d5-d4149554ad4e" providerId="ADAL" clId="{D1E92E67-68C8-44FE-878D-279037F9096B}" dt="2024-03-14T12:31:53.108" v="131" actId="2696"/>
          <pc:sldLayoutMkLst>
            <pc:docMk/>
            <pc:sldMasterMk cId="3258395433" sldId="2147483810"/>
            <pc:sldLayoutMk cId="2361598744" sldId="2147483817"/>
          </pc:sldLayoutMkLst>
        </pc:sldLayoutChg>
        <pc:sldLayoutChg chg="del">
          <pc:chgData name="Yoel Kortick" userId="167978f5-7f40-4909-85d5-d4149554ad4e" providerId="ADAL" clId="{D1E92E67-68C8-44FE-878D-279037F9096B}" dt="2024-03-14T12:31:58.041" v="132" actId="2696"/>
          <pc:sldLayoutMkLst>
            <pc:docMk/>
            <pc:sldMasterMk cId="3258395433" sldId="2147483810"/>
            <pc:sldLayoutMk cId="2137337984" sldId="2147483819"/>
          </pc:sldLayoutMkLst>
        </pc:sldLayoutChg>
        <pc:sldLayoutChg chg="del">
          <pc:chgData name="Yoel Kortick" userId="167978f5-7f40-4909-85d5-d4149554ad4e" providerId="ADAL" clId="{D1E92E67-68C8-44FE-878D-279037F9096B}" dt="2024-03-14T12:31:58.694" v="133" actId="2696"/>
          <pc:sldLayoutMkLst>
            <pc:docMk/>
            <pc:sldMasterMk cId="3258395433" sldId="2147483810"/>
            <pc:sldLayoutMk cId="1075155056" sldId="2147483820"/>
          </pc:sldLayoutMkLst>
        </pc:sldLayoutChg>
        <pc:sldLayoutChg chg="del">
          <pc:chgData name="Yoel Kortick" userId="167978f5-7f40-4909-85d5-d4149554ad4e" providerId="ADAL" clId="{D1E92E67-68C8-44FE-878D-279037F9096B}" dt="2024-03-14T12:31:59.297" v="134" actId="2696"/>
          <pc:sldLayoutMkLst>
            <pc:docMk/>
            <pc:sldMasterMk cId="3258395433" sldId="2147483810"/>
            <pc:sldLayoutMk cId="2565986380" sldId="2147483821"/>
          </pc:sldLayoutMkLst>
        </pc:sldLayoutChg>
        <pc:sldLayoutChg chg="del">
          <pc:chgData name="Yoel Kortick" userId="167978f5-7f40-4909-85d5-d4149554ad4e" providerId="ADAL" clId="{D1E92E67-68C8-44FE-878D-279037F9096B}" dt="2024-03-14T12:31:59.848" v="135" actId="2696"/>
          <pc:sldLayoutMkLst>
            <pc:docMk/>
            <pc:sldMasterMk cId="3258395433" sldId="2147483810"/>
            <pc:sldLayoutMk cId="1572205912" sldId="2147483822"/>
          </pc:sldLayoutMkLst>
        </pc:sldLayoutChg>
        <pc:sldLayoutChg chg="del">
          <pc:chgData name="Yoel Kortick" userId="167978f5-7f40-4909-85d5-d4149554ad4e" providerId="ADAL" clId="{D1E92E67-68C8-44FE-878D-279037F9096B}" dt="2024-03-14T12:32:01.110" v="136" actId="2696"/>
          <pc:sldLayoutMkLst>
            <pc:docMk/>
            <pc:sldMasterMk cId="3258395433" sldId="2147483810"/>
            <pc:sldLayoutMk cId="2473751299" sldId="2147483823"/>
          </pc:sldLayoutMkLst>
        </pc:sldLayoutChg>
        <pc:sldLayoutChg chg="del">
          <pc:chgData name="Yoel Kortick" userId="167978f5-7f40-4909-85d5-d4149554ad4e" providerId="ADAL" clId="{D1E92E67-68C8-44FE-878D-279037F9096B}" dt="2024-03-14T12:32:02.360" v="137" actId="2696"/>
          <pc:sldLayoutMkLst>
            <pc:docMk/>
            <pc:sldMasterMk cId="3258395433" sldId="2147483810"/>
            <pc:sldLayoutMk cId="671585514" sldId="2147483824"/>
          </pc:sldLayoutMkLst>
        </pc:sldLayoutChg>
        <pc:sldLayoutChg chg="del">
          <pc:chgData name="Yoel Kortick" userId="167978f5-7f40-4909-85d5-d4149554ad4e" providerId="ADAL" clId="{D1E92E67-68C8-44FE-878D-279037F9096B}" dt="2024-03-14T12:32:03.343" v="138" actId="2696"/>
          <pc:sldLayoutMkLst>
            <pc:docMk/>
            <pc:sldMasterMk cId="3258395433" sldId="2147483810"/>
            <pc:sldLayoutMk cId="2460872888" sldId="2147483825"/>
          </pc:sldLayoutMkLst>
        </pc:sldLayoutChg>
        <pc:sldLayoutChg chg="del">
          <pc:chgData name="Yoel Kortick" userId="167978f5-7f40-4909-85d5-d4149554ad4e" providerId="ADAL" clId="{D1E92E67-68C8-44FE-878D-279037F9096B}" dt="2024-03-14T12:32:04.449" v="139" actId="2696"/>
          <pc:sldLayoutMkLst>
            <pc:docMk/>
            <pc:sldMasterMk cId="3258395433" sldId="2147483810"/>
            <pc:sldLayoutMk cId="3103382775" sldId="2147483826"/>
          </pc:sldLayoutMkLst>
        </pc:sldLayoutChg>
        <pc:sldLayoutChg chg="del">
          <pc:chgData name="Yoel Kortick" userId="167978f5-7f40-4909-85d5-d4149554ad4e" providerId="ADAL" clId="{D1E92E67-68C8-44FE-878D-279037F9096B}" dt="2024-03-14T12:32:05.349" v="140" actId="2696"/>
          <pc:sldLayoutMkLst>
            <pc:docMk/>
            <pc:sldMasterMk cId="3258395433" sldId="2147483810"/>
            <pc:sldLayoutMk cId="3575559727" sldId="2147483827"/>
          </pc:sldLayoutMkLst>
        </pc:sldLayoutChg>
        <pc:sldLayoutChg chg="del">
          <pc:chgData name="Yoel Kortick" userId="167978f5-7f40-4909-85d5-d4149554ad4e" providerId="ADAL" clId="{D1E92E67-68C8-44FE-878D-279037F9096B}" dt="2024-03-14T12:32:06.136" v="141" actId="2696"/>
          <pc:sldLayoutMkLst>
            <pc:docMk/>
            <pc:sldMasterMk cId="3258395433" sldId="2147483810"/>
            <pc:sldLayoutMk cId="787667829" sldId="2147483828"/>
          </pc:sldLayoutMkLst>
        </pc:sldLayoutChg>
        <pc:sldLayoutChg chg="del">
          <pc:chgData name="Yoel Kortick" userId="167978f5-7f40-4909-85d5-d4149554ad4e" providerId="ADAL" clId="{D1E92E67-68C8-44FE-878D-279037F9096B}" dt="2024-03-14T12:32:08.622" v="142" actId="2696"/>
          <pc:sldLayoutMkLst>
            <pc:docMk/>
            <pc:sldMasterMk cId="3258395433" sldId="2147483810"/>
            <pc:sldLayoutMk cId="417944367" sldId="2147483829"/>
          </pc:sldLayoutMkLst>
        </pc:sldLayoutChg>
        <pc:sldLayoutChg chg="del">
          <pc:chgData name="Yoel Kortick" userId="167978f5-7f40-4909-85d5-d4149554ad4e" providerId="ADAL" clId="{D1E92E67-68C8-44FE-878D-279037F9096B}" dt="2024-03-14T12:32:09.412" v="143" actId="2696"/>
          <pc:sldLayoutMkLst>
            <pc:docMk/>
            <pc:sldMasterMk cId="3258395433" sldId="2147483810"/>
            <pc:sldLayoutMk cId="1952138189" sldId="2147483830"/>
          </pc:sldLayoutMkLst>
        </pc:sldLayoutChg>
        <pc:sldLayoutChg chg="del">
          <pc:chgData name="Yoel Kortick" userId="167978f5-7f40-4909-85d5-d4149554ad4e" providerId="ADAL" clId="{D1E92E67-68C8-44FE-878D-279037F9096B}" dt="2024-03-14T12:32:10.146" v="144" actId="2696"/>
          <pc:sldLayoutMkLst>
            <pc:docMk/>
            <pc:sldMasterMk cId="3258395433" sldId="2147483810"/>
            <pc:sldLayoutMk cId="2649662378" sldId="2147483831"/>
          </pc:sldLayoutMkLst>
        </pc:sldLayoutChg>
        <pc:sldLayoutChg chg="del">
          <pc:chgData name="Yoel Kortick" userId="167978f5-7f40-4909-85d5-d4149554ad4e" providerId="ADAL" clId="{D1E92E67-68C8-44FE-878D-279037F9096B}" dt="2024-03-14T12:32:10.807" v="145" actId="2696"/>
          <pc:sldLayoutMkLst>
            <pc:docMk/>
            <pc:sldMasterMk cId="3258395433" sldId="2147483810"/>
            <pc:sldLayoutMk cId="3393324148" sldId="214748383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3/14/2024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564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9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35413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53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14644" y="4861198"/>
            <a:ext cx="233910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61FB0C85-B33C-6122-4067-4DC1BCC9039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6386" y="4761784"/>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68" r:id="rId1"/>
    <p:sldLayoutId id="2147483833" r:id="rId2"/>
    <p:sldLayoutId id="2147483834" r:id="rId3"/>
    <p:sldLayoutId id="2147483835" r:id="rId4"/>
    <p:sldLayoutId id="2147483837" r:id="rId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ADDF247E-A360-8B5D-750D-A417A5B084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386" y="4731795"/>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8" r:id="rId1"/>
    <p:sldLayoutId id="2147483836" r:id="rId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7_Administering_Consortia/020Centralized_Management_of_Configuration_Tables#Jobs_for_Centrally_Managing_Configurations_and_Profiles_in_the_Network_Zon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100Managing_Multiple_Institutions_Using_a_Network_Zone/06_Acquisitions_in_Consortia/030Sharing_Vendor_Information_in_a_Network_Zone" TargetMode="External"/><Relationship Id="rId2" Type="http://schemas.openxmlformats.org/officeDocument/2006/relationships/hyperlink" Target="https://knowledge.exlibrisgroup.com/Alma/Product_Documentation/010Alma_Online_Help_(English)/020Acquisitions/110Configuring_Acquisitions/200Configuring_Other_Settings" TargetMode="External"/><Relationship Id="rId1" Type="http://schemas.openxmlformats.org/officeDocument/2006/relationships/slideLayout" Target="../slideLayouts/slideLayout6.xml"/><Relationship Id="rId4" Type="http://schemas.openxmlformats.org/officeDocument/2006/relationships/hyperlink" Target="https://knowledge.exlibrisgroup.com/Alma/Product_Documentation/010Alma_Online_Help_(English)/100Managing_Multiple_Institutions_Using_a_Network_Zone/06_Acquisitions_in_Consortia/01_Central_License_Negotiation#Adding_a_Negotiation_Licens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7_Administering_Consortia/020Centralized_Management_of_Configuration_Tables"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100Managing_Multiple_Institutions_Using_a_Network_Zone/07_Administering_Consortia/020Centralized_Management_of_Configuration_Tables#Centrally_Managing_Configuration_Tables_at_the_Row_Level" TargetMode="External"/><Relationship Id="rId2" Type="http://schemas.openxmlformats.org/officeDocument/2006/relationships/hyperlink" Target="https://knowledge.exlibrisgroup.com/Alma/Product_Documentation/010Alma_Online_Help_(English)/100Managing_Multiple_Institutions_Using_a_Network_Zone/07_Administering_Consortia/020Centralized_Management_of_Configuration_Tables#Centrally_Managing_Configuration_Tables_at_the_Table_Level"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7_Administering_Consortia/020Centralized_Management_of_Configuration_Tables#Jobs_for_Centrally_Managing_Configurations_and_Profiles_in_the_Network_Zone"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Centrally managing configurations and entities in a network zone consortia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10000"/>
          </a:bodyPr>
          <a:lstStyle/>
          <a:p>
            <a:r>
              <a:rPr lang="en-US" dirty="0"/>
              <a:t>By default, member institution 'local changes' are not overwritten by the Network Zone. </a:t>
            </a:r>
          </a:p>
          <a:p>
            <a:r>
              <a:rPr lang="en-US" dirty="0"/>
              <a:t>This means that if a member institution configures an entire table, or a row of a table,  and that table is centrally managed by the Network Zone, the centrally managed copy is not distributed to that member institution. </a:t>
            </a:r>
          </a:p>
          <a:p>
            <a:r>
              <a:rPr lang="en-US" dirty="0"/>
              <a:t>Further, the member institution can select Restore (to the original out-of-the-box value) for the locally configured table or row.  When this is done then the next time the configuration distribution job runs in the Network Zone (see </a:t>
            </a:r>
            <a:r>
              <a:rPr lang="en-US" dirty="0">
                <a:hlinkClick r:id="rId2" tooltip="Centrally Managing Configurations in a Network Zone"/>
              </a:rPr>
              <a:t>Jobs for Centrally Managing Configurations and Profiles in the Network Zone</a:t>
            </a:r>
            <a:r>
              <a:rPr lang="en-US" dirty="0"/>
              <a:t>), the centrally managed configuration from the Network Zone is distributed to the member institution. </a:t>
            </a:r>
          </a:p>
        </p:txBody>
      </p:sp>
    </p:spTree>
    <p:extLst>
      <p:ext uri="{BB962C8B-B14F-4D97-AF65-F5344CB8AC3E}">
        <p14:creationId xmlns:p14="http://schemas.microsoft.com/office/powerpoint/2010/main" val="409166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Distribute network acquisition changes to members</a:t>
            </a:r>
            <a:endParaRPr lang="LID4096" dirty="0"/>
          </a:p>
        </p:txBody>
      </p:sp>
    </p:spTree>
    <p:extLst>
      <p:ext uri="{BB962C8B-B14F-4D97-AF65-F5344CB8AC3E}">
        <p14:creationId xmlns:p14="http://schemas.microsoft.com/office/powerpoint/2010/main" val="342203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2787774"/>
            <a:ext cx="6192688" cy="15841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job distributes the following to member institutions:</a:t>
            </a:r>
          </a:p>
          <a:p>
            <a:pPr marL="457200" indent="-457200">
              <a:buFont typeface="+mj-lt"/>
              <a:buAutoNum type="arabicPeriod"/>
            </a:pPr>
            <a:r>
              <a:rPr lang="en-US" dirty="0"/>
              <a:t>new vendor information </a:t>
            </a:r>
          </a:p>
          <a:p>
            <a:pPr marL="457200" indent="-457200">
              <a:buFont typeface="+mj-lt"/>
              <a:buAutoNum type="arabicPeriod"/>
            </a:pPr>
            <a:r>
              <a:rPr lang="en-US" dirty="0"/>
              <a:t>centrally managed licenses </a:t>
            </a:r>
          </a:p>
        </p:txBody>
      </p:sp>
      <p:pic>
        <p:nvPicPr>
          <p:cNvPr id="9" name="Picture 8">
            <a:extLst>
              <a:ext uri="{FF2B5EF4-FFF2-40B4-BE49-F238E27FC236}">
                <a16:creationId xmlns:a16="http://schemas.microsoft.com/office/drawing/2014/main" id="{D5DE7940-67E8-4C80-87FA-DB4265467E69}"/>
              </a:ext>
            </a:extLst>
          </p:cNvPr>
          <p:cNvPicPr>
            <a:picLocks noChangeAspect="1"/>
          </p:cNvPicPr>
          <p:nvPr/>
        </p:nvPicPr>
        <p:blipFill>
          <a:blip r:embed="rId2"/>
          <a:stretch>
            <a:fillRect/>
          </a:stretch>
        </p:blipFill>
        <p:spPr>
          <a:xfrm>
            <a:off x="85725" y="1059185"/>
            <a:ext cx="8972550" cy="1152525"/>
          </a:xfrm>
          <a:prstGeom prst="rect">
            <a:avLst/>
          </a:prstGeom>
          <a:ln>
            <a:solidFill>
              <a:schemeClr val="accent1"/>
            </a:solidFill>
          </a:ln>
        </p:spPr>
      </p:pic>
      <p:pic>
        <p:nvPicPr>
          <p:cNvPr id="4" name="Picture 3">
            <a:extLst>
              <a:ext uri="{FF2B5EF4-FFF2-40B4-BE49-F238E27FC236}">
                <a16:creationId xmlns:a16="http://schemas.microsoft.com/office/drawing/2014/main" id="{CA9AAB09-433E-45E5-BEA7-590B3E924E9C}"/>
              </a:ext>
            </a:extLst>
          </p:cNvPr>
          <p:cNvPicPr>
            <a:picLocks noChangeAspect="1"/>
          </p:cNvPicPr>
          <p:nvPr/>
        </p:nvPicPr>
        <p:blipFill>
          <a:blip r:embed="rId3"/>
          <a:stretch>
            <a:fillRect/>
          </a:stretch>
        </p:blipFill>
        <p:spPr>
          <a:xfrm>
            <a:off x="6588224" y="2499742"/>
            <a:ext cx="2105025" cy="1457325"/>
          </a:xfrm>
          <a:prstGeom prst="rect">
            <a:avLst/>
          </a:prstGeom>
          <a:ln>
            <a:solidFill>
              <a:schemeClr val="accent1"/>
            </a:solidFill>
          </a:ln>
        </p:spPr>
      </p:pic>
      <p:sp>
        <p:nvSpPr>
          <p:cNvPr id="5" name="Rectangle 4">
            <a:extLst>
              <a:ext uri="{FF2B5EF4-FFF2-40B4-BE49-F238E27FC236}">
                <a16:creationId xmlns:a16="http://schemas.microsoft.com/office/drawing/2014/main" id="{705D6C55-5836-44A9-88AC-A8E86A37EF9A}"/>
              </a:ext>
            </a:extLst>
          </p:cNvPr>
          <p:cNvSpPr/>
          <p:nvPr/>
        </p:nvSpPr>
        <p:spPr>
          <a:xfrm>
            <a:off x="6588224" y="3363838"/>
            <a:ext cx="210502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50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information is distributed to the members if it was added to the network after the date in the </a:t>
            </a:r>
            <a:r>
              <a:rPr lang="en-US" dirty="0" err="1"/>
              <a:t>acq_distribute_changes_last_run</a:t>
            </a:r>
            <a:r>
              <a:rPr lang="en-US" dirty="0"/>
              <a:t> parameter. </a:t>
            </a:r>
          </a:p>
        </p:txBody>
      </p:sp>
      <p:sp>
        <p:nvSpPr>
          <p:cNvPr id="7" name="Content Placeholder 3">
            <a:extLst>
              <a:ext uri="{FF2B5EF4-FFF2-40B4-BE49-F238E27FC236}">
                <a16:creationId xmlns:a16="http://schemas.microsoft.com/office/drawing/2014/main" id="{F6741491-7D23-473D-92F1-7F4D1B92121C}"/>
              </a:ext>
            </a:extLst>
          </p:cNvPr>
          <p:cNvSpPr txBox="1">
            <a:spLocks/>
          </p:cNvSpPr>
          <p:nvPr/>
        </p:nvSpPr>
        <p:spPr>
          <a:xfrm>
            <a:off x="338559" y="3435846"/>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For more information, see </a:t>
            </a:r>
            <a:r>
              <a:rPr lang="en-US" dirty="0">
                <a:hlinkClick r:id="rId2" tooltip="Configuring Other Settings"/>
              </a:rPr>
              <a:t>Configuring Other Settings</a:t>
            </a:r>
            <a:r>
              <a:rPr lang="en-US" dirty="0"/>
              <a:t>, </a:t>
            </a:r>
            <a:r>
              <a:rPr lang="en-US" dirty="0">
                <a:hlinkClick r:id="rId3" tooltip="Sharing Vendor Information in a Network Zone"/>
              </a:rPr>
              <a:t>Shared Vendor Information</a:t>
            </a:r>
            <a:r>
              <a:rPr lang="en-US" dirty="0"/>
              <a:t>, and </a:t>
            </a:r>
            <a:r>
              <a:rPr lang="en-US" dirty="0">
                <a:hlinkClick r:id="rId4" tooltip="Centrally Managed Electronic Resources in a Network Zone"/>
              </a:rPr>
              <a:t>Adding a Negotiation License or a Centrally Negotiated License</a:t>
            </a:r>
            <a:r>
              <a:rPr lang="en-US" dirty="0"/>
              <a:t>.</a:t>
            </a:r>
          </a:p>
        </p:txBody>
      </p:sp>
    </p:spTree>
    <p:extLst>
      <p:ext uri="{BB962C8B-B14F-4D97-AF65-F5344CB8AC3E}">
        <p14:creationId xmlns:p14="http://schemas.microsoft.com/office/powerpoint/2010/main" val="24193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the parameter </a:t>
            </a:r>
            <a:r>
              <a:rPr lang="en-US" dirty="0" err="1"/>
              <a:t>acq_distribute_changes_last_run</a:t>
            </a:r>
            <a:r>
              <a:rPr lang="en-US" dirty="0"/>
              <a:t>.</a:t>
            </a:r>
          </a:p>
        </p:txBody>
      </p:sp>
      <p:pic>
        <p:nvPicPr>
          <p:cNvPr id="8" name="Picture 7">
            <a:extLst>
              <a:ext uri="{FF2B5EF4-FFF2-40B4-BE49-F238E27FC236}">
                <a16:creationId xmlns:a16="http://schemas.microsoft.com/office/drawing/2014/main" id="{E912F00F-6814-4FD9-BD49-5CD06B961DFA}"/>
              </a:ext>
            </a:extLst>
          </p:cNvPr>
          <p:cNvPicPr>
            <a:picLocks noChangeAspect="1"/>
          </p:cNvPicPr>
          <p:nvPr/>
        </p:nvPicPr>
        <p:blipFill>
          <a:blip r:embed="rId2"/>
          <a:stretch>
            <a:fillRect/>
          </a:stretch>
        </p:blipFill>
        <p:spPr>
          <a:xfrm>
            <a:off x="1085850" y="1491630"/>
            <a:ext cx="6972300" cy="1666875"/>
          </a:xfrm>
          <a:prstGeom prst="rect">
            <a:avLst/>
          </a:prstGeom>
          <a:ln>
            <a:solidFill>
              <a:schemeClr val="accent1"/>
            </a:solidFill>
          </a:ln>
        </p:spPr>
      </p:pic>
      <p:sp>
        <p:nvSpPr>
          <p:cNvPr id="9" name="Rectangle 8">
            <a:extLst>
              <a:ext uri="{FF2B5EF4-FFF2-40B4-BE49-F238E27FC236}">
                <a16:creationId xmlns:a16="http://schemas.microsoft.com/office/drawing/2014/main" id="{1CED69C1-159B-44CE-9638-FD09D7DAD9AE}"/>
              </a:ext>
            </a:extLst>
          </p:cNvPr>
          <p:cNvSpPr/>
          <p:nvPr/>
        </p:nvSpPr>
        <p:spPr>
          <a:xfrm>
            <a:off x="1475656" y="1913103"/>
            <a:ext cx="4824536"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159C5F7B-1EFF-4679-8465-567E33768E77}"/>
              </a:ext>
            </a:extLst>
          </p:cNvPr>
          <p:cNvSpPr txBox="1">
            <a:spLocks/>
          </p:cNvSpPr>
          <p:nvPr/>
        </p:nvSpPr>
        <p:spPr>
          <a:xfrm>
            <a:off x="251520" y="365197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date in this parameter gets updated every time the job runs.  It can be viewed at 'configuration &gt; acquisitions &gt; general &gt; other settings'</a:t>
            </a:r>
          </a:p>
        </p:txBody>
      </p:sp>
    </p:spTree>
    <p:extLst>
      <p:ext uri="{BB962C8B-B14F-4D97-AF65-F5344CB8AC3E}">
        <p14:creationId xmlns:p14="http://schemas.microsoft.com/office/powerpoint/2010/main" val="283551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BF5D9F-6FF8-45D1-8699-484F653113B2}"/>
              </a:ext>
            </a:extLst>
          </p:cNvPr>
          <p:cNvPicPr>
            <a:picLocks noChangeAspect="1"/>
          </p:cNvPicPr>
          <p:nvPr/>
        </p:nvPicPr>
        <p:blipFill>
          <a:blip r:embed="rId2"/>
          <a:stretch>
            <a:fillRect/>
          </a:stretch>
        </p:blipFill>
        <p:spPr>
          <a:xfrm>
            <a:off x="295275" y="2238375"/>
            <a:ext cx="8553450" cy="666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a newly added vendor in the network zone, called 'A. Chen Publishers Intl.'.  </a:t>
            </a:r>
          </a:p>
        </p:txBody>
      </p:sp>
      <p:sp>
        <p:nvSpPr>
          <p:cNvPr id="9" name="Rectangle 8">
            <a:extLst>
              <a:ext uri="{FF2B5EF4-FFF2-40B4-BE49-F238E27FC236}">
                <a16:creationId xmlns:a16="http://schemas.microsoft.com/office/drawing/2014/main" id="{1CED69C1-159B-44CE-9638-FD09D7DAD9AE}"/>
              </a:ext>
            </a:extLst>
          </p:cNvPr>
          <p:cNvSpPr/>
          <p:nvPr/>
        </p:nvSpPr>
        <p:spPr>
          <a:xfrm>
            <a:off x="1979712" y="2539662"/>
            <a:ext cx="1584176" cy="371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0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1AE2A-5C0C-45D2-962D-E0B770B32066}"/>
              </a:ext>
            </a:extLst>
          </p:cNvPr>
          <p:cNvPicPr>
            <a:picLocks noChangeAspect="1"/>
          </p:cNvPicPr>
          <p:nvPr/>
        </p:nvPicPr>
        <p:blipFill>
          <a:blip r:embed="rId2"/>
          <a:stretch>
            <a:fillRect/>
          </a:stretch>
        </p:blipFill>
        <p:spPr>
          <a:xfrm>
            <a:off x="76200" y="1607418"/>
            <a:ext cx="8991600" cy="24765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job runs and completes successfully</a:t>
            </a:r>
          </a:p>
        </p:txBody>
      </p:sp>
      <p:sp>
        <p:nvSpPr>
          <p:cNvPr id="9" name="Rectangle 8">
            <a:extLst>
              <a:ext uri="{FF2B5EF4-FFF2-40B4-BE49-F238E27FC236}">
                <a16:creationId xmlns:a16="http://schemas.microsoft.com/office/drawing/2014/main" id="{1CED69C1-159B-44CE-9638-FD09D7DAD9AE}"/>
              </a:ext>
            </a:extLst>
          </p:cNvPr>
          <p:cNvSpPr/>
          <p:nvPr/>
        </p:nvSpPr>
        <p:spPr>
          <a:xfrm>
            <a:off x="467544" y="3652054"/>
            <a:ext cx="216024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6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33DD8-1BE1-47C4-9067-EB23456A0B61}"/>
              </a:ext>
            </a:extLst>
          </p:cNvPr>
          <p:cNvPicPr>
            <a:picLocks noChangeAspect="1"/>
          </p:cNvPicPr>
          <p:nvPr/>
        </p:nvPicPr>
        <p:blipFill>
          <a:blip r:embed="rId2"/>
          <a:stretch>
            <a:fillRect/>
          </a:stretch>
        </p:blipFill>
        <p:spPr>
          <a:xfrm>
            <a:off x="0" y="1779662"/>
            <a:ext cx="9144000" cy="218563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the vendor viewed in the member institution.  The vendor was distributed from the network:</a:t>
            </a:r>
          </a:p>
        </p:txBody>
      </p:sp>
      <p:sp>
        <p:nvSpPr>
          <p:cNvPr id="9" name="Rectangle 8">
            <a:extLst>
              <a:ext uri="{FF2B5EF4-FFF2-40B4-BE49-F238E27FC236}">
                <a16:creationId xmlns:a16="http://schemas.microsoft.com/office/drawing/2014/main" id="{1CED69C1-159B-44CE-9638-FD09D7DAD9AE}"/>
              </a:ext>
            </a:extLst>
          </p:cNvPr>
          <p:cNvSpPr/>
          <p:nvPr/>
        </p:nvSpPr>
        <p:spPr>
          <a:xfrm>
            <a:off x="427403" y="3579862"/>
            <a:ext cx="400181" cy="385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C844AD-97D6-4F2B-9108-28999FA6B96B}"/>
              </a:ext>
            </a:extLst>
          </p:cNvPr>
          <p:cNvSpPr txBox="1"/>
          <p:nvPr/>
        </p:nvSpPr>
        <p:spPr>
          <a:xfrm>
            <a:off x="1547664" y="4155926"/>
            <a:ext cx="3600400" cy="369332"/>
          </a:xfrm>
          <a:prstGeom prst="rect">
            <a:avLst/>
          </a:prstGeom>
          <a:noFill/>
          <a:ln>
            <a:solidFill>
              <a:schemeClr val="accent1"/>
            </a:solidFill>
          </a:ln>
        </p:spPr>
        <p:txBody>
          <a:bodyPr wrap="square" rtlCol="0">
            <a:spAutoFit/>
          </a:bodyPr>
          <a:lstStyle/>
          <a:p>
            <a:r>
              <a:rPr lang="en-US" dirty="0"/>
              <a:t>Indication that the vendor is shared</a:t>
            </a:r>
          </a:p>
        </p:txBody>
      </p:sp>
      <p:cxnSp>
        <p:nvCxnSpPr>
          <p:cNvPr id="10" name="Straight Arrow Connector 9">
            <a:extLst>
              <a:ext uri="{FF2B5EF4-FFF2-40B4-BE49-F238E27FC236}">
                <a16:creationId xmlns:a16="http://schemas.microsoft.com/office/drawing/2014/main" id="{83CE3815-2862-42F8-B691-016EF6897871}"/>
              </a:ext>
            </a:extLst>
          </p:cNvPr>
          <p:cNvCxnSpPr/>
          <p:nvPr/>
        </p:nvCxnSpPr>
        <p:spPr>
          <a:xfrm flipH="1" flipV="1">
            <a:off x="827584" y="4083918"/>
            <a:ext cx="216024"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8D863A-3A2C-4D4B-A56B-026C0D0AD47E}"/>
              </a:ext>
            </a:extLst>
          </p:cNvPr>
          <p:cNvCxnSpPr>
            <a:endCxn id="7" idx="1"/>
          </p:cNvCxnSpPr>
          <p:nvPr/>
        </p:nvCxnSpPr>
        <p:spPr>
          <a:xfrm>
            <a:off x="1043608" y="4299942"/>
            <a:ext cx="504056" cy="4065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59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acquisition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There are parts of the vendor which are shared are greyed out because they cannot be changed.</a:t>
            </a:r>
          </a:p>
        </p:txBody>
      </p:sp>
      <p:pic>
        <p:nvPicPr>
          <p:cNvPr id="4" name="Picture 3">
            <a:extLst>
              <a:ext uri="{FF2B5EF4-FFF2-40B4-BE49-F238E27FC236}">
                <a16:creationId xmlns:a16="http://schemas.microsoft.com/office/drawing/2014/main" id="{7A09E478-08E8-4752-892D-201362A87B3B}"/>
              </a:ext>
            </a:extLst>
          </p:cNvPr>
          <p:cNvPicPr>
            <a:picLocks noChangeAspect="1"/>
          </p:cNvPicPr>
          <p:nvPr/>
        </p:nvPicPr>
        <p:blipFill>
          <a:blip r:embed="rId2"/>
          <a:stretch>
            <a:fillRect/>
          </a:stretch>
        </p:blipFill>
        <p:spPr>
          <a:xfrm>
            <a:off x="827584" y="1707654"/>
            <a:ext cx="7485081" cy="3024336"/>
          </a:xfrm>
          <a:prstGeom prst="rect">
            <a:avLst/>
          </a:prstGeom>
          <a:ln>
            <a:solidFill>
              <a:schemeClr val="accent1"/>
            </a:solidFill>
          </a:ln>
        </p:spPr>
      </p:pic>
    </p:spTree>
    <p:extLst>
      <p:ext uri="{BB962C8B-B14F-4D97-AF65-F5344CB8AC3E}">
        <p14:creationId xmlns:p14="http://schemas.microsoft.com/office/powerpoint/2010/main" val="66406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Distribute network fulfillment changes to members</a:t>
            </a:r>
            <a:endParaRPr lang="LID4096" dirty="0"/>
          </a:p>
        </p:txBody>
      </p:sp>
    </p:spTree>
    <p:extLst>
      <p:ext uri="{BB962C8B-B14F-4D97-AF65-F5344CB8AC3E}">
        <p14:creationId xmlns:p14="http://schemas.microsoft.com/office/powerpoint/2010/main" val="296402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264925" y="436492"/>
            <a:ext cx="5879075" cy="4208505"/>
          </a:xfrm>
        </p:spPr>
        <p:txBody>
          <a:bodyPr>
            <a:normAutofit fontScale="77500" lnSpcReduction="20000"/>
          </a:bodyPr>
          <a:lstStyle/>
          <a:p>
            <a:r>
              <a:rPr lang="en-US" sz="2300" dirty="0"/>
              <a:t>Introduction</a:t>
            </a:r>
          </a:p>
          <a:p>
            <a:r>
              <a:rPr lang="en-US" sz="2300" dirty="0"/>
              <a:t>Distribute network acquisitions changes to members</a:t>
            </a:r>
          </a:p>
          <a:p>
            <a:r>
              <a:rPr lang="en-US" sz="2300" dirty="0"/>
              <a:t>Distribute network fulfillment changes to members</a:t>
            </a:r>
          </a:p>
          <a:p>
            <a:r>
              <a:rPr lang="en-US" sz="2300" dirty="0"/>
              <a:t>Distribute network zone configuration table changes to member institutions</a:t>
            </a:r>
          </a:p>
          <a:p>
            <a:r>
              <a:rPr lang="en-US" sz="2300" dirty="0"/>
              <a:t>Distribute network letter templates changes to members</a:t>
            </a:r>
          </a:p>
          <a:p>
            <a:r>
              <a:rPr lang="en-US" sz="2300" dirty="0"/>
              <a:t>Distribute central resource sharing configuration</a:t>
            </a:r>
          </a:p>
          <a:p>
            <a:r>
              <a:rPr lang="en-US" sz="2300" dirty="0"/>
              <a:t>Distribute network resource management changes to members</a:t>
            </a:r>
          </a:p>
          <a:p>
            <a:r>
              <a:rPr lang="en-US" sz="2300" dirty="0"/>
              <a:t>Distribute network user management configuration changes </a:t>
            </a:r>
          </a:p>
          <a:p>
            <a:r>
              <a:rPr lang="en-US" sz="2300" dirty="0"/>
              <a:t>Distribute network administration changes to members</a:t>
            </a:r>
          </a:p>
          <a:p>
            <a:r>
              <a:rPr lang="en-US" sz="2300" dirty="0"/>
              <a:t>Centrally Managing Configuration Tables at the Row Level</a:t>
            </a:r>
          </a:p>
          <a:p>
            <a:r>
              <a:rPr lang="en-US" sz="2300" dirty="0"/>
              <a:t>Centrally Managing Configuration Tables at the Table Level</a:t>
            </a:r>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18540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fulfillment changes to members</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2483768" y="1923678"/>
            <a:ext cx="6408712" cy="273630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job distributes the following to member institutions:</a:t>
            </a:r>
          </a:p>
          <a:p>
            <a:r>
              <a:rPr lang="en-US" dirty="0"/>
              <a:t>Terms of Use and fulfillment units. The policies and Terms of Use defined at the Network Zone can be viewed at the member institutions. These policies appear on the Policy Management page with a Policy Owner value of Network.</a:t>
            </a:r>
          </a:p>
          <a:p>
            <a:r>
              <a:rPr lang="en-US" dirty="0"/>
              <a:t>The fulfillment units defined at the Network Zone can be viewed at the member institutions. They appear on the Fulfillment Units List</a:t>
            </a:r>
          </a:p>
        </p:txBody>
      </p:sp>
      <p:pic>
        <p:nvPicPr>
          <p:cNvPr id="4" name="Picture 3">
            <a:extLst>
              <a:ext uri="{FF2B5EF4-FFF2-40B4-BE49-F238E27FC236}">
                <a16:creationId xmlns:a16="http://schemas.microsoft.com/office/drawing/2014/main" id="{C7B90D43-400D-4149-911C-F7D06D077C3D}"/>
              </a:ext>
            </a:extLst>
          </p:cNvPr>
          <p:cNvPicPr>
            <a:picLocks noChangeAspect="1"/>
          </p:cNvPicPr>
          <p:nvPr/>
        </p:nvPicPr>
        <p:blipFill>
          <a:blip r:embed="rId2"/>
          <a:stretch>
            <a:fillRect/>
          </a:stretch>
        </p:blipFill>
        <p:spPr>
          <a:xfrm>
            <a:off x="391799" y="926336"/>
            <a:ext cx="1976903" cy="3163044"/>
          </a:xfrm>
          <a:prstGeom prst="rect">
            <a:avLst/>
          </a:prstGeom>
          <a:ln>
            <a:solidFill>
              <a:schemeClr val="accent1"/>
            </a:solidFill>
          </a:ln>
        </p:spPr>
      </p:pic>
      <p:sp>
        <p:nvSpPr>
          <p:cNvPr id="7" name="Rectangle 6">
            <a:extLst>
              <a:ext uri="{FF2B5EF4-FFF2-40B4-BE49-F238E27FC236}">
                <a16:creationId xmlns:a16="http://schemas.microsoft.com/office/drawing/2014/main" id="{3451206C-3B68-4FCE-A2C0-5C5EE579722B}"/>
              </a:ext>
            </a:extLst>
          </p:cNvPr>
          <p:cNvSpPr/>
          <p:nvPr/>
        </p:nvSpPr>
        <p:spPr>
          <a:xfrm>
            <a:off x="379642" y="2715766"/>
            <a:ext cx="197690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6DC151-8E0C-4FA8-BDB1-D9BFBCCB8F69}"/>
              </a:ext>
            </a:extLst>
          </p:cNvPr>
          <p:cNvPicPr>
            <a:picLocks noChangeAspect="1"/>
          </p:cNvPicPr>
          <p:nvPr/>
        </p:nvPicPr>
        <p:blipFill>
          <a:blip r:embed="rId3"/>
          <a:stretch>
            <a:fillRect/>
          </a:stretch>
        </p:blipFill>
        <p:spPr>
          <a:xfrm>
            <a:off x="2123727" y="915566"/>
            <a:ext cx="6572597" cy="834856"/>
          </a:xfrm>
          <a:prstGeom prst="rect">
            <a:avLst/>
          </a:prstGeom>
          <a:ln>
            <a:solidFill>
              <a:schemeClr val="accent1"/>
            </a:solidFill>
          </a:ln>
        </p:spPr>
      </p:pic>
    </p:spTree>
    <p:extLst>
      <p:ext uri="{BB962C8B-B14F-4D97-AF65-F5344CB8AC3E}">
        <p14:creationId xmlns:p14="http://schemas.microsoft.com/office/powerpoint/2010/main" val="126069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fulfillment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information is distributed to the members if it was added to the network after the date in the </a:t>
            </a:r>
            <a:r>
              <a:rPr lang="en-US" dirty="0" err="1"/>
              <a:t>distribute_fulfills_changes_last_run</a:t>
            </a:r>
            <a:r>
              <a:rPr lang="en-US" dirty="0"/>
              <a:t> parameter. </a:t>
            </a:r>
          </a:p>
        </p:txBody>
      </p:sp>
      <p:pic>
        <p:nvPicPr>
          <p:cNvPr id="4" name="Picture 3">
            <a:extLst>
              <a:ext uri="{FF2B5EF4-FFF2-40B4-BE49-F238E27FC236}">
                <a16:creationId xmlns:a16="http://schemas.microsoft.com/office/drawing/2014/main" id="{100D4CEB-8471-4502-97B4-F2935439EFD4}"/>
              </a:ext>
            </a:extLst>
          </p:cNvPr>
          <p:cNvPicPr>
            <a:picLocks noChangeAspect="1"/>
          </p:cNvPicPr>
          <p:nvPr/>
        </p:nvPicPr>
        <p:blipFill>
          <a:blip r:embed="rId2"/>
          <a:stretch>
            <a:fillRect/>
          </a:stretch>
        </p:blipFill>
        <p:spPr>
          <a:xfrm>
            <a:off x="2054384" y="2067694"/>
            <a:ext cx="5010150" cy="1400175"/>
          </a:xfrm>
          <a:prstGeom prst="rect">
            <a:avLst/>
          </a:prstGeom>
          <a:ln>
            <a:solidFill>
              <a:schemeClr val="accent1"/>
            </a:solidFill>
          </a:ln>
        </p:spPr>
      </p:pic>
      <p:sp>
        <p:nvSpPr>
          <p:cNvPr id="8" name="Content Placeholder 3">
            <a:extLst>
              <a:ext uri="{FF2B5EF4-FFF2-40B4-BE49-F238E27FC236}">
                <a16:creationId xmlns:a16="http://schemas.microsoft.com/office/drawing/2014/main" id="{49E9A182-8C7A-45C3-995D-F024B374FEBA}"/>
              </a:ext>
            </a:extLst>
          </p:cNvPr>
          <p:cNvSpPr txBox="1">
            <a:spLocks/>
          </p:cNvSpPr>
          <p:nvPr/>
        </p:nvSpPr>
        <p:spPr>
          <a:xfrm>
            <a:off x="251520" y="365197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date in this parameter gets updated every time the job runs.  It can be viewed at 'configuration &gt; fulfillment &gt; general &gt; other settings'</a:t>
            </a:r>
          </a:p>
        </p:txBody>
      </p:sp>
      <p:sp>
        <p:nvSpPr>
          <p:cNvPr id="5" name="Rectangle 4">
            <a:extLst>
              <a:ext uri="{FF2B5EF4-FFF2-40B4-BE49-F238E27FC236}">
                <a16:creationId xmlns:a16="http://schemas.microsoft.com/office/drawing/2014/main" id="{4E61FAA1-1018-474A-BDC4-3A2F9D71F3BC}"/>
              </a:ext>
            </a:extLst>
          </p:cNvPr>
          <p:cNvSpPr/>
          <p:nvPr/>
        </p:nvSpPr>
        <p:spPr>
          <a:xfrm>
            <a:off x="2195736" y="2643758"/>
            <a:ext cx="38164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99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A7BACD-0B27-47B9-97CA-9989B9AAAB33}"/>
              </a:ext>
            </a:extLst>
          </p:cNvPr>
          <p:cNvPicPr>
            <a:picLocks noChangeAspect="1"/>
          </p:cNvPicPr>
          <p:nvPr/>
        </p:nvPicPr>
        <p:blipFill>
          <a:blip r:embed="rId2"/>
          <a:stretch>
            <a:fillRect/>
          </a:stretch>
        </p:blipFill>
        <p:spPr>
          <a:xfrm>
            <a:off x="133350" y="1638300"/>
            <a:ext cx="8877300" cy="18669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fulfillment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'Loanable with no recall' is a Terms of use in the Network Zone</a:t>
            </a:r>
          </a:p>
        </p:txBody>
      </p:sp>
      <p:sp>
        <p:nvSpPr>
          <p:cNvPr id="9" name="Rectangle 8">
            <a:extLst>
              <a:ext uri="{FF2B5EF4-FFF2-40B4-BE49-F238E27FC236}">
                <a16:creationId xmlns:a16="http://schemas.microsoft.com/office/drawing/2014/main" id="{1CED69C1-159B-44CE-9638-FD09D7DAD9AE}"/>
              </a:ext>
            </a:extLst>
          </p:cNvPr>
          <p:cNvSpPr/>
          <p:nvPr/>
        </p:nvSpPr>
        <p:spPr>
          <a:xfrm>
            <a:off x="395536" y="3064178"/>
            <a:ext cx="1728192" cy="441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2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AFCB7F-CCB2-4363-853F-98620E5012EC}"/>
              </a:ext>
            </a:extLst>
          </p:cNvPr>
          <p:cNvPicPr>
            <a:picLocks noChangeAspect="1"/>
          </p:cNvPicPr>
          <p:nvPr/>
        </p:nvPicPr>
        <p:blipFill>
          <a:blip r:embed="rId2"/>
          <a:stretch>
            <a:fillRect/>
          </a:stretch>
        </p:blipFill>
        <p:spPr>
          <a:xfrm>
            <a:off x="109537" y="1722859"/>
            <a:ext cx="8924925" cy="25050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fulfillment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job 'Distribute network fulfillment changes to members' completes</a:t>
            </a:r>
          </a:p>
        </p:txBody>
      </p:sp>
      <p:sp>
        <p:nvSpPr>
          <p:cNvPr id="9" name="Rectangle 8">
            <a:extLst>
              <a:ext uri="{FF2B5EF4-FFF2-40B4-BE49-F238E27FC236}">
                <a16:creationId xmlns:a16="http://schemas.microsoft.com/office/drawing/2014/main" id="{1CED69C1-159B-44CE-9638-FD09D7DAD9AE}"/>
              </a:ext>
            </a:extLst>
          </p:cNvPr>
          <p:cNvSpPr/>
          <p:nvPr/>
        </p:nvSpPr>
        <p:spPr>
          <a:xfrm>
            <a:off x="539552" y="3771006"/>
            <a:ext cx="2088232" cy="441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71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A3DAA0-5A8C-4CF7-A48A-159BF47B12BE}"/>
              </a:ext>
            </a:extLst>
          </p:cNvPr>
          <p:cNvPicPr>
            <a:picLocks noChangeAspect="1"/>
          </p:cNvPicPr>
          <p:nvPr/>
        </p:nvPicPr>
        <p:blipFill>
          <a:blip r:embed="rId2"/>
          <a:stretch>
            <a:fillRect/>
          </a:stretch>
        </p:blipFill>
        <p:spPr>
          <a:xfrm>
            <a:off x="0" y="1539233"/>
            <a:ext cx="9144000" cy="309172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network fulfillment changes to members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692285"/>
            <a:ext cx="8496944" cy="8687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terms of use now appears in the member institutions with owner 'Network'</a:t>
            </a:r>
          </a:p>
        </p:txBody>
      </p:sp>
      <p:sp>
        <p:nvSpPr>
          <p:cNvPr id="9" name="Rectangle 8">
            <a:extLst>
              <a:ext uri="{FF2B5EF4-FFF2-40B4-BE49-F238E27FC236}">
                <a16:creationId xmlns:a16="http://schemas.microsoft.com/office/drawing/2014/main" id="{1CED69C1-159B-44CE-9638-FD09D7DAD9AE}"/>
              </a:ext>
            </a:extLst>
          </p:cNvPr>
          <p:cNvSpPr/>
          <p:nvPr/>
        </p:nvSpPr>
        <p:spPr>
          <a:xfrm>
            <a:off x="329335" y="3334810"/>
            <a:ext cx="2088232" cy="441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20FE27-A538-4306-98EB-42AF07A9DFC8}"/>
              </a:ext>
            </a:extLst>
          </p:cNvPr>
          <p:cNvSpPr/>
          <p:nvPr/>
        </p:nvSpPr>
        <p:spPr>
          <a:xfrm>
            <a:off x="5076056" y="3334810"/>
            <a:ext cx="936104" cy="441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09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200" dirty="0"/>
              <a:t>Distribute network zone configuration table changes to member institutions</a:t>
            </a:r>
            <a:endParaRPr lang="LID4096" sz="2200" dirty="0"/>
          </a:p>
        </p:txBody>
      </p:sp>
    </p:spTree>
    <p:extLst>
      <p:ext uri="{BB962C8B-B14F-4D97-AF65-F5344CB8AC3E}">
        <p14:creationId xmlns:p14="http://schemas.microsoft.com/office/powerpoint/2010/main" val="2928658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job distributes changes made to the Network Zone to the member institutions. </a:t>
            </a:r>
          </a:p>
          <a:p>
            <a:r>
              <a:rPr lang="en-US" dirty="0"/>
              <a:t>The job runs when 'Manage Table in Network' is selected for a table and then 'Save and Distribute' is preformed.</a:t>
            </a:r>
          </a:p>
          <a:p>
            <a:r>
              <a:rPr lang="en-US" dirty="0"/>
              <a:t>We will show an example here using the 'Job Categories' table at 'Configuration &gt; User Management &gt; User Details &gt; Job Categories'.</a:t>
            </a:r>
          </a:p>
          <a:p>
            <a:r>
              <a:rPr lang="en-US" dirty="0"/>
              <a:t>The values from the table in the network will be distributed to the member institutions.</a:t>
            </a:r>
          </a:p>
        </p:txBody>
      </p:sp>
    </p:spTree>
    <p:extLst>
      <p:ext uri="{BB962C8B-B14F-4D97-AF65-F5344CB8AC3E}">
        <p14:creationId xmlns:p14="http://schemas.microsoft.com/office/powerpoint/2010/main" val="197475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E831FB-F17E-4196-83FB-EE1677E12AA7}"/>
              </a:ext>
            </a:extLst>
          </p:cNvPr>
          <p:cNvPicPr>
            <a:picLocks noChangeAspect="1"/>
          </p:cNvPicPr>
          <p:nvPr/>
        </p:nvPicPr>
        <p:blipFill>
          <a:blip r:embed="rId2"/>
          <a:stretch>
            <a:fillRect/>
          </a:stretch>
        </p:blipFill>
        <p:spPr>
          <a:xfrm>
            <a:off x="0" y="2240134"/>
            <a:ext cx="9144000" cy="220382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doing 'Configuration &gt; User Management &gt; User Details &gt; Job Categories' the user clicks 'Manage Table in Network'.  This needs to be done only once, not each time the table is accessed </a:t>
            </a:r>
          </a:p>
        </p:txBody>
      </p:sp>
      <p:sp>
        <p:nvSpPr>
          <p:cNvPr id="5" name="Rectangle 4">
            <a:extLst>
              <a:ext uri="{FF2B5EF4-FFF2-40B4-BE49-F238E27FC236}">
                <a16:creationId xmlns:a16="http://schemas.microsoft.com/office/drawing/2014/main" id="{4E61FAA1-1018-474A-BDC4-3A2F9D71F3BC}"/>
              </a:ext>
            </a:extLst>
          </p:cNvPr>
          <p:cNvSpPr/>
          <p:nvPr/>
        </p:nvSpPr>
        <p:spPr>
          <a:xfrm>
            <a:off x="7092280" y="2251154"/>
            <a:ext cx="14556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spTree>
    <p:extLst>
      <p:ext uri="{BB962C8B-B14F-4D97-AF65-F5344CB8AC3E}">
        <p14:creationId xmlns:p14="http://schemas.microsoft.com/office/powerpoint/2010/main" val="1893220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52AA8-7BE0-45CF-B004-EB9BFA81D21A}"/>
              </a:ext>
            </a:extLst>
          </p:cNvPr>
          <p:cNvPicPr>
            <a:picLocks noChangeAspect="1"/>
          </p:cNvPicPr>
          <p:nvPr/>
        </p:nvPicPr>
        <p:blipFill>
          <a:blip r:embed="rId2"/>
          <a:stretch>
            <a:fillRect/>
          </a:stretch>
        </p:blipFill>
        <p:spPr>
          <a:xfrm>
            <a:off x="0" y="2209505"/>
            <a:ext cx="9144000" cy="230646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we can make desired changes and then 'Save and Distribute'</a:t>
            </a:r>
          </a:p>
          <a:p>
            <a:r>
              <a:rPr lang="en-US" dirty="0"/>
              <a:t>Note that after we click once 'Manage Table in Network', we no longer have the 'Manage table in network' button.  Instead, we have 'Stop Network Management' </a:t>
            </a:r>
          </a:p>
        </p:txBody>
      </p:sp>
      <p:sp>
        <p:nvSpPr>
          <p:cNvPr id="5" name="Rectangle 4">
            <a:extLst>
              <a:ext uri="{FF2B5EF4-FFF2-40B4-BE49-F238E27FC236}">
                <a16:creationId xmlns:a16="http://schemas.microsoft.com/office/drawing/2014/main" id="{4E61FAA1-1018-474A-BDC4-3A2F9D71F3BC}"/>
              </a:ext>
            </a:extLst>
          </p:cNvPr>
          <p:cNvSpPr/>
          <p:nvPr/>
        </p:nvSpPr>
        <p:spPr>
          <a:xfrm>
            <a:off x="6816096" y="2354624"/>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sp>
        <p:nvSpPr>
          <p:cNvPr id="4" name="Rectangle 3">
            <a:extLst>
              <a:ext uri="{FF2B5EF4-FFF2-40B4-BE49-F238E27FC236}">
                <a16:creationId xmlns:a16="http://schemas.microsoft.com/office/drawing/2014/main" id="{052B5E49-02E1-46A9-9CE5-787D0A30F5D7}"/>
              </a:ext>
            </a:extLst>
          </p:cNvPr>
          <p:cNvSpPr/>
          <p:nvPr/>
        </p:nvSpPr>
        <p:spPr>
          <a:xfrm>
            <a:off x="5256168" y="2354624"/>
            <a:ext cx="1440160" cy="36004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4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B474A9-361F-449C-9E7F-15EC9948073D}"/>
              </a:ext>
            </a:extLst>
          </p:cNvPr>
          <p:cNvPicPr>
            <a:picLocks noChangeAspect="1"/>
          </p:cNvPicPr>
          <p:nvPr/>
        </p:nvPicPr>
        <p:blipFill>
          <a:blip r:embed="rId2"/>
          <a:stretch>
            <a:fillRect/>
          </a:stretch>
        </p:blipFill>
        <p:spPr>
          <a:xfrm>
            <a:off x="295597" y="1906116"/>
            <a:ext cx="8524875" cy="2609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clicking 'Save and Distribute' we can choose to override or not override the customizations of the member institution.</a:t>
            </a:r>
          </a:p>
        </p:txBody>
      </p:sp>
      <p:sp>
        <p:nvSpPr>
          <p:cNvPr id="5" name="Rectangle 4">
            <a:extLst>
              <a:ext uri="{FF2B5EF4-FFF2-40B4-BE49-F238E27FC236}">
                <a16:creationId xmlns:a16="http://schemas.microsoft.com/office/drawing/2014/main" id="{4E61FAA1-1018-474A-BDC4-3A2F9D71F3BC}"/>
              </a:ext>
            </a:extLst>
          </p:cNvPr>
          <p:cNvSpPr/>
          <p:nvPr/>
        </p:nvSpPr>
        <p:spPr>
          <a:xfrm>
            <a:off x="1499172" y="3867894"/>
            <a:ext cx="29523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spTree>
    <p:extLst>
      <p:ext uri="{BB962C8B-B14F-4D97-AF65-F5344CB8AC3E}">
        <p14:creationId xmlns:p14="http://schemas.microsoft.com/office/powerpoint/2010/main" val="154387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81051-CE4D-455F-A0C2-6E785892A9ED}"/>
              </a:ext>
            </a:extLst>
          </p:cNvPr>
          <p:cNvPicPr>
            <a:picLocks noChangeAspect="1"/>
          </p:cNvPicPr>
          <p:nvPr/>
        </p:nvPicPr>
        <p:blipFill>
          <a:blip r:embed="rId2"/>
          <a:stretch>
            <a:fillRect/>
          </a:stretch>
        </p:blipFill>
        <p:spPr>
          <a:xfrm>
            <a:off x="280987" y="1737717"/>
            <a:ext cx="8582025" cy="25622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By clicking 'Confirm' we send the job 'Distribute network zone configuration table changes to member institutions' to run. </a:t>
            </a:r>
          </a:p>
        </p:txBody>
      </p:sp>
      <p:sp>
        <p:nvSpPr>
          <p:cNvPr id="5" name="Rectangle 4">
            <a:extLst>
              <a:ext uri="{FF2B5EF4-FFF2-40B4-BE49-F238E27FC236}">
                <a16:creationId xmlns:a16="http://schemas.microsoft.com/office/drawing/2014/main" id="{4E61FAA1-1018-474A-BDC4-3A2F9D71F3BC}"/>
              </a:ext>
            </a:extLst>
          </p:cNvPr>
          <p:cNvSpPr/>
          <p:nvPr/>
        </p:nvSpPr>
        <p:spPr>
          <a:xfrm>
            <a:off x="7884368" y="3796070"/>
            <a:ext cx="85155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pic>
        <p:nvPicPr>
          <p:cNvPr id="7" name="Picture 6">
            <a:extLst>
              <a:ext uri="{FF2B5EF4-FFF2-40B4-BE49-F238E27FC236}">
                <a16:creationId xmlns:a16="http://schemas.microsoft.com/office/drawing/2014/main" id="{CFB52B72-FC1E-466A-96DD-B15CEA58FC15}"/>
              </a:ext>
            </a:extLst>
          </p:cNvPr>
          <p:cNvPicPr>
            <a:picLocks noChangeAspect="1"/>
          </p:cNvPicPr>
          <p:nvPr/>
        </p:nvPicPr>
        <p:blipFill>
          <a:blip r:embed="rId3"/>
          <a:stretch>
            <a:fillRect/>
          </a:stretch>
        </p:blipFill>
        <p:spPr>
          <a:xfrm>
            <a:off x="3328986" y="3675125"/>
            <a:ext cx="2486025" cy="1047750"/>
          </a:xfrm>
          <a:prstGeom prst="rect">
            <a:avLst/>
          </a:prstGeom>
        </p:spPr>
      </p:pic>
    </p:spTree>
    <p:extLst>
      <p:ext uri="{BB962C8B-B14F-4D97-AF65-F5344CB8AC3E}">
        <p14:creationId xmlns:p14="http://schemas.microsoft.com/office/powerpoint/2010/main" val="159688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83693B-32A8-4834-BAB0-1C4ADDD0CF5B}"/>
              </a:ext>
            </a:extLst>
          </p:cNvPr>
          <p:cNvPicPr>
            <a:picLocks noChangeAspect="1"/>
          </p:cNvPicPr>
          <p:nvPr/>
        </p:nvPicPr>
        <p:blipFill>
          <a:blip r:embed="rId2"/>
          <a:stretch>
            <a:fillRect/>
          </a:stretch>
        </p:blipFill>
        <p:spPr>
          <a:xfrm>
            <a:off x="0" y="1568031"/>
            <a:ext cx="9144000" cy="251588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job has run and completed successfully.</a:t>
            </a:r>
          </a:p>
        </p:txBody>
      </p:sp>
      <p:sp>
        <p:nvSpPr>
          <p:cNvPr id="9" name="Rectangle 8">
            <a:extLst>
              <a:ext uri="{FF2B5EF4-FFF2-40B4-BE49-F238E27FC236}">
                <a16:creationId xmlns:a16="http://schemas.microsoft.com/office/drawing/2014/main" id="{1CED69C1-159B-44CE-9638-FD09D7DAD9AE}"/>
              </a:ext>
            </a:extLst>
          </p:cNvPr>
          <p:cNvSpPr/>
          <p:nvPr/>
        </p:nvSpPr>
        <p:spPr>
          <a:xfrm>
            <a:off x="539552" y="3507854"/>
            <a:ext cx="23042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spTree>
    <p:extLst>
      <p:ext uri="{BB962C8B-B14F-4D97-AF65-F5344CB8AC3E}">
        <p14:creationId xmlns:p14="http://schemas.microsoft.com/office/powerpoint/2010/main" val="2055031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4BEC7-1AC6-4E6D-A271-1262FE0C7352}"/>
              </a:ext>
            </a:extLst>
          </p:cNvPr>
          <p:cNvPicPr>
            <a:picLocks noChangeAspect="1"/>
          </p:cNvPicPr>
          <p:nvPr/>
        </p:nvPicPr>
        <p:blipFill>
          <a:blip r:embed="rId2"/>
          <a:stretch>
            <a:fillRect/>
          </a:stretch>
        </p:blipFill>
        <p:spPr>
          <a:xfrm>
            <a:off x="0" y="1988356"/>
            <a:ext cx="9144000" cy="252761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in one of the member institutions we can see that the values were updated from the network.</a:t>
            </a:r>
          </a:p>
        </p:txBody>
      </p:sp>
      <p:sp>
        <p:nvSpPr>
          <p:cNvPr id="9" name="Rectangle 8">
            <a:extLst>
              <a:ext uri="{FF2B5EF4-FFF2-40B4-BE49-F238E27FC236}">
                <a16:creationId xmlns:a16="http://schemas.microsoft.com/office/drawing/2014/main" id="{1CED69C1-159B-44CE-9638-FD09D7DAD9AE}"/>
              </a:ext>
            </a:extLst>
          </p:cNvPr>
          <p:cNvSpPr/>
          <p:nvPr/>
        </p:nvSpPr>
        <p:spPr>
          <a:xfrm>
            <a:off x="7020272" y="3133970"/>
            <a:ext cx="720080" cy="1454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100" dirty="0"/>
              <a:t>Distribute network zone configuration table changes to member institutions</a:t>
            </a:r>
          </a:p>
        </p:txBody>
      </p:sp>
    </p:spTree>
    <p:extLst>
      <p:ext uri="{BB962C8B-B14F-4D97-AF65-F5344CB8AC3E}">
        <p14:creationId xmlns:p14="http://schemas.microsoft.com/office/powerpoint/2010/main" val="5663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800" dirty="0"/>
              <a:t>Distribute network letter templates changes to members</a:t>
            </a:r>
            <a:endParaRPr lang="LID4096" dirty="0"/>
          </a:p>
        </p:txBody>
      </p:sp>
    </p:spTree>
    <p:extLst>
      <p:ext uri="{BB962C8B-B14F-4D97-AF65-F5344CB8AC3E}">
        <p14:creationId xmlns:p14="http://schemas.microsoft.com/office/powerpoint/2010/main" val="53581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It is also possible to configure letters in the network zone and then distribute them to the member institutions.</a:t>
            </a:r>
          </a:p>
          <a:p>
            <a:r>
              <a:rPr lang="en-US" dirty="0"/>
              <a:t>In this way there will be uniformity among all members of the consortia, and each member will not have to deal with doing the configuration. </a:t>
            </a:r>
          </a:p>
        </p:txBody>
      </p:sp>
    </p:spTree>
    <p:extLst>
      <p:ext uri="{BB962C8B-B14F-4D97-AF65-F5344CB8AC3E}">
        <p14:creationId xmlns:p14="http://schemas.microsoft.com/office/powerpoint/2010/main" val="3464025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F07B3-EBD4-46E6-9075-9B2D18424621}"/>
              </a:ext>
            </a:extLst>
          </p:cNvPr>
          <p:cNvPicPr>
            <a:picLocks noChangeAspect="1"/>
          </p:cNvPicPr>
          <p:nvPr/>
        </p:nvPicPr>
        <p:blipFill>
          <a:blip r:embed="rId2"/>
          <a:stretch>
            <a:fillRect/>
          </a:stretch>
        </p:blipFill>
        <p:spPr>
          <a:xfrm>
            <a:off x="0" y="2224186"/>
            <a:ext cx="9144000" cy="221977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the Network Zone institution, find the desired letter (Configuration Menu &gt; General &gt; Letters &gt; Letters Configuration) and select 'Manage Activation in Network' </a:t>
            </a:r>
          </a:p>
        </p:txBody>
      </p:sp>
      <p:sp>
        <p:nvSpPr>
          <p:cNvPr id="5" name="Rectangle 4">
            <a:extLst>
              <a:ext uri="{FF2B5EF4-FFF2-40B4-BE49-F238E27FC236}">
                <a16:creationId xmlns:a16="http://schemas.microsoft.com/office/drawing/2014/main" id="{4C54151C-E9FF-460C-A98E-250B620471C0}"/>
              </a:ext>
            </a:extLst>
          </p:cNvPr>
          <p:cNvSpPr/>
          <p:nvPr/>
        </p:nvSpPr>
        <p:spPr>
          <a:xfrm>
            <a:off x="7164288" y="3579862"/>
            <a:ext cx="17281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664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F521F-B4C9-4FAC-8881-90459AE2D8FC}"/>
              </a:ext>
            </a:extLst>
          </p:cNvPr>
          <p:cNvPicPr>
            <a:picLocks noChangeAspect="1"/>
          </p:cNvPicPr>
          <p:nvPr/>
        </p:nvPicPr>
        <p:blipFill>
          <a:blip r:embed="rId2"/>
          <a:stretch>
            <a:fillRect/>
          </a:stretch>
        </p:blipFill>
        <p:spPr>
          <a:xfrm>
            <a:off x="80962" y="2249785"/>
            <a:ext cx="8982075" cy="17621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selecting 'Manage Activation in Network'  the term 'Activation' will appear in the 'Managed in Network' column</a:t>
            </a:r>
          </a:p>
        </p:txBody>
      </p:sp>
      <p:sp>
        <p:nvSpPr>
          <p:cNvPr id="5" name="Rectangle 4">
            <a:extLst>
              <a:ext uri="{FF2B5EF4-FFF2-40B4-BE49-F238E27FC236}">
                <a16:creationId xmlns:a16="http://schemas.microsoft.com/office/drawing/2014/main" id="{4C54151C-E9FF-460C-A98E-250B620471C0}"/>
              </a:ext>
            </a:extLst>
          </p:cNvPr>
          <p:cNvSpPr/>
          <p:nvPr/>
        </p:nvSpPr>
        <p:spPr>
          <a:xfrm>
            <a:off x="5436096" y="2770807"/>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89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65AB0-5A14-406D-A92C-805F7EB22CEA}"/>
              </a:ext>
            </a:extLst>
          </p:cNvPr>
          <p:cNvPicPr>
            <a:picLocks noChangeAspect="1"/>
          </p:cNvPicPr>
          <p:nvPr/>
        </p:nvPicPr>
        <p:blipFill>
          <a:blip r:embed="rId2"/>
          <a:stretch>
            <a:fillRect/>
          </a:stretch>
        </p:blipFill>
        <p:spPr>
          <a:xfrm>
            <a:off x="704368" y="1423588"/>
            <a:ext cx="7740352" cy="32882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customizing the letter as desired select Save and Distribute. </a:t>
            </a:r>
          </a:p>
        </p:txBody>
      </p:sp>
      <p:sp>
        <p:nvSpPr>
          <p:cNvPr id="5" name="Rectangle 4">
            <a:extLst>
              <a:ext uri="{FF2B5EF4-FFF2-40B4-BE49-F238E27FC236}">
                <a16:creationId xmlns:a16="http://schemas.microsoft.com/office/drawing/2014/main" id="{4E61FAA1-1018-474A-BDC4-3A2F9D71F3BC}"/>
              </a:ext>
            </a:extLst>
          </p:cNvPr>
          <p:cNvSpPr/>
          <p:nvPr/>
        </p:nvSpPr>
        <p:spPr>
          <a:xfrm>
            <a:off x="6228184" y="1423588"/>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Tree>
    <p:extLst>
      <p:ext uri="{BB962C8B-B14F-4D97-AF65-F5344CB8AC3E}">
        <p14:creationId xmlns:p14="http://schemas.microsoft.com/office/powerpoint/2010/main" val="1160421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31005-8AB5-4872-9B66-3398235113FD}"/>
              </a:ext>
            </a:extLst>
          </p:cNvPr>
          <p:cNvPicPr>
            <a:picLocks noChangeAspect="1"/>
          </p:cNvPicPr>
          <p:nvPr/>
        </p:nvPicPr>
        <p:blipFill>
          <a:blip r:embed="rId2"/>
          <a:stretch>
            <a:fillRect/>
          </a:stretch>
        </p:blipFill>
        <p:spPr>
          <a:xfrm>
            <a:off x="747712" y="2042517"/>
            <a:ext cx="7648575" cy="22574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clicking 'Save and Distribute' we can choose to override or not override the customizations of the member institution.</a:t>
            </a:r>
          </a:p>
        </p:txBody>
      </p:sp>
      <p:sp>
        <p:nvSpPr>
          <p:cNvPr id="5" name="Rectangle 4">
            <a:extLst>
              <a:ext uri="{FF2B5EF4-FFF2-40B4-BE49-F238E27FC236}">
                <a16:creationId xmlns:a16="http://schemas.microsoft.com/office/drawing/2014/main" id="{4E61FAA1-1018-474A-BDC4-3A2F9D71F3BC}"/>
              </a:ext>
            </a:extLst>
          </p:cNvPr>
          <p:cNvSpPr/>
          <p:nvPr/>
        </p:nvSpPr>
        <p:spPr>
          <a:xfrm>
            <a:off x="1907704" y="3867894"/>
            <a:ext cx="25437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Tree>
    <p:extLst>
      <p:ext uri="{BB962C8B-B14F-4D97-AF65-F5344CB8AC3E}">
        <p14:creationId xmlns:p14="http://schemas.microsoft.com/office/powerpoint/2010/main" val="4280812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994C0-BDFE-4E23-BF4F-130F0441417D}"/>
              </a:ext>
            </a:extLst>
          </p:cNvPr>
          <p:cNvPicPr>
            <a:picLocks noChangeAspect="1"/>
          </p:cNvPicPr>
          <p:nvPr/>
        </p:nvPicPr>
        <p:blipFill>
          <a:blip r:embed="rId2"/>
          <a:stretch>
            <a:fillRect/>
          </a:stretch>
        </p:blipFill>
        <p:spPr>
          <a:xfrm>
            <a:off x="738187" y="2023467"/>
            <a:ext cx="7667625" cy="22764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By clicking 'Confirm' we send the job 'Distribute Network Zone letter activity and letter retention tables changes to member institutions' to run. </a:t>
            </a:r>
          </a:p>
        </p:txBody>
      </p:sp>
      <p:sp>
        <p:nvSpPr>
          <p:cNvPr id="5" name="Rectangle 4">
            <a:extLst>
              <a:ext uri="{FF2B5EF4-FFF2-40B4-BE49-F238E27FC236}">
                <a16:creationId xmlns:a16="http://schemas.microsoft.com/office/drawing/2014/main" id="{4E61FAA1-1018-474A-BDC4-3A2F9D71F3BC}"/>
              </a:ext>
            </a:extLst>
          </p:cNvPr>
          <p:cNvSpPr/>
          <p:nvPr/>
        </p:nvSpPr>
        <p:spPr>
          <a:xfrm>
            <a:off x="7556127" y="3856046"/>
            <a:ext cx="85155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Tree>
    <p:extLst>
      <p:ext uri="{BB962C8B-B14F-4D97-AF65-F5344CB8AC3E}">
        <p14:creationId xmlns:p14="http://schemas.microsoft.com/office/powerpoint/2010/main" val="9645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7" name="TextBox 5">
            <a:extLst>
              <a:ext uri="{FF2B5EF4-FFF2-40B4-BE49-F238E27FC236}">
                <a16:creationId xmlns:a16="http://schemas.microsoft.com/office/drawing/2014/main" id="{9919384F-858D-4515-8843-583B1F2F6C0D}"/>
              </a:ext>
            </a:extLst>
          </p:cNvPr>
          <p:cNvSpPr txBox="1"/>
          <p:nvPr/>
        </p:nvSpPr>
        <p:spPr>
          <a:xfrm>
            <a:off x="2051720" y="123478"/>
            <a:ext cx="5040560" cy="369332"/>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Demo Environment Network Zone Consortia</a:t>
            </a:r>
          </a:p>
        </p:txBody>
      </p:sp>
      <p:pic>
        <p:nvPicPr>
          <p:cNvPr id="8" name="Picture 7">
            <a:extLst>
              <a:ext uri="{FF2B5EF4-FFF2-40B4-BE49-F238E27FC236}">
                <a16:creationId xmlns:a16="http://schemas.microsoft.com/office/drawing/2014/main" id="{6B2BD3A6-6DD4-4D5E-A4A8-58E9D90B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771550"/>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0DE9863-F898-412E-B623-C5A47E10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2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90BDCB0-2CD1-41E7-9E3E-925934AE5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196"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06545C3-72CF-431E-BDC4-42B3899CC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0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1">
            <a:extLst>
              <a:ext uri="{FF2B5EF4-FFF2-40B4-BE49-F238E27FC236}">
                <a16:creationId xmlns:a16="http://schemas.microsoft.com/office/drawing/2014/main" id="{97618222-7D6D-4902-AA26-C5ECF5A131C2}"/>
              </a:ext>
            </a:extLst>
          </p:cNvPr>
          <p:cNvSpPr txBox="1"/>
          <p:nvPr/>
        </p:nvSpPr>
        <p:spPr>
          <a:xfrm>
            <a:off x="1263791"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‘Alma University’</a:t>
            </a:r>
          </a:p>
        </p:txBody>
      </p:sp>
      <p:sp>
        <p:nvSpPr>
          <p:cNvPr id="14" name="TextBox 13">
            <a:extLst>
              <a:ext uri="{FF2B5EF4-FFF2-40B4-BE49-F238E27FC236}">
                <a16:creationId xmlns:a16="http://schemas.microsoft.com/office/drawing/2014/main" id="{0A634F41-DBF9-4727-9303-88442F9521AB}"/>
              </a:ext>
            </a:extLst>
          </p:cNvPr>
          <p:cNvSpPr txBox="1"/>
          <p:nvPr/>
        </p:nvSpPr>
        <p:spPr>
          <a:xfrm>
            <a:off x="5838186" y="4302546"/>
            <a:ext cx="2088046"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a:t>
            </a:r>
          </a:p>
          <a:p>
            <a:pPr algn="ctr"/>
            <a:r>
              <a:rPr lang="en-US" sz="1400" dirty="0"/>
              <a:t>‘University of Knowledge’</a:t>
            </a:r>
          </a:p>
        </p:txBody>
      </p:sp>
      <p:sp>
        <p:nvSpPr>
          <p:cNvPr id="16" name="TextBox 15">
            <a:extLst>
              <a:ext uri="{FF2B5EF4-FFF2-40B4-BE49-F238E27FC236}">
                <a16:creationId xmlns:a16="http://schemas.microsoft.com/office/drawing/2014/main" id="{62E3D7D2-CA2E-4C78-8738-988C6F43B5E9}"/>
              </a:ext>
            </a:extLst>
          </p:cNvPr>
          <p:cNvSpPr txBox="1"/>
          <p:nvPr/>
        </p:nvSpPr>
        <p:spPr>
          <a:xfrm>
            <a:off x="3533930"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‘Open University’</a:t>
            </a:r>
          </a:p>
        </p:txBody>
      </p:sp>
      <p:cxnSp>
        <p:nvCxnSpPr>
          <p:cNvPr id="18" name="Straight Connector 17">
            <a:extLst>
              <a:ext uri="{FF2B5EF4-FFF2-40B4-BE49-F238E27FC236}">
                <a16:creationId xmlns:a16="http://schemas.microsoft.com/office/drawing/2014/main" id="{488D9307-406C-4380-B81B-F1DB86B90D64}"/>
              </a:ext>
            </a:extLst>
          </p:cNvPr>
          <p:cNvCxnSpPr>
            <a:cxnSpLocks/>
          </p:cNvCxnSpPr>
          <p:nvPr/>
        </p:nvCxnSpPr>
        <p:spPr bwMode="auto">
          <a:xfrm flipH="1">
            <a:off x="2843808" y="1776701"/>
            <a:ext cx="1728192" cy="201918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BD8B03C-6495-41B8-B85D-26A7D5D5558D}"/>
              </a:ext>
            </a:extLst>
          </p:cNvPr>
          <p:cNvCxnSpPr>
            <a:cxnSpLocks/>
            <a:endCxn id="10" idx="0"/>
          </p:cNvCxnSpPr>
          <p:nvPr/>
        </p:nvCxnSpPr>
        <p:spPr bwMode="auto">
          <a:xfrm>
            <a:off x="4573702" y="1804872"/>
            <a:ext cx="4344" cy="186876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802201D0-8693-4D96-927B-4BE0DA96B57C}"/>
              </a:ext>
            </a:extLst>
          </p:cNvPr>
          <p:cNvCxnSpPr>
            <a:cxnSpLocks/>
          </p:cNvCxnSpPr>
          <p:nvPr/>
        </p:nvCxnSpPr>
        <p:spPr bwMode="auto">
          <a:xfrm>
            <a:off x="4572000" y="1804872"/>
            <a:ext cx="1728192" cy="1991014"/>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5" name="TextBox 24">
            <a:extLst>
              <a:ext uri="{FF2B5EF4-FFF2-40B4-BE49-F238E27FC236}">
                <a16:creationId xmlns:a16="http://schemas.microsoft.com/office/drawing/2014/main" id="{135679F1-17D6-4CB6-8E72-E45D761286EC}"/>
              </a:ext>
            </a:extLst>
          </p:cNvPr>
          <p:cNvSpPr txBox="1"/>
          <p:nvPr/>
        </p:nvSpPr>
        <p:spPr>
          <a:xfrm>
            <a:off x="3564074" y="1419622"/>
            <a:ext cx="2088046" cy="307777"/>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Network Zone institution</a:t>
            </a:r>
          </a:p>
        </p:txBody>
      </p:sp>
      <p:sp>
        <p:nvSpPr>
          <p:cNvPr id="29" name="TextBox 28">
            <a:extLst>
              <a:ext uri="{FF2B5EF4-FFF2-40B4-BE49-F238E27FC236}">
                <a16:creationId xmlns:a16="http://schemas.microsoft.com/office/drawing/2014/main" id="{C32ADFA3-ED8F-4DA3-8066-35771E272C90}"/>
              </a:ext>
            </a:extLst>
          </p:cNvPr>
          <p:cNvSpPr txBox="1"/>
          <p:nvPr/>
        </p:nvSpPr>
        <p:spPr>
          <a:xfrm>
            <a:off x="251520" y="771550"/>
            <a:ext cx="2448272" cy="646331"/>
          </a:xfrm>
          <a:prstGeom prst="rect">
            <a:avLst/>
          </a:prstGeom>
          <a:solidFill>
            <a:schemeClr val="accent6">
              <a:lumMod val="20000"/>
              <a:lumOff val="80000"/>
            </a:schemeClr>
          </a:solidFill>
        </p:spPr>
        <p:txBody>
          <a:bodyPr wrap="square" rtlCol="0">
            <a:spAutoFit/>
          </a:bodyPr>
          <a:lstStyle/>
          <a:p>
            <a:r>
              <a:rPr lang="en-US" dirty="0"/>
              <a:t>Manage configurations and entities here</a:t>
            </a:r>
          </a:p>
        </p:txBody>
      </p:sp>
      <p:sp>
        <p:nvSpPr>
          <p:cNvPr id="30" name="TextBox 29">
            <a:extLst>
              <a:ext uri="{FF2B5EF4-FFF2-40B4-BE49-F238E27FC236}">
                <a16:creationId xmlns:a16="http://schemas.microsoft.com/office/drawing/2014/main" id="{996C28E2-704A-4B5C-8F58-AF7C6BF0206B}"/>
              </a:ext>
            </a:extLst>
          </p:cNvPr>
          <p:cNvSpPr txBox="1"/>
          <p:nvPr/>
        </p:nvSpPr>
        <p:spPr>
          <a:xfrm>
            <a:off x="251520" y="2861523"/>
            <a:ext cx="2448272" cy="646331"/>
          </a:xfrm>
          <a:prstGeom prst="rect">
            <a:avLst/>
          </a:prstGeom>
          <a:solidFill>
            <a:schemeClr val="accent6">
              <a:lumMod val="20000"/>
              <a:lumOff val="80000"/>
            </a:schemeClr>
          </a:solidFill>
        </p:spPr>
        <p:txBody>
          <a:bodyPr wrap="square" rtlCol="0">
            <a:spAutoFit/>
          </a:bodyPr>
          <a:lstStyle/>
          <a:p>
            <a:r>
              <a:rPr lang="en-US" dirty="0"/>
              <a:t>Use configurations and entities here</a:t>
            </a:r>
          </a:p>
        </p:txBody>
      </p:sp>
    </p:spTree>
    <p:extLst>
      <p:ext uri="{BB962C8B-B14F-4D97-AF65-F5344CB8AC3E}">
        <p14:creationId xmlns:p14="http://schemas.microsoft.com/office/powerpoint/2010/main" val="10470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7C142-2B94-464E-BA83-4602ABDC2178}"/>
              </a:ext>
            </a:extLst>
          </p:cNvPr>
          <p:cNvPicPr>
            <a:picLocks noChangeAspect="1"/>
          </p:cNvPicPr>
          <p:nvPr/>
        </p:nvPicPr>
        <p:blipFill>
          <a:blip r:embed="rId2"/>
          <a:stretch>
            <a:fillRect/>
          </a:stretch>
        </p:blipFill>
        <p:spPr>
          <a:xfrm>
            <a:off x="0" y="1412999"/>
            <a:ext cx="9144000" cy="281493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job has run and completed successfully.</a:t>
            </a:r>
          </a:p>
        </p:txBody>
      </p:sp>
      <p:sp>
        <p:nvSpPr>
          <p:cNvPr id="9" name="Rectangle 8">
            <a:extLst>
              <a:ext uri="{FF2B5EF4-FFF2-40B4-BE49-F238E27FC236}">
                <a16:creationId xmlns:a16="http://schemas.microsoft.com/office/drawing/2014/main" id="{1CED69C1-159B-44CE-9638-FD09D7DAD9AE}"/>
              </a:ext>
            </a:extLst>
          </p:cNvPr>
          <p:cNvSpPr/>
          <p:nvPr/>
        </p:nvSpPr>
        <p:spPr>
          <a:xfrm>
            <a:off x="539552" y="3579862"/>
            <a:ext cx="23042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Tree>
    <p:extLst>
      <p:ext uri="{BB962C8B-B14F-4D97-AF65-F5344CB8AC3E}">
        <p14:creationId xmlns:p14="http://schemas.microsoft.com/office/powerpoint/2010/main" val="2832863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401D96-8B01-4721-8912-2161DF574642}"/>
              </a:ext>
            </a:extLst>
          </p:cNvPr>
          <p:cNvPicPr>
            <a:picLocks noChangeAspect="1"/>
          </p:cNvPicPr>
          <p:nvPr/>
        </p:nvPicPr>
        <p:blipFill>
          <a:blip r:embed="rId2"/>
          <a:stretch>
            <a:fillRect/>
          </a:stretch>
        </p:blipFill>
        <p:spPr>
          <a:xfrm>
            <a:off x="0" y="1696684"/>
            <a:ext cx="9144000" cy="28912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in one of the member institutions we can see that the letter template was updated from the network.</a:t>
            </a:r>
          </a:p>
        </p:txBody>
      </p:sp>
      <p:sp>
        <p:nvSpPr>
          <p:cNvPr id="9" name="Rectangle 8">
            <a:extLst>
              <a:ext uri="{FF2B5EF4-FFF2-40B4-BE49-F238E27FC236}">
                <a16:creationId xmlns:a16="http://schemas.microsoft.com/office/drawing/2014/main" id="{1CED69C1-159B-44CE-9638-FD09D7DAD9AE}"/>
              </a:ext>
            </a:extLst>
          </p:cNvPr>
          <p:cNvSpPr/>
          <p:nvPr/>
        </p:nvSpPr>
        <p:spPr>
          <a:xfrm>
            <a:off x="7020272" y="4227934"/>
            <a:ext cx="720080"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Tree>
    <p:extLst>
      <p:ext uri="{BB962C8B-B14F-4D97-AF65-F5344CB8AC3E}">
        <p14:creationId xmlns:p14="http://schemas.microsoft.com/office/powerpoint/2010/main" val="1764186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To stop the centralized management of the letter template choose 'Stop Activation Network Management' and then select Save and Distribute. </a:t>
            </a:r>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Tree>
    <p:extLst>
      <p:ext uri="{BB962C8B-B14F-4D97-AF65-F5344CB8AC3E}">
        <p14:creationId xmlns:p14="http://schemas.microsoft.com/office/powerpoint/2010/main" val="399839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4936E-6E72-41BA-9899-8200DDE832BD}"/>
              </a:ext>
            </a:extLst>
          </p:cNvPr>
          <p:cNvPicPr>
            <a:picLocks noChangeAspect="1"/>
          </p:cNvPicPr>
          <p:nvPr/>
        </p:nvPicPr>
        <p:blipFill>
          <a:blip r:embed="rId2"/>
          <a:stretch>
            <a:fillRect/>
          </a:stretch>
        </p:blipFill>
        <p:spPr>
          <a:xfrm>
            <a:off x="701824" y="639751"/>
            <a:ext cx="7740352" cy="41209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9" name="Rectangle 8">
            <a:extLst>
              <a:ext uri="{FF2B5EF4-FFF2-40B4-BE49-F238E27FC236}">
                <a16:creationId xmlns:a16="http://schemas.microsoft.com/office/drawing/2014/main" id="{1CED69C1-159B-44CE-9638-FD09D7DAD9AE}"/>
              </a:ext>
            </a:extLst>
          </p:cNvPr>
          <p:cNvSpPr/>
          <p:nvPr/>
        </p:nvSpPr>
        <p:spPr>
          <a:xfrm>
            <a:off x="6300192" y="3795886"/>
            <a:ext cx="1872208"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400" dirty="0"/>
              <a:t>Distribute network letter templates changes to members</a:t>
            </a:r>
            <a:endParaRPr lang="en-US" sz="2100" dirty="0"/>
          </a:p>
        </p:txBody>
      </p:sp>
      <p:sp>
        <p:nvSpPr>
          <p:cNvPr id="7" name="Rectangle 6">
            <a:extLst>
              <a:ext uri="{FF2B5EF4-FFF2-40B4-BE49-F238E27FC236}">
                <a16:creationId xmlns:a16="http://schemas.microsoft.com/office/drawing/2014/main" id="{17818B3A-6D35-4083-91A6-321B85FC2E68}"/>
              </a:ext>
            </a:extLst>
          </p:cNvPr>
          <p:cNvSpPr/>
          <p:nvPr/>
        </p:nvSpPr>
        <p:spPr>
          <a:xfrm>
            <a:off x="6704312" y="606418"/>
            <a:ext cx="1108048"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010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Distribute central resource sharing configuration</a:t>
            </a:r>
            <a:endParaRPr lang="LID4096" dirty="0"/>
          </a:p>
        </p:txBody>
      </p:sp>
    </p:spTree>
    <p:extLst>
      <p:ext uri="{BB962C8B-B14F-4D97-AF65-F5344CB8AC3E}">
        <p14:creationId xmlns:p14="http://schemas.microsoft.com/office/powerpoint/2010/main" val="1949395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central resource sharing configuration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2067694"/>
            <a:ext cx="8496944" cy="23042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job distributes the following to member institutions:</a:t>
            </a:r>
          </a:p>
          <a:p>
            <a:pPr lvl="1"/>
            <a:r>
              <a:rPr lang="en-US" sz="2200" dirty="0"/>
              <a:t>Resource sharing partners</a:t>
            </a:r>
          </a:p>
          <a:p>
            <a:pPr lvl="1"/>
            <a:r>
              <a:rPr lang="en-US" sz="2200" dirty="0"/>
              <a:t>Rota templates</a:t>
            </a:r>
          </a:p>
          <a:p>
            <a:pPr lvl="1"/>
            <a:r>
              <a:rPr lang="en-US" sz="2200" dirty="0"/>
              <a:t>Rota assignment rules</a:t>
            </a:r>
          </a:p>
          <a:p>
            <a:pPr lvl="1"/>
            <a:r>
              <a:rPr lang="en-US" sz="2200" dirty="0"/>
              <a:t>Locate profiles</a:t>
            </a:r>
          </a:p>
          <a:p>
            <a:pPr lvl="1"/>
            <a:r>
              <a:rPr lang="en-US" sz="2200" dirty="0"/>
              <a:t>Workflow profiles</a:t>
            </a:r>
          </a:p>
          <a:p>
            <a:pPr lvl="1"/>
            <a:r>
              <a:rPr lang="en-US" sz="2200" dirty="0"/>
              <a:t>Sending borrowing request rules.</a:t>
            </a:r>
          </a:p>
        </p:txBody>
      </p:sp>
      <p:pic>
        <p:nvPicPr>
          <p:cNvPr id="4" name="Picture 3">
            <a:extLst>
              <a:ext uri="{FF2B5EF4-FFF2-40B4-BE49-F238E27FC236}">
                <a16:creationId xmlns:a16="http://schemas.microsoft.com/office/drawing/2014/main" id="{22E7B860-3459-427B-BCB1-57765A274473}"/>
              </a:ext>
            </a:extLst>
          </p:cNvPr>
          <p:cNvPicPr>
            <a:picLocks noChangeAspect="1"/>
          </p:cNvPicPr>
          <p:nvPr/>
        </p:nvPicPr>
        <p:blipFill>
          <a:blip r:embed="rId2"/>
          <a:stretch>
            <a:fillRect/>
          </a:stretch>
        </p:blipFill>
        <p:spPr>
          <a:xfrm>
            <a:off x="85725" y="1059582"/>
            <a:ext cx="8972550" cy="742950"/>
          </a:xfrm>
          <a:prstGeom prst="rect">
            <a:avLst/>
          </a:prstGeom>
          <a:ln>
            <a:solidFill>
              <a:schemeClr val="accent1"/>
            </a:solidFill>
          </a:ln>
        </p:spPr>
      </p:pic>
    </p:spTree>
    <p:extLst>
      <p:ext uri="{BB962C8B-B14F-4D97-AF65-F5344CB8AC3E}">
        <p14:creationId xmlns:p14="http://schemas.microsoft.com/office/powerpoint/2010/main" val="1281842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64287-627B-43DC-950F-76848BC36ED1}"/>
              </a:ext>
            </a:extLst>
          </p:cNvPr>
          <p:cNvPicPr>
            <a:picLocks noChangeAspect="1"/>
          </p:cNvPicPr>
          <p:nvPr/>
        </p:nvPicPr>
        <p:blipFill>
          <a:blip r:embed="rId2"/>
          <a:stretch>
            <a:fillRect/>
          </a:stretch>
        </p:blipFill>
        <p:spPr>
          <a:xfrm>
            <a:off x="-3139" y="2176641"/>
            <a:ext cx="9144000" cy="192648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central resource sharing configuration</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an example of a new resource sharing partner added to the network institution.  The partner is 'A. Chen University (Taipei, Taiwan)'</a:t>
            </a:r>
          </a:p>
        </p:txBody>
      </p:sp>
      <p:sp>
        <p:nvSpPr>
          <p:cNvPr id="9" name="Rectangle 8">
            <a:extLst>
              <a:ext uri="{FF2B5EF4-FFF2-40B4-BE49-F238E27FC236}">
                <a16:creationId xmlns:a16="http://schemas.microsoft.com/office/drawing/2014/main" id="{1CED69C1-159B-44CE-9638-FD09D7DAD9AE}"/>
              </a:ext>
            </a:extLst>
          </p:cNvPr>
          <p:cNvSpPr/>
          <p:nvPr/>
        </p:nvSpPr>
        <p:spPr>
          <a:xfrm>
            <a:off x="291426" y="3723396"/>
            <a:ext cx="4824536"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035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9B82B-6112-4138-8CC8-2A0A5C600C06}"/>
              </a:ext>
            </a:extLst>
          </p:cNvPr>
          <p:cNvPicPr>
            <a:picLocks noChangeAspect="1"/>
          </p:cNvPicPr>
          <p:nvPr/>
        </p:nvPicPr>
        <p:blipFill>
          <a:blip r:embed="rId2"/>
          <a:stretch>
            <a:fillRect/>
          </a:stretch>
        </p:blipFill>
        <p:spPr>
          <a:xfrm>
            <a:off x="0" y="1554023"/>
            <a:ext cx="9144000" cy="274591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central resource sharing configuration</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job has run and completed</a:t>
            </a:r>
          </a:p>
        </p:txBody>
      </p:sp>
      <p:sp>
        <p:nvSpPr>
          <p:cNvPr id="9" name="Rectangle 8">
            <a:extLst>
              <a:ext uri="{FF2B5EF4-FFF2-40B4-BE49-F238E27FC236}">
                <a16:creationId xmlns:a16="http://schemas.microsoft.com/office/drawing/2014/main" id="{1CED69C1-159B-44CE-9638-FD09D7DAD9AE}"/>
              </a:ext>
            </a:extLst>
          </p:cNvPr>
          <p:cNvSpPr/>
          <p:nvPr/>
        </p:nvSpPr>
        <p:spPr>
          <a:xfrm>
            <a:off x="291426" y="3723396"/>
            <a:ext cx="2264350" cy="5765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536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97257E-0274-41EA-B365-693BA62E9765}"/>
              </a:ext>
            </a:extLst>
          </p:cNvPr>
          <p:cNvPicPr>
            <a:picLocks noChangeAspect="1"/>
          </p:cNvPicPr>
          <p:nvPr/>
        </p:nvPicPr>
        <p:blipFill>
          <a:blip r:embed="rId2"/>
          <a:stretch>
            <a:fillRect/>
          </a:stretch>
        </p:blipFill>
        <p:spPr>
          <a:xfrm>
            <a:off x="0" y="2199025"/>
            <a:ext cx="9144000" cy="17349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central resource sharing configuration</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we view resource sharing partners in one of the member institutions.</a:t>
            </a:r>
          </a:p>
          <a:p>
            <a:r>
              <a:rPr lang="en-US" dirty="0"/>
              <a:t>The partner has been added to the member institution</a:t>
            </a:r>
          </a:p>
        </p:txBody>
      </p:sp>
      <p:sp>
        <p:nvSpPr>
          <p:cNvPr id="9" name="Rectangle 8">
            <a:extLst>
              <a:ext uri="{FF2B5EF4-FFF2-40B4-BE49-F238E27FC236}">
                <a16:creationId xmlns:a16="http://schemas.microsoft.com/office/drawing/2014/main" id="{1CED69C1-159B-44CE-9638-FD09D7DAD9AE}"/>
              </a:ext>
            </a:extLst>
          </p:cNvPr>
          <p:cNvSpPr/>
          <p:nvPr/>
        </p:nvSpPr>
        <p:spPr>
          <a:xfrm>
            <a:off x="755576" y="3556165"/>
            <a:ext cx="2264350" cy="377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224DC3-598D-4111-89D7-E0D9FB3B7DF3}"/>
              </a:ext>
            </a:extLst>
          </p:cNvPr>
          <p:cNvSpPr/>
          <p:nvPr/>
        </p:nvSpPr>
        <p:spPr>
          <a:xfrm>
            <a:off x="355395" y="3570570"/>
            <a:ext cx="400181" cy="385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4A9573-D695-4EF0-8B56-B54876641442}"/>
              </a:ext>
            </a:extLst>
          </p:cNvPr>
          <p:cNvSpPr txBox="1"/>
          <p:nvPr/>
        </p:nvSpPr>
        <p:spPr>
          <a:xfrm>
            <a:off x="1475656" y="4146634"/>
            <a:ext cx="3600400" cy="369332"/>
          </a:xfrm>
          <a:prstGeom prst="rect">
            <a:avLst/>
          </a:prstGeom>
          <a:noFill/>
          <a:ln>
            <a:solidFill>
              <a:schemeClr val="accent1"/>
            </a:solidFill>
          </a:ln>
        </p:spPr>
        <p:txBody>
          <a:bodyPr wrap="square" rtlCol="0">
            <a:spAutoFit/>
          </a:bodyPr>
          <a:lstStyle/>
          <a:p>
            <a:r>
              <a:rPr lang="en-US" dirty="0"/>
              <a:t>Indication that the vendor is shared</a:t>
            </a:r>
          </a:p>
        </p:txBody>
      </p:sp>
      <p:cxnSp>
        <p:nvCxnSpPr>
          <p:cNvPr id="11" name="Straight Arrow Connector 10">
            <a:extLst>
              <a:ext uri="{FF2B5EF4-FFF2-40B4-BE49-F238E27FC236}">
                <a16:creationId xmlns:a16="http://schemas.microsoft.com/office/drawing/2014/main" id="{F8009954-145A-4F9B-B100-1A7A5F39B2E1}"/>
              </a:ext>
            </a:extLst>
          </p:cNvPr>
          <p:cNvCxnSpPr/>
          <p:nvPr/>
        </p:nvCxnSpPr>
        <p:spPr>
          <a:xfrm flipH="1" flipV="1">
            <a:off x="755576" y="4074626"/>
            <a:ext cx="216024"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104715-2127-4F20-964B-CADF6AFEE62D}"/>
              </a:ext>
            </a:extLst>
          </p:cNvPr>
          <p:cNvCxnSpPr>
            <a:endCxn id="10" idx="1"/>
          </p:cNvCxnSpPr>
          <p:nvPr/>
        </p:nvCxnSpPr>
        <p:spPr>
          <a:xfrm>
            <a:off x="971600" y="4290650"/>
            <a:ext cx="504056" cy="4065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217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B9C43-D40B-4A9E-8D88-24A851DD0247}"/>
              </a:ext>
            </a:extLst>
          </p:cNvPr>
          <p:cNvPicPr>
            <a:picLocks noChangeAspect="1"/>
          </p:cNvPicPr>
          <p:nvPr/>
        </p:nvPicPr>
        <p:blipFill>
          <a:blip r:embed="rId2"/>
          <a:stretch>
            <a:fillRect/>
          </a:stretch>
        </p:blipFill>
        <p:spPr>
          <a:xfrm>
            <a:off x="0" y="1781039"/>
            <a:ext cx="9144000" cy="287894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Distribute central resource sharing configuration</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that because this is a shared partner some fields are grayed out and cannot be edited.</a:t>
            </a:r>
          </a:p>
        </p:txBody>
      </p:sp>
    </p:spTree>
    <p:extLst>
      <p:ext uri="{BB962C8B-B14F-4D97-AF65-F5344CB8AC3E}">
        <p14:creationId xmlns:p14="http://schemas.microsoft.com/office/powerpoint/2010/main" val="383394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In addition to this presentation, it is recommended to also see </a:t>
            </a:r>
            <a:r>
              <a:rPr lang="en-US" dirty="0">
                <a:hlinkClick r:id="rId2"/>
              </a:rPr>
              <a:t>Centrally Managing Configurations in a Network Zone</a:t>
            </a:r>
            <a:r>
              <a:rPr lang="en-US" dirty="0"/>
              <a:t>.</a:t>
            </a:r>
          </a:p>
        </p:txBody>
      </p:sp>
    </p:spTree>
    <p:extLst>
      <p:ext uri="{BB962C8B-B14F-4D97-AF65-F5344CB8AC3E}">
        <p14:creationId xmlns:p14="http://schemas.microsoft.com/office/powerpoint/2010/main" val="830323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600" dirty="0"/>
              <a:t>Distribute network resource management changes to members</a:t>
            </a:r>
            <a:endParaRPr lang="LID4096" sz="2600" dirty="0"/>
          </a:p>
        </p:txBody>
      </p:sp>
    </p:spTree>
    <p:extLst>
      <p:ext uri="{BB962C8B-B14F-4D97-AF65-F5344CB8AC3E}">
        <p14:creationId xmlns:p14="http://schemas.microsoft.com/office/powerpoint/2010/main" val="2676288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job distributes resource management changes made to the Network Zone to the member institutions. </a:t>
            </a:r>
          </a:p>
          <a:p>
            <a:r>
              <a:rPr lang="en-US" dirty="0"/>
              <a:t>Examples of data that is shared from the network to the member institutions are 'Description Templates' and 'Representation Label Template Rules'</a:t>
            </a:r>
          </a:p>
        </p:txBody>
      </p:sp>
    </p:spTree>
    <p:extLst>
      <p:ext uri="{BB962C8B-B14F-4D97-AF65-F5344CB8AC3E}">
        <p14:creationId xmlns:p14="http://schemas.microsoft.com/office/powerpoint/2010/main" val="3399570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3003A-59B2-4CE8-8AE3-CBC155AE26B2}"/>
              </a:ext>
            </a:extLst>
          </p:cNvPr>
          <p:cNvPicPr>
            <a:picLocks noChangeAspect="1"/>
          </p:cNvPicPr>
          <p:nvPr/>
        </p:nvPicPr>
        <p:blipFill>
          <a:blip r:embed="rId2"/>
          <a:stretch>
            <a:fillRect/>
          </a:stretch>
        </p:blipFill>
        <p:spPr>
          <a:xfrm>
            <a:off x="219075" y="1685925"/>
            <a:ext cx="8705850" cy="17716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the network we have this description template 'Vol. before enum a':</a:t>
            </a:r>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
        <p:nvSpPr>
          <p:cNvPr id="3" name="Rectangle 2">
            <a:extLst>
              <a:ext uri="{FF2B5EF4-FFF2-40B4-BE49-F238E27FC236}">
                <a16:creationId xmlns:a16="http://schemas.microsoft.com/office/drawing/2014/main" id="{3BC79384-47DE-4AA8-BCDE-DC94D032AF25}"/>
              </a:ext>
            </a:extLst>
          </p:cNvPr>
          <p:cNvSpPr/>
          <p:nvPr/>
        </p:nvSpPr>
        <p:spPr>
          <a:xfrm>
            <a:off x="2627784" y="3003798"/>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95EF09-B135-4C30-AA4A-F44F670D7A91}"/>
              </a:ext>
            </a:extLst>
          </p:cNvPr>
          <p:cNvSpPr txBox="1"/>
          <p:nvPr/>
        </p:nvSpPr>
        <p:spPr>
          <a:xfrm>
            <a:off x="683568" y="3723878"/>
            <a:ext cx="7776864" cy="369332"/>
          </a:xfrm>
          <a:prstGeom prst="rect">
            <a:avLst/>
          </a:prstGeom>
          <a:noFill/>
          <a:ln>
            <a:solidFill>
              <a:schemeClr val="accent1"/>
            </a:solidFill>
          </a:ln>
        </p:spPr>
        <p:txBody>
          <a:bodyPr wrap="square" rtlCol="0">
            <a:spAutoFit/>
          </a:bodyPr>
          <a:lstStyle/>
          <a:p>
            <a:r>
              <a:rPr lang="en-US" dirty="0"/>
              <a:t>Configuration &gt; Resources &gt; General &gt; Description Templates</a:t>
            </a:r>
          </a:p>
        </p:txBody>
      </p:sp>
    </p:spTree>
    <p:extLst>
      <p:ext uri="{BB962C8B-B14F-4D97-AF65-F5344CB8AC3E}">
        <p14:creationId xmlns:p14="http://schemas.microsoft.com/office/powerpoint/2010/main" val="2744069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the network we have this Representation Label Template Rule 'Title to display for article':</a:t>
            </a:r>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pic>
        <p:nvPicPr>
          <p:cNvPr id="5" name="Picture 4">
            <a:extLst>
              <a:ext uri="{FF2B5EF4-FFF2-40B4-BE49-F238E27FC236}">
                <a16:creationId xmlns:a16="http://schemas.microsoft.com/office/drawing/2014/main" id="{F64B9371-6D65-4D68-B2E5-911B8FF9A76C}"/>
              </a:ext>
            </a:extLst>
          </p:cNvPr>
          <p:cNvPicPr>
            <a:picLocks noChangeAspect="1"/>
          </p:cNvPicPr>
          <p:nvPr/>
        </p:nvPicPr>
        <p:blipFill>
          <a:blip r:embed="rId2"/>
          <a:stretch>
            <a:fillRect/>
          </a:stretch>
        </p:blipFill>
        <p:spPr>
          <a:xfrm>
            <a:off x="90487" y="1741537"/>
            <a:ext cx="8963025" cy="1838325"/>
          </a:xfrm>
          <a:prstGeom prst="rect">
            <a:avLst/>
          </a:prstGeom>
          <a:ln>
            <a:solidFill>
              <a:schemeClr val="accent1"/>
            </a:solidFill>
          </a:ln>
        </p:spPr>
      </p:pic>
      <p:sp>
        <p:nvSpPr>
          <p:cNvPr id="7" name="Rectangle 6">
            <a:extLst>
              <a:ext uri="{FF2B5EF4-FFF2-40B4-BE49-F238E27FC236}">
                <a16:creationId xmlns:a16="http://schemas.microsoft.com/office/drawing/2014/main" id="{07843B52-EA00-440A-8D48-2B55F0426EA9}"/>
              </a:ext>
            </a:extLst>
          </p:cNvPr>
          <p:cNvSpPr/>
          <p:nvPr/>
        </p:nvSpPr>
        <p:spPr>
          <a:xfrm>
            <a:off x="2598308" y="3179713"/>
            <a:ext cx="13976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141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48B8C2-B2E1-40CB-B266-5DA09E2817DF}"/>
              </a:ext>
            </a:extLst>
          </p:cNvPr>
          <p:cNvPicPr>
            <a:picLocks noChangeAspect="1"/>
          </p:cNvPicPr>
          <p:nvPr/>
        </p:nvPicPr>
        <p:blipFill>
          <a:blip r:embed="rId2"/>
          <a:stretch>
            <a:fillRect/>
          </a:stretch>
        </p:blipFill>
        <p:spPr>
          <a:xfrm>
            <a:off x="3030978" y="2072139"/>
            <a:ext cx="3056961" cy="21354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run the 'Distribute Network Configuration' job at Resources &gt; Advanced Tools &gt; Distribute Network Configuration</a:t>
            </a:r>
          </a:p>
        </p:txBody>
      </p:sp>
      <p:sp>
        <p:nvSpPr>
          <p:cNvPr id="5" name="Rectangle 4">
            <a:extLst>
              <a:ext uri="{FF2B5EF4-FFF2-40B4-BE49-F238E27FC236}">
                <a16:creationId xmlns:a16="http://schemas.microsoft.com/office/drawing/2014/main" id="{4E61FAA1-1018-474A-BDC4-3A2F9D71F3BC}"/>
              </a:ext>
            </a:extLst>
          </p:cNvPr>
          <p:cNvSpPr/>
          <p:nvPr/>
        </p:nvSpPr>
        <p:spPr>
          <a:xfrm>
            <a:off x="3059832" y="2931790"/>
            <a:ext cx="28083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Tree>
    <p:extLst>
      <p:ext uri="{BB962C8B-B14F-4D97-AF65-F5344CB8AC3E}">
        <p14:creationId xmlns:p14="http://schemas.microsoft.com/office/powerpoint/2010/main" val="2280658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EB057B-0B08-49E4-BD95-3A3273234AC2}"/>
              </a:ext>
            </a:extLst>
          </p:cNvPr>
          <p:cNvPicPr>
            <a:picLocks noChangeAspect="1"/>
          </p:cNvPicPr>
          <p:nvPr/>
        </p:nvPicPr>
        <p:blipFill>
          <a:blip r:embed="rId2"/>
          <a:stretch>
            <a:fillRect/>
          </a:stretch>
        </p:blipFill>
        <p:spPr>
          <a:xfrm>
            <a:off x="133350" y="1741909"/>
            <a:ext cx="8877300" cy="24860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job runs and completes successfully</a:t>
            </a:r>
          </a:p>
        </p:txBody>
      </p:sp>
      <p:sp>
        <p:nvSpPr>
          <p:cNvPr id="5" name="Rectangle 4">
            <a:extLst>
              <a:ext uri="{FF2B5EF4-FFF2-40B4-BE49-F238E27FC236}">
                <a16:creationId xmlns:a16="http://schemas.microsoft.com/office/drawing/2014/main" id="{4E61FAA1-1018-474A-BDC4-3A2F9D71F3BC}"/>
              </a:ext>
            </a:extLst>
          </p:cNvPr>
          <p:cNvSpPr/>
          <p:nvPr/>
        </p:nvSpPr>
        <p:spPr>
          <a:xfrm>
            <a:off x="539552" y="3723878"/>
            <a:ext cx="216024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Tree>
    <p:extLst>
      <p:ext uri="{BB962C8B-B14F-4D97-AF65-F5344CB8AC3E}">
        <p14:creationId xmlns:p14="http://schemas.microsoft.com/office/powerpoint/2010/main" val="1229121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BFD26-502C-4F65-9529-F16A9223CCE5}"/>
              </a:ext>
            </a:extLst>
          </p:cNvPr>
          <p:cNvPicPr>
            <a:picLocks noChangeAspect="1"/>
          </p:cNvPicPr>
          <p:nvPr/>
        </p:nvPicPr>
        <p:blipFill>
          <a:blip r:embed="rId2"/>
          <a:stretch>
            <a:fillRect/>
          </a:stretch>
        </p:blipFill>
        <p:spPr>
          <a:xfrm>
            <a:off x="0" y="1817715"/>
            <a:ext cx="9144000" cy="241021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600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Now in the member institution we see the description template from the network</a:t>
            </a:r>
          </a:p>
        </p:txBody>
      </p:sp>
      <p:sp>
        <p:nvSpPr>
          <p:cNvPr id="5" name="Rectangle 4">
            <a:extLst>
              <a:ext uri="{FF2B5EF4-FFF2-40B4-BE49-F238E27FC236}">
                <a16:creationId xmlns:a16="http://schemas.microsoft.com/office/drawing/2014/main" id="{4E61FAA1-1018-474A-BDC4-3A2F9D71F3BC}"/>
              </a:ext>
            </a:extLst>
          </p:cNvPr>
          <p:cNvSpPr/>
          <p:nvPr/>
        </p:nvSpPr>
        <p:spPr>
          <a:xfrm>
            <a:off x="179512" y="2499742"/>
            <a:ext cx="115212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
        <p:nvSpPr>
          <p:cNvPr id="9" name="Rectangle 8">
            <a:extLst>
              <a:ext uri="{FF2B5EF4-FFF2-40B4-BE49-F238E27FC236}">
                <a16:creationId xmlns:a16="http://schemas.microsoft.com/office/drawing/2014/main" id="{2308D3A8-C295-48D2-9894-4D73E0C96237}"/>
              </a:ext>
            </a:extLst>
          </p:cNvPr>
          <p:cNvSpPr/>
          <p:nvPr/>
        </p:nvSpPr>
        <p:spPr>
          <a:xfrm>
            <a:off x="247688" y="1779662"/>
            <a:ext cx="2164072" cy="310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4ECF80-CAF6-4B88-99A1-79BB8DD9EEC2}"/>
              </a:ext>
            </a:extLst>
          </p:cNvPr>
          <p:cNvSpPr/>
          <p:nvPr/>
        </p:nvSpPr>
        <p:spPr>
          <a:xfrm>
            <a:off x="443855" y="3781148"/>
            <a:ext cx="115212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998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704115"/>
            <a:ext cx="8585325" cy="576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And in the member institution we see the representation label template</a:t>
            </a:r>
          </a:p>
        </p:txBody>
      </p:sp>
      <p:sp>
        <p:nvSpPr>
          <p:cNvPr id="5" name="Rectangle 4">
            <a:extLst>
              <a:ext uri="{FF2B5EF4-FFF2-40B4-BE49-F238E27FC236}">
                <a16:creationId xmlns:a16="http://schemas.microsoft.com/office/drawing/2014/main" id="{4E61FAA1-1018-474A-BDC4-3A2F9D71F3BC}"/>
              </a:ext>
            </a:extLst>
          </p:cNvPr>
          <p:cNvSpPr/>
          <p:nvPr/>
        </p:nvSpPr>
        <p:spPr>
          <a:xfrm>
            <a:off x="179512" y="2499742"/>
            <a:ext cx="115212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
        <p:nvSpPr>
          <p:cNvPr id="9" name="Rectangle 8">
            <a:extLst>
              <a:ext uri="{FF2B5EF4-FFF2-40B4-BE49-F238E27FC236}">
                <a16:creationId xmlns:a16="http://schemas.microsoft.com/office/drawing/2014/main" id="{2308D3A8-C295-48D2-9894-4D73E0C96237}"/>
              </a:ext>
            </a:extLst>
          </p:cNvPr>
          <p:cNvSpPr/>
          <p:nvPr/>
        </p:nvSpPr>
        <p:spPr>
          <a:xfrm>
            <a:off x="247688" y="1779662"/>
            <a:ext cx="2164072" cy="310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6F18863-01E3-4612-BF3E-AB2A3FE27E72}"/>
              </a:ext>
            </a:extLst>
          </p:cNvPr>
          <p:cNvPicPr>
            <a:picLocks noChangeAspect="1"/>
          </p:cNvPicPr>
          <p:nvPr/>
        </p:nvPicPr>
        <p:blipFill>
          <a:blip r:embed="rId2"/>
          <a:stretch>
            <a:fillRect/>
          </a:stretch>
        </p:blipFill>
        <p:spPr>
          <a:xfrm>
            <a:off x="0" y="1141995"/>
            <a:ext cx="9144000" cy="3662003"/>
          </a:xfrm>
          <a:prstGeom prst="rect">
            <a:avLst/>
          </a:prstGeom>
          <a:ln>
            <a:solidFill>
              <a:schemeClr val="accent1"/>
            </a:solidFill>
          </a:ln>
        </p:spPr>
      </p:pic>
      <p:sp>
        <p:nvSpPr>
          <p:cNvPr id="8" name="Rectangle 7">
            <a:extLst>
              <a:ext uri="{FF2B5EF4-FFF2-40B4-BE49-F238E27FC236}">
                <a16:creationId xmlns:a16="http://schemas.microsoft.com/office/drawing/2014/main" id="{B9CBF99C-CC01-4C93-9FDF-FBE3E8CD8110}"/>
              </a:ext>
            </a:extLst>
          </p:cNvPr>
          <p:cNvSpPr/>
          <p:nvPr/>
        </p:nvSpPr>
        <p:spPr>
          <a:xfrm>
            <a:off x="179512" y="1141995"/>
            <a:ext cx="2164072" cy="310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764CC4-6AC0-43C6-A78A-94115E69C480}"/>
              </a:ext>
            </a:extLst>
          </p:cNvPr>
          <p:cNvSpPr/>
          <p:nvPr/>
        </p:nvSpPr>
        <p:spPr>
          <a:xfrm>
            <a:off x="179512" y="4439385"/>
            <a:ext cx="1512168"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342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419321-3EE8-495A-A50E-FEE897EEDA98}"/>
              </a:ext>
            </a:extLst>
          </p:cNvPr>
          <p:cNvPicPr>
            <a:picLocks noChangeAspect="1"/>
          </p:cNvPicPr>
          <p:nvPr/>
        </p:nvPicPr>
        <p:blipFill>
          <a:blip r:embed="rId2"/>
          <a:stretch>
            <a:fillRect/>
          </a:stretch>
        </p:blipFill>
        <p:spPr>
          <a:xfrm>
            <a:off x="0" y="3804203"/>
            <a:ext cx="9144000" cy="78377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273658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It is possible to determine whether to use the </a:t>
            </a:r>
            <a:r>
              <a:rPr lang="en-US" b="1" dirty="0"/>
              <a:t>description templates </a:t>
            </a:r>
            <a:r>
              <a:rPr lang="en-US" dirty="0"/>
              <a:t>from the network or from the member.  This of course is relevant only when both exist in the member institution.</a:t>
            </a:r>
          </a:p>
          <a:p>
            <a:r>
              <a:rPr lang="en-US" dirty="0"/>
              <a:t>This is determined in the member institution at 'Resources &gt; General &gt; Other Settings' via the parameter </a:t>
            </a:r>
            <a:r>
              <a:rPr lang="en-US" dirty="0" err="1"/>
              <a:t>network_description_templates_rules_precedence</a:t>
            </a:r>
            <a:r>
              <a:rPr lang="en-US" dirty="0"/>
              <a:t> </a:t>
            </a:r>
          </a:p>
          <a:p>
            <a:pPr lvl="1"/>
            <a:r>
              <a:rPr lang="en-US" sz="2400" dirty="0"/>
              <a:t>true = use the Network's item description rules run first.  </a:t>
            </a:r>
          </a:p>
          <a:p>
            <a:pPr lvl="1"/>
            <a:r>
              <a:rPr lang="en-US" sz="2400" dirty="0"/>
              <a:t>false = use the local member's item description rules run first.</a:t>
            </a:r>
          </a:p>
        </p:txBody>
      </p:sp>
      <p:sp>
        <p:nvSpPr>
          <p:cNvPr id="9" name="Rectangle 8">
            <a:extLst>
              <a:ext uri="{FF2B5EF4-FFF2-40B4-BE49-F238E27FC236}">
                <a16:creationId xmlns:a16="http://schemas.microsoft.com/office/drawing/2014/main" id="{1CED69C1-159B-44CE-9638-FD09D7DAD9AE}"/>
              </a:ext>
            </a:extLst>
          </p:cNvPr>
          <p:cNvSpPr/>
          <p:nvPr/>
        </p:nvSpPr>
        <p:spPr>
          <a:xfrm>
            <a:off x="323528" y="4227933"/>
            <a:ext cx="1440160"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spTree>
    <p:extLst>
      <p:ext uri="{BB962C8B-B14F-4D97-AF65-F5344CB8AC3E}">
        <p14:creationId xmlns:p14="http://schemas.microsoft.com/office/powerpoint/2010/main" val="1992354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27365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It is possible to determine whether to use the </a:t>
            </a:r>
            <a:r>
              <a:rPr lang="en-US" b="1" dirty="0"/>
              <a:t>label template rules </a:t>
            </a:r>
            <a:r>
              <a:rPr lang="en-US" dirty="0"/>
              <a:t>from the network or from the member.  This of course is relevant only when both exist in the member institution.</a:t>
            </a:r>
          </a:p>
          <a:p>
            <a:r>
              <a:rPr lang="en-US" dirty="0"/>
              <a:t>This is determined in the member institution at 'Resources &gt; General &gt; Other Settings' via the parameter </a:t>
            </a:r>
            <a:r>
              <a:rPr lang="en-US" dirty="0" err="1"/>
              <a:t>network_label_template_rules_precedence</a:t>
            </a:r>
            <a:endParaRPr lang="en-US" dirty="0"/>
          </a:p>
          <a:p>
            <a:pPr lvl="1"/>
            <a:r>
              <a:rPr lang="en-US" sz="2400" dirty="0"/>
              <a:t>true = use the Network Zone's label generation rules instead of the locally defined rules </a:t>
            </a:r>
          </a:p>
          <a:p>
            <a:pPr lvl="1"/>
            <a:r>
              <a:rPr lang="en-US" sz="2400" dirty="0"/>
              <a:t>false = use the local member's item description rules run first.</a:t>
            </a:r>
          </a:p>
        </p:txBody>
      </p:sp>
      <p:sp>
        <p:nvSpPr>
          <p:cNvPr id="10" name="Title 2">
            <a:extLst>
              <a:ext uri="{FF2B5EF4-FFF2-40B4-BE49-F238E27FC236}">
                <a16:creationId xmlns:a16="http://schemas.microsoft.com/office/drawing/2014/main" id="{9191E014-87E8-42B9-BE00-ED0900400372}"/>
              </a:ext>
            </a:extLst>
          </p:cNvPr>
          <p:cNvSpPr>
            <a:spLocks noGrp="1"/>
          </p:cNvSpPr>
          <p:nvPr>
            <p:ph type="title"/>
          </p:nvPr>
        </p:nvSpPr>
        <p:spPr>
          <a:xfrm>
            <a:off x="395536" y="70415"/>
            <a:ext cx="8748464" cy="576064"/>
          </a:xfrm>
        </p:spPr>
        <p:txBody>
          <a:bodyPr>
            <a:noAutofit/>
          </a:bodyPr>
          <a:lstStyle/>
          <a:p>
            <a:r>
              <a:rPr lang="en-US" sz="2100" dirty="0"/>
              <a:t>Distribute network resource management changes to members</a:t>
            </a:r>
          </a:p>
        </p:txBody>
      </p:sp>
      <p:pic>
        <p:nvPicPr>
          <p:cNvPr id="7" name="Picture 6">
            <a:extLst>
              <a:ext uri="{FF2B5EF4-FFF2-40B4-BE49-F238E27FC236}">
                <a16:creationId xmlns:a16="http://schemas.microsoft.com/office/drawing/2014/main" id="{D56384A9-2CFD-43F2-982C-47AFA87A8F78}"/>
              </a:ext>
            </a:extLst>
          </p:cNvPr>
          <p:cNvPicPr>
            <a:picLocks noChangeAspect="1"/>
          </p:cNvPicPr>
          <p:nvPr/>
        </p:nvPicPr>
        <p:blipFill>
          <a:blip r:embed="rId2"/>
          <a:stretch>
            <a:fillRect/>
          </a:stretch>
        </p:blipFill>
        <p:spPr>
          <a:xfrm>
            <a:off x="0" y="3651870"/>
            <a:ext cx="9144000" cy="726573"/>
          </a:xfrm>
          <a:prstGeom prst="rect">
            <a:avLst/>
          </a:prstGeom>
          <a:ln>
            <a:solidFill>
              <a:schemeClr val="accent1"/>
            </a:solidFill>
          </a:ln>
        </p:spPr>
      </p:pic>
      <p:sp>
        <p:nvSpPr>
          <p:cNvPr id="8" name="Rectangle 7">
            <a:extLst>
              <a:ext uri="{FF2B5EF4-FFF2-40B4-BE49-F238E27FC236}">
                <a16:creationId xmlns:a16="http://schemas.microsoft.com/office/drawing/2014/main" id="{5C7E33C3-E74F-4D60-B51D-6D32D988E646}"/>
              </a:ext>
            </a:extLst>
          </p:cNvPr>
          <p:cNvSpPr/>
          <p:nvPr/>
        </p:nvSpPr>
        <p:spPr>
          <a:xfrm>
            <a:off x="323528" y="4090410"/>
            <a:ext cx="1440160" cy="212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24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It is possible to manage configurations in the Network Zone and distribute the configurations to member institutions. </a:t>
            </a:r>
          </a:p>
          <a:p>
            <a:r>
              <a:rPr lang="en-US" dirty="0"/>
              <a:t>This is especially useful for cases where a specific configuration is identical for all or even most of the member institutions.</a:t>
            </a:r>
          </a:p>
          <a:p>
            <a:r>
              <a:rPr lang="en-US" dirty="0"/>
              <a:t>In these cases it is more efficient to distribute those configurations from the network to the members than to have staff of each member institution deal with his or her own configurations.</a:t>
            </a:r>
          </a:p>
        </p:txBody>
      </p:sp>
    </p:spTree>
    <p:extLst>
      <p:ext uri="{BB962C8B-B14F-4D97-AF65-F5344CB8AC3E}">
        <p14:creationId xmlns:p14="http://schemas.microsoft.com/office/powerpoint/2010/main" val="890291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800" dirty="0"/>
              <a:t>Distribute network user management configuration changes </a:t>
            </a:r>
            <a:endParaRPr lang="LID4096" dirty="0"/>
          </a:p>
        </p:txBody>
      </p:sp>
    </p:spTree>
    <p:extLst>
      <p:ext uri="{BB962C8B-B14F-4D97-AF65-F5344CB8AC3E}">
        <p14:creationId xmlns:p14="http://schemas.microsoft.com/office/powerpoint/2010/main" val="1310283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The job 'Distribute network user management configuration change' distributes changes made in the Network Zone to the member institutions for the following areas:</a:t>
            </a:r>
          </a:p>
          <a:p>
            <a:pPr lvl="1"/>
            <a:r>
              <a:rPr lang="en-US" sz="2400" dirty="0"/>
              <a:t>Role profiles </a:t>
            </a:r>
          </a:p>
          <a:p>
            <a:pPr lvl="1"/>
            <a:r>
              <a:rPr lang="en-US" sz="2400" dirty="0"/>
              <a:t>Role assignment rules </a:t>
            </a:r>
          </a:p>
          <a:p>
            <a:pPr marL="0" indent="0">
              <a:buNone/>
            </a:pPr>
            <a:endParaRPr lang="en-US" dirty="0"/>
          </a:p>
        </p:txBody>
      </p:sp>
    </p:spTree>
    <p:extLst>
      <p:ext uri="{BB962C8B-B14F-4D97-AF65-F5344CB8AC3E}">
        <p14:creationId xmlns:p14="http://schemas.microsoft.com/office/powerpoint/2010/main" val="2877695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The job is accessed from 'Admin &gt; Advanced Tools Distribute User Management Configuration'.</a:t>
            </a:r>
          </a:p>
        </p:txBody>
      </p:sp>
      <p:pic>
        <p:nvPicPr>
          <p:cNvPr id="5" name="Picture 4">
            <a:extLst>
              <a:ext uri="{FF2B5EF4-FFF2-40B4-BE49-F238E27FC236}">
                <a16:creationId xmlns:a16="http://schemas.microsoft.com/office/drawing/2014/main" id="{5E7B9276-5A6C-40B1-B0E8-DB87C44490F6}"/>
              </a:ext>
            </a:extLst>
          </p:cNvPr>
          <p:cNvPicPr>
            <a:picLocks noChangeAspect="1"/>
          </p:cNvPicPr>
          <p:nvPr/>
        </p:nvPicPr>
        <p:blipFill>
          <a:blip r:embed="rId2"/>
          <a:stretch>
            <a:fillRect/>
          </a:stretch>
        </p:blipFill>
        <p:spPr>
          <a:xfrm>
            <a:off x="2461783" y="1670933"/>
            <a:ext cx="4209082" cy="3087941"/>
          </a:xfrm>
          <a:prstGeom prst="rect">
            <a:avLst/>
          </a:prstGeom>
          <a:ln>
            <a:solidFill>
              <a:schemeClr val="accent1"/>
            </a:solidFill>
          </a:ln>
        </p:spPr>
      </p:pic>
      <p:sp>
        <p:nvSpPr>
          <p:cNvPr id="6" name="Rectangle 5">
            <a:extLst>
              <a:ext uri="{FF2B5EF4-FFF2-40B4-BE49-F238E27FC236}">
                <a16:creationId xmlns:a16="http://schemas.microsoft.com/office/drawing/2014/main" id="{B7CCE282-5E24-4FB1-9909-875B60D43E9C}"/>
              </a:ext>
            </a:extLst>
          </p:cNvPr>
          <p:cNvSpPr/>
          <p:nvPr/>
        </p:nvSpPr>
        <p:spPr>
          <a:xfrm>
            <a:off x="3203848" y="3299968"/>
            <a:ext cx="1368152" cy="239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894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F5E8AB-6662-4B04-B06B-00CD1FB735C9}"/>
              </a:ext>
            </a:extLst>
          </p:cNvPr>
          <p:cNvPicPr>
            <a:picLocks noChangeAspect="1"/>
          </p:cNvPicPr>
          <p:nvPr/>
        </p:nvPicPr>
        <p:blipFill>
          <a:blip r:embed="rId2"/>
          <a:stretch>
            <a:fillRect/>
          </a:stretch>
        </p:blipFill>
        <p:spPr>
          <a:xfrm>
            <a:off x="0" y="1921924"/>
            <a:ext cx="9144000" cy="22340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5"/>
          </a:xfrm>
        </p:spPr>
        <p:txBody>
          <a:bodyPr>
            <a:normAutofit/>
          </a:bodyPr>
          <a:lstStyle/>
          <a:p>
            <a:r>
              <a:rPr lang="en-US" dirty="0"/>
              <a:t>For example, 'Special Task Force' is a profile which was recently added to the network zone</a:t>
            </a:r>
          </a:p>
        </p:txBody>
      </p:sp>
      <p:sp>
        <p:nvSpPr>
          <p:cNvPr id="9" name="Rectangle 8">
            <a:extLst>
              <a:ext uri="{FF2B5EF4-FFF2-40B4-BE49-F238E27FC236}">
                <a16:creationId xmlns:a16="http://schemas.microsoft.com/office/drawing/2014/main" id="{A73029D3-F32D-47CA-87E4-6C9C3603411F}"/>
              </a:ext>
            </a:extLst>
          </p:cNvPr>
          <p:cNvSpPr/>
          <p:nvPr/>
        </p:nvSpPr>
        <p:spPr>
          <a:xfrm>
            <a:off x="107504" y="3147814"/>
            <a:ext cx="792088"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413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C4B16-2526-4C7E-8F0E-D83A165A133D}"/>
              </a:ext>
            </a:extLst>
          </p:cNvPr>
          <p:cNvPicPr>
            <a:picLocks noChangeAspect="1"/>
          </p:cNvPicPr>
          <p:nvPr/>
        </p:nvPicPr>
        <p:blipFill>
          <a:blip r:embed="rId2"/>
          <a:stretch>
            <a:fillRect/>
          </a:stretch>
        </p:blipFill>
        <p:spPr>
          <a:xfrm>
            <a:off x="0" y="1836363"/>
            <a:ext cx="9144000" cy="231956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5"/>
          </a:xfrm>
        </p:spPr>
        <p:txBody>
          <a:bodyPr>
            <a:normAutofit/>
          </a:bodyPr>
          <a:lstStyle/>
          <a:p>
            <a:r>
              <a:rPr lang="en-US" dirty="0"/>
              <a:t>The job 'Distribute network user management changes to members' completes successfully</a:t>
            </a:r>
          </a:p>
        </p:txBody>
      </p:sp>
      <p:sp>
        <p:nvSpPr>
          <p:cNvPr id="9" name="Rectangle 8">
            <a:extLst>
              <a:ext uri="{FF2B5EF4-FFF2-40B4-BE49-F238E27FC236}">
                <a16:creationId xmlns:a16="http://schemas.microsoft.com/office/drawing/2014/main" id="{A73029D3-F32D-47CA-87E4-6C9C3603411F}"/>
              </a:ext>
            </a:extLst>
          </p:cNvPr>
          <p:cNvSpPr/>
          <p:nvPr/>
        </p:nvSpPr>
        <p:spPr>
          <a:xfrm>
            <a:off x="262153" y="3785252"/>
            <a:ext cx="2448272"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702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3FDB52-35CD-4684-8500-886C6FB63F85}"/>
              </a:ext>
            </a:extLst>
          </p:cNvPr>
          <p:cNvPicPr>
            <a:picLocks noChangeAspect="1"/>
          </p:cNvPicPr>
          <p:nvPr/>
        </p:nvPicPr>
        <p:blipFill>
          <a:blip r:embed="rId2"/>
          <a:stretch>
            <a:fillRect/>
          </a:stretch>
        </p:blipFill>
        <p:spPr>
          <a:xfrm>
            <a:off x="845840" y="1635646"/>
            <a:ext cx="7452320" cy="294784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5"/>
          </a:xfrm>
        </p:spPr>
        <p:txBody>
          <a:bodyPr>
            <a:normAutofit/>
          </a:bodyPr>
          <a:lstStyle/>
          <a:p>
            <a:r>
              <a:rPr lang="en-US" dirty="0"/>
              <a:t>The profile has been distributed from the network to the member and has owner 'Network'</a:t>
            </a:r>
          </a:p>
        </p:txBody>
      </p:sp>
      <p:sp>
        <p:nvSpPr>
          <p:cNvPr id="9" name="Rectangle 8">
            <a:extLst>
              <a:ext uri="{FF2B5EF4-FFF2-40B4-BE49-F238E27FC236}">
                <a16:creationId xmlns:a16="http://schemas.microsoft.com/office/drawing/2014/main" id="{A73029D3-F32D-47CA-87E4-6C9C3603411F}"/>
              </a:ext>
            </a:extLst>
          </p:cNvPr>
          <p:cNvSpPr/>
          <p:nvPr/>
        </p:nvSpPr>
        <p:spPr>
          <a:xfrm>
            <a:off x="1043608" y="3795886"/>
            <a:ext cx="2448272"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16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When the job completes successfully, the run date updates the </a:t>
            </a:r>
            <a:r>
              <a:rPr lang="en-US" dirty="0" err="1"/>
              <a:t>distribute_user_management_changes_last_run</a:t>
            </a:r>
            <a:r>
              <a:rPr lang="en-US" dirty="0"/>
              <a:t> parameter with the date for use the next time the job runs. This is accessed at 'Configuration &gt; User Management &gt; general &gt; Other Settings'</a:t>
            </a:r>
          </a:p>
        </p:txBody>
      </p:sp>
      <p:pic>
        <p:nvPicPr>
          <p:cNvPr id="5" name="Picture 4">
            <a:extLst>
              <a:ext uri="{FF2B5EF4-FFF2-40B4-BE49-F238E27FC236}">
                <a16:creationId xmlns:a16="http://schemas.microsoft.com/office/drawing/2014/main" id="{1875DFFC-4D61-4D59-A2D2-AA2CFB5E1EBD}"/>
              </a:ext>
            </a:extLst>
          </p:cNvPr>
          <p:cNvPicPr>
            <a:picLocks noChangeAspect="1"/>
          </p:cNvPicPr>
          <p:nvPr/>
        </p:nvPicPr>
        <p:blipFill>
          <a:blip r:embed="rId2"/>
          <a:stretch>
            <a:fillRect/>
          </a:stretch>
        </p:blipFill>
        <p:spPr>
          <a:xfrm>
            <a:off x="1038225" y="2482379"/>
            <a:ext cx="7067550" cy="2228850"/>
          </a:xfrm>
          <a:prstGeom prst="rect">
            <a:avLst/>
          </a:prstGeom>
          <a:ln>
            <a:solidFill>
              <a:schemeClr val="accent1"/>
            </a:solidFill>
          </a:ln>
        </p:spPr>
      </p:pic>
      <p:sp>
        <p:nvSpPr>
          <p:cNvPr id="6" name="Rectangle 5">
            <a:extLst>
              <a:ext uri="{FF2B5EF4-FFF2-40B4-BE49-F238E27FC236}">
                <a16:creationId xmlns:a16="http://schemas.microsoft.com/office/drawing/2014/main" id="{E0117952-A1CB-403B-A656-9D587AF45872}"/>
              </a:ext>
            </a:extLst>
          </p:cNvPr>
          <p:cNvSpPr/>
          <p:nvPr/>
        </p:nvSpPr>
        <p:spPr>
          <a:xfrm>
            <a:off x="1547664" y="3795886"/>
            <a:ext cx="165618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33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The network_user_profiles_and_assignment_rules_distribution_members_behavior parameter controls how the members' user profiles and assignment rules are handled when the Network Zone's records are distributed.</a:t>
            </a:r>
          </a:p>
          <a:p>
            <a:r>
              <a:rPr lang="en-US" dirty="0"/>
              <a:t>Valid values are: Remove and None. </a:t>
            </a:r>
          </a:p>
          <a:p>
            <a:pPr lvl="1"/>
            <a:r>
              <a:rPr lang="en-US" dirty="0"/>
              <a:t>Remove = will remove all the local records. </a:t>
            </a:r>
          </a:p>
          <a:p>
            <a:pPr lvl="1"/>
            <a:r>
              <a:rPr lang="en-US" dirty="0"/>
              <a:t>None = (the default) leaves all previously existing records exactly as they were before the distribution.</a:t>
            </a:r>
          </a:p>
        </p:txBody>
      </p:sp>
    </p:spTree>
    <p:extLst>
      <p:ext uri="{BB962C8B-B14F-4D97-AF65-F5344CB8AC3E}">
        <p14:creationId xmlns:p14="http://schemas.microsoft.com/office/powerpoint/2010/main" val="3006605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Distribute network user management configuration changes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5"/>
          </a:xfrm>
        </p:spPr>
        <p:txBody>
          <a:bodyPr>
            <a:normAutofit/>
          </a:bodyPr>
          <a:lstStyle/>
          <a:p>
            <a:r>
              <a:rPr lang="en-US" dirty="0"/>
              <a:t>Here is the parameter at 'Configuration &gt; User Management &gt; General &gt; Other Settings'</a:t>
            </a:r>
          </a:p>
        </p:txBody>
      </p:sp>
      <p:pic>
        <p:nvPicPr>
          <p:cNvPr id="5" name="Picture 4">
            <a:extLst>
              <a:ext uri="{FF2B5EF4-FFF2-40B4-BE49-F238E27FC236}">
                <a16:creationId xmlns:a16="http://schemas.microsoft.com/office/drawing/2014/main" id="{FA9D05C1-1E50-466A-ADC8-8766F6D3D24D}"/>
              </a:ext>
            </a:extLst>
          </p:cNvPr>
          <p:cNvPicPr>
            <a:picLocks noChangeAspect="1"/>
          </p:cNvPicPr>
          <p:nvPr/>
        </p:nvPicPr>
        <p:blipFill>
          <a:blip r:embed="rId2"/>
          <a:stretch>
            <a:fillRect/>
          </a:stretch>
        </p:blipFill>
        <p:spPr>
          <a:xfrm>
            <a:off x="1009650" y="1750665"/>
            <a:ext cx="7124700" cy="2981325"/>
          </a:xfrm>
          <a:prstGeom prst="rect">
            <a:avLst/>
          </a:prstGeom>
          <a:ln>
            <a:solidFill>
              <a:schemeClr val="accent1"/>
            </a:solidFill>
          </a:ln>
        </p:spPr>
      </p:pic>
      <p:sp>
        <p:nvSpPr>
          <p:cNvPr id="6" name="Rectangle 5">
            <a:extLst>
              <a:ext uri="{FF2B5EF4-FFF2-40B4-BE49-F238E27FC236}">
                <a16:creationId xmlns:a16="http://schemas.microsoft.com/office/drawing/2014/main" id="{AA29AE57-C15E-4A99-BC0D-D787DE79D4A1}"/>
              </a:ext>
            </a:extLst>
          </p:cNvPr>
          <p:cNvSpPr/>
          <p:nvPr/>
        </p:nvSpPr>
        <p:spPr>
          <a:xfrm>
            <a:off x="1763688" y="3435846"/>
            <a:ext cx="18002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8EC797-E7B4-45B1-8561-1CD0E58AAC8F}"/>
              </a:ext>
            </a:extLst>
          </p:cNvPr>
          <p:cNvSpPr/>
          <p:nvPr/>
        </p:nvSpPr>
        <p:spPr>
          <a:xfrm>
            <a:off x="2915816" y="3795886"/>
            <a:ext cx="40324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087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800" dirty="0"/>
              <a:t>Distribute network administration changes to members</a:t>
            </a:r>
            <a:endParaRPr lang="LID4096" dirty="0"/>
          </a:p>
        </p:txBody>
      </p:sp>
    </p:spTree>
    <p:extLst>
      <p:ext uri="{BB962C8B-B14F-4D97-AF65-F5344CB8AC3E}">
        <p14:creationId xmlns:p14="http://schemas.microsoft.com/office/powerpoint/2010/main" val="176679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There are two cases in which configuration is distributed:</a:t>
            </a:r>
          </a:p>
          <a:p>
            <a:pPr marL="457200" indent="-457200">
              <a:buFont typeface="+mj-lt"/>
              <a:buAutoNum type="arabicPeriod"/>
            </a:pPr>
            <a:r>
              <a:rPr lang="en-US" dirty="0"/>
              <a:t>Entire tables that are configured in the network zone can be distributed to the members. </a:t>
            </a:r>
          </a:p>
          <a:p>
            <a:pPr lvl="1"/>
            <a:r>
              <a:rPr lang="en-US" dirty="0"/>
              <a:t>See </a:t>
            </a:r>
            <a:r>
              <a:rPr lang="en-US" dirty="0">
                <a:hlinkClick r:id="rId2" tooltip="Centrally Managing Configuration Tables in a Network Zone"/>
              </a:rPr>
              <a:t>Centrally Managing Configuration Tables at the Table Level</a:t>
            </a:r>
            <a:endParaRPr lang="en-US" dirty="0"/>
          </a:p>
          <a:p>
            <a:pPr marL="457200" indent="-457200">
              <a:buFont typeface="+mj-lt"/>
              <a:buAutoNum type="arabicPeriod"/>
            </a:pPr>
            <a:r>
              <a:rPr lang="en-US" dirty="0"/>
              <a:t>Specific rows within a table can be configured in the network zone can be distributed to the members. </a:t>
            </a:r>
          </a:p>
          <a:p>
            <a:pPr lvl="1"/>
            <a:r>
              <a:rPr lang="en-US" dirty="0"/>
              <a:t>See </a:t>
            </a:r>
            <a:r>
              <a:rPr lang="en-US" dirty="0">
                <a:hlinkClick r:id="rId3" tooltip="Centrally Managing Configuration Tables in a Network Zone"/>
              </a:rPr>
              <a:t>Centrally Managing Configuration Tables at the Row Level</a:t>
            </a:r>
            <a:endParaRPr lang="en-US" dirty="0"/>
          </a:p>
        </p:txBody>
      </p:sp>
      <p:sp>
        <p:nvSpPr>
          <p:cNvPr id="5" name="Rectangle 4">
            <a:extLst>
              <a:ext uri="{FF2B5EF4-FFF2-40B4-BE49-F238E27FC236}">
                <a16:creationId xmlns:a16="http://schemas.microsoft.com/office/drawing/2014/main" id="{756BF832-EE49-4EA2-B821-ABB6BB5465FE}"/>
              </a:ext>
            </a:extLst>
          </p:cNvPr>
          <p:cNvSpPr/>
          <p:nvPr/>
        </p:nvSpPr>
        <p:spPr>
          <a:xfrm>
            <a:off x="6444208" y="1995686"/>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683872-7A9D-4CAD-AC47-4E4267727E13}"/>
              </a:ext>
            </a:extLst>
          </p:cNvPr>
          <p:cNvSpPr/>
          <p:nvPr/>
        </p:nvSpPr>
        <p:spPr>
          <a:xfrm>
            <a:off x="6444208" y="3218150"/>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816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fontScale="92500" lnSpcReduction="10000"/>
          </a:bodyPr>
          <a:lstStyle/>
          <a:p>
            <a:r>
              <a:rPr lang="en-US" dirty="0"/>
              <a:t>This job distributes changes made in the Network Zone to member institutions for the following profiles, unless the member institution already has a profile of this type configured. </a:t>
            </a:r>
          </a:p>
          <a:p>
            <a:endParaRPr lang="en-US" dirty="0"/>
          </a:p>
          <a:p>
            <a:r>
              <a:rPr lang="en-US" dirty="0"/>
              <a:t>SAML </a:t>
            </a:r>
          </a:p>
          <a:p>
            <a:pPr lvl="1"/>
            <a:r>
              <a:rPr lang="en-US" dirty="0"/>
              <a:t>If the SAML profile is marked as Manage in Network in the Network Zone, the copy distributed to the member is set to view-only access.</a:t>
            </a:r>
          </a:p>
          <a:p>
            <a:r>
              <a:rPr lang="en-US" dirty="0"/>
              <a:t>S/FTP (see Configuring S/FTP Connections for more information)</a:t>
            </a:r>
          </a:p>
          <a:p>
            <a:r>
              <a:rPr lang="en-US" dirty="0"/>
              <a:t>SRU (see SRU/SRW Search for more information)</a:t>
            </a:r>
          </a:p>
          <a:p>
            <a:r>
              <a:rPr lang="en-US" dirty="0"/>
              <a:t>Z39.50</a:t>
            </a:r>
          </a:p>
        </p:txBody>
      </p:sp>
    </p:spTree>
    <p:extLst>
      <p:ext uri="{BB962C8B-B14F-4D97-AF65-F5344CB8AC3E}">
        <p14:creationId xmlns:p14="http://schemas.microsoft.com/office/powerpoint/2010/main" val="1703031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856C38-4714-4801-AEC2-61E7517ABE83}"/>
              </a:ext>
            </a:extLst>
          </p:cNvPr>
          <p:cNvPicPr>
            <a:picLocks noChangeAspect="1"/>
          </p:cNvPicPr>
          <p:nvPr/>
        </p:nvPicPr>
        <p:blipFill>
          <a:blip r:embed="rId2"/>
          <a:stretch>
            <a:fillRect/>
          </a:stretch>
        </p:blipFill>
        <p:spPr>
          <a:xfrm>
            <a:off x="0" y="1625819"/>
            <a:ext cx="9144000" cy="189186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The member institution does not have an SRU profile.</a:t>
            </a:r>
          </a:p>
        </p:txBody>
      </p:sp>
      <p:sp>
        <p:nvSpPr>
          <p:cNvPr id="5" name="Rectangle 4">
            <a:extLst>
              <a:ext uri="{FF2B5EF4-FFF2-40B4-BE49-F238E27FC236}">
                <a16:creationId xmlns:a16="http://schemas.microsoft.com/office/drawing/2014/main" id="{E7866089-F013-4C70-9C75-D68645BF7876}"/>
              </a:ext>
            </a:extLst>
          </p:cNvPr>
          <p:cNvSpPr/>
          <p:nvPr/>
        </p:nvSpPr>
        <p:spPr>
          <a:xfrm>
            <a:off x="3851920" y="2931790"/>
            <a:ext cx="1728192" cy="585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79DAD8-8377-47E3-AE76-764A0D30FD65}"/>
              </a:ext>
            </a:extLst>
          </p:cNvPr>
          <p:cNvSpPr/>
          <p:nvPr/>
        </p:nvSpPr>
        <p:spPr>
          <a:xfrm>
            <a:off x="179512" y="2139702"/>
            <a:ext cx="12241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733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The network institution does have an SRU profile.</a:t>
            </a:r>
          </a:p>
        </p:txBody>
      </p:sp>
      <p:pic>
        <p:nvPicPr>
          <p:cNvPr id="7" name="Picture 6">
            <a:extLst>
              <a:ext uri="{FF2B5EF4-FFF2-40B4-BE49-F238E27FC236}">
                <a16:creationId xmlns:a16="http://schemas.microsoft.com/office/drawing/2014/main" id="{07E0FA1C-4784-4ECE-A256-DA7F2BBD59F4}"/>
              </a:ext>
            </a:extLst>
          </p:cNvPr>
          <p:cNvPicPr>
            <a:picLocks noChangeAspect="1"/>
          </p:cNvPicPr>
          <p:nvPr/>
        </p:nvPicPr>
        <p:blipFill>
          <a:blip r:embed="rId2"/>
          <a:stretch>
            <a:fillRect/>
          </a:stretch>
        </p:blipFill>
        <p:spPr>
          <a:xfrm>
            <a:off x="0" y="1541854"/>
            <a:ext cx="9144000" cy="2059791"/>
          </a:xfrm>
          <a:prstGeom prst="rect">
            <a:avLst/>
          </a:prstGeom>
          <a:ln>
            <a:solidFill>
              <a:schemeClr val="accent1"/>
            </a:solidFill>
          </a:ln>
        </p:spPr>
      </p:pic>
    </p:spTree>
    <p:extLst>
      <p:ext uri="{BB962C8B-B14F-4D97-AF65-F5344CB8AC3E}">
        <p14:creationId xmlns:p14="http://schemas.microsoft.com/office/powerpoint/2010/main" val="622684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0"/>
            <a:ext cx="8856984" cy="3744415"/>
          </a:xfrm>
        </p:spPr>
        <p:txBody>
          <a:bodyPr>
            <a:normAutofit/>
          </a:bodyPr>
          <a:lstStyle/>
          <a:p>
            <a:r>
              <a:rPr lang="en-US" dirty="0"/>
              <a:t>We will now run the job, which is accessed from Admin &gt; Advanced Tools &gt; Distribute Administration Network Configuration. </a:t>
            </a:r>
          </a:p>
        </p:txBody>
      </p:sp>
      <p:pic>
        <p:nvPicPr>
          <p:cNvPr id="7" name="Picture 6">
            <a:extLst>
              <a:ext uri="{FF2B5EF4-FFF2-40B4-BE49-F238E27FC236}">
                <a16:creationId xmlns:a16="http://schemas.microsoft.com/office/drawing/2014/main" id="{3EA08576-E3BC-43F1-958C-3A8A76D64083}"/>
              </a:ext>
            </a:extLst>
          </p:cNvPr>
          <p:cNvPicPr>
            <a:picLocks noChangeAspect="1"/>
          </p:cNvPicPr>
          <p:nvPr/>
        </p:nvPicPr>
        <p:blipFill>
          <a:blip r:embed="rId2"/>
          <a:stretch>
            <a:fillRect/>
          </a:stretch>
        </p:blipFill>
        <p:spPr>
          <a:xfrm>
            <a:off x="0" y="1814862"/>
            <a:ext cx="9144000" cy="2053032"/>
          </a:xfrm>
          <a:prstGeom prst="rect">
            <a:avLst/>
          </a:prstGeom>
          <a:ln>
            <a:solidFill>
              <a:schemeClr val="accent1"/>
            </a:solidFill>
          </a:ln>
        </p:spPr>
      </p:pic>
      <p:sp>
        <p:nvSpPr>
          <p:cNvPr id="8" name="TextBox 7">
            <a:extLst>
              <a:ext uri="{FF2B5EF4-FFF2-40B4-BE49-F238E27FC236}">
                <a16:creationId xmlns:a16="http://schemas.microsoft.com/office/drawing/2014/main" id="{F66735DB-642A-488F-A932-C27C50C17B25}"/>
              </a:ext>
            </a:extLst>
          </p:cNvPr>
          <p:cNvSpPr txBox="1"/>
          <p:nvPr/>
        </p:nvSpPr>
        <p:spPr>
          <a:xfrm>
            <a:off x="1547664" y="4155926"/>
            <a:ext cx="4032448" cy="646331"/>
          </a:xfrm>
          <a:prstGeom prst="rect">
            <a:avLst/>
          </a:prstGeom>
          <a:noFill/>
          <a:ln>
            <a:solidFill>
              <a:schemeClr val="accent1"/>
            </a:solidFill>
          </a:ln>
        </p:spPr>
        <p:txBody>
          <a:bodyPr wrap="square" rtlCol="0">
            <a:spAutoFit/>
          </a:bodyPr>
          <a:lstStyle/>
          <a:p>
            <a:r>
              <a:rPr lang="en-US" dirty="0"/>
              <a:t>Note that via the 'actions' we made this 'Managed in Network'</a:t>
            </a:r>
          </a:p>
        </p:txBody>
      </p:sp>
      <p:cxnSp>
        <p:nvCxnSpPr>
          <p:cNvPr id="10" name="Straight Connector 9">
            <a:extLst>
              <a:ext uri="{FF2B5EF4-FFF2-40B4-BE49-F238E27FC236}">
                <a16:creationId xmlns:a16="http://schemas.microsoft.com/office/drawing/2014/main" id="{D7FFA853-F34B-4599-8A4C-3554A118791C}"/>
              </a:ext>
            </a:extLst>
          </p:cNvPr>
          <p:cNvCxnSpPr>
            <a:stCxn id="8" idx="3"/>
          </p:cNvCxnSpPr>
          <p:nvPr/>
        </p:nvCxnSpPr>
        <p:spPr>
          <a:xfrm flipV="1">
            <a:off x="5580112" y="4299942"/>
            <a:ext cx="720080" cy="17915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41B4F2-A671-4F3E-A80B-7E12FAD62E40}"/>
              </a:ext>
            </a:extLst>
          </p:cNvPr>
          <p:cNvCxnSpPr/>
          <p:nvPr/>
        </p:nvCxnSpPr>
        <p:spPr>
          <a:xfrm flipV="1">
            <a:off x="6300192" y="3832761"/>
            <a:ext cx="0" cy="4671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760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A08576-E3BC-43F1-958C-3A8A76D64083}"/>
              </a:ext>
            </a:extLst>
          </p:cNvPr>
          <p:cNvPicPr>
            <a:picLocks noChangeAspect="1"/>
          </p:cNvPicPr>
          <p:nvPr/>
        </p:nvPicPr>
        <p:blipFill>
          <a:blip r:embed="rId2"/>
          <a:stretch>
            <a:fillRect/>
          </a:stretch>
        </p:blipFill>
        <p:spPr>
          <a:xfrm>
            <a:off x="-7548" y="2748671"/>
            <a:ext cx="9144000" cy="2053032"/>
          </a:xfrm>
          <a:prstGeom prst="rect">
            <a:avLst/>
          </a:prstGeom>
          <a:ln>
            <a:solidFill>
              <a:schemeClr val="accent1"/>
            </a:solidFill>
          </a:ln>
        </p:spPr>
      </p:pic>
      <p:pic>
        <p:nvPicPr>
          <p:cNvPr id="11" name="Picture 10">
            <a:extLst>
              <a:ext uri="{FF2B5EF4-FFF2-40B4-BE49-F238E27FC236}">
                <a16:creationId xmlns:a16="http://schemas.microsoft.com/office/drawing/2014/main" id="{FC14B170-A3C4-4555-94EC-363B395F97FB}"/>
              </a:ext>
            </a:extLst>
          </p:cNvPr>
          <p:cNvPicPr>
            <a:picLocks noChangeAspect="1"/>
          </p:cNvPicPr>
          <p:nvPr/>
        </p:nvPicPr>
        <p:blipFill>
          <a:blip r:embed="rId3"/>
          <a:stretch>
            <a:fillRect/>
          </a:stretch>
        </p:blipFill>
        <p:spPr>
          <a:xfrm>
            <a:off x="36004" y="656261"/>
            <a:ext cx="9144000" cy="19817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8" name="TextBox 7">
            <a:extLst>
              <a:ext uri="{FF2B5EF4-FFF2-40B4-BE49-F238E27FC236}">
                <a16:creationId xmlns:a16="http://schemas.microsoft.com/office/drawing/2014/main" id="{F66735DB-642A-488F-A932-C27C50C17B25}"/>
              </a:ext>
            </a:extLst>
          </p:cNvPr>
          <p:cNvSpPr txBox="1"/>
          <p:nvPr/>
        </p:nvSpPr>
        <p:spPr>
          <a:xfrm>
            <a:off x="2051720" y="2858097"/>
            <a:ext cx="4032448" cy="369332"/>
          </a:xfrm>
          <a:prstGeom prst="rect">
            <a:avLst/>
          </a:prstGeom>
          <a:noFill/>
          <a:ln>
            <a:solidFill>
              <a:schemeClr val="accent1"/>
            </a:solidFill>
          </a:ln>
        </p:spPr>
        <p:txBody>
          <a:bodyPr wrap="square" rtlCol="0">
            <a:spAutoFit/>
          </a:bodyPr>
          <a:lstStyle/>
          <a:p>
            <a:r>
              <a:rPr lang="en-US" dirty="0"/>
              <a:t>This profile is now 'Managed in Network'</a:t>
            </a:r>
          </a:p>
        </p:txBody>
      </p:sp>
      <p:cxnSp>
        <p:nvCxnSpPr>
          <p:cNvPr id="10" name="Straight Connector 9">
            <a:extLst>
              <a:ext uri="{FF2B5EF4-FFF2-40B4-BE49-F238E27FC236}">
                <a16:creationId xmlns:a16="http://schemas.microsoft.com/office/drawing/2014/main" id="{D7FFA853-F34B-4599-8A4C-3554A118791C}"/>
              </a:ext>
            </a:extLst>
          </p:cNvPr>
          <p:cNvCxnSpPr>
            <a:cxnSpLocks/>
          </p:cNvCxnSpPr>
          <p:nvPr/>
        </p:nvCxnSpPr>
        <p:spPr>
          <a:xfrm>
            <a:off x="5159292" y="3247561"/>
            <a:ext cx="0" cy="126249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41B4F2-A671-4F3E-A80B-7E12FAD62E40}"/>
              </a:ext>
            </a:extLst>
          </p:cNvPr>
          <p:cNvCxnSpPr>
            <a:cxnSpLocks/>
          </p:cNvCxnSpPr>
          <p:nvPr/>
        </p:nvCxnSpPr>
        <p:spPr>
          <a:xfrm>
            <a:off x="5148064" y="4487239"/>
            <a:ext cx="93118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59CE444-04E2-4527-82D0-17B04871D24E}"/>
              </a:ext>
            </a:extLst>
          </p:cNvPr>
          <p:cNvSpPr/>
          <p:nvPr/>
        </p:nvSpPr>
        <p:spPr>
          <a:xfrm>
            <a:off x="7884368" y="1779662"/>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D8CF3D-6126-4E11-84C1-718197978F35}"/>
              </a:ext>
            </a:extLst>
          </p:cNvPr>
          <p:cNvSpPr txBox="1"/>
          <p:nvPr/>
        </p:nvSpPr>
        <p:spPr>
          <a:xfrm>
            <a:off x="2051720" y="1668762"/>
            <a:ext cx="4032448" cy="646331"/>
          </a:xfrm>
          <a:prstGeom prst="rect">
            <a:avLst/>
          </a:prstGeom>
          <a:noFill/>
          <a:ln>
            <a:solidFill>
              <a:schemeClr val="accent1"/>
            </a:solidFill>
          </a:ln>
        </p:spPr>
        <p:txBody>
          <a:bodyPr wrap="square" rtlCol="0">
            <a:spAutoFit/>
          </a:bodyPr>
          <a:lstStyle/>
          <a:p>
            <a:r>
              <a:rPr lang="en-US" dirty="0"/>
              <a:t>We will define this profile to be 'Managed in network'</a:t>
            </a:r>
          </a:p>
        </p:txBody>
      </p:sp>
      <p:cxnSp>
        <p:nvCxnSpPr>
          <p:cNvPr id="15" name="Straight Arrow Connector 14">
            <a:extLst>
              <a:ext uri="{FF2B5EF4-FFF2-40B4-BE49-F238E27FC236}">
                <a16:creationId xmlns:a16="http://schemas.microsoft.com/office/drawing/2014/main" id="{847E6ED3-4583-4F3E-8BF5-6CD4C66EA665}"/>
              </a:ext>
            </a:extLst>
          </p:cNvPr>
          <p:cNvCxnSpPr>
            <a:cxnSpLocks/>
          </p:cNvCxnSpPr>
          <p:nvPr/>
        </p:nvCxnSpPr>
        <p:spPr>
          <a:xfrm flipV="1">
            <a:off x="6084168" y="1958627"/>
            <a:ext cx="1800200" cy="1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9014F74-08B7-43F2-9756-71BC330ED77A}"/>
              </a:ext>
            </a:extLst>
          </p:cNvPr>
          <p:cNvSpPr/>
          <p:nvPr/>
        </p:nvSpPr>
        <p:spPr>
          <a:xfrm>
            <a:off x="6084168" y="4487239"/>
            <a:ext cx="432045" cy="284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579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059832" y="771550"/>
            <a:ext cx="5904656" cy="3744415"/>
          </a:xfrm>
        </p:spPr>
        <p:txBody>
          <a:bodyPr>
            <a:normAutofit/>
          </a:bodyPr>
          <a:lstStyle/>
          <a:p>
            <a:r>
              <a:rPr lang="en-US" dirty="0"/>
              <a:t>We will now run the job, which is accessed from 'Admin &gt; Advanced Tools &gt; Distribute Administration Network Configuration'. </a:t>
            </a:r>
          </a:p>
        </p:txBody>
      </p:sp>
      <p:pic>
        <p:nvPicPr>
          <p:cNvPr id="5" name="Picture 4">
            <a:extLst>
              <a:ext uri="{FF2B5EF4-FFF2-40B4-BE49-F238E27FC236}">
                <a16:creationId xmlns:a16="http://schemas.microsoft.com/office/drawing/2014/main" id="{B7013C44-4CB9-45D3-9104-7A0DD871C3F5}"/>
              </a:ext>
            </a:extLst>
          </p:cNvPr>
          <p:cNvPicPr>
            <a:picLocks noChangeAspect="1"/>
          </p:cNvPicPr>
          <p:nvPr/>
        </p:nvPicPr>
        <p:blipFill>
          <a:blip r:embed="rId2"/>
          <a:stretch>
            <a:fillRect/>
          </a:stretch>
        </p:blipFill>
        <p:spPr>
          <a:xfrm>
            <a:off x="380064" y="603549"/>
            <a:ext cx="2183816" cy="4316046"/>
          </a:xfrm>
          <a:prstGeom prst="rect">
            <a:avLst/>
          </a:prstGeom>
          <a:ln>
            <a:solidFill>
              <a:schemeClr val="accent1"/>
            </a:solidFill>
          </a:ln>
        </p:spPr>
      </p:pic>
      <p:sp>
        <p:nvSpPr>
          <p:cNvPr id="6" name="Rectangle 5">
            <a:extLst>
              <a:ext uri="{FF2B5EF4-FFF2-40B4-BE49-F238E27FC236}">
                <a16:creationId xmlns:a16="http://schemas.microsoft.com/office/drawing/2014/main" id="{7A37B5D7-B58A-4C67-B392-5AB2D8FCD220}"/>
              </a:ext>
            </a:extLst>
          </p:cNvPr>
          <p:cNvSpPr/>
          <p:nvPr/>
        </p:nvSpPr>
        <p:spPr>
          <a:xfrm>
            <a:off x="539552" y="2931790"/>
            <a:ext cx="20162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391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76898F-528D-4560-A2DB-4608E4C4E03A}"/>
              </a:ext>
            </a:extLst>
          </p:cNvPr>
          <p:cNvPicPr>
            <a:picLocks noChangeAspect="1"/>
          </p:cNvPicPr>
          <p:nvPr/>
        </p:nvPicPr>
        <p:blipFill>
          <a:blip r:embed="rId2"/>
          <a:stretch>
            <a:fillRect/>
          </a:stretch>
        </p:blipFill>
        <p:spPr>
          <a:xfrm>
            <a:off x="0" y="1327191"/>
            <a:ext cx="9144000" cy="248911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51520" y="771550"/>
            <a:ext cx="8712968" cy="3744415"/>
          </a:xfrm>
        </p:spPr>
        <p:txBody>
          <a:bodyPr>
            <a:normAutofit/>
          </a:bodyPr>
          <a:lstStyle/>
          <a:p>
            <a:r>
              <a:rPr lang="en-US" dirty="0"/>
              <a:t>The job completes</a:t>
            </a:r>
          </a:p>
        </p:txBody>
      </p:sp>
      <p:sp>
        <p:nvSpPr>
          <p:cNvPr id="6" name="Rectangle 5">
            <a:extLst>
              <a:ext uri="{FF2B5EF4-FFF2-40B4-BE49-F238E27FC236}">
                <a16:creationId xmlns:a16="http://schemas.microsoft.com/office/drawing/2014/main" id="{7A37B5D7-B58A-4C67-B392-5AB2D8FCD220}"/>
              </a:ext>
            </a:extLst>
          </p:cNvPr>
          <p:cNvSpPr/>
          <p:nvPr/>
        </p:nvSpPr>
        <p:spPr>
          <a:xfrm>
            <a:off x="635248" y="3385104"/>
            <a:ext cx="22805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7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Distribute network administration changes to members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0"/>
            <a:ext cx="8856984" cy="3744415"/>
          </a:xfrm>
        </p:spPr>
        <p:txBody>
          <a:bodyPr>
            <a:normAutofit/>
          </a:bodyPr>
          <a:lstStyle/>
          <a:p>
            <a:r>
              <a:rPr lang="en-US" dirty="0"/>
              <a:t>Now the SRU profile also exists in the member institution.</a:t>
            </a:r>
          </a:p>
        </p:txBody>
      </p:sp>
      <p:pic>
        <p:nvPicPr>
          <p:cNvPr id="5" name="Picture 4">
            <a:extLst>
              <a:ext uri="{FF2B5EF4-FFF2-40B4-BE49-F238E27FC236}">
                <a16:creationId xmlns:a16="http://schemas.microsoft.com/office/drawing/2014/main" id="{DFBA175D-F4B1-44F0-AF8A-352A3F64AC00}"/>
              </a:ext>
            </a:extLst>
          </p:cNvPr>
          <p:cNvPicPr>
            <a:picLocks noChangeAspect="1"/>
          </p:cNvPicPr>
          <p:nvPr/>
        </p:nvPicPr>
        <p:blipFill>
          <a:blip r:embed="rId2"/>
          <a:stretch>
            <a:fillRect/>
          </a:stretch>
        </p:blipFill>
        <p:spPr>
          <a:xfrm>
            <a:off x="0" y="1510722"/>
            <a:ext cx="9144000" cy="2122056"/>
          </a:xfrm>
          <a:prstGeom prst="rect">
            <a:avLst/>
          </a:prstGeom>
          <a:ln>
            <a:solidFill>
              <a:schemeClr val="accent1"/>
            </a:solidFill>
          </a:ln>
        </p:spPr>
      </p:pic>
      <p:sp>
        <p:nvSpPr>
          <p:cNvPr id="6" name="Rectangle 5">
            <a:extLst>
              <a:ext uri="{FF2B5EF4-FFF2-40B4-BE49-F238E27FC236}">
                <a16:creationId xmlns:a16="http://schemas.microsoft.com/office/drawing/2014/main" id="{37E44CB6-E605-4307-B16E-F4761A2D4C00}"/>
              </a:ext>
            </a:extLst>
          </p:cNvPr>
          <p:cNvSpPr/>
          <p:nvPr/>
        </p:nvSpPr>
        <p:spPr>
          <a:xfrm>
            <a:off x="6660232" y="2859782"/>
            <a:ext cx="64807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528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800" dirty="0"/>
              <a:t>Centrally Managing Configuration Tables at the Row Level</a:t>
            </a:r>
            <a:endParaRPr lang="LID4096" dirty="0"/>
          </a:p>
        </p:txBody>
      </p:sp>
    </p:spTree>
    <p:extLst>
      <p:ext uri="{BB962C8B-B14F-4D97-AF65-F5344CB8AC3E}">
        <p14:creationId xmlns:p14="http://schemas.microsoft.com/office/powerpoint/2010/main" val="1678227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To centrally manage configuration tables configured at the row level:</a:t>
            </a:r>
          </a:p>
          <a:p>
            <a:pPr lvl="1"/>
            <a:r>
              <a:rPr lang="en-US" dirty="0"/>
              <a:t>In the Network Zone, select a configuration table that is configured at the row level.</a:t>
            </a:r>
          </a:p>
          <a:p>
            <a:pPr lvl="1"/>
            <a:r>
              <a:rPr lang="en-US" dirty="0"/>
              <a:t>Select 'Customize' from the row actions list for the row that you want to manage in the Network Zone and select 'Manage in Network'. </a:t>
            </a:r>
          </a:p>
        </p:txBody>
      </p:sp>
    </p:spTree>
    <p:extLst>
      <p:ext uri="{BB962C8B-B14F-4D97-AF65-F5344CB8AC3E}">
        <p14:creationId xmlns:p14="http://schemas.microsoft.com/office/powerpoint/2010/main" val="213778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57308" y="771551"/>
            <a:ext cx="8640960" cy="936104"/>
          </a:xfrm>
        </p:spPr>
        <p:txBody>
          <a:bodyPr>
            <a:normAutofit fontScale="85000" lnSpcReduction="10000"/>
          </a:bodyPr>
          <a:lstStyle/>
          <a:p>
            <a:r>
              <a:rPr lang="en-US" dirty="0"/>
              <a:t>In other cases entities (in addition to the configuration tables) are distributed.</a:t>
            </a:r>
          </a:p>
          <a:p>
            <a:r>
              <a:rPr lang="en-US" dirty="0"/>
              <a:t>This includes, for example:</a:t>
            </a:r>
          </a:p>
          <a:p>
            <a:pPr lvl="1"/>
            <a:endParaRPr lang="en-US" sz="2400" dirty="0"/>
          </a:p>
        </p:txBody>
      </p:sp>
      <p:sp>
        <p:nvSpPr>
          <p:cNvPr id="5" name="Content Placeholder 3">
            <a:extLst>
              <a:ext uri="{FF2B5EF4-FFF2-40B4-BE49-F238E27FC236}">
                <a16:creationId xmlns:a16="http://schemas.microsoft.com/office/drawing/2014/main" id="{72E4FF61-EDC3-449E-9F65-753B0C2E2F2E}"/>
              </a:ext>
            </a:extLst>
          </p:cNvPr>
          <p:cNvSpPr txBox="1">
            <a:spLocks/>
          </p:cNvSpPr>
          <p:nvPr/>
        </p:nvSpPr>
        <p:spPr>
          <a:xfrm>
            <a:off x="1" y="1858247"/>
            <a:ext cx="4572000" cy="29537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800" dirty="0"/>
              <a:t>Vendors</a:t>
            </a:r>
          </a:p>
          <a:p>
            <a:pPr lvl="1"/>
            <a:r>
              <a:rPr lang="en-US" sz="1800" dirty="0"/>
              <a:t>Fulfillment units</a:t>
            </a:r>
          </a:p>
          <a:p>
            <a:pPr lvl="1"/>
            <a:r>
              <a:rPr lang="en-US" sz="1800" dirty="0"/>
              <a:t>Terms of Use</a:t>
            </a:r>
          </a:p>
          <a:p>
            <a:pPr lvl="1"/>
            <a:r>
              <a:rPr lang="en-US" sz="1800" dirty="0"/>
              <a:t>Letter templates</a:t>
            </a:r>
          </a:p>
          <a:p>
            <a:pPr lvl="1"/>
            <a:r>
              <a:rPr lang="en-US" sz="1800" dirty="0"/>
              <a:t>Resource sharing partners</a:t>
            </a:r>
          </a:p>
          <a:p>
            <a:pPr lvl="1"/>
            <a:r>
              <a:rPr lang="en-US" sz="1800" dirty="0"/>
              <a:t>Resource sharing Rota templates</a:t>
            </a:r>
          </a:p>
          <a:p>
            <a:pPr lvl="1"/>
            <a:r>
              <a:rPr lang="en-US" sz="1800" dirty="0"/>
              <a:t>Resource sharing Rota assignment rules</a:t>
            </a:r>
          </a:p>
          <a:p>
            <a:pPr lvl="1"/>
            <a:r>
              <a:rPr lang="en-US" sz="1800" dirty="0"/>
              <a:t>Resource sharing Locate profiles</a:t>
            </a:r>
          </a:p>
        </p:txBody>
      </p:sp>
      <p:sp>
        <p:nvSpPr>
          <p:cNvPr id="6" name="Content Placeholder 3">
            <a:extLst>
              <a:ext uri="{FF2B5EF4-FFF2-40B4-BE49-F238E27FC236}">
                <a16:creationId xmlns:a16="http://schemas.microsoft.com/office/drawing/2014/main" id="{836FC204-3782-41D4-BEB1-FF6ED0E0066E}"/>
              </a:ext>
            </a:extLst>
          </p:cNvPr>
          <p:cNvSpPr txBox="1">
            <a:spLocks/>
          </p:cNvSpPr>
          <p:nvPr/>
        </p:nvSpPr>
        <p:spPr>
          <a:xfrm>
            <a:off x="4571997" y="1832726"/>
            <a:ext cx="4572001" cy="29793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800" dirty="0"/>
              <a:t>Resource sharing Workflow profiles</a:t>
            </a:r>
          </a:p>
          <a:p>
            <a:pPr lvl="1"/>
            <a:r>
              <a:rPr lang="en-US" sz="1800" dirty="0"/>
              <a:t>Resource sharing Sending borrowing request rules</a:t>
            </a:r>
          </a:p>
          <a:p>
            <a:pPr lvl="1"/>
            <a:r>
              <a:rPr lang="en-US" sz="1800" dirty="0"/>
              <a:t>Description Templates </a:t>
            </a:r>
          </a:p>
          <a:p>
            <a:pPr lvl="1"/>
            <a:r>
              <a:rPr lang="en-US" sz="1800" dirty="0"/>
              <a:t>Representation Label Template Rules</a:t>
            </a:r>
          </a:p>
          <a:p>
            <a:pPr lvl="1"/>
            <a:r>
              <a:rPr lang="en-US" sz="1800" dirty="0"/>
              <a:t>Role profiles </a:t>
            </a:r>
          </a:p>
          <a:p>
            <a:pPr lvl="1"/>
            <a:r>
              <a:rPr lang="en-US" sz="1800" dirty="0"/>
              <a:t>Role assignment rules</a:t>
            </a:r>
          </a:p>
          <a:p>
            <a:pPr lvl="1"/>
            <a:r>
              <a:rPr lang="en-US" sz="1800" dirty="0"/>
              <a:t>Integration profiles</a:t>
            </a:r>
          </a:p>
          <a:p>
            <a:pPr lvl="1"/>
            <a:endParaRPr lang="en-US" sz="1800" dirty="0"/>
          </a:p>
        </p:txBody>
      </p:sp>
    </p:spTree>
    <p:extLst>
      <p:ext uri="{BB962C8B-B14F-4D97-AF65-F5344CB8AC3E}">
        <p14:creationId xmlns:p14="http://schemas.microsoft.com/office/powerpoint/2010/main" val="37994424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27534"/>
            <a:ext cx="8424936" cy="864096"/>
          </a:xfrm>
        </p:spPr>
        <p:txBody>
          <a:bodyPr>
            <a:normAutofit/>
          </a:bodyPr>
          <a:lstStyle/>
          <a:p>
            <a:r>
              <a:rPr lang="en-US" dirty="0"/>
              <a:t>Here we will define that </a:t>
            </a:r>
            <a:r>
              <a:rPr lang="en-US" dirty="0" err="1"/>
              <a:t>PlaceInQueue</a:t>
            </a:r>
            <a:r>
              <a:rPr lang="en-US" dirty="0"/>
              <a:t> in code table 'Discovery Interface Labels' is managed in network. </a:t>
            </a:r>
          </a:p>
        </p:txBody>
      </p:sp>
      <p:pic>
        <p:nvPicPr>
          <p:cNvPr id="5" name="Picture 4">
            <a:extLst>
              <a:ext uri="{FF2B5EF4-FFF2-40B4-BE49-F238E27FC236}">
                <a16:creationId xmlns:a16="http://schemas.microsoft.com/office/drawing/2014/main" id="{19656D07-CB1D-485B-88EB-A3A40F39CC6B}"/>
              </a:ext>
            </a:extLst>
          </p:cNvPr>
          <p:cNvPicPr>
            <a:picLocks noChangeAspect="1"/>
          </p:cNvPicPr>
          <p:nvPr/>
        </p:nvPicPr>
        <p:blipFill>
          <a:blip r:embed="rId2"/>
          <a:stretch>
            <a:fillRect/>
          </a:stretch>
        </p:blipFill>
        <p:spPr>
          <a:xfrm>
            <a:off x="0" y="1499115"/>
            <a:ext cx="9144000" cy="3232875"/>
          </a:xfrm>
          <a:prstGeom prst="rect">
            <a:avLst/>
          </a:prstGeom>
          <a:ln>
            <a:solidFill>
              <a:schemeClr val="accent1"/>
            </a:solidFill>
          </a:ln>
        </p:spPr>
      </p:pic>
      <p:sp>
        <p:nvSpPr>
          <p:cNvPr id="6" name="Rectangle 5">
            <a:extLst>
              <a:ext uri="{FF2B5EF4-FFF2-40B4-BE49-F238E27FC236}">
                <a16:creationId xmlns:a16="http://schemas.microsoft.com/office/drawing/2014/main" id="{0E603D1F-3A6F-4D00-A145-6A8D9C549A47}"/>
              </a:ext>
            </a:extLst>
          </p:cNvPr>
          <p:cNvSpPr/>
          <p:nvPr/>
        </p:nvSpPr>
        <p:spPr>
          <a:xfrm>
            <a:off x="7524328" y="4129042"/>
            <a:ext cx="1152128" cy="296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BF11B7-9592-4919-B8E7-D9DD3625BDEE}"/>
              </a:ext>
            </a:extLst>
          </p:cNvPr>
          <p:cNvSpPr/>
          <p:nvPr/>
        </p:nvSpPr>
        <p:spPr>
          <a:xfrm>
            <a:off x="1763688" y="3908003"/>
            <a:ext cx="792088" cy="189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221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838827-157F-48C3-84F8-0F66F3DC0CFC}"/>
              </a:ext>
            </a:extLst>
          </p:cNvPr>
          <p:cNvPicPr>
            <a:picLocks noChangeAspect="1"/>
          </p:cNvPicPr>
          <p:nvPr/>
        </p:nvPicPr>
        <p:blipFill>
          <a:blip r:embed="rId2"/>
          <a:stretch>
            <a:fillRect/>
          </a:stretch>
        </p:blipFill>
        <p:spPr>
          <a:xfrm>
            <a:off x="0" y="1597269"/>
            <a:ext cx="9144000" cy="277468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27534"/>
            <a:ext cx="8424936" cy="864096"/>
          </a:xfrm>
        </p:spPr>
        <p:txBody>
          <a:bodyPr>
            <a:normAutofit/>
          </a:bodyPr>
          <a:lstStyle/>
          <a:p>
            <a:r>
              <a:rPr lang="en-US" dirty="0"/>
              <a:t>Now we see that </a:t>
            </a:r>
            <a:r>
              <a:rPr lang="en-US" dirty="0" err="1"/>
              <a:t>PlaceInQueue</a:t>
            </a:r>
            <a:r>
              <a:rPr lang="en-US" dirty="0"/>
              <a:t> in code table 'Discovery Interface Labels' is managed in the network. </a:t>
            </a:r>
          </a:p>
        </p:txBody>
      </p:sp>
      <p:sp>
        <p:nvSpPr>
          <p:cNvPr id="6" name="Rectangle 5">
            <a:extLst>
              <a:ext uri="{FF2B5EF4-FFF2-40B4-BE49-F238E27FC236}">
                <a16:creationId xmlns:a16="http://schemas.microsoft.com/office/drawing/2014/main" id="{0E603D1F-3A6F-4D00-A145-6A8D9C549A47}"/>
              </a:ext>
            </a:extLst>
          </p:cNvPr>
          <p:cNvSpPr/>
          <p:nvPr/>
        </p:nvSpPr>
        <p:spPr>
          <a:xfrm>
            <a:off x="5364088" y="4003869"/>
            <a:ext cx="936104" cy="296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431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3663FC-1714-438D-AFFD-7EB5AAF6D564}"/>
              </a:ext>
            </a:extLst>
          </p:cNvPr>
          <p:cNvPicPr>
            <a:picLocks noChangeAspect="1"/>
          </p:cNvPicPr>
          <p:nvPr/>
        </p:nvPicPr>
        <p:blipFill>
          <a:blip r:embed="rId2"/>
          <a:stretch>
            <a:fillRect/>
          </a:stretch>
        </p:blipFill>
        <p:spPr>
          <a:xfrm>
            <a:off x="0" y="1360867"/>
            <a:ext cx="9144000" cy="242176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27534"/>
            <a:ext cx="8424936" cy="864096"/>
          </a:xfrm>
        </p:spPr>
        <p:txBody>
          <a:bodyPr>
            <a:normAutofit/>
          </a:bodyPr>
          <a:lstStyle/>
          <a:p>
            <a:r>
              <a:rPr lang="en-US" dirty="0"/>
              <a:t>'Save and Distribute' the table. </a:t>
            </a:r>
          </a:p>
        </p:txBody>
      </p:sp>
      <p:sp>
        <p:nvSpPr>
          <p:cNvPr id="6" name="Rectangle 5">
            <a:extLst>
              <a:ext uri="{FF2B5EF4-FFF2-40B4-BE49-F238E27FC236}">
                <a16:creationId xmlns:a16="http://schemas.microsoft.com/office/drawing/2014/main" id="{0E603D1F-3A6F-4D00-A145-6A8D9C549A47}"/>
              </a:ext>
            </a:extLst>
          </p:cNvPr>
          <p:cNvSpPr/>
          <p:nvPr/>
        </p:nvSpPr>
        <p:spPr>
          <a:xfrm>
            <a:off x="6804248" y="1483589"/>
            <a:ext cx="1152128" cy="296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5012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6CC386-2D6F-4898-910A-FC387881DB31}"/>
              </a:ext>
            </a:extLst>
          </p:cNvPr>
          <p:cNvPicPr>
            <a:picLocks noChangeAspect="1"/>
          </p:cNvPicPr>
          <p:nvPr/>
        </p:nvPicPr>
        <p:blipFill>
          <a:blip r:embed="rId2"/>
          <a:stretch>
            <a:fillRect/>
          </a:stretch>
        </p:blipFill>
        <p:spPr>
          <a:xfrm>
            <a:off x="314325" y="1703809"/>
            <a:ext cx="8515350" cy="25241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27534"/>
            <a:ext cx="8424936" cy="864096"/>
          </a:xfrm>
        </p:spPr>
        <p:txBody>
          <a:bodyPr>
            <a:normAutofit/>
          </a:bodyPr>
          <a:lstStyle/>
          <a:p>
            <a:r>
              <a:rPr lang="en-US" dirty="0"/>
              <a:t>Choose desired option.  We will choose 'Override member institution customization'</a:t>
            </a:r>
          </a:p>
        </p:txBody>
      </p:sp>
      <p:sp>
        <p:nvSpPr>
          <p:cNvPr id="6" name="Rectangle 5">
            <a:extLst>
              <a:ext uri="{FF2B5EF4-FFF2-40B4-BE49-F238E27FC236}">
                <a16:creationId xmlns:a16="http://schemas.microsoft.com/office/drawing/2014/main" id="{0E603D1F-3A6F-4D00-A145-6A8D9C549A47}"/>
              </a:ext>
            </a:extLst>
          </p:cNvPr>
          <p:cNvSpPr/>
          <p:nvPr/>
        </p:nvSpPr>
        <p:spPr>
          <a:xfrm>
            <a:off x="1598405" y="3742721"/>
            <a:ext cx="2682545" cy="296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916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8A18C-C562-45FF-90A2-3D9F4BC446CB}"/>
              </a:ext>
            </a:extLst>
          </p:cNvPr>
          <p:cNvPicPr>
            <a:picLocks noChangeAspect="1"/>
          </p:cNvPicPr>
          <p:nvPr/>
        </p:nvPicPr>
        <p:blipFill>
          <a:blip r:embed="rId2"/>
          <a:stretch>
            <a:fillRect/>
          </a:stretch>
        </p:blipFill>
        <p:spPr>
          <a:xfrm>
            <a:off x="0" y="1714275"/>
            <a:ext cx="9144000" cy="251365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27534"/>
            <a:ext cx="8424936" cy="864096"/>
          </a:xfrm>
        </p:spPr>
        <p:txBody>
          <a:bodyPr>
            <a:normAutofit fontScale="85000" lnSpcReduction="10000"/>
          </a:bodyPr>
          <a:lstStyle/>
          <a:p>
            <a:r>
              <a:rPr lang="en-US" dirty="0"/>
              <a:t>Clicking the 'Save and Distribute' button causes the job 'Distribute Network Zone configuration table changes to member institutions' to run</a:t>
            </a:r>
          </a:p>
        </p:txBody>
      </p:sp>
      <p:sp>
        <p:nvSpPr>
          <p:cNvPr id="6" name="Rectangle 5">
            <a:extLst>
              <a:ext uri="{FF2B5EF4-FFF2-40B4-BE49-F238E27FC236}">
                <a16:creationId xmlns:a16="http://schemas.microsoft.com/office/drawing/2014/main" id="{0E603D1F-3A6F-4D00-A145-6A8D9C549A47}"/>
              </a:ext>
            </a:extLst>
          </p:cNvPr>
          <p:cNvSpPr/>
          <p:nvPr/>
        </p:nvSpPr>
        <p:spPr>
          <a:xfrm>
            <a:off x="611561" y="3723878"/>
            <a:ext cx="22322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27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87EA6E-A243-4C3C-8451-18FD99811914}"/>
              </a:ext>
            </a:extLst>
          </p:cNvPr>
          <p:cNvPicPr>
            <a:picLocks noChangeAspect="1"/>
          </p:cNvPicPr>
          <p:nvPr/>
        </p:nvPicPr>
        <p:blipFill>
          <a:blip r:embed="rId2"/>
          <a:stretch>
            <a:fillRect/>
          </a:stretch>
        </p:blipFill>
        <p:spPr>
          <a:xfrm>
            <a:off x="0" y="1635646"/>
            <a:ext cx="9144000" cy="28311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Row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27534"/>
            <a:ext cx="8424936" cy="864096"/>
          </a:xfrm>
        </p:spPr>
        <p:txBody>
          <a:bodyPr>
            <a:normAutofit/>
          </a:bodyPr>
          <a:lstStyle/>
          <a:p>
            <a:r>
              <a:rPr lang="en-US" dirty="0"/>
              <a:t>Now in the member we see that </a:t>
            </a:r>
            <a:r>
              <a:rPr lang="en-US" dirty="0" err="1"/>
              <a:t>PlaceInQueue</a:t>
            </a:r>
            <a:r>
              <a:rPr lang="en-US" dirty="0"/>
              <a:t> is managed by the network</a:t>
            </a:r>
          </a:p>
        </p:txBody>
      </p:sp>
      <p:sp>
        <p:nvSpPr>
          <p:cNvPr id="6" name="Rectangle 5">
            <a:extLst>
              <a:ext uri="{FF2B5EF4-FFF2-40B4-BE49-F238E27FC236}">
                <a16:creationId xmlns:a16="http://schemas.microsoft.com/office/drawing/2014/main" id="{0E603D1F-3A6F-4D00-A145-6A8D9C549A47}"/>
              </a:ext>
            </a:extLst>
          </p:cNvPr>
          <p:cNvSpPr/>
          <p:nvPr/>
        </p:nvSpPr>
        <p:spPr>
          <a:xfrm>
            <a:off x="5436096" y="4083918"/>
            <a:ext cx="1404156" cy="364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688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08503" cy="1240583"/>
          </a:xfrm>
        </p:spPr>
        <p:txBody>
          <a:bodyPr/>
          <a:lstStyle/>
          <a:p>
            <a:pPr algn="ctr"/>
            <a:r>
              <a:rPr lang="en-US" sz="2800" dirty="0"/>
              <a:t>Centrally Managing Configuration Tables at the Table Level</a:t>
            </a:r>
            <a:endParaRPr lang="LID4096" dirty="0"/>
          </a:p>
        </p:txBody>
      </p:sp>
    </p:spTree>
    <p:extLst>
      <p:ext uri="{BB962C8B-B14F-4D97-AF65-F5344CB8AC3E}">
        <p14:creationId xmlns:p14="http://schemas.microsoft.com/office/powerpoint/2010/main" val="491384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Table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To centrally manage configuration tables configured at the table level:</a:t>
            </a:r>
          </a:p>
          <a:p>
            <a:r>
              <a:rPr lang="en-US" dirty="0"/>
              <a:t>From the Network Zone, select a configuration table that is configured at the table level. </a:t>
            </a:r>
          </a:p>
          <a:p>
            <a:r>
              <a:rPr lang="en-US" dirty="0"/>
              <a:t>On the top click 'Manage in Network'</a:t>
            </a:r>
          </a:p>
        </p:txBody>
      </p:sp>
    </p:spTree>
    <p:extLst>
      <p:ext uri="{BB962C8B-B14F-4D97-AF65-F5344CB8AC3E}">
        <p14:creationId xmlns:p14="http://schemas.microsoft.com/office/powerpoint/2010/main" val="36441345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Table Level</a:t>
            </a:r>
          </a:p>
        </p:txBody>
      </p:sp>
      <p:pic>
        <p:nvPicPr>
          <p:cNvPr id="7" name="Picture 6">
            <a:extLst>
              <a:ext uri="{FF2B5EF4-FFF2-40B4-BE49-F238E27FC236}">
                <a16:creationId xmlns:a16="http://schemas.microsoft.com/office/drawing/2014/main" id="{8DFBE285-CB06-4251-B332-57CC43BC2993}"/>
              </a:ext>
            </a:extLst>
          </p:cNvPr>
          <p:cNvPicPr>
            <a:picLocks noChangeAspect="1"/>
          </p:cNvPicPr>
          <p:nvPr/>
        </p:nvPicPr>
        <p:blipFill>
          <a:blip r:embed="rId2"/>
          <a:stretch>
            <a:fillRect/>
          </a:stretch>
        </p:blipFill>
        <p:spPr>
          <a:xfrm>
            <a:off x="20901" y="1447968"/>
            <a:ext cx="9144000" cy="2247564"/>
          </a:xfrm>
          <a:prstGeom prst="rect">
            <a:avLst/>
          </a:prstGeom>
          <a:ln>
            <a:solidFill>
              <a:schemeClr val="accent1"/>
            </a:solidFill>
          </a:ln>
        </p:spPr>
      </p:pic>
      <p:sp>
        <p:nvSpPr>
          <p:cNvPr id="8" name="Rectangle 7">
            <a:extLst>
              <a:ext uri="{FF2B5EF4-FFF2-40B4-BE49-F238E27FC236}">
                <a16:creationId xmlns:a16="http://schemas.microsoft.com/office/drawing/2014/main" id="{C3D9E20D-EE68-4C3E-9E97-5CE97A85E7B2}"/>
              </a:ext>
            </a:extLst>
          </p:cNvPr>
          <p:cNvSpPr/>
          <p:nvPr/>
        </p:nvSpPr>
        <p:spPr>
          <a:xfrm>
            <a:off x="7092280" y="1491630"/>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8907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Table Level</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After clicking 'Manage Table in Network' the 'Stop Network Management' link and 'Save and Distribute' button appear. </a:t>
            </a:r>
          </a:p>
        </p:txBody>
      </p:sp>
      <p:pic>
        <p:nvPicPr>
          <p:cNvPr id="6" name="Picture 5">
            <a:extLst>
              <a:ext uri="{FF2B5EF4-FFF2-40B4-BE49-F238E27FC236}">
                <a16:creationId xmlns:a16="http://schemas.microsoft.com/office/drawing/2014/main" id="{13F90C47-234B-4FBD-B01D-6392EAA23919}"/>
              </a:ext>
            </a:extLst>
          </p:cNvPr>
          <p:cNvPicPr>
            <a:picLocks noChangeAspect="1"/>
          </p:cNvPicPr>
          <p:nvPr/>
        </p:nvPicPr>
        <p:blipFill>
          <a:blip r:embed="rId2"/>
          <a:stretch>
            <a:fillRect/>
          </a:stretch>
        </p:blipFill>
        <p:spPr>
          <a:xfrm>
            <a:off x="0" y="1934718"/>
            <a:ext cx="9144000" cy="1861168"/>
          </a:xfrm>
          <a:prstGeom prst="rect">
            <a:avLst/>
          </a:prstGeom>
          <a:ln>
            <a:solidFill>
              <a:schemeClr val="accent1"/>
            </a:solidFill>
          </a:ln>
        </p:spPr>
      </p:pic>
      <p:sp>
        <p:nvSpPr>
          <p:cNvPr id="7" name="Rectangle 6">
            <a:extLst>
              <a:ext uri="{FF2B5EF4-FFF2-40B4-BE49-F238E27FC236}">
                <a16:creationId xmlns:a16="http://schemas.microsoft.com/office/drawing/2014/main" id="{139BD907-352F-4604-93DB-67A63AFC68F5}"/>
              </a:ext>
            </a:extLst>
          </p:cNvPr>
          <p:cNvSpPr/>
          <p:nvPr/>
        </p:nvSpPr>
        <p:spPr>
          <a:xfrm>
            <a:off x="5364088" y="2046428"/>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043F5D-D726-4035-BD92-11F8ECE0F037}"/>
              </a:ext>
            </a:extLst>
          </p:cNvPr>
          <p:cNvSpPr/>
          <p:nvPr/>
        </p:nvSpPr>
        <p:spPr>
          <a:xfrm>
            <a:off x="6876256" y="2046428"/>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3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As part of the workflow, staff working in the network zone  distribute configurations to member institutions.</a:t>
            </a:r>
          </a:p>
          <a:p>
            <a:r>
              <a:rPr lang="en-US" dirty="0"/>
              <a:t>The distribution of the configuration is done via dedicated jobs created specifically for this purpose. </a:t>
            </a:r>
          </a:p>
          <a:p>
            <a:r>
              <a:rPr lang="en-US" dirty="0"/>
              <a:t>Regarding this, see </a:t>
            </a:r>
            <a:r>
              <a:rPr lang="en-US" dirty="0">
                <a:hlinkClick r:id="rId2" tooltip="Centrally Managing Configuration Tables in a Network Zone"/>
              </a:rPr>
              <a:t>Jobs for Centrally Managing Configurations and Profiles in the Network Zone</a:t>
            </a:r>
            <a:r>
              <a:rPr lang="en-US" dirty="0"/>
              <a:t> .</a:t>
            </a:r>
          </a:p>
        </p:txBody>
      </p:sp>
    </p:spTree>
    <p:extLst>
      <p:ext uri="{BB962C8B-B14F-4D97-AF65-F5344CB8AC3E}">
        <p14:creationId xmlns:p14="http://schemas.microsoft.com/office/powerpoint/2010/main" val="2287796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971BE5-0DFB-4B00-8C94-75284621F793}"/>
              </a:ext>
            </a:extLst>
          </p:cNvPr>
          <p:cNvPicPr>
            <a:picLocks noChangeAspect="1"/>
          </p:cNvPicPr>
          <p:nvPr/>
        </p:nvPicPr>
        <p:blipFill>
          <a:blip r:embed="rId2"/>
          <a:stretch>
            <a:fillRect/>
          </a:stretch>
        </p:blipFill>
        <p:spPr>
          <a:xfrm>
            <a:off x="342900" y="1910308"/>
            <a:ext cx="8458200" cy="25336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Table Level</a:t>
            </a:r>
          </a:p>
        </p:txBody>
      </p:sp>
      <p:sp>
        <p:nvSpPr>
          <p:cNvPr id="11" name="Content Placeholder 3">
            <a:extLst>
              <a:ext uri="{FF2B5EF4-FFF2-40B4-BE49-F238E27FC236}">
                <a16:creationId xmlns:a16="http://schemas.microsoft.com/office/drawing/2014/main" id="{C25B6B9B-59C7-41FE-BC4A-3848D96623B9}"/>
              </a:ext>
            </a:extLst>
          </p:cNvPr>
          <p:cNvSpPr>
            <a:spLocks noGrp="1"/>
          </p:cNvSpPr>
          <p:nvPr>
            <p:ph idx="1"/>
          </p:nvPr>
        </p:nvSpPr>
        <p:spPr>
          <a:xfrm>
            <a:off x="395536" y="771550"/>
            <a:ext cx="8424936" cy="864096"/>
          </a:xfrm>
        </p:spPr>
        <p:txBody>
          <a:bodyPr>
            <a:normAutofit/>
          </a:bodyPr>
          <a:lstStyle/>
          <a:p>
            <a:r>
              <a:rPr lang="en-US" dirty="0"/>
              <a:t>Choose desired option.  We will choose 'Override member institution customization'</a:t>
            </a:r>
          </a:p>
        </p:txBody>
      </p:sp>
    </p:spTree>
    <p:extLst>
      <p:ext uri="{BB962C8B-B14F-4D97-AF65-F5344CB8AC3E}">
        <p14:creationId xmlns:p14="http://schemas.microsoft.com/office/powerpoint/2010/main" val="469870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Table Level</a:t>
            </a:r>
          </a:p>
        </p:txBody>
      </p:sp>
      <p:sp>
        <p:nvSpPr>
          <p:cNvPr id="11" name="Content Placeholder 3">
            <a:extLst>
              <a:ext uri="{FF2B5EF4-FFF2-40B4-BE49-F238E27FC236}">
                <a16:creationId xmlns:a16="http://schemas.microsoft.com/office/drawing/2014/main" id="{C25B6B9B-59C7-41FE-BC4A-3848D96623B9}"/>
              </a:ext>
            </a:extLst>
          </p:cNvPr>
          <p:cNvSpPr>
            <a:spLocks noGrp="1"/>
          </p:cNvSpPr>
          <p:nvPr>
            <p:ph idx="1"/>
          </p:nvPr>
        </p:nvSpPr>
        <p:spPr>
          <a:xfrm>
            <a:off x="395536" y="771550"/>
            <a:ext cx="8424936" cy="864096"/>
          </a:xfrm>
        </p:spPr>
        <p:txBody>
          <a:bodyPr>
            <a:normAutofit/>
          </a:bodyPr>
          <a:lstStyle/>
          <a:p>
            <a:r>
              <a:rPr lang="en-US" dirty="0"/>
              <a:t>The job 'Distribute Network Zone configuration table changes to member institutions' runs.</a:t>
            </a:r>
          </a:p>
        </p:txBody>
      </p:sp>
      <p:pic>
        <p:nvPicPr>
          <p:cNvPr id="4" name="Picture 3">
            <a:extLst>
              <a:ext uri="{FF2B5EF4-FFF2-40B4-BE49-F238E27FC236}">
                <a16:creationId xmlns:a16="http://schemas.microsoft.com/office/drawing/2014/main" id="{E2774B5F-CC58-4CC5-9DD7-793C5CF3C135}"/>
              </a:ext>
            </a:extLst>
          </p:cNvPr>
          <p:cNvPicPr>
            <a:picLocks noChangeAspect="1"/>
          </p:cNvPicPr>
          <p:nvPr/>
        </p:nvPicPr>
        <p:blipFill>
          <a:blip r:embed="rId2"/>
          <a:stretch>
            <a:fillRect/>
          </a:stretch>
        </p:blipFill>
        <p:spPr>
          <a:xfrm>
            <a:off x="0" y="1882874"/>
            <a:ext cx="9144000" cy="2489076"/>
          </a:xfrm>
          <a:prstGeom prst="rect">
            <a:avLst/>
          </a:prstGeom>
          <a:ln>
            <a:solidFill>
              <a:schemeClr val="accent1"/>
            </a:solidFill>
          </a:ln>
        </p:spPr>
      </p:pic>
    </p:spTree>
    <p:extLst>
      <p:ext uri="{BB962C8B-B14F-4D97-AF65-F5344CB8AC3E}">
        <p14:creationId xmlns:p14="http://schemas.microsoft.com/office/powerpoint/2010/main" val="11200828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Centrally Managing Configuration Tables at the Table Level</a:t>
            </a:r>
          </a:p>
        </p:txBody>
      </p:sp>
      <p:sp>
        <p:nvSpPr>
          <p:cNvPr id="11" name="Content Placeholder 3">
            <a:extLst>
              <a:ext uri="{FF2B5EF4-FFF2-40B4-BE49-F238E27FC236}">
                <a16:creationId xmlns:a16="http://schemas.microsoft.com/office/drawing/2014/main" id="{C25B6B9B-59C7-41FE-BC4A-3848D96623B9}"/>
              </a:ext>
            </a:extLst>
          </p:cNvPr>
          <p:cNvSpPr>
            <a:spLocks noGrp="1"/>
          </p:cNvSpPr>
          <p:nvPr>
            <p:ph idx="1"/>
          </p:nvPr>
        </p:nvSpPr>
        <p:spPr>
          <a:xfrm>
            <a:off x="395536" y="699542"/>
            <a:ext cx="8424936" cy="864096"/>
          </a:xfrm>
        </p:spPr>
        <p:txBody>
          <a:bodyPr>
            <a:normAutofit/>
          </a:bodyPr>
          <a:lstStyle/>
          <a:p>
            <a:r>
              <a:rPr lang="en-US" dirty="0"/>
              <a:t>Now in the member institution we see that the table was updated by the network</a:t>
            </a:r>
          </a:p>
        </p:txBody>
      </p:sp>
      <p:pic>
        <p:nvPicPr>
          <p:cNvPr id="5" name="Picture 4">
            <a:extLst>
              <a:ext uri="{FF2B5EF4-FFF2-40B4-BE49-F238E27FC236}">
                <a16:creationId xmlns:a16="http://schemas.microsoft.com/office/drawing/2014/main" id="{9C1FA77F-4D4C-4543-B594-8ADE260048D4}"/>
              </a:ext>
            </a:extLst>
          </p:cNvPr>
          <p:cNvPicPr>
            <a:picLocks noChangeAspect="1"/>
          </p:cNvPicPr>
          <p:nvPr/>
        </p:nvPicPr>
        <p:blipFill>
          <a:blip r:embed="rId2"/>
          <a:stretch>
            <a:fillRect/>
          </a:stretch>
        </p:blipFill>
        <p:spPr>
          <a:xfrm>
            <a:off x="953852" y="1558429"/>
            <a:ext cx="7236296" cy="3173561"/>
          </a:xfrm>
          <a:prstGeom prst="rect">
            <a:avLst/>
          </a:prstGeom>
          <a:ln>
            <a:solidFill>
              <a:schemeClr val="accent1"/>
            </a:solidFill>
          </a:ln>
        </p:spPr>
      </p:pic>
      <p:sp>
        <p:nvSpPr>
          <p:cNvPr id="6" name="Rectangle 5">
            <a:extLst>
              <a:ext uri="{FF2B5EF4-FFF2-40B4-BE49-F238E27FC236}">
                <a16:creationId xmlns:a16="http://schemas.microsoft.com/office/drawing/2014/main" id="{87E4FEF0-6F14-4907-93A6-93EA8B1D66EC}"/>
              </a:ext>
            </a:extLst>
          </p:cNvPr>
          <p:cNvSpPr/>
          <p:nvPr/>
        </p:nvSpPr>
        <p:spPr>
          <a:xfrm>
            <a:off x="6372200" y="2283718"/>
            <a:ext cx="720080"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2667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19825</TotalTime>
  <Words>3005</Words>
  <Application>Microsoft Office PowerPoint</Application>
  <PresentationFormat>On-screen Show (16:9)</PresentationFormat>
  <Paragraphs>342</Paragraphs>
  <Slides>93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93</vt:i4>
      </vt:variant>
    </vt:vector>
  </HeadingPairs>
  <TitlesOfParts>
    <vt:vector size="98" baseType="lpstr">
      <vt:lpstr>Arial</vt:lpstr>
      <vt:lpstr>Calibri</vt:lpstr>
      <vt:lpstr>Calibri Light</vt:lpstr>
      <vt:lpstr>IGeLU_2016_16X9 (1)</vt:lpstr>
      <vt:lpstr>Ex_Libris_2020</vt:lpstr>
      <vt:lpstr>Centrally managing configurations and entities in a network zone consortia</vt:lpstr>
      <vt:lpstr>PowerPoint Presentation</vt:lpstr>
      <vt:lpstr>Introduction</vt:lpstr>
      <vt:lpstr>PowerPoint Presentation</vt:lpstr>
      <vt:lpstr>Introduction </vt:lpstr>
      <vt:lpstr>Introduction </vt:lpstr>
      <vt:lpstr>Introduction </vt:lpstr>
      <vt:lpstr>Introduction </vt:lpstr>
      <vt:lpstr>Introduction </vt:lpstr>
      <vt:lpstr>Introduction </vt:lpstr>
      <vt:lpstr>Distribute network acquisition changes to members</vt:lpstr>
      <vt:lpstr>Distribute network acquisition changes to members</vt:lpstr>
      <vt:lpstr>Distribute network acquisition changes to members</vt:lpstr>
      <vt:lpstr>Distribute network acquisition changes to members</vt:lpstr>
      <vt:lpstr>Distribute network acquisition changes to members</vt:lpstr>
      <vt:lpstr>Distribute network acquisition changes to members</vt:lpstr>
      <vt:lpstr>Distribute network acquisition changes to members</vt:lpstr>
      <vt:lpstr>Distribute network acquisition changes to members</vt:lpstr>
      <vt:lpstr>Distribute network fulfillment changes to members</vt:lpstr>
      <vt:lpstr>Distribute network fulfillment changes to members</vt:lpstr>
      <vt:lpstr>Distribute network fulfillment changes to members</vt:lpstr>
      <vt:lpstr>Distribute network fulfillment changes to members</vt:lpstr>
      <vt:lpstr>Distribute network fulfillment changes to members</vt:lpstr>
      <vt:lpstr>Distribute network fulfillment changes to members</vt:lpstr>
      <vt:lpstr>Distribute network zone configuration table changes to member institutions</vt:lpstr>
      <vt:lpstr>Distribute network zone configuration table changes to member institutions</vt:lpstr>
      <vt:lpstr>Distribute network zone configuration table changes to member institutions</vt:lpstr>
      <vt:lpstr>Distribute network zone configuration table changes to member institutions</vt:lpstr>
      <vt:lpstr>Distribute network zone configuration table changes to member institutions</vt:lpstr>
      <vt:lpstr>Distribute network zone configuration table changes to member institutions</vt:lpstr>
      <vt:lpstr>Distribute network zone configuration table changes to member institutions</vt:lpstr>
      <vt:lpstr>Distribute network zone configuration table changes to member institutions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network letter templates changes to members</vt:lpstr>
      <vt:lpstr>Distribute central resource sharing configuration</vt:lpstr>
      <vt:lpstr>Distribute central resource sharing configuration</vt:lpstr>
      <vt:lpstr>Distribute central resource sharing configuration</vt:lpstr>
      <vt:lpstr>Distribute central resource sharing configuration</vt:lpstr>
      <vt:lpstr>Distribute central resource sharing configuration</vt:lpstr>
      <vt:lpstr>Distribute central resource sharing configuration</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resource management changes to members</vt:lpstr>
      <vt:lpstr>Distribute network user management configuration changes </vt:lpstr>
      <vt:lpstr>Distribute network user management configuration changes </vt:lpstr>
      <vt:lpstr>Distribute network user management configuration changes </vt:lpstr>
      <vt:lpstr>Distribute network user management configuration changes </vt:lpstr>
      <vt:lpstr>Distribute network user management configuration changes </vt:lpstr>
      <vt:lpstr>Distribute network user management configuration changes </vt:lpstr>
      <vt:lpstr>Distribute network user management configuration changes </vt:lpstr>
      <vt:lpstr>Distribute network user management configuration changes </vt:lpstr>
      <vt:lpstr>Distribute network user management configuration changes </vt:lpstr>
      <vt:lpstr>Distribute network administration changes to members</vt:lpstr>
      <vt:lpstr>Distribute network administration changes to members</vt:lpstr>
      <vt:lpstr>Distribute network administration changes to members</vt:lpstr>
      <vt:lpstr>Distribute network administration changes to members</vt:lpstr>
      <vt:lpstr>Distribute network administration changes to members</vt:lpstr>
      <vt:lpstr>Distribute network administration changes to members</vt:lpstr>
      <vt:lpstr>Distribute network administration changes to members</vt:lpstr>
      <vt:lpstr>Distribute network administration changes to members</vt:lpstr>
      <vt:lpstr>Distribute network administration changes to members</vt:lpstr>
      <vt:lpstr>Centrally Managing Configuration Tables at the Row Level</vt:lpstr>
      <vt:lpstr>Centrally Managing Configuration Tables at the Row Level</vt:lpstr>
      <vt:lpstr>Centrally Managing Configuration Tables at the Row Level</vt:lpstr>
      <vt:lpstr>Centrally Managing Configuration Tables at the Row Level</vt:lpstr>
      <vt:lpstr>Centrally Managing Configuration Tables at the Row Level</vt:lpstr>
      <vt:lpstr>Centrally Managing Configuration Tables at the Row Level</vt:lpstr>
      <vt:lpstr>Centrally Managing Configuration Tables at the Row Level</vt:lpstr>
      <vt:lpstr>Centrally Managing Configuration Tables at the Row Level</vt:lpstr>
      <vt:lpstr>Centrally Managing Configuration Tables at the Table Level</vt:lpstr>
      <vt:lpstr>Centrally Managing Configuration Tables at the Table Level</vt:lpstr>
      <vt:lpstr>Centrally Managing Configuration Tables at the Table Level</vt:lpstr>
      <vt:lpstr>Centrally Managing Configuration Tables at the Table Level</vt:lpstr>
      <vt:lpstr>Centrally Managing Configuration Tables at the Table Level</vt:lpstr>
      <vt:lpstr>Centrally Managing Configuration Tables at the Table Level</vt:lpstr>
      <vt:lpstr>Centrally Managing Configuration Tables at the Table Level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1877</cp:revision>
  <dcterms:created xsi:type="dcterms:W3CDTF">2017-01-02T15:10:30Z</dcterms:created>
  <dcterms:modified xsi:type="dcterms:W3CDTF">2024-03-14T12:32:22Z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