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0" r:id="rId2"/>
  </p:sldMasterIdLst>
  <p:notesMasterIdLst>
    <p:notesMasterId r:id="rId20"/>
  </p:notesMasterIdLst>
  <p:handoutMasterIdLst>
    <p:handoutMasterId r:id="rId21"/>
  </p:handoutMasterIdLst>
  <p:sldIdLst>
    <p:sldId id="1735" r:id="rId3"/>
    <p:sldId id="1736" r:id="rId4"/>
    <p:sldId id="1968" r:id="rId5"/>
    <p:sldId id="2138" r:id="rId6"/>
    <p:sldId id="2344" r:id="rId7"/>
    <p:sldId id="1963" r:id="rId8"/>
    <p:sldId id="2279" r:id="rId9"/>
    <p:sldId id="2334" r:id="rId10"/>
    <p:sldId id="2345" r:id="rId11"/>
    <p:sldId id="2306" r:id="rId12"/>
    <p:sldId id="2289" r:id="rId13"/>
    <p:sldId id="2346" r:id="rId14"/>
    <p:sldId id="2290" r:id="rId15"/>
    <p:sldId id="2291" r:id="rId16"/>
    <p:sldId id="2347" r:id="rId17"/>
    <p:sldId id="2338" r:id="rId18"/>
    <p:sldId id="1701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8EA"/>
    <a:srgbClr val="CBCDD3"/>
    <a:srgbClr val="00B0F0"/>
    <a:srgbClr val="C7402B"/>
    <a:srgbClr val="713346"/>
    <a:srgbClr val="326CE5"/>
    <a:srgbClr val="B4F2C9"/>
    <a:srgbClr val="F47C30"/>
    <a:srgbClr val="92D3DF"/>
    <a:srgbClr val="D8E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95067" autoAdjust="0"/>
  </p:normalViewPr>
  <p:slideViewPr>
    <p:cSldViewPr>
      <p:cViewPr varScale="1">
        <p:scale>
          <a:sx n="138" d="100"/>
          <a:sy n="138" d="100"/>
        </p:scale>
        <p:origin x="480" y="-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28-Apr-21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28-Apr-21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54527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387018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26449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906456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669634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16710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968979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98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7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7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55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565986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72205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51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85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728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82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597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6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4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381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623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2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25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2021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20" y="4776467"/>
            <a:ext cx="663952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  <p:sldLayoutId id="2147483809" r:id="rId2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2021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9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  <p:sldLayoutId id="2147483831" r:id="rId21"/>
    <p:sldLayoutId id="2147483832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4F7E73F6-75FC-44E9-BBFF-F064A233FBD3}"/>
              </a:ext>
            </a:extLst>
          </p:cNvPr>
          <p:cNvSpPr>
            <a:spLocks noGrp="1"/>
          </p:cNvSpPr>
          <p:nvPr/>
        </p:nvSpPr>
        <p:spPr>
          <a:xfrm>
            <a:off x="175670" y="1923678"/>
            <a:ext cx="4972396" cy="158212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z="3200" dirty="0"/>
              <a:t>How to concatenate multiple rows of the same field to one row</a:t>
            </a:r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21FAB61A-9C29-4137-8AD1-B7E6D1F2B335}"/>
              </a:ext>
            </a:extLst>
          </p:cNvPr>
          <p:cNvSpPr>
            <a:spLocks noGrp="1"/>
          </p:cNvSpPr>
          <p:nvPr/>
        </p:nvSpPr>
        <p:spPr>
          <a:xfrm>
            <a:off x="175669" y="3579862"/>
            <a:ext cx="5116411" cy="4783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3E3076C-2A62-4931-8C20-AA9AF105D504}"/>
              </a:ext>
            </a:extLst>
          </p:cNvPr>
          <p:cNvSpPr>
            <a:spLocks noGrp="1"/>
          </p:cNvSpPr>
          <p:nvPr/>
        </p:nvSpPr>
        <p:spPr>
          <a:xfrm>
            <a:off x="174949" y="4127419"/>
            <a:ext cx="4972396" cy="388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Yoel Kortick – Senior Librarian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83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400" dirty="0"/>
              <a:t>Let's do it </a:t>
            </a:r>
            <a:endParaRPr lang="en-US" sz="2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8" name="Picture 7" descr="A group of people in a library&#10;&#10;Description automatically generated">
            <a:extLst>
              <a:ext uri="{FF2B5EF4-FFF2-40B4-BE49-F238E27FC236}">
                <a16:creationId xmlns:a16="http://schemas.microsoft.com/office/drawing/2014/main" id="{BFC7C57B-1108-4EE5-A9E2-53DD6CD94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307" y="-20538"/>
            <a:ext cx="5436096" cy="317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58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9974C36-763F-4C0A-8E38-47497C966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1634852"/>
            <a:ext cx="2524125" cy="23050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Let's do it 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62585D-0696-4B90-A7F2-29FFBE50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665977"/>
          </a:xfrm>
        </p:spPr>
        <p:txBody>
          <a:bodyPr>
            <a:noAutofit/>
          </a:bodyPr>
          <a:lstStyle/>
          <a:p>
            <a:r>
              <a:rPr lang="en-US" sz="2000" dirty="0"/>
              <a:t>In the criteria tab of the report do “edit formula” on the desired field.  </a:t>
            </a:r>
          </a:p>
          <a:p>
            <a:r>
              <a:rPr lang="en-US" sz="2000" dirty="0"/>
              <a:t>We will do it for barcode.</a:t>
            </a:r>
          </a:p>
          <a:p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CC18ED-5583-46DE-A6CE-FD3FECB2EEC2}"/>
              </a:ext>
            </a:extLst>
          </p:cNvPr>
          <p:cNvSpPr/>
          <p:nvPr/>
        </p:nvSpPr>
        <p:spPr>
          <a:xfrm>
            <a:off x="4302216" y="2448515"/>
            <a:ext cx="1061871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80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2D60E6-09B2-40C3-A0D6-C3748B49B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12" y="1367383"/>
            <a:ext cx="4981575" cy="3076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Let's do it 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62585D-0696-4B90-A7F2-29FFBE50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71551"/>
            <a:ext cx="8640960" cy="864095"/>
          </a:xfrm>
        </p:spPr>
        <p:txBody>
          <a:bodyPr>
            <a:noAutofit/>
          </a:bodyPr>
          <a:lstStyle/>
          <a:p>
            <a:r>
              <a:rPr lang="en-US" sz="2200" dirty="0"/>
              <a:t>We see this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70A481-ED08-41FA-B76F-6721A405772D}"/>
              </a:ext>
            </a:extLst>
          </p:cNvPr>
          <p:cNvSpPr/>
          <p:nvPr/>
        </p:nvSpPr>
        <p:spPr>
          <a:xfrm>
            <a:off x="4566376" y="3335256"/>
            <a:ext cx="1949839" cy="3451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95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90E2EC-5EB8-4CCA-8CD3-206336210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1469876"/>
            <a:ext cx="7448550" cy="26860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Let's do it 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62585D-0696-4B90-A7F2-29FFBE50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71551"/>
            <a:ext cx="8640960" cy="864095"/>
          </a:xfrm>
        </p:spPr>
        <p:txBody>
          <a:bodyPr>
            <a:noAutofit/>
          </a:bodyPr>
          <a:lstStyle/>
          <a:p>
            <a:r>
              <a:rPr lang="en-US" sz="2200" dirty="0"/>
              <a:t>We change it to this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70A481-ED08-41FA-B76F-6721A405772D}"/>
              </a:ext>
            </a:extLst>
          </p:cNvPr>
          <p:cNvSpPr/>
          <p:nvPr/>
        </p:nvSpPr>
        <p:spPr>
          <a:xfrm>
            <a:off x="3275856" y="3504166"/>
            <a:ext cx="4968552" cy="5077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07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A06CBA-70C0-4EB2-AA9B-60AB5FFE0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7000"/>
            <a:ext cx="9144000" cy="17094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Let's do it 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62585D-0696-4B90-A7F2-29FFBE50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71551"/>
            <a:ext cx="8640960" cy="1537584"/>
          </a:xfrm>
        </p:spPr>
        <p:txBody>
          <a:bodyPr>
            <a:noAutofit/>
          </a:bodyPr>
          <a:lstStyle/>
          <a:p>
            <a:r>
              <a:rPr lang="en-US" sz="2200" dirty="0"/>
              <a:t>Now the report looks like this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428212-7ABE-430A-B006-E83A81F01EB4}"/>
              </a:ext>
            </a:extLst>
          </p:cNvPr>
          <p:cNvSpPr/>
          <p:nvPr/>
        </p:nvSpPr>
        <p:spPr>
          <a:xfrm>
            <a:off x="5220073" y="1873733"/>
            <a:ext cx="3923928" cy="15375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4D2F226-8903-4DA3-9E06-F9939822DB64}"/>
              </a:ext>
            </a:extLst>
          </p:cNvPr>
          <p:cNvCxnSpPr/>
          <p:nvPr/>
        </p:nvCxnSpPr>
        <p:spPr>
          <a:xfrm flipH="1">
            <a:off x="5998306" y="915566"/>
            <a:ext cx="144016" cy="10801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B86C0E7-C806-4218-91BF-A196F88B6EBD}"/>
              </a:ext>
            </a:extLst>
          </p:cNvPr>
          <p:cNvCxnSpPr/>
          <p:nvPr/>
        </p:nvCxnSpPr>
        <p:spPr>
          <a:xfrm flipH="1">
            <a:off x="6790394" y="911605"/>
            <a:ext cx="144016" cy="11521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379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4E7684-D17F-4A80-9F4A-60AF03AB7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1257300"/>
            <a:ext cx="7515225" cy="2628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Let's do it 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62585D-0696-4B90-A7F2-29FFBE50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71551"/>
            <a:ext cx="8640960" cy="864095"/>
          </a:xfrm>
        </p:spPr>
        <p:txBody>
          <a:bodyPr>
            <a:noAutofit/>
          </a:bodyPr>
          <a:lstStyle/>
          <a:p>
            <a:r>
              <a:rPr lang="en-US" sz="2200" dirty="0"/>
              <a:t>Instead of a pipe lets make the delimiter be three dashes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130CACC-7D90-40E2-A101-FECCEF03CED4}"/>
              </a:ext>
            </a:extLst>
          </p:cNvPr>
          <p:cNvCxnSpPr/>
          <p:nvPr/>
        </p:nvCxnSpPr>
        <p:spPr>
          <a:xfrm flipV="1">
            <a:off x="5580112" y="3651870"/>
            <a:ext cx="216024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848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Let's do it 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62585D-0696-4B90-A7F2-29FFBE50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71551"/>
            <a:ext cx="8640960" cy="1537584"/>
          </a:xfrm>
        </p:spPr>
        <p:txBody>
          <a:bodyPr>
            <a:noAutofit/>
          </a:bodyPr>
          <a:lstStyle/>
          <a:p>
            <a:r>
              <a:rPr lang="en-US" sz="2200" dirty="0"/>
              <a:t>Now we have this: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92CD21-2D48-4F16-91D6-393B72724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5700"/>
            <a:ext cx="9144000" cy="15920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992D605-A3FB-4000-AD87-1275CB35E8A1}"/>
              </a:ext>
            </a:extLst>
          </p:cNvPr>
          <p:cNvSpPr/>
          <p:nvPr/>
        </p:nvSpPr>
        <p:spPr>
          <a:xfrm>
            <a:off x="5004048" y="1707654"/>
            <a:ext cx="4139952" cy="1656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91C71B9-0F41-44AB-872B-41FF0F78E189}"/>
              </a:ext>
            </a:extLst>
          </p:cNvPr>
          <p:cNvCxnSpPr/>
          <p:nvPr/>
        </p:nvCxnSpPr>
        <p:spPr>
          <a:xfrm flipH="1">
            <a:off x="5868144" y="915566"/>
            <a:ext cx="144016" cy="10801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402111A-56F1-4941-936C-4B2248260D6F}"/>
              </a:ext>
            </a:extLst>
          </p:cNvPr>
          <p:cNvCxnSpPr/>
          <p:nvPr/>
        </p:nvCxnSpPr>
        <p:spPr>
          <a:xfrm flipH="1">
            <a:off x="6660232" y="911605"/>
            <a:ext cx="144016" cy="11521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677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922B7F-BAEC-445E-9C08-F94F63F5C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7824" y="1653850"/>
            <a:ext cx="3240360" cy="557859"/>
          </a:xfrm>
        </p:spPr>
        <p:txBody>
          <a:bodyPr>
            <a:normAutofit/>
          </a:bodyPr>
          <a:lstStyle/>
          <a:p>
            <a:r>
              <a:rPr lang="en-US" dirty="0"/>
              <a:t>xxx@exlibrisgroup.com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352855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DD39B-3E44-458F-9DEC-06C823C52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46586-7EC2-481D-848F-8CE41EB2DE6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78787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149F4-2772-4DC6-83C5-E8C2CBAF8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3888" y="784465"/>
            <a:ext cx="5400600" cy="365949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Introduction</a:t>
            </a:r>
          </a:p>
          <a:p>
            <a:pPr lvl="1"/>
            <a:r>
              <a:rPr lang="en-US" dirty="0"/>
              <a:t>How is it done?</a:t>
            </a:r>
          </a:p>
          <a:p>
            <a:pPr lvl="1"/>
            <a:r>
              <a:rPr lang="en-US" dirty="0"/>
              <a:t>Let's </a:t>
            </a:r>
            <a:r>
              <a:rPr lang="en-US"/>
              <a:t>do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400" dirty="0"/>
              <a:t>Introduction</a:t>
            </a:r>
            <a:endParaRPr lang="en-US" sz="2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121697-9403-4E86-983A-FE6049D70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-16386"/>
            <a:ext cx="7380312" cy="318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62585D-0696-4B90-A7F2-29FFBE50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>
            <a:noAutofit/>
          </a:bodyPr>
          <a:lstStyle/>
          <a:p>
            <a:r>
              <a:rPr lang="en-US" dirty="0"/>
              <a:t>There may be cases whereby one specific field in an analytics report make several rows appear for one “entity” such as a title.</a:t>
            </a:r>
          </a:p>
          <a:p>
            <a:r>
              <a:rPr lang="en-US" sz="2400" dirty="0"/>
              <a:t>Depending on the purpose of the report, it may be useful to concatenate these fields to one row and delimit them with a specific character such as a pipe (|).</a:t>
            </a:r>
          </a:p>
          <a:p>
            <a:r>
              <a:rPr lang="en-US" dirty="0"/>
              <a:t>On the next slide for example we see a report where for many of the titles there are several barcodes, and a new row is created for each barcode.</a:t>
            </a:r>
          </a:p>
          <a:p>
            <a:r>
              <a:rPr lang="en-US" sz="2400" dirty="0"/>
              <a:t>Instead of having a new row we may want to have all barcodes together.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413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555410-6DDC-46C9-AAFC-E96ACBA61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975" y="625999"/>
            <a:ext cx="6804049" cy="41359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A94649-5AC5-46CB-B3E0-7BEE8D756339}"/>
              </a:ext>
            </a:extLst>
          </p:cNvPr>
          <p:cNvSpPr txBox="1"/>
          <p:nvPr/>
        </p:nvSpPr>
        <p:spPr>
          <a:xfrm>
            <a:off x="3923928" y="1203598"/>
            <a:ext cx="2160240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Here we have 4 rows because there are 4 barcodes for one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255D08-DD1A-4AA9-A143-361198021D95}"/>
              </a:ext>
            </a:extLst>
          </p:cNvPr>
          <p:cNvSpPr txBox="1"/>
          <p:nvPr/>
        </p:nvSpPr>
        <p:spPr>
          <a:xfrm>
            <a:off x="3923928" y="2072549"/>
            <a:ext cx="2160240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Here we have 5 rows because there are 5 barcodes for one 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4C54C6-BD4B-4BDF-A41A-9CBCD6AB035E}"/>
              </a:ext>
            </a:extLst>
          </p:cNvPr>
          <p:cNvSpPr txBox="1"/>
          <p:nvPr/>
        </p:nvSpPr>
        <p:spPr>
          <a:xfrm>
            <a:off x="4841784" y="2843576"/>
            <a:ext cx="2106480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Here we have 2 rows because there are 2 barcodes for one title</a:t>
            </a:r>
          </a:p>
        </p:txBody>
      </p:sp>
    </p:spTree>
    <p:extLst>
      <p:ext uri="{BB962C8B-B14F-4D97-AF65-F5344CB8AC3E}">
        <p14:creationId xmlns:p14="http://schemas.microsoft.com/office/powerpoint/2010/main" val="1994239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600" dirty="0"/>
              <a:t>How is it done?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34F974-9CC0-42FA-9003-2A6BD9EF8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719" y="0"/>
            <a:ext cx="5038281" cy="31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4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is it done?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62585D-0696-4B90-A7F2-29FFBE50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432047"/>
          </a:xfrm>
        </p:spPr>
        <p:txBody>
          <a:bodyPr>
            <a:noAutofit/>
          </a:bodyPr>
          <a:lstStyle/>
          <a:p>
            <a:r>
              <a:rPr lang="en-US" sz="1600" dirty="0"/>
              <a:t>We will use a formula as follows instead of </a:t>
            </a:r>
            <a:r>
              <a:rPr lang="en-US" sz="1600" b="1" dirty="0"/>
              <a:t>"</a:t>
            </a:r>
            <a:r>
              <a:rPr lang="en-US" sz="1600" dirty="0"/>
              <a:t>folder </a:t>
            </a:r>
            <a:r>
              <a:rPr lang="en-US" sz="1600" dirty="0" err="1"/>
              <a:t>name</a:t>
            </a:r>
            <a:r>
              <a:rPr lang="en-US" sz="1600" b="1" dirty="0" err="1"/>
              <a:t>"</a:t>
            </a:r>
            <a:r>
              <a:rPr lang="en-US" sz="1600" dirty="0" err="1"/>
              <a:t>.</a:t>
            </a:r>
            <a:r>
              <a:rPr lang="en-US" sz="1600" b="1" dirty="0" err="1"/>
              <a:t>"</a:t>
            </a:r>
            <a:r>
              <a:rPr lang="en-US" sz="1600" dirty="0" err="1"/>
              <a:t>field</a:t>
            </a:r>
            <a:r>
              <a:rPr lang="en-US" sz="1600" dirty="0"/>
              <a:t> name</a:t>
            </a:r>
            <a:r>
              <a:rPr lang="en-US" sz="1600" b="1" dirty="0"/>
              <a:t>"</a:t>
            </a:r>
            <a:r>
              <a:rPr lang="en-US" sz="1600" dirty="0"/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A2AD82-FD42-4B09-B8E7-CA586CD1EB52}"/>
              </a:ext>
            </a:extLst>
          </p:cNvPr>
          <p:cNvSpPr txBox="1"/>
          <p:nvPr/>
        </p:nvSpPr>
        <p:spPr>
          <a:xfrm>
            <a:off x="634930" y="1190705"/>
            <a:ext cx="813690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cast(EVALUATE_AGGR('LISTAGG(%1, %2  on overflow truncate) WITHIN GROUP (ORDER BY %1)     ', "folder </a:t>
            </a:r>
            <a:r>
              <a:rPr lang="en-US" sz="1600" dirty="0" err="1"/>
              <a:t>name"."field</a:t>
            </a:r>
            <a:r>
              <a:rPr lang="en-US" sz="1600" dirty="0"/>
              <a:t> name", ' | ') as  varchar(4000))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72F4C35-4A84-44FE-A7D4-EDDB59A9D3AF}"/>
              </a:ext>
            </a:extLst>
          </p:cNvPr>
          <p:cNvSpPr txBox="1">
            <a:spLocks/>
          </p:cNvSpPr>
          <p:nvPr/>
        </p:nvSpPr>
        <p:spPr>
          <a:xfrm>
            <a:off x="359532" y="2319705"/>
            <a:ext cx="8424936" cy="432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So, for example instead of this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D77E52-5A14-4A1B-BE89-A3AA6DF41970}"/>
              </a:ext>
            </a:extLst>
          </p:cNvPr>
          <p:cNvSpPr txBox="1"/>
          <p:nvPr/>
        </p:nvSpPr>
        <p:spPr>
          <a:xfrm>
            <a:off x="683568" y="2859781"/>
            <a:ext cx="8136904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"</a:t>
            </a:r>
            <a:r>
              <a:rPr lang="en-US" sz="1600" dirty="0" err="1"/>
              <a:t>Institution"."Institution</a:t>
            </a:r>
            <a:r>
              <a:rPr lang="en-US" sz="1600" dirty="0"/>
              <a:t> Code"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54AF0B-200C-4757-A820-34A5E8D89C61}"/>
              </a:ext>
            </a:extLst>
          </p:cNvPr>
          <p:cNvSpPr txBox="1"/>
          <p:nvPr/>
        </p:nvSpPr>
        <p:spPr>
          <a:xfrm>
            <a:off x="671050" y="3863506"/>
            <a:ext cx="813690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cast(EVALUATE_AGGR('LISTAGG(%1, %2  on overflow truncate) WITHIN GROUP (ORDER BY %1)     ',</a:t>
            </a:r>
            <a:r>
              <a:rPr lang="en-US" sz="1600" dirty="0">
                <a:highlight>
                  <a:srgbClr val="FFFF00"/>
                </a:highlight>
              </a:rPr>
              <a:t>"</a:t>
            </a:r>
            <a:r>
              <a:rPr lang="en-US" sz="1600" dirty="0" err="1">
                <a:highlight>
                  <a:srgbClr val="FFFF00"/>
                </a:highlight>
              </a:rPr>
              <a:t>Institution"."Institution</a:t>
            </a:r>
            <a:r>
              <a:rPr lang="en-US" sz="1600" dirty="0">
                <a:highlight>
                  <a:srgbClr val="FFFF00"/>
                </a:highlight>
              </a:rPr>
              <a:t> Code"</a:t>
            </a:r>
            <a:r>
              <a:rPr lang="en-US" sz="1600" dirty="0"/>
              <a:t>, ' | ') as  varchar(4000))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D63DF79-F49F-4FE5-8FD2-F821C675EFF6}"/>
              </a:ext>
            </a:extLst>
          </p:cNvPr>
          <p:cNvSpPr txBox="1">
            <a:spLocks/>
          </p:cNvSpPr>
          <p:nvPr/>
        </p:nvSpPr>
        <p:spPr>
          <a:xfrm>
            <a:off x="359532" y="3315291"/>
            <a:ext cx="8424936" cy="432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We will have this: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4B11B-9E35-47EB-9853-65908329F723}"/>
              </a:ext>
            </a:extLst>
          </p:cNvPr>
          <p:cNvSpPr txBox="1"/>
          <p:nvPr/>
        </p:nvSpPr>
        <p:spPr>
          <a:xfrm>
            <a:off x="6876256" y="1675266"/>
            <a:ext cx="129614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This will be the delimiter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BD9E435-8825-45C1-A8B1-2A52E1EBCA72}"/>
              </a:ext>
            </a:extLst>
          </p:cNvPr>
          <p:cNvCxnSpPr/>
          <p:nvPr/>
        </p:nvCxnSpPr>
        <p:spPr>
          <a:xfrm flipV="1">
            <a:off x="3903147" y="1775480"/>
            <a:ext cx="0" cy="3318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FF533B-186D-4B84-9066-A87D276168F1}"/>
              </a:ext>
            </a:extLst>
          </p:cNvPr>
          <p:cNvCxnSpPr>
            <a:cxnSpLocks/>
          </p:cNvCxnSpPr>
          <p:nvPr/>
        </p:nvCxnSpPr>
        <p:spPr>
          <a:xfrm>
            <a:off x="3886555" y="2111994"/>
            <a:ext cx="2989701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719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is it done?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0DEC418-4B0C-4B84-A2BA-FCC98D72CCEA}"/>
              </a:ext>
            </a:extLst>
          </p:cNvPr>
          <p:cNvSpPr txBox="1">
            <a:spLocks/>
          </p:cNvSpPr>
          <p:nvPr/>
        </p:nvSpPr>
        <p:spPr>
          <a:xfrm>
            <a:off x="359532" y="1275606"/>
            <a:ext cx="8424936" cy="432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So, for example instead of this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6A3C5B-6B48-4930-93EB-C9DC34C36AE3}"/>
              </a:ext>
            </a:extLst>
          </p:cNvPr>
          <p:cNvSpPr txBox="1"/>
          <p:nvPr/>
        </p:nvSpPr>
        <p:spPr>
          <a:xfrm>
            <a:off x="683568" y="1815682"/>
            <a:ext cx="8136904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"Physical Item </a:t>
            </a:r>
            <a:r>
              <a:rPr lang="en-US" sz="1600" dirty="0" err="1"/>
              <a:t>Details"."Barcode</a:t>
            </a:r>
            <a:r>
              <a:rPr lang="en-US" sz="1600" dirty="0"/>
              <a:t>"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785E4C-4259-4D29-9A34-B8AA5201C196}"/>
              </a:ext>
            </a:extLst>
          </p:cNvPr>
          <p:cNvSpPr txBox="1"/>
          <p:nvPr/>
        </p:nvSpPr>
        <p:spPr>
          <a:xfrm>
            <a:off x="671050" y="2819407"/>
            <a:ext cx="813690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cast(EVALUATE_AGGR('LISTAGG(%1, %2  on overflow truncate) WITHIN GROUP (ORDER BY %1)     ',</a:t>
            </a:r>
            <a:r>
              <a:rPr lang="en-US" sz="1600" dirty="0">
                <a:highlight>
                  <a:srgbClr val="FFFF00"/>
                </a:highlight>
              </a:rPr>
              <a:t> "Physical Item </a:t>
            </a:r>
            <a:r>
              <a:rPr lang="en-US" sz="1600" dirty="0" err="1">
                <a:highlight>
                  <a:srgbClr val="FFFF00"/>
                </a:highlight>
              </a:rPr>
              <a:t>Details"."Barcode</a:t>
            </a:r>
            <a:r>
              <a:rPr lang="en-US" sz="1600" dirty="0">
                <a:highlight>
                  <a:srgbClr val="FFFF00"/>
                </a:highlight>
              </a:rPr>
              <a:t>"</a:t>
            </a:r>
            <a:r>
              <a:rPr lang="en-US" sz="1600" dirty="0"/>
              <a:t>, ' | ') as  varchar(4000))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8B9D59-55CA-4C34-ACDE-838D082E6408}"/>
              </a:ext>
            </a:extLst>
          </p:cNvPr>
          <p:cNvSpPr txBox="1">
            <a:spLocks/>
          </p:cNvSpPr>
          <p:nvPr/>
        </p:nvSpPr>
        <p:spPr>
          <a:xfrm>
            <a:off x="359532" y="2271192"/>
            <a:ext cx="8424936" cy="432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We will have this:</a:t>
            </a:r>
          </a:p>
        </p:txBody>
      </p:sp>
    </p:spTree>
    <p:extLst>
      <p:ext uri="{BB962C8B-B14F-4D97-AF65-F5344CB8AC3E}">
        <p14:creationId xmlns:p14="http://schemas.microsoft.com/office/powerpoint/2010/main" val="1755320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is it done?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0DEC418-4B0C-4B84-A2BA-FCC98D72CCEA}"/>
              </a:ext>
            </a:extLst>
          </p:cNvPr>
          <p:cNvSpPr txBox="1">
            <a:spLocks/>
          </p:cNvSpPr>
          <p:nvPr/>
        </p:nvSpPr>
        <p:spPr>
          <a:xfrm>
            <a:off x="359532" y="1275606"/>
            <a:ext cx="8424936" cy="432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So, for example instead of this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6A3C5B-6B48-4930-93EB-C9DC34C36AE3}"/>
              </a:ext>
            </a:extLst>
          </p:cNvPr>
          <p:cNvSpPr txBox="1"/>
          <p:nvPr/>
        </p:nvSpPr>
        <p:spPr>
          <a:xfrm>
            <a:off x="683568" y="1815682"/>
            <a:ext cx="8136904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"Holding </a:t>
            </a:r>
            <a:r>
              <a:rPr lang="en-US" sz="1600" dirty="0" err="1"/>
              <a:t>Details"."Holding</a:t>
            </a:r>
            <a:r>
              <a:rPr lang="en-US" sz="1600" dirty="0"/>
              <a:t> Id"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785E4C-4259-4D29-9A34-B8AA5201C196}"/>
              </a:ext>
            </a:extLst>
          </p:cNvPr>
          <p:cNvSpPr txBox="1"/>
          <p:nvPr/>
        </p:nvSpPr>
        <p:spPr>
          <a:xfrm>
            <a:off x="671050" y="2819407"/>
            <a:ext cx="813690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cast(EVALUATE_AGGR('LISTAGG(%1, %2  on overflow truncate) WITHIN GROUP (ORDER BY %1)     ',</a:t>
            </a:r>
            <a:r>
              <a:rPr lang="en-US" sz="1600" dirty="0">
                <a:highlight>
                  <a:srgbClr val="FFFF00"/>
                </a:highlight>
              </a:rPr>
              <a:t> "Holding </a:t>
            </a:r>
            <a:r>
              <a:rPr lang="en-US" sz="1600" dirty="0" err="1">
                <a:highlight>
                  <a:srgbClr val="FFFF00"/>
                </a:highlight>
              </a:rPr>
              <a:t>Details"."Holding</a:t>
            </a:r>
            <a:r>
              <a:rPr lang="en-US" sz="1600" dirty="0">
                <a:highlight>
                  <a:srgbClr val="FFFF00"/>
                </a:highlight>
              </a:rPr>
              <a:t> Id"</a:t>
            </a:r>
            <a:r>
              <a:rPr lang="en-US" sz="1600" dirty="0"/>
              <a:t>, ' | ') as  varchar(4000))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8B9D59-55CA-4C34-ACDE-838D082E6408}"/>
              </a:ext>
            </a:extLst>
          </p:cNvPr>
          <p:cNvSpPr txBox="1">
            <a:spLocks/>
          </p:cNvSpPr>
          <p:nvPr/>
        </p:nvSpPr>
        <p:spPr>
          <a:xfrm>
            <a:off x="359532" y="2271192"/>
            <a:ext cx="8424936" cy="432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We will have this:</a:t>
            </a:r>
          </a:p>
        </p:txBody>
      </p:sp>
    </p:spTree>
    <p:extLst>
      <p:ext uri="{BB962C8B-B14F-4D97-AF65-F5344CB8AC3E}">
        <p14:creationId xmlns:p14="http://schemas.microsoft.com/office/powerpoint/2010/main" val="3069533081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19618</TotalTime>
  <Words>521</Words>
  <Application>Microsoft Office PowerPoint</Application>
  <PresentationFormat>On-screen Show (16:9)</PresentationFormat>
  <Paragraphs>64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IGeLU_2016_16X9 (1)</vt:lpstr>
      <vt:lpstr>Ex_Libris_2020</vt:lpstr>
      <vt:lpstr>PowerPoint Presentation</vt:lpstr>
      <vt:lpstr>PowerPoint Presentation</vt:lpstr>
      <vt:lpstr>Introduction</vt:lpstr>
      <vt:lpstr>Introduction</vt:lpstr>
      <vt:lpstr>Introduction</vt:lpstr>
      <vt:lpstr>How is it done?</vt:lpstr>
      <vt:lpstr>How is it done?</vt:lpstr>
      <vt:lpstr>How is it done?</vt:lpstr>
      <vt:lpstr>How is it done?</vt:lpstr>
      <vt:lpstr>Let's do it </vt:lpstr>
      <vt:lpstr>Let's do it </vt:lpstr>
      <vt:lpstr>Let's do it </vt:lpstr>
      <vt:lpstr>Let's do it </vt:lpstr>
      <vt:lpstr>Let's do it </vt:lpstr>
      <vt:lpstr>Let's do it </vt:lpstr>
      <vt:lpstr>Let's do it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1828</cp:revision>
  <dcterms:created xsi:type="dcterms:W3CDTF">2017-01-02T15:10:30Z</dcterms:created>
  <dcterms:modified xsi:type="dcterms:W3CDTF">2021-04-28T09:37:49Z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