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2"/>
  </p:notesMasterIdLst>
  <p:handoutMasterIdLst>
    <p:handoutMasterId r:id="rId33"/>
  </p:handoutMasterIdLst>
  <p:sldIdLst>
    <p:sldId id="1735" r:id="rId3"/>
    <p:sldId id="1736" r:id="rId4"/>
    <p:sldId id="2279" r:id="rId5"/>
    <p:sldId id="2120" r:id="rId6"/>
    <p:sldId id="2339" r:id="rId7"/>
    <p:sldId id="2278" r:id="rId8"/>
    <p:sldId id="2330" r:id="rId9"/>
    <p:sldId id="2138" r:id="rId10"/>
    <p:sldId id="2281" r:id="rId11"/>
    <p:sldId id="2331" r:id="rId12"/>
    <p:sldId id="2139" r:id="rId13"/>
    <p:sldId id="2338" r:id="rId14"/>
    <p:sldId id="2299" r:id="rId15"/>
    <p:sldId id="2302" r:id="rId16"/>
    <p:sldId id="2301" r:id="rId17"/>
    <p:sldId id="2337" r:id="rId18"/>
    <p:sldId id="2291" r:id="rId19"/>
    <p:sldId id="2332" r:id="rId20"/>
    <p:sldId id="2084" r:id="rId21"/>
    <p:sldId id="2336" r:id="rId22"/>
    <p:sldId id="2321" r:id="rId23"/>
    <p:sldId id="2333" r:id="rId24"/>
    <p:sldId id="2325" r:id="rId25"/>
    <p:sldId id="2335" r:id="rId26"/>
    <p:sldId id="2307" r:id="rId27"/>
    <p:sldId id="2306" r:id="rId28"/>
    <p:sldId id="2309" r:id="rId29"/>
    <p:sldId id="2334" r:id="rId30"/>
    <p:sldId id="1701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95067" autoAdjust="0"/>
  </p:normalViewPr>
  <p:slideViewPr>
    <p:cSldViewPr>
      <p:cViewPr varScale="1">
        <p:scale>
          <a:sx n="90" d="100"/>
          <a:sy n="90" d="100"/>
        </p:scale>
        <p:origin x="119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14-Dec-21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000" dirty="0"/>
              <a:t>Consortia reporting in Alma Analytics for overlap analysis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Duplicate titles by 035a for NETWORK institution</a:t>
            </a:r>
            <a:endParaRPr lang="en-US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168351"/>
          </a:xfrm>
        </p:spPr>
        <p:txBody>
          <a:bodyPr>
            <a:normAutofit/>
          </a:bodyPr>
          <a:lstStyle/>
          <a:p>
            <a:r>
              <a:rPr lang="en-US" dirty="0"/>
              <a:t>This is a list of titles which exist in the network zone institution and are duplicate titles. </a:t>
            </a:r>
          </a:p>
          <a:p>
            <a:r>
              <a:rPr lang="en-US" dirty="0"/>
              <a:t>The records are determined to be duplicates based on the 035 field subfield a.</a:t>
            </a:r>
          </a:p>
        </p:txBody>
      </p:sp>
    </p:spTree>
    <p:extLst>
      <p:ext uri="{BB962C8B-B14F-4D97-AF65-F5344CB8AC3E}">
        <p14:creationId xmlns:p14="http://schemas.microsoft.com/office/powerpoint/2010/main" val="184838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Duplicate titles by 035a for NETWORK institution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FF9B23-1DF4-4329-9DEB-26DF46AA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81162"/>
            <a:ext cx="6096000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D27AE1-38D4-4FD2-AC31-432EA635371A}"/>
              </a:ext>
            </a:extLst>
          </p:cNvPr>
          <p:cNvSpPr txBox="1"/>
          <p:nvPr/>
        </p:nvSpPr>
        <p:spPr>
          <a:xfrm>
            <a:off x="3200450" y="2895242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0F3B6-C57C-4225-8311-3FCCCE369751}"/>
              </a:ext>
            </a:extLst>
          </p:cNvPr>
          <p:cNvSpPr/>
          <p:nvPr/>
        </p:nvSpPr>
        <p:spPr>
          <a:xfrm>
            <a:off x="1524000" y="2529770"/>
            <a:ext cx="1001316" cy="402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BB746-1CD3-4B96-9A7E-A9978C1055BC}"/>
              </a:ext>
            </a:extLst>
          </p:cNvPr>
          <p:cNvCxnSpPr>
            <a:cxnSpLocks/>
          </p:cNvCxnSpPr>
          <p:nvPr/>
        </p:nvCxnSpPr>
        <p:spPr>
          <a:xfrm flipH="1" flipV="1">
            <a:off x="2525316" y="2846497"/>
            <a:ext cx="678532" cy="21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2390D-1796-4196-A069-BB3FF94C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19998"/>
            <a:ext cx="6768752" cy="4195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Duplicate titles by 035a for NETWORK institution</a:t>
            </a:r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0F3B6-C57C-4225-8311-3FCCCE369751}"/>
              </a:ext>
            </a:extLst>
          </p:cNvPr>
          <p:cNvSpPr/>
          <p:nvPr/>
        </p:nvSpPr>
        <p:spPr>
          <a:xfrm>
            <a:off x="1979712" y="649761"/>
            <a:ext cx="2099685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BB746-1CD3-4B96-9A7E-A9978C1055BC}"/>
              </a:ext>
            </a:extLst>
          </p:cNvPr>
          <p:cNvCxnSpPr>
            <a:cxnSpLocks/>
          </p:cNvCxnSpPr>
          <p:nvPr/>
        </p:nvCxnSpPr>
        <p:spPr>
          <a:xfrm flipH="1" flipV="1">
            <a:off x="7114461" y="2524067"/>
            <a:ext cx="678532" cy="21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F043C-BD68-4823-83BF-56DFE9B3A54F}"/>
              </a:ext>
            </a:extLst>
          </p:cNvPr>
          <p:cNvSpPr/>
          <p:nvPr/>
        </p:nvSpPr>
        <p:spPr>
          <a:xfrm>
            <a:off x="2428561" y="983764"/>
            <a:ext cx="1674432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9441F2-D704-48D3-8ECA-84318C3777A3}"/>
              </a:ext>
            </a:extLst>
          </p:cNvPr>
          <p:cNvSpPr/>
          <p:nvPr/>
        </p:nvSpPr>
        <p:spPr>
          <a:xfrm>
            <a:off x="5364088" y="2409853"/>
            <a:ext cx="1674432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AF8151-640C-47DA-824E-35A7BFC27BC8}"/>
              </a:ext>
            </a:extLst>
          </p:cNvPr>
          <p:cNvSpPr/>
          <p:nvPr/>
        </p:nvSpPr>
        <p:spPr>
          <a:xfrm>
            <a:off x="5364088" y="3900457"/>
            <a:ext cx="1674432" cy="21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0541D8-E440-426B-9828-929A29C85624}"/>
              </a:ext>
            </a:extLst>
          </p:cNvPr>
          <p:cNvCxnSpPr>
            <a:cxnSpLocks/>
          </p:cNvCxnSpPr>
          <p:nvPr/>
        </p:nvCxnSpPr>
        <p:spPr>
          <a:xfrm flipH="1" flipV="1">
            <a:off x="7113546" y="4014997"/>
            <a:ext cx="678532" cy="212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6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Duplicate titles by ISBN for NETWORK institution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2EC1D-29AA-4F75-9518-F6121F97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9" y="0"/>
            <a:ext cx="5038281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Duplicate titles by ISBN for NETWORK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This report retrieves duplicate titles by field ISBN in a network zone institution and excludes titles linked to the CZ. </a:t>
            </a:r>
          </a:p>
          <a:p>
            <a:r>
              <a:rPr lang="en-US" dirty="0"/>
              <a:t>This report is designed to be run in the network zone.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12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Duplicate titles by ISBN for NETWORK institution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28B3AC-3C89-4393-975D-D166F52E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909637"/>
            <a:ext cx="6067425" cy="332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762F98-FD2C-4963-B1B4-8D815DC2140B}"/>
              </a:ext>
            </a:extLst>
          </p:cNvPr>
          <p:cNvSpPr txBox="1"/>
          <p:nvPr/>
        </p:nvSpPr>
        <p:spPr>
          <a:xfrm>
            <a:off x="3230133" y="1977175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15B7A-F856-49DE-AC9C-94A40C8E1287}"/>
              </a:ext>
            </a:extLst>
          </p:cNvPr>
          <p:cNvSpPr/>
          <p:nvPr/>
        </p:nvSpPr>
        <p:spPr>
          <a:xfrm>
            <a:off x="1597655" y="1709995"/>
            <a:ext cx="1001316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2E2694-91D2-49BF-84B7-CF38EA382D92}"/>
              </a:ext>
            </a:extLst>
          </p:cNvPr>
          <p:cNvCxnSpPr>
            <a:cxnSpLocks/>
          </p:cNvCxnSpPr>
          <p:nvPr/>
        </p:nvCxnSpPr>
        <p:spPr>
          <a:xfrm flipH="1" flipV="1">
            <a:off x="2598971" y="1903794"/>
            <a:ext cx="631162" cy="2421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1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960818-52B2-49B0-9082-914E50A8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646479"/>
            <a:ext cx="7236296" cy="4011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Duplicate titles by ISBN for NETWORK institution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15B7A-F856-49DE-AC9C-94A40C8E1287}"/>
              </a:ext>
            </a:extLst>
          </p:cNvPr>
          <p:cNvSpPr/>
          <p:nvPr/>
        </p:nvSpPr>
        <p:spPr>
          <a:xfrm>
            <a:off x="1191022" y="646479"/>
            <a:ext cx="1872208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2F3A1-18A3-42CA-B8A9-0F27541BEDF2}"/>
              </a:ext>
            </a:extLst>
          </p:cNvPr>
          <p:cNvSpPr/>
          <p:nvPr/>
        </p:nvSpPr>
        <p:spPr>
          <a:xfrm>
            <a:off x="2267744" y="954622"/>
            <a:ext cx="1872208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730C8-B28F-4D9E-B5C4-8D06C51924B4}"/>
              </a:ext>
            </a:extLst>
          </p:cNvPr>
          <p:cNvSpPr/>
          <p:nvPr/>
        </p:nvSpPr>
        <p:spPr>
          <a:xfrm>
            <a:off x="4932039" y="2375780"/>
            <a:ext cx="1252651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0F6927-731B-46DA-8041-E05A70AAFF80}"/>
              </a:ext>
            </a:extLst>
          </p:cNvPr>
          <p:cNvSpPr/>
          <p:nvPr/>
        </p:nvSpPr>
        <p:spPr>
          <a:xfrm>
            <a:off x="4841784" y="4373330"/>
            <a:ext cx="1252651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486" cy="1240583"/>
          </a:xfrm>
        </p:spPr>
        <p:txBody>
          <a:bodyPr/>
          <a:lstStyle/>
          <a:p>
            <a:pPr algn="ctr"/>
            <a:r>
              <a:rPr lang="en-US" dirty="0"/>
              <a:t>Duplicate titles by ISSN for NETWORK institution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2B88DAB-3F74-4C96-ABF6-D047E5DF7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0"/>
            <a:ext cx="5435583" cy="31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0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titles by ISSN for NETWORK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304598"/>
          </a:xfrm>
        </p:spPr>
        <p:txBody>
          <a:bodyPr>
            <a:normAutofit/>
          </a:bodyPr>
          <a:lstStyle/>
          <a:p>
            <a:r>
              <a:rPr lang="en-US" sz="2000" dirty="0"/>
              <a:t>This report retrieves duplicate titles by field ISSN in a network zone institution and excludes titles linked to the CZ. </a:t>
            </a:r>
          </a:p>
          <a:p>
            <a:r>
              <a:rPr lang="en-US" sz="2000" dirty="0"/>
              <a:t>This report is designed to be run in the network zone.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751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F896F1-5DF8-405C-A528-5F936DE3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585787"/>
            <a:ext cx="5553075" cy="3971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titles by ISSN for NETWORK institution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3D6F5-E400-4B93-BAE4-593B0508BC4C}"/>
              </a:ext>
            </a:extLst>
          </p:cNvPr>
          <p:cNvSpPr txBox="1"/>
          <p:nvPr/>
        </p:nvSpPr>
        <p:spPr>
          <a:xfrm>
            <a:off x="3366113" y="3299881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BB457-6B99-489B-9F7A-6B4D7222E563}"/>
              </a:ext>
            </a:extLst>
          </p:cNvPr>
          <p:cNvSpPr/>
          <p:nvPr/>
        </p:nvSpPr>
        <p:spPr>
          <a:xfrm>
            <a:off x="1806759" y="1347614"/>
            <a:ext cx="1001316" cy="3210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29C38D-A9CA-451D-90A3-358EFA122A68}"/>
              </a:ext>
            </a:extLst>
          </p:cNvPr>
          <p:cNvCxnSpPr>
            <a:cxnSpLocks/>
          </p:cNvCxnSpPr>
          <p:nvPr/>
        </p:nvCxnSpPr>
        <p:spPr>
          <a:xfrm flipH="1" flipV="1">
            <a:off x="2819372" y="3435846"/>
            <a:ext cx="576064" cy="18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3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20338"/>
            <a:ext cx="8712968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Duplicate electronic collections in different member institutions linked to CZ</a:t>
            </a:r>
          </a:p>
          <a:p>
            <a:pPr lvl="1"/>
            <a:r>
              <a:rPr lang="en-US" dirty="0"/>
              <a:t>Duplicate titles by 035a for NETWORK institution</a:t>
            </a:r>
          </a:p>
          <a:p>
            <a:pPr lvl="1"/>
            <a:r>
              <a:rPr lang="en-US" dirty="0"/>
              <a:t>Duplicate titles by ISBN for NETWORK institution</a:t>
            </a:r>
          </a:p>
          <a:p>
            <a:pPr lvl="1"/>
            <a:r>
              <a:rPr lang="en-US" dirty="0"/>
              <a:t>Duplicate titles by ISSN for NETWORK institution</a:t>
            </a:r>
          </a:p>
          <a:p>
            <a:pPr lvl="1"/>
            <a:r>
              <a:rPr lang="en-US" dirty="0"/>
              <a:t>Duplicate titles by Title Author Combined and Normalized for NETWORK institution</a:t>
            </a:r>
          </a:p>
          <a:p>
            <a:pPr lvl="1"/>
            <a:r>
              <a:rPr lang="en-US" dirty="0"/>
              <a:t>Titles with inventory in only one institution based on field 035 subfield a with library and location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98B2B9-D30B-4D9C-9A42-005C172B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399"/>
            <a:ext cx="9144000" cy="37027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Duplicate titles by ISSN for NETWORK institution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BB457-6B99-489B-9F7A-6B4D7222E563}"/>
              </a:ext>
            </a:extLst>
          </p:cNvPr>
          <p:cNvSpPr/>
          <p:nvPr/>
        </p:nvSpPr>
        <p:spPr>
          <a:xfrm>
            <a:off x="899592" y="736274"/>
            <a:ext cx="1505372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2EFD7-8452-4BB8-AF4F-54BDD33895EC}"/>
              </a:ext>
            </a:extLst>
          </p:cNvPr>
          <p:cNvSpPr/>
          <p:nvPr/>
        </p:nvSpPr>
        <p:spPr>
          <a:xfrm>
            <a:off x="1547664" y="1152303"/>
            <a:ext cx="1505372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FF4912-D210-4B9F-BD7A-219CECCC7174}"/>
              </a:ext>
            </a:extLst>
          </p:cNvPr>
          <p:cNvCxnSpPr>
            <a:cxnSpLocks/>
          </p:cNvCxnSpPr>
          <p:nvPr/>
        </p:nvCxnSpPr>
        <p:spPr>
          <a:xfrm flipH="1" flipV="1">
            <a:off x="2416625" y="878521"/>
            <a:ext cx="576064" cy="18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27F258-E889-4A6C-B4C5-0F21F4206208}"/>
              </a:ext>
            </a:extLst>
          </p:cNvPr>
          <p:cNvCxnSpPr>
            <a:cxnSpLocks/>
          </p:cNvCxnSpPr>
          <p:nvPr/>
        </p:nvCxnSpPr>
        <p:spPr>
          <a:xfrm flipH="1" flipV="1">
            <a:off x="3048271" y="1349160"/>
            <a:ext cx="576064" cy="188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0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486" cy="1240583"/>
          </a:xfrm>
        </p:spPr>
        <p:txBody>
          <a:bodyPr/>
          <a:lstStyle/>
          <a:p>
            <a:pPr algn="ctr"/>
            <a:r>
              <a:rPr lang="en-US" sz="2600" dirty="0"/>
              <a:t>Duplicate titles by Title Author Combined and Normalized for NETWORK institution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CFEAA-A030-49A3-B526-62B60E505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11414"/>
            <a:ext cx="5436096" cy="31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5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Duplicate titles by Title Author Combined and Normalized for NETWORK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2952328"/>
          </a:xfrm>
        </p:spPr>
        <p:txBody>
          <a:bodyPr>
            <a:normAutofit/>
          </a:bodyPr>
          <a:lstStyle/>
          <a:p>
            <a:r>
              <a:rPr lang="en-US" dirty="0"/>
              <a:t>This report retrieves duplicate titles by field Title Author Combined and Normalized in a network zone institution and excludes titles linked to the CZ. </a:t>
            </a:r>
          </a:p>
          <a:p>
            <a:r>
              <a:rPr lang="en-US" dirty="0"/>
              <a:t>This report is designed to be run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416689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Duplicate titles by Title Author Combined and Normalized for NETWORK institution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5F228-ED00-47DC-8D4A-9F827C0B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433"/>
            <a:ext cx="9144000" cy="3120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FE3D15-72E4-4E7E-B1F4-D193D8DEE755}"/>
              </a:ext>
            </a:extLst>
          </p:cNvPr>
          <p:cNvSpPr txBox="1"/>
          <p:nvPr/>
        </p:nvSpPr>
        <p:spPr>
          <a:xfrm>
            <a:off x="2677135" y="1995686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988337-9E30-4E32-A849-6F2E0687D910}"/>
              </a:ext>
            </a:extLst>
          </p:cNvPr>
          <p:cNvSpPr/>
          <p:nvPr/>
        </p:nvSpPr>
        <p:spPr>
          <a:xfrm>
            <a:off x="107504" y="1635646"/>
            <a:ext cx="2448272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82BE5C-404A-48A7-9D0D-7B50E01540B8}"/>
              </a:ext>
            </a:extLst>
          </p:cNvPr>
          <p:cNvCxnSpPr>
            <a:cxnSpLocks/>
          </p:cNvCxnSpPr>
          <p:nvPr/>
        </p:nvCxnSpPr>
        <p:spPr>
          <a:xfrm flipH="1" flipV="1">
            <a:off x="1763688" y="1995686"/>
            <a:ext cx="913447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03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DC3D95-F968-4728-8315-2DB82D258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646"/>
            <a:ext cx="9144000" cy="3768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0415"/>
            <a:ext cx="8712968" cy="576064"/>
          </a:xfrm>
        </p:spPr>
        <p:txBody>
          <a:bodyPr>
            <a:noAutofit/>
          </a:bodyPr>
          <a:lstStyle/>
          <a:p>
            <a:r>
              <a:rPr lang="en-US" sz="1800" dirty="0"/>
              <a:t>Duplicate titles by Title Author Combined and Normalized for NETWORK institution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988337-9E30-4E32-A849-6F2E0687D910}"/>
              </a:ext>
            </a:extLst>
          </p:cNvPr>
          <p:cNvSpPr/>
          <p:nvPr/>
        </p:nvSpPr>
        <p:spPr>
          <a:xfrm>
            <a:off x="539552" y="915566"/>
            <a:ext cx="3240360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4E19C-1801-4432-9ACA-A1822049BB75}"/>
              </a:ext>
            </a:extLst>
          </p:cNvPr>
          <p:cNvSpPr/>
          <p:nvPr/>
        </p:nvSpPr>
        <p:spPr>
          <a:xfrm>
            <a:off x="1691680" y="1279143"/>
            <a:ext cx="936104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C54B4-8063-4ED9-B317-3D3FA1BE39ED}"/>
              </a:ext>
            </a:extLst>
          </p:cNvPr>
          <p:cNvSpPr/>
          <p:nvPr/>
        </p:nvSpPr>
        <p:spPr>
          <a:xfrm>
            <a:off x="541974" y="2881048"/>
            <a:ext cx="3309945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7E727C-5722-49E1-A445-C66445CC2A45}"/>
              </a:ext>
            </a:extLst>
          </p:cNvPr>
          <p:cNvSpPr/>
          <p:nvPr/>
        </p:nvSpPr>
        <p:spPr>
          <a:xfrm>
            <a:off x="1694103" y="3244625"/>
            <a:ext cx="936104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Titles with inventory in only one institution based on field 035 subfield a with library and location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FA104CA-DE2A-4E1F-B387-D7890C0AF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97" y="-1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35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Titles with inventory in only one institution based on field 035 subfield a with library and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1" y="771551"/>
            <a:ext cx="8666331" cy="2592287"/>
          </a:xfrm>
        </p:spPr>
        <p:txBody>
          <a:bodyPr>
            <a:normAutofit/>
          </a:bodyPr>
          <a:lstStyle/>
          <a:p>
            <a:r>
              <a:rPr lang="en-US" dirty="0"/>
              <a:t>This report retrieves titles held by only one institution in the consortia. </a:t>
            </a:r>
          </a:p>
          <a:p>
            <a:r>
              <a:rPr lang="en-US" dirty="0"/>
              <a:t>The analysis uses the field 035 subfield a as a basis for determining the uniqueness of the title. </a:t>
            </a:r>
          </a:p>
          <a:p>
            <a:r>
              <a:rPr lang="en-US" dirty="0"/>
              <a:t>This report is designed to be run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85874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Titles with inventory in only one institution based on field 035 subfield a with library and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7CD76-366B-4BB6-8638-32EBD243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5800"/>
            <a:ext cx="8915400" cy="3771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ADE21-83FF-472F-B92C-DFC1A74E4051}"/>
              </a:ext>
            </a:extLst>
          </p:cNvPr>
          <p:cNvSpPr txBox="1"/>
          <p:nvPr/>
        </p:nvSpPr>
        <p:spPr>
          <a:xfrm>
            <a:off x="1691680" y="3363838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look at this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F74F79-B1E5-4929-B14F-2D1A9FE0AE50}"/>
              </a:ext>
            </a:extLst>
          </p:cNvPr>
          <p:cNvSpPr/>
          <p:nvPr/>
        </p:nvSpPr>
        <p:spPr>
          <a:xfrm>
            <a:off x="114300" y="4173205"/>
            <a:ext cx="1001316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4CC222-0288-48F8-9CB2-6D94048599B2}"/>
              </a:ext>
            </a:extLst>
          </p:cNvPr>
          <p:cNvCxnSpPr/>
          <p:nvPr/>
        </p:nvCxnSpPr>
        <p:spPr>
          <a:xfrm flipH="1">
            <a:off x="1115616" y="4011910"/>
            <a:ext cx="576064" cy="2752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98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Titles with inventory in only one institution based on field 035 subfield a with library and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AFD-B3A3-444B-B589-48AD523C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14475"/>
            <a:ext cx="6172200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FE300C-AE96-4C96-AFAA-771D92C6AB88}"/>
              </a:ext>
            </a:extLst>
          </p:cNvPr>
          <p:cNvSpPr/>
          <p:nvPr/>
        </p:nvSpPr>
        <p:spPr>
          <a:xfrm>
            <a:off x="5148064" y="3147814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46583-E795-46D0-BB9F-5276545D046B}"/>
              </a:ext>
            </a:extLst>
          </p:cNvPr>
          <p:cNvSpPr/>
          <p:nvPr/>
        </p:nvSpPr>
        <p:spPr>
          <a:xfrm>
            <a:off x="5868144" y="2067694"/>
            <a:ext cx="12961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Alma Analytics contains a wide variety of reports designed specifically for consortia.</a:t>
            </a:r>
          </a:p>
          <a:p>
            <a:r>
              <a:rPr lang="en-US" dirty="0"/>
              <a:t>These reports are in the default folder “/shared/Alma/Consortia/Reports”.</a:t>
            </a:r>
          </a:p>
          <a:p>
            <a:r>
              <a:rPr lang="en-US" dirty="0"/>
              <a:t>This presentation will focus on the reports which check for overlap among the same titles in different institutions of the consortia, including the network zone institution.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7C843-3A62-4EB2-818D-C0983028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838503"/>
            <a:ext cx="7704856" cy="3960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FD7FE-C7D7-4466-BAF0-F608FBDBBE06}"/>
              </a:ext>
            </a:extLst>
          </p:cNvPr>
          <p:cNvSpPr/>
          <p:nvPr/>
        </p:nvSpPr>
        <p:spPr>
          <a:xfrm>
            <a:off x="5004048" y="851254"/>
            <a:ext cx="26642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Duplicate electronic collections in different member institutions linked to CZ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E04EE-AA26-4F11-A907-4A4D23B8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0"/>
            <a:ext cx="5292080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Duplicate electronic collections in different member institutions linked to CZ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168351"/>
          </a:xfrm>
        </p:spPr>
        <p:txBody>
          <a:bodyPr>
            <a:normAutofit/>
          </a:bodyPr>
          <a:lstStyle/>
          <a:p>
            <a:r>
              <a:rPr lang="en-US" dirty="0"/>
              <a:t>This is a list of electronic collections which have been activate via the CZ from multiple member institutions. </a:t>
            </a:r>
          </a:p>
          <a:p>
            <a:r>
              <a:rPr lang="en-US" dirty="0"/>
              <a:t>The electronic collections have not been activated from the network zone using the “available for” functionality and therefore cause many duplicate titles across the member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78473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Duplicate electronic collections in different member institutions linked to CZ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7A036-EEC4-4FAC-87E6-0D7CBFA31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052512"/>
            <a:ext cx="8982075" cy="3038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830CA3-EA2B-442A-BE85-D2F40A27FFA8}"/>
              </a:ext>
            </a:extLst>
          </p:cNvPr>
          <p:cNvSpPr txBox="1"/>
          <p:nvPr/>
        </p:nvSpPr>
        <p:spPr>
          <a:xfrm>
            <a:off x="2267744" y="2223406"/>
            <a:ext cx="297057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electronic collection and all corresponding portfolios have been activated in 13 different institutions instead of once in the CZ.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06F420-2B0B-4C5C-88D5-764AF422AC71}"/>
              </a:ext>
            </a:extLst>
          </p:cNvPr>
          <p:cNvSpPr/>
          <p:nvPr/>
        </p:nvSpPr>
        <p:spPr>
          <a:xfrm>
            <a:off x="143026" y="2603648"/>
            <a:ext cx="1332629" cy="284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5F8E59-0E2C-4C65-85A4-C77C2F25E3CA}"/>
              </a:ext>
            </a:extLst>
          </p:cNvPr>
          <p:cNvCxnSpPr>
            <a:cxnSpLocks/>
          </p:cNvCxnSpPr>
          <p:nvPr/>
        </p:nvCxnSpPr>
        <p:spPr>
          <a:xfrm flipH="1" flipV="1">
            <a:off x="1475656" y="2787774"/>
            <a:ext cx="792088" cy="115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Duplicate titles by 035a for NETWORK institution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408BF1F-2064-4E2D-BAFC-14B420CF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63"/>
            <a:ext cx="5364088" cy="3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75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20124</TotalTime>
  <Words>691</Words>
  <Application>Microsoft Office PowerPoint</Application>
  <PresentationFormat>On-screen Show (16:9)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Introduction </vt:lpstr>
      <vt:lpstr>Duplicate electronic collections in different member institutions linked to CZ</vt:lpstr>
      <vt:lpstr>Duplicate electronic collections in different member institutions linked to CZ</vt:lpstr>
      <vt:lpstr>Duplicate electronic collections in different member institutions linked to CZ</vt:lpstr>
      <vt:lpstr>Duplicate titles by 035a for NETWORK institution</vt:lpstr>
      <vt:lpstr>Duplicate titles by 035a for NETWORK institution</vt:lpstr>
      <vt:lpstr>Duplicate titles by 035a for NETWORK institution</vt:lpstr>
      <vt:lpstr>Duplicate titles by 035a for NETWORK institution</vt:lpstr>
      <vt:lpstr>Duplicate titles by ISBN for NETWORK institution</vt:lpstr>
      <vt:lpstr>Duplicate titles by ISBN for NETWORK institution</vt:lpstr>
      <vt:lpstr>Duplicate titles by ISBN for NETWORK institution</vt:lpstr>
      <vt:lpstr>Duplicate titles by ISBN for NETWORK institution</vt:lpstr>
      <vt:lpstr>Duplicate titles by ISSN for NETWORK institution</vt:lpstr>
      <vt:lpstr>Duplicate titles by ISSN for NETWORK institution</vt:lpstr>
      <vt:lpstr>Duplicate titles by ISSN for NETWORK institution</vt:lpstr>
      <vt:lpstr>Duplicate titles by ISSN for NETWORK institution</vt:lpstr>
      <vt:lpstr>Duplicate titles by Title Author Combined and Normalized for NETWORK institution</vt:lpstr>
      <vt:lpstr>Duplicate titles by Title Author Combined and Normalized for NETWORK institution</vt:lpstr>
      <vt:lpstr>Duplicate titles by Title Author Combined and Normalized for NETWORK institution</vt:lpstr>
      <vt:lpstr>Duplicate titles by Title Author Combined and Normalized for NETWORK institution</vt:lpstr>
      <vt:lpstr>Titles with inventory in only one institution based on field 035 subfield a with library and location</vt:lpstr>
      <vt:lpstr>Titles with inventory in only one institution based on field 035 subfield a with library and location</vt:lpstr>
      <vt:lpstr>Titles with inventory in only one institution based on field 035 subfield a with library and location</vt:lpstr>
      <vt:lpstr>Titles with inventory in only one institution based on field 035 subfield a with library and location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1816</cp:revision>
  <dcterms:created xsi:type="dcterms:W3CDTF">2017-01-02T15:10:30Z</dcterms:created>
  <dcterms:modified xsi:type="dcterms:W3CDTF">2021-12-14T08:25:06Z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