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783" r:id="rId2"/>
    <p:sldId id="2200" r:id="rId3"/>
    <p:sldId id="1774" r:id="rId4"/>
    <p:sldId id="2181" r:id="rId5"/>
    <p:sldId id="1896" r:id="rId6"/>
    <p:sldId id="2180" r:id="rId7"/>
    <p:sldId id="1879" r:id="rId8"/>
    <p:sldId id="2179" r:id="rId9"/>
    <p:sldId id="1880" r:id="rId10"/>
    <p:sldId id="2182" r:id="rId11"/>
    <p:sldId id="1881" r:id="rId12"/>
    <p:sldId id="2183" r:id="rId13"/>
    <p:sldId id="1882" r:id="rId14"/>
    <p:sldId id="1883" r:id="rId15"/>
    <p:sldId id="2184" r:id="rId16"/>
    <p:sldId id="1884" r:id="rId17"/>
    <p:sldId id="1885" r:id="rId18"/>
    <p:sldId id="2185" r:id="rId19"/>
    <p:sldId id="1886" r:id="rId20"/>
    <p:sldId id="1887" r:id="rId21"/>
    <p:sldId id="1888" r:id="rId22"/>
    <p:sldId id="1889" r:id="rId23"/>
    <p:sldId id="1895" r:id="rId24"/>
    <p:sldId id="2186" r:id="rId25"/>
    <p:sldId id="1890" r:id="rId26"/>
    <p:sldId id="1891" r:id="rId27"/>
    <p:sldId id="1892" r:id="rId28"/>
    <p:sldId id="1893" r:id="rId29"/>
    <p:sldId id="1894" r:id="rId30"/>
    <p:sldId id="2201" r:id="rId31"/>
    <p:sldId id="1701"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E68"/>
    <a:srgbClr val="969A94"/>
    <a:srgbClr val="B99F91"/>
    <a:srgbClr val="A2B973"/>
    <a:srgbClr val="FDB813"/>
    <a:srgbClr val="F5A34D"/>
    <a:srgbClr val="47ADB9"/>
    <a:srgbClr val="F3F3F3"/>
    <a:srgbClr val="F27078"/>
    <a:srgbClr val="F6A2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249" autoAdjust="0"/>
  </p:normalViewPr>
  <p:slideViewPr>
    <p:cSldViewPr>
      <p:cViewPr varScale="1">
        <p:scale>
          <a:sx n="95" d="100"/>
          <a:sy n="95" d="100"/>
        </p:scale>
        <p:origin x="690"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12-May-21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12-May-21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102833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179750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148578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233634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256442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171554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163567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158293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232192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87356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206462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31714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379271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271614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52324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322327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165218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43254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261186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9" name="Picture 8" descr="A picture containing drawing&#10;&#10;Description automatically generated">
            <a:extLst>
              <a:ext uri="{FF2B5EF4-FFF2-40B4-BE49-F238E27FC236}">
                <a16:creationId xmlns:a16="http://schemas.microsoft.com/office/drawing/2014/main" id="{2E76619D-74F7-467A-85C7-F9FED26DC8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3348"/>
          <a:stretch/>
        </p:blipFill>
        <p:spPr>
          <a:xfrm>
            <a:off x="8100392" y="4351729"/>
            <a:ext cx="789196" cy="401261"/>
          </a:xfrm>
          <a:prstGeom prst="rect">
            <a:avLst/>
          </a:prstGeom>
        </p:spPr>
      </p:pic>
    </p:spTree>
    <p:extLst>
      <p:ext uri="{BB962C8B-B14F-4D97-AF65-F5344CB8AC3E}">
        <p14:creationId xmlns:p14="http://schemas.microsoft.com/office/powerpoint/2010/main" val="15126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5555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1" name="Picture 10" descr="A picture containing drawing&#10;&#10;Description automatically generated">
            <a:extLst>
              <a:ext uri="{FF2B5EF4-FFF2-40B4-BE49-F238E27FC236}">
                <a16:creationId xmlns:a16="http://schemas.microsoft.com/office/drawing/2014/main" id="{7EBAC4EA-F1FC-4807-83EF-A332FE1834EC}"/>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l="48595"/>
          <a:stretch/>
        </p:blipFill>
        <p:spPr>
          <a:xfrm>
            <a:off x="8028384" y="4762777"/>
            <a:ext cx="869614" cy="401261"/>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sushi/"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sushi.proquest.com/counter/r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010Managing_Vendors/Managing_COUNTER-Compliant_Usage_Data#Configuring_COUNTER_Subscriber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knowledge.exlibrisgroup.com/Alma/Product_Documentation/010Alma_Online_Help_(English)/020Acquisitions/090Acquisitions_Infrastructure/010Managing_Vendors/SUSHI_Vendor_Lists#SUSHI-Certified_Vendors_Release_5" TargetMode="External"/><Relationship Id="rId4" Type="http://schemas.openxmlformats.org/officeDocument/2006/relationships/hyperlink" Target="https://knowledge.exlibrisgroup.com/Alma/Product_Documentation/010Alma_Online_Help_(English)/020Acquisitions/090Acquisitions_Infrastructure/010Managing_Vendors/Managing_COUNTER-Compliant_Usage_Data#Managing_SUSHI_Accoun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sushi.pre.proquest.com/counter/r5"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116410"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200" dirty="0"/>
              <a:t>How to create and test a COUNTER Release 5 SUSHI Account</a:t>
            </a:r>
            <a:endParaRPr lang="en-US" sz="3000" dirty="0"/>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Step Three – Link SUSHI account to the CZ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10</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195736" y="0"/>
            <a:ext cx="2985622" cy="3186000"/>
          </a:xfrm>
          <a:prstGeom prst="rect">
            <a:avLst/>
          </a:prstGeom>
        </p:spPr>
      </p:pic>
      <p:pic>
        <p:nvPicPr>
          <p:cNvPr id="6" name="Picture 5">
            <a:extLst>
              <a:ext uri="{FF2B5EF4-FFF2-40B4-BE49-F238E27FC236}">
                <a16:creationId xmlns:a16="http://schemas.microsoft.com/office/drawing/2014/main" id="{D4EEA0AE-052B-4492-937C-FA48FB221FF1}"/>
              </a:ext>
            </a:extLst>
          </p:cNvPr>
          <p:cNvPicPr>
            <a:picLocks noChangeAspect="1"/>
          </p:cNvPicPr>
          <p:nvPr/>
        </p:nvPicPr>
        <p:blipFill>
          <a:blip r:embed="rId2"/>
          <a:stretch>
            <a:fillRect/>
          </a:stretch>
        </p:blipFill>
        <p:spPr>
          <a:xfrm>
            <a:off x="2202" y="6358"/>
            <a:ext cx="2985622" cy="3186000"/>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CFA442B4-A4E5-48C0-8D3B-2B76C2F33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730" y="-1"/>
            <a:ext cx="5461714" cy="3186000"/>
          </a:xfrm>
          <a:prstGeom prst="rect">
            <a:avLst/>
          </a:prstGeom>
        </p:spPr>
      </p:pic>
    </p:spTree>
    <p:extLst>
      <p:ext uri="{BB962C8B-B14F-4D97-AF65-F5344CB8AC3E}">
        <p14:creationId xmlns:p14="http://schemas.microsoft.com/office/powerpoint/2010/main" val="144401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1785019"/>
          </a:xfrm>
        </p:spPr>
        <p:txBody>
          <a:bodyPr vert="horz" lIns="91440" tIns="45720" rIns="91440" bIns="45720" rtlCol="0" anchor="t">
            <a:normAutofit fontScale="92500" lnSpcReduction="10000"/>
          </a:bodyPr>
          <a:lstStyle/>
          <a:p>
            <a:r>
              <a:rPr lang="en-US" sz="2000" dirty="0"/>
              <a:t>Search the Community Zone (CZ) for the vendor and link to it.  You can search the CZ by beginning to type the vendor name or by clicking the three lines to the right of the field and then searching.  Here we have started typing "ProQuest" and then we will choose "ProQuest“</a:t>
            </a:r>
          </a:p>
          <a:p>
            <a:r>
              <a:rPr lang="en-US" sz="2000" dirty="0"/>
              <a:t>If the vendor is not in the CZ it can still be added by entering the SUSHI Account code without the “pickup” from the CZ.  It can then be “contributed” to the CZ.</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Three</a:t>
            </a:r>
          </a:p>
        </p:txBody>
      </p:sp>
      <p:pic>
        <p:nvPicPr>
          <p:cNvPr id="6" name="Picture 5" descr="Graphical user interface, text, application, email&#10;&#10;Description automatically generated">
            <a:extLst>
              <a:ext uri="{FF2B5EF4-FFF2-40B4-BE49-F238E27FC236}">
                <a16:creationId xmlns:a16="http://schemas.microsoft.com/office/drawing/2014/main" id="{0762D213-BCC4-4353-9CC4-39573B3DA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440322"/>
            <a:ext cx="5410200" cy="2047875"/>
          </a:xfrm>
          <a:prstGeom prst="rect">
            <a:avLst/>
          </a:prstGeom>
          <a:ln>
            <a:solidFill>
              <a:schemeClr val="accent1"/>
            </a:solidFill>
          </a:ln>
        </p:spPr>
      </p:pic>
    </p:spTree>
    <p:extLst>
      <p:ext uri="{BB962C8B-B14F-4D97-AF65-F5344CB8AC3E}">
        <p14:creationId xmlns:p14="http://schemas.microsoft.com/office/powerpoint/2010/main" val="2340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Step Four – Use “override URL” if needed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12</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195736" y="0"/>
            <a:ext cx="2985622" cy="3186000"/>
          </a:xfrm>
          <a:prstGeom prst="rect">
            <a:avLst/>
          </a:prstGeom>
        </p:spPr>
      </p:pic>
      <p:pic>
        <p:nvPicPr>
          <p:cNvPr id="6" name="Picture 5">
            <a:extLst>
              <a:ext uri="{FF2B5EF4-FFF2-40B4-BE49-F238E27FC236}">
                <a16:creationId xmlns:a16="http://schemas.microsoft.com/office/drawing/2014/main" id="{D4EEA0AE-052B-4492-937C-FA48FB221FF1}"/>
              </a:ext>
            </a:extLst>
          </p:cNvPr>
          <p:cNvPicPr>
            <a:picLocks noChangeAspect="1"/>
          </p:cNvPicPr>
          <p:nvPr/>
        </p:nvPicPr>
        <p:blipFill>
          <a:blip r:embed="rId2"/>
          <a:stretch>
            <a:fillRect/>
          </a:stretch>
        </p:blipFill>
        <p:spPr>
          <a:xfrm>
            <a:off x="2202" y="6358"/>
            <a:ext cx="2985622" cy="3186000"/>
          </a:xfrm>
          <a:prstGeom prst="rect">
            <a:avLst/>
          </a:prstGeom>
        </p:spPr>
      </p:pic>
      <p:pic>
        <p:nvPicPr>
          <p:cNvPr id="9" name="Picture 8" descr="A person wearing a suit and tie smiling at the camera&#10;&#10;Description automatically generated">
            <a:extLst>
              <a:ext uri="{FF2B5EF4-FFF2-40B4-BE49-F238E27FC236}">
                <a16:creationId xmlns:a16="http://schemas.microsoft.com/office/drawing/2014/main" id="{3DF13FF8-41D6-45B6-AB40-DE4150A59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685" y="-664"/>
            <a:ext cx="5461715" cy="3186000"/>
          </a:xfrm>
          <a:prstGeom prst="rect">
            <a:avLst/>
          </a:prstGeom>
        </p:spPr>
      </p:pic>
    </p:spTree>
    <p:extLst>
      <p:ext uri="{BB962C8B-B14F-4D97-AF65-F5344CB8AC3E}">
        <p14:creationId xmlns:p14="http://schemas.microsoft.com/office/powerpoint/2010/main" val="71209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4156736"/>
          </a:xfrm>
        </p:spPr>
        <p:txBody>
          <a:bodyPr vert="horz" lIns="91440" tIns="45720" rIns="91440" bIns="45720" rtlCol="0" anchor="t">
            <a:noAutofit/>
          </a:bodyPr>
          <a:lstStyle/>
          <a:p>
            <a:r>
              <a:rPr lang="en-US" sz="2200" dirty="0"/>
              <a:t>After linking the SUSHI Account to the CZ account the URL gets automatically filled in.  If you want to use a different URL then you can fill in the "Override URL".   Either the Override URL or the Vendor URL must be populated. If the Vendor URL for a SUSHI account changes in the list of SUSHI-certified vendors, the Vendor URL is updated. The Override URL is not changed by the update.  When  both the "Vendor URL" and "URL Override" fields are filled in Alma will first attempt to connect via the "URL Override".</a:t>
            </a:r>
          </a:p>
          <a:p>
            <a:r>
              <a:rPr lang="en-US" sz="2200" dirty="0"/>
              <a:t>In the example here have entered an "Override URL" of "</a:t>
            </a:r>
            <a:r>
              <a:rPr lang="en-US" sz="2200" dirty="0">
                <a:hlinkClick r:id="rId3" tooltip="https://sushi"/>
              </a:rPr>
              <a:t>https://sushi</a:t>
            </a:r>
            <a:r>
              <a:rPr lang="en-US" sz="2200" dirty="0"/>
              <a:t>.</a:t>
            </a:r>
            <a:r>
              <a:rPr lang="en-US" sz="2200" b="1" dirty="0"/>
              <a:t>pre</a:t>
            </a:r>
            <a:r>
              <a:rPr lang="en-US" sz="2200" dirty="0"/>
              <a:t>.proquest.com/counter/r5".  The URL which came from the CZ is "</a:t>
            </a:r>
            <a:r>
              <a:rPr lang="en-US" sz="2200" dirty="0">
                <a:hlinkClick r:id="rId4" tooltip="https://sushi.proquest.com/counter/r5"/>
              </a:rPr>
              <a:t>https://sushi.proquest.com/counter/r5</a:t>
            </a:r>
            <a:r>
              <a:rPr lang="en-US" sz="2200" dirty="0"/>
              <a:t>".</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Four (slide one of two)</a:t>
            </a:r>
          </a:p>
        </p:txBody>
      </p:sp>
    </p:spTree>
    <p:extLst>
      <p:ext uri="{BB962C8B-B14F-4D97-AF65-F5344CB8AC3E}">
        <p14:creationId xmlns:p14="http://schemas.microsoft.com/office/powerpoint/2010/main" val="29002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Four (slide two of two)</a:t>
            </a:r>
          </a:p>
        </p:txBody>
      </p:sp>
      <p:pic>
        <p:nvPicPr>
          <p:cNvPr id="9" name="Picture 8" descr="Graphical user interface, application&#10;&#10;Description automatically generated">
            <a:extLst>
              <a:ext uri="{FF2B5EF4-FFF2-40B4-BE49-F238E27FC236}">
                <a16:creationId xmlns:a16="http://schemas.microsoft.com/office/drawing/2014/main" id="{30E58A91-A07A-46B5-AEBB-3C0482400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7811"/>
            <a:ext cx="9144000" cy="1947878"/>
          </a:xfrm>
          <a:prstGeom prst="rect">
            <a:avLst/>
          </a:prstGeom>
          <a:ln>
            <a:solidFill>
              <a:schemeClr val="accent1"/>
            </a:solidFill>
          </a:ln>
        </p:spPr>
      </p:pic>
    </p:spTree>
    <p:extLst>
      <p:ext uri="{BB962C8B-B14F-4D97-AF65-F5344CB8AC3E}">
        <p14:creationId xmlns:p14="http://schemas.microsoft.com/office/powerpoint/2010/main" val="36224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35399" cy="1240583"/>
          </a:xfrm>
        </p:spPr>
        <p:txBody>
          <a:bodyPr/>
          <a:lstStyle/>
          <a:p>
            <a:pPr algn="ctr"/>
            <a:r>
              <a:rPr lang="en-US" sz="2600" dirty="0"/>
              <a:t>Step Five – Fill in remaining SUSHI account fields as needed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195736" y="0"/>
            <a:ext cx="2985622" cy="3186000"/>
          </a:xfrm>
          <a:prstGeom prst="rect">
            <a:avLst/>
          </a:prstGeom>
        </p:spPr>
      </p:pic>
      <p:pic>
        <p:nvPicPr>
          <p:cNvPr id="6" name="Picture 5">
            <a:extLst>
              <a:ext uri="{FF2B5EF4-FFF2-40B4-BE49-F238E27FC236}">
                <a16:creationId xmlns:a16="http://schemas.microsoft.com/office/drawing/2014/main" id="{D4EEA0AE-052B-4492-937C-FA48FB221FF1}"/>
              </a:ext>
            </a:extLst>
          </p:cNvPr>
          <p:cNvPicPr>
            <a:picLocks noChangeAspect="1"/>
          </p:cNvPicPr>
          <p:nvPr/>
        </p:nvPicPr>
        <p:blipFill>
          <a:blip r:embed="rId2"/>
          <a:stretch>
            <a:fillRect/>
          </a:stretch>
        </p:blipFill>
        <p:spPr>
          <a:xfrm>
            <a:off x="2202" y="6358"/>
            <a:ext cx="2985622" cy="3186000"/>
          </a:xfrm>
          <a:prstGeom prst="rect">
            <a:avLst/>
          </a:prstGeom>
        </p:spPr>
      </p:pic>
      <p:pic>
        <p:nvPicPr>
          <p:cNvPr id="7" name="Picture 6">
            <a:extLst>
              <a:ext uri="{FF2B5EF4-FFF2-40B4-BE49-F238E27FC236}">
                <a16:creationId xmlns:a16="http://schemas.microsoft.com/office/drawing/2014/main" id="{CA01B97C-1EB5-4B5B-AE93-5C5DB3197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405" y="-1"/>
            <a:ext cx="5461715" cy="3186000"/>
          </a:xfrm>
          <a:prstGeom prst="rect">
            <a:avLst/>
          </a:prstGeom>
        </p:spPr>
      </p:pic>
    </p:spTree>
    <p:extLst>
      <p:ext uri="{BB962C8B-B14F-4D97-AF65-F5344CB8AC3E}">
        <p14:creationId xmlns:p14="http://schemas.microsoft.com/office/powerpoint/2010/main" val="325825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4156736"/>
          </a:xfrm>
        </p:spPr>
        <p:txBody>
          <a:bodyPr vert="horz" lIns="91440" tIns="45720" rIns="91440" bIns="45720" rtlCol="0" anchor="t">
            <a:noAutofit/>
          </a:bodyPr>
          <a:lstStyle/>
          <a:p>
            <a:r>
              <a:rPr lang="en-US" sz="2000" dirty="0"/>
              <a:t>Fill in other fields as required.  The "Subscriber" is filled in from the pull down box.  See </a:t>
            </a:r>
            <a:r>
              <a:rPr lang="en-US" sz="2000" dirty="0">
                <a:hlinkClick r:id="rId3" tooltip="Managing COUNTER-Compliant Usage Data"/>
              </a:rPr>
              <a:t>Configuring COUNTER Subscribers</a:t>
            </a:r>
            <a:r>
              <a:rPr lang="en-US" sz="2000" dirty="0"/>
              <a:t>. for more information about the subscribers.</a:t>
            </a:r>
          </a:p>
          <a:p>
            <a:r>
              <a:rPr lang="en-US" sz="2000" dirty="0"/>
              <a:t>For a description of the other fields see </a:t>
            </a:r>
            <a:r>
              <a:rPr lang="en-US" sz="2000" dirty="0">
                <a:hlinkClick r:id="rId4"/>
              </a:rPr>
              <a:t>Managing SUSHI Accounts</a:t>
            </a:r>
            <a:r>
              <a:rPr lang="en-US" sz="2000" dirty="0"/>
              <a:t>.  Here we have filled in the fields according to the details of our SUSHI account in the "Introduction" above.</a:t>
            </a:r>
          </a:p>
          <a:p>
            <a:r>
              <a:rPr lang="en-US" sz="2000" dirty="0"/>
              <a:t>Note that different vendors require different fields to be filled in.  See </a:t>
            </a:r>
            <a:r>
              <a:rPr lang="en-US" sz="2000" dirty="0">
                <a:hlinkClick r:id="rId5"/>
              </a:rPr>
              <a:t>SUSHI-Certified Vendors Release 5</a:t>
            </a:r>
            <a:r>
              <a:rPr lang="en-US" sz="2000" dirty="0"/>
              <a:t> for more information.</a:t>
            </a:r>
          </a:p>
          <a:p>
            <a:r>
              <a:rPr lang="en-US" sz="2000" dirty="0"/>
              <a:t>In our example the fields are visually "blocked out" for security reasons.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Five (slide one of two)</a:t>
            </a:r>
          </a:p>
        </p:txBody>
      </p:sp>
    </p:spTree>
    <p:extLst>
      <p:ext uri="{BB962C8B-B14F-4D97-AF65-F5344CB8AC3E}">
        <p14:creationId xmlns:p14="http://schemas.microsoft.com/office/powerpoint/2010/main" val="162170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Five (slide two of two)</a:t>
            </a:r>
          </a:p>
        </p:txBody>
      </p:sp>
      <p:pic>
        <p:nvPicPr>
          <p:cNvPr id="8" name="Picture 7" descr="Graphical user interface&#10;&#10;Description automatically generated">
            <a:extLst>
              <a:ext uri="{FF2B5EF4-FFF2-40B4-BE49-F238E27FC236}">
                <a16:creationId xmlns:a16="http://schemas.microsoft.com/office/drawing/2014/main" id="{FA02D806-2CD0-438E-8FAD-D2891FA83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2298"/>
            <a:ext cx="9144000" cy="1858904"/>
          </a:xfrm>
          <a:prstGeom prst="rect">
            <a:avLst/>
          </a:prstGeom>
          <a:ln>
            <a:solidFill>
              <a:schemeClr val="accent1"/>
            </a:solidFill>
          </a:ln>
        </p:spPr>
      </p:pic>
    </p:spTree>
    <p:extLst>
      <p:ext uri="{BB962C8B-B14F-4D97-AF65-F5344CB8AC3E}">
        <p14:creationId xmlns:p14="http://schemas.microsoft.com/office/powerpoint/2010/main" val="43619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35399" cy="1240583"/>
          </a:xfrm>
        </p:spPr>
        <p:txBody>
          <a:bodyPr/>
          <a:lstStyle/>
          <a:p>
            <a:pPr algn="ctr"/>
            <a:r>
              <a:rPr lang="en-US" sz="2600" dirty="0"/>
              <a:t>Step Six – Test connection for the SUSHI account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18</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195736" y="0"/>
            <a:ext cx="2985622" cy="3186000"/>
          </a:xfrm>
          <a:prstGeom prst="rect">
            <a:avLst/>
          </a:prstGeom>
        </p:spPr>
      </p:pic>
      <p:pic>
        <p:nvPicPr>
          <p:cNvPr id="6" name="Picture 5">
            <a:extLst>
              <a:ext uri="{FF2B5EF4-FFF2-40B4-BE49-F238E27FC236}">
                <a16:creationId xmlns:a16="http://schemas.microsoft.com/office/drawing/2014/main" id="{D4EEA0AE-052B-4492-937C-FA48FB221FF1}"/>
              </a:ext>
            </a:extLst>
          </p:cNvPr>
          <p:cNvPicPr>
            <a:picLocks noChangeAspect="1"/>
          </p:cNvPicPr>
          <p:nvPr/>
        </p:nvPicPr>
        <p:blipFill>
          <a:blip r:embed="rId2"/>
          <a:stretch>
            <a:fillRect/>
          </a:stretch>
        </p:blipFill>
        <p:spPr>
          <a:xfrm>
            <a:off x="2202" y="6358"/>
            <a:ext cx="2985622" cy="3186000"/>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C7D6E4FD-A25A-4A40-8770-3B5C304A0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360" y="-1"/>
            <a:ext cx="7276666" cy="3186000"/>
          </a:xfrm>
          <a:prstGeom prst="rect">
            <a:avLst/>
          </a:prstGeom>
        </p:spPr>
      </p:pic>
    </p:spTree>
    <p:extLst>
      <p:ext uri="{BB962C8B-B14F-4D97-AF65-F5344CB8AC3E}">
        <p14:creationId xmlns:p14="http://schemas.microsoft.com/office/powerpoint/2010/main" val="70131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2000" dirty="0"/>
              <a:t>After saving the SUSHI account you can then test connection.  This will ensure that the account has been set up correctly.</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one of five)</a:t>
            </a:r>
          </a:p>
        </p:txBody>
      </p:sp>
      <p:pic>
        <p:nvPicPr>
          <p:cNvPr id="6" name="Picture 5" descr="Graphical user interface, application&#10;&#10;Description automatically generated">
            <a:extLst>
              <a:ext uri="{FF2B5EF4-FFF2-40B4-BE49-F238E27FC236}">
                <a16:creationId xmlns:a16="http://schemas.microsoft.com/office/drawing/2014/main" id="{DBEB7863-0376-488C-AEC9-4D9058F6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532"/>
            <a:ext cx="9144000" cy="2142435"/>
          </a:xfrm>
          <a:prstGeom prst="rect">
            <a:avLst/>
          </a:prstGeom>
          <a:ln>
            <a:solidFill>
              <a:schemeClr val="accent1"/>
            </a:solidFill>
          </a:ln>
        </p:spPr>
      </p:pic>
    </p:spTree>
    <p:extLst>
      <p:ext uri="{BB962C8B-B14F-4D97-AF65-F5344CB8AC3E}">
        <p14:creationId xmlns:p14="http://schemas.microsoft.com/office/powerpoint/2010/main" val="7156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139702"/>
            <a:ext cx="4972396" cy="165618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dirty="0"/>
              <a:t>One bibliographic record with multiple 773 host item entry fields</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pic>
        <p:nvPicPr>
          <p:cNvPr id="2050" name="Picture 2">
            <a:extLst>
              <a:ext uri="{FF2B5EF4-FFF2-40B4-BE49-F238E27FC236}">
                <a16:creationId xmlns:a16="http://schemas.microsoft.com/office/drawing/2014/main" id="{F15BE996-8677-4736-8438-98AE7BFA9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9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2000" dirty="0"/>
              <a:t>After saving the SUSHI account you can then test connection.  This will ensure that the account has been set up correctly.</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two of five)</a:t>
            </a:r>
          </a:p>
        </p:txBody>
      </p:sp>
      <p:pic>
        <p:nvPicPr>
          <p:cNvPr id="6" name="Picture 5" descr="Graphical user interface, application&#10;&#10;Description automatically generated">
            <a:extLst>
              <a:ext uri="{FF2B5EF4-FFF2-40B4-BE49-F238E27FC236}">
                <a16:creationId xmlns:a16="http://schemas.microsoft.com/office/drawing/2014/main" id="{DBEB7863-0376-488C-AEC9-4D9058F6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532"/>
            <a:ext cx="9144000" cy="2142435"/>
          </a:xfrm>
          <a:prstGeom prst="rect">
            <a:avLst/>
          </a:prstGeom>
          <a:ln>
            <a:solidFill>
              <a:schemeClr val="accent1"/>
            </a:solidFill>
          </a:ln>
        </p:spPr>
      </p:pic>
    </p:spTree>
    <p:extLst>
      <p:ext uri="{BB962C8B-B14F-4D97-AF65-F5344CB8AC3E}">
        <p14:creationId xmlns:p14="http://schemas.microsoft.com/office/powerpoint/2010/main" val="288575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2000" dirty="0"/>
              <a:t>A "json" format file will be downloaded chowing the connection status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three of five)</a:t>
            </a:r>
          </a:p>
        </p:txBody>
      </p:sp>
      <p:pic>
        <p:nvPicPr>
          <p:cNvPr id="7" name="Picture 6" descr="Graphical user interface, text, application&#10;&#10;Description automatically generated">
            <a:extLst>
              <a:ext uri="{FF2B5EF4-FFF2-40B4-BE49-F238E27FC236}">
                <a16:creationId xmlns:a16="http://schemas.microsoft.com/office/drawing/2014/main" id="{6452D1C4-2377-4EC8-B4A3-A17E3079A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075" y="1290042"/>
            <a:ext cx="4133850" cy="3009900"/>
          </a:xfrm>
          <a:prstGeom prst="rect">
            <a:avLst/>
          </a:prstGeom>
          <a:ln>
            <a:solidFill>
              <a:schemeClr val="accent1"/>
            </a:solidFill>
          </a:ln>
        </p:spPr>
      </p:pic>
    </p:spTree>
    <p:extLst>
      <p:ext uri="{BB962C8B-B14F-4D97-AF65-F5344CB8AC3E}">
        <p14:creationId xmlns:p14="http://schemas.microsoft.com/office/powerpoint/2010/main" val="10384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2000" dirty="0"/>
              <a:t>Here we see that the connection is successful</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four of five)</a:t>
            </a:r>
          </a:p>
        </p:txBody>
      </p:sp>
      <p:pic>
        <p:nvPicPr>
          <p:cNvPr id="3" name="Picture 2">
            <a:extLst>
              <a:ext uri="{FF2B5EF4-FFF2-40B4-BE49-F238E27FC236}">
                <a16:creationId xmlns:a16="http://schemas.microsoft.com/office/drawing/2014/main" id="{5AD8D109-4F88-40AB-9828-3C94356EB512}"/>
              </a:ext>
            </a:extLst>
          </p:cNvPr>
          <p:cNvPicPr>
            <a:picLocks noChangeAspect="1"/>
          </p:cNvPicPr>
          <p:nvPr/>
        </p:nvPicPr>
        <p:blipFill>
          <a:blip r:embed="rId3"/>
          <a:stretch>
            <a:fillRect/>
          </a:stretch>
        </p:blipFill>
        <p:spPr>
          <a:xfrm>
            <a:off x="2028825" y="2214562"/>
            <a:ext cx="5086350" cy="714375"/>
          </a:xfrm>
          <a:prstGeom prst="rect">
            <a:avLst/>
          </a:prstGeom>
          <a:ln>
            <a:solidFill>
              <a:schemeClr val="tx1"/>
            </a:solidFill>
          </a:ln>
        </p:spPr>
      </p:pic>
      <p:sp>
        <p:nvSpPr>
          <p:cNvPr id="9" name="Rectangle 8">
            <a:extLst>
              <a:ext uri="{FF2B5EF4-FFF2-40B4-BE49-F238E27FC236}">
                <a16:creationId xmlns:a16="http://schemas.microsoft.com/office/drawing/2014/main" id="{D377775B-D60C-4017-A142-930482A5ACD4}"/>
              </a:ext>
            </a:extLst>
          </p:cNvPr>
          <p:cNvSpPr/>
          <p:nvPr/>
        </p:nvSpPr>
        <p:spPr>
          <a:xfrm>
            <a:off x="2028825" y="2214562"/>
            <a:ext cx="1463055" cy="2131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five of five)</a:t>
            </a:r>
          </a:p>
        </p:txBody>
      </p:sp>
      <p:sp>
        <p:nvSpPr>
          <p:cNvPr id="8" name="Content Placeholder 5">
            <a:extLst>
              <a:ext uri="{FF2B5EF4-FFF2-40B4-BE49-F238E27FC236}">
                <a16:creationId xmlns:a16="http://schemas.microsoft.com/office/drawing/2014/main" id="{E58D931E-B097-408A-943B-8972611F8DBE}"/>
              </a:ext>
            </a:extLst>
          </p:cNvPr>
          <p:cNvSpPr txBox="1">
            <a:spLocks/>
          </p:cNvSpPr>
          <p:nvPr/>
        </p:nvSpPr>
        <p:spPr>
          <a:xfrm>
            <a:off x="395534" y="771550"/>
            <a:ext cx="8352932" cy="83632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If the connection was not successful then the following would have appeared after clicking "Test Connection".</a:t>
            </a:r>
          </a:p>
        </p:txBody>
      </p:sp>
      <p:pic>
        <p:nvPicPr>
          <p:cNvPr id="10" name="Picture 9" descr="Graphical user interface, application&#10;&#10;Description automatically generated">
            <a:extLst>
              <a:ext uri="{FF2B5EF4-FFF2-40B4-BE49-F238E27FC236}">
                <a16:creationId xmlns:a16="http://schemas.microsoft.com/office/drawing/2014/main" id="{9A83F4F4-367A-4387-8916-BABB36A9F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707856"/>
            <a:ext cx="6172200" cy="2066925"/>
          </a:xfrm>
          <a:prstGeom prst="rect">
            <a:avLst/>
          </a:prstGeom>
          <a:ln>
            <a:solidFill>
              <a:schemeClr val="accent1"/>
            </a:solidFill>
          </a:ln>
        </p:spPr>
      </p:pic>
    </p:spTree>
    <p:extLst>
      <p:ext uri="{BB962C8B-B14F-4D97-AF65-F5344CB8AC3E}">
        <p14:creationId xmlns:p14="http://schemas.microsoft.com/office/powerpoint/2010/main" val="183636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35399" cy="1240583"/>
          </a:xfrm>
        </p:spPr>
        <p:txBody>
          <a:bodyPr/>
          <a:lstStyle/>
          <a:p>
            <a:pPr algn="ctr"/>
            <a:r>
              <a:rPr lang="en-US" sz="2400" dirty="0"/>
              <a:t>Step Seven – Add report types and test connection for the report types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24</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195736" y="0"/>
            <a:ext cx="2985622" cy="3186000"/>
          </a:xfrm>
          <a:prstGeom prst="rect">
            <a:avLst/>
          </a:prstGeom>
        </p:spPr>
      </p:pic>
      <p:pic>
        <p:nvPicPr>
          <p:cNvPr id="6" name="Picture 5">
            <a:extLst>
              <a:ext uri="{FF2B5EF4-FFF2-40B4-BE49-F238E27FC236}">
                <a16:creationId xmlns:a16="http://schemas.microsoft.com/office/drawing/2014/main" id="{D4EEA0AE-052B-4492-937C-FA48FB221FF1}"/>
              </a:ext>
            </a:extLst>
          </p:cNvPr>
          <p:cNvPicPr>
            <a:picLocks noChangeAspect="1"/>
          </p:cNvPicPr>
          <p:nvPr/>
        </p:nvPicPr>
        <p:blipFill>
          <a:blip r:embed="rId2"/>
          <a:stretch>
            <a:fillRect/>
          </a:stretch>
        </p:blipFill>
        <p:spPr>
          <a:xfrm>
            <a:off x="2202" y="6358"/>
            <a:ext cx="2985622" cy="3186000"/>
          </a:xfrm>
          <a:prstGeom prst="rect">
            <a:avLst/>
          </a:prstGeom>
        </p:spPr>
      </p:pic>
      <p:pic>
        <p:nvPicPr>
          <p:cNvPr id="7" name="Picture 6">
            <a:extLst>
              <a:ext uri="{FF2B5EF4-FFF2-40B4-BE49-F238E27FC236}">
                <a16:creationId xmlns:a16="http://schemas.microsoft.com/office/drawing/2014/main" id="{5FC54431-467A-4151-989F-F45B77B6965D}"/>
              </a:ext>
            </a:extLst>
          </p:cNvPr>
          <p:cNvPicPr>
            <a:picLocks noChangeAspect="1"/>
          </p:cNvPicPr>
          <p:nvPr/>
        </p:nvPicPr>
        <p:blipFill>
          <a:blip r:embed="rId3"/>
          <a:stretch>
            <a:fillRect/>
          </a:stretch>
        </p:blipFill>
        <p:spPr>
          <a:xfrm>
            <a:off x="4749270" y="6756"/>
            <a:ext cx="4397267" cy="3186000"/>
          </a:xfrm>
          <a:prstGeom prst="rect">
            <a:avLst/>
          </a:prstGeom>
        </p:spPr>
      </p:pic>
    </p:spTree>
    <p:extLst>
      <p:ext uri="{BB962C8B-B14F-4D97-AF65-F5344CB8AC3E}">
        <p14:creationId xmlns:p14="http://schemas.microsoft.com/office/powerpoint/2010/main" val="196972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In COUNTER Release 5 one account can have multiple report types.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one of five)</a:t>
            </a:r>
          </a:p>
        </p:txBody>
      </p:sp>
      <p:pic>
        <p:nvPicPr>
          <p:cNvPr id="3" name="Picture 2">
            <a:extLst>
              <a:ext uri="{FF2B5EF4-FFF2-40B4-BE49-F238E27FC236}">
                <a16:creationId xmlns:a16="http://schemas.microsoft.com/office/drawing/2014/main" id="{79FD9F69-6E00-49FE-8EF9-FC6742115799}"/>
              </a:ext>
            </a:extLst>
          </p:cNvPr>
          <p:cNvPicPr>
            <a:picLocks noChangeAspect="1"/>
          </p:cNvPicPr>
          <p:nvPr/>
        </p:nvPicPr>
        <p:blipFill>
          <a:blip r:embed="rId3"/>
          <a:stretch>
            <a:fillRect/>
          </a:stretch>
        </p:blipFill>
        <p:spPr>
          <a:xfrm>
            <a:off x="497872" y="1059582"/>
            <a:ext cx="8352932" cy="3537631"/>
          </a:xfrm>
          <a:prstGeom prst="rect">
            <a:avLst/>
          </a:prstGeom>
          <a:ln>
            <a:solidFill>
              <a:schemeClr val="tx1"/>
            </a:solidFill>
          </a:ln>
        </p:spPr>
      </p:pic>
      <p:sp>
        <p:nvSpPr>
          <p:cNvPr id="7" name="Rectangle 6">
            <a:extLst>
              <a:ext uri="{FF2B5EF4-FFF2-40B4-BE49-F238E27FC236}">
                <a16:creationId xmlns:a16="http://schemas.microsoft.com/office/drawing/2014/main" id="{B6BD2BE0-6047-447E-B3CB-D59963D958AF}"/>
              </a:ext>
            </a:extLst>
          </p:cNvPr>
          <p:cNvSpPr/>
          <p:nvPr/>
        </p:nvSpPr>
        <p:spPr>
          <a:xfrm>
            <a:off x="7596336" y="4155926"/>
            <a:ext cx="1224136" cy="332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641DE60-AFC9-40EB-8574-A0D3A2CFD87A}"/>
              </a:ext>
            </a:extLst>
          </p:cNvPr>
          <p:cNvCxnSpPr/>
          <p:nvPr/>
        </p:nvCxnSpPr>
        <p:spPr>
          <a:xfrm>
            <a:off x="5508104" y="4371950"/>
            <a:ext cx="20162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82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The various COUNTER Release 5 report type can be chosen.</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two of five)</a:t>
            </a:r>
          </a:p>
        </p:txBody>
      </p:sp>
      <p:pic>
        <p:nvPicPr>
          <p:cNvPr id="6" name="Picture 5">
            <a:extLst>
              <a:ext uri="{FF2B5EF4-FFF2-40B4-BE49-F238E27FC236}">
                <a16:creationId xmlns:a16="http://schemas.microsoft.com/office/drawing/2014/main" id="{AC9E9A7C-2D95-4A1A-93FD-37D1527F576B}"/>
              </a:ext>
            </a:extLst>
          </p:cNvPr>
          <p:cNvPicPr>
            <a:picLocks noChangeAspect="1"/>
          </p:cNvPicPr>
          <p:nvPr/>
        </p:nvPicPr>
        <p:blipFill>
          <a:blip r:embed="rId3"/>
          <a:stretch>
            <a:fillRect/>
          </a:stretch>
        </p:blipFill>
        <p:spPr>
          <a:xfrm>
            <a:off x="3081337" y="1376362"/>
            <a:ext cx="2981325" cy="2390775"/>
          </a:xfrm>
          <a:prstGeom prst="rect">
            <a:avLst/>
          </a:prstGeom>
          <a:ln>
            <a:solidFill>
              <a:schemeClr val="tx1"/>
            </a:solidFill>
          </a:ln>
        </p:spPr>
      </p:pic>
    </p:spTree>
    <p:extLst>
      <p:ext uri="{BB962C8B-B14F-4D97-AF65-F5344CB8AC3E}">
        <p14:creationId xmlns:p14="http://schemas.microsoft.com/office/powerpoint/2010/main" val="42696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See that the various report types of the SUSHI account appear, and the "test connection with response" is done </a:t>
            </a:r>
            <a:r>
              <a:rPr lang="en-US" sz="2000" dirty="0">
                <a:highlight>
                  <a:srgbClr val="FFFF00"/>
                </a:highlight>
              </a:rPr>
              <a:t>per report type.</a:t>
            </a:r>
          </a:p>
          <a:p>
            <a:pPr>
              <a:lnSpc>
                <a:spcPct val="90000"/>
              </a:lnSpc>
            </a:pP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three of five)</a:t>
            </a:r>
          </a:p>
        </p:txBody>
      </p:sp>
      <p:pic>
        <p:nvPicPr>
          <p:cNvPr id="3" name="Picture 2">
            <a:extLst>
              <a:ext uri="{FF2B5EF4-FFF2-40B4-BE49-F238E27FC236}">
                <a16:creationId xmlns:a16="http://schemas.microsoft.com/office/drawing/2014/main" id="{5FC273E3-0398-46CF-BCD7-E2B8747ACC7E}"/>
              </a:ext>
            </a:extLst>
          </p:cNvPr>
          <p:cNvPicPr>
            <a:picLocks noChangeAspect="1"/>
          </p:cNvPicPr>
          <p:nvPr/>
        </p:nvPicPr>
        <p:blipFill>
          <a:blip r:embed="rId3"/>
          <a:stretch>
            <a:fillRect/>
          </a:stretch>
        </p:blipFill>
        <p:spPr>
          <a:xfrm>
            <a:off x="0" y="1516240"/>
            <a:ext cx="9144000" cy="2567678"/>
          </a:xfrm>
          <a:prstGeom prst="rect">
            <a:avLst/>
          </a:prstGeom>
          <a:ln>
            <a:solidFill>
              <a:schemeClr val="tx1"/>
            </a:solidFill>
          </a:ln>
        </p:spPr>
      </p:pic>
      <p:sp>
        <p:nvSpPr>
          <p:cNvPr id="7" name="Rectangle 6">
            <a:extLst>
              <a:ext uri="{FF2B5EF4-FFF2-40B4-BE49-F238E27FC236}">
                <a16:creationId xmlns:a16="http://schemas.microsoft.com/office/drawing/2014/main" id="{64140958-1877-482C-A446-8633A0701652}"/>
              </a:ext>
            </a:extLst>
          </p:cNvPr>
          <p:cNvSpPr/>
          <p:nvPr/>
        </p:nvSpPr>
        <p:spPr>
          <a:xfrm>
            <a:off x="7236296" y="3003798"/>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C20B41-0860-4950-B06C-F16B0492B460}"/>
              </a:ext>
            </a:extLst>
          </p:cNvPr>
          <p:cNvSpPr/>
          <p:nvPr/>
        </p:nvSpPr>
        <p:spPr>
          <a:xfrm>
            <a:off x="1043608" y="2463738"/>
            <a:ext cx="504056"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58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2000" dirty="0"/>
              <a:t>The "test connection with response" also downloads a json file.</a:t>
            </a:r>
          </a:p>
          <a:p>
            <a:pPr>
              <a:lnSpc>
                <a:spcPct val="90000"/>
              </a:lnSpc>
            </a:pP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four of five)</a:t>
            </a:r>
          </a:p>
        </p:txBody>
      </p:sp>
      <p:pic>
        <p:nvPicPr>
          <p:cNvPr id="6" name="Picture 5">
            <a:extLst>
              <a:ext uri="{FF2B5EF4-FFF2-40B4-BE49-F238E27FC236}">
                <a16:creationId xmlns:a16="http://schemas.microsoft.com/office/drawing/2014/main" id="{031FC3F8-1BA3-4D8E-A8DC-CD728CEF1DA5}"/>
              </a:ext>
            </a:extLst>
          </p:cNvPr>
          <p:cNvPicPr>
            <a:picLocks noChangeAspect="1"/>
          </p:cNvPicPr>
          <p:nvPr/>
        </p:nvPicPr>
        <p:blipFill>
          <a:blip r:embed="rId3"/>
          <a:stretch>
            <a:fillRect/>
          </a:stretch>
        </p:blipFill>
        <p:spPr>
          <a:xfrm>
            <a:off x="2486025" y="1430667"/>
            <a:ext cx="4171950" cy="3038475"/>
          </a:xfrm>
          <a:prstGeom prst="rect">
            <a:avLst/>
          </a:prstGeom>
          <a:ln>
            <a:solidFill>
              <a:schemeClr val="tx1"/>
            </a:solidFill>
          </a:ln>
        </p:spPr>
      </p:pic>
    </p:spTree>
    <p:extLst>
      <p:ext uri="{BB962C8B-B14F-4D97-AF65-F5344CB8AC3E}">
        <p14:creationId xmlns:p14="http://schemas.microsoft.com/office/powerpoint/2010/main" val="19645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2952330" cy="1268375"/>
          </a:xfrm>
        </p:spPr>
        <p:txBody>
          <a:bodyPr vert="horz" lIns="91440" tIns="45720" rIns="91440" bIns="45720" rtlCol="0" anchor="t">
            <a:noAutofit/>
          </a:bodyPr>
          <a:lstStyle/>
          <a:p>
            <a:pPr>
              <a:lnSpc>
                <a:spcPct val="90000"/>
              </a:lnSpc>
            </a:pPr>
            <a:r>
              <a:rPr lang="en-US" sz="2000" dirty="0"/>
              <a:t>See the json file with information per report type</a:t>
            </a:r>
          </a:p>
          <a:p>
            <a:pPr>
              <a:lnSpc>
                <a:spcPct val="90000"/>
              </a:lnSpc>
            </a:pPr>
            <a:r>
              <a:rPr lang="en-US" sz="2000" dirty="0"/>
              <a:t>The connection works.</a:t>
            </a:r>
          </a:p>
          <a:p>
            <a:pPr>
              <a:lnSpc>
                <a:spcPct val="90000"/>
              </a:lnSpc>
            </a:pPr>
            <a:endParaRPr lang="en-US" sz="20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five of five)</a:t>
            </a:r>
          </a:p>
        </p:txBody>
      </p:sp>
      <p:pic>
        <p:nvPicPr>
          <p:cNvPr id="3" name="Picture 2">
            <a:extLst>
              <a:ext uri="{FF2B5EF4-FFF2-40B4-BE49-F238E27FC236}">
                <a16:creationId xmlns:a16="http://schemas.microsoft.com/office/drawing/2014/main" id="{F5696863-C520-4819-AD39-D57386A36ABB}"/>
              </a:ext>
            </a:extLst>
          </p:cNvPr>
          <p:cNvPicPr>
            <a:picLocks noChangeAspect="1"/>
          </p:cNvPicPr>
          <p:nvPr/>
        </p:nvPicPr>
        <p:blipFill>
          <a:blip r:embed="rId3"/>
          <a:stretch>
            <a:fillRect/>
          </a:stretch>
        </p:blipFill>
        <p:spPr>
          <a:xfrm>
            <a:off x="3554197" y="725078"/>
            <a:ext cx="5194267" cy="3763119"/>
          </a:xfrm>
          <a:prstGeom prst="rect">
            <a:avLst/>
          </a:prstGeom>
          <a:ln>
            <a:solidFill>
              <a:schemeClr val="tx1"/>
            </a:solidFill>
          </a:ln>
        </p:spPr>
      </p:pic>
      <p:sp>
        <p:nvSpPr>
          <p:cNvPr id="7" name="Rectangle 6">
            <a:extLst>
              <a:ext uri="{FF2B5EF4-FFF2-40B4-BE49-F238E27FC236}">
                <a16:creationId xmlns:a16="http://schemas.microsoft.com/office/drawing/2014/main" id="{F72A5DEF-CA0F-438B-B20B-857AA6656BBF}"/>
              </a:ext>
            </a:extLst>
          </p:cNvPr>
          <p:cNvSpPr/>
          <p:nvPr/>
        </p:nvSpPr>
        <p:spPr>
          <a:xfrm>
            <a:off x="4932040" y="843558"/>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45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fontScale="92500" lnSpcReduction="10000"/>
          </a:bodyPr>
          <a:lstStyle/>
          <a:p>
            <a:r>
              <a:rPr lang="en-US" dirty="0"/>
              <a:t>Introduction</a:t>
            </a:r>
          </a:p>
          <a:p>
            <a:r>
              <a:rPr lang="en-US" dirty="0"/>
              <a:t>Step 1: Retrieve the Alma Vendor and navigate to the "Usage Data" tab</a:t>
            </a:r>
          </a:p>
          <a:p>
            <a:r>
              <a:rPr lang="en-US" dirty="0"/>
              <a:t>Step 2: Click "Add SUSHI Account" and choose "Release 5"</a:t>
            </a:r>
          </a:p>
          <a:p>
            <a:r>
              <a:rPr lang="en-US" dirty="0"/>
              <a:t>Step 3: Search the Community Zone (CZ) for the vendor and link to it</a:t>
            </a:r>
          </a:p>
          <a:p>
            <a:r>
              <a:rPr lang="en-US" dirty="0"/>
              <a:t>Step 4: If you want to use a different URL then you can fill in the "Override URL"</a:t>
            </a:r>
          </a:p>
          <a:p>
            <a:r>
              <a:rPr lang="en-US" dirty="0"/>
              <a:t>Step 5: Fill in other fields as required</a:t>
            </a:r>
          </a:p>
          <a:p>
            <a:r>
              <a:rPr lang="en-US" dirty="0"/>
              <a:t>Step 6: Test connection for the SUSHI account</a:t>
            </a:r>
          </a:p>
          <a:p>
            <a:r>
              <a:rPr lang="en-US" dirty="0"/>
              <a:t>Step 7: Test connection  for </a:t>
            </a:r>
            <a:r>
              <a:rPr lang="en-US"/>
              <a:t>the specific </a:t>
            </a:r>
            <a:r>
              <a:rPr lang="en-US" dirty="0"/>
              <a:t>report types.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Table of Contents</a:t>
            </a:r>
          </a:p>
        </p:txBody>
      </p:sp>
    </p:spTree>
    <p:extLst>
      <p:ext uri="{BB962C8B-B14F-4D97-AF65-F5344CB8AC3E}">
        <p14:creationId xmlns:p14="http://schemas.microsoft.com/office/powerpoint/2010/main" val="22528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4E75-8026-4374-A13C-C21E13990B62}"/>
              </a:ext>
            </a:extLst>
          </p:cNvPr>
          <p:cNvPicPr>
            <a:picLocks noChangeAspect="1"/>
          </p:cNvPicPr>
          <p:nvPr/>
        </p:nvPicPr>
        <p:blipFill>
          <a:blip r:embed="rId2"/>
          <a:stretch>
            <a:fillRect/>
          </a:stretch>
        </p:blipFill>
        <p:spPr>
          <a:xfrm>
            <a:off x="881062" y="1510258"/>
            <a:ext cx="7381875" cy="2933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What happens in Primo</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fontScale="92500"/>
          </a:bodyPr>
          <a:lstStyle/>
          <a:p>
            <a:r>
              <a:rPr lang="en-US" dirty="0"/>
              <a:t>After clicking one of the specific items the user sees the item details</a:t>
            </a:r>
          </a:p>
        </p:txBody>
      </p:sp>
      <p:sp>
        <p:nvSpPr>
          <p:cNvPr id="8" name="Rectangle 7">
            <a:extLst>
              <a:ext uri="{FF2B5EF4-FFF2-40B4-BE49-F238E27FC236}">
                <a16:creationId xmlns:a16="http://schemas.microsoft.com/office/drawing/2014/main" id="{749BDA72-9D0E-4C68-8AC9-BAC75CB5DBE1}"/>
              </a:ext>
            </a:extLst>
          </p:cNvPr>
          <p:cNvSpPr/>
          <p:nvPr/>
        </p:nvSpPr>
        <p:spPr>
          <a:xfrm>
            <a:off x="2123728" y="3147814"/>
            <a:ext cx="271805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0F6FE67E-37FE-47F0-A321-391B9DEE0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4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26077" cy="1240583"/>
          </a:xfrm>
        </p:spPr>
        <p:txBody>
          <a:bodyPr/>
          <a:lstStyle/>
          <a:p>
            <a:pPr algn="ctr"/>
            <a:r>
              <a:rPr lang="en-US" sz="25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6" name="Picture 5" descr="&#10;">
            <a:extLst>
              <a:ext uri="{FF2B5EF4-FFF2-40B4-BE49-F238E27FC236}">
                <a16:creationId xmlns:a16="http://schemas.microsoft.com/office/drawing/2014/main" id="{57F9F467-D42F-4C2C-B651-3B4C73949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7" y="-1"/>
            <a:ext cx="7290380" cy="3192005"/>
          </a:xfrm>
          <a:prstGeom prst="rect">
            <a:avLst/>
          </a:prstGeom>
        </p:spPr>
      </p:pic>
    </p:spTree>
    <p:extLst>
      <p:ext uri="{BB962C8B-B14F-4D97-AF65-F5344CB8AC3E}">
        <p14:creationId xmlns:p14="http://schemas.microsoft.com/office/powerpoint/2010/main" val="236622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lnSpcReduction="10000"/>
          </a:bodyPr>
          <a:lstStyle/>
          <a:p>
            <a:r>
              <a:rPr lang="en-US" dirty="0"/>
              <a:t>When adding a SUSHI account, the staff user specifies if the account will be for COUNTER Release 4 or COUNTER Release 5.  </a:t>
            </a:r>
          </a:p>
          <a:p>
            <a:r>
              <a:rPr lang="en-US" dirty="0"/>
              <a:t>In this way institutions can simultaneously work with both COUNTER Release 4 and COUNTER Release 5.  </a:t>
            </a:r>
          </a:p>
          <a:p>
            <a:r>
              <a:rPr lang="en-US" dirty="0"/>
              <a:t>This of course will be until COUNTER Release 4 support will be phased out at some unspecified future time, by both "the industry" as well as by Alma. </a:t>
            </a:r>
          </a:p>
          <a:p>
            <a:r>
              <a:rPr lang="en-US" dirty="0"/>
              <a:t>We will now create a COUNTER Release 5 SUSHI Account for ProQuest.  We will use URL </a:t>
            </a:r>
            <a:r>
              <a:rPr lang="en-US" dirty="0">
                <a:hlinkClick r:id="rId3" tooltip="https://sushi.pre.proquest.com/counter/r5"/>
              </a:rPr>
              <a:t>https://sushi.pre.proquest.com/counter/r5</a:t>
            </a:r>
            <a:endParaRPr lang="en-US"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Introduction</a:t>
            </a:r>
          </a:p>
        </p:txBody>
      </p:sp>
    </p:spTree>
    <p:extLst>
      <p:ext uri="{BB962C8B-B14F-4D97-AF65-F5344CB8AC3E}">
        <p14:creationId xmlns:p14="http://schemas.microsoft.com/office/powerpoint/2010/main" val="18524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26077" cy="1240583"/>
          </a:xfrm>
        </p:spPr>
        <p:txBody>
          <a:bodyPr/>
          <a:lstStyle/>
          <a:p>
            <a:pPr algn="ctr"/>
            <a:r>
              <a:rPr lang="en-US" sz="2200" dirty="0"/>
              <a:t>Step One  - Retrieve the vendor and navigate to the “Usage Data” tab</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794290" y="0"/>
            <a:ext cx="2985622" cy="3186000"/>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05A147D4-DF18-4275-AB08-BD2DD62DD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5" y="138"/>
            <a:ext cx="5470822" cy="3191313"/>
          </a:xfrm>
          <a:prstGeom prst="rect">
            <a:avLst/>
          </a:prstGeom>
        </p:spPr>
      </p:pic>
      <p:pic>
        <p:nvPicPr>
          <p:cNvPr id="6" name="Picture 5">
            <a:extLst>
              <a:ext uri="{FF2B5EF4-FFF2-40B4-BE49-F238E27FC236}">
                <a16:creationId xmlns:a16="http://schemas.microsoft.com/office/drawing/2014/main" id="{C2CF6926-DD84-47BA-BAB1-FD9E53F08CC7}"/>
              </a:ext>
            </a:extLst>
          </p:cNvPr>
          <p:cNvPicPr>
            <a:picLocks noChangeAspect="1"/>
          </p:cNvPicPr>
          <p:nvPr/>
        </p:nvPicPr>
        <p:blipFill>
          <a:blip r:embed="rId2"/>
          <a:stretch>
            <a:fillRect/>
          </a:stretch>
        </p:blipFill>
        <p:spPr>
          <a:xfrm>
            <a:off x="3832" y="6358"/>
            <a:ext cx="2985622" cy="3186000"/>
          </a:xfrm>
          <a:prstGeom prst="rect">
            <a:avLst/>
          </a:prstGeom>
        </p:spPr>
      </p:pic>
    </p:spTree>
    <p:extLst>
      <p:ext uri="{BB962C8B-B14F-4D97-AF65-F5344CB8AC3E}">
        <p14:creationId xmlns:p14="http://schemas.microsoft.com/office/powerpoint/2010/main" val="3824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764319"/>
          </a:xfrm>
        </p:spPr>
        <p:txBody>
          <a:bodyPr vert="horz" lIns="91440" tIns="45720" rIns="91440" bIns="45720" rtlCol="0" anchor="t">
            <a:normAutofit/>
          </a:bodyPr>
          <a:lstStyle/>
          <a:p>
            <a:r>
              <a:rPr lang="en-US" sz="2000" dirty="0"/>
              <a:t>Every SUSHI Account is part of an Alma Vendor.  Retrieve the Alma Vendor and navigate to the "Usage Data" tab</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One</a:t>
            </a:r>
          </a:p>
        </p:txBody>
      </p:sp>
      <p:pic>
        <p:nvPicPr>
          <p:cNvPr id="6" name="Picture 5" descr="Graphical user interface, application&#10;&#10;Description automatically generated">
            <a:extLst>
              <a:ext uri="{FF2B5EF4-FFF2-40B4-BE49-F238E27FC236}">
                <a16:creationId xmlns:a16="http://schemas.microsoft.com/office/drawing/2014/main" id="{7FFCA0EF-86A0-47BC-8111-0244DBF6F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2252"/>
            <a:ext cx="9144000" cy="3287730"/>
          </a:xfrm>
          <a:prstGeom prst="rect">
            <a:avLst/>
          </a:prstGeom>
          <a:ln>
            <a:solidFill>
              <a:schemeClr val="accent1"/>
            </a:solidFill>
          </a:ln>
        </p:spPr>
      </p:pic>
    </p:spTree>
    <p:extLst>
      <p:ext uri="{BB962C8B-B14F-4D97-AF65-F5344CB8AC3E}">
        <p14:creationId xmlns:p14="http://schemas.microsoft.com/office/powerpoint/2010/main" val="31552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Step Two – Add a release 5 SUSHI account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8</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195736" y="0"/>
            <a:ext cx="2985622" cy="3186000"/>
          </a:xfrm>
          <a:prstGeom prst="rect">
            <a:avLst/>
          </a:prstGeom>
        </p:spPr>
      </p:pic>
      <p:pic>
        <p:nvPicPr>
          <p:cNvPr id="5" name="Picture 4" descr="A person sitting at a desk looking at a computer&#10;&#10;Description automatically generated">
            <a:extLst>
              <a:ext uri="{FF2B5EF4-FFF2-40B4-BE49-F238E27FC236}">
                <a16:creationId xmlns:a16="http://schemas.microsoft.com/office/drawing/2014/main" id="{FC8C67C4-DD12-4B71-ACF1-2D7F229ED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901" y="14694"/>
            <a:ext cx="5461715" cy="3186000"/>
          </a:xfrm>
          <a:prstGeom prst="rect">
            <a:avLst/>
          </a:prstGeom>
        </p:spPr>
      </p:pic>
      <p:pic>
        <p:nvPicPr>
          <p:cNvPr id="6" name="Picture 5">
            <a:extLst>
              <a:ext uri="{FF2B5EF4-FFF2-40B4-BE49-F238E27FC236}">
                <a16:creationId xmlns:a16="http://schemas.microsoft.com/office/drawing/2014/main" id="{D4EEA0AE-052B-4492-937C-FA48FB221FF1}"/>
              </a:ext>
            </a:extLst>
          </p:cNvPr>
          <p:cNvPicPr>
            <a:picLocks noChangeAspect="1"/>
          </p:cNvPicPr>
          <p:nvPr/>
        </p:nvPicPr>
        <p:blipFill>
          <a:blip r:embed="rId2"/>
          <a:stretch>
            <a:fillRect/>
          </a:stretch>
        </p:blipFill>
        <p:spPr>
          <a:xfrm>
            <a:off x="2202" y="6358"/>
            <a:ext cx="2985622" cy="3186000"/>
          </a:xfrm>
          <a:prstGeom prst="rect">
            <a:avLst/>
          </a:prstGeom>
        </p:spPr>
      </p:pic>
    </p:spTree>
    <p:extLst>
      <p:ext uri="{BB962C8B-B14F-4D97-AF65-F5344CB8AC3E}">
        <p14:creationId xmlns:p14="http://schemas.microsoft.com/office/powerpoint/2010/main" val="354852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764319"/>
          </a:xfrm>
        </p:spPr>
        <p:txBody>
          <a:bodyPr vert="horz" lIns="91440" tIns="45720" rIns="91440" bIns="45720" rtlCol="0" anchor="t">
            <a:normAutofit/>
          </a:bodyPr>
          <a:lstStyle/>
          <a:p>
            <a:r>
              <a:rPr lang="en-US" sz="2000" dirty="0"/>
              <a:t>Click "Add SUSHI Account" and choose "Release 5".</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Two</a:t>
            </a:r>
          </a:p>
        </p:txBody>
      </p:sp>
      <p:pic>
        <p:nvPicPr>
          <p:cNvPr id="7" name="Picture 6" descr="Graphical user interface, text, application&#10;&#10;Description automatically generated">
            <a:extLst>
              <a:ext uri="{FF2B5EF4-FFF2-40B4-BE49-F238E27FC236}">
                <a16:creationId xmlns:a16="http://schemas.microsoft.com/office/drawing/2014/main" id="{2AA785F2-0997-49C5-B8C7-8B780CB02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5839"/>
            <a:ext cx="9144000" cy="2884103"/>
          </a:xfrm>
          <a:prstGeom prst="rect">
            <a:avLst/>
          </a:prstGeom>
          <a:ln>
            <a:solidFill>
              <a:schemeClr val="accent1"/>
            </a:solidFill>
          </a:ln>
        </p:spPr>
      </p:pic>
    </p:spTree>
    <p:extLst>
      <p:ext uri="{BB962C8B-B14F-4D97-AF65-F5344CB8AC3E}">
        <p14:creationId xmlns:p14="http://schemas.microsoft.com/office/powerpoint/2010/main" val="392734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E1DADB2E556F45BE9A62616952DDF2" ma:contentTypeVersion="2" ma:contentTypeDescription="Create a new document." ma:contentTypeScope="" ma:versionID="01c4841853b28fb729c9db86b4629897">
  <xsd:schema xmlns:xsd="http://www.w3.org/2001/XMLSchema" xmlns:xs="http://www.w3.org/2001/XMLSchema" xmlns:p="http://schemas.microsoft.com/office/2006/metadata/properties" xmlns:ns2="649260b3-3b73-473a-85ca-000e7518d171" targetNamespace="http://schemas.microsoft.com/office/2006/metadata/properties" ma:root="true" ma:fieldsID="4f2e6b3fc71d4f30bf042179b546f932" ns2:_="">
    <xsd:import namespace="649260b3-3b73-473a-85ca-000e7518d17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260b3-3b73-473a-85ca-000e7518d1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862EED-B90E-4AAE-8659-C7A46DFFFA33}"/>
</file>

<file path=customXml/itemProps2.xml><?xml version="1.0" encoding="utf-8"?>
<ds:datastoreItem xmlns:ds="http://schemas.openxmlformats.org/officeDocument/2006/customXml" ds:itemID="{C453CE19-B707-4187-847C-BED181D23566}"/>
</file>

<file path=customXml/itemProps3.xml><?xml version="1.0" encoding="utf-8"?>
<ds:datastoreItem xmlns:ds="http://schemas.openxmlformats.org/officeDocument/2006/customXml" ds:itemID="{B3B23618-BC67-4594-A6AB-8464F3101586}"/>
</file>

<file path=docProps/app.xml><?xml version="1.0" encoding="utf-8"?>
<Properties xmlns="http://schemas.openxmlformats.org/officeDocument/2006/extended-properties" xmlns:vt="http://schemas.openxmlformats.org/officeDocument/2006/docPropsVTypes">
  <Template/>
  <TotalTime>87110</TotalTime>
  <Words>1050</Words>
  <Application>Microsoft Office PowerPoint</Application>
  <PresentationFormat>On-screen Show (16:9)</PresentationFormat>
  <Paragraphs>114</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IGeLU_2016_16X9 (1)</vt:lpstr>
      <vt:lpstr>PowerPoint Presentation</vt:lpstr>
      <vt:lpstr>PowerPoint Presentation</vt:lpstr>
      <vt:lpstr>Table of Contents</vt:lpstr>
      <vt:lpstr>Introduction</vt:lpstr>
      <vt:lpstr>Introduction</vt:lpstr>
      <vt:lpstr>Step One  - Retrieve the vendor and navigate to the “Usage Data” tab</vt:lpstr>
      <vt:lpstr>Step One</vt:lpstr>
      <vt:lpstr>Step Two – Add a release 5 SUSHI account </vt:lpstr>
      <vt:lpstr>Step Two</vt:lpstr>
      <vt:lpstr>Step Three – Link SUSHI account to the CZ </vt:lpstr>
      <vt:lpstr>Step Three</vt:lpstr>
      <vt:lpstr>Step Four – Use “override URL” if needed</vt:lpstr>
      <vt:lpstr>Step Four (slide one of two)</vt:lpstr>
      <vt:lpstr>Step Four (slide two of two)</vt:lpstr>
      <vt:lpstr>Step Five – Fill in remaining SUSHI account fields as needed</vt:lpstr>
      <vt:lpstr>Step Five (slide one of two)</vt:lpstr>
      <vt:lpstr>Step Five (slide two of two)</vt:lpstr>
      <vt:lpstr>Step Six – Test connection for the SUSHI account</vt:lpstr>
      <vt:lpstr>Step Six (slide one of five)</vt:lpstr>
      <vt:lpstr>Step Six (slide two of five)</vt:lpstr>
      <vt:lpstr>Step Six (slide three of five)</vt:lpstr>
      <vt:lpstr>Step Six (slide four of five)</vt:lpstr>
      <vt:lpstr>Step Six (slide five of five)</vt:lpstr>
      <vt:lpstr>Step Seven – Add report types and test connection for the report types</vt:lpstr>
      <vt:lpstr>Step Seven (slide one of five)</vt:lpstr>
      <vt:lpstr>Step Seven (slide two of five)</vt:lpstr>
      <vt:lpstr>Step Seven (slide three of five)</vt:lpstr>
      <vt:lpstr>Step Seven (slide four of five)</vt:lpstr>
      <vt:lpstr>Step Seven (slide five of five)</vt:lpstr>
      <vt:lpstr>What happens in Primo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679</cp:revision>
  <dcterms:created xsi:type="dcterms:W3CDTF">2017-01-02T15:10:30Z</dcterms:created>
  <dcterms:modified xsi:type="dcterms:W3CDTF">2021-05-12T13:53:06Z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0x010100E7E1DADB2E556F45BE9A62616952DDF2</vt:lpwstr>
  </property>
</Properties>
</file>