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0"/>
  </p:notesMasterIdLst>
  <p:handoutMasterIdLst>
    <p:handoutMasterId r:id="rId31"/>
  </p:handoutMasterIdLst>
  <p:sldIdLst>
    <p:sldId id="1735" r:id="rId3"/>
    <p:sldId id="1736" r:id="rId4"/>
    <p:sldId id="1968" r:id="rId5"/>
    <p:sldId id="2120" r:id="rId6"/>
    <p:sldId id="2002" r:id="rId7"/>
    <p:sldId id="2139" r:id="rId8"/>
    <p:sldId id="1963" r:id="rId9"/>
    <p:sldId id="2138" r:id="rId10"/>
    <p:sldId id="2306" r:id="rId11"/>
    <p:sldId id="2307" r:id="rId12"/>
    <p:sldId id="2083" r:id="rId13"/>
    <p:sldId id="2084" r:id="rId14"/>
    <p:sldId id="2284" r:id="rId15"/>
    <p:sldId id="2142" r:id="rId16"/>
    <p:sldId id="2143" r:id="rId17"/>
    <p:sldId id="2144" r:id="rId18"/>
    <p:sldId id="2285" r:id="rId19"/>
    <p:sldId id="2145" r:id="rId20"/>
    <p:sldId id="2146" r:id="rId21"/>
    <p:sldId id="2308" r:id="rId22"/>
    <p:sldId id="2148" r:id="rId23"/>
    <p:sldId id="2129" r:id="rId24"/>
    <p:sldId id="2192" r:id="rId25"/>
    <p:sldId id="2286" r:id="rId26"/>
    <p:sldId id="2309" r:id="rId27"/>
    <p:sldId id="2310" r:id="rId28"/>
    <p:sldId id="1701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0" autoAdjust="0"/>
    <p:restoredTop sz="95067" autoAdjust="0"/>
  </p:normalViewPr>
  <p:slideViewPr>
    <p:cSldViewPr>
      <p:cViewPr varScale="1">
        <p:scale>
          <a:sx n="118" d="100"/>
          <a:sy n="118" d="100"/>
        </p:scale>
        <p:origin x="52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08-Nov-21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08-Nov-21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4972396" cy="11500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Alma Digital - Copyright watermarks for image files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sample image file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4"/>
            <a:ext cx="8424936" cy="504056"/>
          </a:xfrm>
        </p:spPr>
        <p:txBody>
          <a:bodyPr>
            <a:noAutofit/>
          </a:bodyPr>
          <a:lstStyle/>
          <a:p>
            <a:r>
              <a:rPr lang="en-US" sz="2000" dirty="0"/>
              <a:t>Here it is in full screen mode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70D96-B4E6-4319-BBE7-0890DC5F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57" y="1131590"/>
            <a:ext cx="4802485" cy="36528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454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Let's set it 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B9659-726E-4BA5-9BC5-598DEE68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34" y="-6474"/>
            <a:ext cx="5124766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We will define this image to be our watermark, and we will call it “Creative Commons”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B2BAF-A335-4DA6-988F-A8307278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247900"/>
            <a:ext cx="1562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Access the Digital Watermark configuration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D52D7-3E67-46E9-886C-C90FD1C1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676400"/>
            <a:ext cx="5267325" cy="1790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B700E0-5354-40C8-9F0F-4FE94A0C11FD}"/>
              </a:ext>
            </a:extLst>
          </p:cNvPr>
          <p:cNvSpPr/>
          <p:nvPr/>
        </p:nvSpPr>
        <p:spPr>
          <a:xfrm>
            <a:off x="3059832" y="300379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E5387-28A6-4571-ABD6-21DF2244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186"/>
            <a:ext cx="9144000" cy="1363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Add a watermark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7975C-6EFC-472B-BEA6-142FC472659D}"/>
              </a:ext>
            </a:extLst>
          </p:cNvPr>
          <p:cNvSpPr/>
          <p:nvPr/>
        </p:nvSpPr>
        <p:spPr>
          <a:xfrm>
            <a:off x="7884368" y="2342669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5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2AE06F-BEED-4B4C-BD88-75E2CCC7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86" y="650122"/>
            <a:ext cx="6133306" cy="4119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78CD50-E9C4-4458-82CF-FA435A80C9AC}"/>
              </a:ext>
            </a:extLst>
          </p:cNvPr>
          <p:cNvSpPr txBox="1"/>
          <p:nvPr/>
        </p:nvSpPr>
        <p:spPr>
          <a:xfrm>
            <a:off x="5016626" y="2872790"/>
            <a:ext cx="230425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Here we have defined that the watermark will appear once and not “repeat across file”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79F6A6-1397-479C-AF0C-EC8F04A8A015}"/>
              </a:ext>
            </a:extLst>
          </p:cNvPr>
          <p:cNvCxnSpPr>
            <a:cxnSpLocks/>
          </p:cNvCxnSpPr>
          <p:nvPr/>
        </p:nvCxnSpPr>
        <p:spPr>
          <a:xfrm flipH="1">
            <a:off x="4211960" y="3681346"/>
            <a:ext cx="804666" cy="186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66491F-E4FC-4619-8B4A-0E108269AE4B}"/>
              </a:ext>
            </a:extLst>
          </p:cNvPr>
          <p:cNvSpPr txBox="1"/>
          <p:nvPr/>
        </p:nvSpPr>
        <p:spPr>
          <a:xfrm>
            <a:off x="29189" y="2334181"/>
            <a:ext cx="230425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Note that we have defined the watermark to appear in the center of the image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F0053A-757F-48D8-A3EC-7654AE8744B1}"/>
              </a:ext>
            </a:extLst>
          </p:cNvPr>
          <p:cNvCxnSpPr>
            <a:cxnSpLocks/>
          </p:cNvCxnSpPr>
          <p:nvPr/>
        </p:nvCxnSpPr>
        <p:spPr>
          <a:xfrm>
            <a:off x="1024765" y="4155926"/>
            <a:ext cx="798353" cy="84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9ED320-7070-47E2-9E2F-67753611C320}"/>
              </a:ext>
            </a:extLst>
          </p:cNvPr>
          <p:cNvCxnSpPr>
            <a:cxnSpLocks/>
          </p:cNvCxnSpPr>
          <p:nvPr/>
        </p:nvCxnSpPr>
        <p:spPr>
          <a:xfrm>
            <a:off x="877742" y="3428505"/>
            <a:ext cx="147023" cy="7529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3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3E440E-48F2-4A93-9D86-2475AB15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762"/>
            <a:ext cx="9144000" cy="1725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Now we have defined a digital watermark</a:t>
            </a:r>
          </a:p>
        </p:txBody>
      </p:sp>
    </p:spTree>
    <p:extLst>
      <p:ext uri="{BB962C8B-B14F-4D97-AF65-F5344CB8AC3E}">
        <p14:creationId xmlns:p14="http://schemas.microsoft.com/office/powerpoint/2010/main" val="316354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42B1C9-A714-4768-9646-E2A44AC0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1781175"/>
            <a:ext cx="4772025" cy="1581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Attribute the watermark to a copyrights statement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6AAB1-649E-43CA-9894-B4DC60FEB32A}"/>
              </a:ext>
            </a:extLst>
          </p:cNvPr>
          <p:cNvSpPr/>
          <p:nvPr/>
        </p:nvSpPr>
        <p:spPr>
          <a:xfrm>
            <a:off x="3203848" y="2966503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6AD664-5747-4232-A45A-6C4B9B1B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270"/>
            <a:ext cx="9144000" cy="2777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We will edit existing copyrights statement “Attribution 4.0 International (CC BY 4.0)”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6AAB1-649E-43CA-9894-B4DC60FEB32A}"/>
              </a:ext>
            </a:extLst>
          </p:cNvPr>
          <p:cNvSpPr/>
          <p:nvPr/>
        </p:nvSpPr>
        <p:spPr>
          <a:xfrm>
            <a:off x="1763688" y="3191974"/>
            <a:ext cx="2376264" cy="292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3B276-E706-4C57-A66A-452041D00305}"/>
              </a:ext>
            </a:extLst>
          </p:cNvPr>
          <p:cNvSpPr/>
          <p:nvPr/>
        </p:nvSpPr>
        <p:spPr>
          <a:xfrm>
            <a:off x="7524328" y="3507856"/>
            <a:ext cx="432048" cy="288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830E5D-55F1-42BC-8964-DE686902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573"/>
            <a:ext cx="9144000" cy="2574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1B503F-B8E3-4A2C-B62D-4E5116A9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13767"/>
          </a:xfrm>
        </p:spPr>
        <p:txBody>
          <a:bodyPr>
            <a:noAutofit/>
          </a:bodyPr>
          <a:lstStyle/>
          <a:p>
            <a:r>
              <a:rPr lang="en-US" dirty="0"/>
              <a:t>Add the watermark to the copyrights statement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25CE1C-DA66-4C8D-A561-FC8B31501959}"/>
              </a:ext>
            </a:extLst>
          </p:cNvPr>
          <p:cNvSpPr/>
          <p:nvPr/>
        </p:nvSpPr>
        <p:spPr>
          <a:xfrm>
            <a:off x="539552" y="3720171"/>
            <a:ext cx="2304256" cy="36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04A55-ED47-4B06-9C65-D88B8388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" y="483518"/>
            <a:ext cx="3114675" cy="3819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4C848-F60D-45B2-8063-334F628A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97513"/>
            <a:ext cx="3114675" cy="38195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84465"/>
            <a:ext cx="8496944" cy="36594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The three steps for defining copyright watermarks</a:t>
            </a:r>
          </a:p>
          <a:p>
            <a:pPr lvl="1"/>
            <a:r>
              <a:rPr lang="en-US" dirty="0"/>
              <a:t>Our sample image file</a:t>
            </a:r>
          </a:p>
          <a:p>
            <a:pPr lvl="1"/>
            <a:r>
              <a:rPr lang="en-US" dirty="0"/>
              <a:t>Let's set it up</a:t>
            </a:r>
          </a:p>
          <a:p>
            <a:pPr lvl="1"/>
            <a:r>
              <a:rPr lang="en-US" dirty="0"/>
              <a:t>Let's see it live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E127BA-39A4-4853-B865-59E1DA86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011"/>
            <a:ext cx="9144000" cy="2401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1B503F-B8E3-4A2C-B62D-4E5116A9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936104"/>
          </a:xfrm>
        </p:spPr>
        <p:txBody>
          <a:bodyPr>
            <a:noAutofit/>
          </a:bodyPr>
          <a:lstStyle/>
          <a:p>
            <a:r>
              <a:rPr lang="en-US" dirty="0"/>
              <a:t>Note that it is also possible to add a column for the watermark to the list of copyrights statements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25CE1C-DA66-4C8D-A561-FC8B31501959}"/>
              </a:ext>
            </a:extLst>
          </p:cNvPr>
          <p:cNvSpPr/>
          <p:nvPr/>
        </p:nvSpPr>
        <p:spPr>
          <a:xfrm>
            <a:off x="7740352" y="2705312"/>
            <a:ext cx="792088" cy="137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6867C-63B0-4BA0-9DC0-D19B5952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614"/>
            <a:ext cx="9144000" cy="32852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set it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58778"/>
          </a:xfrm>
        </p:spPr>
        <p:txBody>
          <a:bodyPr>
            <a:normAutofit/>
          </a:bodyPr>
          <a:lstStyle/>
          <a:p>
            <a:r>
              <a:rPr lang="en-US" sz="2000" dirty="0"/>
              <a:t>Attribute the copyrights statement to a digital representation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B1838-C3DF-4341-95F5-20141D5F9A60}"/>
              </a:ext>
            </a:extLst>
          </p:cNvPr>
          <p:cNvSpPr/>
          <p:nvPr/>
        </p:nvSpPr>
        <p:spPr>
          <a:xfrm>
            <a:off x="2411760" y="4093336"/>
            <a:ext cx="3240360" cy="539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D0D11-6AA5-487A-9C46-41BEDFA8A445}"/>
              </a:ext>
            </a:extLst>
          </p:cNvPr>
          <p:cNvSpPr txBox="1"/>
          <p:nvPr/>
        </p:nvSpPr>
        <p:spPr>
          <a:xfrm>
            <a:off x="2411760" y="3147814"/>
            <a:ext cx="28803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is the copyrights statement that has the watermark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66FADB-848C-476D-9753-11737AD407FE}"/>
              </a:ext>
            </a:extLst>
          </p:cNvPr>
          <p:cNvCxnSpPr>
            <a:cxnSpLocks/>
          </p:cNvCxnSpPr>
          <p:nvPr/>
        </p:nvCxnSpPr>
        <p:spPr>
          <a:xfrm>
            <a:off x="4031940" y="3732589"/>
            <a:ext cx="0" cy="3607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CF37A4-8498-4C12-BD3B-0DF06A34D084}"/>
              </a:ext>
            </a:extLst>
          </p:cNvPr>
          <p:cNvSpPr txBox="1"/>
          <p:nvPr/>
        </p:nvSpPr>
        <p:spPr>
          <a:xfrm>
            <a:off x="4031940" y="1673923"/>
            <a:ext cx="28803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is the example we saw earlier that did not have a watermark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66AAA2-3F0C-4FE5-BE67-460CD09834F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912260" y="2089422"/>
            <a:ext cx="540060" cy="14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87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Let's see it live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BFC7C57B-1108-4EE5-A9E2-53DD6CD9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07" y="-20538"/>
            <a:ext cx="5436096" cy="3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Let's see it live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EDEB3-44E9-49A2-B5D8-2D0F40BCE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635470"/>
            <a:ext cx="7524750" cy="4162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B2DE4-76C3-4B9D-B3D6-FA17C796F4B2}"/>
              </a:ext>
            </a:extLst>
          </p:cNvPr>
          <p:cNvSpPr txBox="1"/>
          <p:nvPr/>
        </p:nvSpPr>
        <p:spPr>
          <a:xfrm>
            <a:off x="3401624" y="1059582"/>
            <a:ext cx="16201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will click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FFAF19-8FDA-44E2-9EF1-770C56956DA5}"/>
              </a:ext>
            </a:extLst>
          </p:cNvPr>
          <p:cNvCxnSpPr>
            <a:cxnSpLocks/>
          </p:cNvCxnSpPr>
          <p:nvPr/>
        </p:nvCxnSpPr>
        <p:spPr>
          <a:xfrm flipH="1" flipV="1">
            <a:off x="2483768" y="1059582"/>
            <a:ext cx="91785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91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Let's see it live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D1EBD-1C5C-4439-9D38-27C9939C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" y="791370"/>
            <a:ext cx="7380312" cy="38757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7E4F9-50B3-433B-8DCA-CAEB346DE212}"/>
              </a:ext>
            </a:extLst>
          </p:cNvPr>
          <p:cNvSpPr txBox="1"/>
          <p:nvPr/>
        </p:nvSpPr>
        <p:spPr>
          <a:xfrm>
            <a:off x="6876256" y="2067539"/>
            <a:ext cx="176418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watermark appears in the center, as we previously defined.</a:t>
            </a:r>
          </a:p>
        </p:txBody>
      </p:sp>
    </p:spTree>
    <p:extLst>
      <p:ext uri="{BB962C8B-B14F-4D97-AF65-F5344CB8AC3E}">
        <p14:creationId xmlns:p14="http://schemas.microsoft.com/office/powerpoint/2010/main" val="365377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EF39B-9724-439B-9ACF-3F84CCFF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600" y="646542"/>
            <a:ext cx="5076800" cy="39551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Let's see it live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7E4F9-50B3-433B-8DCA-CAEB346DE212}"/>
              </a:ext>
            </a:extLst>
          </p:cNvPr>
          <p:cNvSpPr txBox="1"/>
          <p:nvPr/>
        </p:nvSpPr>
        <p:spPr>
          <a:xfrm>
            <a:off x="6876256" y="2067539"/>
            <a:ext cx="176418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watermark also appears in the full view</a:t>
            </a:r>
          </a:p>
        </p:txBody>
      </p:sp>
    </p:spTree>
    <p:extLst>
      <p:ext uri="{BB962C8B-B14F-4D97-AF65-F5344CB8AC3E}">
        <p14:creationId xmlns:p14="http://schemas.microsoft.com/office/powerpoint/2010/main" val="408325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Let's see it live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7E4F9-50B3-433B-8DCA-CAEB346DE212}"/>
              </a:ext>
            </a:extLst>
          </p:cNvPr>
          <p:cNvSpPr txBox="1"/>
          <p:nvPr/>
        </p:nvSpPr>
        <p:spPr>
          <a:xfrm>
            <a:off x="6876256" y="2067539"/>
            <a:ext cx="176418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watermark also appears when the image is downloaded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9896F-C803-4C11-B26D-B4E12DCF7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46479"/>
            <a:ext cx="3897506" cy="3974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85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B3D4-CB9C-45B7-94E0-CB38013F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the December 2021 Alma release it is possible to add copyright watermarks for image files.</a:t>
            </a:r>
          </a:p>
          <a:p>
            <a:r>
              <a:rPr lang="en-US" dirty="0"/>
              <a:t>The watermarks can appear in a specific position on the image or repeated across the image.</a:t>
            </a:r>
          </a:p>
          <a:p>
            <a:r>
              <a:rPr lang="en-US" dirty="0"/>
              <a:t>The watermarks are part of the overall copyright statement and allow the institution to ensure the proper use of the images.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three steps for defining copyright watermarks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5B68B0B-3F7B-49E7-A2E9-A4C0648F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6" y="10113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steps for defining copyright watermarks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/>
          </a:bodyPr>
          <a:lstStyle/>
          <a:p>
            <a:r>
              <a:rPr lang="en-US" sz="2000" dirty="0"/>
              <a:t>The flow for defining and using copyright watermarks for image files is as follows: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Create a digital watermark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Attribute the watermark to a “Copyrights Statements – Digital”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Attribute the “Copyrights Statements – Digital” to a digital representation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Our sample image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sample image file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4"/>
            <a:ext cx="8424936" cy="504056"/>
          </a:xfrm>
        </p:spPr>
        <p:txBody>
          <a:bodyPr>
            <a:noAutofit/>
          </a:bodyPr>
          <a:lstStyle/>
          <a:p>
            <a:r>
              <a:rPr lang="en-US" sz="2000" dirty="0"/>
              <a:t>We will use “The plum blossom ( </a:t>
            </a:r>
            <a:r>
              <a:rPr lang="en-US" sz="2000" dirty="0" err="1"/>
              <a:t>梅花</a:t>
            </a:r>
            <a:r>
              <a:rPr lang="en-US" sz="2000" dirty="0"/>
              <a:t>), the national flower of Taiwan”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2B26D-64C7-4720-B11A-E4AADA03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65" y="1059582"/>
            <a:ext cx="6444269" cy="3687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830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sample image file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4"/>
            <a:ext cx="8424936" cy="504056"/>
          </a:xfrm>
        </p:spPr>
        <p:txBody>
          <a:bodyPr>
            <a:noAutofit/>
          </a:bodyPr>
          <a:lstStyle/>
          <a:p>
            <a:r>
              <a:rPr lang="en-US" sz="2000" dirty="0"/>
              <a:t>It currently appears without the watermark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F25B1-5493-4297-BFD1-B9DA1468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55" y="1168467"/>
            <a:ext cx="6573844" cy="3595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84109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19123</TotalTime>
  <Words>463</Words>
  <Application>Microsoft Office PowerPoint</Application>
  <PresentationFormat>On-screen Show (16:9)</PresentationFormat>
  <Paragraphs>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The three steps for defining copyright watermarks</vt:lpstr>
      <vt:lpstr>The three steps for defining copyright watermarks</vt:lpstr>
      <vt:lpstr>Our sample image file</vt:lpstr>
      <vt:lpstr>Our sample image file</vt:lpstr>
      <vt:lpstr>Our sample image file</vt:lpstr>
      <vt:lpstr>Our sample image file</vt:lpstr>
      <vt:lpstr>Let's set it up</vt:lpstr>
      <vt:lpstr>Let's set it up</vt:lpstr>
      <vt:lpstr>Let's set it up</vt:lpstr>
      <vt:lpstr>Let's set it up</vt:lpstr>
      <vt:lpstr>Let's set it up</vt:lpstr>
      <vt:lpstr>Let's set it up</vt:lpstr>
      <vt:lpstr>Let's set it up</vt:lpstr>
      <vt:lpstr>Let's set it up</vt:lpstr>
      <vt:lpstr>Let's set it up</vt:lpstr>
      <vt:lpstr>Let's set it up</vt:lpstr>
      <vt:lpstr>Let's set it up</vt:lpstr>
      <vt:lpstr>Let's see it live</vt:lpstr>
      <vt:lpstr>Let's see it live</vt:lpstr>
      <vt:lpstr>Let's see it live</vt:lpstr>
      <vt:lpstr>Let's see it live</vt:lpstr>
      <vt:lpstr>Let's see it live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1803</cp:revision>
  <dcterms:created xsi:type="dcterms:W3CDTF">2017-01-02T15:10:30Z</dcterms:created>
  <dcterms:modified xsi:type="dcterms:W3CDTF">2021-11-08T09:11:13Z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