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28"/>
  </p:notesMasterIdLst>
  <p:handoutMasterIdLst>
    <p:handoutMasterId r:id="rId29"/>
  </p:handoutMasterIdLst>
  <p:sldIdLst>
    <p:sldId id="1735" r:id="rId3"/>
    <p:sldId id="1736" r:id="rId4"/>
    <p:sldId id="1968" r:id="rId5"/>
    <p:sldId id="2269" r:id="rId6"/>
    <p:sldId id="1963" r:id="rId7"/>
    <p:sldId id="2270" r:id="rId8"/>
    <p:sldId id="2360" r:id="rId9"/>
    <p:sldId id="2275" r:id="rId10"/>
    <p:sldId id="2395" r:id="rId11"/>
    <p:sldId id="2324" r:id="rId12"/>
    <p:sldId id="2273" r:id="rId13"/>
    <p:sldId id="2400" r:id="rId14"/>
    <p:sldId id="2399" r:id="rId15"/>
    <p:sldId id="2401" r:id="rId16"/>
    <p:sldId id="2274" r:id="rId17"/>
    <p:sldId id="2361" r:id="rId18"/>
    <p:sldId id="2325" r:id="rId19"/>
    <p:sldId id="2279" r:id="rId20"/>
    <p:sldId id="2280" r:id="rId21"/>
    <p:sldId id="2367" r:id="rId22"/>
    <p:sldId id="2282" r:id="rId23"/>
    <p:sldId id="2396" r:id="rId24"/>
    <p:sldId id="2402" r:id="rId25"/>
    <p:sldId id="2403" r:id="rId26"/>
    <p:sldId id="1701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5067" autoAdjust="0"/>
  </p:normalViewPr>
  <p:slideViewPr>
    <p:cSldViewPr>
      <p:cViewPr varScale="1">
        <p:scale>
          <a:sx n="139" d="100"/>
          <a:sy n="139" d="100"/>
        </p:scale>
        <p:origin x="13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upload.wikimedia.org/wikipedia/commons/thumb/9/95/Carnegie_Building.jpg/220px-Carnegie_Building.jpg" TargetMode="Externa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hyperlink" Target="https://upload.wikimedia.org/wikipedia/commons/thumb/f/fa/HHL_Leipzig_Graduate_School_of_Management%2C_University_House.jpg/800px-HHL_Leipzig_Graduate_School_of_Management%2C_University_House.jpg" TargetMode="Externa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4972396" cy="11500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000" dirty="0">
                <a:latin typeface="Calibri" panose="020F0502020204030204" pitchFamily="34" charset="0"/>
              </a:rPr>
              <a:t>How to add an image (icon) on the letterhead of the borrowing activity letter depending on the user group of the patron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3319778"/>
            <a:ext cx="8856983" cy="1240583"/>
          </a:xfrm>
        </p:spPr>
        <p:txBody>
          <a:bodyPr/>
          <a:lstStyle/>
          <a:p>
            <a:pPr algn="ctr"/>
            <a:r>
              <a:rPr lang="en-US" sz="2600" dirty="0"/>
              <a:t>Edit the XSL and add the condition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E6D111-D166-462E-A116-CECC4001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59" y="6757"/>
            <a:ext cx="4338903" cy="31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Edit the XSL and add the condition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914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We will use this image if the patron user group is “Undergraduate” (which appears in the XML as STUDENT_UNDERGRADUATE):</a:t>
            </a:r>
          </a:p>
          <a:p>
            <a:r>
              <a:rPr lang="en-US" sz="1200" dirty="0">
                <a:hlinkClick r:id="rId2"/>
              </a:rPr>
              <a:t>https://upload.wikimedia.org/wikipedia/commons/thumb/9/95/Carnegie_Building.jpg/220px-Carnegie_Building.jpg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  <p:pic>
        <p:nvPicPr>
          <p:cNvPr id="5" name="Picture 4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58D20257-24DD-4C40-BE1B-1EAB06673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39" y="1419622"/>
            <a:ext cx="2160240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9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Edit the XSL and add the condition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914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We will use this image if the patron user group is “Graduate” (which appears in the XML as STUDENT_GRADUATE):</a:t>
            </a:r>
          </a:p>
          <a:p>
            <a:r>
              <a:rPr lang="en-US" sz="1200" dirty="0">
                <a:hlinkClick r:id="rId2"/>
              </a:rPr>
              <a:t>https://upload.wikimedia.org/wikipedia/commons/thumb/f/fa/HHL_Leipzig_Graduate_School_of_Management%2C_University_House.jpg/800px-HHL_Leipzig_Graduate_School_of_Management%2C_University_House.jpg</a:t>
            </a:r>
            <a:r>
              <a:rPr lang="en-US" sz="1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9269F-1DEF-436D-B3E7-1F296C73F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64162"/>
            <a:ext cx="2438400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0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Edit the XSL and add the condition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914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An XSL condition to add the images based on the library name is on the next slide.</a:t>
            </a:r>
          </a:p>
          <a:p>
            <a:r>
              <a:rPr lang="en-US" sz="1800" dirty="0"/>
              <a:t>If you want the images to appear on the top of the letter then the text should be </a:t>
            </a:r>
            <a:r>
              <a:rPr lang="en-US" sz="1800"/>
              <a:t>added after </a:t>
            </a:r>
            <a:r>
              <a:rPr lang="en-US" sz="1800" dirty="0"/>
              <a:t>the following part of the letter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51760-8C2E-4142-BECD-D7E4DD9FF638}"/>
              </a:ext>
            </a:extLst>
          </p:cNvPr>
          <p:cNvSpPr txBox="1"/>
          <p:nvPr/>
        </p:nvSpPr>
        <p:spPr>
          <a:xfrm>
            <a:off x="427288" y="2053753"/>
            <a:ext cx="8208912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 &lt;</a:t>
            </a:r>
            <a:r>
              <a:rPr lang="en-US" sz="1050" dirty="0" err="1"/>
              <a:t>xsl:attribute</a:t>
            </a:r>
            <a:r>
              <a:rPr lang="en-US" sz="1050" dirty="0"/>
              <a:t> name="style"&gt;</a:t>
            </a:r>
          </a:p>
          <a:p>
            <a:r>
              <a:rPr lang="en-US" sz="1050" dirty="0"/>
              <a:t>          &lt;</a:t>
            </a:r>
            <a:r>
              <a:rPr lang="en-US" sz="1050" dirty="0" err="1"/>
              <a:t>xsl:call-template</a:t>
            </a:r>
            <a:r>
              <a:rPr lang="en-US" sz="1050" dirty="0"/>
              <a:t> name="</a:t>
            </a:r>
            <a:r>
              <a:rPr lang="en-US" sz="1050" dirty="0" err="1"/>
              <a:t>bodyStyleCss</a:t>
            </a:r>
            <a:r>
              <a:rPr lang="en-US" sz="1050" dirty="0"/>
              <a:t>" /&gt;&lt;!-- style.xsl --&gt;</a:t>
            </a:r>
          </a:p>
          <a:p>
            <a:r>
              <a:rPr lang="en-US" sz="1050" dirty="0"/>
              <a:t> &lt;/</a:t>
            </a:r>
            <a:r>
              <a:rPr lang="en-US" sz="1050" dirty="0" err="1"/>
              <a:t>xsl:attribute</a:t>
            </a:r>
            <a:r>
              <a:rPr lang="en-US" sz="1050" dirty="0"/>
              <a:t>&gt;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D79F6C6-8458-4C3D-BC48-003AD9127CE9}"/>
              </a:ext>
            </a:extLst>
          </p:cNvPr>
          <p:cNvSpPr txBox="1">
            <a:spLocks/>
          </p:cNvSpPr>
          <p:nvPr/>
        </p:nvSpPr>
        <p:spPr>
          <a:xfrm>
            <a:off x="323528" y="2926907"/>
            <a:ext cx="8496944" cy="914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And before the following part of the letter.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880F8-DEA8-487C-BD27-2AA71EFFFD6E}"/>
              </a:ext>
            </a:extLst>
          </p:cNvPr>
          <p:cNvSpPr txBox="1"/>
          <p:nvPr/>
        </p:nvSpPr>
        <p:spPr>
          <a:xfrm>
            <a:off x="455003" y="3710979"/>
            <a:ext cx="8208912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&lt;</a:t>
            </a:r>
            <a:r>
              <a:rPr lang="en-US" sz="1050" dirty="0" err="1"/>
              <a:t>xsl:call-template</a:t>
            </a:r>
            <a:r>
              <a:rPr lang="en-US" sz="1050" dirty="0"/>
              <a:t> name="head" /&gt;&lt;!-- header.xsl --&gt;</a:t>
            </a:r>
          </a:p>
        </p:txBody>
      </p:sp>
    </p:spTree>
    <p:extLst>
      <p:ext uri="{BB962C8B-B14F-4D97-AF65-F5344CB8AC3E}">
        <p14:creationId xmlns:p14="http://schemas.microsoft.com/office/powerpoint/2010/main" val="523317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Edit the XSL and add the condition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51760-8C2E-4142-BECD-D7E4DD9FF638}"/>
              </a:ext>
            </a:extLst>
          </p:cNvPr>
          <p:cNvSpPr txBox="1"/>
          <p:nvPr/>
        </p:nvSpPr>
        <p:spPr>
          <a:xfrm>
            <a:off x="429207" y="905683"/>
            <a:ext cx="8208912" cy="36471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&lt;</a:t>
            </a:r>
            <a:r>
              <a:rPr lang="en-US" sz="1050" dirty="0" err="1"/>
              <a:t>xsl:attribute</a:t>
            </a:r>
            <a:r>
              <a:rPr lang="en-US" sz="1050" dirty="0"/>
              <a:t> name="style"&gt;</a:t>
            </a:r>
          </a:p>
          <a:p>
            <a:r>
              <a:rPr lang="en-US" sz="1050" dirty="0"/>
              <a:t>          &lt;</a:t>
            </a:r>
            <a:r>
              <a:rPr lang="en-US" sz="1050" dirty="0" err="1"/>
              <a:t>xsl:call-template</a:t>
            </a:r>
            <a:r>
              <a:rPr lang="en-US" sz="1050" dirty="0"/>
              <a:t> name="</a:t>
            </a:r>
            <a:r>
              <a:rPr lang="en-US" sz="1050" dirty="0" err="1"/>
              <a:t>bodyStyleCss</a:t>
            </a:r>
            <a:r>
              <a:rPr lang="en-US" sz="1050" dirty="0"/>
              <a:t>" /&gt;&lt;!-- style.xsl --&gt;</a:t>
            </a:r>
          </a:p>
          <a:p>
            <a:r>
              <a:rPr lang="en-US" sz="1050" dirty="0"/>
              <a:t>        &lt;/</a:t>
            </a:r>
            <a:r>
              <a:rPr lang="en-US" sz="1050" dirty="0" err="1"/>
              <a:t>xsl:attribute</a:t>
            </a:r>
            <a:r>
              <a:rPr lang="en-US" sz="1050" dirty="0"/>
              <a:t>&gt;</a:t>
            </a:r>
          </a:p>
          <a:p>
            <a:endParaRPr lang="en-US" sz="1050" dirty="0"/>
          </a:p>
          <a:p>
            <a:r>
              <a:rPr lang="en-US" sz="1050" dirty="0">
                <a:highlight>
                  <a:srgbClr val="00FF00"/>
                </a:highlight>
              </a:rPr>
              <a:t>&lt;!-- begin add icons --&gt;</a:t>
            </a:r>
          </a:p>
          <a:p>
            <a:r>
              <a:rPr lang="en-US" sz="1050" dirty="0">
                <a:highlight>
                  <a:srgbClr val="FFFF00"/>
                </a:highlight>
              </a:rPr>
              <a:t>&lt;</a:t>
            </a:r>
            <a:r>
              <a:rPr lang="en-US" sz="1050" dirty="0" err="1">
                <a:highlight>
                  <a:srgbClr val="FFFF00"/>
                </a:highlight>
              </a:rPr>
              <a:t>xsl:for-each</a:t>
            </a:r>
            <a:r>
              <a:rPr lang="en-US" sz="1050" dirty="0">
                <a:highlight>
                  <a:srgbClr val="FFFF00"/>
                </a:highlight>
              </a:rPr>
              <a:t> select="</a:t>
            </a:r>
            <a:r>
              <a:rPr lang="en-US" sz="1050" dirty="0" err="1">
                <a:highlight>
                  <a:srgbClr val="FFFF00"/>
                </a:highlight>
              </a:rPr>
              <a:t>notification_data</a:t>
            </a:r>
            <a:r>
              <a:rPr lang="en-US" sz="1050" dirty="0">
                <a:highlight>
                  <a:srgbClr val="FFFF00"/>
                </a:highlight>
              </a:rPr>
              <a:t>"&gt; </a:t>
            </a:r>
          </a:p>
          <a:p>
            <a:r>
              <a:rPr lang="en-US" sz="1050" dirty="0">
                <a:highlight>
                  <a:srgbClr val="FFFF00"/>
                </a:highlight>
              </a:rPr>
              <a:t>  &lt;</a:t>
            </a:r>
            <a:r>
              <a:rPr lang="en-US" sz="1050" dirty="0" err="1">
                <a:highlight>
                  <a:srgbClr val="FFFF00"/>
                </a:highlight>
              </a:rPr>
              <a:t>xsl:if</a:t>
            </a:r>
            <a:r>
              <a:rPr lang="en-US" sz="1050" dirty="0">
                <a:highlight>
                  <a:srgbClr val="FFFF00"/>
                </a:highlight>
              </a:rPr>
              <a:t> test="/</a:t>
            </a:r>
            <a:r>
              <a:rPr lang="en-US" sz="1050" dirty="0" err="1">
                <a:highlight>
                  <a:srgbClr val="FFFF00"/>
                </a:highlight>
              </a:rPr>
              <a:t>notification_data</a:t>
            </a:r>
            <a:r>
              <a:rPr lang="en-US" sz="1050" dirty="0">
                <a:highlight>
                  <a:srgbClr val="FFFF00"/>
                </a:highlight>
              </a:rPr>
              <a:t>/receivers/receiver/user/</a:t>
            </a:r>
            <a:r>
              <a:rPr lang="en-US" sz="1050" dirty="0" err="1">
                <a:highlight>
                  <a:srgbClr val="FFFF00"/>
                </a:highlight>
              </a:rPr>
              <a:t>user_group</a:t>
            </a:r>
            <a:r>
              <a:rPr lang="en-US" sz="1050" dirty="0">
                <a:highlight>
                  <a:srgbClr val="FFFF00"/>
                </a:highlight>
              </a:rPr>
              <a:t> = 'STUDENT_UNDERGRADUATE'"&gt; </a:t>
            </a:r>
          </a:p>
          <a:p>
            <a:r>
              <a:rPr lang="en-US" sz="1050" dirty="0">
                <a:highlight>
                  <a:srgbClr val="FFFF00"/>
                </a:highlight>
              </a:rPr>
              <a:t>  &lt;center&gt;  &lt;</a:t>
            </a:r>
            <a:r>
              <a:rPr lang="en-US" sz="1050" dirty="0" err="1">
                <a:highlight>
                  <a:srgbClr val="FFFF00"/>
                </a:highlight>
              </a:rPr>
              <a:t>img</a:t>
            </a:r>
            <a:r>
              <a:rPr lang="en-US" sz="1050" dirty="0">
                <a:highlight>
                  <a:srgbClr val="FFFF00"/>
                </a:highlight>
              </a:rPr>
              <a:t> </a:t>
            </a:r>
            <a:r>
              <a:rPr lang="en-US" sz="1050" dirty="0" err="1">
                <a:highlight>
                  <a:srgbClr val="FFFF00"/>
                </a:highlight>
              </a:rPr>
              <a:t>src</a:t>
            </a:r>
            <a:r>
              <a:rPr lang="en-US" sz="1050" dirty="0">
                <a:highlight>
                  <a:srgbClr val="FFFF00"/>
                </a:highlight>
              </a:rPr>
              <a:t>="https://upload.wikimedia.org/</a:t>
            </a:r>
            <a:r>
              <a:rPr lang="en-US" sz="1050" dirty="0" err="1">
                <a:highlight>
                  <a:srgbClr val="FFFF00"/>
                </a:highlight>
              </a:rPr>
              <a:t>wikipedia</a:t>
            </a:r>
            <a:r>
              <a:rPr lang="en-US" sz="1050" dirty="0">
                <a:highlight>
                  <a:srgbClr val="FFFF00"/>
                </a:highlight>
              </a:rPr>
              <a:t>/commons/thumb/9/95/Carnegie_Building.jpg/220px-Carnegie_Building.jpg"  style="width:150px;height:150px;"/&gt; &lt;/center&gt;</a:t>
            </a:r>
          </a:p>
          <a:p>
            <a:r>
              <a:rPr lang="en-US" sz="1050" dirty="0">
                <a:highlight>
                  <a:srgbClr val="FFFF00"/>
                </a:highlight>
              </a:rPr>
              <a:t>&lt;/</a:t>
            </a:r>
            <a:r>
              <a:rPr lang="en-US" sz="1050" dirty="0" err="1">
                <a:highlight>
                  <a:srgbClr val="FFFF00"/>
                </a:highlight>
              </a:rPr>
              <a:t>xsl:if</a:t>
            </a:r>
            <a:r>
              <a:rPr lang="en-US" sz="1050" dirty="0">
                <a:highlight>
                  <a:srgbClr val="FFFF00"/>
                </a:highlight>
              </a:rPr>
              <a:t>&gt; </a:t>
            </a:r>
          </a:p>
          <a:p>
            <a:r>
              <a:rPr lang="en-US" sz="1050" dirty="0">
                <a:highlight>
                  <a:srgbClr val="FFFF00"/>
                </a:highlight>
              </a:rPr>
              <a:t>&lt;/</a:t>
            </a:r>
            <a:r>
              <a:rPr lang="en-US" sz="1050" dirty="0" err="1">
                <a:highlight>
                  <a:srgbClr val="FFFF00"/>
                </a:highlight>
              </a:rPr>
              <a:t>xsl:for-each</a:t>
            </a:r>
            <a:r>
              <a:rPr lang="en-US" sz="1050" dirty="0">
                <a:highlight>
                  <a:srgbClr val="FFFF00"/>
                </a:highlight>
              </a:rPr>
              <a:t>&gt;</a:t>
            </a:r>
          </a:p>
          <a:p>
            <a:endParaRPr lang="en-US" sz="1050" dirty="0">
              <a:highlight>
                <a:srgbClr val="FFFF00"/>
              </a:highlight>
            </a:endParaRPr>
          </a:p>
          <a:p>
            <a:r>
              <a:rPr lang="en-US" sz="1050" dirty="0">
                <a:highlight>
                  <a:srgbClr val="FFFF00"/>
                </a:highlight>
              </a:rPr>
              <a:t>&lt;</a:t>
            </a:r>
            <a:r>
              <a:rPr lang="en-US" sz="1050" dirty="0" err="1">
                <a:highlight>
                  <a:srgbClr val="FFFF00"/>
                </a:highlight>
              </a:rPr>
              <a:t>xsl:for-each</a:t>
            </a:r>
            <a:r>
              <a:rPr lang="en-US" sz="1050" dirty="0">
                <a:highlight>
                  <a:srgbClr val="FFFF00"/>
                </a:highlight>
              </a:rPr>
              <a:t> select="</a:t>
            </a:r>
            <a:r>
              <a:rPr lang="en-US" sz="1050" dirty="0" err="1">
                <a:highlight>
                  <a:srgbClr val="FFFF00"/>
                </a:highlight>
              </a:rPr>
              <a:t>notification_data</a:t>
            </a:r>
            <a:r>
              <a:rPr lang="en-US" sz="1050" dirty="0">
                <a:highlight>
                  <a:srgbClr val="FFFF00"/>
                </a:highlight>
              </a:rPr>
              <a:t>"&gt; </a:t>
            </a:r>
          </a:p>
          <a:p>
            <a:r>
              <a:rPr lang="en-US" sz="1050" dirty="0">
                <a:highlight>
                  <a:srgbClr val="FFFF00"/>
                </a:highlight>
              </a:rPr>
              <a:t>  &lt;</a:t>
            </a:r>
            <a:r>
              <a:rPr lang="en-US" sz="1050" dirty="0" err="1">
                <a:highlight>
                  <a:srgbClr val="FFFF00"/>
                </a:highlight>
              </a:rPr>
              <a:t>xsl:if</a:t>
            </a:r>
            <a:r>
              <a:rPr lang="en-US" sz="1050" dirty="0">
                <a:highlight>
                  <a:srgbClr val="FFFF00"/>
                </a:highlight>
              </a:rPr>
              <a:t> test="/</a:t>
            </a:r>
            <a:r>
              <a:rPr lang="en-US" sz="1050" dirty="0" err="1">
                <a:highlight>
                  <a:srgbClr val="FFFF00"/>
                </a:highlight>
              </a:rPr>
              <a:t>notification_data</a:t>
            </a:r>
            <a:r>
              <a:rPr lang="en-US" sz="1050" dirty="0">
                <a:highlight>
                  <a:srgbClr val="FFFF00"/>
                </a:highlight>
              </a:rPr>
              <a:t>/receivers/receiver/user/</a:t>
            </a:r>
            <a:r>
              <a:rPr lang="en-US" sz="1050" dirty="0" err="1">
                <a:highlight>
                  <a:srgbClr val="FFFF00"/>
                </a:highlight>
              </a:rPr>
              <a:t>user_group</a:t>
            </a:r>
            <a:r>
              <a:rPr lang="en-US" sz="1050" dirty="0">
                <a:highlight>
                  <a:srgbClr val="FFFF00"/>
                </a:highlight>
              </a:rPr>
              <a:t> ='STUDENT_GRADUATE'"&gt; </a:t>
            </a:r>
          </a:p>
          <a:p>
            <a:r>
              <a:rPr lang="en-US" sz="1050" dirty="0">
                <a:highlight>
                  <a:srgbClr val="FFFF00"/>
                </a:highlight>
              </a:rPr>
              <a:t>  &lt;center&gt;  &lt;</a:t>
            </a:r>
            <a:r>
              <a:rPr lang="en-US" sz="1050" dirty="0" err="1">
                <a:highlight>
                  <a:srgbClr val="FFFF00"/>
                </a:highlight>
              </a:rPr>
              <a:t>img</a:t>
            </a:r>
            <a:r>
              <a:rPr lang="en-US" sz="1050" dirty="0">
                <a:highlight>
                  <a:srgbClr val="FFFF00"/>
                </a:highlight>
              </a:rPr>
              <a:t> </a:t>
            </a:r>
            <a:r>
              <a:rPr lang="en-US" sz="1050" dirty="0" err="1">
                <a:highlight>
                  <a:srgbClr val="FFFF00"/>
                </a:highlight>
              </a:rPr>
              <a:t>src</a:t>
            </a:r>
            <a:r>
              <a:rPr lang="en-US" sz="1050" dirty="0">
                <a:highlight>
                  <a:srgbClr val="FFFF00"/>
                </a:highlight>
              </a:rPr>
              <a:t>="https://upload.wikimedia.org/</a:t>
            </a:r>
            <a:r>
              <a:rPr lang="en-US" sz="1050" dirty="0" err="1">
                <a:highlight>
                  <a:srgbClr val="FFFF00"/>
                </a:highlight>
              </a:rPr>
              <a:t>wikipedia</a:t>
            </a:r>
            <a:r>
              <a:rPr lang="en-US" sz="1050" dirty="0">
                <a:highlight>
                  <a:srgbClr val="FFFF00"/>
                </a:highlight>
              </a:rPr>
              <a:t>/commons/thumb/f/fa/HHL_Leipzig_Graduate_School_of_Management%2C_University_House.jpg/800px-HHL_Leipzig_Graduate_School_of_Management%2C_University_House.jpg"  style="width:150px;height:150px;"/&gt; &lt;/center&gt;</a:t>
            </a:r>
          </a:p>
          <a:p>
            <a:r>
              <a:rPr lang="en-US" sz="1050" dirty="0">
                <a:highlight>
                  <a:srgbClr val="FFFF00"/>
                </a:highlight>
              </a:rPr>
              <a:t>&lt;/</a:t>
            </a:r>
            <a:r>
              <a:rPr lang="en-US" sz="1050" dirty="0" err="1">
                <a:highlight>
                  <a:srgbClr val="FFFF00"/>
                </a:highlight>
              </a:rPr>
              <a:t>xsl:if</a:t>
            </a:r>
            <a:r>
              <a:rPr lang="en-US" sz="1050" dirty="0">
                <a:highlight>
                  <a:srgbClr val="FFFF00"/>
                </a:highlight>
              </a:rPr>
              <a:t>&gt; </a:t>
            </a:r>
          </a:p>
          <a:p>
            <a:r>
              <a:rPr lang="en-US" sz="1050" dirty="0">
                <a:highlight>
                  <a:srgbClr val="FFFF00"/>
                </a:highlight>
              </a:rPr>
              <a:t>&lt;/</a:t>
            </a:r>
            <a:r>
              <a:rPr lang="en-US" sz="1050" dirty="0" err="1">
                <a:highlight>
                  <a:srgbClr val="FFFF00"/>
                </a:highlight>
              </a:rPr>
              <a:t>xsl:for-each</a:t>
            </a:r>
            <a:r>
              <a:rPr lang="en-US" sz="1050" dirty="0">
                <a:highlight>
                  <a:srgbClr val="FFFF00"/>
                </a:highlight>
              </a:rPr>
              <a:t>&gt;</a:t>
            </a:r>
          </a:p>
          <a:p>
            <a:r>
              <a:rPr lang="en-US" sz="1050" dirty="0">
                <a:highlight>
                  <a:srgbClr val="00FF00"/>
                </a:highlight>
              </a:rPr>
              <a:t>&lt;!-- end add icons --&gt;</a:t>
            </a:r>
          </a:p>
          <a:p>
            <a:endParaRPr lang="en-US" sz="1050" dirty="0"/>
          </a:p>
          <a:p>
            <a:r>
              <a:rPr lang="en-US" sz="1050" dirty="0"/>
              <a:t>        &lt;</a:t>
            </a:r>
            <a:r>
              <a:rPr lang="en-US" sz="1050" dirty="0" err="1"/>
              <a:t>xsl:call-template</a:t>
            </a:r>
            <a:r>
              <a:rPr lang="en-US" sz="1050" dirty="0"/>
              <a:t> name="head" /&gt;&lt;!-- header.xsl --&gt;</a:t>
            </a:r>
          </a:p>
        </p:txBody>
      </p:sp>
    </p:spTree>
    <p:extLst>
      <p:ext uri="{BB962C8B-B14F-4D97-AF65-F5344CB8AC3E}">
        <p14:creationId xmlns:p14="http://schemas.microsoft.com/office/powerpoint/2010/main" val="997125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Edit the XSL and add the condition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23528" y="843558"/>
            <a:ext cx="849694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Edit the XSL of the letter as follows:</a:t>
            </a:r>
          </a:p>
          <a:p>
            <a:r>
              <a:rPr lang="en-US" sz="1800" dirty="0"/>
              <a:t>Go to “Configuration &gt; General &gt; Letters &gt; Letter Configuration” and edit the “Borrowing Activity Letter”.</a:t>
            </a:r>
          </a:p>
          <a:p>
            <a:r>
              <a:rPr lang="en-US" sz="1800" dirty="0"/>
              <a:t>Go to the “Template” tab &gt; Edit the letter&gt; Preview the letter &gt; Save.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7729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06D549-04FC-4B90-BFB7-1879B708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53" y="1131590"/>
            <a:ext cx="7589093" cy="36424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Edit the XSL and add the condition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23528" y="699542"/>
            <a:ext cx="8496944" cy="1160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Here is the edited XSL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64E4D-0A16-4767-9BB4-859ADE389834}"/>
              </a:ext>
            </a:extLst>
          </p:cNvPr>
          <p:cNvSpPr/>
          <p:nvPr/>
        </p:nvSpPr>
        <p:spPr>
          <a:xfrm>
            <a:off x="1691680" y="2291651"/>
            <a:ext cx="6674866" cy="1720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3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600" dirty="0"/>
              <a:t>Testing the XSL with different users without sending the letter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CD2FFE-1F5C-461C-A7C7-E4D2F1CF1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92" y="6612"/>
            <a:ext cx="5400807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7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2100" dirty="0"/>
              <a:t>Testing the XSL with different users without sending the letter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BC3C94A-660B-4294-AFA2-8EF45C0DDE58}"/>
              </a:ext>
            </a:extLst>
          </p:cNvPr>
          <p:cNvSpPr txBox="1">
            <a:spLocks/>
          </p:cNvSpPr>
          <p:nvPr/>
        </p:nvSpPr>
        <p:spPr>
          <a:xfrm>
            <a:off x="395536" y="699542"/>
            <a:ext cx="8496944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We can test the XSL of the letter with different users without really sending the letter. This can be done as follows: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Download the XML (as we did in section “Identify the path and field name of the user group”)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Save a copy of the XML with text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user_group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STUDENT_UNDERGRADUATE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user_group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/>
              <a:t>and save it as “</a:t>
            </a:r>
            <a:r>
              <a:rPr lang="en-US" sz="1800" dirty="0" err="1"/>
              <a:t>FulUserBorrowingActivityLetter</a:t>
            </a:r>
            <a:r>
              <a:rPr lang="en-US" sz="1800" dirty="0"/>
              <a:t> - Undergraduate.xml”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Save a copy of the XML with text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user_group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STUDENT_GRADUATE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user_group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/>
              <a:t>and save it as “</a:t>
            </a:r>
            <a:r>
              <a:rPr lang="en-US" sz="1800" dirty="0" err="1"/>
              <a:t>FulUserBorrowingActivityLetter</a:t>
            </a:r>
            <a:r>
              <a:rPr lang="en-US" sz="1800" dirty="0"/>
              <a:t> - Graduate.xml”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Add these two XMLs via “Upload Letter Example (XML)” in the “Letter Examples” tab.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Preview each letter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475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B8937B-75C1-4193-91B7-0A6E73BCC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1207714"/>
            <a:ext cx="5133975" cy="133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82D37-AB89-4C5A-9FFE-96AA9830B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87" y="2956478"/>
            <a:ext cx="5105400" cy="1323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254254" y="745018"/>
            <a:ext cx="8496944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two XMLs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024E078-450D-4BFA-85CE-70DA020F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2100" dirty="0"/>
              <a:t>Testing the XSL with different users without sending the letter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4CEFEF-8719-4624-8E27-8229ACE66892}"/>
              </a:ext>
            </a:extLst>
          </p:cNvPr>
          <p:cNvSpPr/>
          <p:nvPr/>
        </p:nvSpPr>
        <p:spPr>
          <a:xfrm>
            <a:off x="4502725" y="1222699"/>
            <a:ext cx="2636261" cy="230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D509E1-EAB2-4420-B90C-93B43874342A}"/>
              </a:ext>
            </a:extLst>
          </p:cNvPr>
          <p:cNvSpPr/>
          <p:nvPr/>
        </p:nvSpPr>
        <p:spPr>
          <a:xfrm>
            <a:off x="2627784" y="2325646"/>
            <a:ext cx="3168352" cy="230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6D0409-B57C-490B-9E62-FCE1CB2C21DC}"/>
              </a:ext>
            </a:extLst>
          </p:cNvPr>
          <p:cNvSpPr/>
          <p:nvPr/>
        </p:nvSpPr>
        <p:spPr>
          <a:xfrm>
            <a:off x="1979712" y="2966442"/>
            <a:ext cx="2523013" cy="230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E0FF06-FE4A-40CD-8835-94F1AFF0694F}"/>
              </a:ext>
            </a:extLst>
          </p:cNvPr>
          <p:cNvSpPr/>
          <p:nvPr/>
        </p:nvSpPr>
        <p:spPr>
          <a:xfrm>
            <a:off x="2581078" y="4069388"/>
            <a:ext cx="3168352" cy="230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2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7EC8A-AF16-498A-BB8D-6EC43A1E8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7" y="144400"/>
            <a:ext cx="4714875" cy="415554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0449"/>
            <a:ext cx="9143999" cy="3659493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The question</a:t>
            </a:r>
          </a:p>
          <a:p>
            <a:pPr lvl="1"/>
            <a:r>
              <a:rPr lang="en-US" sz="1800" dirty="0"/>
              <a:t>Identify the path and field name of the user group</a:t>
            </a:r>
          </a:p>
          <a:p>
            <a:pPr lvl="1"/>
            <a:r>
              <a:rPr lang="en-US" sz="1800" dirty="0"/>
              <a:t>Edit the XSL and add the condition</a:t>
            </a:r>
          </a:p>
          <a:p>
            <a:pPr lvl="1"/>
            <a:r>
              <a:rPr lang="en-US" sz="1800" dirty="0"/>
              <a:t>Testing the XSL with different users without sending the letter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938EB40-80F6-4011-BB1F-38F4693822A4}"/>
              </a:ext>
            </a:extLst>
          </p:cNvPr>
          <p:cNvSpPr txBox="1">
            <a:spLocks/>
          </p:cNvSpPr>
          <p:nvPr/>
        </p:nvSpPr>
        <p:spPr>
          <a:xfrm>
            <a:off x="742497" y="51470"/>
            <a:ext cx="7717935" cy="588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Agenda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CF27A1-596E-45E0-B17E-61CA623F0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892"/>
            <a:ext cx="9144000" cy="2444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Add the XMLs in the “Letter Examples” tab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024E078-450D-4BFA-85CE-70DA020F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2100" dirty="0"/>
              <a:t>Testing the XSL with different users without sending the letter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1409E-686B-49C2-B9F9-323DB8706D33}"/>
              </a:ext>
            </a:extLst>
          </p:cNvPr>
          <p:cNvSpPr/>
          <p:nvPr/>
        </p:nvSpPr>
        <p:spPr>
          <a:xfrm>
            <a:off x="1079612" y="1923678"/>
            <a:ext cx="6840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7A4830-CA92-4BFB-B9E5-EB1C7BA66F5D}"/>
              </a:ext>
            </a:extLst>
          </p:cNvPr>
          <p:cNvSpPr/>
          <p:nvPr/>
        </p:nvSpPr>
        <p:spPr>
          <a:xfrm>
            <a:off x="7164288" y="221171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DEF0C7-1E86-46B6-913A-20F0234D2D84}"/>
              </a:ext>
            </a:extLst>
          </p:cNvPr>
          <p:cNvSpPr/>
          <p:nvPr/>
        </p:nvSpPr>
        <p:spPr>
          <a:xfrm>
            <a:off x="179512" y="3713830"/>
            <a:ext cx="216023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3CD246-C28A-4207-A3C3-9D145C2BE854}"/>
              </a:ext>
            </a:extLst>
          </p:cNvPr>
          <p:cNvSpPr/>
          <p:nvPr/>
        </p:nvSpPr>
        <p:spPr>
          <a:xfrm>
            <a:off x="179511" y="3435846"/>
            <a:ext cx="216023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6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595A46-579C-4796-99E8-08CB9C99C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3444"/>
            <a:ext cx="9144000" cy="2848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1160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Preview each letter.  </a:t>
            </a:r>
          </a:p>
          <a:p>
            <a:r>
              <a:rPr lang="en-US" dirty="0"/>
              <a:t>We will start with the letter for the Graduate Student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024E078-450D-4BFA-85CE-70DA020F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2100" dirty="0"/>
              <a:t>Testing the XSL with different users without sending the letter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C8A599-2A41-4B24-B3F9-D61967C12061}"/>
              </a:ext>
            </a:extLst>
          </p:cNvPr>
          <p:cNvSpPr/>
          <p:nvPr/>
        </p:nvSpPr>
        <p:spPr>
          <a:xfrm>
            <a:off x="1115616" y="2283090"/>
            <a:ext cx="648072" cy="288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DF96D-95BC-43CB-A7FC-7A0594296DAE}"/>
              </a:ext>
            </a:extLst>
          </p:cNvPr>
          <p:cNvSpPr/>
          <p:nvPr/>
        </p:nvSpPr>
        <p:spPr>
          <a:xfrm>
            <a:off x="7884368" y="4227934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9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1160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correctly has the image defined for the graduate student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024E078-450D-4BFA-85CE-70DA020F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2100" dirty="0"/>
              <a:t>Testing the XSL with different users without sending the letter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D3DCA-4FC7-4480-B953-32599BEF0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68" y="1491630"/>
            <a:ext cx="4020864" cy="30752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3707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DFC55F-DFC1-4B1E-96E2-02CC9FD18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45" y="1707803"/>
            <a:ext cx="9144000" cy="31042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783270"/>
            <a:ext cx="8496944" cy="1160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Preview each letter.  </a:t>
            </a:r>
          </a:p>
          <a:p>
            <a:r>
              <a:rPr lang="en-US" dirty="0"/>
              <a:t>We will start with the letter for the Undergraduate Student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024E078-450D-4BFA-85CE-70DA020F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2100" dirty="0"/>
              <a:t>Testing the XSL with different users without sending the letter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C8A599-2A41-4B24-B3F9-D61967C12061}"/>
              </a:ext>
            </a:extLst>
          </p:cNvPr>
          <p:cNvSpPr/>
          <p:nvPr/>
        </p:nvSpPr>
        <p:spPr>
          <a:xfrm>
            <a:off x="1073752" y="2067694"/>
            <a:ext cx="648072" cy="288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DF96D-95BC-43CB-A7FC-7A0594296DAE}"/>
              </a:ext>
            </a:extLst>
          </p:cNvPr>
          <p:cNvSpPr/>
          <p:nvPr/>
        </p:nvSpPr>
        <p:spPr>
          <a:xfrm>
            <a:off x="7884368" y="4288223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0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1160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correctly has the image defined for the Graduate student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024E078-450D-4BFA-85CE-70DA020F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2100" dirty="0"/>
              <a:t>Testing the XSL with different users without sending the letter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0CEF9-9FE5-4E57-9694-6F74DF06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289" y="1347614"/>
            <a:ext cx="4459421" cy="33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92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The question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3B3D4-CB9C-45B7-94E0-CB38013F2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254" y="0"/>
            <a:ext cx="765221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Hi.  I want to add an icon of the library to the header of the borrowing activity letter.  I want the icon to be different depending on the user group of the patron.</a:t>
            </a:r>
          </a:p>
        </p:txBody>
      </p:sp>
    </p:spTree>
    <p:extLst>
      <p:ext uri="{BB962C8B-B14F-4D97-AF65-F5344CB8AC3E}">
        <p14:creationId xmlns:p14="http://schemas.microsoft.com/office/powerpoint/2010/main" val="89029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Identify the path and field name of the user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8" name="Picture 7" descr="Two people looking at a computer&#10;&#10;Description automatically generated">
            <a:extLst>
              <a:ext uri="{FF2B5EF4-FFF2-40B4-BE49-F238E27FC236}">
                <a16:creationId xmlns:a16="http://schemas.microsoft.com/office/drawing/2014/main" id="{CE626B11-EE23-436C-A799-96238C253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68" y="0"/>
            <a:ext cx="5400808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Identify the path and field name of the user group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We will need to make a condition  based on the user group of the patron.  </a:t>
            </a:r>
          </a:p>
          <a:p>
            <a:r>
              <a:rPr lang="en-US" sz="1800" dirty="0"/>
              <a:t>Therefore, we need to get the path and field name of the user group of the patron as it appears in the XML.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Go to “Configuration &gt; General &gt; Letters &gt; Letter Configuration” and edit the “Borrowing Activity Letter”.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Go to the “Letter Examples” tab &gt; Choose desired letter to preview &gt; Preview the letter.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Download the XML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Look for the user group of the user.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Identify the name and path of the field</a:t>
            </a:r>
          </a:p>
        </p:txBody>
      </p:sp>
    </p:spTree>
    <p:extLst>
      <p:ext uri="{BB962C8B-B14F-4D97-AF65-F5344CB8AC3E}">
        <p14:creationId xmlns:p14="http://schemas.microsoft.com/office/powerpoint/2010/main" val="24193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421501-1BD3-4FD7-A51A-8E3BBB1A0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31" y="516860"/>
            <a:ext cx="4765338" cy="42951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Identify the path and field name of the user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6A4D2A-26B5-4775-9B85-228998BEA5F0}"/>
              </a:ext>
            </a:extLst>
          </p:cNvPr>
          <p:cNvSpPr/>
          <p:nvPr/>
        </p:nvSpPr>
        <p:spPr>
          <a:xfrm>
            <a:off x="2307921" y="4155926"/>
            <a:ext cx="67990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3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4220D-9910-4A48-ACB6-81F9F8C9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367383"/>
            <a:ext cx="6296025" cy="3076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Identify the path and field name of the user group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23528" y="843558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Here we have opened the XML in notepad ++ and found the user group of the patron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0EE15-23B7-49A3-8D4F-68C25F540AF2}"/>
              </a:ext>
            </a:extLst>
          </p:cNvPr>
          <p:cNvSpPr/>
          <p:nvPr/>
        </p:nvSpPr>
        <p:spPr>
          <a:xfrm>
            <a:off x="1979712" y="3147814"/>
            <a:ext cx="32403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0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AC5F9A-835A-4518-A02C-573EC3043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16" y="2317292"/>
            <a:ext cx="7800975" cy="2009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Identify the path and field name of the user group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23528" y="843558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path and name of field for the library of the ordered item is /</a:t>
            </a:r>
            <a:r>
              <a:rPr lang="en-US" sz="1800" dirty="0" err="1"/>
              <a:t>notification_data</a:t>
            </a:r>
            <a:r>
              <a:rPr lang="en-US" sz="1800" dirty="0"/>
              <a:t>/receivers/receiver/user/</a:t>
            </a:r>
            <a:r>
              <a:rPr lang="en-US" sz="1800" dirty="0" err="1"/>
              <a:t>user_group</a:t>
            </a: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0EE15-23B7-49A3-8D4F-68C25F540AF2}"/>
              </a:ext>
            </a:extLst>
          </p:cNvPr>
          <p:cNvSpPr/>
          <p:nvPr/>
        </p:nvSpPr>
        <p:spPr>
          <a:xfrm>
            <a:off x="4995672" y="2941836"/>
            <a:ext cx="3240360" cy="63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CC22D-20A8-4EDA-96C9-DD79400571C4}"/>
              </a:ext>
            </a:extLst>
          </p:cNvPr>
          <p:cNvSpPr txBox="1"/>
          <p:nvPr/>
        </p:nvSpPr>
        <p:spPr>
          <a:xfrm>
            <a:off x="1961464" y="3769986"/>
            <a:ext cx="28803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Here we used a notepad ++ plugin to get the path.  It can also be done manually.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40CDBB-9C43-44D6-9C24-697598D0D675}"/>
              </a:ext>
            </a:extLst>
          </p:cNvPr>
          <p:cNvCxnSpPr>
            <a:cxnSpLocks/>
          </p:cNvCxnSpPr>
          <p:nvPr/>
        </p:nvCxnSpPr>
        <p:spPr>
          <a:xfrm flipV="1">
            <a:off x="5292080" y="3579862"/>
            <a:ext cx="144016" cy="6056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4D0557-E746-45A7-9512-1E4010388725}"/>
              </a:ext>
            </a:extLst>
          </p:cNvPr>
          <p:cNvCxnSpPr>
            <a:cxnSpLocks/>
          </p:cNvCxnSpPr>
          <p:nvPr/>
        </p:nvCxnSpPr>
        <p:spPr>
          <a:xfrm flipV="1">
            <a:off x="4840052" y="4171035"/>
            <a:ext cx="452028" cy="12818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792905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20789</TotalTime>
  <Words>1214</Words>
  <Application>Microsoft Office PowerPoint</Application>
  <PresentationFormat>On-screen Show (16:9)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IGeLU_2016_16X9 (1)</vt:lpstr>
      <vt:lpstr>Ex_Libris_2020</vt:lpstr>
      <vt:lpstr>PowerPoint Presentation</vt:lpstr>
      <vt:lpstr>PowerPoint Presentation</vt:lpstr>
      <vt:lpstr>The question</vt:lpstr>
      <vt:lpstr>The question </vt:lpstr>
      <vt:lpstr>Identify the path and field name of the user group</vt:lpstr>
      <vt:lpstr>Identify the path and field name of the user group</vt:lpstr>
      <vt:lpstr>Identify the path and field name of the user group</vt:lpstr>
      <vt:lpstr>Identify the path and field name of the user group</vt:lpstr>
      <vt:lpstr>Identify the path and field name of the user group</vt:lpstr>
      <vt:lpstr>Edit the XSL and add the condition</vt:lpstr>
      <vt:lpstr>Edit the XSL and add the condition</vt:lpstr>
      <vt:lpstr>Edit the XSL and add the condition</vt:lpstr>
      <vt:lpstr>Edit the XSL and add the condition</vt:lpstr>
      <vt:lpstr>Edit the XSL and add the condition</vt:lpstr>
      <vt:lpstr>Edit the XSL and add the condition</vt:lpstr>
      <vt:lpstr>Edit the XSL and add the condition</vt:lpstr>
      <vt:lpstr>Testing the XSL with different users without sending the letter</vt:lpstr>
      <vt:lpstr>Testing the XSL with different users without sending the letter</vt:lpstr>
      <vt:lpstr>Testing the XSL with different users without sending the letter</vt:lpstr>
      <vt:lpstr>Testing the XSL with different users without sending the letter</vt:lpstr>
      <vt:lpstr>Testing the XSL with different users without sending the letter</vt:lpstr>
      <vt:lpstr>Testing the XSL with different users without sending the letter</vt:lpstr>
      <vt:lpstr>Testing the XSL with different users without sending the letter</vt:lpstr>
      <vt:lpstr>Testing the XSL with different users without sending the letter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1960</cp:revision>
  <dcterms:created xsi:type="dcterms:W3CDTF">2017-01-02T15:10:30Z</dcterms:created>
  <dcterms:modified xsi:type="dcterms:W3CDTF">2023-03-13T10:13:34Z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