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1773" r:id="rId5"/>
    <p:sldId id="1788" r:id="rId6"/>
    <p:sldId id="1865" r:id="rId7"/>
    <p:sldId id="1879" r:id="rId8"/>
    <p:sldId id="1880" r:id="rId9"/>
    <p:sldId id="1897" r:id="rId10"/>
    <p:sldId id="1898" r:id="rId11"/>
    <p:sldId id="1899" r:id="rId12"/>
    <p:sldId id="1900" r:id="rId13"/>
    <p:sldId id="1901" r:id="rId14"/>
    <p:sldId id="1761" r:id="rId15"/>
    <p:sldId id="1777" r:id="rId16"/>
    <p:sldId id="1908" r:id="rId17"/>
    <p:sldId id="1862" r:id="rId18"/>
    <p:sldId id="1863" r:id="rId19"/>
    <p:sldId id="1864" r:id="rId20"/>
    <p:sldId id="1902" r:id="rId21"/>
    <p:sldId id="1903" r:id="rId22"/>
    <p:sldId id="1904" r:id="rId23"/>
    <p:sldId id="1882" r:id="rId24"/>
    <p:sldId id="1883" r:id="rId25"/>
    <p:sldId id="1905" r:id="rId26"/>
    <p:sldId id="1906" r:id="rId27"/>
    <p:sldId id="1907" r:id="rId28"/>
    <p:sldId id="1884" r:id="rId29"/>
    <p:sldId id="1909" r:id="rId30"/>
    <p:sldId id="1910" r:id="rId31"/>
    <p:sldId id="1911" r:id="rId32"/>
    <p:sldId id="1912" r:id="rId33"/>
    <p:sldId id="1692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0" autoAdjust="0"/>
    <p:restoredTop sz="95181" autoAdjust="0"/>
  </p:normalViewPr>
  <p:slideViewPr>
    <p:cSldViewPr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03-Feb-22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03-Feb-22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3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2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2520E-FE0C-4AE1-AA26-CEFBDC0DB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36F276-8329-46CA-A2A8-1328A7FCA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3768" r:id="rId3"/>
    <p:sldLayoutId id="2147483843" r:id="rId4"/>
    <p:sldLayoutId id="2147483839" r:id="rId5"/>
    <p:sldLayoutId id="2147483802" r:id="rId6"/>
    <p:sldLayoutId id="21474837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Metadata_Management/180Search_Indexes/050MARC_21_Search_Indexes#MARC_21_Bibliographic_All_Titles_Search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Knowledge_Articles/NERS_2020#NERS_6795:_Improve_Repository_Search_functionality_with_free_text_options_for_MARC_tags_and_subfields_in_Advanced_Search" TargetMode="External"/><Relationship Id="rId2" Type="http://schemas.openxmlformats.org/officeDocument/2006/relationships/hyperlink" Target="https://knowledge.exlibrisgroup.com/Alma/Release_Notes/2021/Alma_2021_Release_Note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7483-7985-4416-AF5C-083AD7FCF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211710"/>
            <a:ext cx="5832648" cy="1305174"/>
          </a:xfrm>
        </p:spPr>
        <p:txBody>
          <a:bodyPr/>
          <a:lstStyle/>
          <a:p>
            <a:r>
              <a:rPr lang="en-US" sz="2400" dirty="0"/>
              <a:t>NERS 6795: Enhanced Ability to Filter a Set Using an Indication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86F82-9AE0-4066-B13B-4D9F678D5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3639174"/>
            <a:ext cx="4680519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72717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method to filter a set using an indication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32447"/>
          </a:xfrm>
        </p:spPr>
        <p:txBody>
          <a:bodyPr>
            <a:normAutofit/>
          </a:bodyPr>
          <a:lstStyle/>
          <a:p>
            <a:r>
              <a:rPr lang="en-US" dirty="0"/>
              <a:t>When the new set is ready, it appears on the Set Details page of the main set.</a:t>
            </a:r>
          </a:p>
          <a:p>
            <a:r>
              <a:rPr lang="en-US" dirty="0"/>
              <a:t>A similar section appears for the original set from which this set was created, listing all its filtered sets. </a:t>
            </a:r>
          </a:p>
          <a:p>
            <a:r>
              <a:rPr lang="en-US" dirty="0"/>
              <a:t>The row actions list for the new set contains all the actions that can be achieved on this set, identical to the actions available from the Manage Sets page. </a:t>
            </a:r>
          </a:p>
        </p:txBody>
      </p:sp>
    </p:spTree>
    <p:extLst>
      <p:ext uri="{BB962C8B-B14F-4D97-AF65-F5344CB8AC3E}">
        <p14:creationId xmlns:p14="http://schemas.microsoft.com/office/powerpoint/2010/main" val="78770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</p:spTree>
    <p:extLst>
      <p:ext uri="{BB962C8B-B14F-4D97-AF65-F5344CB8AC3E}">
        <p14:creationId xmlns:p14="http://schemas.microsoft.com/office/powerpoint/2010/main" val="181832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In the example here we will find all bibliographic records which have the word “Literature” (with a capital or lowercase “l” at the beginning) in subfield a.</a:t>
            </a:r>
          </a:p>
          <a:p>
            <a:r>
              <a:rPr lang="en-US" dirty="0"/>
              <a:t>When searching by the title index we find records with the word “literature” in many more field / subfield combinations than only 245 subfield a</a:t>
            </a:r>
          </a:p>
          <a:p>
            <a:r>
              <a:rPr lang="en-US" dirty="0"/>
              <a:t>However, we want only bibliographic records which have the word “Literature” in field 245 subfield 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We have an indication rule called “YLK - Retrieve all records with word literature in 245a” as follows: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B3AB8-43CD-43DA-9E16-3C05AA8BDE43}"/>
              </a:ext>
            </a:extLst>
          </p:cNvPr>
          <p:cNvSpPr txBox="1"/>
          <p:nvPr/>
        </p:nvSpPr>
        <p:spPr>
          <a:xfrm>
            <a:off x="5580112" y="2277512"/>
            <a:ext cx="309634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 looks for the word “literature” with a capital or lowercase “l” anywhere in the 245 subfield a and if it exists then the result is “true”.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15BBD8-7D17-47D9-A18C-C6F3C4750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40" y="1905000"/>
            <a:ext cx="4598780" cy="19628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661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If we do an “All Titles” search for word from title = “literature” we get 7,682 records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A083B-3F1C-41FF-A5AA-9C4B3442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99341"/>
            <a:ext cx="7344816" cy="30664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5B5E1E-4074-4E90-A9B8-5F1CF1C03192}"/>
              </a:ext>
            </a:extLst>
          </p:cNvPr>
          <p:cNvSpPr/>
          <p:nvPr/>
        </p:nvSpPr>
        <p:spPr>
          <a:xfrm>
            <a:off x="1115616" y="1635646"/>
            <a:ext cx="187220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38AC43-A061-4061-A6F6-38144860C0CC}"/>
              </a:ext>
            </a:extLst>
          </p:cNvPr>
          <p:cNvSpPr/>
          <p:nvPr/>
        </p:nvSpPr>
        <p:spPr>
          <a:xfrm>
            <a:off x="3275856" y="1959983"/>
            <a:ext cx="504056" cy="3237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Those 7,682 records could have the word “Literature” in many fields (not just the 245 subfield a).  </a:t>
            </a:r>
          </a:p>
          <a:p>
            <a:r>
              <a:rPr lang="en-US" dirty="0"/>
              <a:t>This is because (as we see on the next slides) the </a:t>
            </a:r>
            <a:r>
              <a:rPr lang="en-US" dirty="0">
                <a:hlinkClick r:id="rId2"/>
              </a:rPr>
              <a:t>title index </a:t>
            </a:r>
            <a:r>
              <a:rPr lang="en-US" dirty="0"/>
              <a:t>includes many field / subfield combinations, not only 245 subfield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3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9D0AA1-9E98-42FC-87EF-22CEF03F4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707107"/>
            <a:ext cx="8020050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99940B-2296-41A3-8E28-D5FD27DCAED7}"/>
              </a:ext>
            </a:extLst>
          </p:cNvPr>
          <p:cNvSpPr txBox="1"/>
          <p:nvPr/>
        </p:nvSpPr>
        <p:spPr>
          <a:xfrm>
            <a:off x="6084168" y="2211710"/>
            <a:ext cx="2232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Field / subfield combinations indexed to the “Tile” index</a:t>
            </a:r>
          </a:p>
        </p:txBody>
      </p:sp>
    </p:spTree>
    <p:extLst>
      <p:ext uri="{BB962C8B-B14F-4D97-AF65-F5344CB8AC3E}">
        <p14:creationId xmlns:p14="http://schemas.microsoft.com/office/powerpoint/2010/main" val="274111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0E4D9-92C1-423B-8DB6-263899AF3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661"/>
            <a:ext cx="9144000" cy="3180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826F5-8B34-4298-BE5A-3E607A02A408}"/>
              </a:ext>
            </a:extLst>
          </p:cNvPr>
          <p:cNvSpPr txBox="1"/>
          <p:nvPr/>
        </p:nvSpPr>
        <p:spPr>
          <a:xfrm>
            <a:off x="6084168" y="2211710"/>
            <a:ext cx="2232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Field / subfield combinations indexed to the “Tile” index</a:t>
            </a:r>
          </a:p>
        </p:txBody>
      </p:sp>
    </p:spTree>
    <p:extLst>
      <p:ext uri="{BB962C8B-B14F-4D97-AF65-F5344CB8AC3E}">
        <p14:creationId xmlns:p14="http://schemas.microsoft.com/office/powerpoint/2010/main" val="205859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F4A66-620A-400E-8BBA-46D3588F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678532"/>
            <a:ext cx="6629400" cy="3981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9ADEC-0480-444E-AA3D-B191CBDCC05D}"/>
              </a:ext>
            </a:extLst>
          </p:cNvPr>
          <p:cNvSpPr txBox="1"/>
          <p:nvPr/>
        </p:nvSpPr>
        <p:spPr>
          <a:xfrm>
            <a:off x="6084168" y="2211710"/>
            <a:ext cx="2232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Field / subfield combinations indexed to the “Tile” index</a:t>
            </a:r>
          </a:p>
        </p:txBody>
      </p:sp>
    </p:spTree>
    <p:extLst>
      <p:ext uri="{BB962C8B-B14F-4D97-AF65-F5344CB8AC3E}">
        <p14:creationId xmlns:p14="http://schemas.microsoft.com/office/powerpoint/2010/main" val="162063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F5DE7-0F3F-49CA-B3A4-A82961EC2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890587"/>
            <a:ext cx="6667500" cy="3362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FEDC4-3CBD-42F0-96AB-1DEAF9C4E202}"/>
              </a:ext>
            </a:extLst>
          </p:cNvPr>
          <p:cNvSpPr txBox="1"/>
          <p:nvPr/>
        </p:nvSpPr>
        <p:spPr>
          <a:xfrm>
            <a:off x="6084168" y="2211710"/>
            <a:ext cx="2232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Field / subfield combinations indexed to the “Tile” index</a:t>
            </a:r>
          </a:p>
        </p:txBody>
      </p:sp>
    </p:spTree>
    <p:extLst>
      <p:ext uri="{BB962C8B-B14F-4D97-AF65-F5344CB8AC3E}">
        <p14:creationId xmlns:p14="http://schemas.microsoft.com/office/powerpoint/2010/main" val="260508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86445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9A2E9-B03E-4B93-892F-1A103B81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50"/>
            <a:ext cx="9144000" cy="1725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As stated: We want only records which have “Literature” in the 245 subfield a, and not in the many other field / subfield combinations which are also indexed in the title.</a:t>
            </a:r>
          </a:p>
          <a:p>
            <a:r>
              <a:rPr lang="en-US" dirty="0"/>
              <a:t>Therefore, we will search and then click “Save and Filter Query”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BE455-E485-4D49-9BB6-B00EE96A1B4A}"/>
              </a:ext>
            </a:extLst>
          </p:cNvPr>
          <p:cNvSpPr/>
          <p:nvPr/>
        </p:nvSpPr>
        <p:spPr>
          <a:xfrm>
            <a:off x="7740352" y="3075806"/>
            <a:ext cx="129614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9791A-D1A5-47F3-BC26-0867F30CCC69}"/>
              </a:ext>
            </a:extLst>
          </p:cNvPr>
          <p:cNvSpPr/>
          <p:nvPr/>
        </p:nvSpPr>
        <p:spPr>
          <a:xfrm>
            <a:off x="395536" y="2641336"/>
            <a:ext cx="22322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3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Now we will name the set “Title Literature” and then choose “Save and Filter”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486F7-F6B1-4674-AF09-D1F91B09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35646"/>
            <a:ext cx="7884368" cy="32399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DCC2DA-5C50-4E15-A401-2AD40AB63D69}"/>
              </a:ext>
            </a:extLst>
          </p:cNvPr>
          <p:cNvSpPr/>
          <p:nvPr/>
        </p:nvSpPr>
        <p:spPr>
          <a:xfrm>
            <a:off x="1115616" y="2355726"/>
            <a:ext cx="151216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3BB0CB-C9F5-41D7-A789-4DD44B56C003}"/>
              </a:ext>
            </a:extLst>
          </p:cNvPr>
          <p:cNvSpPr/>
          <p:nvPr/>
        </p:nvSpPr>
        <p:spPr>
          <a:xfrm>
            <a:off x="6372200" y="1635646"/>
            <a:ext cx="9361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FF6C02-9EEE-4BB9-A4D5-B56290A1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684"/>
            <a:ext cx="9144000" cy="2918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sz="2000" dirty="0"/>
              <a:t>We will filter the set with the indication rule “YLK – Retrieve all records with word literature in 245a” and call the filtered set “Title Literature – filtered – literature in 245a”.  We click “Filter this set”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CC2DA-5C50-4E15-A401-2AD40AB63D69}"/>
              </a:ext>
            </a:extLst>
          </p:cNvPr>
          <p:cNvSpPr/>
          <p:nvPr/>
        </p:nvSpPr>
        <p:spPr>
          <a:xfrm>
            <a:off x="1331640" y="2568001"/>
            <a:ext cx="302433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3BB0CB-C9F5-41D7-A789-4DD44B56C003}"/>
              </a:ext>
            </a:extLst>
          </p:cNvPr>
          <p:cNvSpPr/>
          <p:nvPr/>
        </p:nvSpPr>
        <p:spPr>
          <a:xfrm>
            <a:off x="8165364" y="1749081"/>
            <a:ext cx="9361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C8F6EB-CC8A-4E7F-BF59-E4D6EEC6F6EE}"/>
              </a:ext>
            </a:extLst>
          </p:cNvPr>
          <p:cNvSpPr/>
          <p:nvPr/>
        </p:nvSpPr>
        <p:spPr>
          <a:xfrm>
            <a:off x="1331640" y="3353205"/>
            <a:ext cx="302433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84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79D779-8273-4AB4-AD47-2D120125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243"/>
            <a:ext cx="9144000" cy="29186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sz="2000" dirty="0"/>
              <a:t>The job “Filter set by indication” runs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CC2DA-5C50-4E15-A401-2AD40AB63D69}"/>
              </a:ext>
            </a:extLst>
          </p:cNvPr>
          <p:cNvSpPr/>
          <p:nvPr/>
        </p:nvSpPr>
        <p:spPr>
          <a:xfrm>
            <a:off x="1043608" y="1929101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C8F6EB-CC8A-4E7F-BF59-E4D6EEC6F6EE}"/>
              </a:ext>
            </a:extLst>
          </p:cNvPr>
          <p:cNvSpPr/>
          <p:nvPr/>
        </p:nvSpPr>
        <p:spPr>
          <a:xfrm>
            <a:off x="539552" y="3784227"/>
            <a:ext cx="136815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28F8F3-09FA-484F-880E-81FE84D7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764"/>
            <a:ext cx="9144000" cy="2884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sz="2000" dirty="0"/>
              <a:t>The job “Filter set by indication” completes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CC2DA-5C50-4E15-A401-2AD40AB63D69}"/>
              </a:ext>
            </a:extLst>
          </p:cNvPr>
          <p:cNvSpPr/>
          <p:nvPr/>
        </p:nvSpPr>
        <p:spPr>
          <a:xfrm>
            <a:off x="1763688" y="1929101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C8F6EB-CC8A-4E7F-BF59-E4D6EEC6F6EE}"/>
              </a:ext>
            </a:extLst>
          </p:cNvPr>
          <p:cNvSpPr/>
          <p:nvPr/>
        </p:nvSpPr>
        <p:spPr>
          <a:xfrm>
            <a:off x="395686" y="3792500"/>
            <a:ext cx="136815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9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We have our original set and the new filtered set: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D4A52-D687-4A5A-BE85-623921CC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340"/>
            <a:ext cx="9144000" cy="2869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8833CC-6D1C-4B56-817E-67C35A5D3C99}"/>
              </a:ext>
            </a:extLst>
          </p:cNvPr>
          <p:cNvSpPr txBox="1"/>
          <p:nvPr/>
        </p:nvSpPr>
        <p:spPr>
          <a:xfrm>
            <a:off x="1907704" y="4227934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Original set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F5BBF1-EC58-4697-A8B0-F592C923FFA3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1619672" y="4227934"/>
            <a:ext cx="288032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B05269-E46A-4605-8307-940210C64599}"/>
              </a:ext>
            </a:extLst>
          </p:cNvPr>
          <p:cNvSpPr txBox="1"/>
          <p:nvPr/>
        </p:nvSpPr>
        <p:spPr>
          <a:xfrm>
            <a:off x="3168652" y="2931790"/>
            <a:ext cx="17633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New filtered  set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312437-C486-4824-80D7-CB81EC39E1E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843808" y="3116456"/>
            <a:ext cx="324844" cy="391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10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From the original set we can see all sets were created by filtering the set.</a:t>
            </a:r>
          </a:p>
          <a:p>
            <a:r>
              <a:rPr lang="en-US" dirty="0"/>
              <a:t>These appear in the bottom section of the set details in a section called “Sets created by filtering this set”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67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6079CF-8AB8-4EA3-A7A0-A0BE9955C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988"/>
            <a:ext cx="9144000" cy="3958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33FCA6-3F7F-4A7B-A8C9-BD4887CB5549}"/>
              </a:ext>
            </a:extLst>
          </p:cNvPr>
          <p:cNvSpPr/>
          <p:nvPr/>
        </p:nvSpPr>
        <p:spPr>
          <a:xfrm>
            <a:off x="0" y="3579862"/>
            <a:ext cx="9144000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31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All bibliographic records in the new set have the word “literature” in the 245 subfield a, for example: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067BF-1CF8-49C7-9472-EDC7735C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394" y="1635646"/>
            <a:ext cx="3517211" cy="3254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57A24A-4AB8-41FE-897D-4C9AD45F8EB9}"/>
              </a:ext>
            </a:extLst>
          </p:cNvPr>
          <p:cNvSpPr/>
          <p:nvPr/>
        </p:nvSpPr>
        <p:spPr>
          <a:xfrm>
            <a:off x="5220072" y="3795886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8D923-CB33-425D-ACA8-74C878A5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2139702"/>
            <a:ext cx="5076825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a real live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All bibliographic records with “literature” in a different field (not 245 subfield a) which is sent to the title index are not in the filtered set, for example: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7A24A-4AB8-41FE-897D-4C9AD45F8EB9}"/>
              </a:ext>
            </a:extLst>
          </p:cNvPr>
          <p:cNvSpPr/>
          <p:nvPr/>
        </p:nvSpPr>
        <p:spPr>
          <a:xfrm>
            <a:off x="4374819" y="3691979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B814F-ECAC-462D-9059-6C7012DD6A1F}"/>
              </a:ext>
            </a:extLst>
          </p:cNvPr>
          <p:cNvSpPr/>
          <p:nvPr/>
        </p:nvSpPr>
        <p:spPr>
          <a:xfrm>
            <a:off x="2033587" y="2499742"/>
            <a:ext cx="253841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72672-A6FB-4242-B804-BA6805C9BB14}"/>
              </a:ext>
            </a:extLst>
          </p:cNvPr>
          <p:cNvSpPr txBox="1"/>
          <p:nvPr/>
        </p:nvSpPr>
        <p:spPr>
          <a:xfrm>
            <a:off x="2267744" y="4415723"/>
            <a:ext cx="5832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“literature is in a different field which is indexed to the title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3CFC01-A89D-4DA0-8797-078053539DDD}"/>
              </a:ext>
            </a:extLst>
          </p:cNvPr>
          <p:cNvCxnSpPr>
            <a:cxnSpLocks/>
          </p:cNvCxnSpPr>
          <p:nvPr/>
        </p:nvCxnSpPr>
        <p:spPr>
          <a:xfrm flipV="1">
            <a:off x="4648461" y="3980013"/>
            <a:ext cx="0" cy="435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AFBC20-F1B9-4E79-8936-B09281223EDA}"/>
              </a:ext>
            </a:extLst>
          </p:cNvPr>
          <p:cNvSpPr txBox="1"/>
          <p:nvPr/>
        </p:nvSpPr>
        <p:spPr>
          <a:xfrm>
            <a:off x="4572000" y="1955036"/>
            <a:ext cx="26642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“literature is not in 245a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A5AA5F-03AC-4988-9C1C-8AC4D10C6866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247156" y="2139702"/>
            <a:ext cx="324844" cy="391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84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dirty="0"/>
              <a:t>From the </a:t>
            </a:r>
            <a:r>
              <a:rPr lang="en-US" dirty="0">
                <a:hlinkClick r:id="rId2"/>
              </a:rPr>
              <a:t>Release Notes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EA84FF3-1671-4498-B3D1-D783DC6F38BA}"/>
              </a:ext>
            </a:extLst>
          </p:cNvPr>
          <p:cNvSpPr txBox="1">
            <a:spLocks/>
          </p:cNvSpPr>
          <p:nvPr/>
        </p:nvSpPr>
        <p:spPr>
          <a:xfrm>
            <a:off x="359532" y="4011910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See also </a:t>
            </a:r>
            <a:r>
              <a:rPr lang="en-US" dirty="0">
                <a:hlinkClick r:id="rId3"/>
              </a:rPr>
              <a:t>NERS 2020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5902C-A114-431D-9687-3143F9DAF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0296"/>
            <a:ext cx="9144000" cy="18429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4010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88432"/>
          </a:xfrm>
        </p:spPr>
        <p:txBody>
          <a:bodyPr>
            <a:normAutofit fontScale="92500"/>
          </a:bodyPr>
          <a:lstStyle/>
          <a:p>
            <a:r>
              <a:rPr lang="en-US" dirty="0"/>
              <a:t>Before this development the only method to filter a logical set using an indication rule was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Search the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“Save Query”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Save the query as a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Access the sets at Admin &gt; Manage Jobs and Sets &gt; Manage Sets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Search for and find the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Choose “Filter Set” from the list of row 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desired indication rule and filter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7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215115"/>
          </a:xfrm>
        </p:spPr>
        <p:txBody>
          <a:bodyPr>
            <a:normAutofit/>
          </a:bodyPr>
          <a:lstStyle/>
          <a:p>
            <a:r>
              <a:rPr lang="en-US" dirty="0"/>
              <a:t>As we will now see, filtering logical sets using indication rules can now be done faster and with less clicks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1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3319778"/>
            <a:ext cx="8221991" cy="1240583"/>
          </a:xfrm>
        </p:spPr>
        <p:txBody>
          <a:bodyPr/>
          <a:lstStyle/>
          <a:p>
            <a:r>
              <a:rPr lang="en-US" dirty="0"/>
              <a:t>The new method to filter a set using an indication rule</a:t>
            </a:r>
          </a:p>
        </p:txBody>
      </p:sp>
    </p:spTree>
    <p:extLst>
      <p:ext uri="{BB962C8B-B14F-4D97-AF65-F5344CB8AC3E}">
        <p14:creationId xmlns:p14="http://schemas.microsoft.com/office/powerpoint/2010/main" val="190403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74BAD-A8FB-4036-AE68-3F42A37C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958"/>
            <a:ext cx="9144000" cy="1725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method to filter a set using an indication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841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button for saving a query that appears for all types of repository Title searches (All Titles, Physical Titles, Electronic Titles, Digital Titles), is now called "Save and Filter Query" (previously was called "Save Query"). </a:t>
            </a:r>
          </a:p>
          <a:p>
            <a:r>
              <a:rPr lang="en-US" dirty="0"/>
              <a:t>This was done only on repository Title searches since filtering logical sets is possible only on these search types.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A2277-AD2F-48DD-8F91-1DE0E90108A5}"/>
              </a:ext>
            </a:extLst>
          </p:cNvPr>
          <p:cNvSpPr/>
          <p:nvPr/>
        </p:nvSpPr>
        <p:spPr>
          <a:xfrm>
            <a:off x="7668344" y="2931790"/>
            <a:ext cx="13681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8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D744A1-B82C-425B-ABEE-D9B1BCAB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5901"/>
            <a:ext cx="9144000" cy="21520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method to filter a set using an indication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841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After clicking “Save and filter query” on previous slide the Set Details page opens, and the staff user can define the set to create from the search results. </a:t>
            </a:r>
          </a:p>
          <a:p>
            <a:r>
              <a:rPr lang="en-US" dirty="0"/>
              <a:t>On this page, a new button "Save and Filter" allows the staff user to initiate the process of saving a set that is to be filtered.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A2277-AD2F-48DD-8F91-1DE0E90108A5}"/>
              </a:ext>
            </a:extLst>
          </p:cNvPr>
          <p:cNvSpPr/>
          <p:nvPr/>
        </p:nvSpPr>
        <p:spPr>
          <a:xfrm>
            <a:off x="6732240" y="2480798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method to filter a set using an indication rule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32447"/>
          </a:xfrm>
        </p:spPr>
        <p:txBody>
          <a:bodyPr>
            <a:normAutofit/>
          </a:bodyPr>
          <a:lstStyle/>
          <a:p>
            <a:r>
              <a:rPr lang="en-US" dirty="0"/>
              <a:t>After clicking “Save and filter”, a new page opens where the staff user can create the filtered set of that main set. </a:t>
            </a:r>
          </a:p>
          <a:p>
            <a:r>
              <a:rPr lang="en-US" dirty="0"/>
              <a:t>The main set is created in the background in the meantime. </a:t>
            </a:r>
          </a:p>
          <a:p>
            <a:r>
              <a:rPr lang="en-US" dirty="0"/>
              <a:t>Selecting "Filter This Set" enables the staff user to create an itemized set that consists of the filtering done on the main set according to the selected rule.</a:t>
            </a:r>
          </a:p>
        </p:txBody>
      </p:sp>
    </p:spTree>
    <p:extLst>
      <p:ext uri="{BB962C8B-B14F-4D97-AF65-F5344CB8AC3E}">
        <p14:creationId xmlns:p14="http://schemas.microsoft.com/office/powerpoint/2010/main" val="197367450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1729</TotalTime>
  <Words>1067</Words>
  <Application>Microsoft Office PowerPoint</Application>
  <PresentationFormat>On-screen Show (16:9)</PresentationFormat>
  <Paragraphs>83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IGeLU_2016_16X9 (1)</vt:lpstr>
      <vt:lpstr>NERS 6795: Enhanced Ability to Filter a Set Using an Indication Rule</vt:lpstr>
      <vt:lpstr>Introduction</vt:lpstr>
      <vt:lpstr>Introduction</vt:lpstr>
      <vt:lpstr>Introduction</vt:lpstr>
      <vt:lpstr>Introduction</vt:lpstr>
      <vt:lpstr>The new method to filter a set using an indication rule</vt:lpstr>
      <vt:lpstr>The new method to filter a set using an indication rule</vt:lpstr>
      <vt:lpstr>The new method to filter a set using an indication rule</vt:lpstr>
      <vt:lpstr>The new method to filter a set using an indication rule</vt:lpstr>
      <vt:lpstr>The new method to filter a set using an indication rule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Let's see a real live example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85</cp:revision>
  <dcterms:created xsi:type="dcterms:W3CDTF">2021-11-30T14:32:13Z</dcterms:created>
  <dcterms:modified xsi:type="dcterms:W3CDTF">2022-02-03T08:08:03Z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