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778" r:id="rId2"/>
    <p:sldId id="1783" r:id="rId3"/>
    <p:sldId id="1784" r:id="rId4"/>
    <p:sldId id="1781" r:id="rId5"/>
    <p:sldId id="1792" r:id="rId6"/>
    <p:sldId id="1793" r:id="rId7"/>
    <p:sldId id="1824" r:id="rId8"/>
    <p:sldId id="1825" r:id="rId9"/>
    <p:sldId id="1826" r:id="rId10"/>
    <p:sldId id="1827" r:id="rId11"/>
    <p:sldId id="1819" r:id="rId12"/>
    <p:sldId id="1769" r:id="rId13"/>
    <p:sldId id="1794" r:id="rId14"/>
    <p:sldId id="1795" r:id="rId15"/>
    <p:sldId id="1796" r:id="rId16"/>
    <p:sldId id="1797" r:id="rId17"/>
    <p:sldId id="1820" r:id="rId18"/>
    <p:sldId id="1798" r:id="rId19"/>
    <p:sldId id="1799" r:id="rId20"/>
    <p:sldId id="1800" r:id="rId21"/>
    <p:sldId id="1821" r:id="rId22"/>
    <p:sldId id="1801" r:id="rId23"/>
    <p:sldId id="1802" r:id="rId24"/>
    <p:sldId id="1828" r:id="rId25"/>
    <p:sldId id="1804" r:id="rId26"/>
    <p:sldId id="1835" r:id="rId27"/>
    <p:sldId id="1803" r:id="rId28"/>
    <p:sldId id="1805" r:id="rId29"/>
    <p:sldId id="1806" r:id="rId30"/>
    <p:sldId id="1807" r:id="rId31"/>
    <p:sldId id="1829" r:id="rId32"/>
    <p:sldId id="1836" r:id="rId33"/>
    <p:sldId id="1830" r:id="rId34"/>
    <p:sldId id="1831" r:id="rId35"/>
    <p:sldId id="1832" r:id="rId36"/>
    <p:sldId id="1838" r:id="rId37"/>
    <p:sldId id="1839" r:id="rId38"/>
    <p:sldId id="1840" r:id="rId39"/>
    <p:sldId id="1841" r:id="rId40"/>
    <p:sldId id="1842" r:id="rId41"/>
    <p:sldId id="1822" r:id="rId42"/>
    <p:sldId id="1808" r:id="rId43"/>
    <p:sldId id="1812" r:id="rId44"/>
    <p:sldId id="1813" r:id="rId45"/>
    <p:sldId id="1809" r:id="rId46"/>
    <p:sldId id="1810" r:id="rId47"/>
    <p:sldId id="1823" r:id="rId48"/>
    <p:sldId id="1811" r:id="rId49"/>
    <p:sldId id="1814" r:id="rId50"/>
    <p:sldId id="1815" r:id="rId51"/>
    <p:sldId id="1816" r:id="rId52"/>
    <p:sldId id="1817" r:id="rId53"/>
    <p:sldId id="1818" r:id="rId54"/>
    <p:sldId id="1843" r:id="rId55"/>
    <p:sldId id="1701" r:id="rId5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95" d="100"/>
          <a:sy n="95" d="100"/>
        </p:scale>
        <p:origin x="786" y="6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09-Mar-22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09-Mar-22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2022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Alma/Product_Documentation/010Alma_Online_Help_(English)/Metadata_Management/060Working_with_Authority_Records#Authority_Vocabularies_in_the_Community_Zone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evelopers.exlibrisgroup.com/blog/Using-the-Linked-Data-Integration-API-to-Enhance-Discovery" TargetMode="Externa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search.library.wisc.edu/search/system" TargetMode="Externa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resource/Gloria_Steinem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julac.hosted.exlibrisgroup.com/primo-explore/search?vid=HKUST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ld.ncl.edu.tw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ld.ncl.edu.tw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ld.ncl.edu.tw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bnsearch.org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00049670.2014.974004" TargetMode="Externa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ld.ncl.edu.tw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ld.ncl.edu.tw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08/03074801211282920" TargetMode="Externa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ld.ncl.edu.tw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ld.ncl.edu.tw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ld.ncl.edu.tw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id.loc.gov/vocabulary/iso639-2/" TargetMode="External"/><Relationship Id="rId3" Type="http://schemas.openxmlformats.org/officeDocument/2006/relationships/hyperlink" Target="http://worldcat.org/issn/" TargetMode="External"/><Relationship Id="rId7" Type="http://schemas.openxmlformats.org/officeDocument/2006/relationships/hyperlink" Target="http://id.loc.gov/authorities/subjects/" TargetMode="External"/><Relationship Id="rId2" Type="http://schemas.openxmlformats.org/officeDocument/2006/relationships/hyperlink" Target="http://www.isbnsearch.org/isbn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id.loc.gov/authorities/names/" TargetMode="External"/><Relationship Id="rId5" Type="http://schemas.openxmlformats.org/officeDocument/2006/relationships/hyperlink" Target="http://viaf.org/viaf/sourceID/" TargetMode="External"/><Relationship Id="rId4" Type="http://schemas.openxmlformats.org/officeDocument/2006/relationships/hyperlink" Target="http://www.worldcat.org/oclc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ld.ncl.edu.tw/authority" TargetMode="External"/><Relationship Id="rId2" Type="http://schemas.openxmlformats.org/officeDocument/2006/relationships/hyperlink" Target="http://ld.ncl.edu.tw/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urldefense.com/v3/__http:/ld.ncl.edu.tw/classification__;!!NkSChLMW7qAT!q4l_Ui7EG7F6HuYlQXIQXOszkaTr5xrmUAmi6mrGyOlJ1XQ6md-qc0EVObvzS8nV9dxmzg$" TargetMode="External"/><Relationship Id="rId4" Type="http://schemas.openxmlformats.org/officeDocument/2006/relationships/hyperlink" Target="https://urldefense.com/v3/__http:/ld.ncl.edu.tw/subject__;!!NkSChLMW7qAT!q4l_Ui7EG7F6HuYlQXIQXOszkaTr5xrmUAmi6mrGyOlJ1XQ6md-qc0EVObvzS8l2de0PRg$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19" y="2272855"/>
            <a:ext cx="6480721" cy="1305174"/>
          </a:xfrm>
        </p:spPr>
        <p:txBody>
          <a:bodyPr/>
          <a:lstStyle/>
          <a:p>
            <a:r>
              <a:rPr lang="en-US" sz="3000" dirty="0"/>
              <a:t>Traditional Chinese Authority URI enrichment to Linked Data in Alma</a:t>
            </a:r>
            <a:endParaRPr lang="LID4096" sz="3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Taiwan Linked Data Conference</a:t>
            </a:r>
          </a:p>
          <a:p>
            <a:r>
              <a:rPr lang="en-US" dirty="0"/>
              <a:t>March 18, 2022</a:t>
            </a:r>
            <a:endParaRPr lang="LID4096" dirty="0"/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18318CFE-80EA-4E35-A07A-BA79FDDDB21C}"/>
              </a:ext>
            </a:extLst>
          </p:cNvPr>
          <p:cNvSpPr txBox="1">
            <a:spLocks/>
          </p:cNvSpPr>
          <p:nvPr/>
        </p:nvSpPr>
        <p:spPr>
          <a:xfrm>
            <a:off x="535708" y="4431883"/>
            <a:ext cx="6196532" cy="6704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Yoel Kortick</a:t>
            </a:r>
          </a:p>
          <a:p>
            <a:r>
              <a:rPr lang="en-US" dirty="0"/>
              <a:t>Senior Librarian, Ex Libris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and this 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DF2C8-9B7D-4491-93D2-F4BDFD3E37F9}"/>
              </a:ext>
            </a:extLst>
          </p:cNvPr>
          <p:cNvSpPr txBox="1"/>
          <p:nvPr/>
        </p:nvSpPr>
        <p:spPr>
          <a:xfrm>
            <a:off x="179512" y="771550"/>
            <a:ext cx="8640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three sources of the URI enrichment for the Traditional Chinese authorities are in the Alma Community Zone, and are explained in </a:t>
            </a:r>
            <a:r>
              <a:rPr lang="en-US" sz="2400" dirty="0">
                <a:hlinkClick r:id="rId2"/>
              </a:rPr>
              <a:t>Authority Vocabularies in the Community Zone 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The Name Authority TWNAF is the "Taiwan Name Authority File"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The Subject Term LCSTT is the "List of Chinese Subject Terms"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The Classification Scheme NCSCLT is "New classification scheme for Chinese libraries"</a:t>
            </a:r>
          </a:p>
        </p:txBody>
      </p:sp>
    </p:spTree>
    <p:extLst>
      <p:ext uri="{BB962C8B-B14F-4D97-AF65-F5344CB8AC3E}">
        <p14:creationId xmlns:p14="http://schemas.microsoft.com/office/powerpoint/2010/main" val="359888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Linked Data in Discovery Interface of an Alma Institution - Example 1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768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E838A-333C-4D14-9A68-F7B74BB2C11B}"/>
              </a:ext>
            </a:extLst>
          </p:cNvPr>
          <p:cNvSpPr txBox="1"/>
          <p:nvPr/>
        </p:nvSpPr>
        <p:spPr>
          <a:xfrm>
            <a:off x="325729" y="730466"/>
            <a:ext cx="87891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will now look at an example whereby an Alma institution has included the linked data in the discovery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Technical aspects are explained in the Tech Blog “Using the linked data integration API to enhance discovery from Steve Meyer of the University of Wisconsin:</a:t>
            </a:r>
            <a:br>
              <a:rPr lang="en-US" sz="2000" dirty="0"/>
            </a:br>
            <a:r>
              <a:rPr lang="en-US" sz="2000" u="sng" dirty="0">
                <a:hlinkClick r:id="rId2"/>
              </a:rPr>
              <a:t>https://developers.exlibrisgroup.com/blog/Using-the-Linked-Data-Integration-API-to-Enhance-Discovery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4318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E838A-333C-4D14-9A68-F7B74BB2C11B}"/>
              </a:ext>
            </a:extLst>
          </p:cNvPr>
          <p:cNvSpPr txBox="1"/>
          <p:nvPr/>
        </p:nvSpPr>
        <p:spPr>
          <a:xfrm>
            <a:off x="325729" y="699542"/>
            <a:ext cx="8789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will search </a:t>
            </a:r>
            <a:r>
              <a:rPr lang="en-US" sz="2000" dirty="0">
                <a:hlinkClick r:id="rId2"/>
              </a:rPr>
              <a:t>https://search.library.wisc.edu/search/system</a:t>
            </a:r>
            <a:r>
              <a:rPr lang="en-US" sz="2000" dirty="0"/>
              <a:t>  for title “Gloria Steinem feminist extraordinaire”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C9C697F-2393-43C9-8AD6-8DE82519A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128E4-1B9E-4704-9F33-B479A3A7B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328" y="1545492"/>
            <a:ext cx="6973788" cy="29866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1009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E838A-333C-4D14-9A68-F7B74BB2C11B}"/>
              </a:ext>
            </a:extLst>
          </p:cNvPr>
          <p:cNvSpPr txBox="1"/>
          <p:nvPr/>
        </p:nvSpPr>
        <p:spPr>
          <a:xfrm>
            <a:off x="325729" y="760610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Now from results we will click the title for the “full view”.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D30E9-3363-476D-B4DA-BD58E4100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1274851"/>
            <a:ext cx="5505450" cy="3257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689DF9-14C9-464F-A0DE-40425D596F1E}"/>
              </a:ext>
            </a:extLst>
          </p:cNvPr>
          <p:cNvSpPr/>
          <p:nvPr/>
        </p:nvSpPr>
        <p:spPr>
          <a:xfrm>
            <a:off x="3851920" y="2119606"/>
            <a:ext cx="3472805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66046D3-92C2-4F13-8F5F-45925297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1</a:t>
            </a:r>
          </a:p>
        </p:txBody>
      </p:sp>
    </p:spTree>
    <p:extLst>
      <p:ext uri="{BB962C8B-B14F-4D97-AF65-F5344CB8AC3E}">
        <p14:creationId xmlns:p14="http://schemas.microsoft.com/office/powerpoint/2010/main" val="1217182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F1CB3E-5AEB-4CC8-9C89-CA132FE7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029"/>
            <a:ext cx="9144000" cy="3107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689DF9-14C9-464F-A0DE-40425D596F1E}"/>
              </a:ext>
            </a:extLst>
          </p:cNvPr>
          <p:cNvSpPr/>
          <p:nvPr/>
        </p:nvSpPr>
        <p:spPr>
          <a:xfrm>
            <a:off x="385489" y="2915937"/>
            <a:ext cx="1008112" cy="22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72713-6A6C-424B-8BC6-C00C589A61F0}"/>
              </a:ext>
            </a:extLst>
          </p:cNvPr>
          <p:cNvSpPr txBox="1"/>
          <p:nvPr/>
        </p:nvSpPr>
        <p:spPr>
          <a:xfrm>
            <a:off x="325729" y="699542"/>
            <a:ext cx="8789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lower section of the “full view” in section “Information from the web” we see information from </a:t>
            </a:r>
            <a:r>
              <a:rPr lang="en-US" sz="2000" dirty="0">
                <a:hlinkClick r:id="rId3"/>
              </a:rPr>
              <a:t>http://dbpedia.org/resource/Gloria_Steinem</a:t>
            </a:r>
            <a:r>
              <a:rPr lang="en-US" sz="2000" dirty="0"/>
              <a:t> 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4D81D368-7354-4D2E-84A6-4910D9581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89115-F76B-4823-8217-03E8E31EF01B}"/>
              </a:ext>
            </a:extLst>
          </p:cNvPr>
          <p:cNvSpPr/>
          <p:nvPr/>
        </p:nvSpPr>
        <p:spPr>
          <a:xfrm>
            <a:off x="0" y="1552029"/>
            <a:ext cx="1979712" cy="3716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9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D4F81-83A1-497D-8DD2-FE2182A15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012" y="2038350"/>
            <a:ext cx="5133975" cy="106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689DF9-14C9-464F-A0DE-40425D596F1E}"/>
              </a:ext>
            </a:extLst>
          </p:cNvPr>
          <p:cNvSpPr/>
          <p:nvPr/>
        </p:nvSpPr>
        <p:spPr>
          <a:xfrm>
            <a:off x="2005012" y="2142274"/>
            <a:ext cx="1008112" cy="22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72713-6A6C-424B-8BC6-C00C589A61F0}"/>
              </a:ext>
            </a:extLst>
          </p:cNvPr>
          <p:cNvSpPr txBox="1"/>
          <p:nvPr/>
        </p:nvSpPr>
        <p:spPr>
          <a:xfrm>
            <a:off x="325729" y="760610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 is also information from </a:t>
            </a:r>
            <a:r>
              <a:rPr lang="en-US" sz="2000" dirty="0" err="1"/>
              <a:t>Wikidata</a:t>
            </a:r>
            <a:r>
              <a:rPr lang="en-US" sz="2000" dirty="0"/>
              <a:t> and other 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297751-DAEA-437E-BFE1-9CB61FDE4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541" y="3300433"/>
            <a:ext cx="3590925" cy="1304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1</a:t>
            </a:r>
          </a:p>
        </p:txBody>
      </p:sp>
    </p:spTree>
    <p:extLst>
      <p:ext uri="{BB962C8B-B14F-4D97-AF65-F5344CB8AC3E}">
        <p14:creationId xmlns:p14="http://schemas.microsoft.com/office/powerpoint/2010/main" val="137499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Linked Data in Discovery Interface of an Alma Institution - Example 2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17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400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72713-6A6C-424B-8BC6-C00C589A61F0}"/>
              </a:ext>
            </a:extLst>
          </p:cNvPr>
          <p:cNvSpPr txBox="1"/>
          <p:nvPr/>
        </p:nvSpPr>
        <p:spPr>
          <a:xfrm>
            <a:off x="90964" y="709590"/>
            <a:ext cx="87891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Now we will look at another example from a different Alma Institution: The Hong Kong University of Science and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Primo search is at </a:t>
            </a:r>
            <a:r>
              <a:rPr lang="en-US" sz="2000" dirty="0">
                <a:hlinkClick r:id="rId2"/>
              </a:rPr>
              <a:t>https://julac.hosted.exlibrisgroup.com/primo-explore/search?vid=HKUST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will search the library catalog for title “Lean in women work and the will to lead”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2</a:t>
            </a:r>
          </a:p>
        </p:txBody>
      </p:sp>
    </p:spTree>
    <p:extLst>
      <p:ext uri="{BB962C8B-B14F-4D97-AF65-F5344CB8AC3E}">
        <p14:creationId xmlns:p14="http://schemas.microsoft.com/office/powerpoint/2010/main" val="3563429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72713-6A6C-424B-8BC6-C00C589A61F0}"/>
              </a:ext>
            </a:extLst>
          </p:cNvPr>
          <p:cNvSpPr txBox="1"/>
          <p:nvPr/>
        </p:nvSpPr>
        <p:spPr>
          <a:xfrm>
            <a:off x="90964" y="709590"/>
            <a:ext cx="8789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From the results we will click the title to see the full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76AA7-923A-49C2-A388-3F2C16A2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6241"/>
            <a:ext cx="9144000" cy="24737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64FBD8-D7B6-4A0F-85D8-D4267D1A8B62}"/>
              </a:ext>
            </a:extLst>
          </p:cNvPr>
          <p:cNvSpPr/>
          <p:nvPr/>
        </p:nvSpPr>
        <p:spPr>
          <a:xfrm>
            <a:off x="1331640" y="2355726"/>
            <a:ext cx="2970577" cy="241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4E55F7-5D0B-4CAB-B788-94F06630DEAA}"/>
              </a:ext>
            </a:extLst>
          </p:cNvPr>
          <p:cNvSpPr/>
          <p:nvPr/>
        </p:nvSpPr>
        <p:spPr>
          <a:xfrm>
            <a:off x="2830471" y="3435846"/>
            <a:ext cx="2970577" cy="241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E10B6C-BBE4-4C0C-A989-5736D78E36BF}"/>
              </a:ext>
            </a:extLst>
          </p:cNvPr>
          <p:cNvSpPr/>
          <p:nvPr/>
        </p:nvSpPr>
        <p:spPr>
          <a:xfrm>
            <a:off x="6156176" y="2355726"/>
            <a:ext cx="1299944" cy="2415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26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5064" y="436492"/>
            <a:ext cx="5353074" cy="4208505"/>
          </a:xfrm>
        </p:spPr>
        <p:txBody>
          <a:bodyPr>
            <a:normAutofit/>
          </a:bodyPr>
          <a:lstStyle/>
          <a:p>
            <a:r>
              <a:rPr lang="en-US" sz="1600" dirty="0"/>
              <a:t>Why Linked Data</a:t>
            </a:r>
          </a:p>
          <a:p>
            <a:r>
              <a:rPr lang="en-US" sz="1600" dirty="0"/>
              <a:t>Linked Data and this presentation</a:t>
            </a:r>
          </a:p>
          <a:p>
            <a:r>
              <a:rPr lang="en-US" sz="1600" dirty="0"/>
              <a:t>Linked Data in Discovery Interface of an Alma Institution - Example 1</a:t>
            </a:r>
          </a:p>
          <a:p>
            <a:r>
              <a:rPr lang="en-US" sz="1600" dirty="0"/>
              <a:t>Linked Data in Discovery Interface of an Alma Institution - Example 2</a:t>
            </a:r>
          </a:p>
          <a:p>
            <a:r>
              <a:rPr lang="en-US" sz="1600" dirty="0"/>
              <a:t>Extracting Linked Data from Alma via APIs – Example 1</a:t>
            </a:r>
          </a:p>
          <a:p>
            <a:r>
              <a:rPr lang="en-US" sz="1600" dirty="0"/>
              <a:t>Extracting Linked Data from Alma via APIs – Example 2</a:t>
            </a:r>
          </a:p>
          <a:p>
            <a:r>
              <a:rPr lang="en-US" sz="1600" dirty="0"/>
              <a:t>Extracting Linked Data from Alma via general publishing profile</a:t>
            </a:r>
          </a:p>
          <a:p>
            <a:r>
              <a:rPr lang="en-US" sz="1600" dirty="0"/>
              <a:t>Viewing the Linked Data in Alma</a:t>
            </a:r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6DB12-637B-4340-9E9F-9F477C19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394" y="1054200"/>
            <a:ext cx="5051344" cy="37604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in Discovery Interface of an Alma Institution -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Now we have a link to the “Knowledge Card”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2317C7-83FF-458D-8EF5-831B33A62501}"/>
              </a:ext>
            </a:extLst>
          </p:cNvPr>
          <p:cNvSpPr/>
          <p:nvPr/>
        </p:nvSpPr>
        <p:spPr>
          <a:xfrm>
            <a:off x="2064655" y="3357935"/>
            <a:ext cx="967563" cy="365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F0714-C765-4E2E-8653-01EF5D5E91B4}"/>
              </a:ext>
            </a:extLst>
          </p:cNvPr>
          <p:cNvSpPr txBox="1"/>
          <p:nvPr/>
        </p:nvSpPr>
        <p:spPr>
          <a:xfrm>
            <a:off x="7034202" y="2211329"/>
            <a:ext cx="17862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Link to </a:t>
            </a:r>
            <a:r>
              <a:rPr lang="en-US" dirty="0" err="1"/>
              <a:t>Wikidata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5ED9FC-D742-4E5C-9156-98AB4F267F96}"/>
              </a:ext>
            </a:extLst>
          </p:cNvPr>
          <p:cNvSpPr txBox="1"/>
          <p:nvPr/>
        </p:nvSpPr>
        <p:spPr>
          <a:xfrm>
            <a:off x="327966" y="3854942"/>
            <a:ext cx="17862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Link to LC Name Authority record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DB3A3D6-A2B1-4D9B-8E81-F5BC3FFFD40F}"/>
              </a:ext>
            </a:extLst>
          </p:cNvPr>
          <p:cNvCxnSpPr>
            <a:cxnSpLocks/>
          </p:cNvCxnSpPr>
          <p:nvPr/>
        </p:nvCxnSpPr>
        <p:spPr>
          <a:xfrm>
            <a:off x="2114236" y="4178107"/>
            <a:ext cx="2097724" cy="2395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030F4F-D286-4766-9B11-8E00B3F966B5}"/>
              </a:ext>
            </a:extLst>
          </p:cNvPr>
          <p:cNvCxnSpPr>
            <a:cxnSpLocks/>
          </p:cNvCxnSpPr>
          <p:nvPr/>
        </p:nvCxnSpPr>
        <p:spPr>
          <a:xfrm flipH="1">
            <a:off x="6156176" y="2571750"/>
            <a:ext cx="921562" cy="1726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B4DFA33-EF09-4B47-A042-1162964667DA}"/>
              </a:ext>
            </a:extLst>
          </p:cNvPr>
          <p:cNvSpPr txBox="1"/>
          <p:nvPr/>
        </p:nvSpPr>
        <p:spPr>
          <a:xfrm>
            <a:off x="2461566" y="4566877"/>
            <a:ext cx="132716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Link to </a:t>
            </a:r>
            <a:r>
              <a:rPr lang="en-US" dirty="0" err="1"/>
              <a:t>viaf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0AE8049-000B-449E-8B1A-B2356C415052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3788734" y="4501273"/>
            <a:ext cx="1431338" cy="250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40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Extracting Linked Data from Alma via APIs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476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Linked data can be extracted from Alma via APIs and via publishing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After extracting it can be used in discovery for aiding the user.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use the APIs for linked data a Linked Data integration profile must be set active.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478D32-CEB5-4874-9399-39B9E6AC0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198737"/>
            <a:ext cx="9124950" cy="13811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4120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syntax to use APIs is as follows: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JSONLD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</a:t>
            </a:r>
            <a:r>
              <a:rPr lang="en-US" b="1" dirty="0"/>
              <a:t>/{Institution Code}</a:t>
            </a:r>
            <a:r>
              <a:rPr lang="en-US" dirty="0"/>
              <a:t>/bibs</a:t>
            </a:r>
            <a:r>
              <a:rPr lang="en-US" b="1" dirty="0"/>
              <a:t>/{MMSID}</a:t>
            </a:r>
            <a:r>
              <a:rPr lang="en-US" dirty="0"/>
              <a:t>.jsonld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BIBFRAME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</a:t>
            </a:r>
            <a:r>
              <a:rPr lang="en-US" b="1" dirty="0"/>
              <a:t>{Institution Code}</a:t>
            </a:r>
            <a:r>
              <a:rPr lang="en-US" dirty="0"/>
              <a:t>/bf/entity/instance/</a:t>
            </a:r>
            <a:r>
              <a:rPr lang="en-US" b="1" dirty="0"/>
              <a:t>{MMSID}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RDA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</a:t>
            </a:r>
            <a:r>
              <a:rPr lang="en-US" b="1" dirty="0"/>
              <a:t>{Institution Code}</a:t>
            </a:r>
            <a:r>
              <a:rPr lang="en-US" dirty="0"/>
              <a:t>/rda/entity/manifestation/</a:t>
            </a:r>
            <a:r>
              <a:rPr lang="en-US" b="1" dirty="0"/>
              <a:t>{MMSID}</a:t>
            </a:r>
          </a:p>
        </p:txBody>
      </p:sp>
    </p:spTree>
    <p:extLst>
      <p:ext uri="{BB962C8B-B14F-4D97-AF65-F5344CB8AC3E}">
        <p14:creationId xmlns:p14="http://schemas.microsoft.com/office/powerpoint/2010/main" val="4281733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19778"/>
            <a:ext cx="8293999" cy="1240583"/>
          </a:xfrm>
        </p:spPr>
        <p:txBody>
          <a:bodyPr/>
          <a:lstStyle/>
          <a:p>
            <a:r>
              <a:rPr lang="en-US" sz="2800" dirty="0"/>
              <a:t>Extracting Linked Data from Alma via APIs – Example 1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24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87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first example will be MMSID 99438187700121, title </a:t>
            </a:r>
            <a:r>
              <a:rPr lang="zh-CN" altLang="en-US" dirty="0"/>
              <a:t>快乐的软图书馆学 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4A392C-484B-471C-A2A0-B80F8F8A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329" y="1466850"/>
            <a:ext cx="4533341" cy="27176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8261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syntax for MMSID 99438187700121 in institution EXLDEV1_INST-eu is as follows: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JSONLD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https://open-na.hosted.exlibrisgroup.com/alma/EXLDEV1_INST-eu/bibs/99438187700121.jsonld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BIBFRAME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https://open-na.hosted.exlibrisgroup.com/alma/EXLDEV1_INST-eu/bf/entity/instance/99438187700121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RDA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https://open-na.hosted.exlibrisgroup.com/alma/EXLDEV1_INST-eu/rda/entity/manifestation/99438187700121</a:t>
            </a:r>
          </a:p>
        </p:txBody>
      </p:sp>
    </p:spTree>
    <p:extLst>
      <p:ext uri="{BB962C8B-B14F-4D97-AF65-F5344CB8AC3E}">
        <p14:creationId xmlns:p14="http://schemas.microsoft.com/office/powerpoint/2010/main" val="24469757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a partial screenshot of MMSID 99438187700121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7E9DD-DB09-4155-9F34-329F5ED26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033456"/>
            <a:ext cx="8772525" cy="3752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5886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JSONLD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65935-EC41-48AC-AD68-6A34DAE0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27785"/>
            <a:ext cx="5487703" cy="3663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34742-F907-4F71-A1A6-599C0C99B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544" y="483518"/>
            <a:ext cx="2222727" cy="3409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5940152" y="1379411"/>
            <a:ext cx="2016224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CA74F-9B0E-45C3-8734-47ED62042AA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3275856" y="1579466"/>
            <a:ext cx="2664296" cy="142433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4F609C3-F529-425E-BB98-4C0DE32B5B8B}"/>
              </a:ext>
            </a:extLst>
          </p:cNvPr>
          <p:cNvSpPr/>
          <p:nvPr/>
        </p:nvSpPr>
        <p:spPr>
          <a:xfrm>
            <a:off x="6080828" y="2777754"/>
            <a:ext cx="720080" cy="185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A2F81-7FAF-440D-BD70-1FE3C6B210CA}"/>
              </a:ext>
            </a:extLst>
          </p:cNvPr>
          <p:cNvCxnSpPr>
            <a:cxnSpLocks/>
          </p:cNvCxnSpPr>
          <p:nvPr/>
        </p:nvCxnSpPr>
        <p:spPr>
          <a:xfrm flipH="1">
            <a:off x="1835696" y="2868532"/>
            <a:ext cx="4245132" cy="33532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0FBE2-CF66-47CD-BA6C-9773DEF0DA5C}"/>
              </a:ext>
            </a:extLst>
          </p:cNvPr>
          <p:cNvSpPr/>
          <p:nvPr/>
        </p:nvSpPr>
        <p:spPr>
          <a:xfrm>
            <a:off x="1187623" y="1043613"/>
            <a:ext cx="4479591" cy="30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DF065-7DDF-4AC2-B8CC-417C5F463590}"/>
              </a:ext>
            </a:extLst>
          </p:cNvPr>
          <p:cNvSpPr txBox="1"/>
          <p:nvPr/>
        </p:nvSpPr>
        <p:spPr>
          <a:xfrm>
            <a:off x="3635895" y="4085659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4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52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1BC1D0-7412-4080-BE1A-DA993EFE4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793" y="646478"/>
            <a:ext cx="2338192" cy="37940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870E56-28BD-49ED-B8DB-B64DF30A3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6" y="1981466"/>
            <a:ext cx="6544680" cy="2534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BIBRAME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6834268" y="1616257"/>
            <a:ext cx="213022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CA74F-9B0E-45C3-8734-47ED62042AAE}"/>
              </a:ext>
            </a:extLst>
          </p:cNvPr>
          <p:cNvCxnSpPr>
            <a:cxnSpLocks/>
          </p:cNvCxnSpPr>
          <p:nvPr/>
        </p:nvCxnSpPr>
        <p:spPr>
          <a:xfrm flipH="1">
            <a:off x="4355976" y="2015207"/>
            <a:ext cx="2478292" cy="83364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4F609C3-F529-425E-BB98-4C0DE32B5B8B}"/>
              </a:ext>
            </a:extLst>
          </p:cNvPr>
          <p:cNvSpPr/>
          <p:nvPr/>
        </p:nvSpPr>
        <p:spPr>
          <a:xfrm>
            <a:off x="6800908" y="3178070"/>
            <a:ext cx="720080" cy="185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A2F81-7FAF-440D-BD70-1FE3C6B210C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1907704" y="3270987"/>
            <a:ext cx="4893204" cy="34767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08F21A3-C669-45D2-AF64-222E3827F855}"/>
              </a:ext>
            </a:extLst>
          </p:cNvPr>
          <p:cNvSpPr/>
          <p:nvPr/>
        </p:nvSpPr>
        <p:spPr>
          <a:xfrm>
            <a:off x="1187623" y="1965497"/>
            <a:ext cx="5342155" cy="30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5960B0-8279-4F48-A19B-FE7C49C81544}"/>
              </a:ext>
            </a:extLst>
          </p:cNvPr>
          <p:cNvSpPr txBox="1"/>
          <p:nvPr/>
        </p:nvSpPr>
        <p:spPr>
          <a:xfrm>
            <a:off x="1149067" y="1072803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4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58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Linked Data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8834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7201D-AF3E-495A-A7F5-808E9CFB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9" y="2028668"/>
            <a:ext cx="6195789" cy="2271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D95A89-4736-4CAD-8289-227EC37F5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96" y="608624"/>
            <a:ext cx="2387446" cy="35006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RDA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6834268" y="1779661"/>
            <a:ext cx="2130220" cy="236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CA74F-9B0E-45C3-8734-47ED62042AAE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716016" y="1898014"/>
            <a:ext cx="2118252" cy="14358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4F609C3-F529-425E-BB98-4C0DE32B5B8B}"/>
              </a:ext>
            </a:extLst>
          </p:cNvPr>
          <p:cNvSpPr/>
          <p:nvPr/>
        </p:nvSpPr>
        <p:spPr>
          <a:xfrm>
            <a:off x="6834268" y="3240921"/>
            <a:ext cx="720080" cy="1858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A2F81-7FAF-440D-BD70-1FE3C6B210C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195736" y="3333838"/>
            <a:ext cx="4638532" cy="24602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8D853-0196-463F-9BA3-2B21ED61A36D}"/>
              </a:ext>
            </a:extLst>
          </p:cNvPr>
          <p:cNvSpPr/>
          <p:nvPr/>
        </p:nvSpPr>
        <p:spPr>
          <a:xfrm>
            <a:off x="1187623" y="2003052"/>
            <a:ext cx="5073705" cy="30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1BD59-98EB-42EA-886F-1D2310A627A7}"/>
              </a:ext>
            </a:extLst>
          </p:cNvPr>
          <p:cNvSpPr txBox="1"/>
          <p:nvPr/>
        </p:nvSpPr>
        <p:spPr>
          <a:xfrm>
            <a:off x="1547664" y="1131590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4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18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19778"/>
            <a:ext cx="8293999" cy="1240583"/>
          </a:xfrm>
        </p:spPr>
        <p:txBody>
          <a:bodyPr/>
          <a:lstStyle/>
          <a:p>
            <a:r>
              <a:rPr lang="en-US" sz="2800" dirty="0"/>
              <a:t>Extracting Linked Data from Alma via APIs – Example 2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005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second example will be MMSID 99438286700121, title </a:t>
            </a:r>
            <a:r>
              <a:rPr lang="ja-JP" altLang="en-US" dirty="0"/>
              <a:t>挺身而進 </a:t>
            </a:r>
            <a:r>
              <a:rPr lang="en-US" altLang="ja-JP" dirty="0"/>
              <a:t>: </a:t>
            </a:r>
            <a:r>
              <a:rPr lang="ja-JP" altLang="en-US" dirty="0"/>
              <a:t>女性、工作、抱負 </a:t>
            </a:r>
            <a:r>
              <a:rPr lang="en-US" altLang="ja-JP" dirty="0"/>
              <a:t>/ </a:t>
            </a:r>
            <a:r>
              <a:rPr lang="ja-JP" altLang="en-US" dirty="0"/>
              <a:t>雪柔</a:t>
            </a:r>
            <a:r>
              <a:rPr lang="en-US" altLang="ja-JP" dirty="0"/>
              <a:t>.</a:t>
            </a:r>
            <a:r>
              <a:rPr lang="ja-JP" altLang="en-US" dirty="0"/>
              <a:t>桑德伯格著 </a:t>
            </a:r>
            <a:r>
              <a:rPr lang="en-US" altLang="ja-JP" dirty="0"/>
              <a:t>; </a:t>
            </a:r>
            <a:r>
              <a:rPr lang="ja-JP" altLang="en-US" dirty="0"/>
              <a:t>洪慧芳譯 </a:t>
            </a:r>
            <a:r>
              <a:rPr lang="en-US" altLang="ja-JP" dirty="0"/>
              <a:t>= </a:t>
            </a:r>
            <a:r>
              <a:rPr lang="en-US" dirty="0"/>
              <a:t>Lean In : women, work and the will to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23631-908F-4F02-88D7-DAD386725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685925"/>
            <a:ext cx="7781925" cy="17716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4069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syntax for MMSID 99438286700121 in institution EXLDEV1_INST-eu is as follows: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JSONLD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https://open-na.hosted.exlibrisgroup.com/alma/EXLDEV1_INST-eu/bibs/99438286700121.jsonld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BIBFRAME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https://open-na.hosted.exlibrisgroup.com/alma/EXLDEV1_INST-eu/bf/entity/instance/99438286700121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format RDA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https://open-na.hosted.exlibrisgroup.com/alma/EXLDEV1_INST-eu/rda/entity/manifestation/99438286700121</a:t>
            </a:r>
          </a:p>
        </p:txBody>
      </p:sp>
    </p:spTree>
    <p:extLst>
      <p:ext uri="{BB962C8B-B14F-4D97-AF65-F5344CB8AC3E}">
        <p14:creationId xmlns:p14="http://schemas.microsoft.com/office/powerpoint/2010/main" val="1976946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a partial screenshot of MMSID 99438286700121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7F5DB-CCFE-49DB-AE73-9BF87111E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093440"/>
            <a:ext cx="6724650" cy="3638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019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B59C8-5FD6-4559-842B-CA5C2EAC6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9" y="1141807"/>
            <a:ext cx="8296275" cy="3352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JSONLD part 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CA74F-9B0E-45C3-8734-47ED62042AAE}"/>
              </a:ext>
            </a:extLst>
          </p:cNvPr>
          <p:cNvCxnSpPr>
            <a:cxnSpLocks/>
          </p:cNvCxnSpPr>
          <p:nvPr/>
        </p:nvCxnSpPr>
        <p:spPr>
          <a:xfrm flipH="1">
            <a:off x="4499992" y="2818207"/>
            <a:ext cx="945293" cy="21400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0FBE2-CF66-47CD-BA6C-9773DEF0DA5C}"/>
              </a:ext>
            </a:extLst>
          </p:cNvPr>
          <p:cNvSpPr/>
          <p:nvPr/>
        </p:nvSpPr>
        <p:spPr>
          <a:xfrm>
            <a:off x="2440216" y="1113388"/>
            <a:ext cx="6010138" cy="30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8AAC0-9826-4B61-895E-62385E67736D}"/>
              </a:ext>
            </a:extLst>
          </p:cNvPr>
          <p:cNvSpPr txBox="1"/>
          <p:nvPr/>
        </p:nvSpPr>
        <p:spPr>
          <a:xfrm>
            <a:off x="5445285" y="2442434"/>
            <a:ext cx="266429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 the next slide we will look at this URL from </a:t>
            </a:r>
            <a:r>
              <a:rPr lang="en-US" dirty="0">
                <a:hlinkClick r:id="rId3"/>
              </a:rPr>
              <a:t>www.isbnsearch.org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80650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1438C5-E6E3-4EED-9BAD-7A68AF3EB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28" y="827730"/>
            <a:ext cx="5345944" cy="38826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0FBE2-CF66-47CD-BA6C-9773DEF0DA5C}"/>
              </a:ext>
            </a:extLst>
          </p:cNvPr>
          <p:cNvSpPr/>
          <p:nvPr/>
        </p:nvSpPr>
        <p:spPr>
          <a:xfrm>
            <a:off x="1899028" y="828301"/>
            <a:ext cx="2744980" cy="30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97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A2602C-8171-49BE-A2CE-BF04FF0B4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068947"/>
            <a:ext cx="8286750" cy="29051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JSONLD part 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CA74F-9B0E-45C3-8734-47ED62042AAE}"/>
              </a:ext>
            </a:extLst>
          </p:cNvPr>
          <p:cNvCxnSpPr>
            <a:cxnSpLocks/>
          </p:cNvCxnSpPr>
          <p:nvPr/>
        </p:nvCxnSpPr>
        <p:spPr>
          <a:xfrm flipH="1">
            <a:off x="4932040" y="2227443"/>
            <a:ext cx="945293" cy="21400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0FBE2-CF66-47CD-BA6C-9773DEF0DA5C}"/>
              </a:ext>
            </a:extLst>
          </p:cNvPr>
          <p:cNvSpPr/>
          <p:nvPr/>
        </p:nvSpPr>
        <p:spPr>
          <a:xfrm>
            <a:off x="2810334" y="1113388"/>
            <a:ext cx="6010138" cy="30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8AAC0-9826-4B61-895E-62385E67736D}"/>
              </a:ext>
            </a:extLst>
          </p:cNvPr>
          <p:cNvSpPr txBox="1"/>
          <p:nvPr/>
        </p:nvSpPr>
        <p:spPr>
          <a:xfrm>
            <a:off x="5877333" y="1851670"/>
            <a:ext cx="266429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 the next slide we will look at this URL from id.loc.gov </a:t>
            </a:r>
          </a:p>
        </p:txBody>
      </p:sp>
    </p:spTree>
    <p:extLst>
      <p:ext uri="{BB962C8B-B14F-4D97-AF65-F5344CB8AC3E}">
        <p14:creationId xmlns:p14="http://schemas.microsoft.com/office/powerpoint/2010/main" val="4268836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6B59C-3A43-4CAC-87C9-3E07E0524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47" y="646479"/>
            <a:ext cx="8050306" cy="4132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F0FBE2-CF66-47CD-BA6C-9773DEF0DA5C}"/>
              </a:ext>
            </a:extLst>
          </p:cNvPr>
          <p:cNvSpPr/>
          <p:nvPr/>
        </p:nvSpPr>
        <p:spPr>
          <a:xfrm>
            <a:off x="1535532" y="603808"/>
            <a:ext cx="2892451" cy="215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9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622DA5-4849-4516-AE2A-11937F2B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747" y="1127092"/>
            <a:ext cx="5750506" cy="3540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JSONLD part 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99CA74F-9B0E-45C3-8734-47ED62042AAE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580112" y="1870112"/>
            <a:ext cx="899592" cy="443223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828AAC0-9826-4B61-895E-62385E67736D}"/>
              </a:ext>
            </a:extLst>
          </p:cNvPr>
          <p:cNvSpPr txBox="1"/>
          <p:nvPr/>
        </p:nvSpPr>
        <p:spPr>
          <a:xfrm>
            <a:off x="6479704" y="1851670"/>
            <a:ext cx="255679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 the next slide we will look at this URL from ld.ncl.edu </a:t>
            </a:r>
          </a:p>
        </p:txBody>
      </p:sp>
    </p:spTree>
    <p:extLst>
      <p:ext uri="{BB962C8B-B14F-4D97-AF65-F5344CB8AC3E}">
        <p14:creationId xmlns:p14="http://schemas.microsoft.com/office/powerpoint/2010/main" val="2411034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Linked Data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we begin discussing the “Traditional Chinese Authority URI enrichment to Linked Data in Alma”, let’s first discuss why it is useful to use Linked Data in the first place.</a:t>
            </a:r>
          </a:p>
          <a:p>
            <a:r>
              <a:rPr lang="en-US" dirty="0"/>
              <a:t>Linked data is not just a “fancy buzz word” or “academic exercise” for librarians curating, storing and displaying data.</a:t>
            </a:r>
          </a:p>
          <a:p>
            <a:r>
              <a:rPr lang="en-US" dirty="0"/>
              <a:t>Linked data has real benefits for the library world.</a:t>
            </a:r>
            <a:r>
              <a:rPr lang="en-US" baseline="30000" dirty="0"/>
              <a:t>1</a:t>
            </a:r>
          </a:p>
          <a:p>
            <a:endParaRPr lang="en-US" dirty="0"/>
          </a:p>
          <a:p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33353-3473-4616-A3CE-EE4208AD962C}"/>
              </a:ext>
            </a:extLst>
          </p:cNvPr>
          <p:cNvSpPr txBox="1"/>
          <p:nvPr/>
        </p:nvSpPr>
        <p:spPr>
          <a:xfrm>
            <a:off x="179512" y="4359901"/>
            <a:ext cx="7920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  </a:t>
            </a:r>
            <a:r>
              <a:rPr lang="en-US" sz="1100" dirty="0"/>
              <a:t>See also: Peter </a:t>
            </a:r>
            <a:r>
              <a:rPr lang="en-US" sz="1100" dirty="0" err="1"/>
              <a:t>Neish</a:t>
            </a:r>
            <a:r>
              <a:rPr lang="en-US" sz="1100" dirty="0"/>
              <a:t> (2015) Linked data: what is it and why should you care?, The Australian Library Journal, 64:1, 3-10, DOI: </a:t>
            </a:r>
            <a:r>
              <a:rPr lang="en-US" sz="1100" dirty="0">
                <a:hlinkClick r:id="rId2"/>
              </a:rPr>
              <a:t>10.1080/00049670.2014.974004</a:t>
            </a:r>
            <a:r>
              <a:rPr lang="en-US" sz="1100" dirty="0"/>
              <a:t>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F5D0E-3C0A-4224-835F-1C0AD2E10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94" y="611921"/>
            <a:ext cx="6933812" cy="4227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APIs – Example 2</a:t>
            </a:r>
          </a:p>
        </p:txBody>
      </p:sp>
    </p:spTree>
    <p:extLst>
      <p:ext uri="{BB962C8B-B14F-4D97-AF65-F5344CB8AC3E}">
        <p14:creationId xmlns:p14="http://schemas.microsoft.com/office/powerpoint/2010/main" val="1564423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Extracting Linked Data from Alma via general publishing profile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41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743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2E1180-FFAF-4245-BAD1-3DAD515F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840" y="1486224"/>
            <a:ext cx="4202319" cy="2757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general publishing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Here is the Data Enrichment tab of the General Publishing profile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3923928" y="2139702"/>
            <a:ext cx="1440160" cy="4320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A2F81-7FAF-440D-BD70-1FE3C6B210CA}"/>
              </a:ext>
            </a:extLst>
          </p:cNvPr>
          <p:cNvCxnSpPr>
            <a:cxnSpLocks/>
          </p:cNvCxnSpPr>
          <p:nvPr/>
        </p:nvCxnSpPr>
        <p:spPr>
          <a:xfrm flipH="1">
            <a:off x="4481484" y="3898038"/>
            <a:ext cx="576064" cy="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156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EA855-5DDF-443E-B6CC-894A94988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75" y="1509712"/>
            <a:ext cx="4743450" cy="2124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general publishing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the example here we are publishing to format MARC21 with Linked Data.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2483768" y="3333879"/>
            <a:ext cx="2520280" cy="299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37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57BBB-CC16-402B-8599-6C1686B2B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7" y="1671637"/>
            <a:ext cx="4314825" cy="1800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general publishing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could have published to BIBFRAME or RDA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3707904" y="2737534"/>
            <a:ext cx="1440160" cy="684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22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80A029-E3FD-4437-8F1A-4A53B3C9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100844"/>
            <a:ext cx="6686550" cy="3571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general publishing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records get published with the linked data (part 1 of 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1691680" y="1625594"/>
            <a:ext cx="6120680" cy="22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25CC9-4846-4371-8308-6C3D0426348E}"/>
              </a:ext>
            </a:extLst>
          </p:cNvPr>
          <p:cNvSpPr/>
          <p:nvPr/>
        </p:nvSpPr>
        <p:spPr>
          <a:xfrm>
            <a:off x="1421144" y="3702120"/>
            <a:ext cx="6120680" cy="22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369CC5-4750-425F-B514-BA79B3C26866}"/>
              </a:ext>
            </a:extLst>
          </p:cNvPr>
          <p:cNvSpPr txBox="1"/>
          <p:nvPr/>
        </p:nvSpPr>
        <p:spPr>
          <a:xfrm>
            <a:off x="4751137" y="2643758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3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0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684A3-DA0D-4FF5-A359-751F5F5A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18" y="1679252"/>
            <a:ext cx="7107964" cy="2836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Extracting Linked Data from Alma via general publishing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records get published with the linked data (part 2 of 2)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4FC2C-7AA5-42FC-B76D-9C366E1A7EFC}"/>
              </a:ext>
            </a:extLst>
          </p:cNvPr>
          <p:cNvSpPr/>
          <p:nvPr/>
        </p:nvSpPr>
        <p:spPr>
          <a:xfrm>
            <a:off x="1421144" y="2273048"/>
            <a:ext cx="6247200" cy="248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25CC9-4846-4371-8308-6C3D0426348E}"/>
              </a:ext>
            </a:extLst>
          </p:cNvPr>
          <p:cNvSpPr/>
          <p:nvPr/>
        </p:nvSpPr>
        <p:spPr>
          <a:xfrm>
            <a:off x="1421144" y="4109778"/>
            <a:ext cx="6319208" cy="262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6A009-4419-4064-AFD5-FD7DBF48A08A}"/>
              </a:ext>
            </a:extLst>
          </p:cNvPr>
          <p:cNvSpPr/>
          <p:nvPr/>
        </p:nvSpPr>
        <p:spPr>
          <a:xfrm>
            <a:off x="1401078" y="3202841"/>
            <a:ext cx="6339274" cy="22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9EC4C-F2DE-4F63-9F70-953A55BA1051}"/>
              </a:ext>
            </a:extLst>
          </p:cNvPr>
          <p:cNvSpPr txBox="1"/>
          <p:nvPr/>
        </p:nvSpPr>
        <p:spPr>
          <a:xfrm>
            <a:off x="4355976" y="1240275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3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189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Viewing the Linked Data in Alma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47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849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linked data can be viewed in Alma from a variety of places: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repository search results page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“record view”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metadata editor</a:t>
            </a:r>
          </a:p>
        </p:txBody>
      </p:sp>
    </p:spTree>
    <p:extLst>
      <p:ext uri="{BB962C8B-B14F-4D97-AF65-F5344CB8AC3E}">
        <p14:creationId xmlns:p14="http://schemas.microsoft.com/office/powerpoint/2010/main" val="3100536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659407-71A9-4B70-BCC4-7D445337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4950"/>
            <a:ext cx="8229600" cy="3190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From the repository search 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ACBAF-4A77-4456-80D1-6A01FB68A174}"/>
              </a:ext>
            </a:extLst>
          </p:cNvPr>
          <p:cNvSpPr/>
          <p:nvPr/>
        </p:nvSpPr>
        <p:spPr>
          <a:xfrm>
            <a:off x="7120724" y="3219822"/>
            <a:ext cx="1224136" cy="229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28C2A-551A-4770-BDA5-A25110EF5BBD}"/>
              </a:ext>
            </a:extLst>
          </p:cNvPr>
          <p:cNvSpPr/>
          <p:nvPr/>
        </p:nvSpPr>
        <p:spPr>
          <a:xfrm>
            <a:off x="8172400" y="1408616"/>
            <a:ext cx="344921" cy="229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6618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Linked Data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 Data can:</a:t>
            </a:r>
          </a:p>
          <a:p>
            <a:pPr lvl="1"/>
            <a:r>
              <a:rPr lang="en-US" dirty="0"/>
              <a:t>Enhance search results thereby making resources easier to find.</a:t>
            </a:r>
          </a:p>
          <a:p>
            <a:pPr lvl="1"/>
            <a:r>
              <a:rPr lang="en-US" dirty="0"/>
              <a:t>Be incorporated into online content relatively easily using well-known vocabularies. This will be seen this presentation regarding three “well-known vocabularies”: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TWNAF - Taiwan Name Authority File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LCSTT - List of Chinese Subject Terms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NCSCLT - New classification scheme for Chinese libraries</a:t>
            </a:r>
          </a:p>
          <a:p>
            <a:pPr lvl="1"/>
            <a:r>
              <a:rPr lang="en-US" dirty="0"/>
              <a:t>Provide an open interactive system, with external links and the ability to make information easily accessible, re-usable and with the possibility of serendipitous discovery of other resources.</a:t>
            </a:r>
            <a:r>
              <a:rPr lang="en-US" baseline="30000" dirty="0"/>
              <a:t>2</a:t>
            </a:r>
          </a:p>
          <a:p>
            <a:pPr lvl="1"/>
            <a:endParaRPr lang="en-US" dirty="0"/>
          </a:p>
          <a:p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FF68A-46A9-47CC-A459-EB38D6EDE274}"/>
              </a:ext>
            </a:extLst>
          </p:cNvPr>
          <p:cNvSpPr txBox="1"/>
          <p:nvPr/>
        </p:nvSpPr>
        <p:spPr>
          <a:xfrm>
            <a:off x="179512" y="4517127"/>
            <a:ext cx="85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2 </a:t>
            </a:r>
            <a:r>
              <a:rPr lang="en-US" sz="1100" dirty="0"/>
              <a:t>Alemu, G., Stevens, B., Ross, P., &amp; Chandler, J. (2012). Linked Data for libraries: Benefits of a conceptual shift from library-specific record structures to RDF-based data models.</a:t>
            </a:r>
            <a:r>
              <a:rPr lang="en-US" sz="1100" i="1" dirty="0"/>
              <a:t> New Library World, 113</a:t>
            </a:r>
            <a:r>
              <a:rPr lang="en-US" sz="1100" dirty="0"/>
              <a:t>(11), 549-570. </a:t>
            </a:r>
            <a:r>
              <a:rPr lang="en-US" sz="1100" dirty="0">
                <a:hlinkClick r:id="rId2"/>
              </a:rPr>
              <a:t>http://dx.doi.org/10.1108/03074801211282920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8377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C4A1D-6152-4171-B9FA-D89709D36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43" y="1073955"/>
            <a:ext cx="6477347" cy="3698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From the repository search results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ACBAF-4A77-4456-80D1-6A01FB68A174}"/>
              </a:ext>
            </a:extLst>
          </p:cNvPr>
          <p:cNvSpPr/>
          <p:nvPr/>
        </p:nvSpPr>
        <p:spPr>
          <a:xfrm>
            <a:off x="1866644" y="2922985"/>
            <a:ext cx="5009611" cy="1592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E31C4-E18E-4D55-B0C0-F869725F6AA3}"/>
              </a:ext>
            </a:extLst>
          </p:cNvPr>
          <p:cNvSpPr txBox="1"/>
          <p:nvPr/>
        </p:nvSpPr>
        <p:spPr>
          <a:xfrm>
            <a:off x="4302216" y="2000785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3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98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235269-F6A1-4117-A47A-D20A25606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179613"/>
            <a:ext cx="6648450" cy="3533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can also see the “Linked Data” in the Metadata Editor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ACBAF-4A77-4456-80D1-6A01FB68A174}"/>
              </a:ext>
            </a:extLst>
          </p:cNvPr>
          <p:cNvSpPr/>
          <p:nvPr/>
        </p:nvSpPr>
        <p:spPr>
          <a:xfrm>
            <a:off x="5148064" y="2305247"/>
            <a:ext cx="1944216" cy="289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7B2A5-C915-402F-A070-E63C27D9DF8A}"/>
              </a:ext>
            </a:extLst>
          </p:cNvPr>
          <p:cNvSpPr/>
          <p:nvPr/>
        </p:nvSpPr>
        <p:spPr>
          <a:xfrm>
            <a:off x="5148064" y="1188474"/>
            <a:ext cx="1152128" cy="289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AE7009-31B6-4995-8D32-FF09EB64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3" y="1089665"/>
            <a:ext cx="7380312" cy="36793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can also see the “Linked Data” in the Metadata Editor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ACBAF-4A77-4456-80D1-6A01FB68A174}"/>
              </a:ext>
            </a:extLst>
          </p:cNvPr>
          <p:cNvSpPr/>
          <p:nvPr/>
        </p:nvSpPr>
        <p:spPr>
          <a:xfrm>
            <a:off x="4560188" y="2460895"/>
            <a:ext cx="3180164" cy="2308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7B2A5-C915-402F-A070-E63C27D9DF8A}"/>
              </a:ext>
            </a:extLst>
          </p:cNvPr>
          <p:cNvSpPr/>
          <p:nvPr/>
        </p:nvSpPr>
        <p:spPr>
          <a:xfrm>
            <a:off x="4513129" y="1269877"/>
            <a:ext cx="1008112" cy="289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5E3190-BB2A-498E-99AA-0A09B89FBC28}"/>
              </a:ext>
            </a:extLst>
          </p:cNvPr>
          <p:cNvSpPr txBox="1"/>
          <p:nvPr/>
        </p:nvSpPr>
        <p:spPr>
          <a:xfrm>
            <a:off x="4513129" y="1687139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These sources are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3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56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2C7A13-61AD-4BB9-AC9A-20C5E72E5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25" y="1038753"/>
            <a:ext cx="7956376" cy="3773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record in BIBFRAME can be seen in the BIBFRAME tab of the record view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A7B2A5-C915-402F-A070-E63C27D9DF8A}"/>
              </a:ext>
            </a:extLst>
          </p:cNvPr>
          <p:cNvSpPr/>
          <p:nvPr/>
        </p:nvSpPr>
        <p:spPr>
          <a:xfrm>
            <a:off x="1115616" y="1394591"/>
            <a:ext cx="648072" cy="2898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06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D6B46A-A6C8-4718-AA45-42B2441A3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924" y="1111771"/>
            <a:ext cx="6032152" cy="36133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7320A27-E894-4656-820F-A55AFA0E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300" dirty="0"/>
              <a:t>Viewing the Linked Data in Alma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96289E-A30C-4CDC-BC14-3AD016ABAE3A}"/>
              </a:ext>
            </a:extLst>
          </p:cNvPr>
          <p:cNvSpPr txBox="1"/>
          <p:nvPr/>
        </p:nvSpPr>
        <p:spPr>
          <a:xfrm>
            <a:off x="354841" y="627675"/>
            <a:ext cx="8789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record in BIBFRAME can be seen in the BIBFRAME tab of the record 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ACBAF-4A77-4456-80D1-6A01FB68A174}"/>
              </a:ext>
            </a:extLst>
          </p:cNvPr>
          <p:cNvSpPr/>
          <p:nvPr/>
        </p:nvSpPr>
        <p:spPr>
          <a:xfrm>
            <a:off x="1829790" y="2641416"/>
            <a:ext cx="3180164" cy="2571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6698B-CCE2-4F53-9B42-F79470A4F484}"/>
              </a:ext>
            </a:extLst>
          </p:cNvPr>
          <p:cNvSpPr txBox="1"/>
          <p:nvPr/>
        </p:nvSpPr>
        <p:spPr>
          <a:xfrm>
            <a:off x="4535113" y="3363838"/>
            <a:ext cx="442937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This is a source from </a:t>
            </a:r>
            <a:r>
              <a:rPr lang="en-US" sz="1800" dirty="0"/>
              <a:t>“Linked Open Data Taiwan @ Library” </a:t>
            </a:r>
            <a:r>
              <a:rPr lang="en-US" sz="1800" dirty="0">
                <a:hlinkClick r:id="rId3"/>
              </a:rPr>
              <a:t>http://ld.ncl.edu.tw/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66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8922B7F-BAEC-445E-9C08-F94F63F5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xxx@exlibrisgroup.com</a:t>
            </a:r>
          </a:p>
        </p:txBody>
      </p:sp>
    </p:spTree>
    <p:extLst>
      <p:ext uri="{BB962C8B-B14F-4D97-AF65-F5344CB8AC3E}">
        <p14:creationId xmlns:p14="http://schemas.microsoft.com/office/powerpoint/2010/main" val="335285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Linked Data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0C943-6719-4411-9DAE-5F9861A87E19}"/>
              </a:ext>
            </a:extLst>
          </p:cNvPr>
          <p:cNvSpPr txBox="1"/>
          <p:nvPr/>
        </p:nvSpPr>
        <p:spPr>
          <a:xfrm>
            <a:off x="354841" y="682828"/>
            <a:ext cx="8789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linked data is typically used as a starting point to “crawl” to additional sources.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a Linked Data context, ideally one would simply follow the links and “crawl” from one data description to another.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9" name="Picture 2" descr="Image result for data">
            <a:extLst>
              <a:ext uri="{FF2B5EF4-FFF2-40B4-BE49-F238E27FC236}">
                <a16:creationId xmlns:a16="http://schemas.microsoft.com/office/drawing/2014/main" id="{04BA20EB-260C-48B3-8824-0A7C02E0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2" y="3449860"/>
            <a:ext cx="594106" cy="4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data">
            <a:extLst>
              <a:ext uri="{FF2B5EF4-FFF2-40B4-BE49-F238E27FC236}">
                <a16:creationId xmlns:a16="http://schemas.microsoft.com/office/drawing/2014/main" id="{644BC149-B7EF-44D3-B85E-CAA22F91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216" y="3449860"/>
            <a:ext cx="594106" cy="4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data">
            <a:extLst>
              <a:ext uri="{FF2B5EF4-FFF2-40B4-BE49-F238E27FC236}">
                <a16:creationId xmlns:a16="http://schemas.microsoft.com/office/drawing/2014/main" id="{FF2C5ABA-2308-4D0C-8517-8708A7D3B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15" y="2551273"/>
            <a:ext cx="594106" cy="41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crawl">
            <a:extLst>
              <a:ext uri="{FF2B5EF4-FFF2-40B4-BE49-F238E27FC236}">
                <a16:creationId xmlns:a16="http://schemas.microsoft.com/office/drawing/2014/main" id="{9D10D46D-F9BF-4E8B-9883-A37B86DE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83" y="2452618"/>
            <a:ext cx="1172845" cy="7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crawl">
            <a:extLst>
              <a:ext uri="{FF2B5EF4-FFF2-40B4-BE49-F238E27FC236}">
                <a16:creationId xmlns:a16="http://schemas.microsoft.com/office/drawing/2014/main" id="{9846AE26-87EA-40AB-AA3C-0410C9D45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08" y="2452618"/>
            <a:ext cx="1172845" cy="77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3C2D28-BADB-45A7-9F59-E3ECA0F2622A}"/>
              </a:ext>
            </a:extLst>
          </p:cNvPr>
          <p:cNvCxnSpPr/>
          <p:nvPr/>
        </p:nvCxnSpPr>
        <p:spPr>
          <a:xfrm flipV="1">
            <a:off x="1261618" y="2964484"/>
            <a:ext cx="759206" cy="370522"/>
          </a:xfrm>
          <a:prstGeom prst="line">
            <a:avLst/>
          </a:prstGeom>
          <a:ln w="38100">
            <a:solidFill>
              <a:srgbClr val="EE3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7734C2-25D0-444E-9903-66829249512A}"/>
              </a:ext>
            </a:extLst>
          </p:cNvPr>
          <p:cNvCxnSpPr/>
          <p:nvPr/>
        </p:nvCxnSpPr>
        <p:spPr>
          <a:xfrm>
            <a:off x="3102228" y="2720837"/>
            <a:ext cx="840837" cy="0"/>
          </a:xfrm>
          <a:prstGeom prst="straightConnector1">
            <a:avLst/>
          </a:prstGeom>
          <a:ln w="38100">
            <a:solidFill>
              <a:srgbClr val="EE3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1CF5857-21E8-451A-8371-4088E1E8A8DA}"/>
              </a:ext>
            </a:extLst>
          </p:cNvPr>
          <p:cNvCxnSpPr/>
          <p:nvPr/>
        </p:nvCxnSpPr>
        <p:spPr>
          <a:xfrm>
            <a:off x="4791456" y="2720837"/>
            <a:ext cx="905256" cy="0"/>
          </a:xfrm>
          <a:prstGeom prst="straightConnector1">
            <a:avLst/>
          </a:prstGeom>
          <a:ln w="38100">
            <a:solidFill>
              <a:srgbClr val="EE3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81B62A-9E4B-4920-9272-A0D8C493CF08}"/>
              </a:ext>
            </a:extLst>
          </p:cNvPr>
          <p:cNvCxnSpPr/>
          <p:nvPr/>
        </p:nvCxnSpPr>
        <p:spPr>
          <a:xfrm>
            <a:off x="6715953" y="3033254"/>
            <a:ext cx="553527" cy="301752"/>
          </a:xfrm>
          <a:prstGeom prst="straightConnector1">
            <a:avLst/>
          </a:prstGeom>
          <a:ln w="38100">
            <a:solidFill>
              <a:srgbClr val="EE3A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C93BCBA-B71E-42B8-B3FF-F6EA44C54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84" y="3819957"/>
            <a:ext cx="639362" cy="5676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E87E1C-32B2-494D-B1FF-1CD95257F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880" y="2979791"/>
            <a:ext cx="914400" cy="1116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E7F5CD-3A65-4D23-ADB2-8C1CEEC3B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320" y="3869964"/>
            <a:ext cx="538002" cy="59377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445D389-20A9-4C99-A9FC-7CDD3A3E1D84}"/>
              </a:ext>
            </a:extLst>
          </p:cNvPr>
          <p:cNvSpPr/>
          <p:nvPr/>
        </p:nvSpPr>
        <p:spPr>
          <a:xfrm>
            <a:off x="36576" y="4656449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https://www.careerguide.com/blog/wp-content/uploads/2017/10/Data-Career-1.jpg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6847BC-ACD3-4223-A813-DEC6815B99DC}"/>
              </a:ext>
            </a:extLst>
          </p:cNvPr>
          <p:cNvSpPr/>
          <p:nvPr/>
        </p:nvSpPr>
        <p:spPr>
          <a:xfrm>
            <a:off x="3168269" y="4644551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/>
              <a:t>https://www.pregmed.org/wp-content/uploads/2015/04/A-Crawling-Baby.jpg</a:t>
            </a:r>
          </a:p>
        </p:txBody>
      </p:sp>
    </p:spTree>
    <p:extLst>
      <p:ext uri="{BB962C8B-B14F-4D97-AF65-F5344CB8AC3E}">
        <p14:creationId xmlns:p14="http://schemas.microsoft.com/office/powerpoint/2010/main" val="332459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Linked Data and this presentation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7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221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and this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E838A-333C-4D14-9A68-F7B74BB2C11B}"/>
              </a:ext>
            </a:extLst>
          </p:cNvPr>
          <p:cNvSpPr txBox="1"/>
          <p:nvPr/>
        </p:nvSpPr>
        <p:spPr>
          <a:xfrm>
            <a:off x="325729" y="730466"/>
            <a:ext cx="8638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Linked data in Alma brings references to a variety of sources, for example: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83A01-9186-495A-8018-F17E1D6D63F1}"/>
              </a:ext>
            </a:extLst>
          </p:cNvPr>
          <p:cNvSpPr txBox="1"/>
          <p:nvPr/>
        </p:nvSpPr>
        <p:spPr>
          <a:xfrm>
            <a:off x="360227" y="1419622"/>
            <a:ext cx="82089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Vocabulary field		Linked data URI Label</a:t>
            </a:r>
          </a:p>
          <a:p>
            <a:r>
              <a:rPr lang="en-US" dirty="0"/>
              <a:t>bibo:isbn10 		</a:t>
            </a:r>
            <a:r>
              <a:rPr lang="en-US" dirty="0">
                <a:hlinkClick r:id="rId2"/>
              </a:rPr>
              <a:t>http://www.isbnsearch.org/isbn/</a:t>
            </a:r>
            <a:r>
              <a:rPr lang="en-US" dirty="0"/>
              <a:t> </a:t>
            </a:r>
          </a:p>
          <a:p>
            <a:r>
              <a:rPr lang="en-US" dirty="0"/>
              <a:t>bibo:isbn13 		</a:t>
            </a:r>
            <a:r>
              <a:rPr lang="en-US" dirty="0">
                <a:hlinkClick r:id="rId2"/>
              </a:rPr>
              <a:t>http://www.isbnsearch.org/isbn/</a:t>
            </a:r>
            <a:r>
              <a:rPr lang="en-US" dirty="0"/>
              <a:t> </a:t>
            </a:r>
          </a:p>
          <a:p>
            <a:r>
              <a:rPr lang="en-US" dirty="0" err="1"/>
              <a:t>bibo:issn</a:t>
            </a:r>
            <a:r>
              <a:rPr lang="en-US" dirty="0"/>
              <a:t> 			</a:t>
            </a:r>
            <a:r>
              <a:rPr lang="en-US" dirty="0">
                <a:hlinkClick r:id="rId3"/>
              </a:rPr>
              <a:t>http://worldcat.org/issn/</a:t>
            </a:r>
            <a:r>
              <a:rPr lang="en-US" dirty="0"/>
              <a:t> </a:t>
            </a:r>
          </a:p>
          <a:p>
            <a:r>
              <a:rPr lang="en-US" dirty="0" err="1"/>
              <a:t>bibo:oclcnum</a:t>
            </a:r>
            <a:r>
              <a:rPr lang="en-US" dirty="0"/>
              <a:t> 		</a:t>
            </a:r>
            <a:r>
              <a:rPr lang="en-US" dirty="0">
                <a:hlinkClick r:id="rId4"/>
              </a:rPr>
              <a:t>http://www.worldcat.org/oclc/</a:t>
            </a:r>
            <a:endParaRPr lang="en-US" dirty="0"/>
          </a:p>
          <a:p>
            <a:r>
              <a:rPr lang="en-US" dirty="0" err="1"/>
              <a:t>dct:creator</a:t>
            </a:r>
            <a:r>
              <a:rPr lang="en-US" dirty="0"/>
              <a:t> 		</a:t>
            </a:r>
            <a:r>
              <a:rPr lang="en-US" dirty="0">
                <a:hlinkClick r:id="rId5"/>
              </a:rPr>
              <a:t>http://viaf.org/viaf/sourceID/</a:t>
            </a:r>
            <a:r>
              <a:rPr lang="en-US" dirty="0"/>
              <a:t> </a:t>
            </a:r>
          </a:p>
          <a:p>
            <a:r>
              <a:rPr lang="en-US" dirty="0" err="1"/>
              <a:t>dct:creator</a:t>
            </a:r>
            <a:r>
              <a:rPr lang="en-US" dirty="0"/>
              <a:t> 		</a:t>
            </a:r>
            <a:r>
              <a:rPr lang="en-US" dirty="0">
                <a:hlinkClick r:id="rId6"/>
              </a:rPr>
              <a:t>http://id.loc.gov/authorities/names/</a:t>
            </a:r>
            <a:r>
              <a:rPr lang="en-US" dirty="0"/>
              <a:t> </a:t>
            </a:r>
          </a:p>
          <a:p>
            <a:r>
              <a:rPr lang="en-US" dirty="0" err="1"/>
              <a:t>dct:subject</a:t>
            </a:r>
            <a:r>
              <a:rPr lang="en-US" dirty="0"/>
              <a:t> 		</a:t>
            </a:r>
            <a:r>
              <a:rPr lang="en-US" dirty="0">
                <a:hlinkClick r:id="rId7"/>
              </a:rPr>
              <a:t>http://id.loc.gov/authorities/subjects/</a:t>
            </a:r>
            <a:r>
              <a:rPr lang="en-US" dirty="0"/>
              <a:t> </a:t>
            </a:r>
          </a:p>
          <a:p>
            <a:r>
              <a:rPr lang="en-US" dirty="0" err="1"/>
              <a:t>dct:language</a:t>
            </a:r>
            <a:r>
              <a:rPr lang="en-US" dirty="0"/>
              <a:t> 		</a:t>
            </a:r>
            <a:r>
              <a:rPr lang="en-US" dirty="0">
                <a:hlinkClick r:id="rId8"/>
              </a:rPr>
              <a:t>http://id.loc.gov/vocabulary/iso639-2/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1038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CC846-7458-456D-9C6B-7C97C19EA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0415"/>
            <a:ext cx="8568952" cy="576064"/>
          </a:xfrm>
        </p:spPr>
        <p:txBody>
          <a:bodyPr>
            <a:noAutofit/>
          </a:bodyPr>
          <a:lstStyle/>
          <a:p>
            <a:r>
              <a:rPr lang="en-US" sz="2000" dirty="0"/>
              <a:t>Linked Data and this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E838A-333C-4D14-9A68-F7B74BB2C11B}"/>
              </a:ext>
            </a:extLst>
          </p:cNvPr>
          <p:cNvSpPr txBox="1"/>
          <p:nvPr/>
        </p:nvSpPr>
        <p:spPr>
          <a:xfrm>
            <a:off x="325729" y="730466"/>
            <a:ext cx="8494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This presentation will focus on sources unique to Taiwan for the Traditional Chinese Authority data from </a:t>
            </a:r>
            <a:r>
              <a:rPr lang="en-US" sz="2000" dirty="0">
                <a:hlinkClick r:id="rId2"/>
              </a:rPr>
              <a:t>http://ld.ncl.edu.tw</a:t>
            </a:r>
            <a:r>
              <a:rPr lang="en-US" sz="2000" dirty="0"/>
              <a:t> “Linked Open Data Taiwan @ Library”, for example: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D3549-4BE9-4BA7-80B0-D8CB93A35C56}"/>
              </a:ext>
            </a:extLst>
          </p:cNvPr>
          <p:cNvSpPr txBox="1"/>
          <p:nvPr/>
        </p:nvSpPr>
        <p:spPr>
          <a:xfrm>
            <a:off x="215516" y="1796419"/>
            <a:ext cx="87129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Name Authority: </a:t>
            </a:r>
            <a:r>
              <a:rPr lang="en-US" sz="2000" dirty="0">
                <a:hlinkClick r:id="rId3"/>
              </a:rPr>
              <a:t>http://ld.ncl.edu.tw/authority</a:t>
            </a:r>
            <a:r>
              <a:rPr lang="en-US" sz="2000" dirty="0"/>
              <a:t> (Code: TWNAF)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Subject term: </a:t>
            </a:r>
            <a:r>
              <a:rPr lang="en-US" sz="2000" dirty="0">
                <a:hlinkClick r:id="rId4"/>
              </a:rPr>
              <a:t>http://ld.ncl.edu.tw/subject</a:t>
            </a:r>
            <a:r>
              <a:rPr lang="en-US" sz="2000" dirty="0"/>
              <a:t> (Code: LCSTT)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Classification scheme: </a:t>
            </a:r>
            <a:r>
              <a:rPr lang="en-US" sz="2000" dirty="0">
                <a:hlinkClick r:id="rId5"/>
              </a:rPr>
              <a:t>http://ld.ncl.edu.tw/classification</a:t>
            </a:r>
            <a:r>
              <a:rPr lang="en-US" sz="2000" dirty="0"/>
              <a:t> (Code: NCSCLT)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89F5C4-4182-40B4-A18D-F5AA6B083559}"/>
              </a:ext>
            </a:extLst>
          </p:cNvPr>
          <p:cNvSpPr txBox="1"/>
          <p:nvPr/>
        </p:nvSpPr>
        <p:spPr>
          <a:xfrm>
            <a:off x="215516" y="3246892"/>
            <a:ext cx="8494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sources for each of these authorities is explained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2345464106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20434</TotalTime>
  <Words>2288</Words>
  <Application>Microsoft Office PowerPoint</Application>
  <PresentationFormat>On-screen Show (16:9)</PresentationFormat>
  <Paragraphs>250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IGeLU_2016_16X9 (1)</vt:lpstr>
      <vt:lpstr>Traditional Chinese Authority URI enrichment to Linked Data in Alma</vt:lpstr>
      <vt:lpstr>PowerPoint Presentation</vt:lpstr>
      <vt:lpstr>Why Linked Data</vt:lpstr>
      <vt:lpstr>Why Linked Data</vt:lpstr>
      <vt:lpstr>Why Linked Data</vt:lpstr>
      <vt:lpstr>Why Linked Data</vt:lpstr>
      <vt:lpstr>Linked Data and this presentation</vt:lpstr>
      <vt:lpstr>Linked Data and this presentation</vt:lpstr>
      <vt:lpstr>Linked Data and this presentation</vt:lpstr>
      <vt:lpstr>Linked Data and this presentation</vt:lpstr>
      <vt:lpstr>Linked Data in Discovery Interface of an Alma Institution - Example 1</vt:lpstr>
      <vt:lpstr>Linked Data in Discovery Interface of an Alma Institution - Example 1</vt:lpstr>
      <vt:lpstr>Linked Data in Discovery Interface of an Alma Institution - Example 1</vt:lpstr>
      <vt:lpstr>Linked Data in Discovery Interface of an Alma Institution - Example 1</vt:lpstr>
      <vt:lpstr>Linked Data in Discovery Interface of an Alma Institution - Example 1</vt:lpstr>
      <vt:lpstr>Linked Data in Discovery Interface of an Alma Institution - Example 1</vt:lpstr>
      <vt:lpstr>Linked Data in Discovery Interface of an Alma Institution - Example 2</vt:lpstr>
      <vt:lpstr>Linked Data in Discovery Interface of an Alma Institution - Example 2</vt:lpstr>
      <vt:lpstr>Linked Data in Discovery Interface of an Alma Institution - Example 2</vt:lpstr>
      <vt:lpstr>Linked Data in Discovery Interface of an Alma Institution - Example 2</vt:lpstr>
      <vt:lpstr>Extracting Linked Data from Alma via APIs</vt:lpstr>
      <vt:lpstr>Extracting Linked Data from Alma via APIs</vt:lpstr>
      <vt:lpstr>Extracting Linked Data from Alma via APIs</vt:lpstr>
      <vt:lpstr>Extracting Linked Data from Alma via APIs – Example 1</vt:lpstr>
      <vt:lpstr>Extracting Linked Data from Alma via APIs – Example 1</vt:lpstr>
      <vt:lpstr>Extracting Linked Data from Alma via APIs – Example 1</vt:lpstr>
      <vt:lpstr>Extracting Linked Data from Alma via APIs – Example 1</vt:lpstr>
      <vt:lpstr>Extracting Linked Data from Alma via APIs – Example 1</vt:lpstr>
      <vt:lpstr>Extracting Linked Data from Alma via APIs – Example 1</vt:lpstr>
      <vt:lpstr>Extracting Linked Data from Alma via APIs – Example 1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APIs – Example 2</vt:lpstr>
      <vt:lpstr>Extracting Linked Data from Alma via general publishing profile</vt:lpstr>
      <vt:lpstr>Extracting Linked Data from Alma via general publishing profile</vt:lpstr>
      <vt:lpstr>Extracting Linked Data from Alma via general publishing profile</vt:lpstr>
      <vt:lpstr>Extracting Linked Data from Alma via general publishing profile</vt:lpstr>
      <vt:lpstr>Extracting Linked Data from Alma via general publishing profile</vt:lpstr>
      <vt:lpstr>Extracting Linked Data from Alma via general publishing profile</vt:lpstr>
      <vt:lpstr>Viewing the Linked Data in Alma</vt:lpstr>
      <vt:lpstr>Viewing the Linked Data in Alma</vt:lpstr>
      <vt:lpstr>Viewing the Linked Data in Alma</vt:lpstr>
      <vt:lpstr>Viewing the Linked Data in Alma</vt:lpstr>
      <vt:lpstr>Viewing the Linked Data in Alma</vt:lpstr>
      <vt:lpstr>Viewing the Linked Data in Alma</vt:lpstr>
      <vt:lpstr>Viewing the Linked Data in Alma</vt:lpstr>
      <vt:lpstr>Viewing the Linked Data in Alma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742</cp:revision>
  <dcterms:created xsi:type="dcterms:W3CDTF">2017-01-02T15:10:30Z</dcterms:created>
  <dcterms:modified xsi:type="dcterms:W3CDTF">2022-03-09T14:36:39Z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