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1773" r:id="rId5"/>
    <p:sldId id="1724" r:id="rId6"/>
    <p:sldId id="1769" r:id="rId7"/>
    <p:sldId id="5546" r:id="rId8"/>
    <p:sldId id="4953" r:id="rId9"/>
    <p:sldId id="1753" r:id="rId10"/>
    <p:sldId id="4978" r:id="rId11"/>
    <p:sldId id="4891" r:id="rId12"/>
    <p:sldId id="4892" r:id="rId13"/>
    <p:sldId id="5548" r:id="rId14"/>
    <p:sldId id="5547" r:id="rId15"/>
    <p:sldId id="1701"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5CAFFF"/>
    <a:srgbClr val="7CCAB7"/>
    <a:srgbClr val="DCF1EC"/>
    <a:srgbClr val="ABDDD1"/>
    <a:srgbClr val="78486A"/>
    <a:srgbClr val="486AE5"/>
    <a:srgbClr val="DBF0EB"/>
    <a:srgbClr val="B2E7E7"/>
    <a:srgbClr val="9C5A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6D05AB-8504-4E3B-8147-19E8D79ECEE6}" v="5" dt="2022-03-14T05:15:15.582"/>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340" autoAdjust="0"/>
  </p:normalViewPr>
  <p:slideViewPr>
    <p:cSldViewPr>
      <p:cViewPr varScale="1">
        <p:scale>
          <a:sx n="71" d="100"/>
          <a:sy n="71" d="100"/>
        </p:scale>
        <p:origin x="1296" y="54"/>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09127-0BF6-48EB-B5BC-100566EC87A0}" type="doc">
      <dgm:prSet loTypeId="urn:microsoft.com/office/officeart/2005/8/layout/venn1" loCatId="relationship" qsTypeId="urn:microsoft.com/office/officeart/2005/8/quickstyle/simple1" qsCatId="simple" csTypeId="urn:microsoft.com/office/officeart/2005/8/colors/colorful5" csCatId="colorful" phldr="1"/>
      <dgm:spPr/>
    </dgm:pt>
    <dgm:pt modelId="{00D832BA-9608-45F6-9F5F-E1F8F74EA506}">
      <dgm:prSet phldrT="[Text]"/>
      <dgm:spPr/>
      <dgm:t>
        <a:bodyPr/>
        <a:lstStyle/>
        <a:p>
          <a:endParaRPr lang="en-US"/>
        </a:p>
      </dgm:t>
    </dgm:pt>
    <dgm:pt modelId="{C8EE10AC-47FC-4A56-96B0-5FF4F194857F}" type="parTrans" cxnId="{53C5465A-57FF-4DC2-BF16-66B39F793C30}">
      <dgm:prSet/>
      <dgm:spPr/>
      <dgm:t>
        <a:bodyPr/>
        <a:lstStyle/>
        <a:p>
          <a:endParaRPr lang="en-US"/>
        </a:p>
      </dgm:t>
    </dgm:pt>
    <dgm:pt modelId="{0A0924B0-E0EA-44ED-8313-A35F0745A962}" type="sibTrans" cxnId="{53C5465A-57FF-4DC2-BF16-66B39F793C30}">
      <dgm:prSet/>
      <dgm:spPr/>
      <dgm:t>
        <a:bodyPr/>
        <a:lstStyle/>
        <a:p>
          <a:endParaRPr lang="en-US"/>
        </a:p>
      </dgm:t>
    </dgm:pt>
    <dgm:pt modelId="{7A9E2F00-3416-409C-8528-3996C34AC9CA}">
      <dgm:prSet phldrT="[Text]"/>
      <dgm:spPr/>
      <dgm:t>
        <a:bodyPr/>
        <a:lstStyle/>
        <a:p>
          <a:endParaRPr lang="en-US"/>
        </a:p>
      </dgm:t>
    </dgm:pt>
    <dgm:pt modelId="{5118A10E-0082-4423-8A8D-B971D24D666A}" type="parTrans" cxnId="{1B2B2F82-2E8B-4478-B082-37A36DFD9FDF}">
      <dgm:prSet/>
      <dgm:spPr/>
      <dgm:t>
        <a:bodyPr/>
        <a:lstStyle/>
        <a:p>
          <a:endParaRPr lang="en-US"/>
        </a:p>
      </dgm:t>
    </dgm:pt>
    <dgm:pt modelId="{6DB5ABC7-C3D0-4C2E-BADE-E85EB55B66AE}" type="sibTrans" cxnId="{1B2B2F82-2E8B-4478-B082-37A36DFD9FDF}">
      <dgm:prSet/>
      <dgm:spPr/>
      <dgm:t>
        <a:bodyPr/>
        <a:lstStyle/>
        <a:p>
          <a:endParaRPr lang="en-US"/>
        </a:p>
      </dgm:t>
    </dgm:pt>
    <dgm:pt modelId="{C0C6A32B-7DBE-42DF-A5EB-ACDF8AF2927F}">
      <dgm:prSet phldrT="[Text]"/>
      <dgm:spPr/>
      <dgm:t>
        <a:bodyPr/>
        <a:lstStyle/>
        <a:p>
          <a:endParaRPr lang="en-US"/>
        </a:p>
      </dgm:t>
    </dgm:pt>
    <dgm:pt modelId="{CB122DB3-AB3C-489C-86DA-ABF737563F81}" type="parTrans" cxnId="{DEF6E573-E633-43BF-81B7-9FBC916A4C1F}">
      <dgm:prSet/>
      <dgm:spPr/>
      <dgm:t>
        <a:bodyPr/>
        <a:lstStyle/>
        <a:p>
          <a:endParaRPr lang="en-US"/>
        </a:p>
      </dgm:t>
    </dgm:pt>
    <dgm:pt modelId="{0922C305-66B8-43F3-8009-D20A89CF0FB6}" type="sibTrans" cxnId="{DEF6E573-E633-43BF-81B7-9FBC916A4C1F}">
      <dgm:prSet/>
      <dgm:spPr/>
      <dgm:t>
        <a:bodyPr/>
        <a:lstStyle/>
        <a:p>
          <a:endParaRPr lang="en-US"/>
        </a:p>
      </dgm:t>
    </dgm:pt>
    <dgm:pt modelId="{75640294-9D28-4063-AFDA-A1E61985A236}">
      <dgm:prSet phldrT="[Text]"/>
      <dgm:spPr/>
      <dgm:t>
        <a:bodyPr/>
        <a:lstStyle/>
        <a:p>
          <a:r>
            <a:rPr lang="en-US"/>
            <a:t>ID.LOC.GOV</a:t>
          </a:r>
        </a:p>
      </dgm:t>
    </dgm:pt>
    <dgm:pt modelId="{C7BCB9BA-6C90-498E-B7C6-52B51A74D922}" type="parTrans" cxnId="{B9B04E4D-851E-459B-BD4F-53C0A133AB8D}">
      <dgm:prSet/>
      <dgm:spPr/>
      <dgm:t>
        <a:bodyPr/>
        <a:lstStyle/>
        <a:p>
          <a:endParaRPr lang="en-US"/>
        </a:p>
      </dgm:t>
    </dgm:pt>
    <dgm:pt modelId="{F62958A5-8515-4A10-A1F1-D90ADE7E3854}" type="sibTrans" cxnId="{B9B04E4D-851E-459B-BD4F-53C0A133AB8D}">
      <dgm:prSet/>
      <dgm:spPr/>
      <dgm:t>
        <a:bodyPr/>
        <a:lstStyle/>
        <a:p>
          <a:endParaRPr lang="en-US"/>
        </a:p>
      </dgm:t>
    </dgm:pt>
    <dgm:pt modelId="{E6711131-39F3-41FB-8D05-CF11DC488372}">
      <dgm:prSet phldrT="[Text]"/>
      <dgm:spPr/>
      <dgm:t>
        <a:bodyPr/>
        <a:lstStyle/>
        <a:p>
          <a:endParaRPr lang="en-US"/>
        </a:p>
      </dgm:t>
    </dgm:pt>
    <dgm:pt modelId="{4DC2A2EA-B73D-49C2-AEC9-EA76740FC152}" type="parTrans" cxnId="{E7889CCF-82D9-4D00-BE80-5DA9E7163D08}">
      <dgm:prSet/>
      <dgm:spPr/>
      <dgm:t>
        <a:bodyPr/>
        <a:lstStyle/>
        <a:p>
          <a:endParaRPr lang="en-US"/>
        </a:p>
      </dgm:t>
    </dgm:pt>
    <dgm:pt modelId="{00F934EF-4FB8-42B1-9A21-E6738B56CB5F}" type="sibTrans" cxnId="{E7889CCF-82D9-4D00-BE80-5DA9E7163D08}">
      <dgm:prSet/>
      <dgm:spPr/>
      <dgm:t>
        <a:bodyPr/>
        <a:lstStyle/>
        <a:p>
          <a:endParaRPr lang="en-US"/>
        </a:p>
      </dgm:t>
    </dgm:pt>
    <dgm:pt modelId="{4D50617E-49E7-457B-9408-BA13001344A8}">
      <dgm:prSet phldrT="[Text]"/>
      <dgm:spPr/>
      <dgm:t>
        <a:bodyPr/>
        <a:lstStyle/>
        <a:p>
          <a:endParaRPr lang="en-US"/>
        </a:p>
      </dgm:t>
    </dgm:pt>
    <dgm:pt modelId="{B7DC0888-0117-4538-A30F-1A315D89149C}" type="sibTrans" cxnId="{383E3DD6-7795-4973-910F-3128FE13CCF3}">
      <dgm:prSet/>
      <dgm:spPr/>
      <dgm:t>
        <a:bodyPr/>
        <a:lstStyle/>
        <a:p>
          <a:endParaRPr lang="en-US"/>
        </a:p>
      </dgm:t>
    </dgm:pt>
    <dgm:pt modelId="{5F47D962-1213-477E-A8A7-CD05CE47EAF7}" type="parTrans" cxnId="{383E3DD6-7795-4973-910F-3128FE13CCF3}">
      <dgm:prSet/>
      <dgm:spPr/>
      <dgm:t>
        <a:bodyPr/>
        <a:lstStyle/>
        <a:p>
          <a:endParaRPr lang="en-US"/>
        </a:p>
      </dgm:t>
    </dgm:pt>
    <dgm:pt modelId="{080FD946-9B81-4ED1-A5C3-0B3744E0FCE8}">
      <dgm:prSet phldrT="[Text]"/>
      <dgm:spPr/>
      <dgm:t>
        <a:bodyPr/>
        <a:lstStyle/>
        <a:p>
          <a:endParaRPr lang="en-US"/>
        </a:p>
      </dgm:t>
    </dgm:pt>
    <dgm:pt modelId="{B5CB54A9-586F-4650-B882-9A257E8F3BED}" type="sibTrans" cxnId="{14356377-BCA3-4B82-B813-D5A1896BD15C}">
      <dgm:prSet/>
      <dgm:spPr/>
      <dgm:t>
        <a:bodyPr/>
        <a:lstStyle/>
        <a:p>
          <a:endParaRPr lang="en-US"/>
        </a:p>
      </dgm:t>
    </dgm:pt>
    <dgm:pt modelId="{1FA87DCA-7667-4ED7-BB8C-83C72FD56CBA}" type="parTrans" cxnId="{14356377-BCA3-4B82-B813-D5A1896BD15C}">
      <dgm:prSet/>
      <dgm:spPr/>
      <dgm:t>
        <a:bodyPr/>
        <a:lstStyle/>
        <a:p>
          <a:endParaRPr lang="en-US"/>
        </a:p>
      </dgm:t>
    </dgm:pt>
    <dgm:pt modelId="{31222CC1-CB00-44B8-8CDA-B92F3451CD73}" type="pres">
      <dgm:prSet presAssocID="{D9E09127-0BF6-48EB-B5BC-100566EC87A0}" presName="compositeShape" presStyleCnt="0">
        <dgm:presLayoutVars>
          <dgm:chMax val="7"/>
          <dgm:dir/>
          <dgm:resizeHandles val="exact"/>
        </dgm:presLayoutVars>
      </dgm:prSet>
      <dgm:spPr/>
    </dgm:pt>
    <dgm:pt modelId="{1D9F61FA-503A-4281-A0DB-E651510C2D0E}" type="pres">
      <dgm:prSet presAssocID="{00D832BA-9608-45F6-9F5F-E1F8F74EA506}" presName="circ1" presStyleLbl="vennNode1" presStyleIdx="0" presStyleCnt="7" custScaleX="84344" custScaleY="69640" custLinFactNeighborX="-36783" custLinFactNeighborY="-62925"/>
      <dgm:spPr/>
    </dgm:pt>
    <dgm:pt modelId="{D9B55AE4-4181-4D9D-857B-F579035AE586}" type="pres">
      <dgm:prSet presAssocID="{00D832BA-9608-45F6-9F5F-E1F8F74EA506}" presName="circ1Tx" presStyleLbl="revTx" presStyleIdx="0" presStyleCnt="0" custLinFactNeighborX="39474" custLinFactNeighborY="87772">
        <dgm:presLayoutVars>
          <dgm:chMax val="0"/>
          <dgm:chPref val="0"/>
          <dgm:bulletEnabled val="1"/>
        </dgm:presLayoutVars>
      </dgm:prSet>
      <dgm:spPr/>
    </dgm:pt>
    <dgm:pt modelId="{4E4FF381-0E2F-4BE6-8B15-65A7CFFED8F5}" type="pres">
      <dgm:prSet presAssocID="{7A9E2F00-3416-409C-8528-3996C34AC9CA}" presName="circ2" presStyleLbl="vennNode1" presStyleIdx="1" presStyleCnt="7" custScaleY="80082" custLinFactNeighborX="22376" custLinFactNeighborY="-76322"/>
      <dgm:spPr/>
    </dgm:pt>
    <dgm:pt modelId="{34CD6A24-9292-4F6F-861E-49F4315B0D30}" type="pres">
      <dgm:prSet presAssocID="{7A9E2F00-3416-409C-8528-3996C34AC9CA}" presName="circ2Tx" presStyleLbl="revTx" presStyleIdx="0" presStyleCnt="0">
        <dgm:presLayoutVars>
          <dgm:chMax val="0"/>
          <dgm:chPref val="0"/>
          <dgm:bulletEnabled val="1"/>
        </dgm:presLayoutVars>
      </dgm:prSet>
      <dgm:spPr/>
    </dgm:pt>
    <dgm:pt modelId="{3017F22A-D5CF-4672-9C83-018A7E2A940F}" type="pres">
      <dgm:prSet presAssocID="{080FD946-9B81-4ED1-A5C3-0B3744E0FCE8}" presName="circ3" presStyleLbl="vennNode1" presStyleIdx="2" presStyleCnt="7" custScaleX="181599" custScaleY="131000" custLinFactNeighborX="89052" custLinFactNeighborY="25837"/>
      <dgm:spPr/>
    </dgm:pt>
    <dgm:pt modelId="{C15878A5-D7D4-4E52-8A2E-4F2B294A9CE4}" type="pres">
      <dgm:prSet presAssocID="{080FD946-9B81-4ED1-A5C3-0B3744E0FCE8}" presName="circ3Tx" presStyleLbl="revTx" presStyleIdx="0" presStyleCnt="0" custLinFactNeighborX="-19570" custLinFactNeighborY="5521">
        <dgm:presLayoutVars>
          <dgm:chMax val="0"/>
          <dgm:chPref val="0"/>
          <dgm:bulletEnabled val="1"/>
        </dgm:presLayoutVars>
      </dgm:prSet>
      <dgm:spPr/>
    </dgm:pt>
    <dgm:pt modelId="{A79A7543-CE33-44F5-9938-875C2F525C89}" type="pres">
      <dgm:prSet presAssocID="{C0C6A32B-7DBE-42DF-A5EB-ACDF8AF2927F}" presName="circ4" presStyleLbl="vennNode1" presStyleIdx="3" presStyleCnt="7" custScaleX="191363" custScaleY="159422" custLinFactX="-36953" custLinFactNeighborX="-100000" custLinFactNeighborY="11998"/>
      <dgm:spPr/>
    </dgm:pt>
    <dgm:pt modelId="{00CF4E44-B671-41CC-9981-DF80EF713010}" type="pres">
      <dgm:prSet presAssocID="{C0C6A32B-7DBE-42DF-A5EB-ACDF8AF2927F}" presName="circ4Tx" presStyleLbl="revTx" presStyleIdx="0" presStyleCnt="0" custLinFactNeighborX="-33667" custLinFactNeighborY="28583">
        <dgm:presLayoutVars>
          <dgm:chMax val="0"/>
          <dgm:chPref val="0"/>
          <dgm:bulletEnabled val="1"/>
        </dgm:presLayoutVars>
      </dgm:prSet>
      <dgm:spPr/>
    </dgm:pt>
    <dgm:pt modelId="{27CECAF8-ECC9-4599-820E-41152A1776D4}" type="pres">
      <dgm:prSet presAssocID="{75640294-9D28-4063-AFDA-A1E61985A236}" presName="circ5" presStyleLbl="vennNode1" presStyleIdx="4" presStyleCnt="7" custScaleX="113551" custScaleY="111414" custLinFactNeighborX="-98462" custLinFactNeighborY="-93209"/>
      <dgm:spPr/>
    </dgm:pt>
    <dgm:pt modelId="{5A7D1620-AB7C-4E70-A498-376CE0562C6A}" type="pres">
      <dgm:prSet presAssocID="{75640294-9D28-4063-AFDA-A1E61985A236}" presName="circ5Tx" presStyleLbl="revTx" presStyleIdx="0" presStyleCnt="0" custLinFactNeighborX="-3272" custLinFactNeighborY="-86960">
        <dgm:presLayoutVars>
          <dgm:chMax val="0"/>
          <dgm:chPref val="0"/>
          <dgm:bulletEnabled val="1"/>
        </dgm:presLayoutVars>
      </dgm:prSet>
      <dgm:spPr/>
    </dgm:pt>
    <dgm:pt modelId="{030D009C-9152-436E-BB49-9CF8BCE7ACB4}" type="pres">
      <dgm:prSet presAssocID="{4D50617E-49E7-457B-9408-BA13001344A8}" presName="circ6" presStyleLbl="vennNode1" presStyleIdx="5" presStyleCnt="7" custScaleX="141257" custScaleY="123122" custLinFactNeighborX="56869" custLinFactNeighborY="67745"/>
      <dgm:spPr/>
    </dgm:pt>
    <dgm:pt modelId="{BEAE7C97-AFE0-4330-B1FF-8145C2BEAD3C}" type="pres">
      <dgm:prSet presAssocID="{4D50617E-49E7-457B-9408-BA13001344A8}" presName="circ6Tx" presStyleLbl="revTx" presStyleIdx="0" presStyleCnt="0" custLinFactX="10547" custLinFactY="-95970" custLinFactNeighborX="100000" custLinFactNeighborY="-100000">
        <dgm:presLayoutVars>
          <dgm:chMax val="0"/>
          <dgm:chPref val="0"/>
          <dgm:bulletEnabled val="1"/>
        </dgm:presLayoutVars>
      </dgm:prSet>
      <dgm:spPr/>
    </dgm:pt>
    <dgm:pt modelId="{D23E1262-B96B-4B2F-8FB0-E75FE451F42D}" type="pres">
      <dgm:prSet presAssocID="{E6711131-39F3-41FB-8D05-CF11DC488372}" presName="circ7" presStyleLbl="vennNode1" presStyleIdx="6" presStyleCnt="7" custLinFactX="56824" custLinFactNeighborX="100000" custLinFactNeighborY="-44489"/>
      <dgm:spPr/>
    </dgm:pt>
    <dgm:pt modelId="{D8041379-F108-477D-A3F8-C87F6EB9E059}" type="pres">
      <dgm:prSet presAssocID="{E6711131-39F3-41FB-8D05-CF11DC488372}" presName="circ7Tx" presStyleLbl="revTx" presStyleIdx="0" presStyleCnt="0" custScaleX="112429" custScaleY="105470" custLinFactNeighborX="40235" custLinFactNeighborY="10545">
        <dgm:presLayoutVars>
          <dgm:chMax val="0"/>
          <dgm:chPref val="0"/>
          <dgm:bulletEnabled val="1"/>
        </dgm:presLayoutVars>
      </dgm:prSet>
      <dgm:spPr/>
    </dgm:pt>
  </dgm:ptLst>
  <dgm:cxnLst>
    <dgm:cxn modelId="{CF4B9E30-9691-4807-B38A-95D57F891FC7}" type="presOf" srcId="{4D50617E-49E7-457B-9408-BA13001344A8}" destId="{BEAE7C97-AFE0-4330-B1FF-8145C2BEAD3C}" srcOrd="0" destOrd="0" presId="urn:microsoft.com/office/officeart/2005/8/layout/venn1"/>
    <dgm:cxn modelId="{5A5F925D-7DC7-48AC-82C5-9AAB18520F3F}" type="presOf" srcId="{75640294-9D28-4063-AFDA-A1E61985A236}" destId="{5A7D1620-AB7C-4E70-A498-376CE0562C6A}" srcOrd="0" destOrd="0" presId="urn:microsoft.com/office/officeart/2005/8/layout/venn1"/>
    <dgm:cxn modelId="{B9B04E4D-851E-459B-BD4F-53C0A133AB8D}" srcId="{D9E09127-0BF6-48EB-B5BC-100566EC87A0}" destId="{75640294-9D28-4063-AFDA-A1E61985A236}" srcOrd="4" destOrd="0" parTransId="{C7BCB9BA-6C90-498E-B7C6-52B51A74D922}" sibTransId="{F62958A5-8515-4A10-A1F1-D90ADE7E3854}"/>
    <dgm:cxn modelId="{DEF6E573-E633-43BF-81B7-9FBC916A4C1F}" srcId="{D9E09127-0BF6-48EB-B5BC-100566EC87A0}" destId="{C0C6A32B-7DBE-42DF-A5EB-ACDF8AF2927F}" srcOrd="3" destOrd="0" parTransId="{CB122DB3-AB3C-489C-86DA-ABF737563F81}" sibTransId="{0922C305-66B8-43F3-8009-D20A89CF0FB6}"/>
    <dgm:cxn modelId="{14356377-BCA3-4B82-B813-D5A1896BD15C}" srcId="{D9E09127-0BF6-48EB-B5BC-100566EC87A0}" destId="{080FD946-9B81-4ED1-A5C3-0B3744E0FCE8}" srcOrd="2" destOrd="0" parTransId="{1FA87DCA-7667-4ED7-BB8C-83C72FD56CBA}" sibTransId="{B5CB54A9-586F-4650-B882-9A257E8F3BED}"/>
    <dgm:cxn modelId="{53C5465A-57FF-4DC2-BF16-66B39F793C30}" srcId="{D9E09127-0BF6-48EB-B5BC-100566EC87A0}" destId="{00D832BA-9608-45F6-9F5F-E1F8F74EA506}" srcOrd="0" destOrd="0" parTransId="{C8EE10AC-47FC-4A56-96B0-5FF4F194857F}" sibTransId="{0A0924B0-E0EA-44ED-8313-A35F0745A962}"/>
    <dgm:cxn modelId="{D3DB207E-E69D-45E8-9434-B7E6096FA2C5}" type="presOf" srcId="{00D832BA-9608-45F6-9F5F-E1F8F74EA506}" destId="{D9B55AE4-4181-4D9D-857B-F579035AE586}" srcOrd="0" destOrd="0" presId="urn:microsoft.com/office/officeart/2005/8/layout/venn1"/>
    <dgm:cxn modelId="{1B2B2F82-2E8B-4478-B082-37A36DFD9FDF}" srcId="{D9E09127-0BF6-48EB-B5BC-100566EC87A0}" destId="{7A9E2F00-3416-409C-8528-3996C34AC9CA}" srcOrd="1" destOrd="0" parTransId="{5118A10E-0082-4423-8A8D-B971D24D666A}" sibTransId="{6DB5ABC7-C3D0-4C2E-BADE-E85EB55B66AE}"/>
    <dgm:cxn modelId="{DF769E95-0633-4AC1-94BE-8816F777A9BC}" type="presOf" srcId="{080FD946-9B81-4ED1-A5C3-0B3744E0FCE8}" destId="{C15878A5-D7D4-4E52-8A2E-4F2B294A9CE4}" srcOrd="0" destOrd="0" presId="urn:microsoft.com/office/officeart/2005/8/layout/venn1"/>
    <dgm:cxn modelId="{8E10F895-A8D2-46F1-A9CC-510628B42BC6}" type="presOf" srcId="{7A9E2F00-3416-409C-8528-3996C34AC9CA}" destId="{34CD6A24-9292-4F6F-861E-49F4315B0D30}" srcOrd="0" destOrd="0" presId="urn:microsoft.com/office/officeart/2005/8/layout/venn1"/>
    <dgm:cxn modelId="{59406DAC-9E41-47B9-B884-F41E648A5F6E}" type="presOf" srcId="{C0C6A32B-7DBE-42DF-A5EB-ACDF8AF2927F}" destId="{00CF4E44-B671-41CC-9981-DF80EF713010}" srcOrd="0" destOrd="0" presId="urn:microsoft.com/office/officeart/2005/8/layout/venn1"/>
    <dgm:cxn modelId="{E7889CCF-82D9-4D00-BE80-5DA9E7163D08}" srcId="{D9E09127-0BF6-48EB-B5BC-100566EC87A0}" destId="{E6711131-39F3-41FB-8D05-CF11DC488372}" srcOrd="6" destOrd="0" parTransId="{4DC2A2EA-B73D-49C2-AEC9-EA76740FC152}" sibTransId="{00F934EF-4FB8-42B1-9A21-E6738B56CB5F}"/>
    <dgm:cxn modelId="{383E3DD6-7795-4973-910F-3128FE13CCF3}" srcId="{D9E09127-0BF6-48EB-B5BC-100566EC87A0}" destId="{4D50617E-49E7-457B-9408-BA13001344A8}" srcOrd="5" destOrd="0" parTransId="{5F47D962-1213-477E-A8A7-CD05CE47EAF7}" sibTransId="{B7DC0888-0117-4538-A30F-1A315D89149C}"/>
    <dgm:cxn modelId="{7DB0F0DC-241E-4F44-AE38-ED093FEBFEC5}" type="presOf" srcId="{D9E09127-0BF6-48EB-B5BC-100566EC87A0}" destId="{31222CC1-CB00-44B8-8CDA-B92F3451CD73}" srcOrd="0" destOrd="0" presId="urn:microsoft.com/office/officeart/2005/8/layout/venn1"/>
    <dgm:cxn modelId="{EE44AAE7-32EB-49AB-B627-9E37F78B1247}" type="presOf" srcId="{E6711131-39F3-41FB-8D05-CF11DC488372}" destId="{D8041379-F108-477D-A3F8-C87F6EB9E059}" srcOrd="0" destOrd="0" presId="urn:microsoft.com/office/officeart/2005/8/layout/venn1"/>
    <dgm:cxn modelId="{FCD34473-EC40-42FB-90CF-A0D08D2F2BF8}" type="presParOf" srcId="{31222CC1-CB00-44B8-8CDA-B92F3451CD73}" destId="{1D9F61FA-503A-4281-A0DB-E651510C2D0E}" srcOrd="0" destOrd="0" presId="urn:microsoft.com/office/officeart/2005/8/layout/venn1"/>
    <dgm:cxn modelId="{F320DB0E-81FB-4B5C-93BC-EEBEBEE72706}" type="presParOf" srcId="{31222CC1-CB00-44B8-8CDA-B92F3451CD73}" destId="{D9B55AE4-4181-4D9D-857B-F579035AE586}" srcOrd="1" destOrd="0" presId="urn:microsoft.com/office/officeart/2005/8/layout/venn1"/>
    <dgm:cxn modelId="{58ACC94F-F812-410D-A18D-873E3634A99F}" type="presParOf" srcId="{31222CC1-CB00-44B8-8CDA-B92F3451CD73}" destId="{4E4FF381-0E2F-4BE6-8B15-65A7CFFED8F5}" srcOrd="2" destOrd="0" presId="urn:microsoft.com/office/officeart/2005/8/layout/venn1"/>
    <dgm:cxn modelId="{8E73E2CD-9028-40C8-A703-5EAEFF3FF5A1}" type="presParOf" srcId="{31222CC1-CB00-44B8-8CDA-B92F3451CD73}" destId="{34CD6A24-9292-4F6F-861E-49F4315B0D30}" srcOrd="3" destOrd="0" presId="urn:microsoft.com/office/officeart/2005/8/layout/venn1"/>
    <dgm:cxn modelId="{01D8E957-2F76-4246-91C3-FA11996BC509}" type="presParOf" srcId="{31222CC1-CB00-44B8-8CDA-B92F3451CD73}" destId="{3017F22A-D5CF-4672-9C83-018A7E2A940F}" srcOrd="4" destOrd="0" presId="urn:microsoft.com/office/officeart/2005/8/layout/venn1"/>
    <dgm:cxn modelId="{E933B185-299F-4CCA-9120-BBA70163878C}" type="presParOf" srcId="{31222CC1-CB00-44B8-8CDA-B92F3451CD73}" destId="{C15878A5-D7D4-4E52-8A2E-4F2B294A9CE4}" srcOrd="5" destOrd="0" presId="urn:microsoft.com/office/officeart/2005/8/layout/venn1"/>
    <dgm:cxn modelId="{A79C5678-7132-4C6D-9674-18443129FF1B}" type="presParOf" srcId="{31222CC1-CB00-44B8-8CDA-B92F3451CD73}" destId="{A79A7543-CE33-44F5-9938-875C2F525C89}" srcOrd="6" destOrd="0" presId="urn:microsoft.com/office/officeart/2005/8/layout/venn1"/>
    <dgm:cxn modelId="{86A6F8E7-E8DA-46B9-A419-A52B2E5329E6}" type="presParOf" srcId="{31222CC1-CB00-44B8-8CDA-B92F3451CD73}" destId="{00CF4E44-B671-41CC-9981-DF80EF713010}" srcOrd="7" destOrd="0" presId="urn:microsoft.com/office/officeart/2005/8/layout/venn1"/>
    <dgm:cxn modelId="{A3E120C9-D86A-42DC-8D20-79FBB9DCD701}" type="presParOf" srcId="{31222CC1-CB00-44B8-8CDA-B92F3451CD73}" destId="{27CECAF8-ECC9-4599-820E-41152A1776D4}" srcOrd="8" destOrd="0" presId="urn:microsoft.com/office/officeart/2005/8/layout/venn1"/>
    <dgm:cxn modelId="{FFE23C87-D211-4D62-A6AD-A177D0053D58}" type="presParOf" srcId="{31222CC1-CB00-44B8-8CDA-B92F3451CD73}" destId="{5A7D1620-AB7C-4E70-A498-376CE0562C6A}" srcOrd="9" destOrd="0" presId="urn:microsoft.com/office/officeart/2005/8/layout/venn1"/>
    <dgm:cxn modelId="{FD5F7EFD-5F1A-4C24-B4A3-BE854FD9C54B}" type="presParOf" srcId="{31222CC1-CB00-44B8-8CDA-B92F3451CD73}" destId="{030D009C-9152-436E-BB49-9CF8BCE7ACB4}" srcOrd="10" destOrd="0" presId="urn:microsoft.com/office/officeart/2005/8/layout/venn1"/>
    <dgm:cxn modelId="{C0F2BD4E-195B-4260-A141-614FE67EE267}" type="presParOf" srcId="{31222CC1-CB00-44B8-8CDA-B92F3451CD73}" destId="{BEAE7C97-AFE0-4330-B1FF-8145C2BEAD3C}" srcOrd="11" destOrd="0" presId="urn:microsoft.com/office/officeart/2005/8/layout/venn1"/>
    <dgm:cxn modelId="{57FBCE0B-F7B5-4286-BD7B-387799CCAE57}" type="presParOf" srcId="{31222CC1-CB00-44B8-8CDA-B92F3451CD73}" destId="{D23E1262-B96B-4B2F-8FB0-E75FE451F42D}" srcOrd="12" destOrd="0" presId="urn:microsoft.com/office/officeart/2005/8/layout/venn1"/>
    <dgm:cxn modelId="{E8446E9C-C568-4BCC-8751-DAE2EB5178EF}" type="presParOf" srcId="{31222CC1-CB00-44B8-8CDA-B92F3451CD73}" destId="{D8041379-F108-477D-A3F8-C87F6EB9E059}" srcOrd="1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F61FA-503A-4281-A0DB-E651510C2D0E}">
      <dsp:nvSpPr>
        <dsp:cNvPr id="0" name=""/>
        <dsp:cNvSpPr/>
      </dsp:nvSpPr>
      <dsp:spPr>
        <a:xfrm>
          <a:off x="3334630" y="462460"/>
          <a:ext cx="1286938" cy="106271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9B55AE4-4181-4D9D-857B-F579035AE586}">
      <dsp:nvSpPr>
        <dsp:cNvPr id="0" name=""/>
        <dsp:cNvSpPr/>
      </dsp:nvSpPr>
      <dsp:spPr>
        <a:xfrm>
          <a:off x="4355312" y="821218"/>
          <a:ext cx="1748336" cy="9356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355312" y="821218"/>
        <a:ext cx="1748336" cy="935627"/>
      </dsp:txXfrm>
    </dsp:sp>
    <dsp:sp modelId="{4E4FF381-0E2F-4BE6-8B15-65A7CFFED8F5}">
      <dsp:nvSpPr>
        <dsp:cNvPr id="0" name=""/>
        <dsp:cNvSpPr/>
      </dsp:nvSpPr>
      <dsp:spPr>
        <a:xfrm>
          <a:off x="4565423" y="393543"/>
          <a:ext cx="1525820" cy="1222057"/>
        </a:xfrm>
        <a:prstGeom prst="ellipse">
          <a:avLst/>
        </a:prstGeom>
        <a:solidFill>
          <a:schemeClr val="accent5">
            <a:alpha val="50000"/>
            <a:hueOff val="2376924"/>
            <a:satOff val="-9765"/>
            <a:lumOff val="-17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4CD6A24-9292-4F6F-861E-49F4315B0D30}">
      <dsp:nvSpPr>
        <dsp:cNvPr id="0" name=""/>
        <dsp:cNvSpPr/>
      </dsp:nvSpPr>
      <dsp:spPr>
        <a:xfrm>
          <a:off x="5938011" y="888845"/>
          <a:ext cx="1652972" cy="102918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938011" y="888845"/>
        <a:ext cx="1652972" cy="1029189"/>
      </dsp:txXfrm>
    </dsp:sp>
    <dsp:sp modelId="{3017F22A-D5CF-4672-9C83-018A7E2A940F}">
      <dsp:nvSpPr>
        <dsp:cNvPr id="0" name=""/>
        <dsp:cNvSpPr/>
      </dsp:nvSpPr>
      <dsp:spPr>
        <a:xfrm>
          <a:off x="5070239" y="2048178"/>
          <a:ext cx="2770875" cy="1999070"/>
        </a:xfrm>
        <a:prstGeom prst="ellipse">
          <a:avLst/>
        </a:prstGeom>
        <a:solidFill>
          <a:schemeClr val="accent5">
            <a:alpha val="50000"/>
            <a:hueOff val="4753849"/>
            <a:satOff val="-19531"/>
            <a:lumOff val="-34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15878A5-D7D4-4E52-8A2E-4F2B294A9CE4}">
      <dsp:nvSpPr>
        <dsp:cNvPr id="0" name=""/>
        <dsp:cNvSpPr/>
      </dsp:nvSpPr>
      <dsp:spPr>
        <a:xfrm>
          <a:off x="5779685" y="2259419"/>
          <a:ext cx="1621184" cy="10993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779685" y="2259419"/>
        <a:ext cx="1621184" cy="1099361"/>
      </dsp:txXfrm>
    </dsp:sp>
    <dsp:sp modelId="{A79A7543-CE33-44F5-9938-875C2F525C89}">
      <dsp:nvSpPr>
        <dsp:cNvPr id="0" name=""/>
        <dsp:cNvSpPr/>
      </dsp:nvSpPr>
      <dsp:spPr>
        <a:xfrm>
          <a:off x="1237702" y="2008418"/>
          <a:ext cx="2919856" cy="2432792"/>
        </a:xfrm>
        <a:prstGeom prst="ellipse">
          <a:avLst/>
        </a:prstGeom>
        <a:solidFill>
          <a:schemeClr val="accent5">
            <a:alpha val="50000"/>
            <a:hueOff val="7130773"/>
            <a:satOff val="-29296"/>
            <a:lumOff val="-51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0CF4E44-B671-41CC-9981-DF80EF713010}">
      <dsp:nvSpPr>
        <dsp:cNvPr id="0" name=""/>
        <dsp:cNvSpPr/>
      </dsp:nvSpPr>
      <dsp:spPr>
        <a:xfrm>
          <a:off x="4809004" y="3672336"/>
          <a:ext cx="1748336" cy="10057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809004" y="3672336"/>
        <a:ext cx="1748336" cy="1005799"/>
      </dsp:txXfrm>
    </dsp:sp>
    <dsp:sp modelId="{27CECAF8-ECC9-4599-820E-41152A1776D4}">
      <dsp:nvSpPr>
        <dsp:cNvPr id="0" name=""/>
        <dsp:cNvSpPr/>
      </dsp:nvSpPr>
      <dsp:spPr>
        <a:xfrm>
          <a:off x="1922750" y="769254"/>
          <a:ext cx="1732584" cy="1700186"/>
        </a:xfrm>
        <a:prstGeom prst="ellipse">
          <a:avLst/>
        </a:prstGeom>
        <a:solidFill>
          <a:schemeClr val="accent5">
            <a:alpha val="50000"/>
            <a:hueOff val="9507697"/>
            <a:satOff val="-39062"/>
            <a:lumOff val="-692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5A7D1620-AB7C-4E70-A498-376CE0562C6A}">
      <dsp:nvSpPr>
        <dsp:cNvPr id="0" name=""/>
        <dsp:cNvSpPr/>
      </dsp:nvSpPr>
      <dsp:spPr>
        <a:xfrm>
          <a:off x="1875526" y="2797693"/>
          <a:ext cx="1748336" cy="1005799"/>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en-US" sz="2800" kern="1200"/>
            <a:t>ID.LOC.GOV</a:t>
          </a:r>
        </a:p>
      </dsp:txBody>
      <dsp:txXfrm>
        <a:off x="1875526" y="2797693"/>
        <a:ext cx="1748336" cy="1005799"/>
      </dsp:txXfrm>
    </dsp:sp>
    <dsp:sp modelId="{030D009C-9152-436E-BB49-9CF8BCE7ACB4}">
      <dsp:nvSpPr>
        <dsp:cNvPr id="0" name=""/>
        <dsp:cNvSpPr/>
      </dsp:nvSpPr>
      <dsp:spPr>
        <a:xfrm>
          <a:off x="3771836" y="2747807"/>
          <a:ext cx="2155328" cy="1878851"/>
        </a:xfrm>
        <a:prstGeom prst="ellipse">
          <a:avLst/>
        </a:prstGeom>
        <a:solidFill>
          <a:schemeClr val="accent5">
            <a:alpha val="50000"/>
            <a:hueOff val="11884622"/>
            <a:satOff val="-48827"/>
            <a:lumOff val="-86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EAE7C97-AFE0-4330-B1FF-8145C2BEAD3C}">
      <dsp:nvSpPr>
        <dsp:cNvPr id="0" name=""/>
        <dsp:cNvSpPr/>
      </dsp:nvSpPr>
      <dsp:spPr>
        <a:xfrm>
          <a:off x="3152720" y="44304"/>
          <a:ext cx="1621184" cy="109936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152720" y="44304"/>
        <a:ext cx="1621184" cy="1099361"/>
      </dsp:txXfrm>
    </dsp:sp>
    <dsp:sp modelId="{D23E1262-B96B-4B2F-8FB0-E75FE451F42D}">
      <dsp:nvSpPr>
        <dsp:cNvPr id="0" name=""/>
        <dsp:cNvSpPr/>
      </dsp:nvSpPr>
      <dsp:spPr>
        <a:xfrm>
          <a:off x="5721711" y="727341"/>
          <a:ext cx="1525820" cy="1526007"/>
        </a:xfrm>
        <a:prstGeom prst="ellipse">
          <a:avLst/>
        </a:prstGeom>
        <a:solidFill>
          <a:schemeClr val="accent5">
            <a:alpha val="50000"/>
            <a:hueOff val="14261546"/>
            <a:satOff val="-58593"/>
            <a:lumOff val="-103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8041379-F108-477D-A3F8-C87F6EB9E059}">
      <dsp:nvSpPr>
        <dsp:cNvPr id="0" name=""/>
        <dsp:cNvSpPr/>
      </dsp:nvSpPr>
      <dsp:spPr>
        <a:xfrm>
          <a:off x="2050050" y="969225"/>
          <a:ext cx="1858420" cy="108548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050050" y="969225"/>
        <a:ext cx="1858420" cy="108548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14-Mar-22</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14-Mar-22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ID4096" dirty="0">
                <a:cs typeface="Calibri"/>
              </a:rPr>
              <a:t>We see here how the semantic search works behind the scenes. </a:t>
            </a:r>
            <a:endParaRPr lang="en-US" dirty="0">
              <a:cs typeface="Calibri"/>
            </a:endParaRPr>
          </a:p>
          <a:p>
            <a:r>
              <a:rPr lang="LID4096" dirty="0">
                <a:cs typeface="Calibri"/>
              </a:rPr>
              <a:t>All the data is linked to each</a:t>
            </a:r>
            <a:r>
              <a:rPr lang="he-IL" dirty="0">
                <a:cs typeface="Calibri"/>
              </a:rPr>
              <a:t> </a:t>
            </a:r>
            <a:r>
              <a:rPr lang="LID4096" dirty="0">
                <a:cs typeface="Calibri"/>
              </a:rPr>
              <a:t>other  </a:t>
            </a:r>
            <a:r>
              <a:rPr lang="en-US" dirty="0">
                <a:cs typeface="Calibri"/>
              </a:rPr>
              <a:t>and as result of a search we will </a:t>
            </a:r>
            <a:r>
              <a:rPr lang="LID4096" dirty="0">
                <a:cs typeface="Calibri"/>
              </a:rPr>
              <a:t>see linked information</a:t>
            </a:r>
            <a:r>
              <a:rPr lang="en-US" dirty="0">
                <a:cs typeface="Calibri"/>
              </a:rPr>
              <a:t>.</a:t>
            </a:r>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765216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Limitations of MARC Records</a:t>
            </a:r>
          </a:p>
          <a:p>
            <a:pPr lvl="1"/>
            <a:r>
              <a:rPr lang="en-US" sz="2400" dirty="0"/>
              <a:t>Difficult to integrate MARC records with non-MARC data</a:t>
            </a:r>
          </a:p>
          <a:p>
            <a:pPr lvl="1"/>
            <a:r>
              <a:rPr lang="en-US" sz="2400" dirty="0"/>
              <a:t>Designed for human use - encoded in natural language rather than as data. Lack the ability to interact with machine applications</a:t>
            </a:r>
          </a:p>
          <a:p>
            <a:pPr lvl="1"/>
            <a:r>
              <a:rPr lang="en-US" sz="2400" dirty="0"/>
              <a:t>MARC records do not integrate with the Semantic Web</a:t>
            </a:r>
          </a:p>
          <a:p>
            <a:endParaRPr lang="en-US" dirty="0"/>
          </a:p>
          <a:p>
            <a:r>
              <a:rPr lang="en-US" dirty="0">
                <a:effectLst/>
              </a:rPr>
              <a:t>We are looking for</a:t>
            </a:r>
          </a:p>
          <a:p>
            <a:pPr marL="742950" lvl="1" indent="-285750">
              <a:buFont typeface="+mj-lt"/>
              <a:buAutoNum type="alphaLcPeriod"/>
            </a:pPr>
            <a:r>
              <a:rPr lang="en-US" sz="1100" dirty="0">
                <a:effectLst/>
                <a:latin typeface="Calibri" panose="020F0502020204030204" pitchFamily="34" charset="0"/>
                <a:ea typeface="Times New Roman" panose="02020603050405020304" pitchFamily="18" charset="0"/>
              </a:rPr>
              <a:t>Connect Data</a:t>
            </a:r>
            <a:endParaRPr lang="en-US" sz="11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en-US" sz="1100" dirty="0">
                <a:effectLst/>
                <a:latin typeface="Calibri" panose="020F0502020204030204" pitchFamily="34" charset="0"/>
                <a:ea typeface="Times New Roman" panose="02020603050405020304" pitchFamily="18" charset="0"/>
              </a:rPr>
              <a:t>Connect People</a:t>
            </a:r>
            <a:endParaRPr lang="en-US" sz="1100" dirty="0">
              <a:effectLst/>
              <a:latin typeface="Calibri" panose="020F0502020204030204" pitchFamily="34" charset="0"/>
              <a:ea typeface="Calibri" panose="020F0502020204030204" pitchFamily="34" charset="0"/>
            </a:endParaRPr>
          </a:p>
          <a:p>
            <a:pPr marL="742950" lvl="1" indent="-285750">
              <a:buFont typeface="+mj-lt"/>
              <a:buAutoNum type="alphaLcPeriod"/>
            </a:pPr>
            <a:r>
              <a:rPr lang="en-US" sz="1100" dirty="0">
                <a:effectLst/>
                <a:latin typeface="Calibri" panose="020F0502020204030204" pitchFamily="34" charset="0"/>
                <a:ea typeface="Times New Roman" panose="02020603050405020304" pitchFamily="18" charset="0"/>
              </a:rPr>
              <a:t>Enhance Collaboration</a:t>
            </a:r>
            <a:endParaRPr lang="en-US" sz="1100" dirty="0">
              <a:effectLst/>
              <a:latin typeface="Calibri" panose="020F0502020204030204" pitchFamily="34" charset="0"/>
              <a:ea typeface="Calibri" panose="020F0502020204030204" pitchFamily="34" charset="0"/>
            </a:endParaRPr>
          </a:p>
          <a:p>
            <a:endParaRPr lang="he-IL" dirty="0"/>
          </a:p>
        </p:txBody>
      </p:sp>
      <p:sp>
        <p:nvSpPr>
          <p:cNvPr id="4" name="Slide Number Placeholder 3"/>
          <p:cNvSpPr>
            <a:spLocks noGrp="1"/>
          </p:cNvSpPr>
          <p:nvPr>
            <p:ph type="sldNum" sz="quarter" idx="5"/>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1953081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t>Allow semantic web experience</a:t>
            </a:r>
          </a:p>
          <a:p>
            <a:pPr algn="l" rtl="0"/>
            <a:r>
              <a:rPr lang="en-US"/>
              <a:t>Data redundancy</a:t>
            </a:r>
          </a:p>
          <a:p>
            <a:pPr lvl="1" algn="l" rtl="0"/>
            <a:r>
              <a:rPr lang="en-US"/>
              <a:t>Librarians don’t have to repeatedly create the same data</a:t>
            </a:r>
          </a:p>
          <a:p>
            <a:pPr algn="l" rtl="0"/>
            <a:r>
              <a:rPr lang="en-US"/>
              <a:t>Higher quality</a:t>
            </a:r>
          </a:p>
          <a:p>
            <a:pPr lvl="1" algn="l" rtl="0"/>
            <a:r>
              <a:rPr lang="en-US"/>
              <a:t>Rich metadata, data accuracy</a:t>
            </a:r>
          </a:p>
          <a:p>
            <a:pPr algn="l" rtl="0"/>
            <a:r>
              <a:rPr lang="en-US"/>
              <a:t>Access to rare information</a:t>
            </a:r>
          </a:p>
          <a:p>
            <a:pPr algn="l" rtl="0"/>
            <a:r>
              <a:rPr lang="en-US"/>
              <a:t>Different point of views</a:t>
            </a:r>
          </a:p>
          <a:p>
            <a:pPr lvl="1" algn="l" rtl="0"/>
            <a:r>
              <a:rPr lang="en-US"/>
              <a:t>Getting easily full information aspects </a:t>
            </a:r>
          </a:p>
          <a:p>
            <a:pPr algn="l" rtl="0"/>
            <a:r>
              <a:rPr lang="en-US"/>
              <a:t>Multiple languages</a:t>
            </a:r>
          </a:p>
          <a:p>
            <a:endParaRPr lang="en-US"/>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254297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we enable this?</a:t>
            </a:r>
          </a:p>
          <a:p>
            <a:endParaRPr lang="en-US" dirty="0"/>
          </a:p>
          <a:p>
            <a:r>
              <a:rPr lang="en-US" dirty="0"/>
              <a:t>Interoperate with Global Eco systems (Sinopia, LoC, </a:t>
            </a:r>
            <a:r>
              <a:rPr lang="en-US" dirty="0" err="1"/>
              <a:t>SharedVDE</a:t>
            </a:r>
            <a:r>
              <a:rPr lang="en-US" dirty="0"/>
              <a:t>, </a:t>
            </a:r>
            <a:r>
              <a:rPr lang="en-US" dirty="0" err="1"/>
              <a:t>Wikidata</a:t>
            </a:r>
            <a:r>
              <a:rPr lang="en-US" dirty="0"/>
              <a:t>, GND, </a:t>
            </a:r>
            <a:r>
              <a:rPr lang="en-US" dirty="0" err="1"/>
              <a:t>etc</a:t>
            </a:r>
            <a:r>
              <a:rPr lang="en-US" dirty="0"/>
              <a:t>…)</a:t>
            </a:r>
          </a:p>
          <a:p>
            <a:r>
              <a:rPr lang="en-US" dirty="0"/>
              <a:t>Provide platform infrastructure for managing Resources, Persons, Subjects, </a:t>
            </a:r>
            <a:r>
              <a:rPr lang="en-US" dirty="0" err="1"/>
              <a:t>etc</a:t>
            </a:r>
            <a:r>
              <a:rPr lang="en-US" dirty="0"/>
              <a:t>…</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7</a:t>
            </a:fld>
            <a:endParaRPr lang="en-US"/>
          </a:p>
        </p:txBody>
      </p:sp>
    </p:spTree>
    <p:extLst>
      <p:ext uri="{BB962C8B-B14F-4D97-AF65-F5344CB8AC3E}">
        <p14:creationId xmlns:p14="http://schemas.microsoft.com/office/powerpoint/2010/main" val="420684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10162803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33" t="24478" b="433"/>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2211710"/>
            <a:ext cx="4324324"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4324323"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477982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9" y="2354182"/>
            <a:ext cx="4972396"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79862"/>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Graphic 5">
            <a:extLst>
              <a:ext uri="{FF2B5EF4-FFF2-40B4-BE49-F238E27FC236}">
                <a16:creationId xmlns:a16="http://schemas.microsoft.com/office/drawing/2014/main" id="{FD12520E-FE0C-4AE1-AA26-CEFBDC0DB33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icon&#10;&#10;Description automatically generated">
            <a:extLst>
              <a:ext uri="{FF2B5EF4-FFF2-40B4-BE49-F238E27FC236}">
                <a16:creationId xmlns:a16="http://schemas.microsoft.com/office/drawing/2014/main" id="{84E15403-193A-47FC-8B1C-7F5F9C094D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53398" y="4741515"/>
            <a:ext cx="427825" cy="199938"/>
          </a:xfrm>
          <a:prstGeom prst="rect">
            <a:avLst/>
          </a:prstGeom>
        </p:spPr>
      </p:pic>
    </p:spTree>
    <p:extLst>
      <p:ext uri="{BB962C8B-B14F-4D97-AF65-F5344CB8AC3E}">
        <p14:creationId xmlns:p14="http://schemas.microsoft.com/office/powerpoint/2010/main" val="1916744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4" name="Picture 3">
            <a:extLst>
              <a:ext uri="{FF2B5EF4-FFF2-40B4-BE49-F238E27FC236}">
                <a16:creationId xmlns:a16="http://schemas.microsoft.com/office/drawing/2014/main" id="{19ACD8A1-852D-4736-8C78-7B64B968022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2"/>
          <a:stretch/>
        </p:blipFill>
        <p:spPr>
          <a:xfrm>
            <a:off x="0" y="0"/>
            <a:ext cx="9144000" cy="3147814"/>
          </a:xfrm>
          <a:prstGeom prst="rect">
            <a:avLst/>
          </a:prstGeom>
        </p:spPr>
      </p:pic>
    </p:spTree>
    <p:extLst>
      <p:ext uri="{BB962C8B-B14F-4D97-AF65-F5344CB8AC3E}">
        <p14:creationId xmlns:p14="http://schemas.microsoft.com/office/powerpoint/2010/main" val="374749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18620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9E8093-89E2-4C7E-9402-5C762D902C57}"/>
              </a:ext>
            </a:extLst>
          </p:cNvPr>
          <p:cNvSpPr/>
          <p:nvPr userDrawn="1"/>
        </p:nvSpPr>
        <p:spPr>
          <a:xfrm>
            <a:off x="0" y="0"/>
            <a:ext cx="9144000" cy="5164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Circle: Hollow 493">
            <a:extLst>
              <a:ext uri="{FF2B5EF4-FFF2-40B4-BE49-F238E27FC236}">
                <a16:creationId xmlns:a16="http://schemas.microsoft.com/office/drawing/2014/main" id="{52D2D58B-CD91-48FF-A1BA-865529B5B2A4}"/>
              </a:ext>
            </a:extLst>
          </p:cNvPr>
          <p:cNvSpPr/>
          <p:nvPr userDrawn="1"/>
        </p:nvSpPr>
        <p:spPr>
          <a:xfrm>
            <a:off x="2379797" y="-652559"/>
            <a:ext cx="3132348" cy="3132348"/>
          </a:xfrm>
          <a:prstGeom prst="donut">
            <a:avLst>
              <a:gd name="adj" fmla="val 17645"/>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ircle: Hollow 495">
            <a:extLst>
              <a:ext uri="{FF2B5EF4-FFF2-40B4-BE49-F238E27FC236}">
                <a16:creationId xmlns:a16="http://schemas.microsoft.com/office/drawing/2014/main" id="{8C83A5A7-8C87-4823-85A6-8AC8E6980228}"/>
              </a:ext>
            </a:extLst>
          </p:cNvPr>
          <p:cNvSpPr/>
          <p:nvPr userDrawn="1"/>
        </p:nvSpPr>
        <p:spPr>
          <a:xfrm>
            <a:off x="-789709" y="1342014"/>
            <a:ext cx="1977748" cy="1987879"/>
          </a:xfrm>
          <a:prstGeom prst="donut">
            <a:avLst>
              <a:gd name="adj" fmla="val 25820"/>
            </a:avLst>
          </a:prstGeom>
          <a:solidFill>
            <a:srgbClr val="92D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441D7DD7-309D-4F67-B5B2-56D74FAEB866}"/>
              </a:ext>
            </a:extLst>
          </p:cNvPr>
          <p:cNvSpPr>
            <a:spLocks noGrp="1"/>
          </p:cNvSpPr>
          <p:nvPr>
            <p:ph type="subTitle" idx="1" hasCustomPrompt="1"/>
          </p:nvPr>
        </p:nvSpPr>
        <p:spPr>
          <a:xfrm>
            <a:off x="5574274"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1" name="Straight Connector 10">
            <a:extLst>
              <a:ext uri="{FF2B5EF4-FFF2-40B4-BE49-F238E27FC236}">
                <a16:creationId xmlns:a16="http://schemas.microsoft.com/office/drawing/2014/main" id="{1EFDBE11-6E75-4297-AA02-D5EC5DE83654}"/>
              </a:ext>
            </a:extLst>
          </p:cNvPr>
          <p:cNvCxnSpPr>
            <a:cxnSpLocks/>
          </p:cNvCxnSpPr>
          <p:nvPr userDrawn="1"/>
        </p:nvCxnSpPr>
        <p:spPr>
          <a:xfrm>
            <a:off x="5574274"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D8A2F5C-1914-4FB2-ACD8-DDA4363D4D50}"/>
              </a:ext>
            </a:extLst>
          </p:cNvPr>
          <p:cNvSpPr txBox="1"/>
          <p:nvPr userDrawn="1"/>
        </p:nvSpPr>
        <p:spPr>
          <a:xfrm>
            <a:off x="5436096"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grpSp>
        <p:nvGrpSpPr>
          <p:cNvPr id="2" name="Group 1">
            <a:extLst>
              <a:ext uri="{FF2B5EF4-FFF2-40B4-BE49-F238E27FC236}">
                <a16:creationId xmlns:a16="http://schemas.microsoft.com/office/drawing/2014/main" id="{C0B5B135-A799-4FBC-A571-15396CA87736}"/>
              </a:ext>
            </a:extLst>
          </p:cNvPr>
          <p:cNvGrpSpPr/>
          <p:nvPr userDrawn="1"/>
        </p:nvGrpSpPr>
        <p:grpSpPr>
          <a:xfrm>
            <a:off x="648195" y="111585"/>
            <a:ext cx="4995651" cy="4577294"/>
            <a:chOff x="554326" y="912946"/>
            <a:chExt cx="3814446" cy="3495008"/>
          </a:xfrm>
        </p:grpSpPr>
        <p:sp>
          <p:nvSpPr>
            <p:cNvPr id="493" name="Graphic 5">
              <a:extLst>
                <a:ext uri="{FF2B5EF4-FFF2-40B4-BE49-F238E27FC236}">
                  <a16:creationId xmlns:a16="http://schemas.microsoft.com/office/drawing/2014/main" id="{F5402788-E2A7-40ED-86EA-69360F8BF228}"/>
                </a:ext>
              </a:extLst>
            </p:cNvPr>
            <p:cNvSpPr/>
            <p:nvPr userDrawn="1"/>
          </p:nvSpPr>
          <p:spPr>
            <a:xfrm flipH="1">
              <a:off x="3109964" y="912946"/>
              <a:ext cx="1258808" cy="2590403"/>
            </a:xfrm>
            <a:custGeom>
              <a:avLst/>
              <a:gdLst>
                <a:gd name="connsiteX0" fmla="*/ 0 w 1553375"/>
                <a:gd name="connsiteY0" fmla="*/ 772676 h 3196570"/>
                <a:gd name="connsiteX1" fmla="*/ 195627 w 1553375"/>
                <a:gd name="connsiteY1" fmla="*/ 1062769 h 3196570"/>
                <a:gd name="connsiteX2" fmla="*/ 495010 w 1553375"/>
                <a:gd name="connsiteY2" fmla="*/ 1172919 h 3196570"/>
                <a:gd name="connsiteX3" fmla="*/ 500137 w 1553375"/>
                <a:gd name="connsiteY3" fmla="*/ 1181605 h 3196570"/>
                <a:gd name="connsiteX4" fmla="*/ 649376 w 1553375"/>
                <a:gd name="connsiteY4" fmla="*/ 2114016 h 3196570"/>
                <a:gd name="connsiteX5" fmla="*/ 800304 w 1553375"/>
                <a:gd name="connsiteY5" fmla="*/ 2730758 h 3196570"/>
                <a:gd name="connsiteX6" fmla="*/ 789506 w 1553375"/>
                <a:gd name="connsiteY6" fmla="*/ 2771657 h 3196570"/>
                <a:gd name="connsiteX7" fmla="*/ 653116 w 1553375"/>
                <a:gd name="connsiteY7" fmla="*/ 2797535 h 3196570"/>
                <a:gd name="connsiteX8" fmla="*/ 704873 w 1553375"/>
                <a:gd name="connsiteY8" fmla="*/ 3163635 h 3196570"/>
                <a:gd name="connsiteX9" fmla="*/ 851940 w 1553375"/>
                <a:gd name="connsiteY9" fmla="*/ 3196571 h 3196570"/>
                <a:gd name="connsiteX10" fmla="*/ 999008 w 1553375"/>
                <a:gd name="connsiteY10" fmla="*/ 3163635 h 3196570"/>
                <a:gd name="connsiteX11" fmla="*/ 1050765 w 1553375"/>
                <a:gd name="connsiteY11" fmla="*/ 2797535 h 3196570"/>
                <a:gd name="connsiteX12" fmla="*/ 892176 w 1553375"/>
                <a:gd name="connsiteY12" fmla="*/ 2770872 h 3196570"/>
                <a:gd name="connsiteX13" fmla="*/ 1003713 w 1553375"/>
                <a:gd name="connsiteY13" fmla="*/ 2164869 h 3196570"/>
                <a:gd name="connsiteX14" fmla="*/ 1071576 w 1553375"/>
                <a:gd name="connsiteY14" fmla="*/ 1941432 h 3196570"/>
                <a:gd name="connsiteX15" fmla="*/ 1113440 w 1553375"/>
                <a:gd name="connsiteY15" fmla="*/ 1659061 h 3196570"/>
                <a:gd name="connsiteX16" fmla="*/ 1130753 w 1553375"/>
                <a:gd name="connsiteY16" fmla="*/ 1621721 h 3196570"/>
                <a:gd name="connsiteX17" fmla="*/ 1405644 w 1553375"/>
                <a:gd name="connsiteY17" fmla="*/ 1470914 h 3196570"/>
                <a:gd name="connsiteX18" fmla="*/ 1553375 w 1553375"/>
                <a:gd name="connsiteY18" fmla="*/ 1160371 h 3196570"/>
                <a:gd name="connsiteX19" fmla="*/ 1247116 w 1553375"/>
                <a:gd name="connsiteY19" fmla="*/ 1316789 h 3196570"/>
                <a:gd name="connsiteX20" fmla="*/ 1141671 w 1553375"/>
                <a:gd name="connsiteY20" fmla="*/ 1472784 h 3196570"/>
                <a:gd name="connsiteX21" fmla="*/ 1108614 w 1553375"/>
                <a:gd name="connsiteY21" fmla="*/ 1328250 h 3196570"/>
                <a:gd name="connsiteX22" fmla="*/ 919743 w 1553375"/>
                <a:gd name="connsiteY22" fmla="*/ 1112234 h 3196570"/>
                <a:gd name="connsiteX23" fmla="*/ 938082 w 1553375"/>
                <a:gd name="connsiteY23" fmla="*/ 1398587 h 3196570"/>
                <a:gd name="connsiteX24" fmla="*/ 991286 w 1553375"/>
                <a:gd name="connsiteY24" fmla="*/ 1493052 h 3196570"/>
                <a:gd name="connsiteX25" fmla="*/ 954489 w 1553375"/>
                <a:gd name="connsiteY25" fmla="*/ 1476162 h 3196570"/>
                <a:gd name="connsiteX26" fmla="*/ 854776 w 1553375"/>
                <a:gd name="connsiteY26" fmla="*/ 1453601 h 3196570"/>
                <a:gd name="connsiteX27" fmla="*/ 876190 w 1553375"/>
                <a:gd name="connsiteY27" fmla="*/ 815928 h 3196570"/>
                <a:gd name="connsiteX28" fmla="*/ 922579 w 1553375"/>
                <a:gd name="connsiteY28" fmla="*/ 751262 h 3196570"/>
                <a:gd name="connsiteX29" fmla="*/ 992131 w 1553375"/>
                <a:gd name="connsiteY29" fmla="*/ 974456 h 3196570"/>
                <a:gd name="connsiteX30" fmla="*/ 1204287 w 1553375"/>
                <a:gd name="connsiteY30" fmla="*/ 1138052 h 3196570"/>
                <a:gd name="connsiteX31" fmla="*/ 1135579 w 1553375"/>
                <a:gd name="connsiteY31" fmla="*/ 879146 h 3196570"/>
                <a:gd name="connsiteX32" fmla="*/ 1034176 w 1553375"/>
                <a:gd name="connsiteY32" fmla="*/ 773159 h 3196570"/>
                <a:gd name="connsiteX33" fmla="*/ 1149694 w 1553375"/>
                <a:gd name="connsiteY33" fmla="*/ 771771 h 3196570"/>
                <a:gd name="connsiteX34" fmla="*/ 1345261 w 1553375"/>
                <a:gd name="connsiteY34" fmla="*/ 663492 h 3196570"/>
                <a:gd name="connsiteX35" fmla="*/ 1124238 w 1553375"/>
                <a:gd name="connsiteY35" fmla="*/ 630314 h 3196570"/>
                <a:gd name="connsiteX36" fmla="*/ 1043526 w 1553375"/>
                <a:gd name="connsiteY36" fmla="*/ 655288 h 3196570"/>
                <a:gd name="connsiteX37" fmla="*/ 1062467 w 1553375"/>
                <a:gd name="connsiteY37" fmla="*/ 630012 h 3196570"/>
                <a:gd name="connsiteX38" fmla="*/ 1106322 w 1553375"/>
                <a:gd name="connsiteY38" fmla="*/ 462978 h 3196570"/>
                <a:gd name="connsiteX39" fmla="*/ 969811 w 1553375"/>
                <a:gd name="connsiteY39" fmla="*/ 568785 h 3196570"/>
                <a:gd name="connsiteX40" fmla="*/ 942485 w 1553375"/>
                <a:gd name="connsiteY40" fmla="*/ 622351 h 3196570"/>
                <a:gd name="connsiteX41" fmla="*/ 927887 w 1553375"/>
                <a:gd name="connsiteY41" fmla="*/ 581754 h 3196570"/>
                <a:gd name="connsiteX42" fmla="*/ 809835 w 1553375"/>
                <a:gd name="connsiteY42" fmla="*/ 455679 h 3196570"/>
                <a:gd name="connsiteX43" fmla="*/ 803200 w 1553375"/>
                <a:gd name="connsiteY43" fmla="*/ 502249 h 3196570"/>
                <a:gd name="connsiteX44" fmla="*/ 779613 w 1553375"/>
                <a:gd name="connsiteY44" fmla="*/ 433903 h 3196570"/>
                <a:gd name="connsiteX45" fmla="*/ 1000093 w 1553375"/>
                <a:gd name="connsiteY45" fmla="*/ 307948 h 3196570"/>
                <a:gd name="connsiteX46" fmla="*/ 1126892 w 1553375"/>
                <a:gd name="connsiteY46" fmla="*/ 41442 h 3196570"/>
                <a:gd name="connsiteX47" fmla="*/ 864005 w 1553375"/>
                <a:gd name="connsiteY47" fmla="*/ 175721 h 3196570"/>
                <a:gd name="connsiteX48" fmla="*/ 773521 w 1553375"/>
                <a:gd name="connsiteY48" fmla="*/ 309577 h 3196570"/>
                <a:gd name="connsiteX49" fmla="*/ 745109 w 1553375"/>
                <a:gd name="connsiteY49" fmla="*/ 185493 h 3196570"/>
                <a:gd name="connsiteX50" fmla="*/ 583142 w 1553375"/>
                <a:gd name="connsiteY50" fmla="*/ 0 h 3196570"/>
                <a:gd name="connsiteX51" fmla="*/ 598886 w 1553375"/>
                <a:gd name="connsiteY51" fmla="*/ 245756 h 3196570"/>
                <a:gd name="connsiteX52" fmla="*/ 644550 w 1553375"/>
                <a:gd name="connsiteY52" fmla="*/ 326830 h 3196570"/>
                <a:gd name="connsiteX53" fmla="*/ 612941 w 1553375"/>
                <a:gd name="connsiteY53" fmla="*/ 312292 h 3196570"/>
                <a:gd name="connsiteX54" fmla="*/ 422864 w 1553375"/>
                <a:gd name="connsiteY54" fmla="*/ 303967 h 3196570"/>
                <a:gd name="connsiteX55" fmla="*/ 568604 w 1553375"/>
                <a:gd name="connsiteY55" fmla="*/ 426302 h 3196570"/>
                <a:gd name="connsiteX56" fmla="*/ 632606 w 1553375"/>
                <a:gd name="connsiteY56" fmla="*/ 443253 h 3196570"/>
                <a:gd name="connsiteX57" fmla="*/ 592311 w 1553375"/>
                <a:gd name="connsiteY57" fmla="*/ 468407 h 3196570"/>
                <a:gd name="connsiteX58" fmla="*/ 484031 w 1553375"/>
                <a:gd name="connsiteY58" fmla="*/ 624885 h 3196570"/>
                <a:gd name="connsiteX59" fmla="*/ 665181 w 1553375"/>
                <a:gd name="connsiteY59" fmla="*/ 566673 h 3196570"/>
                <a:gd name="connsiteX60" fmla="*/ 764231 w 1553375"/>
                <a:gd name="connsiteY60" fmla="*/ 437281 h 3196570"/>
                <a:gd name="connsiteX61" fmla="*/ 767971 w 1553375"/>
                <a:gd name="connsiteY61" fmla="*/ 436497 h 3196570"/>
                <a:gd name="connsiteX62" fmla="*/ 804406 w 1553375"/>
                <a:gd name="connsiteY62" fmla="*/ 545560 h 3196570"/>
                <a:gd name="connsiteX63" fmla="*/ 826786 w 1553375"/>
                <a:gd name="connsiteY63" fmla="*/ 627479 h 3196570"/>
                <a:gd name="connsiteX64" fmla="*/ 827872 w 1553375"/>
                <a:gd name="connsiteY64" fmla="*/ 629711 h 3196570"/>
                <a:gd name="connsiteX65" fmla="*/ 863764 w 1553375"/>
                <a:gd name="connsiteY65" fmla="*/ 813213 h 3196570"/>
                <a:gd name="connsiteX66" fmla="*/ 801812 w 1553375"/>
                <a:gd name="connsiteY66" fmla="*/ 954007 h 3196570"/>
                <a:gd name="connsiteX67" fmla="*/ 650341 w 1553375"/>
                <a:gd name="connsiteY67" fmla="*/ 999732 h 3196570"/>
                <a:gd name="connsiteX68" fmla="*/ 615837 w 1553375"/>
                <a:gd name="connsiteY68" fmla="*/ 1022292 h 3196570"/>
                <a:gd name="connsiteX69" fmla="*/ 655046 w 1553375"/>
                <a:gd name="connsiteY69" fmla="*/ 919200 h 3196570"/>
                <a:gd name="connsiteX70" fmla="*/ 630193 w 1553375"/>
                <a:gd name="connsiteY70" fmla="*/ 628323 h 3196570"/>
                <a:gd name="connsiteX71" fmla="*/ 472811 w 1553375"/>
                <a:gd name="connsiteY71" fmla="*/ 874200 h 3196570"/>
                <a:gd name="connsiteX72" fmla="*/ 461410 w 1553375"/>
                <a:gd name="connsiteY72" fmla="*/ 1024645 h 3196570"/>
                <a:gd name="connsiteX73" fmla="*/ 331716 w 1553375"/>
                <a:gd name="connsiteY73" fmla="*/ 883670 h 3196570"/>
                <a:gd name="connsiteX74" fmla="*/ 0 w 1553375"/>
                <a:gd name="connsiteY74" fmla="*/ 772676 h 3196570"/>
                <a:gd name="connsiteX75" fmla="*/ 782026 w 1553375"/>
                <a:gd name="connsiteY75" fmla="*/ 1082615 h 3196570"/>
                <a:gd name="connsiteX76" fmla="*/ 789506 w 1553375"/>
                <a:gd name="connsiteY76" fmla="*/ 1245005 h 3196570"/>
                <a:gd name="connsiteX77" fmla="*/ 702038 w 1553375"/>
                <a:gd name="connsiteY77" fmla="*/ 1179132 h 3196570"/>
                <a:gd name="connsiteX78" fmla="*/ 650341 w 1553375"/>
                <a:gd name="connsiteY78" fmla="*/ 1156752 h 3196570"/>
                <a:gd name="connsiteX79" fmla="*/ 722427 w 1553375"/>
                <a:gd name="connsiteY79" fmla="*/ 1125565 h 3196570"/>
                <a:gd name="connsiteX80" fmla="*/ 782026 w 1553375"/>
                <a:gd name="connsiteY80" fmla="*/ 1082615 h 3196570"/>
                <a:gd name="connsiteX81" fmla="*/ 873657 w 1553375"/>
                <a:gd name="connsiteY81" fmla="*/ 797770 h 3196570"/>
                <a:gd name="connsiteX82" fmla="*/ 849347 w 1553375"/>
                <a:gd name="connsiteY82" fmla="*/ 667714 h 3196570"/>
                <a:gd name="connsiteX83" fmla="*/ 918537 w 1553375"/>
                <a:gd name="connsiteY83" fmla="*/ 737448 h 3196570"/>
                <a:gd name="connsiteX84" fmla="*/ 873657 w 1553375"/>
                <a:gd name="connsiteY84" fmla="*/ 797770 h 3196570"/>
                <a:gd name="connsiteX85" fmla="*/ 842832 w 1553375"/>
                <a:gd name="connsiteY85" fmla="*/ 1452757 h 3196570"/>
                <a:gd name="connsiteX86" fmla="*/ 835050 w 1553375"/>
                <a:gd name="connsiteY86" fmla="*/ 1452636 h 3196570"/>
                <a:gd name="connsiteX87" fmla="*/ 816591 w 1553375"/>
                <a:gd name="connsiteY87" fmla="*/ 1347795 h 3196570"/>
                <a:gd name="connsiteX88" fmla="*/ 856585 w 1553375"/>
                <a:gd name="connsiteY88" fmla="*/ 1343452 h 3196570"/>
                <a:gd name="connsiteX89" fmla="*/ 803501 w 1553375"/>
                <a:gd name="connsiteY89" fmla="*/ 1260266 h 3196570"/>
                <a:gd name="connsiteX90" fmla="*/ 794875 w 1553375"/>
                <a:gd name="connsiteY90" fmla="*/ 1070490 h 3196570"/>
                <a:gd name="connsiteX91" fmla="*/ 871666 w 1553375"/>
                <a:gd name="connsiteY91" fmla="*/ 956480 h 3196570"/>
                <a:gd name="connsiteX92" fmla="*/ 814661 w 1553375"/>
                <a:gd name="connsiteY92" fmla="*/ 953464 h 3196570"/>
                <a:gd name="connsiteX93" fmla="*/ 866237 w 1553375"/>
                <a:gd name="connsiteY93" fmla="*/ 832335 h 3196570"/>
                <a:gd name="connsiteX94" fmla="*/ 842832 w 1553375"/>
                <a:gd name="connsiteY94" fmla="*/ 1452757 h 3196570"/>
                <a:gd name="connsiteX95" fmla="*/ 824795 w 1553375"/>
                <a:gd name="connsiteY95" fmla="*/ 2629053 h 3196570"/>
                <a:gd name="connsiteX96" fmla="*/ 804587 w 1553375"/>
                <a:gd name="connsiteY96" fmla="*/ 1840211 h 3196570"/>
                <a:gd name="connsiteX97" fmla="*/ 879568 w 1553375"/>
                <a:gd name="connsiteY97" fmla="*/ 1833153 h 3196570"/>
                <a:gd name="connsiteX98" fmla="*/ 824795 w 1553375"/>
                <a:gd name="connsiteY98" fmla="*/ 2629053 h 3196570"/>
                <a:gd name="connsiteX99" fmla="*/ 804768 w 1553375"/>
                <a:gd name="connsiteY99" fmla="*/ 1838763 h 3196570"/>
                <a:gd name="connsiteX100" fmla="*/ 837463 w 1553375"/>
                <a:gd name="connsiteY100" fmla="*/ 1575031 h 3196570"/>
                <a:gd name="connsiteX101" fmla="*/ 845546 w 1553375"/>
                <a:gd name="connsiteY101" fmla="*/ 1580159 h 3196570"/>
                <a:gd name="connsiteX102" fmla="*/ 866780 w 1553375"/>
                <a:gd name="connsiteY102" fmla="*/ 1719263 h 3196570"/>
                <a:gd name="connsiteX103" fmla="*/ 804768 w 1553375"/>
                <a:gd name="connsiteY103" fmla="*/ 1838763 h 3196570"/>
                <a:gd name="connsiteX104" fmla="*/ 977412 w 1553375"/>
                <a:gd name="connsiteY104" fmla="*/ 1628658 h 3196570"/>
                <a:gd name="connsiteX105" fmla="*/ 930421 w 1553375"/>
                <a:gd name="connsiteY105" fmla="*/ 1657975 h 3196570"/>
                <a:gd name="connsiteX106" fmla="*/ 877095 w 1553375"/>
                <a:gd name="connsiteY106" fmla="*/ 1706957 h 3196570"/>
                <a:gd name="connsiteX107" fmla="*/ 858938 w 1553375"/>
                <a:gd name="connsiteY107" fmla="*/ 1588182 h 3196570"/>
                <a:gd name="connsiteX108" fmla="*/ 902793 w 1553375"/>
                <a:gd name="connsiteY108" fmla="*/ 1608933 h 3196570"/>
                <a:gd name="connsiteX109" fmla="*/ 977412 w 1553375"/>
                <a:gd name="connsiteY109" fmla="*/ 1628658 h 3196570"/>
                <a:gd name="connsiteX110" fmla="*/ 880232 w 1553375"/>
                <a:gd name="connsiteY110" fmla="*/ 2770571 h 3196570"/>
                <a:gd name="connsiteX111" fmla="*/ 852001 w 1553375"/>
                <a:gd name="connsiteY111" fmla="*/ 2770269 h 3196570"/>
                <a:gd name="connsiteX112" fmla="*/ 848562 w 1553375"/>
                <a:gd name="connsiteY112" fmla="*/ 2770269 h 3196570"/>
                <a:gd name="connsiteX113" fmla="*/ 829681 w 1553375"/>
                <a:gd name="connsiteY113" fmla="*/ 2661085 h 3196570"/>
                <a:gd name="connsiteX114" fmla="*/ 891331 w 1553375"/>
                <a:gd name="connsiteY114" fmla="*/ 1830499 h 3196570"/>
                <a:gd name="connsiteX115" fmla="*/ 1015295 w 1553375"/>
                <a:gd name="connsiteY115" fmla="*/ 1772408 h 3196570"/>
                <a:gd name="connsiteX116" fmla="*/ 1100772 w 1553375"/>
                <a:gd name="connsiteY116" fmla="*/ 1680656 h 3196570"/>
                <a:gd name="connsiteX117" fmla="*/ 1060054 w 1553375"/>
                <a:gd name="connsiteY117" fmla="*/ 1938296 h 3196570"/>
                <a:gd name="connsiteX118" fmla="*/ 992372 w 1553375"/>
                <a:gd name="connsiteY118" fmla="*/ 2161129 h 3196570"/>
                <a:gd name="connsiteX119" fmla="*/ 880232 w 1553375"/>
                <a:gd name="connsiteY119" fmla="*/ 2770571 h 3196570"/>
                <a:gd name="connsiteX120" fmla="*/ 815144 w 1553375"/>
                <a:gd name="connsiteY120" fmla="*/ 2770752 h 3196570"/>
                <a:gd name="connsiteX121" fmla="*/ 812429 w 1553375"/>
                <a:gd name="connsiteY121" fmla="*/ 2731783 h 3196570"/>
                <a:gd name="connsiteX122" fmla="*/ 822563 w 1553375"/>
                <a:gd name="connsiteY122" fmla="*/ 2691729 h 3196570"/>
                <a:gd name="connsiteX123" fmla="*/ 836498 w 1553375"/>
                <a:gd name="connsiteY123" fmla="*/ 2770450 h 3196570"/>
                <a:gd name="connsiteX124" fmla="*/ 815144 w 1553375"/>
                <a:gd name="connsiteY124" fmla="*/ 2770752 h 3196570"/>
                <a:gd name="connsiteX125" fmla="*/ 803019 w 1553375"/>
                <a:gd name="connsiteY125" fmla="*/ 2767675 h 3196570"/>
                <a:gd name="connsiteX126" fmla="*/ 803200 w 1553375"/>
                <a:gd name="connsiteY126" fmla="*/ 2771114 h 3196570"/>
                <a:gd name="connsiteX127" fmla="*/ 802053 w 1553375"/>
                <a:gd name="connsiteY127" fmla="*/ 2771174 h 3196570"/>
                <a:gd name="connsiteX128" fmla="*/ 803019 w 1553375"/>
                <a:gd name="connsiteY128" fmla="*/ 2767675 h 3196570"/>
                <a:gd name="connsiteX129" fmla="*/ 510271 w 1553375"/>
                <a:gd name="connsiteY129" fmla="*/ 1196987 h 3196570"/>
                <a:gd name="connsiteX130" fmla="*/ 633994 w 1553375"/>
                <a:gd name="connsiteY130" fmla="*/ 1307137 h 3196570"/>
                <a:gd name="connsiteX131" fmla="*/ 804587 w 1553375"/>
                <a:gd name="connsiteY131" fmla="*/ 1348217 h 3196570"/>
                <a:gd name="connsiteX132" fmla="*/ 822985 w 1553375"/>
                <a:gd name="connsiteY132" fmla="*/ 1452696 h 3196570"/>
                <a:gd name="connsiteX133" fmla="*/ 733104 w 1553375"/>
                <a:gd name="connsiteY133" fmla="*/ 1466390 h 3196570"/>
                <a:gd name="connsiteX134" fmla="*/ 826484 w 1553375"/>
                <a:gd name="connsiteY134" fmla="*/ 1567551 h 3196570"/>
                <a:gd name="connsiteX135" fmla="*/ 817556 w 1553375"/>
                <a:gd name="connsiteY135" fmla="*/ 2660783 h 3196570"/>
                <a:gd name="connsiteX136" fmla="*/ 808991 w 1553375"/>
                <a:gd name="connsiteY136" fmla="*/ 2696856 h 3196570"/>
                <a:gd name="connsiteX137" fmla="*/ 660777 w 1553375"/>
                <a:gd name="connsiteY137" fmla="*/ 2110397 h 3196570"/>
                <a:gd name="connsiteX138" fmla="*/ 510271 w 1553375"/>
                <a:gd name="connsiteY138" fmla="*/ 1196987 h 3196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553375" h="3196570">
                  <a:moveTo>
                    <a:pt x="0" y="772676"/>
                  </a:moveTo>
                  <a:cubicBezTo>
                    <a:pt x="30403" y="884334"/>
                    <a:pt x="96396" y="987245"/>
                    <a:pt x="195627" y="1062769"/>
                  </a:cubicBezTo>
                  <a:cubicBezTo>
                    <a:pt x="285629" y="1131236"/>
                    <a:pt x="390048" y="1167128"/>
                    <a:pt x="495010" y="1172919"/>
                  </a:cubicBezTo>
                  <a:cubicBezTo>
                    <a:pt x="496699" y="1175814"/>
                    <a:pt x="498388" y="1178770"/>
                    <a:pt x="500137" y="1181605"/>
                  </a:cubicBezTo>
                  <a:cubicBezTo>
                    <a:pt x="456403" y="1529427"/>
                    <a:pt x="554307" y="1826216"/>
                    <a:pt x="649376" y="2114016"/>
                  </a:cubicBezTo>
                  <a:cubicBezTo>
                    <a:pt x="714525" y="2311393"/>
                    <a:pt x="781664" y="2514560"/>
                    <a:pt x="800304" y="2730758"/>
                  </a:cubicBezTo>
                  <a:cubicBezTo>
                    <a:pt x="796805" y="2744270"/>
                    <a:pt x="793186" y="2757903"/>
                    <a:pt x="789506" y="2771657"/>
                  </a:cubicBezTo>
                  <a:cubicBezTo>
                    <a:pt x="710302" y="2775216"/>
                    <a:pt x="653116" y="2785471"/>
                    <a:pt x="653116" y="2797535"/>
                  </a:cubicBezTo>
                  <a:lnTo>
                    <a:pt x="704873" y="3163635"/>
                  </a:lnTo>
                  <a:cubicBezTo>
                    <a:pt x="704873" y="3181792"/>
                    <a:pt x="770746" y="3196571"/>
                    <a:pt x="851940" y="3196571"/>
                  </a:cubicBezTo>
                  <a:cubicBezTo>
                    <a:pt x="933195" y="3196571"/>
                    <a:pt x="999008" y="3181852"/>
                    <a:pt x="999008" y="3163635"/>
                  </a:cubicBezTo>
                  <a:lnTo>
                    <a:pt x="1050765" y="2797535"/>
                  </a:lnTo>
                  <a:cubicBezTo>
                    <a:pt x="1050765" y="2784385"/>
                    <a:pt x="982721" y="2773406"/>
                    <a:pt x="892176" y="2770872"/>
                  </a:cubicBezTo>
                  <a:cubicBezTo>
                    <a:pt x="877457" y="2556787"/>
                    <a:pt x="938926" y="2365925"/>
                    <a:pt x="1003713" y="2164869"/>
                  </a:cubicBezTo>
                  <a:cubicBezTo>
                    <a:pt x="1027058" y="2092481"/>
                    <a:pt x="1051127" y="2017681"/>
                    <a:pt x="1071576" y="1941432"/>
                  </a:cubicBezTo>
                  <a:cubicBezTo>
                    <a:pt x="1103909" y="1820606"/>
                    <a:pt x="1113621" y="1727588"/>
                    <a:pt x="1113440" y="1659061"/>
                  </a:cubicBezTo>
                  <a:cubicBezTo>
                    <a:pt x="1119955" y="1646936"/>
                    <a:pt x="1125746" y="1634449"/>
                    <a:pt x="1130753" y="1621721"/>
                  </a:cubicBezTo>
                  <a:cubicBezTo>
                    <a:pt x="1231975" y="1600789"/>
                    <a:pt x="1328190" y="1550600"/>
                    <a:pt x="1405644" y="1470914"/>
                  </a:cubicBezTo>
                  <a:cubicBezTo>
                    <a:pt x="1491062" y="1383023"/>
                    <a:pt x="1540165" y="1273356"/>
                    <a:pt x="1553375" y="1160371"/>
                  </a:cubicBezTo>
                  <a:cubicBezTo>
                    <a:pt x="1440813" y="1176779"/>
                    <a:pt x="1332593" y="1228959"/>
                    <a:pt x="1247116" y="1316789"/>
                  </a:cubicBezTo>
                  <a:cubicBezTo>
                    <a:pt x="1201693" y="1363539"/>
                    <a:pt x="1166645" y="1416503"/>
                    <a:pt x="1141671" y="1472784"/>
                  </a:cubicBezTo>
                  <a:cubicBezTo>
                    <a:pt x="1138897" y="1424344"/>
                    <a:pt x="1128159" y="1375604"/>
                    <a:pt x="1108614" y="1328250"/>
                  </a:cubicBezTo>
                  <a:cubicBezTo>
                    <a:pt x="1069586" y="1233724"/>
                    <a:pt x="1001843" y="1159768"/>
                    <a:pt x="919743" y="1112234"/>
                  </a:cubicBezTo>
                  <a:cubicBezTo>
                    <a:pt x="895011" y="1203864"/>
                    <a:pt x="899113" y="1304061"/>
                    <a:pt x="938082" y="1398587"/>
                  </a:cubicBezTo>
                  <a:cubicBezTo>
                    <a:pt x="952257" y="1432910"/>
                    <a:pt x="970234" y="1464459"/>
                    <a:pt x="991286" y="1493052"/>
                  </a:cubicBezTo>
                  <a:cubicBezTo>
                    <a:pt x="979463" y="1486779"/>
                    <a:pt x="967217" y="1481108"/>
                    <a:pt x="954489" y="1476162"/>
                  </a:cubicBezTo>
                  <a:cubicBezTo>
                    <a:pt x="921674" y="1463373"/>
                    <a:pt x="888134" y="1456014"/>
                    <a:pt x="854776" y="1453601"/>
                  </a:cubicBezTo>
                  <a:cubicBezTo>
                    <a:pt x="884575" y="1241868"/>
                    <a:pt x="906774" y="1043043"/>
                    <a:pt x="876190" y="815928"/>
                  </a:cubicBezTo>
                  <a:cubicBezTo>
                    <a:pt x="889642" y="794392"/>
                    <a:pt x="905025" y="772857"/>
                    <a:pt x="922579" y="751262"/>
                  </a:cubicBezTo>
                  <a:cubicBezTo>
                    <a:pt x="923906" y="828173"/>
                    <a:pt x="946406" y="905628"/>
                    <a:pt x="992131" y="974456"/>
                  </a:cubicBezTo>
                  <a:cubicBezTo>
                    <a:pt x="1044974" y="1053962"/>
                    <a:pt x="1120438" y="1109399"/>
                    <a:pt x="1204287" y="1138052"/>
                  </a:cubicBezTo>
                  <a:cubicBezTo>
                    <a:pt x="1210319" y="1049619"/>
                    <a:pt x="1188422" y="958652"/>
                    <a:pt x="1135579" y="879146"/>
                  </a:cubicBezTo>
                  <a:cubicBezTo>
                    <a:pt x="1107468" y="836860"/>
                    <a:pt x="1072964" y="801450"/>
                    <a:pt x="1034176" y="773159"/>
                  </a:cubicBezTo>
                  <a:cubicBezTo>
                    <a:pt x="1071516" y="779010"/>
                    <a:pt x="1110424" y="778829"/>
                    <a:pt x="1149694" y="771771"/>
                  </a:cubicBezTo>
                  <a:cubicBezTo>
                    <a:pt x="1228114" y="757656"/>
                    <a:pt x="1295555" y="718205"/>
                    <a:pt x="1345261" y="663492"/>
                  </a:cubicBezTo>
                  <a:cubicBezTo>
                    <a:pt x="1279570" y="629590"/>
                    <a:pt x="1202598" y="616199"/>
                    <a:pt x="1124238" y="630314"/>
                  </a:cubicBezTo>
                  <a:cubicBezTo>
                    <a:pt x="1095766" y="635441"/>
                    <a:pt x="1068801" y="643947"/>
                    <a:pt x="1043526" y="655288"/>
                  </a:cubicBezTo>
                  <a:cubicBezTo>
                    <a:pt x="1050222" y="647325"/>
                    <a:pt x="1056616" y="638940"/>
                    <a:pt x="1062467" y="630012"/>
                  </a:cubicBezTo>
                  <a:cubicBezTo>
                    <a:pt x="1096369" y="578678"/>
                    <a:pt x="1110364" y="519983"/>
                    <a:pt x="1106322" y="462978"/>
                  </a:cubicBezTo>
                  <a:cubicBezTo>
                    <a:pt x="1052333" y="481618"/>
                    <a:pt x="1003773" y="517450"/>
                    <a:pt x="969811" y="568785"/>
                  </a:cubicBezTo>
                  <a:cubicBezTo>
                    <a:pt x="958471" y="585916"/>
                    <a:pt x="949422" y="603893"/>
                    <a:pt x="942485" y="622351"/>
                  </a:cubicBezTo>
                  <a:cubicBezTo>
                    <a:pt x="938745" y="608658"/>
                    <a:pt x="933919" y="595086"/>
                    <a:pt x="927887" y="581754"/>
                  </a:cubicBezTo>
                  <a:cubicBezTo>
                    <a:pt x="902491" y="525714"/>
                    <a:pt x="860205" y="482644"/>
                    <a:pt x="809835" y="455679"/>
                  </a:cubicBezTo>
                  <a:cubicBezTo>
                    <a:pt x="806276" y="470941"/>
                    <a:pt x="804104" y="486504"/>
                    <a:pt x="803200" y="502249"/>
                  </a:cubicBezTo>
                  <a:cubicBezTo>
                    <a:pt x="795840" y="479808"/>
                    <a:pt x="788119" y="457067"/>
                    <a:pt x="779613" y="433903"/>
                  </a:cubicBezTo>
                  <a:cubicBezTo>
                    <a:pt x="860808" y="414177"/>
                    <a:pt x="937599" y="372253"/>
                    <a:pt x="1000093" y="307948"/>
                  </a:cubicBezTo>
                  <a:cubicBezTo>
                    <a:pt x="1073386" y="232545"/>
                    <a:pt x="1115552" y="138381"/>
                    <a:pt x="1126892" y="41442"/>
                  </a:cubicBezTo>
                  <a:cubicBezTo>
                    <a:pt x="1030255" y="55557"/>
                    <a:pt x="937358" y="100257"/>
                    <a:pt x="864005" y="175721"/>
                  </a:cubicBezTo>
                  <a:cubicBezTo>
                    <a:pt x="824976" y="215835"/>
                    <a:pt x="794935" y="261259"/>
                    <a:pt x="773521" y="309577"/>
                  </a:cubicBezTo>
                  <a:cubicBezTo>
                    <a:pt x="771108" y="268015"/>
                    <a:pt x="761878" y="226151"/>
                    <a:pt x="745109" y="185493"/>
                  </a:cubicBezTo>
                  <a:cubicBezTo>
                    <a:pt x="711810" y="104238"/>
                    <a:pt x="653659" y="40839"/>
                    <a:pt x="583142" y="0"/>
                  </a:cubicBezTo>
                  <a:cubicBezTo>
                    <a:pt x="561908" y="78661"/>
                    <a:pt x="565407" y="164621"/>
                    <a:pt x="598886" y="245756"/>
                  </a:cubicBezTo>
                  <a:cubicBezTo>
                    <a:pt x="611071" y="275193"/>
                    <a:pt x="626514" y="302278"/>
                    <a:pt x="644550" y="326830"/>
                  </a:cubicBezTo>
                  <a:cubicBezTo>
                    <a:pt x="634416" y="321461"/>
                    <a:pt x="623860" y="316575"/>
                    <a:pt x="612941" y="312292"/>
                  </a:cubicBezTo>
                  <a:cubicBezTo>
                    <a:pt x="549723" y="287740"/>
                    <a:pt x="483247" y="286353"/>
                    <a:pt x="422864" y="303967"/>
                  </a:cubicBezTo>
                  <a:cubicBezTo>
                    <a:pt x="455498" y="357775"/>
                    <a:pt x="505385" y="401751"/>
                    <a:pt x="568604" y="426302"/>
                  </a:cubicBezTo>
                  <a:cubicBezTo>
                    <a:pt x="589717" y="434506"/>
                    <a:pt x="611131" y="440056"/>
                    <a:pt x="632606" y="443253"/>
                  </a:cubicBezTo>
                  <a:cubicBezTo>
                    <a:pt x="618732" y="450431"/>
                    <a:pt x="605220" y="458816"/>
                    <a:pt x="592311" y="468407"/>
                  </a:cubicBezTo>
                  <a:cubicBezTo>
                    <a:pt x="537839" y="508824"/>
                    <a:pt x="501283" y="564321"/>
                    <a:pt x="484031" y="624885"/>
                  </a:cubicBezTo>
                  <a:cubicBezTo>
                    <a:pt x="546948" y="625911"/>
                    <a:pt x="610709" y="607090"/>
                    <a:pt x="665181" y="566673"/>
                  </a:cubicBezTo>
                  <a:cubicBezTo>
                    <a:pt x="711388" y="532410"/>
                    <a:pt x="744686" y="487168"/>
                    <a:pt x="764231" y="437281"/>
                  </a:cubicBezTo>
                  <a:cubicBezTo>
                    <a:pt x="765498" y="437039"/>
                    <a:pt x="766704" y="436798"/>
                    <a:pt x="767971" y="436497"/>
                  </a:cubicBezTo>
                  <a:cubicBezTo>
                    <a:pt x="781604" y="473776"/>
                    <a:pt x="793669" y="510090"/>
                    <a:pt x="804406" y="545560"/>
                  </a:cubicBezTo>
                  <a:cubicBezTo>
                    <a:pt x="807422" y="573188"/>
                    <a:pt x="814721" y="600756"/>
                    <a:pt x="826786" y="627479"/>
                  </a:cubicBezTo>
                  <a:cubicBezTo>
                    <a:pt x="827148" y="628263"/>
                    <a:pt x="827510" y="628987"/>
                    <a:pt x="827872" y="629711"/>
                  </a:cubicBezTo>
                  <a:cubicBezTo>
                    <a:pt x="843978" y="693291"/>
                    <a:pt x="855681" y="754217"/>
                    <a:pt x="863764" y="813213"/>
                  </a:cubicBezTo>
                  <a:cubicBezTo>
                    <a:pt x="834929" y="859903"/>
                    <a:pt x="814842" y="906593"/>
                    <a:pt x="801812" y="954007"/>
                  </a:cubicBezTo>
                  <a:cubicBezTo>
                    <a:pt x="750115" y="957385"/>
                    <a:pt x="698358" y="972224"/>
                    <a:pt x="650341" y="999732"/>
                  </a:cubicBezTo>
                  <a:cubicBezTo>
                    <a:pt x="638277" y="1006669"/>
                    <a:pt x="626755" y="1014209"/>
                    <a:pt x="615837" y="1022292"/>
                  </a:cubicBezTo>
                  <a:cubicBezTo>
                    <a:pt x="632667" y="990321"/>
                    <a:pt x="645998" y="955816"/>
                    <a:pt x="655046" y="919200"/>
                  </a:cubicBezTo>
                  <a:cubicBezTo>
                    <a:pt x="679960" y="818220"/>
                    <a:pt x="668921" y="716817"/>
                    <a:pt x="630193" y="628323"/>
                  </a:cubicBezTo>
                  <a:cubicBezTo>
                    <a:pt x="554729" y="688586"/>
                    <a:pt x="497785" y="773219"/>
                    <a:pt x="472811" y="874200"/>
                  </a:cubicBezTo>
                  <a:cubicBezTo>
                    <a:pt x="460324" y="924810"/>
                    <a:pt x="456886" y="975542"/>
                    <a:pt x="461410" y="1024645"/>
                  </a:cubicBezTo>
                  <a:cubicBezTo>
                    <a:pt x="427810" y="971802"/>
                    <a:pt x="384498" y="923785"/>
                    <a:pt x="331716" y="883670"/>
                  </a:cubicBezTo>
                  <a:cubicBezTo>
                    <a:pt x="232545" y="808267"/>
                    <a:pt x="115760" y="772133"/>
                    <a:pt x="0" y="772676"/>
                  </a:cubicBezTo>
                  <a:close/>
                  <a:moveTo>
                    <a:pt x="782026" y="1082615"/>
                  </a:moveTo>
                  <a:cubicBezTo>
                    <a:pt x="779553" y="1134734"/>
                    <a:pt x="782810" y="1188542"/>
                    <a:pt x="789506" y="1245005"/>
                  </a:cubicBezTo>
                  <a:cubicBezTo>
                    <a:pt x="764593" y="1219247"/>
                    <a:pt x="735397" y="1196867"/>
                    <a:pt x="702038" y="1179132"/>
                  </a:cubicBezTo>
                  <a:cubicBezTo>
                    <a:pt x="685148" y="1170144"/>
                    <a:pt x="667835" y="1162724"/>
                    <a:pt x="650341" y="1156752"/>
                  </a:cubicBezTo>
                  <a:cubicBezTo>
                    <a:pt x="674953" y="1149212"/>
                    <a:pt x="699143" y="1138897"/>
                    <a:pt x="722427" y="1125565"/>
                  </a:cubicBezTo>
                  <a:cubicBezTo>
                    <a:pt x="744143" y="1113078"/>
                    <a:pt x="764050" y="1098661"/>
                    <a:pt x="782026" y="1082615"/>
                  </a:cubicBezTo>
                  <a:close/>
                  <a:moveTo>
                    <a:pt x="873657" y="797770"/>
                  </a:moveTo>
                  <a:cubicBezTo>
                    <a:pt x="867443" y="755484"/>
                    <a:pt x="859481" y="712233"/>
                    <a:pt x="849347" y="667714"/>
                  </a:cubicBezTo>
                  <a:cubicBezTo>
                    <a:pt x="868228" y="695583"/>
                    <a:pt x="891814" y="718989"/>
                    <a:pt x="918537" y="737448"/>
                  </a:cubicBezTo>
                  <a:cubicBezTo>
                    <a:pt x="901767" y="757595"/>
                    <a:pt x="886928" y="777683"/>
                    <a:pt x="873657" y="797770"/>
                  </a:cubicBezTo>
                  <a:close/>
                  <a:moveTo>
                    <a:pt x="842832" y="1452757"/>
                  </a:moveTo>
                  <a:cubicBezTo>
                    <a:pt x="840238" y="1452636"/>
                    <a:pt x="837644" y="1452636"/>
                    <a:pt x="835050" y="1452636"/>
                  </a:cubicBezTo>
                  <a:cubicBezTo>
                    <a:pt x="828475" y="1416503"/>
                    <a:pt x="822201" y="1381636"/>
                    <a:pt x="816591" y="1347795"/>
                  </a:cubicBezTo>
                  <a:cubicBezTo>
                    <a:pt x="830043" y="1347131"/>
                    <a:pt x="843375" y="1345683"/>
                    <a:pt x="856585" y="1343452"/>
                  </a:cubicBezTo>
                  <a:cubicBezTo>
                    <a:pt x="843013" y="1313592"/>
                    <a:pt x="825217" y="1285542"/>
                    <a:pt x="803501" y="1260266"/>
                  </a:cubicBezTo>
                  <a:cubicBezTo>
                    <a:pt x="794935" y="1193670"/>
                    <a:pt x="790833" y="1130934"/>
                    <a:pt x="794875" y="1070490"/>
                  </a:cubicBezTo>
                  <a:cubicBezTo>
                    <a:pt x="828234" y="1037494"/>
                    <a:pt x="854112" y="998585"/>
                    <a:pt x="871666" y="956480"/>
                  </a:cubicBezTo>
                  <a:cubicBezTo>
                    <a:pt x="852845" y="953946"/>
                    <a:pt x="833783" y="952921"/>
                    <a:pt x="814661" y="953464"/>
                  </a:cubicBezTo>
                  <a:cubicBezTo>
                    <a:pt x="826243" y="912686"/>
                    <a:pt x="842952" y="872450"/>
                    <a:pt x="866237" y="832335"/>
                  </a:cubicBezTo>
                  <a:cubicBezTo>
                    <a:pt x="893744" y="1052333"/>
                    <a:pt x="871907" y="1246392"/>
                    <a:pt x="842832" y="1452757"/>
                  </a:cubicBezTo>
                  <a:close/>
                  <a:moveTo>
                    <a:pt x="824795" y="2629053"/>
                  </a:moveTo>
                  <a:cubicBezTo>
                    <a:pt x="777985" y="2313745"/>
                    <a:pt x="783233" y="2061354"/>
                    <a:pt x="804587" y="1840211"/>
                  </a:cubicBezTo>
                  <a:cubicBezTo>
                    <a:pt x="829621" y="1840633"/>
                    <a:pt x="854776" y="1838220"/>
                    <a:pt x="879568" y="1833153"/>
                  </a:cubicBezTo>
                  <a:cubicBezTo>
                    <a:pt x="899716" y="2051220"/>
                    <a:pt x="896218" y="2308558"/>
                    <a:pt x="824795" y="2629053"/>
                  </a:cubicBezTo>
                  <a:close/>
                  <a:moveTo>
                    <a:pt x="804768" y="1838763"/>
                  </a:moveTo>
                  <a:cubicBezTo>
                    <a:pt x="813756" y="1746167"/>
                    <a:pt x="825519" y="1659001"/>
                    <a:pt x="837463" y="1575031"/>
                  </a:cubicBezTo>
                  <a:cubicBezTo>
                    <a:pt x="840117" y="1576781"/>
                    <a:pt x="842832" y="1578470"/>
                    <a:pt x="845546" y="1580159"/>
                  </a:cubicBezTo>
                  <a:cubicBezTo>
                    <a:pt x="853087" y="1624798"/>
                    <a:pt x="860386" y="1671065"/>
                    <a:pt x="866780" y="1719263"/>
                  </a:cubicBezTo>
                  <a:cubicBezTo>
                    <a:pt x="838006" y="1755155"/>
                    <a:pt x="817194" y="1795873"/>
                    <a:pt x="804768" y="1838763"/>
                  </a:cubicBezTo>
                  <a:close/>
                  <a:moveTo>
                    <a:pt x="977412" y="1628658"/>
                  </a:moveTo>
                  <a:cubicBezTo>
                    <a:pt x="961246" y="1637043"/>
                    <a:pt x="945501" y="1646755"/>
                    <a:pt x="930421" y="1657975"/>
                  </a:cubicBezTo>
                  <a:cubicBezTo>
                    <a:pt x="910574" y="1672694"/>
                    <a:pt x="892779" y="1689162"/>
                    <a:pt x="877095" y="1706957"/>
                  </a:cubicBezTo>
                  <a:cubicBezTo>
                    <a:pt x="871485" y="1666058"/>
                    <a:pt x="865392" y="1626487"/>
                    <a:pt x="858938" y="1588182"/>
                  </a:cubicBezTo>
                  <a:cubicBezTo>
                    <a:pt x="872872" y="1596023"/>
                    <a:pt x="887471" y="1602961"/>
                    <a:pt x="902793" y="1608933"/>
                  </a:cubicBezTo>
                  <a:cubicBezTo>
                    <a:pt x="927404" y="1618464"/>
                    <a:pt x="952438" y="1624918"/>
                    <a:pt x="977412" y="1628658"/>
                  </a:cubicBezTo>
                  <a:close/>
                  <a:moveTo>
                    <a:pt x="880232" y="2770571"/>
                  </a:moveTo>
                  <a:cubicBezTo>
                    <a:pt x="871002" y="2770390"/>
                    <a:pt x="861592" y="2770269"/>
                    <a:pt x="852001" y="2770269"/>
                  </a:cubicBezTo>
                  <a:cubicBezTo>
                    <a:pt x="850855" y="2770269"/>
                    <a:pt x="849709" y="2770269"/>
                    <a:pt x="848562" y="2770269"/>
                  </a:cubicBezTo>
                  <a:cubicBezTo>
                    <a:pt x="841565" y="2733050"/>
                    <a:pt x="835291" y="2696675"/>
                    <a:pt x="829681" y="2661085"/>
                  </a:cubicBezTo>
                  <a:cubicBezTo>
                    <a:pt x="908101" y="2324543"/>
                    <a:pt x="912384" y="2056468"/>
                    <a:pt x="891331" y="1830499"/>
                  </a:cubicBezTo>
                  <a:cubicBezTo>
                    <a:pt x="934884" y="1819942"/>
                    <a:pt x="977050" y="1800759"/>
                    <a:pt x="1015295" y="1772408"/>
                  </a:cubicBezTo>
                  <a:cubicBezTo>
                    <a:pt x="1050222" y="1746529"/>
                    <a:pt x="1078755" y="1715282"/>
                    <a:pt x="1100772" y="1680656"/>
                  </a:cubicBezTo>
                  <a:cubicBezTo>
                    <a:pt x="1099083" y="1745986"/>
                    <a:pt x="1088708" y="1831223"/>
                    <a:pt x="1060054" y="1938296"/>
                  </a:cubicBezTo>
                  <a:cubicBezTo>
                    <a:pt x="1039726" y="2014242"/>
                    <a:pt x="1015657" y="2088922"/>
                    <a:pt x="992372" y="2161129"/>
                  </a:cubicBezTo>
                  <a:cubicBezTo>
                    <a:pt x="927344" y="2363029"/>
                    <a:pt x="865634" y="2554736"/>
                    <a:pt x="880232" y="2770571"/>
                  </a:cubicBezTo>
                  <a:close/>
                  <a:moveTo>
                    <a:pt x="815144" y="2770752"/>
                  </a:moveTo>
                  <a:cubicBezTo>
                    <a:pt x="814359" y="2757722"/>
                    <a:pt x="813515" y="2744692"/>
                    <a:pt x="812429" y="2731783"/>
                  </a:cubicBezTo>
                  <a:cubicBezTo>
                    <a:pt x="815867" y="2718331"/>
                    <a:pt x="819306" y="2704940"/>
                    <a:pt x="822563" y="2691729"/>
                  </a:cubicBezTo>
                  <a:cubicBezTo>
                    <a:pt x="826846" y="2717547"/>
                    <a:pt x="831491" y="2743788"/>
                    <a:pt x="836498" y="2770450"/>
                  </a:cubicBezTo>
                  <a:cubicBezTo>
                    <a:pt x="829259" y="2770450"/>
                    <a:pt x="822141" y="2770571"/>
                    <a:pt x="815144" y="2770752"/>
                  </a:cubicBezTo>
                  <a:close/>
                  <a:moveTo>
                    <a:pt x="803019" y="2767675"/>
                  </a:moveTo>
                  <a:cubicBezTo>
                    <a:pt x="803079" y="2768821"/>
                    <a:pt x="803139" y="2769968"/>
                    <a:pt x="803200" y="2771114"/>
                  </a:cubicBezTo>
                  <a:cubicBezTo>
                    <a:pt x="802838" y="2771114"/>
                    <a:pt x="802415" y="2771114"/>
                    <a:pt x="802053" y="2771174"/>
                  </a:cubicBezTo>
                  <a:cubicBezTo>
                    <a:pt x="802355" y="2769968"/>
                    <a:pt x="802717" y="2768821"/>
                    <a:pt x="803019" y="2767675"/>
                  </a:cubicBezTo>
                  <a:close/>
                  <a:moveTo>
                    <a:pt x="510271" y="1196987"/>
                  </a:moveTo>
                  <a:cubicBezTo>
                    <a:pt x="541096" y="1241687"/>
                    <a:pt x="582719" y="1279871"/>
                    <a:pt x="633994" y="1307137"/>
                  </a:cubicBezTo>
                  <a:cubicBezTo>
                    <a:pt x="688405" y="1336092"/>
                    <a:pt x="747039" y="1349182"/>
                    <a:pt x="804587" y="1348217"/>
                  </a:cubicBezTo>
                  <a:cubicBezTo>
                    <a:pt x="810197" y="1381937"/>
                    <a:pt x="816471" y="1416744"/>
                    <a:pt x="822985" y="1452696"/>
                  </a:cubicBezTo>
                  <a:cubicBezTo>
                    <a:pt x="792341" y="1453299"/>
                    <a:pt x="762120" y="1457944"/>
                    <a:pt x="733104" y="1466390"/>
                  </a:cubicBezTo>
                  <a:cubicBezTo>
                    <a:pt x="756811" y="1505479"/>
                    <a:pt x="788300" y="1540044"/>
                    <a:pt x="826484" y="1567551"/>
                  </a:cubicBezTo>
                  <a:cubicBezTo>
                    <a:pt x="784620" y="1861082"/>
                    <a:pt x="744083" y="2192315"/>
                    <a:pt x="817556" y="2660783"/>
                  </a:cubicBezTo>
                  <a:cubicBezTo>
                    <a:pt x="814782" y="2672727"/>
                    <a:pt x="812007" y="2684671"/>
                    <a:pt x="808991" y="2696856"/>
                  </a:cubicBezTo>
                  <a:cubicBezTo>
                    <a:pt x="786671" y="2491698"/>
                    <a:pt x="722849" y="2298363"/>
                    <a:pt x="660777" y="2110397"/>
                  </a:cubicBezTo>
                  <a:cubicBezTo>
                    <a:pt x="567397" y="1827664"/>
                    <a:pt x="471182" y="1536243"/>
                    <a:pt x="510271" y="1196987"/>
                  </a:cubicBezTo>
                  <a:close/>
                </a:path>
              </a:pathLst>
            </a:custGeom>
            <a:solidFill>
              <a:srgbClr val="B2E7E7"/>
            </a:solidFill>
            <a:ln w="6018" cap="flat">
              <a:noFill/>
              <a:prstDash val="solid"/>
              <a:miter/>
            </a:ln>
          </p:spPr>
          <p:txBody>
            <a:bodyPr rtlCol="0" anchor="ctr"/>
            <a:lstStyle/>
            <a:p>
              <a:endParaRPr lang="en-US"/>
            </a:p>
          </p:txBody>
        </p:sp>
        <p:pic>
          <p:nvPicPr>
            <p:cNvPr id="495" name="Graphic 494">
              <a:extLst>
                <a:ext uri="{FF2B5EF4-FFF2-40B4-BE49-F238E27FC236}">
                  <a16:creationId xmlns:a16="http://schemas.microsoft.com/office/drawing/2014/main" id="{D78DCC9A-5050-4F54-ABEC-5C1D93F80E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554326" y="1275606"/>
              <a:ext cx="3137603" cy="3132348"/>
            </a:xfrm>
            <a:prstGeom prst="rect">
              <a:avLst/>
            </a:prstGeom>
          </p:spPr>
        </p:pic>
      </p:grpSp>
      <p:pic>
        <p:nvPicPr>
          <p:cNvPr id="13" name="Graphic 12">
            <a:extLst>
              <a:ext uri="{FF2B5EF4-FFF2-40B4-BE49-F238E27FC236}">
                <a16:creationId xmlns:a16="http://schemas.microsoft.com/office/drawing/2014/main" id="{EC36F276-8329-46CA-A2A8-1328A7FCA5F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EAE48ADE-7190-40E7-8D3B-EDF3C8E83CD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9144000" cy="5143500"/>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p:cNvSpPr>
            <a:spLocks noGrp="1"/>
          </p:cNvSpPr>
          <p:nvPr>
            <p:ph type="sldNum" sz="quarter" idx="10"/>
          </p:nvPr>
        </p:nvSpPr>
        <p:spPr>
          <a:xfrm>
            <a:off x="4302218" y="4812040"/>
            <a:ext cx="539567" cy="365125"/>
          </a:xfrm>
        </p:spPr>
        <p:txBody>
          <a:bodyPr/>
          <a:lstStyle/>
          <a:p>
            <a:fld id="{1C146586-7EC2-481D-848F-8CE41EB2DE6C}" type="slidenum">
              <a:rPr lang="en-US" smtClean="0"/>
              <a:pPr/>
              <a:t>‹#›</a:t>
            </a:fld>
            <a:endParaRPr lang="en-US"/>
          </a:p>
        </p:txBody>
      </p:sp>
      <p:sp>
        <p:nvSpPr>
          <p:cNvPr id="7" name="Title 1"/>
          <p:cNvSpPr>
            <a:spLocks noGrp="1"/>
          </p:cNvSpPr>
          <p:nvPr>
            <p:ph type="title"/>
          </p:nvPr>
        </p:nvSpPr>
        <p:spPr>
          <a:xfrm>
            <a:off x="395536" y="70416"/>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771551"/>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1"/>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1"/>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908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24" r:id="rId1"/>
    <p:sldLayoutId id="2147483822" r:id="rId2"/>
    <p:sldLayoutId id="2147483768" r:id="rId3"/>
    <p:sldLayoutId id="2147483843" r:id="rId4"/>
    <p:sldLayoutId id="2147483839" r:id="rId5"/>
    <p:sldLayoutId id="2147483802" r:id="rId6"/>
    <p:sldLayoutId id="2147483793" r:id="rId7"/>
    <p:sldLayoutId id="2147483844" r:id="rId8"/>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8.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27.png"/><Relationship Id="rId5" Type="http://schemas.openxmlformats.org/officeDocument/2006/relationships/diagramQuickStyle" Target="../diagrams/quickStyle1.xml"/><Relationship Id="rId1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diagramLayout" Target="../diagrams/layout1.xml"/><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B7483-7985-4416-AF5C-083AD7FCFBDA}"/>
              </a:ext>
            </a:extLst>
          </p:cNvPr>
          <p:cNvSpPr>
            <a:spLocks noGrp="1"/>
          </p:cNvSpPr>
          <p:nvPr>
            <p:ph type="ctrTitle"/>
          </p:nvPr>
        </p:nvSpPr>
        <p:spPr/>
        <p:txBody>
          <a:bodyPr/>
          <a:lstStyle/>
          <a:p>
            <a:r>
              <a:rPr lang="en-US" dirty="0"/>
              <a:t>Linked Open Data – Vision and Reality</a:t>
            </a:r>
          </a:p>
        </p:txBody>
      </p:sp>
      <p:sp>
        <p:nvSpPr>
          <p:cNvPr id="3" name="Subtitle 2">
            <a:extLst>
              <a:ext uri="{FF2B5EF4-FFF2-40B4-BE49-F238E27FC236}">
                <a16:creationId xmlns:a16="http://schemas.microsoft.com/office/drawing/2014/main" id="{3B186F82-9AE0-4066-B13B-4D9F678D58C3}"/>
              </a:ext>
            </a:extLst>
          </p:cNvPr>
          <p:cNvSpPr>
            <a:spLocks noGrp="1"/>
          </p:cNvSpPr>
          <p:nvPr>
            <p:ph type="subTitle" idx="1"/>
          </p:nvPr>
        </p:nvSpPr>
        <p:spPr>
          <a:xfrm>
            <a:off x="535709" y="4155926"/>
            <a:ext cx="5332436" cy="670419"/>
          </a:xfrm>
        </p:spPr>
        <p:txBody>
          <a:bodyPr>
            <a:normAutofit fontScale="92500" lnSpcReduction="10000"/>
          </a:bodyPr>
          <a:lstStyle/>
          <a:p>
            <a:r>
              <a:rPr lang="en-US" dirty="0"/>
              <a:t>Itai Veltzman, Director of Product Management</a:t>
            </a:r>
          </a:p>
          <a:p>
            <a:r>
              <a:rPr lang="en-US" dirty="0"/>
              <a:t>Library Solutions</a:t>
            </a:r>
          </a:p>
        </p:txBody>
      </p:sp>
      <p:pic>
        <p:nvPicPr>
          <p:cNvPr id="4" name="Picture 3" descr="A picture containing icon&#10;&#10;Description automatically generated">
            <a:extLst>
              <a:ext uri="{FF2B5EF4-FFF2-40B4-BE49-F238E27FC236}">
                <a16:creationId xmlns:a16="http://schemas.microsoft.com/office/drawing/2014/main" id="{D7696EF9-4E59-4637-B1FE-A10B733A59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8357" y="4271110"/>
            <a:ext cx="720080" cy="336520"/>
          </a:xfrm>
          <a:prstGeom prst="rect">
            <a:avLst/>
          </a:prstGeom>
        </p:spPr>
      </p:pic>
      <p:sp>
        <p:nvSpPr>
          <p:cNvPr id="7" name="Subtitle 2">
            <a:extLst>
              <a:ext uri="{FF2B5EF4-FFF2-40B4-BE49-F238E27FC236}">
                <a16:creationId xmlns:a16="http://schemas.microsoft.com/office/drawing/2014/main" id="{E0360E23-CC4B-4710-B05E-1877147C9FE3}"/>
              </a:ext>
            </a:extLst>
          </p:cNvPr>
          <p:cNvSpPr txBox="1">
            <a:spLocks/>
          </p:cNvSpPr>
          <p:nvPr/>
        </p:nvSpPr>
        <p:spPr>
          <a:xfrm>
            <a:off x="533055" y="3539457"/>
            <a:ext cx="5253792" cy="400446"/>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r>
              <a:rPr lang="en-US" dirty="0"/>
              <a:t>March 2022</a:t>
            </a:r>
          </a:p>
        </p:txBody>
      </p:sp>
    </p:spTree>
    <p:extLst>
      <p:ext uri="{BB962C8B-B14F-4D97-AF65-F5344CB8AC3E}">
        <p14:creationId xmlns:p14="http://schemas.microsoft.com/office/powerpoint/2010/main" val="727170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D951E-13AB-47E8-9E87-877E8FB303D2}"/>
              </a:ext>
            </a:extLst>
          </p:cNvPr>
          <p:cNvSpPr>
            <a:spLocks noGrp="1"/>
          </p:cNvSpPr>
          <p:nvPr>
            <p:ph type="title"/>
          </p:nvPr>
        </p:nvSpPr>
        <p:spPr/>
        <p:txBody>
          <a:bodyPr/>
          <a:lstStyle/>
          <a:p>
            <a:r>
              <a:rPr lang="en-US" dirty="0"/>
              <a:t>Sneak peak to development</a:t>
            </a:r>
          </a:p>
        </p:txBody>
      </p:sp>
      <p:sp>
        <p:nvSpPr>
          <p:cNvPr id="3" name="Content Placeholder 2">
            <a:extLst>
              <a:ext uri="{FF2B5EF4-FFF2-40B4-BE49-F238E27FC236}">
                <a16:creationId xmlns:a16="http://schemas.microsoft.com/office/drawing/2014/main" id="{22DC9861-CA77-45C7-BAD5-51DC444432E2}"/>
              </a:ext>
            </a:extLst>
          </p:cNvPr>
          <p:cNvSpPr>
            <a:spLocks noGrp="1"/>
          </p:cNvSpPr>
          <p:nvPr>
            <p:ph idx="1"/>
          </p:nvPr>
        </p:nvSpPr>
        <p:spPr/>
        <p:txBody>
          <a:bodyPr/>
          <a:lstStyle/>
          <a:p>
            <a:endParaRPr lang="en-US"/>
          </a:p>
        </p:txBody>
      </p:sp>
      <p:pic>
        <p:nvPicPr>
          <p:cNvPr id="2050" name="Picture 2" descr="image">
            <a:extLst>
              <a:ext uri="{FF2B5EF4-FFF2-40B4-BE49-F238E27FC236}">
                <a16:creationId xmlns:a16="http://schemas.microsoft.com/office/drawing/2014/main" id="{12ED8E9C-0B0E-42FE-A986-B2DA05659F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71550"/>
            <a:ext cx="7776864" cy="38911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1FA028D5-8D25-4522-B97C-1932DC6F02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51" y="772325"/>
            <a:ext cx="6496321" cy="388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1B886C-439D-4C1B-94A6-3FE7BBD1FCA7}"/>
              </a:ext>
            </a:extLst>
          </p:cNvPr>
          <p:cNvSpPr txBox="1"/>
          <p:nvPr/>
        </p:nvSpPr>
        <p:spPr>
          <a:xfrm>
            <a:off x="4311413" y="4661548"/>
            <a:ext cx="508473" cy="369332"/>
          </a:xfrm>
          <a:prstGeom prst="rect">
            <a:avLst/>
          </a:prstGeom>
          <a:noFill/>
        </p:spPr>
        <p:txBody>
          <a:bodyPr wrap="square" rtlCol="0">
            <a:spAutoFit/>
          </a:bodyPr>
          <a:lstStyle/>
          <a:p>
            <a:r>
              <a:rPr lang="en-US" dirty="0">
                <a:solidFill>
                  <a:schemeClr val="tx1">
                    <a:lumMod val="65000"/>
                    <a:lumOff val="35000"/>
                  </a:schemeClr>
                </a:solidFill>
              </a:rPr>
              <a:t>8/9</a:t>
            </a:r>
          </a:p>
        </p:txBody>
      </p:sp>
    </p:spTree>
    <p:extLst>
      <p:ext uri="{BB962C8B-B14F-4D97-AF65-F5344CB8AC3E}">
        <p14:creationId xmlns:p14="http://schemas.microsoft.com/office/powerpoint/2010/main" val="102454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046C4-46C9-4C7C-9803-728EC597ACD7}"/>
              </a:ext>
            </a:extLst>
          </p:cNvPr>
          <p:cNvSpPr>
            <a:spLocks noGrp="1"/>
          </p:cNvSpPr>
          <p:nvPr>
            <p:ph type="title"/>
          </p:nvPr>
        </p:nvSpPr>
        <p:spPr/>
        <p:txBody>
          <a:bodyPr/>
          <a:lstStyle/>
          <a:p>
            <a:r>
              <a:rPr lang="en-US" dirty="0"/>
              <a:t>Linked Open Data Roadmap 2023 and beyond</a:t>
            </a:r>
          </a:p>
        </p:txBody>
      </p:sp>
      <p:sp>
        <p:nvSpPr>
          <p:cNvPr id="4" name="Rectangle 3">
            <a:extLst>
              <a:ext uri="{FF2B5EF4-FFF2-40B4-BE49-F238E27FC236}">
                <a16:creationId xmlns:a16="http://schemas.microsoft.com/office/drawing/2014/main" id="{612F8901-1BD0-4FC4-AD45-72DB6C9AAF86}"/>
              </a:ext>
            </a:extLst>
          </p:cNvPr>
          <p:cNvSpPr/>
          <p:nvPr/>
        </p:nvSpPr>
        <p:spPr>
          <a:xfrm>
            <a:off x="1001933" y="750742"/>
            <a:ext cx="1454757" cy="461665"/>
          </a:xfrm>
          <a:prstGeom prst="rect">
            <a:avLst/>
          </a:prstGeom>
        </p:spPr>
        <p:txBody>
          <a:bodyPr wrap="none">
            <a:spAutoFit/>
          </a:bodyPr>
          <a:lstStyle/>
          <a:p>
            <a:r>
              <a:rPr lang="en-US" sz="2400" b="1" dirty="0">
                <a:solidFill>
                  <a:schemeClr val="accent1"/>
                </a:solidFill>
                <a:latin typeface="Calibri Light" panose="020F0302020204030204" pitchFamily="34" charset="0"/>
                <a:cs typeface="Calibri Light" panose="020F0302020204030204" pitchFamily="34" charset="0"/>
              </a:rPr>
              <a:t>Cataloging</a:t>
            </a:r>
            <a:endParaRPr lang="en-US" sz="2400" dirty="0"/>
          </a:p>
        </p:txBody>
      </p:sp>
      <p:cxnSp>
        <p:nvCxnSpPr>
          <p:cNvPr id="5" name="Straight Connector 4">
            <a:extLst>
              <a:ext uri="{FF2B5EF4-FFF2-40B4-BE49-F238E27FC236}">
                <a16:creationId xmlns:a16="http://schemas.microsoft.com/office/drawing/2014/main" id="{3FD9580B-3D4B-47AD-8B38-93B859E02B4E}"/>
              </a:ext>
            </a:extLst>
          </p:cNvPr>
          <p:cNvCxnSpPr>
            <a:cxnSpLocks/>
          </p:cNvCxnSpPr>
          <p:nvPr/>
        </p:nvCxnSpPr>
        <p:spPr>
          <a:xfrm>
            <a:off x="516158" y="1306863"/>
            <a:ext cx="7944274"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6" name="Content Placeholder 3">
            <a:extLst>
              <a:ext uri="{FF2B5EF4-FFF2-40B4-BE49-F238E27FC236}">
                <a16:creationId xmlns:a16="http://schemas.microsoft.com/office/drawing/2014/main" id="{78DC375D-B87B-440C-A2B5-894F3A80DBCE}"/>
              </a:ext>
            </a:extLst>
          </p:cNvPr>
          <p:cNvSpPr txBox="1">
            <a:spLocks/>
          </p:cNvSpPr>
          <p:nvPr/>
        </p:nvSpPr>
        <p:spPr>
          <a:xfrm>
            <a:off x="443847" y="1563639"/>
            <a:ext cx="3858371" cy="151216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latin typeface="Calibri Light" panose="020F0302020204030204" pitchFamily="34" charset="0"/>
                <a:cs typeface="Calibri Light" panose="020F0302020204030204" pitchFamily="34" charset="0"/>
              </a:rPr>
              <a:t>Info Cards</a:t>
            </a:r>
          </a:p>
          <a:p>
            <a:pPr marL="0" indent="0">
              <a:buNone/>
            </a:pPr>
            <a:r>
              <a:rPr lang="en-US" sz="1600" dirty="0">
                <a:solidFill>
                  <a:schemeClr val="tx1"/>
                </a:solidFill>
                <a:latin typeface="Calibri Light" panose="020F0302020204030204" pitchFamily="34" charset="0"/>
                <a:cs typeface="Calibri Light" panose="020F0302020204030204" pitchFamily="34" charset="0"/>
              </a:rPr>
              <a:t>Display information on linked entities based on URL/URI as part of the repository search</a:t>
            </a:r>
          </a:p>
        </p:txBody>
      </p:sp>
      <p:sp>
        <p:nvSpPr>
          <p:cNvPr id="7" name="Content Placeholder 3">
            <a:extLst>
              <a:ext uri="{FF2B5EF4-FFF2-40B4-BE49-F238E27FC236}">
                <a16:creationId xmlns:a16="http://schemas.microsoft.com/office/drawing/2014/main" id="{592F79C4-B8DC-44B8-ACE5-701D3BB4AE41}"/>
              </a:ext>
            </a:extLst>
          </p:cNvPr>
          <p:cNvSpPr txBox="1">
            <a:spLocks/>
          </p:cNvSpPr>
          <p:nvPr/>
        </p:nvSpPr>
        <p:spPr>
          <a:xfrm>
            <a:off x="4841782" y="1563638"/>
            <a:ext cx="3858371" cy="158417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latin typeface="Calibri Light" panose="020F0302020204030204" pitchFamily="34" charset="0"/>
                <a:cs typeface="Calibri Light" panose="020F0302020204030204" pitchFamily="34" charset="0"/>
              </a:rPr>
              <a:t>Linked Open Data editor</a:t>
            </a:r>
          </a:p>
          <a:p>
            <a:pPr marL="0" indent="0">
              <a:buNone/>
            </a:pPr>
            <a:r>
              <a:rPr lang="en-US" sz="1600" dirty="0">
                <a:solidFill>
                  <a:schemeClr val="tx1"/>
                </a:solidFill>
                <a:latin typeface="Calibri Light" panose="020F0302020204030204" pitchFamily="34" charset="0"/>
                <a:cs typeface="Calibri Light" panose="020F0302020204030204" pitchFamily="34" charset="0"/>
              </a:rPr>
              <a:t>Cataloger will be able to create new linked data records in Alma and use lookup to external linked open vocabularies </a:t>
            </a:r>
          </a:p>
        </p:txBody>
      </p:sp>
      <p:grpSp>
        <p:nvGrpSpPr>
          <p:cNvPr id="8" name="Group 7">
            <a:extLst>
              <a:ext uri="{FF2B5EF4-FFF2-40B4-BE49-F238E27FC236}">
                <a16:creationId xmlns:a16="http://schemas.microsoft.com/office/drawing/2014/main" id="{F8D05F9A-61B5-482B-AC22-28D5B0F94872}"/>
              </a:ext>
            </a:extLst>
          </p:cNvPr>
          <p:cNvGrpSpPr/>
          <p:nvPr/>
        </p:nvGrpSpPr>
        <p:grpSpPr>
          <a:xfrm>
            <a:off x="497508" y="803860"/>
            <a:ext cx="433698" cy="405409"/>
            <a:chOff x="10936289" y="5180013"/>
            <a:chExt cx="1095375" cy="1120774"/>
          </a:xfrm>
          <a:solidFill>
            <a:srgbClr val="50CFDA"/>
          </a:solidFill>
        </p:grpSpPr>
        <p:sp>
          <p:nvSpPr>
            <p:cNvPr id="9" name="Freeform 210">
              <a:extLst>
                <a:ext uri="{FF2B5EF4-FFF2-40B4-BE49-F238E27FC236}">
                  <a16:creationId xmlns:a16="http://schemas.microsoft.com/office/drawing/2014/main" id="{CAA5DB2F-A329-4F05-B5F3-A595B0C287B8}"/>
                </a:ext>
              </a:extLst>
            </p:cNvPr>
            <p:cNvSpPr>
              <a:spLocks/>
            </p:cNvSpPr>
            <p:nvPr/>
          </p:nvSpPr>
          <p:spPr bwMode="auto">
            <a:xfrm>
              <a:off x="10936289" y="5180013"/>
              <a:ext cx="1095375" cy="1093787"/>
            </a:xfrm>
            <a:custGeom>
              <a:avLst/>
              <a:gdLst>
                <a:gd name="T0" fmla="*/ 119 w 123"/>
                <a:gd name="T1" fmla="*/ 27 h 123"/>
                <a:gd name="T2" fmla="*/ 3 w 123"/>
                <a:gd name="T3" fmla="*/ 27 h 123"/>
                <a:gd name="T4" fmla="*/ 3 w 123"/>
                <a:gd name="T5" fmla="*/ 35 h 123"/>
                <a:gd name="T6" fmla="*/ 1 w 123"/>
                <a:gd name="T7" fmla="*/ 38 h 123"/>
                <a:gd name="T8" fmla="*/ 0 w 123"/>
                <a:gd name="T9" fmla="*/ 35 h 123"/>
                <a:gd name="T10" fmla="*/ 0 w 123"/>
                <a:gd name="T11" fmla="*/ 12 h 123"/>
                <a:gd name="T12" fmla="*/ 11 w 123"/>
                <a:gd name="T13" fmla="*/ 0 h 123"/>
                <a:gd name="T14" fmla="*/ 99 w 123"/>
                <a:gd name="T15" fmla="*/ 0 h 123"/>
                <a:gd name="T16" fmla="*/ 100 w 123"/>
                <a:gd name="T17" fmla="*/ 0 h 123"/>
                <a:gd name="T18" fmla="*/ 102 w 123"/>
                <a:gd name="T19" fmla="*/ 2 h 123"/>
                <a:gd name="T20" fmla="*/ 100 w 123"/>
                <a:gd name="T21" fmla="*/ 3 h 123"/>
                <a:gd name="T22" fmla="*/ 99 w 123"/>
                <a:gd name="T23" fmla="*/ 4 h 123"/>
                <a:gd name="T24" fmla="*/ 11 w 123"/>
                <a:gd name="T25" fmla="*/ 3 h 123"/>
                <a:gd name="T26" fmla="*/ 4 w 123"/>
                <a:gd name="T27" fmla="*/ 7 h 123"/>
                <a:gd name="T28" fmla="*/ 3 w 123"/>
                <a:gd name="T29" fmla="*/ 11 h 123"/>
                <a:gd name="T30" fmla="*/ 3 w 123"/>
                <a:gd name="T31" fmla="*/ 23 h 123"/>
                <a:gd name="T32" fmla="*/ 3 w 123"/>
                <a:gd name="T33" fmla="*/ 24 h 123"/>
                <a:gd name="T34" fmla="*/ 119 w 123"/>
                <a:gd name="T35" fmla="*/ 24 h 123"/>
                <a:gd name="T36" fmla="*/ 119 w 123"/>
                <a:gd name="T37" fmla="*/ 23 h 123"/>
                <a:gd name="T38" fmla="*/ 119 w 123"/>
                <a:gd name="T39" fmla="*/ 11 h 123"/>
                <a:gd name="T40" fmla="*/ 112 w 123"/>
                <a:gd name="T41" fmla="*/ 3 h 123"/>
                <a:gd name="T42" fmla="*/ 108 w 123"/>
                <a:gd name="T43" fmla="*/ 3 h 123"/>
                <a:gd name="T44" fmla="*/ 107 w 123"/>
                <a:gd name="T45" fmla="*/ 2 h 123"/>
                <a:gd name="T46" fmla="*/ 108 w 123"/>
                <a:gd name="T47" fmla="*/ 0 h 123"/>
                <a:gd name="T48" fmla="*/ 117 w 123"/>
                <a:gd name="T49" fmla="*/ 1 h 123"/>
                <a:gd name="T50" fmla="*/ 123 w 123"/>
                <a:gd name="T51" fmla="*/ 10 h 123"/>
                <a:gd name="T52" fmla="*/ 123 w 123"/>
                <a:gd name="T53" fmla="*/ 11 h 123"/>
                <a:gd name="T54" fmla="*/ 123 w 123"/>
                <a:gd name="T55" fmla="*/ 112 h 123"/>
                <a:gd name="T56" fmla="*/ 117 w 123"/>
                <a:gd name="T57" fmla="*/ 122 h 123"/>
                <a:gd name="T58" fmla="*/ 112 w 123"/>
                <a:gd name="T59" fmla="*/ 123 h 123"/>
                <a:gd name="T60" fmla="*/ 11 w 123"/>
                <a:gd name="T61" fmla="*/ 123 h 123"/>
                <a:gd name="T62" fmla="*/ 0 w 123"/>
                <a:gd name="T63" fmla="*/ 112 h 123"/>
                <a:gd name="T64" fmla="*/ 0 w 123"/>
                <a:gd name="T65" fmla="*/ 45 h 123"/>
                <a:gd name="T66" fmla="*/ 0 w 123"/>
                <a:gd name="T67" fmla="*/ 44 h 123"/>
                <a:gd name="T68" fmla="*/ 2 w 123"/>
                <a:gd name="T69" fmla="*/ 43 h 123"/>
                <a:gd name="T70" fmla="*/ 3 w 123"/>
                <a:gd name="T71" fmla="*/ 44 h 123"/>
                <a:gd name="T72" fmla="*/ 3 w 123"/>
                <a:gd name="T73" fmla="*/ 46 h 123"/>
                <a:gd name="T74" fmla="*/ 3 w 123"/>
                <a:gd name="T75" fmla="*/ 111 h 123"/>
                <a:gd name="T76" fmla="*/ 12 w 123"/>
                <a:gd name="T77" fmla="*/ 120 h 123"/>
                <a:gd name="T78" fmla="*/ 111 w 123"/>
                <a:gd name="T79" fmla="*/ 120 h 123"/>
                <a:gd name="T80" fmla="*/ 119 w 123"/>
                <a:gd name="T81" fmla="*/ 111 h 123"/>
                <a:gd name="T82" fmla="*/ 119 w 123"/>
                <a:gd name="T83" fmla="*/ 29 h 123"/>
                <a:gd name="T84" fmla="*/ 119 w 123"/>
                <a:gd name="T85"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19" y="27"/>
                  </a:moveTo>
                  <a:cubicBezTo>
                    <a:pt x="81" y="27"/>
                    <a:pt x="42" y="27"/>
                    <a:pt x="3" y="27"/>
                  </a:cubicBezTo>
                  <a:cubicBezTo>
                    <a:pt x="3" y="30"/>
                    <a:pt x="3" y="33"/>
                    <a:pt x="3" y="35"/>
                  </a:cubicBezTo>
                  <a:cubicBezTo>
                    <a:pt x="3" y="37"/>
                    <a:pt x="3" y="38"/>
                    <a:pt x="1" y="38"/>
                  </a:cubicBezTo>
                  <a:cubicBezTo>
                    <a:pt x="0" y="38"/>
                    <a:pt x="0" y="37"/>
                    <a:pt x="0" y="35"/>
                  </a:cubicBezTo>
                  <a:cubicBezTo>
                    <a:pt x="0" y="27"/>
                    <a:pt x="0" y="19"/>
                    <a:pt x="0" y="12"/>
                  </a:cubicBezTo>
                  <a:cubicBezTo>
                    <a:pt x="0" y="4"/>
                    <a:pt x="4" y="0"/>
                    <a:pt x="11" y="0"/>
                  </a:cubicBezTo>
                  <a:cubicBezTo>
                    <a:pt x="41" y="0"/>
                    <a:pt x="70" y="0"/>
                    <a:pt x="99" y="0"/>
                  </a:cubicBezTo>
                  <a:cubicBezTo>
                    <a:pt x="99" y="0"/>
                    <a:pt x="100" y="0"/>
                    <a:pt x="100" y="0"/>
                  </a:cubicBezTo>
                  <a:cubicBezTo>
                    <a:pt x="101" y="0"/>
                    <a:pt x="102" y="1"/>
                    <a:pt x="102" y="2"/>
                  </a:cubicBezTo>
                  <a:cubicBezTo>
                    <a:pt x="102" y="3"/>
                    <a:pt x="101" y="3"/>
                    <a:pt x="100" y="3"/>
                  </a:cubicBezTo>
                  <a:cubicBezTo>
                    <a:pt x="100" y="4"/>
                    <a:pt x="99" y="4"/>
                    <a:pt x="99" y="4"/>
                  </a:cubicBezTo>
                  <a:cubicBezTo>
                    <a:pt x="70" y="4"/>
                    <a:pt x="40" y="4"/>
                    <a:pt x="11" y="3"/>
                  </a:cubicBezTo>
                  <a:cubicBezTo>
                    <a:pt x="8" y="3"/>
                    <a:pt x="6" y="4"/>
                    <a:pt x="4" y="7"/>
                  </a:cubicBezTo>
                  <a:cubicBezTo>
                    <a:pt x="4" y="8"/>
                    <a:pt x="3" y="10"/>
                    <a:pt x="3" y="11"/>
                  </a:cubicBezTo>
                  <a:cubicBezTo>
                    <a:pt x="3" y="15"/>
                    <a:pt x="3" y="19"/>
                    <a:pt x="3" y="23"/>
                  </a:cubicBezTo>
                  <a:cubicBezTo>
                    <a:pt x="3" y="23"/>
                    <a:pt x="3" y="23"/>
                    <a:pt x="3" y="24"/>
                  </a:cubicBezTo>
                  <a:cubicBezTo>
                    <a:pt x="42" y="24"/>
                    <a:pt x="81" y="24"/>
                    <a:pt x="119" y="24"/>
                  </a:cubicBezTo>
                  <a:cubicBezTo>
                    <a:pt x="119" y="23"/>
                    <a:pt x="119" y="23"/>
                    <a:pt x="119" y="23"/>
                  </a:cubicBezTo>
                  <a:cubicBezTo>
                    <a:pt x="119" y="19"/>
                    <a:pt x="119" y="15"/>
                    <a:pt x="119" y="11"/>
                  </a:cubicBezTo>
                  <a:cubicBezTo>
                    <a:pt x="119" y="7"/>
                    <a:pt x="116" y="4"/>
                    <a:pt x="112" y="3"/>
                  </a:cubicBezTo>
                  <a:cubicBezTo>
                    <a:pt x="111" y="3"/>
                    <a:pt x="110" y="4"/>
                    <a:pt x="108" y="3"/>
                  </a:cubicBezTo>
                  <a:cubicBezTo>
                    <a:pt x="107" y="3"/>
                    <a:pt x="107" y="3"/>
                    <a:pt x="107" y="2"/>
                  </a:cubicBezTo>
                  <a:cubicBezTo>
                    <a:pt x="107" y="1"/>
                    <a:pt x="107" y="0"/>
                    <a:pt x="108" y="0"/>
                  </a:cubicBezTo>
                  <a:cubicBezTo>
                    <a:pt x="111" y="0"/>
                    <a:pt x="114" y="0"/>
                    <a:pt x="117" y="1"/>
                  </a:cubicBezTo>
                  <a:cubicBezTo>
                    <a:pt x="121" y="3"/>
                    <a:pt x="123" y="6"/>
                    <a:pt x="123" y="10"/>
                  </a:cubicBezTo>
                  <a:cubicBezTo>
                    <a:pt x="123" y="11"/>
                    <a:pt x="123" y="11"/>
                    <a:pt x="123" y="11"/>
                  </a:cubicBezTo>
                  <a:cubicBezTo>
                    <a:pt x="123" y="45"/>
                    <a:pt x="123" y="78"/>
                    <a:pt x="123" y="112"/>
                  </a:cubicBezTo>
                  <a:cubicBezTo>
                    <a:pt x="123" y="116"/>
                    <a:pt x="121" y="120"/>
                    <a:pt x="117" y="122"/>
                  </a:cubicBezTo>
                  <a:cubicBezTo>
                    <a:pt x="116" y="123"/>
                    <a:pt x="114" y="123"/>
                    <a:pt x="112" y="123"/>
                  </a:cubicBezTo>
                  <a:cubicBezTo>
                    <a:pt x="78" y="123"/>
                    <a:pt x="45" y="123"/>
                    <a:pt x="11" y="123"/>
                  </a:cubicBezTo>
                  <a:cubicBezTo>
                    <a:pt x="4" y="123"/>
                    <a:pt x="0" y="119"/>
                    <a:pt x="0" y="112"/>
                  </a:cubicBezTo>
                  <a:cubicBezTo>
                    <a:pt x="0" y="90"/>
                    <a:pt x="0" y="68"/>
                    <a:pt x="0" y="45"/>
                  </a:cubicBezTo>
                  <a:cubicBezTo>
                    <a:pt x="0" y="45"/>
                    <a:pt x="0" y="44"/>
                    <a:pt x="0" y="44"/>
                  </a:cubicBezTo>
                  <a:cubicBezTo>
                    <a:pt x="0" y="44"/>
                    <a:pt x="1" y="43"/>
                    <a:pt x="2" y="43"/>
                  </a:cubicBezTo>
                  <a:cubicBezTo>
                    <a:pt x="2" y="43"/>
                    <a:pt x="3" y="44"/>
                    <a:pt x="3" y="44"/>
                  </a:cubicBezTo>
                  <a:cubicBezTo>
                    <a:pt x="3" y="45"/>
                    <a:pt x="3" y="45"/>
                    <a:pt x="3" y="46"/>
                  </a:cubicBezTo>
                  <a:cubicBezTo>
                    <a:pt x="3" y="68"/>
                    <a:pt x="3" y="90"/>
                    <a:pt x="3" y="111"/>
                  </a:cubicBezTo>
                  <a:cubicBezTo>
                    <a:pt x="3" y="117"/>
                    <a:pt x="6" y="120"/>
                    <a:pt x="12" y="120"/>
                  </a:cubicBezTo>
                  <a:cubicBezTo>
                    <a:pt x="45" y="120"/>
                    <a:pt x="78" y="120"/>
                    <a:pt x="111" y="120"/>
                  </a:cubicBezTo>
                  <a:cubicBezTo>
                    <a:pt x="117" y="120"/>
                    <a:pt x="119" y="117"/>
                    <a:pt x="119" y="111"/>
                  </a:cubicBezTo>
                  <a:cubicBezTo>
                    <a:pt x="119" y="84"/>
                    <a:pt x="119" y="57"/>
                    <a:pt x="119" y="29"/>
                  </a:cubicBezTo>
                  <a:cubicBezTo>
                    <a:pt x="119" y="29"/>
                    <a:pt x="119" y="28"/>
                    <a:pt x="1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 name="Freeform 211">
              <a:extLst>
                <a:ext uri="{FF2B5EF4-FFF2-40B4-BE49-F238E27FC236}">
                  <a16:creationId xmlns:a16="http://schemas.microsoft.com/office/drawing/2014/main" id="{7B9C0D6B-769B-4358-B5FB-EE20EA90702D}"/>
                </a:ext>
              </a:extLst>
            </p:cNvPr>
            <p:cNvSpPr>
              <a:spLocks/>
            </p:cNvSpPr>
            <p:nvPr/>
          </p:nvSpPr>
          <p:spPr bwMode="auto">
            <a:xfrm>
              <a:off x="11266489" y="5286375"/>
              <a:ext cx="498475" cy="26987"/>
            </a:xfrm>
            <a:custGeom>
              <a:avLst/>
              <a:gdLst>
                <a:gd name="T0" fmla="*/ 28 w 56"/>
                <a:gd name="T1" fmla="*/ 3 h 3"/>
                <a:gd name="T2" fmla="*/ 4 w 56"/>
                <a:gd name="T3" fmla="*/ 3 h 3"/>
                <a:gd name="T4" fmla="*/ 2 w 56"/>
                <a:gd name="T5" fmla="*/ 3 h 3"/>
                <a:gd name="T6" fmla="*/ 1 w 56"/>
                <a:gd name="T7" fmla="*/ 2 h 3"/>
                <a:gd name="T8" fmla="*/ 2 w 56"/>
                <a:gd name="T9" fmla="*/ 0 h 3"/>
                <a:gd name="T10" fmla="*/ 3 w 56"/>
                <a:gd name="T11" fmla="*/ 0 h 3"/>
                <a:gd name="T12" fmla="*/ 53 w 56"/>
                <a:gd name="T13" fmla="*/ 0 h 3"/>
                <a:gd name="T14" fmla="*/ 54 w 56"/>
                <a:gd name="T15" fmla="*/ 0 h 3"/>
                <a:gd name="T16" fmla="*/ 56 w 56"/>
                <a:gd name="T17" fmla="*/ 2 h 3"/>
                <a:gd name="T18" fmla="*/ 54 w 56"/>
                <a:gd name="T19" fmla="*/ 3 h 3"/>
                <a:gd name="T20" fmla="*/ 32 w 56"/>
                <a:gd name="T21" fmla="*/ 3 h 3"/>
                <a:gd name="T22" fmla="*/ 28 w 56"/>
                <a:gd name="T23" fmla="*/ 3 h 3"/>
                <a:gd name="T24" fmla="*/ 28 w 56"/>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28" y="3"/>
                  </a:moveTo>
                  <a:cubicBezTo>
                    <a:pt x="20" y="3"/>
                    <a:pt x="12" y="3"/>
                    <a:pt x="4" y="3"/>
                  </a:cubicBezTo>
                  <a:cubicBezTo>
                    <a:pt x="4" y="3"/>
                    <a:pt x="3" y="3"/>
                    <a:pt x="2" y="3"/>
                  </a:cubicBezTo>
                  <a:cubicBezTo>
                    <a:pt x="1" y="3"/>
                    <a:pt x="1" y="3"/>
                    <a:pt x="1" y="2"/>
                  </a:cubicBezTo>
                  <a:cubicBezTo>
                    <a:pt x="0" y="1"/>
                    <a:pt x="1" y="0"/>
                    <a:pt x="2" y="0"/>
                  </a:cubicBezTo>
                  <a:cubicBezTo>
                    <a:pt x="3" y="0"/>
                    <a:pt x="3" y="0"/>
                    <a:pt x="3" y="0"/>
                  </a:cubicBezTo>
                  <a:cubicBezTo>
                    <a:pt x="20" y="0"/>
                    <a:pt x="37" y="0"/>
                    <a:pt x="53" y="0"/>
                  </a:cubicBezTo>
                  <a:cubicBezTo>
                    <a:pt x="54" y="0"/>
                    <a:pt x="54" y="0"/>
                    <a:pt x="54" y="0"/>
                  </a:cubicBezTo>
                  <a:cubicBezTo>
                    <a:pt x="56" y="0"/>
                    <a:pt x="56" y="0"/>
                    <a:pt x="56" y="2"/>
                  </a:cubicBezTo>
                  <a:cubicBezTo>
                    <a:pt x="56" y="3"/>
                    <a:pt x="56" y="3"/>
                    <a:pt x="54" y="3"/>
                  </a:cubicBezTo>
                  <a:cubicBezTo>
                    <a:pt x="47" y="3"/>
                    <a:pt x="40" y="3"/>
                    <a:pt x="32" y="3"/>
                  </a:cubicBezTo>
                  <a:cubicBezTo>
                    <a:pt x="31" y="3"/>
                    <a:pt x="30" y="3"/>
                    <a:pt x="28" y="3"/>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 name="Freeform 212">
              <a:extLst>
                <a:ext uri="{FF2B5EF4-FFF2-40B4-BE49-F238E27FC236}">
                  <a16:creationId xmlns:a16="http://schemas.microsoft.com/office/drawing/2014/main" id="{E971CD15-B729-4EFE-AF39-73E01DF6860D}"/>
                </a:ext>
              </a:extLst>
            </p:cNvPr>
            <p:cNvSpPr>
              <a:spLocks/>
            </p:cNvSpPr>
            <p:nvPr/>
          </p:nvSpPr>
          <p:spPr bwMode="auto">
            <a:xfrm>
              <a:off x="11818939" y="5286375"/>
              <a:ext cx="96838" cy="26987"/>
            </a:xfrm>
            <a:custGeom>
              <a:avLst/>
              <a:gdLst>
                <a:gd name="T0" fmla="*/ 5 w 11"/>
                <a:gd name="T1" fmla="*/ 3 h 3"/>
                <a:gd name="T2" fmla="*/ 2 w 11"/>
                <a:gd name="T3" fmla="*/ 3 h 3"/>
                <a:gd name="T4" fmla="*/ 0 w 11"/>
                <a:gd name="T5" fmla="*/ 2 h 3"/>
                <a:gd name="T6" fmla="*/ 2 w 11"/>
                <a:gd name="T7" fmla="*/ 0 h 3"/>
                <a:gd name="T8" fmla="*/ 9 w 11"/>
                <a:gd name="T9" fmla="*/ 0 h 3"/>
                <a:gd name="T10" fmla="*/ 10 w 11"/>
                <a:gd name="T11" fmla="*/ 2 h 3"/>
                <a:gd name="T12" fmla="*/ 9 w 11"/>
                <a:gd name="T13" fmla="*/ 3 h 3"/>
                <a:gd name="T14" fmla="*/ 5 w 11"/>
                <a:gd name="T15" fmla="*/ 3 h 3"/>
                <a:gd name="T16" fmla="*/ 5 w 1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5" y="3"/>
                  </a:moveTo>
                  <a:cubicBezTo>
                    <a:pt x="4" y="3"/>
                    <a:pt x="3" y="3"/>
                    <a:pt x="2" y="3"/>
                  </a:cubicBezTo>
                  <a:cubicBezTo>
                    <a:pt x="1" y="3"/>
                    <a:pt x="0" y="3"/>
                    <a:pt x="0" y="2"/>
                  </a:cubicBezTo>
                  <a:cubicBezTo>
                    <a:pt x="0" y="1"/>
                    <a:pt x="1" y="0"/>
                    <a:pt x="2" y="0"/>
                  </a:cubicBezTo>
                  <a:cubicBezTo>
                    <a:pt x="4" y="0"/>
                    <a:pt x="7" y="0"/>
                    <a:pt x="9" y="0"/>
                  </a:cubicBezTo>
                  <a:cubicBezTo>
                    <a:pt x="10" y="0"/>
                    <a:pt x="11" y="1"/>
                    <a:pt x="10" y="2"/>
                  </a:cubicBezTo>
                  <a:cubicBezTo>
                    <a:pt x="10" y="3"/>
                    <a:pt x="10" y="3"/>
                    <a:pt x="9" y="3"/>
                  </a:cubicBezTo>
                  <a:cubicBezTo>
                    <a:pt x="8" y="3"/>
                    <a:pt x="6"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2" name="Freeform 213">
              <a:extLst>
                <a:ext uri="{FF2B5EF4-FFF2-40B4-BE49-F238E27FC236}">
                  <a16:creationId xmlns:a16="http://schemas.microsoft.com/office/drawing/2014/main" id="{EF50E700-026B-4545-932F-361E53C47820}"/>
                </a:ext>
              </a:extLst>
            </p:cNvPr>
            <p:cNvSpPr>
              <a:spLocks/>
            </p:cNvSpPr>
            <p:nvPr/>
          </p:nvSpPr>
          <p:spPr bwMode="auto">
            <a:xfrm>
              <a:off x="11114089" y="5286375"/>
              <a:ext cx="36513" cy="26987"/>
            </a:xfrm>
            <a:custGeom>
              <a:avLst/>
              <a:gdLst>
                <a:gd name="T0" fmla="*/ 2 w 4"/>
                <a:gd name="T1" fmla="*/ 0 h 3"/>
                <a:gd name="T2" fmla="*/ 4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4" y="0"/>
                    <a:pt x="4" y="2"/>
                  </a:cubicBezTo>
                  <a:cubicBezTo>
                    <a:pt x="4" y="3"/>
                    <a:pt x="3" y="3"/>
                    <a:pt x="2" y="3"/>
                  </a:cubicBezTo>
                  <a:cubicBezTo>
                    <a:pt x="1" y="3"/>
                    <a:pt x="1"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3" name="Oval 214">
              <a:extLst>
                <a:ext uri="{FF2B5EF4-FFF2-40B4-BE49-F238E27FC236}">
                  <a16:creationId xmlns:a16="http://schemas.microsoft.com/office/drawing/2014/main" id="{205EE546-0748-4AD1-8561-DEE622F49B4E}"/>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4" name="Oval 215">
              <a:extLst>
                <a:ext uri="{FF2B5EF4-FFF2-40B4-BE49-F238E27FC236}">
                  <a16:creationId xmlns:a16="http://schemas.microsoft.com/office/drawing/2014/main" id="{3BB8ADAF-69ED-435F-BD72-833AFFA658EC}"/>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5" name="Freeform 216">
              <a:extLst>
                <a:ext uri="{FF2B5EF4-FFF2-40B4-BE49-F238E27FC236}">
                  <a16:creationId xmlns:a16="http://schemas.microsoft.com/office/drawing/2014/main" id="{81F9FC7D-B680-4A47-B55B-0AFBEB9D0D6F}"/>
                </a:ext>
              </a:extLst>
            </p:cNvPr>
            <p:cNvSpPr>
              <a:spLocks/>
            </p:cNvSpPr>
            <p:nvPr/>
          </p:nvSpPr>
          <p:spPr bwMode="auto">
            <a:xfrm>
              <a:off x="10936289" y="5180013"/>
              <a:ext cx="1095375" cy="1093787"/>
            </a:xfrm>
            <a:custGeom>
              <a:avLst/>
              <a:gdLst>
                <a:gd name="T0" fmla="*/ 123 w 123"/>
                <a:gd name="T1" fmla="*/ 11 h 123"/>
                <a:gd name="T2" fmla="*/ 123 w 123"/>
                <a:gd name="T3" fmla="*/ 10 h 123"/>
                <a:gd name="T4" fmla="*/ 117 w 123"/>
                <a:gd name="T5" fmla="*/ 1 h 123"/>
                <a:gd name="T6" fmla="*/ 108 w 123"/>
                <a:gd name="T7" fmla="*/ 0 h 123"/>
                <a:gd name="T8" fmla="*/ 107 w 123"/>
                <a:gd name="T9" fmla="*/ 2 h 123"/>
                <a:gd name="T10" fmla="*/ 108 w 123"/>
                <a:gd name="T11" fmla="*/ 3 h 123"/>
                <a:gd name="T12" fmla="*/ 112 w 123"/>
                <a:gd name="T13" fmla="*/ 3 h 123"/>
                <a:gd name="T14" fmla="*/ 119 w 123"/>
                <a:gd name="T15" fmla="*/ 11 h 123"/>
                <a:gd name="T16" fmla="*/ 119 w 123"/>
                <a:gd name="T17" fmla="*/ 23 h 123"/>
                <a:gd name="T18" fmla="*/ 119 w 123"/>
                <a:gd name="T19" fmla="*/ 24 h 123"/>
                <a:gd name="T20" fmla="*/ 3 w 123"/>
                <a:gd name="T21" fmla="*/ 24 h 123"/>
                <a:gd name="T22" fmla="*/ 3 w 123"/>
                <a:gd name="T23" fmla="*/ 23 h 123"/>
                <a:gd name="T24" fmla="*/ 3 w 123"/>
                <a:gd name="T25" fmla="*/ 11 h 123"/>
                <a:gd name="T26" fmla="*/ 4 w 123"/>
                <a:gd name="T27" fmla="*/ 7 h 123"/>
                <a:gd name="T28" fmla="*/ 11 w 123"/>
                <a:gd name="T29" fmla="*/ 3 h 123"/>
                <a:gd name="T30" fmla="*/ 99 w 123"/>
                <a:gd name="T31" fmla="*/ 4 h 123"/>
                <a:gd name="T32" fmla="*/ 100 w 123"/>
                <a:gd name="T33" fmla="*/ 3 h 123"/>
                <a:gd name="T34" fmla="*/ 102 w 123"/>
                <a:gd name="T35" fmla="*/ 2 h 123"/>
                <a:gd name="T36" fmla="*/ 100 w 123"/>
                <a:gd name="T37" fmla="*/ 0 h 123"/>
                <a:gd name="T38" fmla="*/ 99 w 123"/>
                <a:gd name="T39" fmla="*/ 0 h 123"/>
                <a:gd name="T40" fmla="*/ 11 w 123"/>
                <a:gd name="T41" fmla="*/ 0 h 123"/>
                <a:gd name="T42" fmla="*/ 0 w 123"/>
                <a:gd name="T43" fmla="*/ 12 h 123"/>
                <a:gd name="T44" fmla="*/ 0 w 123"/>
                <a:gd name="T45" fmla="*/ 35 h 123"/>
                <a:gd name="T46" fmla="*/ 1 w 123"/>
                <a:gd name="T47" fmla="*/ 38 h 123"/>
                <a:gd name="T48" fmla="*/ 3 w 123"/>
                <a:gd name="T49" fmla="*/ 35 h 123"/>
                <a:gd name="T50" fmla="*/ 3 w 123"/>
                <a:gd name="T51" fmla="*/ 27 h 123"/>
                <a:gd name="T52" fmla="*/ 119 w 123"/>
                <a:gd name="T53" fmla="*/ 27 h 123"/>
                <a:gd name="T54" fmla="*/ 119 w 123"/>
                <a:gd name="T55" fmla="*/ 29 h 123"/>
                <a:gd name="T56" fmla="*/ 119 w 123"/>
                <a:gd name="T57" fmla="*/ 111 h 123"/>
                <a:gd name="T58" fmla="*/ 111 w 123"/>
                <a:gd name="T59" fmla="*/ 120 h 123"/>
                <a:gd name="T60" fmla="*/ 12 w 123"/>
                <a:gd name="T61" fmla="*/ 120 h 123"/>
                <a:gd name="T62" fmla="*/ 3 w 123"/>
                <a:gd name="T63" fmla="*/ 111 h 123"/>
                <a:gd name="T64" fmla="*/ 3 w 123"/>
                <a:gd name="T65" fmla="*/ 46 h 123"/>
                <a:gd name="T66" fmla="*/ 3 w 123"/>
                <a:gd name="T67" fmla="*/ 44 h 123"/>
                <a:gd name="T68" fmla="*/ 2 w 123"/>
                <a:gd name="T69" fmla="*/ 43 h 123"/>
                <a:gd name="T70" fmla="*/ 0 w 123"/>
                <a:gd name="T71" fmla="*/ 44 h 123"/>
                <a:gd name="T72" fmla="*/ 0 w 123"/>
                <a:gd name="T73" fmla="*/ 45 h 123"/>
                <a:gd name="T74" fmla="*/ 0 w 123"/>
                <a:gd name="T75" fmla="*/ 112 h 123"/>
                <a:gd name="T76" fmla="*/ 11 w 123"/>
                <a:gd name="T77" fmla="*/ 123 h 123"/>
                <a:gd name="T78" fmla="*/ 112 w 123"/>
                <a:gd name="T79" fmla="*/ 123 h 123"/>
                <a:gd name="T80" fmla="*/ 117 w 123"/>
                <a:gd name="T81" fmla="*/ 122 h 123"/>
                <a:gd name="T82" fmla="*/ 123 w 123"/>
                <a:gd name="T83" fmla="*/ 112 h 123"/>
                <a:gd name="T84" fmla="*/ 123 w 123"/>
                <a:gd name="T85"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23" y="11"/>
                  </a:moveTo>
                  <a:cubicBezTo>
                    <a:pt x="123" y="11"/>
                    <a:pt x="123" y="11"/>
                    <a:pt x="123" y="10"/>
                  </a:cubicBezTo>
                  <a:cubicBezTo>
                    <a:pt x="123" y="6"/>
                    <a:pt x="121" y="3"/>
                    <a:pt x="117" y="1"/>
                  </a:cubicBezTo>
                  <a:cubicBezTo>
                    <a:pt x="114" y="0"/>
                    <a:pt x="111" y="0"/>
                    <a:pt x="108" y="0"/>
                  </a:cubicBezTo>
                  <a:cubicBezTo>
                    <a:pt x="107" y="0"/>
                    <a:pt x="107" y="1"/>
                    <a:pt x="107" y="2"/>
                  </a:cubicBezTo>
                  <a:cubicBezTo>
                    <a:pt x="107" y="3"/>
                    <a:pt x="107" y="3"/>
                    <a:pt x="108" y="3"/>
                  </a:cubicBezTo>
                  <a:cubicBezTo>
                    <a:pt x="110" y="4"/>
                    <a:pt x="111" y="3"/>
                    <a:pt x="112" y="3"/>
                  </a:cubicBezTo>
                  <a:cubicBezTo>
                    <a:pt x="116" y="4"/>
                    <a:pt x="119" y="7"/>
                    <a:pt x="119" y="11"/>
                  </a:cubicBezTo>
                  <a:cubicBezTo>
                    <a:pt x="119" y="15"/>
                    <a:pt x="119" y="19"/>
                    <a:pt x="119" y="23"/>
                  </a:cubicBezTo>
                  <a:cubicBezTo>
                    <a:pt x="119" y="23"/>
                    <a:pt x="119" y="23"/>
                    <a:pt x="119" y="24"/>
                  </a:cubicBezTo>
                  <a:cubicBezTo>
                    <a:pt x="81" y="24"/>
                    <a:pt x="42" y="24"/>
                    <a:pt x="3" y="24"/>
                  </a:cubicBezTo>
                  <a:cubicBezTo>
                    <a:pt x="3" y="23"/>
                    <a:pt x="3" y="23"/>
                    <a:pt x="3" y="23"/>
                  </a:cubicBezTo>
                  <a:cubicBezTo>
                    <a:pt x="3" y="19"/>
                    <a:pt x="3" y="15"/>
                    <a:pt x="3" y="11"/>
                  </a:cubicBezTo>
                  <a:cubicBezTo>
                    <a:pt x="3" y="10"/>
                    <a:pt x="4" y="8"/>
                    <a:pt x="4" y="7"/>
                  </a:cubicBezTo>
                  <a:cubicBezTo>
                    <a:pt x="6" y="4"/>
                    <a:pt x="8" y="3"/>
                    <a:pt x="11" y="3"/>
                  </a:cubicBezTo>
                  <a:cubicBezTo>
                    <a:pt x="40" y="4"/>
                    <a:pt x="70" y="4"/>
                    <a:pt x="99" y="4"/>
                  </a:cubicBezTo>
                  <a:cubicBezTo>
                    <a:pt x="99" y="4"/>
                    <a:pt x="100" y="4"/>
                    <a:pt x="100" y="3"/>
                  </a:cubicBezTo>
                  <a:cubicBezTo>
                    <a:pt x="101" y="3"/>
                    <a:pt x="102" y="3"/>
                    <a:pt x="102" y="2"/>
                  </a:cubicBezTo>
                  <a:cubicBezTo>
                    <a:pt x="102" y="1"/>
                    <a:pt x="101" y="0"/>
                    <a:pt x="100" y="0"/>
                  </a:cubicBezTo>
                  <a:cubicBezTo>
                    <a:pt x="100" y="0"/>
                    <a:pt x="99" y="0"/>
                    <a:pt x="99" y="0"/>
                  </a:cubicBezTo>
                  <a:cubicBezTo>
                    <a:pt x="70" y="0"/>
                    <a:pt x="41" y="0"/>
                    <a:pt x="11" y="0"/>
                  </a:cubicBezTo>
                  <a:cubicBezTo>
                    <a:pt x="4" y="0"/>
                    <a:pt x="0" y="4"/>
                    <a:pt x="0" y="12"/>
                  </a:cubicBezTo>
                  <a:cubicBezTo>
                    <a:pt x="0" y="19"/>
                    <a:pt x="0" y="27"/>
                    <a:pt x="0" y="35"/>
                  </a:cubicBezTo>
                  <a:cubicBezTo>
                    <a:pt x="0" y="37"/>
                    <a:pt x="0" y="38"/>
                    <a:pt x="1" y="38"/>
                  </a:cubicBezTo>
                  <a:cubicBezTo>
                    <a:pt x="3" y="38"/>
                    <a:pt x="3" y="37"/>
                    <a:pt x="3" y="35"/>
                  </a:cubicBezTo>
                  <a:cubicBezTo>
                    <a:pt x="3" y="33"/>
                    <a:pt x="3" y="30"/>
                    <a:pt x="3" y="27"/>
                  </a:cubicBezTo>
                  <a:cubicBezTo>
                    <a:pt x="42" y="27"/>
                    <a:pt x="81" y="27"/>
                    <a:pt x="119" y="27"/>
                  </a:cubicBezTo>
                  <a:cubicBezTo>
                    <a:pt x="119" y="28"/>
                    <a:pt x="119" y="29"/>
                    <a:pt x="119" y="29"/>
                  </a:cubicBezTo>
                  <a:cubicBezTo>
                    <a:pt x="119" y="57"/>
                    <a:pt x="119" y="84"/>
                    <a:pt x="119" y="111"/>
                  </a:cubicBezTo>
                  <a:cubicBezTo>
                    <a:pt x="119" y="117"/>
                    <a:pt x="117" y="120"/>
                    <a:pt x="111" y="120"/>
                  </a:cubicBezTo>
                  <a:cubicBezTo>
                    <a:pt x="78" y="120"/>
                    <a:pt x="45" y="120"/>
                    <a:pt x="12" y="120"/>
                  </a:cubicBezTo>
                  <a:cubicBezTo>
                    <a:pt x="6" y="120"/>
                    <a:pt x="3" y="117"/>
                    <a:pt x="3" y="111"/>
                  </a:cubicBezTo>
                  <a:cubicBezTo>
                    <a:pt x="3" y="90"/>
                    <a:pt x="3" y="68"/>
                    <a:pt x="3" y="46"/>
                  </a:cubicBezTo>
                  <a:cubicBezTo>
                    <a:pt x="3" y="45"/>
                    <a:pt x="3" y="45"/>
                    <a:pt x="3" y="44"/>
                  </a:cubicBezTo>
                  <a:cubicBezTo>
                    <a:pt x="3" y="44"/>
                    <a:pt x="2" y="43"/>
                    <a:pt x="2" y="43"/>
                  </a:cubicBezTo>
                  <a:cubicBezTo>
                    <a:pt x="1" y="43"/>
                    <a:pt x="0" y="44"/>
                    <a:pt x="0" y="44"/>
                  </a:cubicBezTo>
                  <a:cubicBezTo>
                    <a:pt x="0" y="44"/>
                    <a:pt x="0" y="45"/>
                    <a:pt x="0" y="45"/>
                  </a:cubicBezTo>
                  <a:cubicBezTo>
                    <a:pt x="0" y="68"/>
                    <a:pt x="0" y="90"/>
                    <a:pt x="0" y="112"/>
                  </a:cubicBezTo>
                  <a:cubicBezTo>
                    <a:pt x="0" y="119"/>
                    <a:pt x="4" y="123"/>
                    <a:pt x="11" y="123"/>
                  </a:cubicBezTo>
                  <a:cubicBezTo>
                    <a:pt x="45" y="123"/>
                    <a:pt x="78" y="123"/>
                    <a:pt x="112" y="123"/>
                  </a:cubicBezTo>
                  <a:cubicBezTo>
                    <a:pt x="114" y="123"/>
                    <a:pt x="116" y="123"/>
                    <a:pt x="117" y="122"/>
                  </a:cubicBezTo>
                  <a:cubicBezTo>
                    <a:pt x="121" y="120"/>
                    <a:pt x="123" y="116"/>
                    <a:pt x="123" y="112"/>
                  </a:cubicBezTo>
                  <a:cubicBezTo>
                    <a:pt x="123" y="78"/>
                    <a:pt x="123" y="45"/>
                    <a:pt x="1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6" name="Oval 217">
              <a:extLst>
                <a:ext uri="{FF2B5EF4-FFF2-40B4-BE49-F238E27FC236}">
                  <a16:creationId xmlns:a16="http://schemas.microsoft.com/office/drawing/2014/main" id="{5325A447-0EA3-4507-A975-F666922BEBBF}"/>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7" name="Freeform 218">
              <a:extLst>
                <a:ext uri="{FF2B5EF4-FFF2-40B4-BE49-F238E27FC236}">
                  <a16:creationId xmlns:a16="http://schemas.microsoft.com/office/drawing/2014/main" id="{0BBBF556-30C5-4989-9110-551D4BE34C12}"/>
                </a:ext>
              </a:extLst>
            </p:cNvPr>
            <p:cNvSpPr>
              <a:spLocks/>
            </p:cNvSpPr>
            <p:nvPr/>
          </p:nvSpPr>
          <p:spPr bwMode="auto">
            <a:xfrm>
              <a:off x="11266489" y="5286375"/>
              <a:ext cx="498475" cy="26987"/>
            </a:xfrm>
            <a:custGeom>
              <a:avLst/>
              <a:gdLst>
                <a:gd name="T0" fmla="*/ 53 w 56"/>
                <a:gd name="T1" fmla="*/ 0 h 3"/>
                <a:gd name="T2" fmla="*/ 3 w 56"/>
                <a:gd name="T3" fmla="*/ 0 h 3"/>
                <a:gd name="T4" fmla="*/ 2 w 56"/>
                <a:gd name="T5" fmla="*/ 0 h 3"/>
                <a:gd name="T6" fmla="*/ 1 w 56"/>
                <a:gd name="T7" fmla="*/ 2 h 3"/>
                <a:gd name="T8" fmla="*/ 2 w 56"/>
                <a:gd name="T9" fmla="*/ 3 h 3"/>
                <a:gd name="T10" fmla="*/ 4 w 56"/>
                <a:gd name="T11" fmla="*/ 3 h 3"/>
                <a:gd name="T12" fmla="*/ 28 w 56"/>
                <a:gd name="T13" fmla="*/ 3 h 3"/>
                <a:gd name="T14" fmla="*/ 28 w 56"/>
                <a:gd name="T15" fmla="*/ 3 h 3"/>
                <a:gd name="T16" fmla="*/ 32 w 56"/>
                <a:gd name="T17" fmla="*/ 3 h 3"/>
                <a:gd name="T18" fmla="*/ 54 w 56"/>
                <a:gd name="T19" fmla="*/ 3 h 3"/>
                <a:gd name="T20" fmla="*/ 56 w 56"/>
                <a:gd name="T21" fmla="*/ 2 h 3"/>
                <a:gd name="T22" fmla="*/ 54 w 56"/>
                <a:gd name="T23" fmla="*/ 0 h 3"/>
                <a:gd name="T24" fmla="*/ 53 w 5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53" y="0"/>
                  </a:moveTo>
                  <a:cubicBezTo>
                    <a:pt x="37" y="0"/>
                    <a:pt x="20" y="0"/>
                    <a:pt x="3" y="0"/>
                  </a:cubicBezTo>
                  <a:cubicBezTo>
                    <a:pt x="3" y="0"/>
                    <a:pt x="3" y="0"/>
                    <a:pt x="2" y="0"/>
                  </a:cubicBezTo>
                  <a:cubicBezTo>
                    <a:pt x="1" y="0"/>
                    <a:pt x="0" y="1"/>
                    <a:pt x="1" y="2"/>
                  </a:cubicBezTo>
                  <a:cubicBezTo>
                    <a:pt x="1" y="3"/>
                    <a:pt x="1" y="3"/>
                    <a:pt x="2" y="3"/>
                  </a:cubicBezTo>
                  <a:cubicBezTo>
                    <a:pt x="3" y="3"/>
                    <a:pt x="4" y="3"/>
                    <a:pt x="4" y="3"/>
                  </a:cubicBezTo>
                  <a:cubicBezTo>
                    <a:pt x="12" y="3"/>
                    <a:pt x="20" y="3"/>
                    <a:pt x="28" y="3"/>
                  </a:cubicBezTo>
                  <a:cubicBezTo>
                    <a:pt x="28" y="3"/>
                    <a:pt x="28" y="3"/>
                    <a:pt x="28" y="3"/>
                  </a:cubicBezTo>
                  <a:cubicBezTo>
                    <a:pt x="30" y="3"/>
                    <a:pt x="31" y="3"/>
                    <a:pt x="32" y="3"/>
                  </a:cubicBezTo>
                  <a:cubicBezTo>
                    <a:pt x="40" y="3"/>
                    <a:pt x="47" y="3"/>
                    <a:pt x="54" y="3"/>
                  </a:cubicBezTo>
                  <a:cubicBezTo>
                    <a:pt x="56" y="3"/>
                    <a:pt x="56" y="3"/>
                    <a:pt x="56" y="2"/>
                  </a:cubicBezTo>
                  <a:cubicBezTo>
                    <a:pt x="56" y="0"/>
                    <a:pt x="56"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8" name="Freeform 219">
              <a:extLst>
                <a:ext uri="{FF2B5EF4-FFF2-40B4-BE49-F238E27FC236}">
                  <a16:creationId xmlns:a16="http://schemas.microsoft.com/office/drawing/2014/main" id="{F933BA4E-197A-404E-BCA2-9A6B57B29C19}"/>
                </a:ext>
              </a:extLst>
            </p:cNvPr>
            <p:cNvSpPr>
              <a:spLocks/>
            </p:cNvSpPr>
            <p:nvPr/>
          </p:nvSpPr>
          <p:spPr bwMode="auto">
            <a:xfrm>
              <a:off x="11114089" y="5286375"/>
              <a:ext cx="36513" cy="26987"/>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3"/>
                    <a:pt x="4" y="2"/>
                  </a:cubicBezTo>
                  <a:cubicBezTo>
                    <a:pt x="4" y="0"/>
                    <a:pt x="3"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9" name="Oval 220">
              <a:extLst>
                <a:ext uri="{FF2B5EF4-FFF2-40B4-BE49-F238E27FC236}">
                  <a16:creationId xmlns:a16="http://schemas.microsoft.com/office/drawing/2014/main" id="{B97DA5F6-4583-46AA-94D2-0E2BE8ACDE61}"/>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20" name="Freeform 221">
              <a:extLst>
                <a:ext uri="{FF2B5EF4-FFF2-40B4-BE49-F238E27FC236}">
                  <a16:creationId xmlns:a16="http://schemas.microsoft.com/office/drawing/2014/main" id="{C67E56CA-A830-4E00-A7B1-E59D45E08C85}"/>
                </a:ext>
              </a:extLst>
            </p:cNvPr>
            <p:cNvSpPr>
              <a:spLocks/>
            </p:cNvSpPr>
            <p:nvPr/>
          </p:nvSpPr>
          <p:spPr bwMode="auto">
            <a:xfrm>
              <a:off x="11818939" y="5286375"/>
              <a:ext cx="96838" cy="26987"/>
            </a:xfrm>
            <a:custGeom>
              <a:avLst/>
              <a:gdLst>
                <a:gd name="T0" fmla="*/ 0 w 11"/>
                <a:gd name="T1" fmla="*/ 2 h 3"/>
                <a:gd name="T2" fmla="*/ 2 w 11"/>
                <a:gd name="T3" fmla="*/ 3 h 3"/>
                <a:gd name="T4" fmla="*/ 5 w 11"/>
                <a:gd name="T5" fmla="*/ 3 h 3"/>
                <a:gd name="T6" fmla="*/ 5 w 11"/>
                <a:gd name="T7" fmla="*/ 3 h 3"/>
                <a:gd name="T8" fmla="*/ 9 w 11"/>
                <a:gd name="T9" fmla="*/ 3 h 3"/>
                <a:gd name="T10" fmla="*/ 10 w 11"/>
                <a:gd name="T11" fmla="*/ 2 h 3"/>
                <a:gd name="T12" fmla="*/ 9 w 11"/>
                <a:gd name="T13" fmla="*/ 0 h 3"/>
                <a:gd name="T14" fmla="*/ 2 w 11"/>
                <a:gd name="T15" fmla="*/ 0 h 3"/>
                <a:gd name="T16" fmla="*/ 0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0" y="2"/>
                  </a:moveTo>
                  <a:cubicBezTo>
                    <a:pt x="0" y="3"/>
                    <a:pt x="1" y="3"/>
                    <a:pt x="2" y="3"/>
                  </a:cubicBezTo>
                  <a:cubicBezTo>
                    <a:pt x="3" y="3"/>
                    <a:pt x="4" y="3"/>
                    <a:pt x="5" y="3"/>
                  </a:cubicBezTo>
                  <a:cubicBezTo>
                    <a:pt x="5" y="3"/>
                    <a:pt x="5" y="3"/>
                    <a:pt x="5" y="3"/>
                  </a:cubicBezTo>
                  <a:cubicBezTo>
                    <a:pt x="6" y="3"/>
                    <a:pt x="8" y="3"/>
                    <a:pt x="9" y="3"/>
                  </a:cubicBezTo>
                  <a:cubicBezTo>
                    <a:pt x="10" y="3"/>
                    <a:pt x="10" y="3"/>
                    <a:pt x="10" y="2"/>
                  </a:cubicBezTo>
                  <a:cubicBezTo>
                    <a:pt x="11" y="1"/>
                    <a:pt x="10" y="0"/>
                    <a:pt x="9" y="0"/>
                  </a:cubicBezTo>
                  <a:cubicBezTo>
                    <a:pt x="7" y="0"/>
                    <a:pt x="4"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21" name="Oval 222">
              <a:extLst>
                <a:ext uri="{FF2B5EF4-FFF2-40B4-BE49-F238E27FC236}">
                  <a16:creationId xmlns:a16="http://schemas.microsoft.com/office/drawing/2014/main" id="{44475F56-DFFD-4768-B299-D98AA2048822}"/>
                </a:ext>
              </a:extLst>
            </p:cNvPr>
            <p:cNvSpPr>
              <a:spLocks noChangeArrowheads="1"/>
            </p:cNvSpPr>
            <p:nvPr/>
          </p:nvSpPr>
          <p:spPr bwMode="auto">
            <a:xfrm>
              <a:off x="11622089" y="5313363"/>
              <a:ext cx="293688"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22" name="Oval 223">
              <a:extLst>
                <a:ext uri="{FF2B5EF4-FFF2-40B4-BE49-F238E27FC236}">
                  <a16:creationId xmlns:a16="http://schemas.microsoft.com/office/drawing/2014/main" id="{5EE5CBDA-FA19-46CD-839B-3E4F5FB13E3B}"/>
                </a:ext>
              </a:extLst>
            </p:cNvPr>
            <p:cNvSpPr>
              <a:spLocks noChangeArrowheads="1"/>
            </p:cNvSpPr>
            <p:nvPr/>
          </p:nvSpPr>
          <p:spPr bwMode="auto">
            <a:xfrm>
              <a:off x="11684001" y="6007100"/>
              <a:ext cx="295275"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23" name="Freeform 224">
              <a:extLst>
                <a:ext uri="{FF2B5EF4-FFF2-40B4-BE49-F238E27FC236}">
                  <a16:creationId xmlns:a16="http://schemas.microsoft.com/office/drawing/2014/main" id="{77F25393-E5DF-4655-B29D-83AC535C732B}"/>
                </a:ext>
              </a:extLst>
            </p:cNvPr>
            <p:cNvSpPr>
              <a:spLocks noEditPoints="1"/>
            </p:cNvSpPr>
            <p:nvPr/>
          </p:nvSpPr>
          <p:spPr bwMode="auto">
            <a:xfrm>
              <a:off x="11096626" y="5375275"/>
              <a:ext cx="836613" cy="881062"/>
            </a:xfrm>
            <a:custGeom>
              <a:avLst/>
              <a:gdLst>
                <a:gd name="T0" fmla="*/ 63 w 94"/>
                <a:gd name="T1" fmla="*/ 82 h 99"/>
                <a:gd name="T2" fmla="*/ 68 w 94"/>
                <a:gd name="T3" fmla="*/ 82 h 99"/>
                <a:gd name="T4" fmla="*/ 64 w 94"/>
                <a:gd name="T5" fmla="*/ 87 h 99"/>
                <a:gd name="T6" fmla="*/ 66 w 94"/>
                <a:gd name="T7" fmla="*/ 92 h 99"/>
                <a:gd name="T8" fmla="*/ 64 w 94"/>
                <a:gd name="T9" fmla="*/ 87 h 99"/>
                <a:gd name="T10" fmla="*/ 73 w 94"/>
                <a:gd name="T11" fmla="*/ 35 h 99"/>
                <a:gd name="T12" fmla="*/ 77 w 94"/>
                <a:gd name="T13" fmla="*/ 35 h 99"/>
                <a:gd name="T14" fmla="*/ 52 w 94"/>
                <a:gd name="T15" fmla="*/ 35 h 99"/>
                <a:gd name="T16" fmla="*/ 75 w 94"/>
                <a:gd name="T17" fmla="*/ 20 h 99"/>
                <a:gd name="T18" fmla="*/ 75 w 94"/>
                <a:gd name="T19" fmla="*/ 0 h 99"/>
                <a:gd name="T20" fmla="*/ 68 w 94"/>
                <a:gd name="T21" fmla="*/ 16 h 99"/>
                <a:gd name="T22" fmla="*/ 52 w 94"/>
                <a:gd name="T23" fmla="*/ 35 h 99"/>
                <a:gd name="T24" fmla="*/ 69 w 94"/>
                <a:gd name="T25" fmla="*/ 53 h 99"/>
                <a:gd name="T26" fmla="*/ 69 w 94"/>
                <a:gd name="T27" fmla="*/ 37 h 99"/>
                <a:gd name="T28" fmla="*/ 56 w 94"/>
                <a:gd name="T29" fmla="*/ 44 h 99"/>
                <a:gd name="T30" fmla="*/ 56 w 94"/>
                <a:gd name="T31" fmla="*/ 47 h 99"/>
                <a:gd name="T32" fmla="*/ 28 w 94"/>
                <a:gd name="T33" fmla="*/ 55 h 99"/>
                <a:gd name="T34" fmla="*/ 19 w 94"/>
                <a:gd name="T35" fmla="*/ 58 h 99"/>
                <a:gd name="T36" fmla="*/ 19 w 94"/>
                <a:gd name="T37" fmla="*/ 75 h 99"/>
                <a:gd name="T38" fmla="*/ 25 w 94"/>
                <a:gd name="T39" fmla="*/ 62 h 99"/>
                <a:gd name="T40" fmla="*/ 28 w 94"/>
                <a:gd name="T41" fmla="*/ 55 h 99"/>
                <a:gd name="T42" fmla="*/ 40 w 94"/>
                <a:gd name="T43" fmla="*/ 31 h 99"/>
                <a:gd name="T44" fmla="*/ 40 w 94"/>
                <a:gd name="T45" fmla="*/ 60 h 99"/>
                <a:gd name="T46" fmla="*/ 40 w 94"/>
                <a:gd name="T47" fmla="*/ 53 h 99"/>
                <a:gd name="T48" fmla="*/ 40 w 94"/>
                <a:gd name="T49" fmla="*/ 37 h 99"/>
                <a:gd name="T50" fmla="*/ 40 w 94"/>
                <a:gd name="T51" fmla="*/ 53 h 99"/>
                <a:gd name="T52" fmla="*/ 67 w 94"/>
                <a:gd name="T53" fmla="*/ 2 h 99"/>
                <a:gd name="T54" fmla="*/ 62 w 94"/>
                <a:gd name="T55" fmla="*/ 2 h 99"/>
                <a:gd name="T56" fmla="*/ 28 w 94"/>
                <a:gd name="T57" fmla="*/ 18 h 99"/>
                <a:gd name="T58" fmla="*/ 28 w 94"/>
                <a:gd name="T59" fmla="*/ 13 h 99"/>
                <a:gd name="T60" fmla="*/ 28 w 94"/>
                <a:gd name="T61" fmla="*/ 18 h 99"/>
                <a:gd name="T62" fmla="*/ 21 w 94"/>
                <a:gd name="T63" fmla="*/ 28 h 99"/>
                <a:gd name="T64" fmla="*/ 30 w 94"/>
                <a:gd name="T65" fmla="*/ 33 h 99"/>
                <a:gd name="T66" fmla="*/ 24 w 94"/>
                <a:gd name="T67" fmla="*/ 22 h 99"/>
                <a:gd name="T68" fmla="*/ 11 w 94"/>
                <a:gd name="T69" fmla="*/ 22 h 99"/>
                <a:gd name="T70" fmla="*/ 5 w 94"/>
                <a:gd name="T71" fmla="*/ 52 h 99"/>
                <a:gd name="T72" fmla="*/ 5 w 94"/>
                <a:gd name="T73" fmla="*/ 61 h 99"/>
                <a:gd name="T74" fmla="*/ 5 w 94"/>
                <a:gd name="T75" fmla="*/ 52 h 99"/>
                <a:gd name="T76" fmla="*/ 2 w 94"/>
                <a:gd name="T77" fmla="*/ 66 h 99"/>
                <a:gd name="T78" fmla="*/ 5 w 94"/>
                <a:gd name="T79" fmla="*/ 66 h 99"/>
                <a:gd name="T80" fmla="*/ 82 w 94"/>
                <a:gd name="T81" fmla="*/ 76 h 99"/>
                <a:gd name="T82" fmla="*/ 52 w 94"/>
                <a:gd name="T83" fmla="*/ 55 h 99"/>
                <a:gd name="T84" fmla="*/ 73 w 94"/>
                <a:gd name="T85" fmla="*/ 80 h 99"/>
                <a:gd name="T86" fmla="*/ 82 w 94"/>
                <a:gd name="T87" fmla="*/ 99 h 99"/>
                <a:gd name="T88" fmla="*/ 82 w 94"/>
                <a:gd name="T89"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9">
                  <a:moveTo>
                    <a:pt x="66" y="80"/>
                  </a:moveTo>
                  <a:cubicBezTo>
                    <a:pt x="64" y="80"/>
                    <a:pt x="63" y="81"/>
                    <a:pt x="63" y="82"/>
                  </a:cubicBezTo>
                  <a:cubicBezTo>
                    <a:pt x="63" y="84"/>
                    <a:pt x="64" y="85"/>
                    <a:pt x="66" y="85"/>
                  </a:cubicBezTo>
                  <a:cubicBezTo>
                    <a:pt x="67" y="85"/>
                    <a:pt x="68" y="84"/>
                    <a:pt x="68" y="82"/>
                  </a:cubicBezTo>
                  <a:cubicBezTo>
                    <a:pt x="68" y="81"/>
                    <a:pt x="67" y="80"/>
                    <a:pt x="66" y="80"/>
                  </a:cubicBezTo>
                  <a:close/>
                  <a:moveTo>
                    <a:pt x="64" y="87"/>
                  </a:moveTo>
                  <a:cubicBezTo>
                    <a:pt x="63" y="88"/>
                    <a:pt x="62" y="90"/>
                    <a:pt x="63" y="91"/>
                  </a:cubicBezTo>
                  <a:cubicBezTo>
                    <a:pt x="63" y="92"/>
                    <a:pt x="65" y="93"/>
                    <a:pt x="66" y="92"/>
                  </a:cubicBezTo>
                  <a:cubicBezTo>
                    <a:pt x="67" y="91"/>
                    <a:pt x="68" y="90"/>
                    <a:pt x="67" y="89"/>
                  </a:cubicBezTo>
                  <a:cubicBezTo>
                    <a:pt x="67" y="87"/>
                    <a:pt x="65" y="87"/>
                    <a:pt x="64" y="87"/>
                  </a:cubicBezTo>
                  <a:close/>
                  <a:moveTo>
                    <a:pt x="75" y="33"/>
                  </a:moveTo>
                  <a:cubicBezTo>
                    <a:pt x="74" y="33"/>
                    <a:pt x="73" y="34"/>
                    <a:pt x="73" y="35"/>
                  </a:cubicBezTo>
                  <a:cubicBezTo>
                    <a:pt x="73" y="36"/>
                    <a:pt x="74" y="36"/>
                    <a:pt x="75" y="36"/>
                  </a:cubicBezTo>
                  <a:cubicBezTo>
                    <a:pt x="76" y="36"/>
                    <a:pt x="77" y="36"/>
                    <a:pt x="77" y="35"/>
                  </a:cubicBezTo>
                  <a:cubicBezTo>
                    <a:pt x="77" y="34"/>
                    <a:pt x="76" y="33"/>
                    <a:pt x="75" y="33"/>
                  </a:cubicBezTo>
                  <a:close/>
                  <a:moveTo>
                    <a:pt x="52" y="35"/>
                  </a:moveTo>
                  <a:cubicBezTo>
                    <a:pt x="70" y="18"/>
                    <a:pt x="70" y="18"/>
                    <a:pt x="70" y="18"/>
                  </a:cubicBezTo>
                  <a:cubicBezTo>
                    <a:pt x="71" y="19"/>
                    <a:pt x="73" y="20"/>
                    <a:pt x="75" y="20"/>
                  </a:cubicBezTo>
                  <a:cubicBezTo>
                    <a:pt x="81" y="20"/>
                    <a:pt x="85" y="15"/>
                    <a:pt x="85" y="10"/>
                  </a:cubicBezTo>
                  <a:cubicBezTo>
                    <a:pt x="85" y="5"/>
                    <a:pt x="81" y="0"/>
                    <a:pt x="75" y="0"/>
                  </a:cubicBezTo>
                  <a:cubicBezTo>
                    <a:pt x="70" y="0"/>
                    <a:pt x="66" y="5"/>
                    <a:pt x="66" y="10"/>
                  </a:cubicBezTo>
                  <a:cubicBezTo>
                    <a:pt x="66" y="12"/>
                    <a:pt x="67" y="14"/>
                    <a:pt x="68" y="16"/>
                  </a:cubicBezTo>
                  <a:cubicBezTo>
                    <a:pt x="50" y="33"/>
                    <a:pt x="50" y="33"/>
                    <a:pt x="50" y="33"/>
                  </a:cubicBezTo>
                  <a:cubicBezTo>
                    <a:pt x="51" y="34"/>
                    <a:pt x="52" y="34"/>
                    <a:pt x="52" y="35"/>
                  </a:cubicBezTo>
                  <a:close/>
                  <a:moveTo>
                    <a:pt x="61" y="47"/>
                  </a:moveTo>
                  <a:cubicBezTo>
                    <a:pt x="62" y="50"/>
                    <a:pt x="65" y="53"/>
                    <a:pt x="69" y="53"/>
                  </a:cubicBezTo>
                  <a:cubicBezTo>
                    <a:pt x="73" y="53"/>
                    <a:pt x="77" y="50"/>
                    <a:pt x="77" y="45"/>
                  </a:cubicBezTo>
                  <a:cubicBezTo>
                    <a:pt x="77" y="41"/>
                    <a:pt x="73" y="37"/>
                    <a:pt x="69" y="37"/>
                  </a:cubicBezTo>
                  <a:cubicBezTo>
                    <a:pt x="65" y="37"/>
                    <a:pt x="62" y="40"/>
                    <a:pt x="61" y="44"/>
                  </a:cubicBezTo>
                  <a:cubicBezTo>
                    <a:pt x="56" y="44"/>
                    <a:pt x="56" y="44"/>
                    <a:pt x="56" y="44"/>
                  </a:cubicBezTo>
                  <a:cubicBezTo>
                    <a:pt x="56" y="44"/>
                    <a:pt x="56" y="45"/>
                    <a:pt x="56" y="45"/>
                  </a:cubicBezTo>
                  <a:cubicBezTo>
                    <a:pt x="56" y="46"/>
                    <a:pt x="56" y="46"/>
                    <a:pt x="56" y="47"/>
                  </a:cubicBezTo>
                  <a:lnTo>
                    <a:pt x="61" y="47"/>
                  </a:lnTo>
                  <a:close/>
                  <a:moveTo>
                    <a:pt x="28" y="55"/>
                  </a:moveTo>
                  <a:cubicBezTo>
                    <a:pt x="24" y="60"/>
                    <a:pt x="24" y="60"/>
                    <a:pt x="24" y="60"/>
                  </a:cubicBezTo>
                  <a:cubicBezTo>
                    <a:pt x="22" y="59"/>
                    <a:pt x="21" y="58"/>
                    <a:pt x="19" y="58"/>
                  </a:cubicBezTo>
                  <a:cubicBezTo>
                    <a:pt x="14" y="58"/>
                    <a:pt x="10" y="62"/>
                    <a:pt x="10" y="67"/>
                  </a:cubicBezTo>
                  <a:cubicBezTo>
                    <a:pt x="10" y="71"/>
                    <a:pt x="14" y="75"/>
                    <a:pt x="19" y="75"/>
                  </a:cubicBezTo>
                  <a:cubicBezTo>
                    <a:pt x="23" y="75"/>
                    <a:pt x="27" y="71"/>
                    <a:pt x="27" y="67"/>
                  </a:cubicBezTo>
                  <a:cubicBezTo>
                    <a:pt x="27" y="65"/>
                    <a:pt x="27" y="63"/>
                    <a:pt x="25" y="62"/>
                  </a:cubicBezTo>
                  <a:cubicBezTo>
                    <a:pt x="30" y="57"/>
                    <a:pt x="30" y="57"/>
                    <a:pt x="30" y="57"/>
                  </a:cubicBezTo>
                  <a:cubicBezTo>
                    <a:pt x="29" y="57"/>
                    <a:pt x="29" y="56"/>
                    <a:pt x="28" y="55"/>
                  </a:cubicBezTo>
                  <a:close/>
                  <a:moveTo>
                    <a:pt x="55" y="45"/>
                  </a:moveTo>
                  <a:cubicBezTo>
                    <a:pt x="55" y="37"/>
                    <a:pt x="48" y="31"/>
                    <a:pt x="40" y="31"/>
                  </a:cubicBezTo>
                  <a:cubicBezTo>
                    <a:pt x="32" y="31"/>
                    <a:pt x="26" y="37"/>
                    <a:pt x="26" y="45"/>
                  </a:cubicBezTo>
                  <a:cubicBezTo>
                    <a:pt x="26" y="53"/>
                    <a:pt x="32" y="60"/>
                    <a:pt x="40" y="60"/>
                  </a:cubicBezTo>
                  <a:cubicBezTo>
                    <a:pt x="48" y="60"/>
                    <a:pt x="55" y="53"/>
                    <a:pt x="55" y="45"/>
                  </a:cubicBezTo>
                  <a:close/>
                  <a:moveTo>
                    <a:pt x="40" y="53"/>
                  </a:moveTo>
                  <a:cubicBezTo>
                    <a:pt x="36" y="53"/>
                    <a:pt x="32" y="50"/>
                    <a:pt x="32" y="45"/>
                  </a:cubicBezTo>
                  <a:cubicBezTo>
                    <a:pt x="32" y="41"/>
                    <a:pt x="36" y="37"/>
                    <a:pt x="40" y="37"/>
                  </a:cubicBezTo>
                  <a:cubicBezTo>
                    <a:pt x="45" y="37"/>
                    <a:pt x="48" y="41"/>
                    <a:pt x="48" y="45"/>
                  </a:cubicBezTo>
                  <a:cubicBezTo>
                    <a:pt x="48" y="50"/>
                    <a:pt x="45" y="53"/>
                    <a:pt x="40" y="53"/>
                  </a:cubicBezTo>
                  <a:close/>
                  <a:moveTo>
                    <a:pt x="64" y="5"/>
                  </a:moveTo>
                  <a:cubicBezTo>
                    <a:pt x="66" y="5"/>
                    <a:pt x="67" y="4"/>
                    <a:pt x="67" y="2"/>
                  </a:cubicBezTo>
                  <a:cubicBezTo>
                    <a:pt x="67" y="1"/>
                    <a:pt x="66" y="0"/>
                    <a:pt x="64" y="0"/>
                  </a:cubicBezTo>
                  <a:cubicBezTo>
                    <a:pt x="63" y="0"/>
                    <a:pt x="62" y="1"/>
                    <a:pt x="62" y="2"/>
                  </a:cubicBezTo>
                  <a:cubicBezTo>
                    <a:pt x="62" y="4"/>
                    <a:pt x="63" y="5"/>
                    <a:pt x="64" y="5"/>
                  </a:cubicBezTo>
                  <a:close/>
                  <a:moveTo>
                    <a:pt x="28" y="18"/>
                  </a:moveTo>
                  <a:cubicBezTo>
                    <a:pt x="30" y="18"/>
                    <a:pt x="31" y="17"/>
                    <a:pt x="31" y="15"/>
                  </a:cubicBezTo>
                  <a:cubicBezTo>
                    <a:pt x="31" y="14"/>
                    <a:pt x="30" y="13"/>
                    <a:pt x="28" y="13"/>
                  </a:cubicBezTo>
                  <a:cubicBezTo>
                    <a:pt x="27" y="13"/>
                    <a:pt x="26" y="14"/>
                    <a:pt x="26" y="15"/>
                  </a:cubicBezTo>
                  <a:cubicBezTo>
                    <a:pt x="26" y="17"/>
                    <a:pt x="27" y="18"/>
                    <a:pt x="28" y="18"/>
                  </a:cubicBezTo>
                  <a:close/>
                  <a:moveTo>
                    <a:pt x="17" y="29"/>
                  </a:moveTo>
                  <a:cubicBezTo>
                    <a:pt x="19" y="29"/>
                    <a:pt x="20" y="28"/>
                    <a:pt x="21" y="28"/>
                  </a:cubicBezTo>
                  <a:cubicBezTo>
                    <a:pt x="28" y="35"/>
                    <a:pt x="28" y="35"/>
                    <a:pt x="28" y="35"/>
                  </a:cubicBezTo>
                  <a:cubicBezTo>
                    <a:pt x="29" y="34"/>
                    <a:pt x="29" y="34"/>
                    <a:pt x="30" y="33"/>
                  </a:cubicBezTo>
                  <a:cubicBezTo>
                    <a:pt x="23" y="26"/>
                    <a:pt x="23" y="26"/>
                    <a:pt x="23" y="26"/>
                  </a:cubicBezTo>
                  <a:cubicBezTo>
                    <a:pt x="23" y="25"/>
                    <a:pt x="24" y="24"/>
                    <a:pt x="24" y="22"/>
                  </a:cubicBezTo>
                  <a:cubicBezTo>
                    <a:pt x="24" y="19"/>
                    <a:pt x="21" y="16"/>
                    <a:pt x="17" y="16"/>
                  </a:cubicBezTo>
                  <a:cubicBezTo>
                    <a:pt x="14" y="16"/>
                    <a:pt x="11" y="19"/>
                    <a:pt x="11" y="22"/>
                  </a:cubicBezTo>
                  <a:cubicBezTo>
                    <a:pt x="11" y="26"/>
                    <a:pt x="14" y="29"/>
                    <a:pt x="17" y="29"/>
                  </a:cubicBezTo>
                  <a:close/>
                  <a:moveTo>
                    <a:pt x="5" y="52"/>
                  </a:moveTo>
                  <a:cubicBezTo>
                    <a:pt x="2" y="52"/>
                    <a:pt x="0" y="54"/>
                    <a:pt x="0" y="56"/>
                  </a:cubicBezTo>
                  <a:cubicBezTo>
                    <a:pt x="0" y="59"/>
                    <a:pt x="2" y="61"/>
                    <a:pt x="5" y="61"/>
                  </a:cubicBezTo>
                  <a:cubicBezTo>
                    <a:pt x="7" y="61"/>
                    <a:pt x="9" y="59"/>
                    <a:pt x="9" y="56"/>
                  </a:cubicBezTo>
                  <a:cubicBezTo>
                    <a:pt x="9" y="54"/>
                    <a:pt x="7" y="52"/>
                    <a:pt x="5" y="52"/>
                  </a:cubicBezTo>
                  <a:close/>
                  <a:moveTo>
                    <a:pt x="3" y="64"/>
                  </a:moveTo>
                  <a:cubicBezTo>
                    <a:pt x="3" y="64"/>
                    <a:pt x="2" y="65"/>
                    <a:pt x="2" y="66"/>
                  </a:cubicBezTo>
                  <a:cubicBezTo>
                    <a:pt x="2" y="67"/>
                    <a:pt x="3" y="67"/>
                    <a:pt x="3" y="67"/>
                  </a:cubicBezTo>
                  <a:cubicBezTo>
                    <a:pt x="4" y="67"/>
                    <a:pt x="5" y="67"/>
                    <a:pt x="5" y="66"/>
                  </a:cubicBezTo>
                  <a:cubicBezTo>
                    <a:pt x="5" y="65"/>
                    <a:pt x="4" y="64"/>
                    <a:pt x="3" y="64"/>
                  </a:cubicBezTo>
                  <a:close/>
                  <a:moveTo>
                    <a:pt x="82" y="76"/>
                  </a:moveTo>
                  <a:cubicBezTo>
                    <a:pt x="80" y="76"/>
                    <a:pt x="77" y="77"/>
                    <a:pt x="75" y="78"/>
                  </a:cubicBezTo>
                  <a:cubicBezTo>
                    <a:pt x="52" y="55"/>
                    <a:pt x="52" y="55"/>
                    <a:pt x="52" y="55"/>
                  </a:cubicBezTo>
                  <a:cubicBezTo>
                    <a:pt x="52" y="56"/>
                    <a:pt x="51" y="57"/>
                    <a:pt x="50" y="57"/>
                  </a:cubicBezTo>
                  <a:cubicBezTo>
                    <a:pt x="73" y="80"/>
                    <a:pt x="73" y="80"/>
                    <a:pt x="73" y="80"/>
                  </a:cubicBezTo>
                  <a:cubicBezTo>
                    <a:pt x="72" y="82"/>
                    <a:pt x="71" y="85"/>
                    <a:pt x="71" y="87"/>
                  </a:cubicBezTo>
                  <a:cubicBezTo>
                    <a:pt x="71" y="94"/>
                    <a:pt x="76" y="99"/>
                    <a:pt x="82" y="99"/>
                  </a:cubicBezTo>
                  <a:cubicBezTo>
                    <a:pt x="89" y="99"/>
                    <a:pt x="94" y="94"/>
                    <a:pt x="94" y="87"/>
                  </a:cubicBezTo>
                  <a:cubicBezTo>
                    <a:pt x="94" y="81"/>
                    <a:pt x="89" y="76"/>
                    <a:pt x="8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sp>
        <p:nvSpPr>
          <p:cNvPr id="24" name="Content Placeholder 3">
            <a:extLst>
              <a:ext uri="{FF2B5EF4-FFF2-40B4-BE49-F238E27FC236}">
                <a16:creationId xmlns:a16="http://schemas.microsoft.com/office/drawing/2014/main" id="{1BC22DCA-2959-4B23-8718-A359D73F6738}"/>
              </a:ext>
            </a:extLst>
          </p:cNvPr>
          <p:cNvSpPr txBox="1">
            <a:spLocks/>
          </p:cNvSpPr>
          <p:nvPr/>
        </p:nvSpPr>
        <p:spPr>
          <a:xfrm>
            <a:off x="443847" y="3152378"/>
            <a:ext cx="3858371" cy="14236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latin typeface="Calibri Light" panose="020F0302020204030204" pitchFamily="34" charset="0"/>
                <a:cs typeface="Calibri Light" panose="020F0302020204030204" pitchFamily="34" charset="0"/>
              </a:rPr>
              <a:t>Import</a:t>
            </a:r>
          </a:p>
          <a:p>
            <a:pPr marL="0" indent="0">
              <a:buNone/>
            </a:pPr>
            <a:r>
              <a:rPr lang="en-US" sz="1600" dirty="0">
                <a:solidFill>
                  <a:schemeClr val="tx1"/>
                </a:solidFill>
                <a:latin typeface="Calibri Light" panose="020F0302020204030204" pitchFamily="34" charset="0"/>
                <a:cs typeface="Calibri Light" panose="020F0302020204030204" pitchFamily="34" charset="0"/>
              </a:rPr>
              <a:t>Cataloger manager will be able to import new linked open data from external systems</a:t>
            </a:r>
            <a:endParaRPr lang="en-US" sz="1800" b="1" dirty="0">
              <a:solidFill>
                <a:schemeClr val="accent1"/>
              </a:solidFill>
              <a:latin typeface="Calibri Light" panose="020F0302020204030204" pitchFamily="34" charset="0"/>
              <a:cs typeface="Calibri Light" panose="020F0302020204030204" pitchFamily="34" charset="0"/>
            </a:endParaRPr>
          </a:p>
          <a:p>
            <a:pPr marL="0" indent="0">
              <a:buNone/>
            </a:pPr>
            <a:endParaRPr lang="en-US" sz="1600" dirty="0">
              <a:solidFill>
                <a:schemeClr val="tx1"/>
              </a:solidFill>
              <a:highlight>
                <a:srgbClr val="FFFF00"/>
              </a:highlight>
              <a:latin typeface="Calibri Light" panose="020F0302020204030204" pitchFamily="34" charset="0"/>
              <a:cs typeface="Calibri Light" panose="020F0302020204030204" pitchFamily="34" charset="0"/>
            </a:endParaRPr>
          </a:p>
        </p:txBody>
      </p:sp>
      <p:sp>
        <p:nvSpPr>
          <p:cNvPr id="25" name="Content Placeholder 3">
            <a:extLst>
              <a:ext uri="{FF2B5EF4-FFF2-40B4-BE49-F238E27FC236}">
                <a16:creationId xmlns:a16="http://schemas.microsoft.com/office/drawing/2014/main" id="{8C6E6445-83FF-44AE-B251-A948AC21CF1D}"/>
              </a:ext>
            </a:extLst>
          </p:cNvPr>
          <p:cNvSpPr txBox="1">
            <a:spLocks/>
          </p:cNvSpPr>
          <p:nvPr/>
        </p:nvSpPr>
        <p:spPr>
          <a:xfrm>
            <a:off x="4841781" y="3147814"/>
            <a:ext cx="3858371" cy="142360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latin typeface="Calibri Light" panose="020F0302020204030204" pitchFamily="34" charset="0"/>
                <a:cs typeface="Calibri Light" panose="020F0302020204030204" pitchFamily="34" charset="0"/>
              </a:rPr>
              <a:t>From Authorities to Entities</a:t>
            </a:r>
          </a:p>
          <a:p>
            <a:pPr marL="0" indent="0">
              <a:buNone/>
            </a:pPr>
            <a:r>
              <a:rPr lang="en-US" sz="1600" dirty="0">
                <a:solidFill>
                  <a:schemeClr val="tx1"/>
                </a:solidFill>
                <a:latin typeface="Calibri Light" panose="020F0302020204030204" pitchFamily="34" charset="0"/>
                <a:cs typeface="Calibri Light" panose="020F0302020204030204" pitchFamily="34" charset="0"/>
              </a:rPr>
              <a:t>Cataloger will be able to manage entities as new way to manage local authorities </a:t>
            </a:r>
            <a:endParaRPr lang="en-US" sz="1800" b="1" dirty="0">
              <a:solidFill>
                <a:schemeClr val="accent1"/>
              </a:solidFill>
              <a:latin typeface="Calibri Light" panose="020F0302020204030204" pitchFamily="34" charset="0"/>
              <a:cs typeface="Calibri Light" panose="020F0302020204030204" pitchFamily="34" charset="0"/>
            </a:endParaRPr>
          </a:p>
          <a:p>
            <a:pPr marL="0" indent="0">
              <a:buNone/>
            </a:pPr>
            <a:endParaRPr lang="en-US" sz="1600" dirty="0">
              <a:solidFill>
                <a:schemeClr val="tx1"/>
              </a:solidFill>
              <a:highlight>
                <a:srgbClr val="FFFF00"/>
              </a:highlight>
              <a:latin typeface="Calibri Light" panose="020F0302020204030204" pitchFamily="34" charset="0"/>
              <a:cs typeface="Calibri Light" panose="020F0302020204030204" pitchFamily="34" charset="0"/>
            </a:endParaRPr>
          </a:p>
        </p:txBody>
      </p:sp>
      <p:sp>
        <p:nvSpPr>
          <p:cNvPr id="26" name="TextBox 25">
            <a:extLst>
              <a:ext uri="{FF2B5EF4-FFF2-40B4-BE49-F238E27FC236}">
                <a16:creationId xmlns:a16="http://schemas.microsoft.com/office/drawing/2014/main" id="{47FCCA97-50BC-4D31-B264-0C60188D0116}"/>
              </a:ext>
            </a:extLst>
          </p:cNvPr>
          <p:cNvSpPr txBox="1"/>
          <p:nvPr/>
        </p:nvSpPr>
        <p:spPr>
          <a:xfrm>
            <a:off x="4311413" y="4661548"/>
            <a:ext cx="508473" cy="369332"/>
          </a:xfrm>
          <a:prstGeom prst="rect">
            <a:avLst/>
          </a:prstGeom>
          <a:noFill/>
        </p:spPr>
        <p:txBody>
          <a:bodyPr wrap="square" rtlCol="0">
            <a:spAutoFit/>
          </a:bodyPr>
          <a:lstStyle/>
          <a:p>
            <a:r>
              <a:rPr lang="en-US" dirty="0">
                <a:solidFill>
                  <a:schemeClr val="tx1">
                    <a:lumMod val="65000"/>
                    <a:lumOff val="35000"/>
                  </a:schemeClr>
                </a:solidFill>
              </a:rPr>
              <a:t>9/9</a:t>
            </a:r>
          </a:p>
        </p:txBody>
      </p:sp>
    </p:spTree>
    <p:extLst>
      <p:ext uri="{BB962C8B-B14F-4D97-AF65-F5344CB8AC3E}">
        <p14:creationId xmlns:p14="http://schemas.microsoft.com/office/powerpoint/2010/main" val="1862734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p:txBody>
          <a:bodyPr>
            <a:normAutofit/>
          </a:bodyPr>
          <a:lstStyle/>
          <a:p>
            <a:r>
              <a:rPr lang="en-US" dirty="0"/>
              <a:t>Itai.veltzman@exlibrisgroup.com</a:t>
            </a:r>
          </a:p>
        </p:txBody>
      </p:sp>
      <p:pic>
        <p:nvPicPr>
          <p:cNvPr id="4" name="Picture 3" descr="A picture containing icon&#10;&#10;Description automatically generated">
            <a:extLst>
              <a:ext uri="{FF2B5EF4-FFF2-40B4-BE49-F238E27FC236}">
                <a16:creationId xmlns:a16="http://schemas.microsoft.com/office/drawing/2014/main" id="{9CD06AD1-6928-4F57-A5F8-73045E6C7FF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958357" y="4271110"/>
            <a:ext cx="720080" cy="336520"/>
          </a:xfrm>
          <a:prstGeom prst="rect">
            <a:avLst/>
          </a:prstGeom>
        </p:spPr>
      </p:pic>
    </p:spTree>
    <p:extLst>
      <p:ext uri="{BB962C8B-B14F-4D97-AF65-F5344CB8AC3E}">
        <p14:creationId xmlns:p14="http://schemas.microsoft.com/office/powerpoint/2010/main" val="3352855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ECDBFDC-EF90-41B5-B39B-EC0F2B9E0311}"/>
              </a:ext>
            </a:extLst>
          </p:cNvPr>
          <p:cNvSpPr/>
          <p:nvPr/>
        </p:nvSpPr>
        <p:spPr>
          <a:xfrm>
            <a:off x="88493" y="3860757"/>
            <a:ext cx="3671392" cy="316120"/>
          </a:xfrm>
          <a:prstGeom prst="ellipse">
            <a:avLst/>
          </a:prstGeom>
          <a:solidFill>
            <a:schemeClr val="accent1">
              <a:alpha val="22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677268A-23C9-4D2F-9CF9-2781B3B27CE4}"/>
              </a:ext>
            </a:extLst>
          </p:cNvPr>
          <p:cNvSpPr/>
          <p:nvPr/>
        </p:nvSpPr>
        <p:spPr>
          <a:xfrm>
            <a:off x="155795" y="1226839"/>
            <a:ext cx="2220633" cy="2220633"/>
          </a:xfrm>
          <a:prstGeom prst="ellipse">
            <a:avLst/>
          </a:prstGeom>
          <a:solidFill>
            <a:srgbClr val="92D050">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ircle: Hollow 5">
            <a:extLst>
              <a:ext uri="{FF2B5EF4-FFF2-40B4-BE49-F238E27FC236}">
                <a16:creationId xmlns:a16="http://schemas.microsoft.com/office/drawing/2014/main" id="{5DC8A32E-E808-4445-AEB3-1175FED6D253}"/>
              </a:ext>
            </a:extLst>
          </p:cNvPr>
          <p:cNvSpPr/>
          <p:nvPr/>
        </p:nvSpPr>
        <p:spPr>
          <a:xfrm>
            <a:off x="1137551" y="473180"/>
            <a:ext cx="2633662" cy="2647153"/>
          </a:xfrm>
          <a:prstGeom prst="donut">
            <a:avLst>
              <a:gd name="adj" fmla="val 25820"/>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screenshot of a computer screen&#10;&#10;Description automatically generated">
            <a:extLst>
              <a:ext uri="{FF2B5EF4-FFF2-40B4-BE49-F238E27FC236}">
                <a16:creationId xmlns:a16="http://schemas.microsoft.com/office/drawing/2014/main" id="{A2070CD4-1E11-4930-94E7-60B6910B3D6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7504" y="1995686"/>
            <a:ext cx="3635896" cy="2010552"/>
          </a:xfrm>
          <a:prstGeom prst="rect">
            <a:avLst/>
          </a:prstGeom>
        </p:spPr>
      </p:pic>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8033" y="2034715"/>
            <a:ext cx="4824536" cy="1832687"/>
          </a:xfrm>
        </p:spPr>
        <p:txBody>
          <a:bodyPr/>
          <a:lstStyle/>
          <a:p>
            <a:r>
              <a:rPr lang="en-US" dirty="0"/>
              <a:t>Why Linked Open Data?</a:t>
            </a:r>
          </a:p>
          <a:p>
            <a:r>
              <a:rPr lang="en-US" dirty="0"/>
              <a:t>Where we want to go?</a:t>
            </a:r>
          </a:p>
          <a:p>
            <a:r>
              <a:rPr lang="en-US" dirty="0"/>
              <a:t>Here we are</a:t>
            </a:r>
          </a:p>
          <a:p>
            <a:r>
              <a:rPr lang="en-US" dirty="0"/>
              <a:t>Coming soon</a:t>
            </a:r>
          </a:p>
        </p:txBody>
      </p:sp>
      <p:sp>
        <p:nvSpPr>
          <p:cNvPr id="65" name="Rectangle 64">
            <a:extLst>
              <a:ext uri="{FF2B5EF4-FFF2-40B4-BE49-F238E27FC236}">
                <a16:creationId xmlns:a16="http://schemas.microsoft.com/office/drawing/2014/main" id="{821ABC11-5858-4874-80F5-13D2B3FA1369}"/>
              </a:ext>
            </a:extLst>
          </p:cNvPr>
          <p:cNvSpPr/>
          <p:nvPr/>
        </p:nvSpPr>
        <p:spPr>
          <a:xfrm>
            <a:off x="539552" y="2139586"/>
            <a:ext cx="2736304" cy="1696584"/>
          </a:xfrm>
          <a:prstGeom prst="rect">
            <a:avLst/>
          </a:prstGeom>
          <a:gradFill flip="none" rotWithShape="1">
            <a:gsLst>
              <a:gs pos="100000">
                <a:schemeClr val="bg1"/>
              </a:gs>
              <a:gs pos="0">
                <a:srgbClr val="DCF1EC">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10">
            <a:extLst>
              <a:ext uri="{FF2B5EF4-FFF2-40B4-BE49-F238E27FC236}">
                <a16:creationId xmlns:a16="http://schemas.microsoft.com/office/drawing/2014/main" id="{DEDC97E6-EC7B-46F0-9A62-3E3CB9D6CC9B}"/>
              </a:ext>
            </a:extLst>
          </p:cNvPr>
          <p:cNvGrpSpPr/>
          <p:nvPr/>
        </p:nvGrpSpPr>
        <p:grpSpPr>
          <a:xfrm>
            <a:off x="1043608" y="1689098"/>
            <a:ext cx="1751746" cy="2121541"/>
            <a:chOff x="971600" y="1301449"/>
            <a:chExt cx="1751746" cy="2121541"/>
          </a:xfrm>
        </p:grpSpPr>
        <p:sp>
          <p:nvSpPr>
            <p:cNvPr id="16" name="Freeform: Shape 15">
              <a:extLst>
                <a:ext uri="{FF2B5EF4-FFF2-40B4-BE49-F238E27FC236}">
                  <a16:creationId xmlns:a16="http://schemas.microsoft.com/office/drawing/2014/main" id="{069EF989-3270-4BB7-A0A5-BABA0E57B1D2}"/>
                </a:ext>
              </a:extLst>
            </p:cNvPr>
            <p:cNvSpPr/>
            <p:nvPr/>
          </p:nvSpPr>
          <p:spPr>
            <a:xfrm>
              <a:off x="2482568" y="1301449"/>
              <a:ext cx="240778" cy="1696584"/>
            </a:xfrm>
            <a:custGeom>
              <a:avLst/>
              <a:gdLst>
                <a:gd name="connsiteX0" fmla="*/ 37 w 345444"/>
                <a:gd name="connsiteY0" fmla="*/ 1696584 h 1696584"/>
                <a:gd name="connsiteX1" fmla="*/ 230296 w 345444"/>
                <a:gd name="connsiteY1" fmla="*/ 1696584 h 1696584"/>
                <a:gd name="connsiteX2" fmla="*/ 345445 w 345444"/>
                <a:gd name="connsiteY2" fmla="*/ 1696584 h 1696584"/>
                <a:gd name="connsiteX3" fmla="*/ 230296 w 345444"/>
                <a:gd name="connsiteY3" fmla="*/ 1581436 h 1696584"/>
                <a:gd name="connsiteX4" fmla="*/ 230296 w 345444"/>
                <a:gd name="connsiteY4" fmla="*/ 307730 h 1696584"/>
                <a:gd name="connsiteX5" fmla="*/ 230296 w 345444"/>
                <a:gd name="connsiteY5" fmla="*/ 115148 h 1696584"/>
                <a:gd name="connsiteX6" fmla="*/ 115148 w 345444"/>
                <a:gd name="connsiteY6" fmla="*/ 0 h 1696584"/>
                <a:gd name="connsiteX7" fmla="*/ 115148 w 345444"/>
                <a:gd name="connsiteY7" fmla="*/ 0 h 1696584"/>
                <a:gd name="connsiteX8" fmla="*/ 0 w 345444"/>
                <a:gd name="connsiteY8" fmla="*/ 115148 h 1696584"/>
                <a:gd name="connsiteX9" fmla="*/ 0 w 345444"/>
                <a:gd name="connsiteY9" fmla="*/ 176351 h 1696584"/>
                <a:gd name="connsiteX10" fmla="*/ 0 w 345444"/>
                <a:gd name="connsiteY10" fmla="*/ 307730 h 1696584"/>
                <a:gd name="connsiteX11" fmla="*/ 0 w 345444"/>
                <a:gd name="connsiteY11" fmla="*/ 1696584 h 1696584"/>
                <a:gd name="connsiteX0" fmla="*/ 37 w 230296"/>
                <a:gd name="connsiteY0" fmla="*/ 1696584 h 1696584"/>
                <a:gd name="connsiteX1" fmla="*/ 230296 w 230296"/>
                <a:gd name="connsiteY1" fmla="*/ 1696584 h 1696584"/>
                <a:gd name="connsiteX2" fmla="*/ 230296 w 230296"/>
                <a:gd name="connsiteY2" fmla="*/ 1581436 h 1696584"/>
                <a:gd name="connsiteX3" fmla="*/ 230296 w 230296"/>
                <a:gd name="connsiteY3" fmla="*/ 307730 h 1696584"/>
                <a:gd name="connsiteX4" fmla="*/ 230296 w 230296"/>
                <a:gd name="connsiteY4" fmla="*/ 115148 h 1696584"/>
                <a:gd name="connsiteX5" fmla="*/ 115148 w 230296"/>
                <a:gd name="connsiteY5" fmla="*/ 0 h 1696584"/>
                <a:gd name="connsiteX6" fmla="*/ 115148 w 230296"/>
                <a:gd name="connsiteY6" fmla="*/ 0 h 1696584"/>
                <a:gd name="connsiteX7" fmla="*/ 0 w 230296"/>
                <a:gd name="connsiteY7" fmla="*/ 115148 h 1696584"/>
                <a:gd name="connsiteX8" fmla="*/ 0 w 230296"/>
                <a:gd name="connsiteY8" fmla="*/ 176351 h 1696584"/>
                <a:gd name="connsiteX9" fmla="*/ 0 w 230296"/>
                <a:gd name="connsiteY9" fmla="*/ 307730 h 1696584"/>
                <a:gd name="connsiteX10" fmla="*/ 0 w 230296"/>
                <a:gd name="connsiteY10" fmla="*/ 1696584 h 1696584"/>
                <a:gd name="connsiteX11" fmla="*/ 37 w 230296"/>
                <a:gd name="connsiteY11" fmla="*/ 1696584 h 1696584"/>
                <a:gd name="connsiteX0" fmla="*/ 37 w 230296"/>
                <a:gd name="connsiteY0" fmla="*/ 1696584 h 1696584"/>
                <a:gd name="connsiteX1" fmla="*/ 230296 w 230296"/>
                <a:gd name="connsiteY1" fmla="*/ 1696584 h 1696584"/>
                <a:gd name="connsiteX2" fmla="*/ 230296 w 230296"/>
                <a:gd name="connsiteY2" fmla="*/ 307730 h 1696584"/>
                <a:gd name="connsiteX3" fmla="*/ 230296 w 230296"/>
                <a:gd name="connsiteY3" fmla="*/ 115148 h 1696584"/>
                <a:gd name="connsiteX4" fmla="*/ 115148 w 230296"/>
                <a:gd name="connsiteY4" fmla="*/ 0 h 1696584"/>
                <a:gd name="connsiteX5" fmla="*/ 115148 w 230296"/>
                <a:gd name="connsiteY5" fmla="*/ 0 h 1696584"/>
                <a:gd name="connsiteX6" fmla="*/ 0 w 230296"/>
                <a:gd name="connsiteY6" fmla="*/ 115148 h 1696584"/>
                <a:gd name="connsiteX7" fmla="*/ 0 w 230296"/>
                <a:gd name="connsiteY7" fmla="*/ 176351 h 1696584"/>
                <a:gd name="connsiteX8" fmla="*/ 0 w 230296"/>
                <a:gd name="connsiteY8" fmla="*/ 307730 h 1696584"/>
                <a:gd name="connsiteX9" fmla="*/ 0 w 230296"/>
                <a:gd name="connsiteY9" fmla="*/ 1696584 h 1696584"/>
                <a:gd name="connsiteX10" fmla="*/ 37 w 230296"/>
                <a:gd name="connsiteY10" fmla="*/ 1696584 h 1696584"/>
                <a:gd name="connsiteX0" fmla="*/ 37 w 234237"/>
                <a:gd name="connsiteY0" fmla="*/ 1696584 h 1696584"/>
                <a:gd name="connsiteX1" fmla="*/ 234237 w 234237"/>
                <a:gd name="connsiteY1" fmla="*/ 525994 h 1696584"/>
                <a:gd name="connsiteX2" fmla="*/ 230296 w 234237"/>
                <a:gd name="connsiteY2" fmla="*/ 307730 h 1696584"/>
                <a:gd name="connsiteX3" fmla="*/ 230296 w 234237"/>
                <a:gd name="connsiteY3" fmla="*/ 115148 h 1696584"/>
                <a:gd name="connsiteX4" fmla="*/ 115148 w 234237"/>
                <a:gd name="connsiteY4" fmla="*/ 0 h 1696584"/>
                <a:gd name="connsiteX5" fmla="*/ 115148 w 234237"/>
                <a:gd name="connsiteY5" fmla="*/ 0 h 1696584"/>
                <a:gd name="connsiteX6" fmla="*/ 0 w 234237"/>
                <a:gd name="connsiteY6" fmla="*/ 115148 h 1696584"/>
                <a:gd name="connsiteX7" fmla="*/ 0 w 234237"/>
                <a:gd name="connsiteY7" fmla="*/ 176351 h 1696584"/>
                <a:gd name="connsiteX8" fmla="*/ 0 w 234237"/>
                <a:gd name="connsiteY8" fmla="*/ 307730 h 1696584"/>
                <a:gd name="connsiteX9" fmla="*/ 0 w 234237"/>
                <a:gd name="connsiteY9" fmla="*/ 1696584 h 1696584"/>
                <a:gd name="connsiteX10" fmla="*/ 37 w 234237"/>
                <a:gd name="connsiteY10" fmla="*/ 1696584 h 1696584"/>
                <a:gd name="connsiteX0" fmla="*/ 0 w 238141"/>
                <a:gd name="connsiteY0" fmla="*/ 372281 h 1696584"/>
                <a:gd name="connsiteX1" fmla="*/ 238141 w 238141"/>
                <a:gd name="connsiteY1" fmla="*/ 525994 h 1696584"/>
                <a:gd name="connsiteX2" fmla="*/ 234200 w 238141"/>
                <a:gd name="connsiteY2" fmla="*/ 307730 h 1696584"/>
                <a:gd name="connsiteX3" fmla="*/ 234200 w 238141"/>
                <a:gd name="connsiteY3" fmla="*/ 115148 h 1696584"/>
                <a:gd name="connsiteX4" fmla="*/ 119052 w 238141"/>
                <a:gd name="connsiteY4" fmla="*/ 0 h 1696584"/>
                <a:gd name="connsiteX5" fmla="*/ 119052 w 238141"/>
                <a:gd name="connsiteY5" fmla="*/ 0 h 1696584"/>
                <a:gd name="connsiteX6" fmla="*/ 3904 w 238141"/>
                <a:gd name="connsiteY6" fmla="*/ 115148 h 1696584"/>
                <a:gd name="connsiteX7" fmla="*/ 3904 w 238141"/>
                <a:gd name="connsiteY7" fmla="*/ 176351 h 1696584"/>
                <a:gd name="connsiteX8" fmla="*/ 3904 w 238141"/>
                <a:gd name="connsiteY8" fmla="*/ 307730 h 1696584"/>
                <a:gd name="connsiteX9" fmla="*/ 3904 w 238141"/>
                <a:gd name="connsiteY9" fmla="*/ 1696584 h 1696584"/>
                <a:gd name="connsiteX10" fmla="*/ 0 w 238141"/>
                <a:gd name="connsiteY10" fmla="*/ 372281 h 1696584"/>
                <a:gd name="connsiteX0" fmla="*/ 0 w 246024"/>
                <a:gd name="connsiteY0" fmla="*/ 372281 h 1696584"/>
                <a:gd name="connsiteX1" fmla="*/ 246024 w 246024"/>
                <a:gd name="connsiteY1" fmla="*/ 423518 h 1696584"/>
                <a:gd name="connsiteX2" fmla="*/ 234200 w 246024"/>
                <a:gd name="connsiteY2" fmla="*/ 307730 h 1696584"/>
                <a:gd name="connsiteX3" fmla="*/ 234200 w 246024"/>
                <a:gd name="connsiteY3" fmla="*/ 115148 h 1696584"/>
                <a:gd name="connsiteX4" fmla="*/ 119052 w 246024"/>
                <a:gd name="connsiteY4" fmla="*/ 0 h 1696584"/>
                <a:gd name="connsiteX5" fmla="*/ 119052 w 246024"/>
                <a:gd name="connsiteY5" fmla="*/ 0 h 1696584"/>
                <a:gd name="connsiteX6" fmla="*/ 3904 w 246024"/>
                <a:gd name="connsiteY6" fmla="*/ 115148 h 1696584"/>
                <a:gd name="connsiteX7" fmla="*/ 3904 w 246024"/>
                <a:gd name="connsiteY7" fmla="*/ 176351 h 1696584"/>
                <a:gd name="connsiteX8" fmla="*/ 3904 w 246024"/>
                <a:gd name="connsiteY8" fmla="*/ 307730 h 1696584"/>
                <a:gd name="connsiteX9" fmla="*/ 3904 w 246024"/>
                <a:gd name="connsiteY9" fmla="*/ 1696584 h 1696584"/>
                <a:gd name="connsiteX10" fmla="*/ 0 w 246024"/>
                <a:gd name="connsiteY10" fmla="*/ 372281 h 1696584"/>
                <a:gd name="connsiteX0" fmla="*/ 0 w 240778"/>
                <a:gd name="connsiteY0" fmla="*/ 372281 h 1696584"/>
                <a:gd name="connsiteX1" fmla="*/ 240778 w 240778"/>
                <a:gd name="connsiteY1" fmla="*/ 374563 h 1696584"/>
                <a:gd name="connsiteX2" fmla="*/ 234200 w 240778"/>
                <a:gd name="connsiteY2" fmla="*/ 307730 h 1696584"/>
                <a:gd name="connsiteX3" fmla="*/ 234200 w 240778"/>
                <a:gd name="connsiteY3" fmla="*/ 115148 h 1696584"/>
                <a:gd name="connsiteX4" fmla="*/ 119052 w 240778"/>
                <a:gd name="connsiteY4" fmla="*/ 0 h 1696584"/>
                <a:gd name="connsiteX5" fmla="*/ 119052 w 240778"/>
                <a:gd name="connsiteY5" fmla="*/ 0 h 1696584"/>
                <a:gd name="connsiteX6" fmla="*/ 3904 w 240778"/>
                <a:gd name="connsiteY6" fmla="*/ 115148 h 1696584"/>
                <a:gd name="connsiteX7" fmla="*/ 3904 w 240778"/>
                <a:gd name="connsiteY7" fmla="*/ 176351 h 1696584"/>
                <a:gd name="connsiteX8" fmla="*/ 3904 w 240778"/>
                <a:gd name="connsiteY8" fmla="*/ 307730 h 1696584"/>
                <a:gd name="connsiteX9" fmla="*/ 3904 w 240778"/>
                <a:gd name="connsiteY9" fmla="*/ 1696584 h 1696584"/>
                <a:gd name="connsiteX10" fmla="*/ 0 w 240778"/>
                <a:gd name="connsiteY10" fmla="*/ 372281 h 169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778" h="1696584">
                  <a:moveTo>
                    <a:pt x="0" y="372281"/>
                  </a:moveTo>
                  <a:lnTo>
                    <a:pt x="240778" y="374563"/>
                  </a:lnTo>
                  <a:cubicBezTo>
                    <a:pt x="239464" y="301808"/>
                    <a:pt x="235514" y="380485"/>
                    <a:pt x="234200" y="307730"/>
                  </a:cubicBezTo>
                  <a:lnTo>
                    <a:pt x="234200" y="115148"/>
                  </a:lnTo>
                  <a:cubicBezTo>
                    <a:pt x="234200" y="51793"/>
                    <a:pt x="182371" y="0"/>
                    <a:pt x="119052" y="0"/>
                  </a:cubicBezTo>
                  <a:lnTo>
                    <a:pt x="119052" y="0"/>
                  </a:lnTo>
                  <a:cubicBezTo>
                    <a:pt x="55734" y="0"/>
                    <a:pt x="3904" y="51829"/>
                    <a:pt x="3904" y="115148"/>
                  </a:cubicBezTo>
                  <a:lnTo>
                    <a:pt x="3904" y="176351"/>
                  </a:lnTo>
                  <a:lnTo>
                    <a:pt x="3904" y="307730"/>
                  </a:lnTo>
                  <a:lnTo>
                    <a:pt x="3904" y="1696584"/>
                  </a:lnTo>
                  <a:cubicBezTo>
                    <a:pt x="2603" y="1255150"/>
                    <a:pt x="1301" y="813715"/>
                    <a:pt x="0" y="372281"/>
                  </a:cubicBezTo>
                  <a:close/>
                </a:path>
              </a:pathLst>
            </a:custGeom>
            <a:gradFill>
              <a:gsLst>
                <a:gs pos="0">
                  <a:schemeClr val="accent1">
                    <a:lumMod val="40000"/>
                    <a:lumOff val="60000"/>
                  </a:schemeClr>
                </a:gs>
                <a:gs pos="64000">
                  <a:srgbClr val="F4FAF9"/>
                </a:gs>
              </a:gsLst>
              <a:lin ang="5400000" scaled="1"/>
            </a:gradFill>
            <a:ln w="364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3376078-92CC-424D-AF8E-01DB656B661C}"/>
                </a:ext>
              </a:extLst>
            </p:cNvPr>
            <p:cNvSpPr/>
            <p:nvPr/>
          </p:nvSpPr>
          <p:spPr>
            <a:xfrm>
              <a:off x="1199087" y="1301449"/>
              <a:ext cx="1402531" cy="2121541"/>
            </a:xfrm>
            <a:custGeom>
              <a:avLst/>
              <a:gdLst>
                <a:gd name="connsiteX0" fmla="*/ 0 w 1402531"/>
                <a:gd name="connsiteY0" fmla="*/ 2121542 h 2121541"/>
                <a:gd name="connsiteX1" fmla="*/ 1175080 w 1402531"/>
                <a:gd name="connsiteY1" fmla="*/ 2121542 h 2121541"/>
                <a:gd name="connsiteX2" fmla="*/ 1287420 w 1402531"/>
                <a:gd name="connsiteY2" fmla="*/ 2009202 h 2121541"/>
                <a:gd name="connsiteX3" fmla="*/ 1287420 w 1402531"/>
                <a:gd name="connsiteY3" fmla="*/ 115148 h 2121541"/>
                <a:gd name="connsiteX4" fmla="*/ 1402532 w 1402531"/>
                <a:gd name="connsiteY4" fmla="*/ 0 h 2121541"/>
                <a:gd name="connsiteX5" fmla="*/ 108838 w 1402531"/>
                <a:gd name="connsiteY5" fmla="*/ 0 h 2121541"/>
                <a:gd name="connsiteX6" fmla="*/ 108838 w 1402531"/>
                <a:gd name="connsiteY6" fmla="*/ 182 h 2121541"/>
                <a:gd name="connsiteX7" fmla="*/ 0 w 1402531"/>
                <a:gd name="connsiteY7" fmla="*/ 115148 h 2121541"/>
                <a:gd name="connsiteX8" fmla="*/ 0 w 1402531"/>
                <a:gd name="connsiteY8" fmla="*/ 157020 h 2121541"/>
                <a:gd name="connsiteX9" fmla="*/ 0 w 1402531"/>
                <a:gd name="connsiteY9" fmla="*/ 2121542 h 212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2531" h="2121541">
                  <a:moveTo>
                    <a:pt x="0" y="2121542"/>
                  </a:moveTo>
                  <a:lnTo>
                    <a:pt x="1175080" y="2121542"/>
                  </a:lnTo>
                  <a:cubicBezTo>
                    <a:pt x="1236977" y="2121542"/>
                    <a:pt x="1287420" y="2071062"/>
                    <a:pt x="1287420" y="2009202"/>
                  </a:cubicBezTo>
                  <a:lnTo>
                    <a:pt x="1287420" y="115148"/>
                  </a:lnTo>
                  <a:cubicBezTo>
                    <a:pt x="1287420" y="51793"/>
                    <a:pt x="1339213" y="0"/>
                    <a:pt x="1402532" y="0"/>
                  </a:cubicBezTo>
                  <a:lnTo>
                    <a:pt x="108838" y="0"/>
                  </a:lnTo>
                  <a:lnTo>
                    <a:pt x="108838" y="182"/>
                  </a:lnTo>
                  <a:cubicBezTo>
                    <a:pt x="48401" y="3465"/>
                    <a:pt x="0" y="53908"/>
                    <a:pt x="0" y="115148"/>
                  </a:cubicBezTo>
                  <a:lnTo>
                    <a:pt x="0" y="157020"/>
                  </a:lnTo>
                  <a:lnTo>
                    <a:pt x="0" y="2121542"/>
                  </a:lnTo>
                  <a:close/>
                </a:path>
              </a:pathLst>
            </a:custGeom>
            <a:gradFill flip="none" rotWithShape="1">
              <a:gsLst>
                <a:gs pos="0">
                  <a:srgbClr val="F4FAF9"/>
                </a:gs>
                <a:gs pos="100000">
                  <a:schemeClr val="bg1"/>
                </a:gs>
              </a:gsLst>
              <a:lin ang="16200000" scaled="1"/>
              <a:tileRect/>
            </a:gradFill>
            <a:ln w="364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288AD6B-E73D-44B3-B167-4DF533A5DF22}"/>
                </a:ext>
              </a:extLst>
            </p:cNvPr>
            <p:cNvSpPr/>
            <p:nvPr/>
          </p:nvSpPr>
          <p:spPr>
            <a:xfrm>
              <a:off x="2333499" y="2159716"/>
              <a:ext cx="48875" cy="48875"/>
            </a:xfrm>
            <a:custGeom>
              <a:avLst/>
              <a:gdLst>
                <a:gd name="connsiteX0" fmla="*/ 21957 w 48875"/>
                <a:gd name="connsiteY0" fmla="*/ 47051 h 48875"/>
                <a:gd name="connsiteX1" fmla="*/ 18310 w 48875"/>
                <a:gd name="connsiteY1" fmla="*/ 35489 h 48875"/>
                <a:gd name="connsiteX2" fmla="*/ 13386 w 48875"/>
                <a:gd name="connsiteY2" fmla="*/ 30565 h 48875"/>
                <a:gd name="connsiteX3" fmla="*/ 1824 w 48875"/>
                <a:gd name="connsiteY3" fmla="*/ 26918 h 48875"/>
                <a:gd name="connsiteX4" fmla="*/ 0 w 48875"/>
                <a:gd name="connsiteY4" fmla="*/ 24438 h 48875"/>
                <a:gd name="connsiteX5" fmla="*/ 1824 w 48875"/>
                <a:gd name="connsiteY5" fmla="*/ 21957 h 48875"/>
                <a:gd name="connsiteX6" fmla="*/ 13386 w 48875"/>
                <a:gd name="connsiteY6" fmla="*/ 18310 h 48875"/>
                <a:gd name="connsiteX7" fmla="*/ 18310 w 48875"/>
                <a:gd name="connsiteY7" fmla="*/ 13386 h 48875"/>
                <a:gd name="connsiteX8" fmla="*/ 21957 w 48875"/>
                <a:gd name="connsiteY8" fmla="*/ 1824 h 48875"/>
                <a:gd name="connsiteX9" fmla="*/ 24437 w 48875"/>
                <a:gd name="connsiteY9" fmla="*/ 0 h 48875"/>
                <a:gd name="connsiteX10" fmla="*/ 26918 w 48875"/>
                <a:gd name="connsiteY10" fmla="*/ 1824 h 48875"/>
                <a:gd name="connsiteX11" fmla="*/ 30565 w 48875"/>
                <a:gd name="connsiteY11" fmla="*/ 13386 h 48875"/>
                <a:gd name="connsiteX12" fmla="*/ 35489 w 48875"/>
                <a:gd name="connsiteY12" fmla="*/ 18310 h 48875"/>
                <a:gd name="connsiteX13" fmla="*/ 47051 w 48875"/>
                <a:gd name="connsiteY13" fmla="*/ 21957 h 48875"/>
                <a:gd name="connsiteX14" fmla="*/ 48875 w 48875"/>
                <a:gd name="connsiteY14" fmla="*/ 24438 h 48875"/>
                <a:gd name="connsiteX15" fmla="*/ 47051 w 48875"/>
                <a:gd name="connsiteY15" fmla="*/ 26918 h 48875"/>
                <a:gd name="connsiteX16" fmla="*/ 35489 w 48875"/>
                <a:gd name="connsiteY16" fmla="*/ 30565 h 48875"/>
                <a:gd name="connsiteX17" fmla="*/ 30565 w 48875"/>
                <a:gd name="connsiteY17" fmla="*/ 35489 h 48875"/>
                <a:gd name="connsiteX18" fmla="*/ 26918 w 48875"/>
                <a:gd name="connsiteY18" fmla="*/ 47051 h 48875"/>
                <a:gd name="connsiteX19" fmla="*/ 24437 w 48875"/>
                <a:gd name="connsiteY19" fmla="*/ 48875 h 48875"/>
                <a:gd name="connsiteX20" fmla="*/ 21957 w 48875"/>
                <a:gd name="connsiteY20" fmla="*/ 47051 h 4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875" h="48875">
                  <a:moveTo>
                    <a:pt x="21957" y="47051"/>
                  </a:moveTo>
                  <a:lnTo>
                    <a:pt x="18310" y="35489"/>
                  </a:lnTo>
                  <a:cubicBezTo>
                    <a:pt x="17544" y="33082"/>
                    <a:pt x="15793" y="31331"/>
                    <a:pt x="13386" y="30565"/>
                  </a:cubicBezTo>
                  <a:lnTo>
                    <a:pt x="1824" y="26918"/>
                  </a:lnTo>
                  <a:cubicBezTo>
                    <a:pt x="729" y="26553"/>
                    <a:pt x="0" y="25605"/>
                    <a:pt x="0" y="24438"/>
                  </a:cubicBezTo>
                  <a:cubicBezTo>
                    <a:pt x="0" y="23270"/>
                    <a:pt x="729" y="22286"/>
                    <a:pt x="1824" y="21957"/>
                  </a:cubicBezTo>
                  <a:lnTo>
                    <a:pt x="13386" y="18310"/>
                  </a:lnTo>
                  <a:cubicBezTo>
                    <a:pt x="15793" y="17544"/>
                    <a:pt x="17544" y="15793"/>
                    <a:pt x="18310" y="13386"/>
                  </a:cubicBezTo>
                  <a:lnTo>
                    <a:pt x="21957" y="1824"/>
                  </a:lnTo>
                  <a:cubicBezTo>
                    <a:pt x="22322" y="729"/>
                    <a:pt x="23270" y="0"/>
                    <a:pt x="24437" y="0"/>
                  </a:cubicBezTo>
                  <a:cubicBezTo>
                    <a:pt x="25605" y="0"/>
                    <a:pt x="26589" y="729"/>
                    <a:pt x="26918" y="1824"/>
                  </a:cubicBezTo>
                  <a:lnTo>
                    <a:pt x="30565" y="13386"/>
                  </a:lnTo>
                  <a:cubicBezTo>
                    <a:pt x="31331" y="15793"/>
                    <a:pt x="33082" y="17544"/>
                    <a:pt x="35489" y="18310"/>
                  </a:cubicBezTo>
                  <a:lnTo>
                    <a:pt x="47051" y="21957"/>
                  </a:lnTo>
                  <a:cubicBezTo>
                    <a:pt x="48146" y="22322"/>
                    <a:pt x="48875" y="23270"/>
                    <a:pt x="48875" y="24438"/>
                  </a:cubicBezTo>
                  <a:cubicBezTo>
                    <a:pt x="48875" y="25605"/>
                    <a:pt x="48146" y="26590"/>
                    <a:pt x="47051" y="26918"/>
                  </a:cubicBezTo>
                  <a:lnTo>
                    <a:pt x="35489" y="30565"/>
                  </a:lnTo>
                  <a:cubicBezTo>
                    <a:pt x="33082" y="31331"/>
                    <a:pt x="31331" y="33082"/>
                    <a:pt x="30565" y="35489"/>
                  </a:cubicBezTo>
                  <a:lnTo>
                    <a:pt x="26918" y="47051"/>
                  </a:lnTo>
                  <a:cubicBezTo>
                    <a:pt x="26553" y="48146"/>
                    <a:pt x="25605" y="48875"/>
                    <a:pt x="24437" y="48875"/>
                  </a:cubicBezTo>
                  <a:cubicBezTo>
                    <a:pt x="23270" y="48875"/>
                    <a:pt x="22286" y="48146"/>
                    <a:pt x="21957" y="47051"/>
                  </a:cubicBezTo>
                </a:path>
              </a:pathLst>
            </a:custGeom>
            <a:solidFill>
              <a:srgbClr val="FFFFFF"/>
            </a:solidFill>
            <a:ln w="364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776B41D-C85C-43DE-B9B4-085F36A687D9}"/>
                </a:ext>
              </a:extLst>
            </p:cNvPr>
            <p:cNvSpPr/>
            <p:nvPr/>
          </p:nvSpPr>
          <p:spPr>
            <a:xfrm>
              <a:off x="2438727" y="2162087"/>
              <a:ext cx="40194" cy="40194"/>
            </a:xfrm>
            <a:custGeom>
              <a:avLst/>
              <a:gdLst>
                <a:gd name="connsiteX0" fmla="*/ 18055 w 40194"/>
                <a:gd name="connsiteY0" fmla="*/ 38699 h 40194"/>
                <a:gd name="connsiteX1" fmla="*/ 15064 w 40194"/>
                <a:gd name="connsiteY1" fmla="*/ 29179 h 40194"/>
                <a:gd name="connsiteX2" fmla="*/ 11015 w 40194"/>
                <a:gd name="connsiteY2" fmla="*/ 25131 h 40194"/>
                <a:gd name="connsiteX3" fmla="*/ 1495 w 40194"/>
                <a:gd name="connsiteY3" fmla="*/ 22140 h 40194"/>
                <a:gd name="connsiteX4" fmla="*/ 0 w 40194"/>
                <a:gd name="connsiteY4" fmla="*/ 20097 h 40194"/>
                <a:gd name="connsiteX5" fmla="*/ 1495 w 40194"/>
                <a:gd name="connsiteY5" fmla="*/ 18055 h 40194"/>
                <a:gd name="connsiteX6" fmla="*/ 11015 w 40194"/>
                <a:gd name="connsiteY6" fmla="*/ 15064 h 40194"/>
                <a:gd name="connsiteX7" fmla="*/ 15064 w 40194"/>
                <a:gd name="connsiteY7" fmla="*/ 11015 h 40194"/>
                <a:gd name="connsiteX8" fmla="*/ 18055 w 40194"/>
                <a:gd name="connsiteY8" fmla="*/ 1495 h 40194"/>
                <a:gd name="connsiteX9" fmla="*/ 20097 w 40194"/>
                <a:gd name="connsiteY9" fmla="*/ 0 h 40194"/>
                <a:gd name="connsiteX10" fmla="*/ 22140 w 40194"/>
                <a:gd name="connsiteY10" fmla="*/ 1495 h 40194"/>
                <a:gd name="connsiteX11" fmla="*/ 25131 w 40194"/>
                <a:gd name="connsiteY11" fmla="*/ 11015 h 40194"/>
                <a:gd name="connsiteX12" fmla="*/ 29179 w 40194"/>
                <a:gd name="connsiteY12" fmla="*/ 15064 h 40194"/>
                <a:gd name="connsiteX13" fmla="*/ 38699 w 40194"/>
                <a:gd name="connsiteY13" fmla="*/ 18055 h 40194"/>
                <a:gd name="connsiteX14" fmla="*/ 40194 w 40194"/>
                <a:gd name="connsiteY14" fmla="*/ 20097 h 40194"/>
                <a:gd name="connsiteX15" fmla="*/ 38699 w 40194"/>
                <a:gd name="connsiteY15" fmla="*/ 22140 h 40194"/>
                <a:gd name="connsiteX16" fmla="*/ 29179 w 40194"/>
                <a:gd name="connsiteY16" fmla="*/ 25131 h 40194"/>
                <a:gd name="connsiteX17" fmla="*/ 25131 w 40194"/>
                <a:gd name="connsiteY17" fmla="*/ 29179 h 40194"/>
                <a:gd name="connsiteX18" fmla="*/ 22140 w 40194"/>
                <a:gd name="connsiteY18" fmla="*/ 38699 h 40194"/>
                <a:gd name="connsiteX19" fmla="*/ 20097 w 40194"/>
                <a:gd name="connsiteY19" fmla="*/ 40194 h 40194"/>
                <a:gd name="connsiteX20" fmla="*/ 18055 w 40194"/>
                <a:gd name="connsiteY20" fmla="*/ 38699 h 4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194" h="40194">
                  <a:moveTo>
                    <a:pt x="18055" y="38699"/>
                  </a:moveTo>
                  <a:lnTo>
                    <a:pt x="15064" y="29179"/>
                  </a:lnTo>
                  <a:cubicBezTo>
                    <a:pt x="14444" y="27173"/>
                    <a:pt x="13021" y="25751"/>
                    <a:pt x="11015" y="25131"/>
                  </a:cubicBezTo>
                  <a:lnTo>
                    <a:pt x="1495" y="22140"/>
                  </a:lnTo>
                  <a:cubicBezTo>
                    <a:pt x="584" y="21848"/>
                    <a:pt x="0" y="21045"/>
                    <a:pt x="0" y="20097"/>
                  </a:cubicBezTo>
                  <a:cubicBezTo>
                    <a:pt x="0" y="19149"/>
                    <a:pt x="584" y="18346"/>
                    <a:pt x="1495" y="18055"/>
                  </a:cubicBezTo>
                  <a:lnTo>
                    <a:pt x="11015" y="15064"/>
                  </a:lnTo>
                  <a:cubicBezTo>
                    <a:pt x="13021" y="14444"/>
                    <a:pt x="14444" y="13021"/>
                    <a:pt x="15064" y="11015"/>
                  </a:cubicBezTo>
                  <a:lnTo>
                    <a:pt x="18055" y="1495"/>
                  </a:lnTo>
                  <a:cubicBezTo>
                    <a:pt x="18346" y="584"/>
                    <a:pt x="19149" y="0"/>
                    <a:pt x="20097" y="0"/>
                  </a:cubicBezTo>
                  <a:cubicBezTo>
                    <a:pt x="21046" y="0"/>
                    <a:pt x="21848" y="584"/>
                    <a:pt x="22140" y="1495"/>
                  </a:cubicBezTo>
                  <a:lnTo>
                    <a:pt x="25131" y="11015"/>
                  </a:lnTo>
                  <a:cubicBezTo>
                    <a:pt x="25751" y="13021"/>
                    <a:pt x="27173" y="14444"/>
                    <a:pt x="29179" y="15064"/>
                  </a:cubicBezTo>
                  <a:lnTo>
                    <a:pt x="38699" y="18055"/>
                  </a:lnTo>
                  <a:cubicBezTo>
                    <a:pt x="39611" y="18346"/>
                    <a:pt x="40194" y="19149"/>
                    <a:pt x="40194" y="20097"/>
                  </a:cubicBezTo>
                  <a:cubicBezTo>
                    <a:pt x="40194" y="21045"/>
                    <a:pt x="39611" y="21848"/>
                    <a:pt x="38699" y="22140"/>
                  </a:cubicBezTo>
                  <a:lnTo>
                    <a:pt x="29179" y="25131"/>
                  </a:lnTo>
                  <a:cubicBezTo>
                    <a:pt x="27173" y="25751"/>
                    <a:pt x="25751" y="27173"/>
                    <a:pt x="25131" y="29179"/>
                  </a:cubicBezTo>
                  <a:lnTo>
                    <a:pt x="22140" y="38699"/>
                  </a:lnTo>
                  <a:cubicBezTo>
                    <a:pt x="21848" y="39611"/>
                    <a:pt x="21046" y="40194"/>
                    <a:pt x="20097" y="40194"/>
                  </a:cubicBezTo>
                  <a:cubicBezTo>
                    <a:pt x="19149" y="40194"/>
                    <a:pt x="18346" y="39611"/>
                    <a:pt x="18055" y="38699"/>
                  </a:cubicBezTo>
                </a:path>
              </a:pathLst>
            </a:custGeom>
            <a:solidFill>
              <a:srgbClr val="FFFFFF"/>
            </a:solidFill>
            <a:ln w="364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3F54096-7774-431A-B89B-F1F9497659B9}"/>
                </a:ext>
              </a:extLst>
            </p:cNvPr>
            <p:cNvSpPr/>
            <p:nvPr/>
          </p:nvSpPr>
          <p:spPr>
            <a:xfrm>
              <a:off x="1342393" y="180125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F5EBD387-0EBD-47D2-B9FB-57F765BC9A6D}"/>
                </a:ext>
              </a:extLst>
            </p:cNvPr>
            <p:cNvSpPr/>
            <p:nvPr/>
          </p:nvSpPr>
          <p:spPr>
            <a:xfrm>
              <a:off x="1342393" y="2720393"/>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E0A4E57-5D1E-48C9-B744-1C810998BEB6}"/>
                </a:ext>
              </a:extLst>
            </p:cNvPr>
            <p:cNvSpPr/>
            <p:nvPr/>
          </p:nvSpPr>
          <p:spPr>
            <a:xfrm>
              <a:off x="1342393" y="3026774"/>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CF9E698-5525-4D42-BCB7-8B65F316E866}"/>
                </a:ext>
              </a:extLst>
            </p:cNvPr>
            <p:cNvSpPr/>
            <p:nvPr/>
          </p:nvSpPr>
          <p:spPr>
            <a:xfrm>
              <a:off x="1388351" y="186267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528D6C-D617-49AA-AE27-6B0021DCC36C}"/>
                </a:ext>
              </a:extLst>
            </p:cNvPr>
            <p:cNvSpPr/>
            <p:nvPr/>
          </p:nvSpPr>
          <p:spPr>
            <a:xfrm>
              <a:off x="1388351" y="2781815"/>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ADFF1982-B144-4037-AD97-C69A6BA39B2F}"/>
                </a:ext>
              </a:extLst>
            </p:cNvPr>
            <p:cNvSpPr/>
            <p:nvPr/>
          </p:nvSpPr>
          <p:spPr>
            <a:xfrm>
              <a:off x="1388351" y="3088196"/>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FFB0AE"/>
            </a:solidFill>
            <a:ln w="364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FD64250C-927F-4D26-9EA7-26ADCDFA46BD}"/>
                </a:ext>
              </a:extLst>
            </p:cNvPr>
            <p:cNvSpPr/>
            <p:nvPr/>
          </p:nvSpPr>
          <p:spPr>
            <a:xfrm>
              <a:off x="1612592" y="1982818"/>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8BCD45-1BF6-4CFE-AF6C-058CD8C5FEA3}"/>
                </a:ext>
              </a:extLst>
            </p:cNvPr>
            <p:cNvSpPr/>
            <p:nvPr/>
          </p:nvSpPr>
          <p:spPr>
            <a:xfrm>
              <a:off x="1612592" y="2289199"/>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D807021-CBEE-4223-86E2-E06D398BAA21}"/>
                </a:ext>
              </a:extLst>
            </p:cNvPr>
            <p:cNvSpPr/>
            <p:nvPr/>
          </p:nvSpPr>
          <p:spPr>
            <a:xfrm>
              <a:off x="1612592" y="259558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6CAA0B1-D387-4382-9B91-95A856A0662F}"/>
                </a:ext>
              </a:extLst>
            </p:cNvPr>
            <p:cNvSpPr/>
            <p:nvPr/>
          </p:nvSpPr>
          <p:spPr>
            <a:xfrm>
              <a:off x="1612592" y="2901960"/>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5FB8DD16-4AD1-4CF6-BE7B-D1656E259009}"/>
                </a:ext>
              </a:extLst>
            </p:cNvPr>
            <p:cNvSpPr/>
            <p:nvPr/>
          </p:nvSpPr>
          <p:spPr>
            <a:xfrm>
              <a:off x="1612592" y="3208341"/>
              <a:ext cx="573771" cy="27939"/>
            </a:xfrm>
            <a:custGeom>
              <a:avLst/>
              <a:gdLst>
                <a:gd name="connsiteX0" fmla="*/ 0 w 573771"/>
                <a:gd name="connsiteY0" fmla="*/ 0 h 27939"/>
                <a:gd name="connsiteX1" fmla="*/ 573771 w 573771"/>
                <a:gd name="connsiteY1" fmla="*/ 0 h 27939"/>
                <a:gd name="connsiteX2" fmla="*/ 573771 w 573771"/>
                <a:gd name="connsiteY2" fmla="*/ 27939 h 27939"/>
                <a:gd name="connsiteX3" fmla="*/ 0 w 573771"/>
                <a:gd name="connsiteY3" fmla="*/ 27939 h 27939"/>
              </a:gdLst>
              <a:ahLst/>
              <a:cxnLst>
                <a:cxn ang="0">
                  <a:pos x="connsiteX0" y="connsiteY0"/>
                </a:cxn>
                <a:cxn ang="0">
                  <a:pos x="connsiteX1" y="connsiteY1"/>
                </a:cxn>
                <a:cxn ang="0">
                  <a:pos x="connsiteX2" y="connsiteY2"/>
                </a:cxn>
                <a:cxn ang="0">
                  <a:pos x="connsiteX3" y="connsiteY3"/>
                </a:cxn>
              </a:cxnLst>
              <a:rect l="l" t="t" r="r" b="b"/>
              <a:pathLst>
                <a:path w="573771" h="27939">
                  <a:moveTo>
                    <a:pt x="0" y="0"/>
                  </a:moveTo>
                  <a:lnTo>
                    <a:pt x="573771" y="0"/>
                  </a:lnTo>
                  <a:lnTo>
                    <a:pt x="573771" y="27939"/>
                  </a:lnTo>
                  <a:lnTo>
                    <a:pt x="0" y="27939"/>
                  </a:lnTo>
                  <a:close/>
                </a:path>
              </a:pathLst>
            </a:custGeom>
            <a:solidFill>
              <a:srgbClr val="8CC6FF"/>
            </a:solidFill>
            <a:ln w="364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5E9E752-137C-4E1A-A5BB-CCEB5A34F56E}"/>
                </a:ext>
              </a:extLst>
            </p:cNvPr>
            <p:cNvSpPr/>
            <p:nvPr/>
          </p:nvSpPr>
          <p:spPr>
            <a:xfrm>
              <a:off x="1612592" y="1922709"/>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CD64C4F-D0CF-412F-9626-21EE0CE0F10B}"/>
                </a:ext>
              </a:extLst>
            </p:cNvPr>
            <p:cNvSpPr/>
            <p:nvPr/>
          </p:nvSpPr>
          <p:spPr>
            <a:xfrm>
              <a:off x="1612592" y="222909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ACF6FD0-CF12-40F3-A75E-75E9B54230BE}"/>
                </a:ext>
              </a:extLst>
            </p:cNvPr>
            <p:cNvSpPr/>
            <p:nvPr/>
          </p:nvSpPr>
          <p:spPr>
            <a:xfrm>
              <a:off x="1612592" y="253547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CD2394C-C7CD-4EF8-B4ED-FFA31EBBDE6A}"/>
                </a:ext>
              </a:extLst>
            </p:cNvPr>
            <p:cNvSpPr/>
            <p:nvPr/>
          </p:nvSpPr>
          <p:spPr>
            <a:xfrm>
              <a:off x="1612592" y="284185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F2BA29D-8C7F-455B-8E77-7F7F4D6D16C1}"/>
                </a:ext>
              </a:extLst>
            </p:cNvPr>
            <p:cNvSpPr/>
            <p:nvPr/>
          </p:nvSpPr>
          <p:spPr>
            <a:xfrm>
              <a:off x="1612592" y="314823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2969EF5-E9C9-4921-BCE9-D60DF97C5416}"/>
                </a:ext>
              </a:extLst>
            </p:cNvPr>
            <p:cNvSpPr/>
            <p:nvPr/>
          </p:nvSpPr>
          <p:spPr>
            <a:xfrm>
              <a:off x="1612592" y="1862600"/>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A27CC3E-F91B-4AA7-8794-1A5700403C4E}"/>
                </a:ext>
              </a:extLst>
            </p:cNvPr>
            <p:cNvSpPr/>
            <p:nvPr/>
          </p:nvSpPr>
          <p:spPr>
            <a:xfrm>
              <a:off x="1612592" y="2168981"/>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9946845-42B0-45B7-9C72-6A1B8A5560B4}"/>
                </a:ext>
              </a:extLst>
            </p:cNvPr>
            <p:cNvSpPr/>
            <p:nvPr/>
          </p:nvSpPr>
          <p:spPr>
            <a:xfrm>
              <a:off x="1612592" y="247536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4F77DECC-52A9-4578-B2DB-7BA425CFA11E}"/>
                </a:ext>
              </a:extLst>
            </p:cNvPr>
            <p:cNvSpPr/>
            <p:nvPr/>
          </p:nvSpPr>
          <p:spPr>
            <a:xfrm>
              <a:off x="1612592" y="2781742"/>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0DB9A6C-4F7C-4691-9DD5-8C5113A8F5B6}"/>
                </a:ext>
              </a:extLst>
            </p:cNvPr>
            <p:cNvSpPr/>
            <p:nvPr/>
          </p:nvSpPr>
          <p:spPr>
            <a:xfrm>
              <a:off x="1612592" y="3088123"/>
              <a:ext cx="730572" cy="27939"/>
            </a:xfrm>
            <a:custGeom>
              <a:avLst/>
              <a:gdLst>
                <a:gd name="connsiteX0" fmla="*/ 0 w 730572"/>
                <a:gd name="connsiteY0" fmla="*/ 0 h 27939"/>
                <a:gd name="connsiteX1" fmla="*/ 730573 w 730572"/>
                <a:gd name="connsiteY1" fmla="*/ 0 h 27939"/>
                <a:gd name="connsiteX2" fmla="*/ 730573 w 730572"/>
                <a:gd name="connsiteY2" fmla="*/ 27939 h 27939"/>
                <a:gd name="connsiteX3" fmla="*/ 0 w 73057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730572" h="27939">
                  <a:moveTo>
                    <a:pt x="0" y="0"/>
                  </a:moveTo>
                  <a:lnTo>
                    <a:pt x="730573" y="0"/>
                  </a:lnTo>
                  <a:lnTo>
                    <a:pt x="730573" y="27939"/>
                  </a:lnTo>
                  <a:lnTo>
                    <a:pt x="0" y="27939"/>
                  </a:lnTo>
                  <a:close/>
                </a:path>
              </a:pathLst>
            </a:custGeom>
            <a:solidFill>
              <a:srgbClr val="8CC6FF"/>
            </a:solidFill>
            <a:ln w="364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DCBF7765-FC25-4C2B-83F1-01F82C525CE4}"/>
                </a:ext>
              </a:extLst>
            </p:cNvPr>
            <p:cNvSpPr/>
            <p:nvPr/>
          </p:nvSpPr>
          <p:spPr>
            <a:xfrm>
              <a:off x="1612592" y="1802491"/>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4878874-9966-4BBF-9CC8-084A77AC0D1E}"/>
                </a:ext>
              </a:extLst>
            </p:cNvPr>
            <p:cNvSpPr/>
            <p:nvPr/>
          </p:nvSpPr>
          <p:spPr>
            <a:xfrm>
              <a:off x="1612592" y="2108872"/>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6E5BAEA-EE33-4BB1-8DA9-E7E7F90AF937}"/>
                </a:ext>
              </a:extLst>
            </p:cNvPr>
            <p:cNvSpPr/>
            <p:nvPr/>
          </p:nvSpPr>
          <p:spPr>
            <a:xfrm>
              <a:off x="1612592" y="241525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27F1CB70-B53C-46F0-9A2A-BD292FFE5AD6}"/>
                </a:ext>
              </a:extLst>
            </p:cNvPr>
            <p:cNvSpPr/>
            <p:nvPr/>
          </p:nvSpPr>
          <p:spPr>
            <a:xfrm>
              <a:off x="1612592" y="2721633"/>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891A5B3-8A2C-447F-A66B-FE8E9E0AAEB0}"/>
                </a:ext>
              </a:extLst>
            </p:cNvPr>
            <p:cNvSpPr/>
            <p:nvPr/>
          </p:nvSpPr>
          <p:spPr>
            <a:xfrm>
              <a:off x="1612592" y="3028014"/>
              <a:ext cx="326222" cy="27939"/>
            </a:xfrm>
            <a:custGeom>
              <a:avLst/>
              <a:gdLst>
                <a:gd name="connsiteX0" fmla="*/ 0 w 326222"/>
                <a:gd name="connsiteY0" fmla="*/ 0 h 27939"/>
                <a:gd name="connsiteX1" fmla="*/ 326223 w 326222"/>
                <a:gd name="connsiteY1" fmla="*/ 0 h 27939"/>
                <a:gd name="connsiteX2" fmla="*/ 326223 w 326222"/>
                <a:gd name="connsiteY2" fmla="*/ 27939 h 27939"/>
                <a:gd name="connsiteX3" fmla="*/ 0 w 326222"/>
                <a:gd name="connsiteY3" fmla="*/ 27939 h 27939"/>
              </a:gdLst>
              <a:ahLst/>
              <a:cxnLst>
                <a:cxn ang="0">
                  <a:pos x="connsiteX0" y="connsiteY0"/>
                </a:cxn>
                <a:cxn ang="0">
                  <a:pos x="connsiteX1" y="connsiteY1"/>
                </a:cxn>
                <a:cxn ang="0">
                  <a:pos x="connsiteX2" y="connsiteY2"/>
                </a:cxn>
                <a:cxn ang="0">
                  <a:pos x="connsiteX3" y="connsiteY3"/>
                </a:cxn>
              </a:cxnLst>
              <a:rect l="l" t="t" r="r" b="b"/>
              <a:pathLst>
                <a:path w="326222" h="27939">
                  <a:moveTo>
                    <a:pt x="0" y="0"/>
                  </a:moveTo>
                  <a:lnTo>
                    <a:pt x="326223" y="0"/>
                  </a:lnTo>
                  <a:lnTo>
                    <a:pt x="326223" y="27939"/>
                  </a:lnTo>
                  <a:lnTo>
                    <a:pt x="0" y="27939"/>
                  </a:lnTo>
                  <a:close/>
                </a:path>
              </a:pathLst>
            </a:custGeom>
            <a:solidFill>
              <a:srgbClr val="ABDDD1"/>
            </a:solidFill>
            <a:ln w="364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9613FD1-31B9-4755-8176-444DB197ABAE}"/>
                </a:ext>
              </a:extLst>
            </p:cNvPr>
            <p:cNvSpPr/>
            <p:nvPr/>
          </p:nvSpPr>
          <p:spPr>
            <a:xfrm>
              <a:off x="971600" y="3075175"/>
              <a:ext cx="1402568" cy="347815"/>
            </a:xfrm>
            <a:custGeom>
              <a:avLst/>
              <a:gdLst>
                <a:gd name="connsiteX0" fmla="*/ 0 w 1402568"/>
                <a:gd name="connsiteY0" fmla="*/ 0 h 347815"/>
                <a:gd name="connsiteX1" fmla="*/ 1402568 w 1402568"/>
                <a:gd name="connsiteY1" fmla="*/ 0 h 347815"/>
                <a:gd name="connsiteX2" fmla="*/ 1402568 w 1402568"/>
                <a:gd name="connsiteY2" fmla="*/ 347815 h 347815"/>
                <a:gd name="connsiteX3" fmla="*/ 0 w 1402568"/>
                <a:gd name="connsiteY3" fmla="*/ 347815 h 347815"/>
              </a:gdLst>
              <a:ahLst/>
              <a:cxnLst>
                <a:cxn ang="0">
                  <a:pos x="connsiteX0" y="connsiteY0"/>
                </a:cxn>
                <a:cxn ang="0">
                  <a:pos x="connsiteX1" y="connsiteY1"/>
                </a:cxn>
                <a:cxn ang="0">
                  <a:pos x="connsiteX2" y="connsiteY2"/>
                </a:cxn>
                <a:cxn ang="0">
                  <a:pos x="connsiteX3" y="connsiteY3"/>
                </a:cxn>
              </a:cxnLst>
              <a:rect l="l" t="t" r="r" b="b"/>
              <a:pathLst>
                <a:path w="1402568" h="347815">
                  <a:moveTo>
                    <a:pt x="0" y="0"/>
                  </a:moveTo>
                  <a:lnTo>
                    <a:pt x="1402568" y="0"/>
                  </a:lnTo>
                  <a:lnTo>
                    <a:pt x="1402568" y="347815"/>
                  </a:lnTo>
                  <a:lnTo>
                    <a:pt x="0" y="347815"/>
                  </a:lnTo>
                  <a:close/>
                </a:path>
              </a:pathLst>
            </a:custGeom>
            <a:gradFill flip="none" rotWithShape="1">
              <a:gsLst>
                <a:gs pos="0">
                  <a:schemeClr val="accent1">
                    <a:lumMod val="20000"/>
                    <a:lumOff val="80000"/>
                  </a:schemeClr>
                </a:gs>
                <a:gs pos="100000">
                  <a:srgbClr val="DCF1EC"/>
                </a:gs>
              </a:gsLst>
              <a:lin ang="16200000" scaled="1"/>
              <a:tileRect/>
            </a:gradFill>
            <a:ln w="364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91404F8B-DDB9-4B2B-BAFB-B42FFA11668C}"/>
                </a:ext>
              </a:extLst>
            </p:cNvPr>
            <p:cNvSpPr/>
            <p:nvPr/>
          </p:nvSpPr>
          <p:spPr>
            <a:xfrm>
              <a:off x="1342393" y="2076920"/>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316D4B-510D-4298-A0E7-DA88E1984A0B}"/>
                </a:ext>
              </a:extLst>
            </p:cNvPr>
            <p:cNvSpPr/>
            <p:nvPr/>
          </p:nvSpPr>
          <p:spPr>
            <a:xfrm>
              <a:off x="1388351" y="2138343"/>
              <a:ext cx="117628" cy="86662"/>
            </a:xfrm>
            <a:custGeom>
              <a:avLst/>
              <a:gdLst>
                <a:gd name="connsiteX0" fmla="*/ 15027 w 117628"/>
                <a:gd name="connsiteY0" fmla="*/ 25568 h 86662"/>
                <a:gd name="connsiteX1" fmla="*/ 46030 w 117628"/>
                <a:gd name="connsiteY1" fmla="*/ 56535 h 86662"/>
                <a:gd name="connsiteX2" fmla="*/ 102565 w 117628"/>
                <a:gd name="connsiteY2" fmla="*/ 0 h 86662"/>
                <a:gd name="connsiteX3" fmla="*/ 117628 w 117628"/>
                <a:gd name="connsiteY3" fmla="*/ 15064 h 86662"/>
                <a:gd name="connsiteX4" fmla="*/ 46030 w 117628"/>
                <a:gd name="connsiteY4" fmla="*/ 86662 h 86662"/>
                <a:gd name="connsiteX5" fmla="*/ 0 w 117628"/>
                <a:gd name="connsiteY5" fmla="*/ 40595 h 86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2">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3395B8A7-5E0C-4DF7-A3AF-800BD9447958}"/>
                </a:ext>
              </a:extLst>
            </p:cNvPr>
            <p:cNvSpPr/>
            <p:nvPr/>
          </p:nvSpPr>
          <p:spPr>
            <a:xfrm>
              <a:off x="1342393" y="2383301"/>
              <a:ext cx="209506" cy="209506"/>
            </a:xfrm>
            <a:custGeom>
              <a:avLst/>
              <a:gdLst>
                <a:gd name="connsiteX0" fmla="*/ 181567 w 209506"/>
                <a:gd name="connsiteY0" fmla="*/ 27939 h 209506"/>
                <a:gd name="connsiteX1" fmla="*/ 27939 w 209506"/>
                <a:gd name="connsiteY1" fmla="*/ 27939 h 209506"/>
                <a:gd name="connsiteX2" fmla="*/ 27939 w 209506"/>
                <a:gd name="connsiteY2" fmla="*/ 181567 h 209506"/>
                <a:gd name="connsiteX3" fmla="*/ 181567 w 209506"/>
                <a:gd name="connsiteY3" fmla="*/ 181567 h 209506"/>
                <a:gd name="connsiteX4" fmla="*/ 181567 w 209506"/>
                <a:gd name="connsiteY4" fmla="*/ 27939 h 209506"/>
                <a:gd name="connsiteX5" fmla="*/ 13969 w 209506"/>
                <a:gd name="connsiteY5" fmla="*/ 0 h 209506"/>
                <a:gd name="connsiteX6" fmla="*/ 209506 w 209506"/>
                <a:gd name="connsiteY6" fmla="*/ 0 h 209506"/>
                <a:gd name="connsiteX7" fmla="*/ 209506 w 209506"/>
                <a:gd name="connsiteY7" fmla="*/ 209506 h 209506"/>
                <a:gd name="connsiteX8" fmla="*/ 0 w 209506"/>
                <a:gd name="connsiteY8" fmla="*/ 209506 h 209506"/>
                <a:gd name="connsiteX9" fmla="*/ 0 w 209506"/>
                <a:gd name="connsiteY9" fmla="*/ 0 h 209506"/>
                <a:gd name="connsiteX10" fmla="*/ 13969 w 209506"/>
                <a:gd name="connsiteY10" fmla="*/ 0 h 209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506" h="209506">
                  <a:moveTo>
                    <a:pt x="181567" y="27939"/>
                  </a:moveTo>
                  <a:lnTo>
                    <a:pt x="27939" y="27939"/>
                  </a:lnTo>
                  <a:lnTo>
                    <a:pt x="27939" y="181567"/>
                  </a:lnTo>
                  <a:lnTo>
                    <a:pt x="181567" y="181567"/>
                  </a:lnTo>
                  <a:lnTo>
                    <a:pt x="181567" y="27939"/>
                  </a:lnTo>
                  <a:close/>
                  <a:moveTo>
                    <a:pt x="13969" y="0"/>
                  </a:moveTo>
                  <a:lnTo>
                    <a:pt x="209506" y="0"/>
                  </a:lnTo>
                  <a:lnTo>
                    <a:pt x="209506" y="209506"/>
                  </a:lnTo>
                  <a:lnTo>
                    <a:pt x="0" y="209506"/>
                  </a:lnTo>
                  <a:lnTo>
                    <a:pt x="0" y="0"/>
                  </a:lnTo>
                  <a:lnTo>
                    <a:pt x="13969" y="0"/>
                  </a:lnTo>
                  <a:close/>
                </a:path>
              </a:pathLst>
            </a:custGeom>
            <a:solidFill>
              <a:srgbClr val="486AE5"/>
            </a:solidFill>
            <a:ln w="364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C18E795A-D27B-4474-B503-A1227084D429}"/>
                </a:ext>
              </a:extLst>
            </p:cNvPr>
            <p:cNvSpPr/>
            <p:nvPr/>
          </p:nvSpPr>
          <p:spPr>
            <a:xfrm>
              <a:off x="1388351" y="2444723"/>
              <a:ext cx="117628" cy="86661"/>
            </a:xfrm>
            <a:custGeom>
              <a:avLst/>
              <a:gdLst>
                <a:gd name="connsiteX0" fmla="*/ 15027 w 117628"/>
                <a:gd name="connsiteY0" fmla="*/ 25568 h 86661"/>
                <a:gd name="connsiteX1" fmla="*/ 46030 w 117628"/>
                <a:gd name="connsiteY1" fmla="*/ 56535 h 86661"/>
                <a:gd name="connsiteX2" fmla="*/ 102565 w 117628"/>
                <a:gd name="connsiteY2" fmla="*/ 0 h 86661"/>
                <a:gd name="connsiteX3" fmla="*/ 117628 w 117628"/>
                <a:gd name="connsiteY3" fmla="*/ 15064 h 86661"/>
                <a:gd name="connsiteX4" fmla="*/ 46030 w 117628"/>
                <a:gd name="connsiteY4" fmla="*/ 86662 h 86661"/>
                <a:gd name="connsiteX5" fmla="*/ 0 w 117628"/>
                <a:gd name="connsiteY5" fmla="*/ 40595 h 8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628" h="86661">
                  <a:moveTo>
                    <a:pt x="15027" y="25568"/>
                  </a:moveTo>
                  <a:lnTo>
                    <a:pt x="46030" y="56535"/>
                  </a:lnTo>
                  <a:lnTo>
                    <a:pt x="102565" y="0"/>
                  </a:lnTo>
                  <a:lnTo>
                    <a:pt x="117628" y="15064"/>
                  </a:lnTo>
                  <a:lnTo>
                    <a:pt x="46030" y="86662"/>
                  </a:lnTo>
                  <a:lnTo>
                    <a:pt x="0" y="40595"/>
                  </a:lnTo>
                  <a:close/>
                </a:path>
              </a:pathLst>
            </a:custGeom>
            <a:solidFill>
              <a:srgbClr val="8CC6FF"/>
            </a:solidFill>
            <a:ln w="3640" cap="flat">
              <a:noFill/>
              <a:prstDash val="solid"/>
              <a:miter/>
            </a:ln>
          </p:spPr>
          <p:txBody>
            <a:bodyPr rtlCol="0" anchor="ctr"/>
            <a:lstStyle/>
            <a:p>
              <a:endParaRPr lang="en-US"/>
            </a:p>
          </p:txBody>
        </p:sp>
      </p:grpSp>
      <p:sp>
        <p:nvSpPr>
          <p:cNvPr id="62" name="TextBox 61">
            <a:extLst>
              <a:ext uri="{FF2B5EF4-FFF2-40B4-BE49-F238E27FC236}">
                <a16:creationId xmlns:a16="http://schemas.microsoft.com/office/drawing/2014/main" id="{3298E0C4-3576-4A0A-B7B4-EFB0FB460FE7}"/>
              </a:ext>
            </a:extLst>
          </p:cNvPr>
          <p:cNvSpPr txBox="1"/>
          <p:nvPr/>
        </p:nvSpPr>
        <p:spPr>
          <a:xfrm>
            <a:off x="1469240" y="1732226"/>
            <a:ext cx="989928" cy="372747"/>
          </a:xfrm>
          <a:prstGeom prst="rect">
            <a:avLst/>
          </a:prstGeom>
          <a:noFill/>
        </p:spPr>
        <p:txBody>
          <a:bodyPr wrap="square" rtlCol="0">
            <a:spAutoFit/>
          </a:bodyPr>
          <a:lstStyle/>
          <a:p>
            <a:r>
              <a:rPr lang="en-US" b="1" dirty="0">
                <a:solidFill>
                  <a:srgbClr val="486AE5"/>
                </a:solidFill>
                <a:latin typeface="Calibri Light" panose="020F0302020204030204" pitchFamily="34" charset="0"/>
                <a:cs typeface="Calibri Light" panose="020F0302020204030204" pitchFamily="34" charset="0"/>
              </a:rPr>
              <a:t>Agenda</a:t>
            </a:r>
          </a:p>
        </p:txBody>
      </p:sp>
    </p:spTree>
    <p:extLst>
      <p:ext uri="{BB962C8B-B14F-4D97-AF65-F5344CB8AC3E}">
        <p14:creationId xmlns:p14="http://schemas.microsoft.com/office/powerpoint/2010/main" val="3267142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lstStyle/>
          <a:p>
            <a:endParaRPr lang="en-US"/>
          </a:p>
        </p:txBody>
      </p:sp>
      <p:pic>
        <p:nvPicPr>
          <p:cNvPr id="9" name="Picture 8" descr="iStock-810599826 (1).jpg">
            <a:extLst>
              <a:ext uri="{FF2B5EF4-FFF2-40B4-BE49-F238E27FC236}">
                <a16:creationId xmlns:a16="http://schemas.microsoft.com/office/drawing/2014/main" id="{AE035485-F0FD-4D09-A8CB-F7A0A60357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1111" b="206"/>
          <a:stretch/>
        </p:blipFill>
        <p:spPr>
          <a:xfrm>
            <a:off x="1426753" y="0"/>
            <a:ext cx="7717247" cy="4619625"/>
          </a:xfrm>
          <a:prstGeom prst="rect">
            <a:avLst/>
          </a:prstGeom>
        </p:spPr>
      </p:pic>
      <p:sp>
        <p:nvSpPr>
          <p:cNvPr id="10" name="Rectangle 9">
            <a:extLst>
              <a:ext uri="{FF2B5EF4-FFF2-40B4-BE49-F238E27FC236}">
                <a16:creationId xmlns:a16="http://schemas.microsoft.com/office/drawing/2014/main" id="{B000CFDB-8DC2-4331-9292-E30411D0B910}"/>
              </a:ext>
            </a:extLst>
          </p:cNvPr>
          <p:cNvSpPr/>
          <p:nvPr/>
        </p:nvSpPr>
        <p:spPr>
          <a:xfrm>
            <a:off x="0" y="-11151"/>
            <a:ext cx="4705350" cy="4619625"/>
          </a:xfrm>
          <a:prstGeom prst="rect">
            <a:avLst/>
          </a:prstGeom>
          <a:gradFill flip="none" rotWithShape="1">
            <a:gsLst>
              <a:gs pos="62000">
                <a:schemeClr val="tx2">
                  <a:lumMod val="50000"/>
                </a:schemeClr>
              </a:gs>
              <a:gs pos="85000">
                <a:schemeClr val="tx1">
                  <a:alpha val="0"/>
                </a:schemeClr>
              </a:gs>
            </a:gsLst>
            <a:lin ang="126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
        <p:nvSpPr>
          <p:cNvPr id="11" name="Oval 2">
            <a:extLst>
              <a:ext uri="{FF2B5EF4-FFF2-40B4-BE49-F238E27FC236}">
                <a16:creationId xmlns:a16="http://schemas.microsoft.com/office/drawing/2014/main" id="{46EF91EC-16ED-4864-9C82-E798D29EC4E4}"/>
              </a:ext>
            </a:extLst>
          </p:cNvPr>
          <p:cNvSpPr/>
          <p:nvPr/>
        </p:nvSpPr>
        <p:spPr>
          <a:xfrm>
            <a:off x="2847582" y="2571750"/>
            <a:ext cx="4100551" cy="2054763"/>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Calibri"/>
            </a:endParaRPr>
          </a:p>
        </p:txBody>
      </p:sp>
      <p:sp>
        <p:nvSpPr>
          <p:cNvPr id="12" name="TextBox 11">
            <a:extLst>
              <a:ext uri="{FF2B5EF4-FFF2-40B4-BE49-F238E27FC236}">
                <a16:creationId xmlns:a16="http://schemas.microsoft.com/office/drawing/2014/main" id="{C679F940-27E8-4011-8E97-F87172DD12AA}"/>
              </a:ext>
            </a:extLst>
          </p:cNvPr>
          <p:cNvSpPr txBox="1"/>
          <p:nvPr/>
        </p:nvSpPr>
        <p:spPr>
          <a:xfrm>
            <a:off x="322873" y="3858613"/>
            <a:ext cx="2372188" cy="461665"/>
          </a:xfrm>
          <a:prstGeom prst="rect">
            <a:avLst/>
          </a:prstGeom>
          <a:noFill/>
        </p:spPr>
        <p:txBody>
          <a:bodyPr wrap="none" rtlCol="0">
            <a:spAutoFit/>
          </a:bodyPr>
          <a:lstStyle/>
          <a:p>
            <a:pPr defTabSz="685800">
              <a:defRPr/>
            </a:pPr>
            <a:r>
              <a:rPr lang="en-US" sz="2400" b="1">
                <a:solidFill>
                  <a:srgbClr val="FFFFFF"/>
                </a:solidFill>
                <a:latin typeface="Calibri"/>
              </a:rPr>
              <a:t>The library vision</a:t>
            </a:r>
          </a:p>
        </p:txBody>
      </p:sp>
      <p:sp>
        <p:nvSpPr>
          <p:cNvPr id="13" name="TextBox 12">
            <a:extLst>
              <a:ext uri="{FF2B5EF4-FFF2-40B4-BE49-F238E27FC236}">
                <a16:creationId xmlns:a16="http://schemas.microsoft.com/office/drawing/2014/main" id="{45E5627F-40F0-4CEA-B80C-4EA0F0E04768}"/>
              </a:ext>
            </a:extLst>
          </p:cNvPr>
          <p:cNvSpPr txBox="1"/>
          <p:nvPr/>
        </p:nvSpPr>
        <p:spPr>
          <a:xfrm>
            <a:off x="332710" y="428512"/>
            <a:ext cx="3886865" cy="1569660"/>
          </a:xfrm>
          <a:prstGeom prst="rect">
            <a:avLst/>
          </a:prstGeom>
          <a:noFill/>
        </p:spPr>
        <p:txBody>
          <a:bodyPr wrap="square" lIns="91440" tIns="45720" rIns="91440" bIns="45720" rtlCol="0" anchor="t">
            <a:spAutoFit/>
          </a:bodyPr>
          <a:lstStyle/>
          <a:p>
            <a:pPr defTabSz="685800">
              <a:defRPr/>
            </a:pPr>
            <a:r>
              <a:rPr lang="en-US" sz="2400">
                <a:solidFill>
                  <a:srgbClr val="FFFFFF"/>
                </a:solidFill>
                <a:latin typeface="Calibri"/>
              </a:rPr>
              <a:t>We want a global metadata ecosystem that enables users to find what they need and access it in the best way.</a:t>
            </a:r>
          </a:p>
        </p:txBody>
      </p:sp>
      <p:sp>
        <p:nvSpPr>
          <p:cNvPr id="14" name="TextBox 13">
            <a:extLst>
              <a:ext uri="{FF2B5EF4-FFF2-40B4-BE49-F238E27FC236}">
                <a16:creationId xmlns:a16="http://schemas.microsoft.com/office/drawing/2014/main" id="{5CE3F4CC-699B-4571-AD05-A0BDCFADFAC1}"/>
              </a:ext>
            </a:extLst>
          </p:cNvPr>
          <p:cNvSpPr txBox="1"/>
          <p:nvPr/>
        </p:nvSpPr>
        <p:spPr>
          <a:xfrm>
            <a:off x="3965338" y="4656474"/>
            <a:ext cx="508473" cy="369332"/>
          </a:xfrm>
          <a:prstGeom prst="rect">
            <a:avLst/>
          </a:prstGeom>
          <a:noFill/>
        </p:spPr>
        <p:txBody>
          <a:bodyPr wrap="none" rtlCol="0">
            <a:spAutoFit/>
          </a:bodyPr>
          <a:lstStyle/>
          <a:p>
            <a:r>
              <a:rPr lang="en-US" dirty="0">
                <a:solidFill>
                  <a:schemeClr val="tx1">
                    <a:lumMod val="65000"/>
                    <a:lumOff val="35000"/>
                  </a:schemeClr>
                </a:solidFill>
              </a:rPr>
              <a:t>1/9</a:t>
            </a:r>
          </a:p>
        </p:txBody>
      </p:sp>
    </p:spTree>
    <p:extLst>
      <p:ext uri="{BB962C8B-B14F-4D97-AF65-F5344CB8AC3E}">
        <p14:creationId xmlns:p14="http://schemas.microsoft.com/office/powerpoint/2010/main" val="2794318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08EEC-EC5B-4561-AF3D-9643DFA78657}"/>
              </a:ext>
            </a:extLst>
          </p:cNvPr>
          <p:cNvSpPr>
            <a:spLocks noGrp="1"/>
          </p:cNvSpPr>
          <p:nvPr>
            <p:ph type="title"/>
          </p:nvPr>
        </p:nvSpPr>
        <p:spPr/>
        <p:txBody>
          <a:bodyPr>
            <a:normAutofit fontScale="90000"/>
          </a:bodyPr>
          <a:lstStyle/>
          <a:p>
            <a:r>
              <a:rPr lang="en-US" dirty="0"/>
              <a:t>Semantic web search – linked data as the building blocks</a:t>
            </a:r>
            <a:endParaRPr lang="LID4096" dirty="0"/>
          </a:p>
        </p:txBody>
      </p:sp>
      <p:sp>
        <p:nvSpPr>
          <p:cNvPr id="8" name="Freeform: Shape 7">
            <a:extLst>
              <a:ext uri="{FF2B5EF4-FFF2-40B4-BE49-F238E27FC236}">
                <a16:creationId xmlns:a16="http://schemas.microsoft.com/office/drawing/2014/main" id="{59004C53-35E9-4785-8AD1-1054050B1036}"/>
              </a:ext>
            </a:extLst>
          </p:cNvPr>
          <p:cNvSpPr/>
          <p:nvPr/>
        </p:nvSpPr>
        <p:spPr>
          <a:xfrm>
            <a:off x="2977285" y="1469010"/>
            <a:ext cx="2637190" cy="2637190"/>
          </a:xfrm>
          <a:custGeom>
            <a:avLst/>
            <a:gdLst>
              <a:gd name="connsiteX0" fmla="*/ 2637190 w 2637190"/>
              <a:gd name="connsiteY0" fmla="*/ 1318595 h 2637190"/>
              <a:gd name="connsiteX1" fmla="*/ 1318595 w 2637190"/>
              <a:gd name="connsiteY1" fmla="*/ 2637190 h 2637190"/>
              <a:gd name="connsiteX2" fmla="*/ 0 w 2637190"/>
              <a:gd name="connsiteY2" fmla="*/ 1318595 h 2637190"/>
              <a:gd name="connsiteX3" fmla="*/ 1318595 w 2637190"/>
              <a:gd name="connsiteY3" fmla="*/ 0 h 2637190"/>
              <a:gd name="connsiteX4" fmla="*/ 2637190 w 2637190"/>
              <a:gd name="connsiteY4" fmla="*/ 1318595 h 26371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7190" h="2637190">
                <a:moveTo>
                  <a:pt x="2637190" y="1318595"/>
                </a:moveTo>
                <a:cubicBezTo>
                  <a:pt x="2637190" y="2046835"/>
                  <a:pt x="2046835" y="2637190"/>
                  <a:pt x="1318595" y="2637190"/>
                </a:cubicBezTo>
                <a:cubicBezTo>
                  <a:pt x="590355" y="2637190"/>
                  <a:pt x="0" y="2046835"/>
                  <a:pt x="0" y="1318595"/>
                </a:cubicBezTo>
                <a:cubicBezTo>
                  <a:pt x="0" y="590355"/>
                  <a:pt x="590355" y="0"/>
                  <a:pt x="1318595" y="0"/>
                </a:cubicBezTo>
                <a:cubicBezTo>
                  <a:pt x="2046835" y="0"/>
                  <a:pt x="2637190" y="590355"/>
                  <a:pt x="2637190" y="1318595"/>
                </a:cubicBezTo>
                <a:close/>
              </a:path>
            </a:pathLst>
          </a:custGeom>
          <a:solidFill>
            <a:srgbClr val="EDF0F4"/>
          </a:solidFill>
          <a:ln w="1335" cap="flat">
            <a:noFill/>
            <a:prstDash val="solid"/>
            <a:miter/>
          </a:ln>
        </p:spPr>
        <p:txBody>
          <a:bodyPr rtlCol="0" anchor="ctr"/>
          <a:lstStyle/>
          <a:p>
            <a:endParaRPr lang="LID4096"/>
          </a:p>
        </p:txBody>
      </p:sp>
      <p:sp>
        <p:nvSpPr>
          <p:cNvPr id="9" name="Freeform: Shape 8">
            <a:extLst>
              <a:ext uri="{FF2B5EF4-FFF2-40B4-BE49-F238E27FC236}">
                <a16:creationId xmlns:a16="http://schemas.microsoft.com/office/drawing/2014/main" id="{256384D8-8726-4F25-80AC-16EA3AACEA7B}"/>
              </a:ext>
            </a:extLst>
          </p:cNvPr>
          <p:cNvSpPr/>
          <p:nvPr/>
        </p:nvSpPr>
        <p:spPr>
          <a:xfrm>
            <a:off x="3121730" y="1613455"/>
            <a:ext cx="2348300" cy="2348300"/>
          </a:xfrm>
          <a:custGeom>
            <a:avLst/>
            <a:gdLst>
              <a:gd name="connsiteX0" fmla="*/ 2348301 w 2348300"/>
              <a:gd name="connsiteY0" fmla="*/ 1174150 h 2348300"/>
              <a:gd name="connsiteX1" fmla="*/ 1174150 w 2348300"/>
              <a:gd name="connsiteY1" fmla="*/ 2348300 h 2348300"/>
              <a:gd name="connsiteX2" fmla="*/ 0 w 2348300"/>
              <a:gd name="connsiteY2" fmla="*/ 1174150 h 2348300"/>
              <a:gd name="connsiteX3" fmla="*/ 1174150 w 2348300"/>
              <a:gd name="connsiteY3" fmla="*/ 0 h 2348300"/>
              <a:gd name="connsiteX4" fmla="*/ 2348301 w 2348300"/>
              <a:gd name="connsiteY4" fmla="*/ 1174150 h 234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300" h="2348300">
                <a:moveTo>
                  <a:pt x="2348301" y="1174150"/>
                </a:moveTo>
                <a:cubicBezTo>
                  <a:pt x="2348301" y="1822615"/>
                  <a:pt x="1822616" y="2348300"/>
                  <a:pt x="1174150" y="2348300"/>
                </a:cubicBezTo>
                <a:cubicBezTo>
                  <a:pt x="525685" y="2348300"/>
                  <a:pt x="0" y="1822615"/>
                  <a:pt x="0" y="1174150"/>
                </a:cubicBezTo>
                <a:cubicBezTo>
                  <a:pt x="0" y="525685"/>
                  <a:pt x="525685" y="0"/>
                  <a:pt x="1174150" y="0"/>
                </a:cubicBezTo>
                <a:cubicBezTo>
                  <a:pt x="1822616" y="0"/>
                  <a:pt x="2348301" y="525685"/>
                  <a:pt x="2348301" y="1174150"/>
                </a:cubicBezTo>
                <a:close/>
              </a:path>
            </a:pathLst>
          </a:custGeom>
          <a:solidFill>
            <a:srgbClr val="DCE2EA"/>
          </a:solidFill>
          <a:ln w="1335" cap="flat">
            <a:noFill/>
            <a:prstDash val="solid"/>
            <a:miter/>
          </a:ln>
        </p:spPr>
        <p:txBody>
          <a:bodyPr rtlCol="0" anchor="ctr"/>
          <a:lstStyle/>
          <a:p>
            <a:endParaRPr lang="LID4096"/>
          </a:p>
        </p:txBody>
      </p:sp>
      <p:sp>
        <p:nvSpPr>
          <p:cNvPr id="10" name="Freeform: Shape 9">
            <a:extLst>
              <a:ext uri="{FF2B5EF4-FFF2-40B4-BE49-F238E27FC236}">
                <a16:creationId xmlns:a16="http://schemas.microsoft.com/office/drawing/2014/main" id="{7790AF2C-C4AC-49AC-A211-DA34C361A0B1}"/>
              </a:ext>
            </a:extLst>
          </p:cNvPr>
          <p:cNvSpPr/>
          <p:nvPr/>
        </p:nvSpPr>
        <p:spPr>
          <a:xfrm>
            <a:off x="3265373" y="1757097"/>
            <a:ext cx="2061015" cy="2061015"/>
          </a:xfrm>
          <a:custGeom>
            <a:avLst/>
            <a:gdLst>
              <a:gd name="connsiteX0" fmla="*/ 2061016 w 2061015"/>
              <a:gd name="connsiteY0" fmla="*/ 1030508 h 2061015"/>
              <a:gd name="connsiteX1" fmla="*/ 1030508 w 2061015"/>
              <a:gd name="connsiteY1" fmla="*/ 2061015 h 2061015"/>
              <a:gd name="connsiteX2" fmla="*/ 0 w 2061015"/>
              <a:gd name="connsiteY2" fmla="*/ 1030508 h 2061015"/>
              <a:gd name="connsiteX3" fmla="*/ 1030508 w 2061015"/>
              <a:gd name="connsiteY3" fmla="*/ 0 h 2061015"/>
              <a:gd name="connsiteX4" fmla="*/ 2061016 w 2061015"/>
              <a:gd name="connsiteY4" fmla="*/ 1030508 h 206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015" h="2061015">
                <a:moveTo>
                  <a:pt x="2061016" y="1030508"/>
                </a:moveTo>
                <a:cubicBezTo>
                  <a:pt x="2061016" y="1599641"/>
                  <a:pt x="1599641" y="2061015"/>
                  <a:pt x="1030508" y="2061015"/>
                </a:cubicBezTo>
                <a:cubicBezTo>
                  <a:pt x="461374" y="2061015"/>
                  <a:pt x="0" y="1599641"/>
                  <a:pt x="0" y="1030508"/>
                </a:cubicBezTo>
                <a:cubicBezTo>
                  <a:pt x="0" y="461374"/>
                  <a:pt x="461374" y="0"/>
                  <a:pt x="1030508" y="0"/>
                </a:cubicBezTo>
                <a:cubicBezTo>
                  <a:pt x="1599641" y="0"/>
                  <a:pt x="2061016" y="461374"/>
                  <a:pt x="2061016" y="1030508"/>
                </a:cubicBezTo>
                <a:close/>
              </a:path>
            </a:pathLst>
          </a:custGeom>
          <a:solidFill>
            <a:srgbClr val="C7D0D8"/>
          </a:solidFill>
          <a:ln w="1335" cap="flat">
            <a:noFill/>
            <a:prstDash val="solid"/>
            <a:miter/>
          </a:ln>
        </p:spPr>
        <p:txBody>
          <a:bodyPr rtlCol="0" anchor="ctr"/>
          <a:lstStyle/>
          <a:p>
            <a:endParaRPr lang="LID4096"/>
          </a:p>
        </p:txBody>
      </p:sp>
      <p:sp>
        <p:nvSpPr>
          <p:cNvPr id="11" name="Freeform: Shape 10">
            <a:extLst>
              <a:ext uri="{FF2B5EF4-FFF2-40B4-BE49-F238E27FC236}">
                <a16:creationId xmlns:a16="http://schemas.microsoft.com/office/drawing/2014/main" id="{65112CE8-7B07-4073-ADD2-00ABE8D5A75A}"/>
              </a:ext>
            </a:extLst>
          </p:cNvPr>
          <p:cNvSpPr/>
          <p:nvPr/>
        </p:nvSpPr>
        <p:spPr>
          <a:xfrm>
            <a:off x="3549448" y="2041172"/>
            <a:ext cx="1492865" cy="1492865"/>
          </a:xfrm>
          <a:custGeom>
            <a:avLst/>
            <a:gdLst>
              <a:gd name="connsiteX0" fmla="*/ 1492865 w 1492865"/>
              <a:gd name="connsiteY0" fmla="*/ 746433 h 1492865"/>
              <a:gd name="connsiteX1" fmla="*/ 746433 w 1492865"/>
              <a:gd name="connsiteY1" fmla="*/ 1492865 h 1492865"/>
              <a:gd name="connsiteX2" fmla="*/ 0 w 1492865"/>
              <a:gd name="connsiteY2" fmla="*/ 746433 h 1492865"/>
              <a:gd name="connsiteX3" fmla="*/ 746433 w 1492865"/>
              <a:gd name="connsiteY3" fmla="*/ 0 h 1492865"/>
              <a:gd name="connsiteX4" fmla="*/ 1492865 w 1492865"/>
              <a:gd name="connsiteY4" fmla="*/ 746433 h 1492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865" h="1492865">
                <a:moveTo>
                  <a:pt x="1492865" y="746433"/>
                </a:moveTo>
                <a:cubicBezTo>
                  <a:pt x="1492865" y="1158676"/>
                  <a:pt x="1158676" y="1492865"/>
                  <a:pt x="746433" y="1492865"/>
                </a:cubicBezTo>
                <a:cubicBezTo>
                  <a:pt x="334189" y="1492865"/>
                  <a:pt x="0" y="1158676"/>
                  <a:pt x="0" y="746433"/>
                </a:cubicBezTo>
                <a:cubicBezTo>
                  <a:pt x="0" y="334189"/>
                  <a:pt x="334189" y="0"/>
                  <a:pt x="746433" y="0"/>
                </a:cubicBezTo>
                <a:cubicBezTo>
                  <a:pt x="1158676" y="0"/>
                  <a:pt x="1492865" y="334189"/>
                  <a:pt x="1492865" y="746433"/>
                </a:cubicBezTo>
                <a:close/>
              </a:path>
            </a:pathLst>
          </a:custGeom>
          <a:solidFill>
            <a:srgbClr val="FFFFFF"/>
          </a:solidFill>
          <a:ln w="1335" cap="flat">
            <a:noFill/>
            <a:prstDash val="solid"/>
            <a:miter/>
          </a:ln>
        </p:spPr>
        <p:txBody>
          <a:bodyPr rtlCol="0" anchor="ctr"/>
          <a:lstStyle/>
          <a:p>
            <a:endParaRPr lang="LID4096"/>
          </a:p>
        </p:txBody>
      </p:sp>
      <p:sp>
        <p:nvSpPr>
          <p:cNvPr id="12" name="Freeform: Shape 11">
            <a:extLst>
              <a:ext uri="{FF2B5EF4-FFF2-40B4-BE49-F238E27FC236}">
                <a16:creationId xmlns:a16="http://schemas.microsoft.com/office/drawing/2014/main" id="{EA757DC3-D7E3-4015-8D88-B41DD2BEE724}"/>
              </a:ext>
            </a:extLst>
          </p:cNvPr>
          <p:cNvSpPr/>
          <p:nvPr/>
        </p:nvSpPr>
        <p:spPr>
          <a:xfrm>
            <a:off x="3643738" y="2135463"/>
            <a:ext cx="1304284" cy="1304284"/>
          </a:xfrm>
          <a:custGeom>
            <a:avLst/>
            <a:gdLst>
              <a:gd name="connsiteX0" fmla="*/ 1304285 w 1304284"/>
              <a:gd name="connsiteY0" fmla="*/ 652142 h 1304284"/>
              <a:gd name="connsiteX1" fmla="*/ 652142 w 1304284"/>
              <a:gd name="connsiteY1" fmla="*/ 1304284 h 1304284"/>
              <a:gd name="connsiteX2" fmla="*/ 0 w 1304284"/>
              <a:gd name="connsiteY2" fmla="*/ 652142 h 1304284"/>
              <a:gd name="connsiteX3" fmla="*/ 652142 w 1304284"/>
              <a:gd name="connsiteY3" fmla="*/ 0 h 1304284"/>
              <a:gd name="connsiteX4" fmla="*/ 1304285 w 1304284"/>
              <a:gd name="connsiteY4" fmla="*/ 652142 h 1304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84" h="1304284">
                <a:moveTo>
                  <a:pt x="1304285" y="652142"/>
                </a:moveTo>
                <a:cubicBezTo>
                  <a:pt x="1304285" y="1012310"/>
                  <a:pt x="1012311" y="1304284"/>
                  <a:pt x="652142" y="1304284"/>
                </a:cubicBezTo>
                <a:cubicBezTo>
                  <a:pt x="291974" y="1304284"/>
                  <a:pt x="0" y="1012310"/>
                  <a:pt x="0" y="652142"/>
                </a:cubicBezTo>
                <a:cubicBezTo>
                  <a:pt x="0" y="291974"/>
                  <a:pt x="291974" y="0"/>
                  <a:pt x="652142" y="0"/>
                </a:cubicBezTo>
                <a:cubicBezTo>
                  <a:pt x="1012311" y="0"/>
                  <a:pt x="1304285" y="291974"/>
                  <a:pt x="1304285" y="652142"/>
                </a:cubicBezTo>
                <a:close/>
              </a:path>
            </a:pathLst>
          </a:custGeom>
          <a:solidFill>
            <a:srgbClr val="3D4860"/>
          </a:solidFill>
          <a:ln w="1335" cap="flat">
            <a:noFill/>
            <a:prstDash val="solid"/>
            <a:miter/>
          </a:ln>
        </p:spPr>
        <p:txBody>
          <a:bodyPr rtlCol="0" anchor="ctr"/>
          <a:lstStyle/>
          <a:p>
            <a:endParaRPr lang="LID4096"/>
          </a:p>
        </p:txBody>
      </p:sp>
      <p:grpSp>
        <p:nvGrpSpPr>
          <p:cNvPr id="19" name="Graphic 5">
            <a:extLst>
              <a:ext uri="{FF2B5EF4-FFF2-40B4-BE49-F238E27FC236}">
                <a16:creationId xmlns:a16="http://schemas.microsoft.com/office/drawing/2014/main" id="{3EB83DFB-EA7A-45BB-84A2-0BE073F4DC70}"/>
              </a:ext>
            </a:extLst>
          </p:cNvPr>
          <p:cNvGrpSpPr/>
          <p:nvPr/>
        </p:nvGrpSpPr>
        <p:grpSpPr>
          <a:xfrm>
            <a:off x="3587164" y="1960925"/>
            <a:ext cx="1417432" cy="1655098"/>
            <a:chOff x="3587164" y="1960925"/>
            <a:chExt cx="1417432" cy="1655098"/>
          </a:xfrm>
          <a:solidFill>
            <a:srgbClr val="FFFFFF"/>
          </a:solidFill>
        </p:grpSpPr>
        <p:sp>
          <p:nvSpPr>
            <p:cNvPr id="20" name="Freeform: Shape 19">
              <a:extLst>
                <a:ext uri="{FF2B5EF4-FFF2-40B4-BE49-F238E27FC236}">
                  <a16:creationId xmlns:a16="http://schemas.microsoft.com/office/drawing/2014/main" id="{29752714-DB83-42EE-931F-E64A2008FD21}"/>
                </a:ext>
              </a:extLst>
            </p:cNvPr>
            <p:cNvSpPr/>
            <p:nvPr/>
          </p:nvSpPr>
          <p:spPr>
            <a:xfrm>
              <a:off x="4225530" y="1960925"/>
              <a:ext cx="140833" cy="98570"/>
            </a:xfrm>
            <a:custGeom>
              <a:avLst/>
              <a:gdLst>
                <a:gd name="connsiteX0" fmla="*/ 70350 w 140833"/>
                <a:gd name="connsiteY0" fmla="*/ 0 h 98570"/>
                <a:gd name="connsiteX1" fmla="*/ 70083 w 140833"/>
                <a:gd name="connsiteY1" fmla="*/ 401 h 98570"/>
                <a:gd name="connsiteX2" fmla="*/ 0 w 140833"/>
                <a:gd name="connsiteY2" fmla="*/ 98570 h 98570"/>
                <a:gd name="connsiteX3" fmla="*/ 70083 w 140833"/>
                <a:gd name="connsiteY3" fmla="*/ 98570 h 98570"/>
                <a:gd name="connsiteX4" fmla="*/ 70751 w 140833"/>
                <a:gd name="connsiteY4" fmla="*/ 98570 h 98570"/>
                <a:gd name="connsiteX5" fmla="*/ 140834 w 140833"/>
                <a:gd name="connsiteY5" fmla="*/ 98570 h 98570"/>
                <a:gd name="connsiteX6" fmla="*/ 70751 w 140833"/>
                <a:gd name="connsiteY6" fmla="*/ 401 h 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33" h="98570">
                  <a:moveTo>
                    <a:pt x="70350" y="0"/>
                  </a:moveTo>
                  <a:lnTo>
                    <a:pt x="70083" y="401"/>
                  </a:lnTo>
                  <a:lnTo>
                    <a:pt x="0" y="98570"/>
                  </a:lnTo>
                  <a:lnTo>
                    <a:pt x="70083" y="98570"/>
                  </a:lnTo>
                  <a:lnTo>
                    <a:pt x="70751" y="98570"/>
                  </a:lnTo>
                  <a:lnTo>
                    <a:pt x="140834" y="98570"/>
                  </a:lnTo>
                  <a:lnTo>
                    <a:pt x="70751" y="401"/>
                  </a:lnTo>
                  <a:close/>
                </a:path>
              </a:pathLst>
            </a:custGeom>
            <a:solidFill>
              <a:srgbClr val="FFFFFF"/>
            </a:solidFill>
            <a:ln w="1335"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864088FE-A472-4713-B6A1-414D15CE28AA}"/>
                </a:ext>
              </a:extLst>
            </p:cNvPr>
            <p:cNvSpPr/>
            <p:nvPr/>
          </p:nvSpPr>
          <p:spPr>
            <a:xfrm>
              <a:off x="4225530" y="3517453"/>
              <a:ext cx="140833" cy="98570"/>
            </a:xfrm>
            <a:custGeom>
              <a:avLst/>
              <a:gdLst>
                <a:gd name="connsiteX0" fmla="*/ 70083 w 140833"/>
                <a:gd name="connsiteY0" fmla="*/ 0 h 98570"/>
                <a:gd name="connsiteX1" fmla="*/ 0 w 140833"/>
                <a:gd name="connsiteY1" fmla="*/ 0 h 98570"/>
                <a:gd name="connsiteX2" fmla="*/ 70083 w 140833"/>
                <a:gd name="connsiteY2" fmla="*/ 98169 h 98570"/>
                <a:gd name="connsiteX3" fmla="*/ 70350 w 140833"/>
                <a:gd name="connsiteY3" fmla="*/ 98570 h 98570"/>
                <a:gd name="connsiteX4" fmla="*/ 70751 w 140833"/>
                <a:gd name="connsiteY4" fmla="*/ 98169 h 98570"/>
                <a:gd name="connsiteX5" fmla="*/ 140834 w 140833"/>
                <a:gd name="connsiteY5" fmla="*/ 0 h 98570"/>
                <a:gd name="connsiteX6" fmla="*/ 70751 w 140833"/>
                <a:gd name="connsiteY6" fmla="*/ 0 h 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33" h="98570">
                  <a:moveTo>
                    <a:pt x="70083" y="0"/>
                  </a:moveTo>
                  <a:lnTo>
                    <a:pt x="0" y="0"/>
                  </a:lnTo>
                  <a:lnTo>
                    <a:pt x="70083" y="98169"/>
                  </a:lnTo>
                  <a:lnTo>
                    <a:pt x="70350" y="98570"/>
                  </a:lnTo>
                  <a:lnTo>
                    <a:pt x="70751" y="98169"/>
                  </a:lnTo>
                  <a:lnTo>
                    <a:pt x="140834" y="0"/>
                  </a:lnTo>
                  <a:lnTo>
                    <a:pt x="70751" y="0"/>
                  </a:lnTo>
                  <a:close/>
                </a:path>
              </a:pathLst>
            </a:custGeom>
            <a:solidFill>
              <a:srgbClr val="FFFFFF"/>
            </a:solidFill>
            <a:ln w="1335"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97B748A8-E22E-4F4A-B32C-FD14B43B1617}"/>
                </a:ext>
              </a:extLst>
            </p:cNvPr>
            <p:cNvSpPr/>
            <p:nvPr/>
          </p:nvSpPr>
          <p:spPr>
            <a:xfrm>
              <a:off x="4883959" y="2351863"/>
              <a:ext cx="120638" cy="120504"/>
            </a:xfrm>
            <a:custGeom>
              <a:avLst/>
              <a:gdLst>
                <a:gd name="connsiteX0" fmla="*/ 36512 w 120638"/>
                <a:gd name="connsiteY0" fmla="*/ 60453 h 120504"/>
                <a:gd name="connsiteX1" fmla="*/ 72624 w 120638"/>
                <a:gd name="connsiteY1" fmla="*/ 120505 h 120504"/>
                <a:gd name="connsiteX2" fmla="*/ 120505 w 120638"/>
                <a:gd name="connsiteY2" fmla="*/ 9897 h 120504"/>
                <a:gd name="connsiteX3" fmla="*/ 120638 w 120638"/>
                <a:gd name="connsiteY3" fmla="*/ 9362 h 120504"/>
                <a:gd name="connsiteX4" fmla="*/ 120103 w 120638"/>
                <a:gd name="connsiteY4" fmla="*/ 9362 h 120504"/>
                <a:gd name="connsiteX5" fmla="*/ 0 w 120638"/>
                <a:gd name="connsiteY5" fmla="*/ 0 h 120504"/>
                <a:gd name="connsiteX6" fmla="*/ 36111 w 120638"/>
                <a:gd name="connsiteY6" fmla="*/ 59918 h 1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38" h="120504">
                  <a:moveTo>
                    <a:pt x="36512" y="60453"/>
                  </a:moveTo>
                  <a:lnTo>
                    <a:pt x="72624" y="120505"/>
                  </a:lnTo>
                  <a:lnTo>
                    <a:pt x="120505" y="9897"/>
                  </a:lnTo>
                  <a:lnTo>
                    <a:pt x="120638" y="9362"/>
                  </a:lnTo>
                  <a:lnTo>
                    <a:pt x="120103" y="9362"/>
                  </a:lnTo>
                  <a:lnTo>
                    <a:pt x="0" y="0"/>
                  </a:lnTo>
                  <a:lnTo>
                    <a:pt x="36111" y="59918"/>
                  </a:lnTo>
                  <a:close/>
                </a:path>
              </a:pathLst>
            </a:custGeom>
            <a:solidFill>
              <a:srgbClr val="FFFFFF"/>
            </a:solidFill>
            <a:ln w="1335"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E7BA3C94-C701-4AA4-8D85-1687AB99BA9A}"/>
                </a:ext>
              </a:extLst>
            </p:cNvPr>
            <p:cNvSpPr/>
            <p:nvPr/>
          </p:nvSpPr>
          <p:spPr>
            <a:xfrm>
              <a:off x="3587164" y="3104581"/>
              <a:ext cx="120772" cy="120504"/>
            </a:xfrm>
            <a:custGeom>
              <a:avLst/>
              <a:gdLst>
                <a:gd name="connsiteX0" fmla="*/ 84260 w 120772"/>
                <a:gd name="connsiteY0" fmla="*/ 60052 h 120504"/>
                <a:gd name="connsiteX1" fmla="*/ 48148 w 120772"/>
                <a:gd name="connsiteY1" fmla="*/ 0 h 120504"/>
                <a:gd name="connsiteX2" fmla="*/ 268 w 120772"/>
                <a:gd name="connsiteY2" fmla="*/ 110607 h 120504"/>
                <a:gd name="connsiteX3" fmla="*/ 0 w 120772"/>
                <a:gd name="connsiteY3" fmla="*/ 111142 h 120504"/>
                <a:gd name="connsiteX4" fmla="*/ 535 w 120772"/>
                <a:gd name="connsiteY4" fmla="*/ 111142 h 120504"/>
                <a:gd name="connsiteX5" fmla="*/ 120772 w 120772"/>
                <a:gd name="connsiteY5" fmla="*/ 120504 h 120504"/>
                <a:gd name="connsiteX6" fmla="*/ 84661 w 120772"/>
                <a:gd name="connsiteY6" fmla="*/ 60587 h 1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72" h="120504">
                  <a:moveTo>
                    <a:pt x="84260" y="60052"/>
                  </a:moveTo>
                  <a:lnTo>
                    <a:pt x="48148" y="0"/>
                  </a:lnTo>
                  <a:lnTo>
                    <a:pt x="268" y="110607"/>
                  </a:lnTo>
                  <a:lnTo>
                    <a:pt x="0" y="111142"/>
                  </a:lnTo>
                  <a:lnTo>
                    <a:pt x="535" y="111142"/>
                  </a:lnTo>
                  <a:lnTo>
                    <a:pt x="120772" y="120504"/>
                  </a:lnTo>
                  <a:lnTo>
                    <a:pt x="84661" y="60587"/>
                  </a:lnTo>
                  <a:close/>
                </a:path>
              </a:pathLst>
            </a:custGeom>
            <a:solidFill>
              <a:srgbClr val="FFFFFF"/>
            </a:solidFill>
            <a:ln w="1335"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DF56A4D4-7719-476E-93F9-9DA7C1C4EC08}"/>
                </a:ext>
              </a:extLst>
            </p:cNvPr>
            <p:cNvSpPr/>
            <p:nvPr/>
          </p:nvSpPr>
          <p:spPr>
            <a:xfrm>
              <a:off x="3587164" y="2351863"/>
              <a:ext cx="120772" cy="120504"/>
            </a:xfrm>
            <a:custGeom>
              <a:avLst/>
              <a:gdLst>
                <a:gd name="connsiteX0" fmla="*/ 0 w 120772"/>
                <a:gd name="connsiteY0" fmla="*/ 9362 h 120504"/>
                <a:gd name="connsiteX1" fmla="*/ 268 w 120772"/>
                <a:gd name="connsiteY1" fmla="*/ 9897 h 120504"/>
                <a:gd name="connsiteX2" fmla="*/ 48148 w 120772"/>
                <a:gd name="connsiteY2" fmla="*/ 120505 h 120504"/>
                <a:gd name="connsiteX3" fmla="*/ 84260 w 120772"/>
                <a:gd name="connsiteY3" fmla="*/ 60453 h 120504"/>
                <a:gd name="connsiteX4" fmla="*/ 84661 w 120772"/>
                <a:gd name="connsiteY4" fmla="*/ 59918 h 120504"/>
                <a:gd name="connsiteX5" fmla="*/ 120772 w 120772"/>
                <a:gd name="connsiteY5" fmla="*/ 0 h 120504"/>
                <a:gd name="connsiteX6" fmla="*/ 535 w 120772"/>
                <a:gd name="connsiteY6" fmla="*/ 9362 h 1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772" h="120504">
                  <a:moveTo>
                    <a:pt x="0" y="9362"/>
                  </a:moveTo>
                  <a:lnTo>
                    <a:pt x="268" y="9897"/>
                  </a:lnTo>
                  <a:lnTo>
                    <a:pt x="48148" y="120505"/>
                  </a:lnTo>
                  <a:lnTo>
                    <a:pt x="84260" y="60453"/>
                  </a:lnTo>
                  <a:lnTo>
                    <a:pt x="84661" y="59918"/>
                  </a:lnTo>
                  <a:lnTo>
                    <a:pt x="120772" y="0"/>
                  </a:lnTo>
                  <a:lnTo>
                    <a:pt x="535" y="9362"/>
                  </a:lnTo>
                  <a:close/>
                </a:path>
              </a:pathLst>
            </a:custGeom>
            <a:solidFill>
              <a:srgbClr val="FFFFFF"/>
            </a:solidFill>
            <a:ln w="1335"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0F1D0EC4-9105-4FE9-A0AE-2C174205DB83}"/>
                </a:ext>
              </a:extLst>
            </p:cNvPr>
            <p:cNvSpPr/>
            <p:nvPr/>
          </p:nvSpPr>
          <p:spPr>
            <a:xfrm>
              <a:off x="4883959" y="3104581"/>
              <a:ext cx="120638" cy="120504"/>
            </a:xfrm>
            <a:custGeom>
              <a:avLst/>
              <a:gdLst>
                <a:gd name="connsiteX0" fmla="*/ 72624 w 120638"/>
                <a:gd name="connsiteY0" fmla="*/ 0 h 120504"/>
                <a:gd name="connsiteX1" fmla="*/ 36512 w 120638"/>
                <a:gd name="connsiteY1" fmla="*/ 60052 h 120504"/>
                <a:gd name="connsiteX2" fmla="*/ 36111 w 120638"/>
                <a:gd name="connsiteY2" fmla="*/ 60587 h 120504"/>
                <a:gd name="connsiteX3" fmla="*/ 0 w 120638"/>
                <a:gd name="connsiteY3" fmla="*/ 120504 h 120504"/>
                <a:gd name="connsiteX4" fmla="*/ 120103 w 120638"/>
                <a:gd name="connsiteY4" fmla="*/ 111142 h 120504"/>
                <a:gd name="connsiteX5" fmla="*/ 120638 w 120638"/>
                <a:gd name="connsiteY5" fmla="*/ 111142 h 120504"/>
                <a:gd name="connsiteX6" fmla="*/ 120505 w 120638"/>
                <a:gd name="connsiteY6" fmla="*/ 110607 h 120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638" h="120504">
                  <a:moveTo>
                    <a:pt x="72624" y="0"/>
                  </a:moveTo>
                  <a:lnTo>
                    <a:pt x="36512" y="60052"/>
                  </a:lnTo>
                  <a:lnTo>
                    <a:pt x="36111" y="60587"/>
                  </a:lnTo>
                  <a:lnTo>
                    <a:pt x="0" y="120504"/>
                  </a:lnTo>
                  <a:lnTo>
                    <a:pt x="120103" y="111142"/>
                  </a:lnTo>
                  <a:lnTo>
                    <a:pt x="120638" y="111142"/>
                  </a:lnTo>
                  <a:lnTo>
                    <a:pt x="120505" y="110607"/>
                  </a:lnTo>
                  <a:close/>
                </a:path>
              </a:pathLst>
            </a:custGeom>
            <a:solidFill>
              <a:srgbClr val="FFFFFF"/>
            </a:solidFill>
            <a:ln w="1335" cap="flat">
              <a:noFill/>
              <a:prstDash val="solid"/>
              <a:miter/>
            </a:ln>
          </p:spPr>
          <p:txBody>
            <a:bodyPr rtlCol="0" anchor="ctr"/>
            <a:lstStyle/>
            <a:p>
              <a:endParaRPr lang="LID4096"/>
            </a:p>
          </p:txBody>
        </p:sp>
      </p:grpSp>
      <p:pic>
        <p:nvPicPr>
          <p:cNvPr id="2050" name="Picture 2" descr="Vincent van Gogh - Paintings, Quotes &amp;amp; Death - Biography">
            <a:extLst>
              <a:ext uri="{FF2B5EF4-FFF2-40B4-BE49-F238E27FC236}">
                <a16:creationId xmlns:a16="http://schemas.microsoft.com/office/drawing/2014/main" id="{4E3DF0D0-349D-4DBD-A560-8A6FDD2993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500" r="12500"/>
          <a:stretch/>
        </p:blipFill>
        <p:spPr bwMode="auto">
          <a:xfrm>
            <a:off x="3639456" y="2122484"/>
            <a:ext cx="1312983" cy="1312983"/>
          </a:xfrm>
          <a:prstGeom prst="ellipse">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9C8A10-0A65-4755-8307-5FF785695764}"/>
              </a:ext>
            </a:extLst>
          </p:cNvPr>
          <p:cNvSpPr txBox="1"/>
          <p:nvPr/>
        </p:nvSpPr>
        <p:spPr>
          <a:xfrm rot="2478478">
            <a:off x="2877017" y="1662037"/>
            <a:ext cx="638316" cy="300082"/>
          </a:xfrm>
          <a:prstGeom prst="rect">
            <a:avLst/>
          </a:prstGeom>
          <a:noFill/>
        </p:spPr>
        <p:txBody>
          <a:bodyPr wrap="none" rtlCol="1">
            <a:spAutoFit/>
          </a:bodyPr>
          <a:lstStyle/>
          <a:p>
            <a:r>
              <a:rPr lang="en-US" sz="1350" b="1"/>
              <a:t>Son of</a:t>
            </a:r>
            <a:endParaRPr lang="he-IL" sz="1350" b="1"/>
          </a:p>
        </p:txBody>
      </p:sp>
      <p:sp>
        <p:nvSpPr>
          <p:cNvPr id="34" name="TextBox 33">
            <a:extLst>
              <a:ext uri="{FF2B5EF4-FFF2-40B4-BE49-F238E27FC236}">
                <a16:creationId xmlns:a16="http://schemas.microsoft.com/office/drawing/2014/main" id="{00B4ED2B-B485-4111-AB78-F3DD340850D1}"/>
              </a:ext>
            </a:extLst>
          </p:cNvPr>
          <p:cNvSpPr txBox="1"/>
          <p:nvPr/>
        </p:nvSpPr>
        <p:spPr>
          <a:xfrm>
            <a:off x="509408" y="816687"/>
            <a:ext cx="1333606" cy="507831"/>
          </a:xfrm>
          <a:prstGeom prst="rect">
            <a:avLst/>
          </a:prstGeom>
          <a:noFill/>
        </p:spPr>
        <p:txBody>
          <a:bodyPr wrap="square" rtlCol="1">
            <a:spAutoFit/>
          </a:bodyPr>
          <a:lstStyle/>
          <a:p>
            <a:r>
              <a:rPr lang="en-US" sz="1350">
                <a:solidFill>
                  <a:srgbClr val="202124"/>
                </a:solidFill>
                <a:latin typeface="Google Sans"/>
              </a:rPr>
              <a:t>Anna </a:t>
            </a:r>
            <a:r>
              <a:rPr lang="en-US" sz="1350" err="1">
                <a:solidFill>
                  <a:srgbClr val="202124"/>
                </a:solidFill>
                <a:latin typeface="Google Sans"/>
              </a:rPr>
              <a:t>Carbentus</a:t>
            </a:r>
            <a:r>
              <a:rPr lang="en-US" sz="1350">
                <a:solidFill>
                  <a:srgbClr val="202124"/>
                </a:solidFill>
                <a:latin typeface="Google Sans"/>
              </a:rPr>
              <a:t> van Gogh</a:t>
            </a:r>
            <a:endParaRPr lang="he-IL" sz="1350"/>
          </a:p>
        </p:txBody>
      </p:sp>
      <p:sp>
        <p:nvSpPr>
          <p:cNvPr id="35" name="TextBox 34">
            <a:extLst>
              <a:ext uri="{FF2B5EF4-FFF2-40B4-BE49-F238E27FC236}">
                <a16:creationId xmlns:a16="http://schemas.microsoft.com/office/drawing/2014/main" id="{BA9772A9-7546-4CAF-B489-CF7EDA2B10A6}"/>
              </a:ext>
            </a:extLst>
          </p:cNvPr>
          <p:cNvSpPr txBox="1"/>
          <p:nvPr/>
        </p:nvSpPr>
        <p:spPr>
          <a:xfrm rot="5400000">
            <a:off x="3625231" y="1416503"/>
            <a:ext cx="871441" cy="507831"/>
          </a:xfrm>
          <a:prstGeom prst="rect">
            <a:avLst/>
          </a:prstGeom>
          <a:noFill/>
        </p:spPr>
        <p:txBody>
          <a:bodyPr wrap="square" rtlCol="1">
            <a:spAutoFit/>
          </a:bodyPr>
          <a:lstStyle/>
          <a:p>
            <a:r>
              <a:rPr lang="en-US" sz="1350" b="1"/>
              <a:t>Educated by</a:t>
            </a:r>
            <a:endParaRPr lang="he-IL" sz="1350" b="1"/>
          </a:p>
        </p:txBody>
      </p:sp>
      <p:sp>
        <p:nvSpPr>
          <p:cNvPr id="36" name="TextBox 35">
            <a:extLst>
              <a:ext uri="{FF2B5EF4-FFF2-40B4-BE49-F238E27FC236}">
                <a16:creationId xmlns:a16="http://schemas.microsoft.com/office/drawing/2014/main" id="{5AA7025D-70CD-455D-8E6F-04A765786808}"/>
              </a:ext>
            </a:extLst>
          </p:cNvPr>
          <p:cNvSpPr txBox="1"/>
          <p:nvPr/>
        </p:nvSpPr>
        <p:spPr>
          <a:xfrm>
            <a:off x="4662445" y="721237"/>
            <a:ext cx="1046878" cy="507831"/>
          </a:xfrm>
          <a:prstGeom prst="rect">
            <a:avLst/>
          </a:prstGeom>
          <a:noFill/>
        </p:spPr>
        <p:txBody>
          <a:bodyPr wrap="square">
            <a:spAutoFit/>
          </a:bodyPr>
          <a:lstStyle/>
          <a:p>
            <a:r>
              <a:rPr lang="en-US" sz="1350">
                <a:solidFill>
                  <a:srgbClr val="202124"/>
                </a:solidFill>
                <a:latin typeface="Google Sans"/>
              </a:rPr>
              <a:t>Anton Mauve</a:t>
            </a:r>
            <a:endParaRPr lang="he-IL" sz="1350"/>
          </a:p>
        </p:txBody>
      </p:sp>
      <p:pic>
        <p:nvPicPr>
          <p:cNvPr id="37" name="Picture 36">
            <a:extLst>
              <a:ext uri="{FF2B5EF4-FFF2-40B4-BE49-F238E27FC236}">
                <a16:creationId xmlns:a16="http://schemas.microsoft.com/office/drawing/2014/main" id="{06F1DE37-4C45-494E-A55C-5830BD42C144}"/>
              </a:ext>
            </a:extLst>
          </p:cNvPr>
          <p:cNvPicPr>
            <a:picLocks noChangeAspect="1"/>
          </p:cNvPicPr>
          <p:nvPr/>
        </p:nvPicPr>
        <p:blipFill rotWithShape="1">
          <a:blip r:embed="rId4"/>
          <a:srcRect l="9290" t="12683" r="3626" b="22324"/>
          <a:stretch/>
        </p:blipFill>
        <p:spPr>
          <a:xfrm>
            <a:off x="1799150" y="749006"/>
            <a:ext cx="855415" cy="855415"/>
          </a:xfrm>
          <a:prstGeom prst="ellipse">
            <a:avLst/>
          </a:prstGeom>
          <a:ln w="28575">
            <a:solidFill>
              <a:schemeClr val="accent2"/>
            </a:solidFill>
          </a:ln>
        </p:spPr>
      </p:pic>
      <p:pic>
        <p:nvPicPr>
          <p:cNvPr id="38" name="Picture 37">
            <a:extLst>
              <a:ext uri="{FF2B5EF4-FFF2-40B4-BE49-F238E27FC236}">
                <a16:creationId xmlns:a16="http://schemas.microsoft.com/office/drawing/2014/main" id="{98F694F6-C907-4364-800D-9027209E1930}"/>
              </a:ext>
            </a:extLst>
          </p:cNvPr>
          <p:cNvPicPr>
            <a:picLocks noChangeAspect="1"/>
          </p:cNvPicPr>
          <p:nvPr/>
        </p:nvPicPr>
        <p:blipFill rotWithShape="1">
          <a:blip r:embed="rId5"/>
          <a:srcRect t="6401" b="29697"/>
          <a:stretch/>
        </p:blipFill>
        <p:spPr>
          <a:xfrm>
            <a:off x="3990742" y="642441"/>
            <a:ext cx="650524" cy="650524"/>
          </a:xfrm>
          <a:prstGeom prst="ellipse">
            <a:avLst/>
          </a:prstGeom>
          <a:ln w="28575">
            <a:solidFill>
              <a:srgbClr val="00B0F0"/>
            </a:solidFill>
          </a:ln>
        </p:spPr>
      </p:pic>
      <p:cxnSp>
        <p:nvCxnSpPr>
          <p:cNvPr id="39" name="Straight Connector 38">
            <a:extLst>
              <a:ext uri="{FF2B5EF4-FFF2-40B4-BE49-F238E27FC236}">
                <a16:creationId xmlns:a16="http://schemas.microsoft.com/office/drawing/2014/main" id="{FE2E14E3-8A21-4998-9F59-7026B400855D}"/>
              </a:ext>
            </a:extLst>
          </p:cNvPr>
          <p:cNvCxnSpPr>
            <a:cxnSpLocks/>
          </p:cNvCxnSpPr>
          <p:nvPr/>
        </p:nvCxnSpPr>
        <p:spPr>
          <a:xfrm flipV="1">
            <a:off x="4300380" y="1292965"/>
            <a:ext cx="0" cy="67317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D855C8-D734-4FAE-A490-454814C18619}"/>
              </a:ext>
            </a:extLst>
          </p:cNvPr>
          <p:cNvCxnSpPr>
            <a:cxnSpLocks/>
          </p:cNvCxnSpPr>
          <p:nvPr/>
        </p:nvCxnSpPr>
        <p:spPr>
          <a:xfrm flipV="1">
            <a:off x="5004597" y="1371106"/>
            <a:ext cx="1646216" cy="9881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DE982D-DD04-42A9-8561-4B1F3B97EAC5}"/>
              </a:ext>
            </a:extLst>
          </p:cNvPr>
          <p:cNvCxnSpPr>
            <a:cxnSpLocks/>
          </p:cNvCxnSpPr>
          <p:nvPr/>
        </p:nvCxnSpPr>
        <p:spPr>
          <a:xfrm flipV="1">
            <a:off x="2478307" y="3207991"/>
            <a:ext cx="1114004" cy="66869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D2DC8FC-7204-46C9-85D5-3D7CD9E338A3}"/>
              </a:ext>
            </a:extLst>
          </p:cNvPr>
          <p:cNvCxnSpPr>
            <a:cxnSpLocks/>
          </p:cNvCxnSpPr>
          <p:nvPr/>
        </p:nvCxnSpPr>
        <p:spPr>
          <a:xfrm flipH="1" flipV="1">
            <a:off x="2672511" y="1526857"/>
            <a:ext cx="914653" cy="83308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4F22CC2-3FE2-4C89-BC7A-E4152C8E5204}"/>
              </a:ext>
            </a:extLst>
          </p:cNvPr>
          <p:cNvCxnSpPr>
            <a:cxnSpLocks/>
          </p:cNvCxnSpPr>
          <p:nvPr/>
        </p:nvCxnSpPr>
        <p:spPr>
          <a:xfrm flipH="1" flipV="1">
            <a:off x="5011287" y="3232306"/>
            <a:ext cx="548751" cy="3344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A072230-8004-495F-90AE-B31EF7DF4D20}"/>
              </a:ext>
            </a:extLst>
          </p:cNvPr>
          <p:cNvCxnSpPr>
            <a:cxnSpLocks/>
          </p:cNvCxnSpPr>
          <p:nvPr/>
        </p:nvCxnSpPr>
        <p:spPr>
          <a:xfrm flipV="1">
            <a:off x="4295880" y="3620224"/>
            <a:ext cx="0" cy="9961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F2BF0559-680E-45DF-95E7-A532C9859AB7}"/>
              </a:ext>
            </a:extLst>
          </p:cNvPr>
          <p:cNvPicPr>
            <a:picLocks noChangeAspect="1"/>
          </p:cNvPicPr>
          <p:nvPr/>
        </p:nvPicPr>
        <p:blipFill rotWithShape="1">
          <a:blip r:embed="rId6"/>
          <a:srcRect l="11967" r="16575" b="6056"/>
          <a:stretch/>
        </p:blipFill>
        <p:spPr>
          <a:xfrm>
            <a:off x="6552673" y="713615"/>
            <a:ext cx="899840" cy="899840"/>
          </a:xfrm>
          <a:prstGeom prst="ellipse">
            <a:avLst/>
          </a:prstGeom>
          <a:ln w="28575">
            <a:solidFill>
              <a:schemeClr val="accent5"/>
            </a:solidFill>
          </a:ln>
        </p:spPr>
      </p:pic>
      <p:sp>
        <p:nvSpPr>
          <p:cNvPr id="57" name="TextBox 56">
            <a:extLst>
              <a:ext uri="{FF2B5EF4-FFF2-40B4-BE49-F238E27FC236}">
                <a16:creationId xmlns:a16="http://schemas.microsoft.com/office/drawing/2014/main" id="{9EE1E192-7B0E-4E03-8535-00BCF884ADEE}"/>
              </a:ext>
            </a:extLst>
          </p:cNvPr>
          <p:cNvSpPr txBox="1"/>
          <p:nvPr/>
        </p:nvSpPr>
        <p:spPr>
          <a:xfrm>
            <a:off x="7494163" y="863275"/>
            <a:ext cx="1101845" cy="507831"/>
          </a:xfrm>
          <a:prstGeom prst="rect">
            <a:avLst/>
          </a:prstGeom>
          <a:noFill/>
        </p:spPr>
        <p:txBody>
          <a:bodyPr wrap="square" rtlCol="1">
            <a:spAutoFit/>
          </a:bodyPr>
          <a:lstStyle/>
          <a:p>
            <a:r>
              <a:rPr lang="en-US" sz="1350"/>
              <a:t>Farmhouse in Provence</a:t>
            </a:r>
          </a:p>
        </p:txBody>
      </p:sp>
      <p:sp>
        <p:nvSpPr>
          <p:cNvPr id="58" name="TextBox 57">
            <a:extLst>
              <a:ext uri="{FF2B5EF4-FFF2-40B4-BE49-F238E27FC236}">
                <a16:creationId xmlns:a16="http://schemas.microsoft.com/office/drawing/2014/main" id="{FE6AF5D7-D391-4BB4-A951-16D86AF4DCE0}"/>
              </a:ext>
            </a:extLst>
          </p:cNvPr>
          <p:cNvSpPr txBox="1"/>
          <p:nvPr/>
        </p:nvSpPr>
        <p:spPr>
          <a:xfrm rot="19716872">
            <a:off x="5082727" y="1659243"/>
            <a:ext cx="1190839" cy="300082"/>
          </a:xfrm>
          <a:prstGeom prst="rect">
            <a:avLst/>
          </a:prstGeom>
          <a:noFill/>
        </p:spPr>
        <p:txBody>
          <a:bodyPr wrap="none" rtlCol="1">
            <a:spAutoFit/>
          </a:bodyPr>
          <a:lstStyle/>
          <a:p>
            <a:r>
              <a:rPr lang="en-US" sz="1350" b="1"/>
              <a:t>The painter of</a:t>
            </a:r>
            <a:endParaRPr lang="he-IL" sz="1350" b="1"/>
          </a:p>
        </p:txBody>
      </p:sp>
      <p:sp>
        <p:nvSpPr>
          <p:cNvPr id="63" name="TextBox 62">
            <a:extLst>
              <a:ext uri="{FF2B5EF4-FFF2-40B4-BE49-F238E27FC236}">
                <a16:creationId xmlns:a16="http://schemas.microsoft.com/office/drawing/2014/main" id="{817CFFF1-40FF-49F5-B572-7868BA08F512}"/>
              </a:ext>
            </a:extLst>
          </p:cNvPr>
          <p:cNvSpPr txBox="1"/>
          <p:nvPr/>
        </p:nvSpPr>
        <p:spPr>
          <a:xfrm rot="5400000">
            <a:off x="3969624" y="3824693"/>
            <a:ext cx="996164" cy="300082"/>
          </a:xfrm>
          <a:prstGeom prst="rect">
            <a:avLst/>
          </a:prstGeom>
          <a:noFill/>
        </p:spPr>
        <p:txBody>
          <a:bodyPr wrap="square">
            <a:spAutoFit/>
          </a:bodyPr>
          <a:lstStyle/>
          <a:p>
            <a:r>
              <a:rPr lang="he-IL" sz="1350" b="1"/>
              <a:t>Occupation</a:t>
            </a:r>
          </a:p>
        </p:txBody>
      </p:sp>
      <p:sp>
        <p:nvSpPr>
          <p:cNvPr id="64" name="TextBox 63">
            <a:extLst>
              <a:ext uri="{FF2B5EF4-FFF2-40B4-BE49-F238E27FC236}">
                <a16:creationId xmlns:a16="http://schemas.microsoft.com/office/drawing/2014/main" id="{C2D03B43-D8EA-4A49-A33D-899990372351}"/>
              </a:ext>
            </a:extLst>
          </p:cNvPr>
          <p:cNvSpPr txBox="1"/>
          <p:nvPr/>
        </p:nvSpPr>
        <p:spPr>
          <a:xfrm rot="19716872">
            <a:off x="2467596" y="3229893"/>
            <a:ext cx="1190839" cy="300082"/>
          </a:xfrm>
          <a:prstGeom prst="rect">
            <a:avLst/>
          </a:prstGeom>
          <a:noFill/>
        </p:spPr>
        <p:txBody>
          <a:bodyPr wrap="none" rtlCol="1">
            <a:spAutoFit/>
          </a:bodyPr>
          <a:lstStyle/>
          <a:p>
            <a:r>
              <a:rPr lang="en-US" sz="1350" b="1"/>
              <a:t>The painter of</a:t>
            </a:r>
            <a:endParaRPr lang="he-IL" sz="1350" b="1"/>
          </a:p>
        </p:txBody>
      </p:sp>
      <p:pic>
        <p:nvPicPr>
          <p:cNvPr id="65" name="Picture 64">
            <a:extLst>
              <a:ext uri="{FF2B5EF4-FFF2-40B4-BE49-F238E27FC236}">
                <a16:creationId xmlns:a16="http://schemas.microsoft.com/office/drawing/2014/main" id="{4FC54031-3575-4A97-A7BD-BBA50DC0A909}"/>
              </a:ext>
            </a:extLst>
          </p:cNvPr>
          <p:cNvPicPr>
            <a:picLocks noChangeAspect="1"/>
          </p:cNvPicPr>
          <p:nvPr/>
        </p:nvPicPr>
        <p:blipFill rotWithShape="1">
          <a:blip r:embed="rId7"/>
          <a:srcRect l="9214" r="9214"/>
          <a:stretch/>
        </p:blipFill>
        <p:spPr>
          <a:xfrm>
            <a:off x="1890033" y="3607210"/>
            <a:ext cx="772123" cy="772123"/>
          </a:xfrm>
          <a:prstGeom prst="ellipse">
            <a:avLst/>
          </a:prstGeom>
          <a:ln w="28575">
            <a:solidFill>
              <a:srgbClr val="92D050"/>
            </a:solidFill>
          </a:ln>
        </p:spPr>
      </p:pic>
      <p:pic>
        <p:nvPicPr>
          <p:cNvPr id="66" name="Picture 65">
            <a:extLst>
              <a:ext uri="{FF2B5EF4-FFF2-40B4-BE49-F238E27FC236}">
                <a16:creationId xmlns:a16="http://schemas.microsoft.com/office/drawing/2014/main" id="{6E0D8F90-2788-41D5-BBE8-C4B391C56159}"/>
              </a:ext>
            </a:extLst>
          </p:cNvPr>
          <p:cNvPicPr>
            <a:picLocks noChangeAspect="1"/>
          </p:cNvPicPr>
          <p:nvPr/>
        </p:nvPicPr>
        <p:blipFill rotWithShape="1">
          <a:blip r:embed="rId8"/>
          <a:srcRect l="9649" t="4151" r="9004" b="4795"/>
          <a:stretch/>
        </p:blipFill>
        <p:spPr>
          <a:xfrm>
            <a:off x="5470030" y="3390960"/>
            <a:ext cx="834311" cy="834311"/>
          </a:xfrm>
          <a:prstGeom prst="ellipse">
            <a:avLst/>
          </a:prstGeom>
          <a:ln w="28575">
            <a:solidFill>
              <a:schemeClr val="accent1"/>
            </a:solidFill>
          </a:ln>
        </p:spPr>
      </p:pic>
      <p:sp>
        <p:nvSpPr>
          <p:cNvPr id="68" name="TextBox 67">
            <a:extLst>
              <a:ext uri="{FF2B5EF4-FFF2-40B4-BE49-F238E27FC236}">
                <a16:creationId xmlns:a16="http://schemas.microsoft.com/office/drawing/2014/main" id="{2F9FFA44-12EE-46AD-8DC3-BDC7A360B9A8}"/>
              </a:ext>
            </a:extLst>
          </p:cNvPr>
          <p:cNvSpPr txBox="1"/>
          <p:nvPr/>
        </p:nvSpPr>
        <p:spPr>
          <a:xfrm>
            <a:off x="5435270" y="4222724"/>
            <a:ext cx="1101845" cy="300082"/>
          </a:xfrm>
          <a:prstGeom prst="rect">
            <a:avLst/>
          </a:prstGeom>
          <a:noFill/>
        </p:spPr>
        <p:txBody>
          <a:bodyPr wrap="square" rtlCol="1">
            <a:spAutoFit/>
          </a:bodyPr>
          <a:lstStyle/>
          <a:p>
            <a:r>
              <a:rPr lang="en-US" sz="1350"/>
              <a:t>Zaandam</a:t>
            </a:r>
          </a:p>
        </p:txBody>
      </p:sp>
      <p:sp>
        <p:nvSpPr>
          <p:cNvPr id="69" name="TextBox 68">
            <a:extLst>
              <a:ext uri="{FF2B5EF4-FFF2-40B4-BE49-F238E27FC236}">
                <a16:creationId xmlns:a16="http://schemas.microsoft.com/office/drawing/2014/main" id="{288F8A41-BDE6-49CB-9BBE-AD2738484190}"/>
              </a:ext>
            </a:extLst>
          </p:cNvPr>
          <p:cNvSpPr txBox="1"/>
          <p:nvPr/>
        </p:nvSpPr>
        <p:spPr>
          <a:xfrm>
            <a:off x="1806191" y="3115531"/>
            <a:ext cx="993289" cy="507831"/>
          </a:xfrm>
          <a:prstGeom prst="rect">
            <a:avLst/>
          </a:prstGeom>
          <a:noFill/>
        </p:spPr>
        <p:txBody>
          <a:bodyPr wrap="square" rtlCol="1">
            <a:spAutoFit/>
          </a:bodyPr>
          <a:lstStyle/>
          <a:p>
            <a:pPr algn="ctr"/>
            <a:r>
              <a:rPr lang="en-US" sz="1350"/>
              <a:t>The Starry Night</a:t>
            </a:r>
            <a:endParaRPr lang="he-IL" sz="1350"/>
          </a:p>
        </p:txBody>
      </p:sp>
      <p:sp>
        <p:nvSpPr>
          <p:cNvPr id="70" name="TextBox 69">
            <a:extLst>
              <a:ext uri="{FF2B5EF4-FFF2-40B4-BE49-F238E27FC236}">
                <a16:creationId xmlns:a16="http://schemas.microsoft.com/office/drawing/2014/main" id="{75F1336A-1ABE-4FC2-A8B0-EE68AFF8B408}"/>
              </a:ext>
            </a:extLst>
          </p:cNvPr>
          <p:cNvSpPr txBox="1"/>
          <p:nvPr/>
        </p:nvSpPr>
        <p:spPr>
          <a:xfrm>
            <a:off x="723723" y="3762438"/>
            <a:ext cx="1186327" cy="461665"/>
          </a:xfrm>
          <a:prstGeom prst="rect">
            <a:avLst/>
          </a:prstGeom>
          <a:noFill/>
        </p:spPr>
        <p:txBody>
          <a:bodyPr wrap="square" rtlCol="1">
            <a:spAutoFit/>
          </a:bodyPr>
          <a:lstStyle/>
          <a:p>
            <a:r>
              <a:rPr lang="en-US" sz="1200"/>
              <a:t>Painting technique </a:t>
            </a:r>
            <a:endParaRPr lang="he-IL" sz="1200"/>
          </a:p>
        </p:txBody>
      </p:sp>
      <p:sp>
        <p:nvSpPr>
          <p:cNvPr id="71" name="TextBox 70">
            <a:extLst>
              <a:ext uri="{FF2B5EF4-FFF2-40B4-BE49-F238E27FC236}">
                <a16:creationId xmlns:a16="http://schemas.microsoft.com/office/drawing/2014/main" id="{831EE2C4-AEE7-412C-BE3E-84063FEB8317}"/>
              </a:ext>
            </a:extLst>
          </p:cNvPr>
          <p:cNvSpPr txBox="1"/>
          <p:nvPr/>
        </p:nvSpPr>
        <p:spPr>
          <a:xfrm>
            <a:off x="252232" y="4193389"/>
            <a:ext cx="798617" cy="507831"/>
          </a:xfrm>
          <a:prstGeom prst="rect">
            <a:avLst/>
          </a:prstGeom>
          <a:noFill/>
        </p:spPr>
        <p:txBody>
          <a:bodyPr wrap="none" rtlCol="1">
            <a:spAutoFit/>
          </a:bodyPr>
          <a:lstStyle/>
          <a:p>
            <a:r>
              <a:rPr lang="en-US" sz="1350" b="1">
                <a:solidFill>
                  <a:srgbClr val="000940"/>
                </a:solidFill>
                <a:latin typeface="+mj-lt"/>
              </a:rPr>
              <a:t>Oil paint</a:t>
            </a:r>
          </a:p>
          <a:p>
            <a:endParaRPr lang="he-IL" sz="1350"/>
          </a:p>
        </p:txBody>
      </p:sp>
      <p:cxnSp>
        <p:nvCxnSpPr>
          <p:cNvPr id="72" name="Straight Connector 71">
            <a:extLst>
              <a:ext uri="{FF2B5EF4-FFF2-40B4-BE49-F238E27FC236}">
                <a16:creationId xmlns:a16="http://schemas.microsoft.com/office/drawing/2014/main" id="{1D2A2063-DFF7-44E8-A9A5-6DAE8F44B8C6}"/>
              </a:ext>
            </a:extLst>
          </p:cNvPr>
          <p:cNvCxnSpPr>
            <a:cxnSpLocks/>
          </p:cNvCxnSpPr>
          <p:nvPr/>
        </p:nvCxnSpPr>
        <p:spPr>
          <a:xfrm>
            <a:off x="703134" y="4193389"/>
            <a:ext cx="1242307"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74" name="Picture 73" descr="A picture containing wall, colorful, different, items&#10;&#10;Description automatically generated">
            <a:extLst>
              <a:ext uri="{FF2B5EF4-FFF2-40B4-BE49-F238E27FC236}">
                <a16:creationId xmlns:a16="http://schemas.microsoft.com/office/drawing/2014/main" id="{F84B3FC3-CAF2-4192-B91A-2D267EEF33ED}"/>
              </a:ext>
            </a:extLst>
          </p:cNvPr>
          <p:cNvPicPr>
            <a:picLocks noChangeAspect="1"/>
          </p:cNvPicPr>
          <p:nvPr/>
        </p:nvPicPr>
        <p:blipFill rotWithShape="1">
          <a:blip r:embed="rId9">
            <a:extLst>
              <a:ext uri="{28A0092B-C50C-407E-A947-70E740481C1C}">
                <a14:useLocalDpi xmlns:a14="http://schemas.microsoft.com/office/drawing/2010/main" val="0"/>
              </a:ext>
            </a:extLst>
          </a:blip>
          <a:srcRect l="16600" r="16600"/>
          <a:stretch/>
        </p:blipFill>
        <p:spPr>
          <a:xfrm>
            <a:off x="4024984" y="4447304"/>
            <a:ext cx="579766" cy="579766"/>
          </a:xfrm>
          <a:prstGeom prst="ellipse">
            <a:avLst/>
          </a:prstGeom>
          <a:ln w="28575">
            <a:solidFill>
              <a:srgbClr val="7030A0"/>
            </a:solidFill>
          </a:ln>
        </p:spPr>
      </p:pic>
      <p:sp>
        <p:nvSpPr>
          <p:cNvPr id="77" name="TextBox 76">
            <a:extLst>
              <a:ext uri="{FF2B5EF4-FFF2-40B4-BE49-F238E27FC236}">
                <a16:creationId xmlns:a16="http://schemas.microsoft.com/office/drawing/2014/main" id="{A5340ABB-E4F2-48C3-87C3-2F3F9B1B28F4}"/>
              </a:ext>
            </a:extLst>
          </p:cNvPr>
          <p:cNvSpPr txBox="1"/>
          <p:nvPr/>
        </p:nvSpPr>
        <p:spPr>
          <a:xfrm>
            <a:off x="4623898" y="4629785"/>
            <a:ext cx="673358" cy="300082"/>
          </a:xfrm>
          <a:prstGeom prst="rect">
            <a:avLst/>
          </a:prstGeom>
          <a:noFill/>
        </p:spPr>
        <p:txBody>
          <a:bodyPr wrap="square" rtlCol="1">
            <a:spAutoFit/>
          </a:bodyPr>
          <a:lstStyle/>
          <a:p>
            <a:r>
              <a:rPr lang="en-US" sz="1350"/>
              <a:t>Artist</a:t>
            </a:r>
          </a:p>
        </p:txBody>
      </p:sp>
      <p:sp>
        <p:nvSpPr>
          <p:cNvPr id="62" name="TextBox 61">
            <a:extLst>
              <a:ext uri="{FF2B5EF4-FFF2-40B4-BE49-F238E27FC236}">
                <a16:creationId xmlns:a16="http://schemas.microsoft.com/office/drawing/2014/main" id="{E44EA5C7-0BE0-43BA-A4BA-395CE6D51210}"/>
              </a:ext>
            </a:extLst>
          </p:cNvPr>
          <p:cNvSpPr txBox="1"/>
          <p:nvPr/>
        </p:nvSpPr>
        <p:spPr>
          <a:xfrm rot="1900835">
            <a:off x="4713817" y="3107286"/>
            <a:ext cx="1138453" cy="300082"/>
          </a:xfrm>
          <a:prstGeom prst="rect">
            <a:avLst/>
          </a:prstGeom>
          <a:noFill/>
        </p:spPr>
        <p:txBody>
          <a:bodyPr wrap="none" rtlCol="1">
            <a:spAutoFit/>
          </a:bodyPr>
          <a:lstStyle/>
          <a:p>
            <a:r>
              <a:rPr lang="en-US" sz="1350" b="1"/>
              <a:t>place of birth</a:t>
            </a:r>
          </a:p>
        </p:txBody>
      </p:sp>
      <p:sp>
        <p:nvSpPr>
          <p:cNvPr id="44" name="TextBox 43">
            <a:extLst>
              <a:ext uri="{FF2B5EF4-FFF2-40B4-BE49-F238E27FC236}">
                <a16:creationId xmlns:a16="http://schemas.microsoft.com/office/drawing/2014/main" id="{758D457C-46E6-4C31-810D-2B059A1377F6}"/>
              </a:ext>
            </a:extLst>
          </p:cNvPr>
          <p:cNvSpPr txBox="1"/>
          <p:nvPr/>
        </p:nvSpPr>
        <p:spPr>
          <a:xfrm>
            <a:off x="-56498" y="2289741"/>
            <a:ext cx="1333606" cy="300082"/>
          </a:xfrm>
          <a:prstGeom prst="rect">
            <a:avLst/>
          </a:prstGeom>
          <a:noFill/>
        </p:spPr>
        <p:txBody>
          <a:bodyPr wrap="square">
            <a:spAutoFit/>
          </a:bodyPr>
          <a:lstStyle>
            <a:defPPr>
              <a:defRPr lang="en-US"/>
            </a:defPPr>
            <a:lvl1pPr>
              <a:defRPr sz="1350">
                <a:solidFill>
                  <a:srgbClr val="202124"/>
                </a:solidFill>
                <a:latin typeface="Google Sans"/>
              </a:defRPr>
            </a:lvl1pPr>
          </a:lstStyle>
          <a:p>
            <a:r>
              <a:rPr lang="en-US"/>
              <a:t> Theo van Gogh</a:t>
            </a:r>
            <a:endParaRPr lang="he-IL"/>
          </a:p>
        </p:txBody>
      </p:sp>
      <p:pic>
        <p:nvPicPr>
          <p:cNvPr id="45" name="Picture 44">
            <a:extLst>
              <a:ext uri="{FF2B5EF4-FFF2-40B4-BE49-F238E27FC236}">
                <a16:creationId xmlns:a16="http://schemas.microsoft.com/office/drawing/2014/main" id="{CCC1FC82-AB38-42C6-8887-648590BA7E0A}"/>
              </a:ext>
            </a:extLst>
          </p:cNvPr>
          <p:cNvPicPr>
            <a:picLocks noChangeAspect="1"/>
          </p:cNvPicPr>
          <p:nvPr/>
        </p:nvPicPr>
        <p:blipFill rotWithShape="1">
          <a:blip r:embed="rId10">
            <a:extLst>
              <a:ext uri="{28A0092B-C50C-407E-A947-70E740481C1C}">
                <a14:useLocalDpi xmlns:a14="http://schemas.microsoft.com/office/drawing/2010/main" val="0"/>
              </a:ext>
            </a:extLst>
          </a:blip>
          <a:srcRect l="5418" t="4489" r="8093" b="36050"/>
          <a:stretch/>
        </p:blipFill>
        <p:spPr>
          <a:xfrm>
            <a:off x="1120791" y="2292521"/>
            <a:ext cx="855415" cy="855415"/>
          </a:xfrm>
          <a:prstGeom prst="ellipse">
            <a:avLst/>
          </a:prstGeom>
          <a:ln w="28575">
            <a:solidFill>
              <a:schemeClr val="accent4"/>
            </a:solidFill>
          </a:ln>
        </p:spPr>
      </p:pic>
      <p:cxnSp>
        <p:nvCxnSpPr>
          <p:cNvPr id="47" name="Straight Connector 46">
            <a:extLst>
              <a:ext uri="{FF2B5EF4-FFF2-40B4-BE49-F238E27FC236}">
                <a16:creationId xmlns:a16="http://schemas.microsoft.com/office/drawing/2014/main" id="{7EEC9532-0FCB-48EF-9005-2CEA0DAA4DFA}"/>
              </a:ext>
            </a:extLst>
          </p:cNvPr>
          <p:cNvCxnSpPr>
            <a:cxnSpLocks/>
          </p:cNvCxnSpPr>
          <p:nvPr/>
        </p:nvCxnSpPr>
        <p:spPr>
          <a:xfrm flipH="1" flipV="1">
            <a:off x="2076188" y="2666254"/>
            <a:ext cx="1418823" cy="4526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DDA8C47-2516-411F-8129-C26151CD66A8}"/>
              </a:ext>
            </a:extLst>
          </p:cNvPr>
          <p:cNvSpPr txBox="1"/>
          <p:nvPr/>
        </p:nvSpPr>
        <p:spPr>
          <a:xfrm>
            <a:off x="2199932" y="2432046"/>
            <a:ext cx="919932" cy="300082"/>
          </a:xfrm>
          <a:prstGeom prst="rect">
            <a:avLst/>
          </a:prstGeom>
          <a:noFill/>
        </p:spPr>
        <p:txBody>
          <a:bodyPr wrap="none" rtlCol="1">
            <a:spAutoFit/>
          </a:bodyPr>
          <a:lstStyle/>
          <a:p>
            <a:r>
              <a:rPr lang="en-US" sz="1350" b="1"/>
              <a:t>Brother of</a:t>
            </a:r>
            <a:endParaRPr lang="he-IL" sz="1350" b="1"/>
          </a:p>
        </p:txBody>
      </p:sp>
      <p:cxnSp>
        <p:nvCxnSpPr>
          <p:cNvPr id="52" name="Straight Connector 51">
            <a:extLst>
              <a:ext uri="{FF2B5EF4-FFF2-40B4-BE49-F238E27FC236}">
                <a16:creationId xmlns:a16="http://schemas.microsoft.com/office/drawing/2014/main" id="{ABFC2A75-737E-42F5-AAA1-5062C7926D2E}"/>
              </a:ext>
            </a:extLst>
          </p:cNvPr>
          <p:cNvCxnSpPr>
            <a:cxnSpLocks/>
          </p:cNvCxnSpPr>
          <p:nvPr/>
        </p:nvCxnSpPr>
        <p:spPr>
          <a:xfrm flipV="1">
            <a:off x="1709823" y="1617607"/>
            <a:ext cx="266383" cy="59408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B16C39C-3CED-418E-93F5-14740EB4F0D7}"/>
              </a:ext>
            </a:extLst>
          </p:cNvPr>
          <p:cNvSpPr txBox="1"/>
          <p:nvPr/>
        </p:nvSpPr>
        <p:spPr>
          <a:xfrm rot="17725203">
            <a:off x="1413230" y="1717131"/>
            <a:ext cx="638316" cy="300082"/>
          </a:xfrm>
          <a:prstGeom prst="rect">
            <a:avLst/>
          </a:prstGeom>
          <a:noFill/>
        </p:spPr>
        <p:txBody>
          <a:bodyPr wrap="none" rtlCol="1">
            <a:spAutoFit/>
          </a:bodyPr>
          <a:lstStyle/>
          <a:p>
            <a:r>
              <a:rPr lang="en-US" sz="1350" b="1"/>
              <a:t>Son of</a:t>
            </a:r>
            <a:endParaRPr lang="he-IL" sz="1350" b="1"/>
          </a:p>
        </p:txBody>
      </p:sp>
      <p:sp>
        <p:nvSpPr>
          <p:cNvPr id="59" name="TextBox 58">
            <a:extLst>
              <a:ext uri="{FF2B5EF4-FFF2-40B4-BE49-F238E27FC236}">
                <a16:creationId xmlns:a16="http://schemas.microsoft.com/office/drawing/2014/main" id="{0859A88C-AD74-4E9E-B863-D57036EB27DC}"/>
              </a:ext>
            </a:extLst>
          </p:cNvPr>
          <p:cNvSpPr txBox="1"/>
          <p:nvPr/>
        </p:nvSpPr>
        <p:spPr>
          <a:xfrm rot="21406596">
            <a:off x="5331956" y="2471665"/>
            <a:ext cx="964495" cy="307777"/>
          </a:xfrm>
          <a:prstGeom prst="rect">
            <a:avLst/>
          </a:prstGeom>
          <a:noFill/>
        </p:spPr>
        <p:txBody>
          <a:bodyPr wrap="none" rtlCol="1">
            <a:spAutoFit/>
          </a:bodyPr>
          <a:lstStyle/>
          <a:p>
            <a:r>
              <a:rPr lang="en-US" sz="1350" b="1"/>
              <a:t>Archives at</a:t>
            </a:r>
            <a:endParaRPr lang="he-IL" sz="1350" b="1"/>
          </a:p>
        </p:txBody>
      </p:sp>
      <p:cxnSp>
        <p:nvCxnSpPr>
          <p:cNvPr id="61" name="Straight Connector 60">
            <a:extLst>
              <a:ext uri="{FF2B5EF4-FFF2-40B4-BE49-F238E27FC236}">
                <a16:creationId xmlns:a16="http://schemas.microsoft.com/office/drawing/2014/main" id="{B85ECC3F-7372-4690-8E19-D6AC7755325E}"/>
              </a:ext>
            </a:extLst>
          </p:cNvPr>
          <p:cNvCxnSpPr>
            <a:cxnSpLocks/>
          </p:cNvCxnSpPr>
          <p:nvPr/>
        </p:nvCxnSpPr>
        <p:spPr>
          <a:xfrm flipV="1">
            <a:off x="5054821" y="2711357"/>
            <a:ext cx="1595992" cy="8155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D8185BC-9B05-4208-8781-DCD89AA9A990}"/>
              </a:ext>
            </a:extLst>
          </p:cNvPr>
          <p:cNvSpPr txBox="1"/>
          <p:nvPr/>
        </p:nvSpPr>
        <p:spPr>
          <a:xfrm>
            <a:off x="7537207" y="2282019"/>
            <a:ext cx="1458812" cy="507831"/>
          </a:xfrm>
          <a:prstGeom prst="rect">
            <a:avLst/>
          </a:prstGeom>
          <a:noFill/>
        </p:spPr>
        <p:txBody>
          <a:bodyPr wrap="square">
            <a:spAutoFit/>
          </a:bodyPr>
          <a:lstStyle/>
          <a:p>
            <a:r>
              <a:rPr lang="en-US" sz="1350"/>
              <a:t>Van Gogh Museum</a:t>
            </a:r>
            <a:endParaRPr lang="he-IL" sz="1350"/>
          </a:p>
        </p:txBody>
      </p:sp>
      <p:pic>
        <p:nvPicPr>
          <p:cNvPr id="73" name="Picture 72">
            <a:extLst>
              <a:ext uri="{FF2B5EF4-FFF2-40B4-BE49-F238E27FC236}">
                <a16:creationId xmlns:a16="http://schemas.microsoft.com/office/drawing/2014/main" id="{A59F94EE-24C2-4D67-9AA7-FA19F6B6B8F5}"/>
              </a:ext>
            </a:extLst>
          </p:cNvPr>
          <p:cNvPicPr>
            <a:picLocks noChangeAspect="1"/>
          </p:cNvPicPr>
          <p:nvPr/>
        </p:nvPicPr>
        <p:blipFill rotWithShape="1">
          <a:blip r:embed="rId11">
            <a:extLst>
              <a:ext uri="{28A0092B-C50C-407E-A947-70E740481C1C}">
                <a14:useLocalDpi xmlns:a14="http://schemas.microsoft.com/office/drawing/2010/main" val="0"/>
              </a:ext>
            </a:extLst>
          </a:blip>
          <a:srcRect l="21652" r="11682"/>
          <a:stretch/>
        </p:blipFill>
        <p:spPr>
          <a:xfrm>
            <a:off x="6626377" y="2130729"/>
            <a:ext cx="899840" cy="899840"/>
          </a:xfrm>
          <a:prstGeom prst="ellipse">
            <a:avLst/>
          </a:prstGeom>
          <a:ln w="28575">
            <a:solidFill>
              <a:srgbClr val="0070C0"/>
            </a:solidFill>
          </a:ln>
        </p:spPr>
      </p:pic>
      <p:sp>
        <p:nvSpPr>
          <p:cNvPr id="75" name="TextBox 74">
            <a:extLst>
              <a:ext uri="{FF2B5EF4-FFF2-40B4-BE49-F238E27FC236}">
                <a16:creationId xmlns:a16="http://schemas.microsoft.com/office/drawing/2014/main" id="{68379FEE-BBC5-44CA-BE39-72F0F5AC98E5}"/>
              </a:ext>
            </a:extLst>
          </p:cNvPr>
          <p:cNvSpPr txBox="1"/>
          <p:nvPr/>
        </p:nvSpPr>
        <p:spPr>
          <a:xfrm>
            <a:off x="6235443" y="4784062"/>
            <a:ext cx="1301764" cy="300082"/>
          </a:xfrm>
          <a:prstGeom prst="rect">
            <a:avLst/>
          </a:prstGeom>
          <a:noFill/>
        </p:spPr>
        <p:txBody>
          <a:bodyPr wrap="square">
            <a:spAutoFit/>
          </a:bodyPr>
          <a:lstStyle/>
          <a:p>
            <a:r>
              <a:rPr lang="en-US" sz="1350" b="1">
                <a:solidFill>
                  <a:srgbClr val="000940"/>
                </a:solidFill>
                <a:latin typeface="+mj-lt"/>
              </a:rPr>
              <a:t>Netherlands</a:t>
            </a:r>
            <a:endParaRPr lang="he-IL" sz="1350" b="1">
              <a:solidFill>
                <a:srgbClr val="000940"/>
              </a:solidFill>
              <a:latin typeface="+mj-lt"/>
            </a:endParaRPr>
          </a:p>
        </p:txBody>
      </p:sp>
      <p:pic>
        <p:nvPicPr>
          <p:cNvPr id="76" name="Picture 75">
            <a:extLst>
              <a:ext uri="{FF2B5EF4-FFF2-40B4-BE49-F238E27FC236}">
                <a16:creationId xmlns:a16="http://schemas.microsoft.com/office/drawing/2014/main" id="{596F21EC-8B6F-4B62-BACC-BA822D6DE892}"/>
              </a:ext>
            </a:extLst>
          </p:cNvPr>
          <p:cNvPicPr>
            <a:picLocks noChangeAspect="1"/>
          </p:cNvPicPr>
          <p:nvPr/>
        </p:nvPicPr>
        <p:blipFill>
          <a:blip r:embed="rId12">
            <a:extLst>
              <a:ext uri="{28A0092B-C50C-407E-A947-70E740481C1C}">
                <a14:useLocalDpi xmlns:a14="http://schemas.microsoft.com/office/drawing/2010/main" val="0"/>
              </a:ext>
            </a:extLst>
          </a:blip>
          <a:srcRect l="16667" r="16667"/>
          <a:stretch/>
        </p:blipFill>
        <p:spPr>
          <a:xfrm>
            <a:off x="7342132" y="3530045"/>
            <a:ext cx="899840" cy="899840"/>
          </a:xfrm>
          <a:prstGeom prst="ellipse">
            <a:avLst/>
          </a:prstGeom>
          <a:ln w="28575">
            <a:solidFill>
              <a:srgbClr val="0070C0"/>
            </a:solidFill>
          </a:ln>
        </p:spPr>
      </p:pic>
      <p:sp>
        <p:nvSpPr>
          <p:cNvPr id="27" name="TextBox 26">
            <a:extLst>
              <a:ext uri="{FF2B5EF4-FFF2-40B4-BE49-F238E27FC236}">
                <a16:creationId xmlns:a16="http://schemas.microsoft.com/office/drawing/2014/main" id="{79215A70-7725-4749-ABA2-F1678C322D82}"/>
              </a:ext>
            </a:extLst>
          </p:cNvPr>
          <p:cNvSpPr txBox="1"/>
          <p:nvPr/>
        </p:nvSpPr>
        <p:spPr>
          <a:xfrm>
            <a:off x="7439102" y="4385843"/>
            <a:ext cx="946991" cy="276999"/>
          </a:xfrm>
          <a:prstGeom prst="rect">
            <a:avLst/>
          </a:prstGeom>
          <a:noFill/>
        </p:spPr>
        <p:txBody>
          <a:bodyPr wrap="none" rtlCol="1">
            <a:spAutoFit/>
          </a:bodyPr>
          <a:lstStyle/>
          <a:p>
            <a:r>
              <a:rPr lang="en-US" sz="1200"/>
              <a:t>Amsterdam </a:t>
            </a:r>
            <a:endParaRPr lang="he-IL" sz="1200"/>
          </a:p>
        </p:txBody>
      </p:sp>
      <p:cxnSp>
        <p:nvCxnSpPr>
          <p:cNvPr id="78" name="Straight Connector 77">
            <a:extLst>
              <a:ext uri="{FF2B5EF4-FFF2-40B4-BE49-F238E27FC236}">
                <a16:creationId xmlns:a16="http://schemas.microsoft.com/office/drawing/2014/main" id="{8442CA44-435E-45E2-85E5-F18FAB8C66FB}"/>
              </a:ext>
            </a:extLst>
          </p:cNvPr>
          <p:cNvCxnSpPr>
            <a:cxnSpLocks/>
          </p:cNvCxnSpPr>
          <p:nvPr/>
        </p:nvCxnSpPr>
        <p:spPr>
          <a:xfrm>
            <a:off x="7223862" y="3036537"/>
            <a:ext cx="434683" cy="443827"/>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8353A8-B966-482A-BA02-5BE89650F07A}"/>
              </a:ext>
            </a:extLst>
          </p:cNvPr>
          <p:cNvCxnSpPr>
            <a:cxnSpLocks/>
          </p:cNvCxnSpPr>
          <p:nvPr/>
        </p:nvCxnSpPr>
        <p:spPr>
          <a:xfrm>
            <a:off x="6163510" y="4222724"/>
            <a:ext cx="408365" cy="55710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D418A81-E5C4-4C57-B899-3867C779DC05}"/>
              </a:ext>
            </a:extLst>
          </p:cNvPr>
          <p:cNvCxnSpPr>
            <a:cxnSpLocks/>
          </p:cNvCxnSpPr>
          <p:nvPr/>
        </p:nvCxnSpPr>
        <p:spPr>
          <a:xfrm flipH="1">
            <a:off x="6991189" y="4404720"/>
            <a:ext cx="535028" cy="43704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FB0D15A8-4BB2-4384-B5B9-1626BF144890}"/>
              </a:ext>
            </a:extLst>
          </p:cNvPr>
          <p:cNvSpPr txBox="1"/>
          <p:nvPr/>
        </p:nvSpPr>
        <p:spPr>
          <a:xfrm>
            <a:off x="7386624" y="3027648"/>
            <a:ext cx="1186327" cy="276999"/>
          </a:xfrm>
          <a:prstGeom prst="rect">
            <a:avLst/>
          </a:prstGeom>
          <a:noFill/>
        </p:spPr>
        <p:txBody>
          <a:bodyPr wrap="square" rtlCol="1">
            <a:spAutoFit/>
          </a:bodyPr>
          <a:lstStyle/>
          <a:p>
            <a:r>
              <a:rPr lang="en-US" sz="1200"/>
              <a:t>Location </a:t>
            </a:r>
            <a:endParaRPr lang="he-IL" sz="1200"/>
          </a:p>
        </p:txBody>
      </p:sp>
      <p:sp>
        <p:nvSpPr>
          <p:cNvPr id="83" name="TextBox 82">
            <a:extLst>
              <a:ext uri="{FF2B5EF4-FFF2-40B4-BE49-F238E27FC236}">
                <a16:creationId xmlns:a16="http://schemas.microsoft.com/office/drawing/2014/main" id="{BA14AF07-05E5-445E-BAB1-2922C7DADD30}"/>
              </a:ext>
            </a:extLst>
          </p:cNvPr>
          <p:cNvSpPr txBox="1"/>
          <p:nvPr/>
        </p:nvSpPr>
        <p:spPr>
          <a:xfrm>
            <a:off x="6472218" y="4463191"/>
            <a:ext cx="1186327" cy="276999"/>
          </a:xfrm>
          <a:prstGeom prst="rect">
            <a:avLst/>
          </a:prstGeom>
          <a:noFill/>
        </p:spPr>
        <p:txBody>
          <a:bodyPr wrap="square" rtlCol="1">
            <a:spAutoFit/>
          </a:bodyPr>
          <a:lstStyle/>
          <a:p>
            <a:r>
              <a:rPr lang="en-US" sz="1200"/>
              <a:t>Country  </a:t>
            </a:r>
            <a:endParaRPr lang="he-IL" sz="1200"/>
          </a:p>
        </p:txBody>
      </p:sp>
    </p:spTree>
    <p:extLst>
      <p:ext uri="{BB962C8B-B14F-4D97-AF65-F5344CB8AC3E}">
        <p14:creationId xmlns:p14="http://schemas.microsoft.com/office/powerpoint/2010/main" val="26718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ABF9AB-A387-473A-A728-8F9D7B5A20A1}"/>
              </a:ext>
            </a:extLst>
          </p:cNvPr>
          <p:cNvSpPr>
            <a:spLocks noGrp="1"/>
          </p:cNvSpPr>
          <p:nvPr>
            <p:ph type="sldNum" sz="quarter" idx="10"/>
          </p:nvPr>
        </p:nvSpPr>
        <p:spPr/>
        <p:txBody>
          <a:bodyPr/>
          <a:lstStyle/>
          <a:p>
            <a:fld id="{1C146586-7EC2-481D-848F-8CE41EB2DE6C}" type="slidenum">
              <a:rPr lang="en-US" smtClean="0"/>
              <a:pPr/>
              <a:t>5</a:t>
            </a:fld>
            <a:endParaRPr lang="en-US"/>
          </a:p>
        </p:txBody>
      </p:sp>
      <p:sp>
        <p:nvSpPr>
          <p:cNvPr id="3" name="Title 2">
            <a:extLst>
              <a:ext uri="{FF2B5EF4-FFF2-40B4-BE49-F238E27FC236}">
                <a16:creationId xmlns:a16="http://schemas.microsoft.com/office/drawing/2014/main" id="{4C29260C-10EA-4D14-B59A-5D14F542C14F}"/>
              </a:ext>
            </a:extLst>
          </p:cNvPr>
          <p:cNvSpPr>
            <a:spLocks noGrp="1"/>
          </p:cNvSpPr>
          <p:nvPr>
            <p:ph type="title"/>
          </p:nvPr>
        </p:nvSpPr>
        <p:spPr/>
        <p:txBody>
          <a:bodyPr/>
          <a:lstStyle/>
          <a:p>
            <a:r>
              <a:rPr lang="en-US"/>
              <a:t>Libraries are locked in the MARC fortress </a:t>
            </a:r>
          </a:p>
        </p:txBody>
      </p:sp>
      <p:pic>
        <p:nvPicPr>
          <p:cNvPr id="5" name="Picture 4">
            <a:extLst>
              <a:ext uri="{FF2B5EF4-FFF2-40B4-BE49-F238E27FC236}">
                <a16:creationId xmlns:a16="http://schemas.microsoft.com/office/drawing/2014/main" id="{C0F9D3FD-1DAD-4BA4-8D88-BBC0D801B0D2}"/>
              </a:ext>
            </a:extLst>
          </p:cNvPr>
          <p:cNvPicPr>
            <a:picLocks noChangeAspect="1"/>
          </p:cNvPicPr>
          <p:nvPr/>
        </p:nvPicPr>
        <p:blipFill>
          <a:blip r:embed="rId3"/>
          <a:stretch>
            <a:fillRect/>
          </a:stretch>
        </p:blipFill>
        <p:spPr>
          <a:xfrm>
            <a:off x="33728" y="643311"/>
            <a:ext cx="9110272" cy="4429773"/>
          </a:xfrm>
          <a:prstGeom prst="rect">
            <a:avLst/>
          </a:prstGeom>
        </p:spPr>
      </p:pic>
    </p:spTree>
    <p:extLst>
      <p:ext uri="{BB962C8B-B14F-4D97-AF65-F5344CB8AC3E}">
        <p14:creationId xmlns:p14="http://schemas.microsoft.com/office/powerpoint/2010/main" val="292183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ABF1FBB6-4C16-42F3-B26F-DF09218CD5B4}"/>
              </a:ext>
            </a:extLst>
          </p:cNvPr>
          <p:cNvSpPr/>
          <p:nvPr/>
        </p:nvSpPr>
        <p:spPr>
          <a:xfrm>
            <a:off x="0" y="0"/>
            <a:ext cx="9144000" cy="204494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ircle: Hollow 78">
            <a:extLst>
              <a:ext uri="{FF2B5EF4-FFF2-40B4-BE49-F238E27FC236}">
                <a16:creationId xmlns:a16="http://schemas.microsoft.com/office/drawing/2014/main" id="{8F65CFDE-58C7-4269-A29E-C6E6E9024570}"/>
              </a:ext>
            </a:extLst>
          </p:cNvPr>
          <p:cNvSpPr/>
          <p:nvPr/>
        </p:nvSpPr>
        <p:spPr>
          <a:xfrm>
            <a:off x="7797728" y="-1171477"/>
            <a:ext cx="2070809" cy="2070809"/>
          </a:xfrm>
          <a:prstGeom prst="donut">
            <a:avLst>
              <a:gd name="adj" fmla="val 25067"/>
            </a:avLst>
          </a:prstGeom>
          <a:solidFill>
            <a:srgbClr val="92D05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ircle: Hollow 81">
            <a:extLst>
              <a:ext uri="{FF2B5EF4-FFF2-40B4-BE49-F238E27FC236}">
                <a16:creationId xmlns:a16="http://schemas.microsoft.com/office/drawing/2014/main" id="{51990864-21A5-4464-B010-7205BA30ECF3}"/>
              </a:ext>
            </a:extLst>
          </p:cNvPr>
          <p:cNvSpPr/>
          <p:nvPr/>
        </p:nvSpPr>
        <p:spPr>
          <a:xfrm>
            <a:off x="3340799" y="-203777"/>
            <a:ext cx="2633662" cy="2647153"/>
          </a:xfrm>
          <a:prstGeom prst="donut">
            <a:avLst>
              <a:gd name="adj" fmla="val 25820"/>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44563FAA-F96C-4235-99D9-37A4D8846B3D}"/>
              </a:ext>
            </a:extLst>
          </p:cNvPr>
          <p:cNvSpPr/>
          <p:nvPr/>
        </p:nvSpPr>
        <p:spPr>
          <a:xfrm>
            <a:off x="3695883" y="1389794"/>
            <a:ext cx="1228335" cy="1228335"/>
          </a:xfrm>
          <a:prstGeom prst="flowChartConnector">
            <a:avLst/>
          </a:prstGeom>
          <a:solidFill>
            <a:schemeClr val="bg1"/>
          </a:solidFill>
          <a:ln w="34925">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latin typeface="Calibri"/>
            </a:endParaRPr>
          </a:p>
        </p:txBody>
      </p:sp>
      <p:sp>
        <p:nvSpPr>
          <p:cNvPr id="88" name="Flowchart: Connector 87">
            <a:extLst>
              <a:ext uri="{FF2B5EF4-FFF2-40B4-BE49-F238E27FC236}">
                <a16:creationId xmlns:a16="http://schemas.microsoft.com/office/drawing/2014/main" id="{2AC0D464-6BFB-44CF-AC91-24AC651A67B1}"/>
              </a:ext>
            </a:extLst>
          </p:cNvPr>
          <p:cNvSpPr/>
          <p:nvPr/>
        </p:nvSpPr>
        <p:spPr>
          <a:xfrm>
            <a:off x="6329570" y="1391780"/>
            <a:ext cx="1228335" cy="1228335"/>
          </a:xfrm>
          <a:prstGeom prst="flowChartConnector">
            <a:avLst/>
          </a:prstGeom>
          <a:solidFill>
            <a:schemeClr val="bg1"/>
          </a:solidFill>
          <a:ln w="349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latin typeface="Calibri"/>
            </a:endParaRPr>
          </a:p>
        </p:txBody>
      </p:sp>
      <p:sp>
        <p:nvSpPr>
          <p:cNvPr id="86" name="Flowchart: Connector 85">
            <a:extLst>
              <a:ext uri="{FF2B5EF4-FFF2-40B4-BE49-F238E27FC236}">
                <a16:creationId xmlns:a16="http://schemas.microsoft.com/office/drawing/2014/main" id="{CC9B761F-365A-48E6-B785-E6AA16522F61}"/>
              </a:ext>
            </a:extLst>
          </p:cNvPr>
          <p:cNvSpPr/>
          <p:nvPr/>
        </p:nvSpPr>
        <p:spPr>
          <a:xfrm>
            <a:off x="1199822" y="1406231"/>
            <a:ext cx="1228335" cy="1228335"/>
          </a:xfrm>
          <a:prstGeom prst="flowChartConnector">
            <a:avLst/>
          </a:prstGeom>
          <a:solidFill>
            <a:schemeClr val="bg1"/>
          </a:solidFill>
          <a:ln w="34925">
            <a:solidFill>
              <a:srgbClr val="50CFD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US">
              <a:solidFill>
                <a:srgbClr val="FFFFFF"/>
              </a:solidFill>
              <a:latin typeface="Calibri"/>
            </a:endParaRPr>
          </a:p>
        </p:txBody>
      </p:sp>
      <p:sp>
        <p:nvSpPr>
          <p:cNvPr id="3" name="Title 2">
            <a:extLst>
              <a:ext uri="{FF2B5EF4-FFF2-40B4-BE49-F238E27FC236}">
                <a16:creationId xmlns:a16="http://schemas.microsoft.com/office/drawing/2014/main" id="{E8E2BA73-B119-4917-ABAC-26BA092A12C2}"/>
              </a:ext>
            </a:extLst>
          </p:cNvPr>
          <p:cNvSpPr>
            <a:spLocks noGrp="1"/>
          </p:cNvSpPr>
          <p:nvPr>
            <p:ph type="title"/>
          </p:nvPr>
        </p:nvSpPr>
        <p:spPr/>
        <p:txBody>
          <a:bodyPr/>
          <a:lstStyle/>
          <a:p>
            <a:r>
              <a:rPr lang="en-US"/>
              <a:t>Libraries need Linked Data</a:t>
            </a:r>
          </a:p>
        </p:txBody>
      </p:sp>
      <p:grpSp>
        <p:nvGrpSpPr>
          <p:cNvPr id="29" name="Group 28">
            <a:extLst>
              <a:ext uri="{FF2B5EF4-FFF2-40B4-BE49-F238E27FC236}">
                <a16:creationId xmlns:a16="http://schemas.microsoft.com/office/drawing/2014/main" id="{D30B782A-9E70-4421-8359-D38EC60DEC43}"/>
              </a:ext>
            </a:extLst>
          </p:cNvPr>
          <p:cNvGrpSpPr/>
          <p:nvPr/>
        </p:nvGrpSpPr>
        <p:grpSpPr>
          <a:xfrm>
            <a:off x="6613556" y="1674465"/>
            <a:ext cx="660362" cy="658318"/>
            <a:chOff x="6423025" y="2190750"/>
            <a:chExt cx="1025525" cy="1022350"/>
          </a:xfrm>
        </p:grpSpPr>
        <p:sp>
          <p:nvSpPr>
            <p:cNvPr id="30" name="Freeform 45">
              <a:extLst>
                <a:ext uri="{FF2B5EF4-FFF2-40B4-BE49-F238E27FC236}">
                  <a16:creationId xmlns:a16="http://schemas.microsoft.com/office/drawing/2014/main" id="{BEB7A61E-BB01-4F96-86CA-F6530F7D5E6B}"/>
                </a:ext>
              </a:extLst>
            </p:cNvPr>
            <p:cNvSpPr>
              <a:spLocks/>
            </p:cNvSpPr>
            <p:nvPr/>
          </p:nvSpPr>
          <p:spPr bwMode="auto">
            <a:xfrm>
              <a:off x="6423025" y="2190750"/>
              <a:ext cx="1025525" cy="1022350"/>
            </a:xfrm>
            <a:custGeom>
              <a:avLst/>
              <a:gdLst>
                <a:gd name="T0" fmla="*/ 646 w 646"/>
                <a:gd name="T1" fmla="*/ 322 h 644"/>
                <a:gd name="T2" fmla="*/ 638 w 646"/>
                <a:gd name="T3" fmla="*/ 386 h 644"/>
                <a:gd name="T4" fmla="*/ 620 w 646"/>
                <a:gd name="T5" fmla="*/ 448 h 644"/>
                <a:gd name="T6" fmla="*/ 590 w 646"/>
                <a:gd name="T7" fmla="*/ 502 h 644"/>
                <a:gd name="T8" fmla="*/ 550 w 646"/>
                <a:gd name="T9" fmla="*/ 550 h 644"/>
                <a:gd name="T10" fmla="*/ 504 w 646"/>
                <a:gd name="T11" fmla="*/ 590 h 644"/>
                <a:gd name="T12" fmla="*/ 448 w 646"/>
                <a:gd name="T13" fmla="*/ 618 h 644"/>
                <a:gd name="T14" fmla="*/ 388 w 646"/>
                <a:gd name="T15" fmla="*/ 638 h 644"/>
                <a:gd name="T16" fmla="*/ 322 w 646"/>
                <a:gd name="T17" fmla="*/ 644 h 644"/>
                <a:gd name="T18" fmla="*/ 290 w 646"/>
                <a:gd name="T19" fmla="*/ 642 h 644"/>
                <a:gd name="T20" fmla="*/ 226 w 646"/>
                <a:gd name="T21" fmla="*/ 630 h 644"/>
                <a:gd name="T22" fmla="*/ 170 w 646"/>
                <a:gd name="T23" fmla="*/ 606 h 644"/>
                <a:gd name="T24" fmla="*/ 118 w 646"/>
                <a:gd name="T25" fmla="*/ 570 h 644"/>
                <a:gd name="T26" fmla="*/ 74 w 646"/>
                <a:gd name="T27" fmla="*/ 526 h 644"/>
                <a:gd name="T28" fmla="*/ 40 w 646"/>
                <a:gd name="T29" fmla="*/ 476 h 644"/>
                <a:gd name="T30" fmla="*/ 14 w 646"/>
                <a:gd name="T31" fmla="*/ 418 h 644"/>
                <a:gd name="T32" fmla="*/ 2 w 646"/>
                <a:gd name="T33" fmla="*/ 354 h 644"/>
                <a:gd name="T34" fmla="*/ 0 w 646"/>
                <a:gd name="T35" fmla="*/ 322 h 644"/>
                <a:gd name="T36" fmla="*/ 6 w 646"/>
                <a:gd name="T37" fmla="*/ 256 h 644"/>
                <a:gd name="T38" fmla="*/ 26 w 646"/>
                <a:gd name="T39" fmla="*/ 196 h 644"/>
                <a:gd name="T40" fmla="*/ 56 w 646"/>
                <a:gd name="T41" fmla="*/ 142 h 644"/>
                <a:gd name="T42" fmla="*/ 94 w 646"/>
                <a:gd name="T43" fmla="*/ 94 h 644"/>
                <a:gd name="T44" fmla="*/ 142 w 646"/>
                <a:gd name="T45" fmla="*/ 54 h 644"/>
                <a:gd name="T46" fmla="*/ 198 w 646"/>
                <a:gd name="T47" fmla="*/ 24 h 644"/>
                <a:gd name="T48" fmla="*/ 258 w 646"/>
                <a:gd name="T49" fmla="*/ 6 h 644"/>
                <a:gd name="T50" fmla="*/ 322 w 646"/>
                <a:gd name="T51" fmla="*/ 0 h 644"/>
                <a:gd name="T52" fmla="*/ 356 w 646"/>
                <a:gd name="T53" fmla="*/ 0 h 644"/>
                <a:gd name="T54" fmla="*/ 418 w 646"/>
                <a:gd name="T55" fmla="*/ 14 h 644"/>
                <a:gd name="T56" fmla="*/ 476 w 646"/>
                <a:gd name="T57" fmla="*/ 38 h 644"/>
                <a:gd name="T58" fmla="*/ 528 w 646"/>
                <a:gd name="T59" fmla="*/ 72 h 644"/>
                <a:gd name="T60" fmla="*/ 572 w 646"/>
                <a:gd name="T61" fmla="*/ 116 h 644"/>
                <a:gd name="T62" fmla="*/ 606 w 646"/>
                <a:gd name="T63" fmla="*/ 168 h 644"/>
                <a:gd name="T64" fmla="*/ 630 w 646"/>
                <a:gd name="T65" fmla="*/ 226 h 644"/>
                <a:gd name="T66" fmla="*/ 644 w 646"/>
                <a:gd name="T67" fmla="*/ 288 h 644"/>
                <a:gd name="T68" fmla="*/ 646 w 646"/>
                <a:gd name="T69" fmla="*/ 32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644">
                  <a:moveTo>
                    <a:pt x="646" y="322"/>
                  </a:moveTo>
                  <a:lnTo>
                    <a:pt x="646" y="322"/>
                  </a:lnTo>
                  <a:lnTo>
                    <a:pt x="644" y="354"/>
                  </a:lnTo>
                  <a:lnTo>
                    <a:pt x="638" y="386"/>
                  </a:lnTo>
                  <a:lnTo>
                    <a:pt x="630" y="418"/>
                  </a:lnTo>
                  <a:lnTo>
                    <a:pt x="620" y="448"/>
                  </a:lnTo>
                  <a:lnTo>
                    <a:pt x="606" y="476"/>
                  </a:lnTo>
                  <a:lnTo>
                    <a:pt x="590" y="502"/>
                  </a:lnTo>
                  <a:lnTo>
                    <a:pt x="572" y="526"/>
                  </a:lnTo>
                  <a:lnTo>
                    <a:pt x="550" y="550"/>
                  </a:lnTo>
                  <a:lnTo>
                    <a:pt x="528" y="570"/>
                  </a:lnTo>
                  <a:lnTo>
                    <a:pt x="504" y="590"/>
                  </a:lnTo>
                  <a:lnTo>
                    <a:pt x="476" y="606"/>
                  </a:lnTo>
                  <a:lnTo>
                    <a:pt x="448" y="618"/>
                  </a:lnTo>
                  <a:lnTo>
                    <a:pt x="418" y="630"/>
                  </a:lnTo>
                  <a:lnTo>
                    <a:pt x="388" y="638"/>
                  </a:lnTo>
                  <a:lnTo>
                    <a:pt x="356" y="642"/>
                  </a:lnTo>
                  <a:lnTo>
                    <a:pt x="322" y="644"/>
                  </a:lnTo>
                  <a:lnTo>
                    <a:pt x="322" y="644"/>
                  </a:lnTo>
                  <a:lnTo>
                    <a:pt x="290" y="642"/>
                  </a:lnTo>
                  <a:lnTo>
                    <a:pt x="258" y="638"/>
                  </a:lnTo>
                  <a:lnTo>
                    <a:pt x="226" y="630"/>
                  </a:lnTo>
                  <a:lnTo>
                    <a:pt x="198" y="618"/>
                  </a:lnTo>
                  <a:lnTo>
                    <a:pt x="170" y="606"/>
                  </a:lnTo>
                  <a:lnTo>
                    <a:pt x="142" y="590"/>
                  </a:lnTo>
                  <a:lnTo>
                    <a:pt x="118" y="570"/>
                  </a:lnTo>
                  <a:lnTo>
                    <a:pt x="94" y="550"/>
                  </a:lnTo>
                  <a:lnTo>
                    <a:pt x="74" y="526"/>
                  </a:lnTo>
                  <a:lnTo>
                    <a:pt x="56" y="502"/>
                  </a:lnTo>
                  <a:lnTo>
                    <a:pt x="40" y="476"/>
                  </a:lnTo>
                  <a:lnTo>
                    <a:pt x="26" y="448"/>
                  </a:lnTo>
                  <a:lnTo>
                    <a:pt x="14" y="418"/>
                  </a:lnTo>
                  <a:lnTo>
                    <a:pt x="6" y="386"/>
                  </a:lnTo>
                  <a:lnTo>
                    <a:pt x="2" y="354"/>
                  </a:lnTo>
                  <a:lnTo>
                    <a:pt x="0" y="322"/>
                  </a:lnTo>
                  <a:lnTo>
                    <a:pt x="0" y="322"/>
                  </a:lnTo>
                  <a:lnTo>
                    <a:pt x="2" y="288"/>
                  </a:lnTo>
                  <a:lnTo>
                    <a:pt x="6" y="256"/>
                  </a:lnTo>
                  <a:lnTo>
                    <a:pt x="14" y="226"/>
                  </a:lnTo>
                  <a:lnTo>
                    <a:pt x="26" y="196"/>
                  </a:lnTo>
                  <a:lnTo>
                    <a:pt x="40" y="168"/>
                  </a:lnTo>
                  <a:lnTo>
                    <a:pt x="56" y="142"/>
                  </a:lnTo>
                  <a:lnTo>
                    <a:pt x="74" y="116"/>
                  </a:lnTo>
                  <a:lnTo>
                    <a:pt x="94" y="94"/>
                  </a:lnTo>
                  <a:lnTo>
                    <a:pt x="118" y="72"/>
                  </a:lnTo>
                  <a:lnTo>
                    <a:pt x="142" y="54"/>
                  </a:lnTo>
                  <a:lnTo>
                    <a:pt x="170" y="38"/>
                  </a:lnTo>
                  <a:lnTo>
                    <a:pt x="198" y="24"/>
                  </a:lnTo>
                  <a:lnTo>
                    <a:pt x="226" y="14"/>
                  </a:lnTo>
                  <a:lnTo>
                    <a:pt x="258" y="6"/>
                  </a:lnTo>
                  <a:lnTo>
                    <a:pt x="290" y="0"/>
                  </a:lnTo>
                  <a:lnTo>
                    <a:pt x="322" y="0"/>
                  </a:lnTo>
                  <a:lnTo>
                    <a:pt x="322" y="0"/>
                  </a:lnTo>
                  <a:lnTo>
                    <a:pt x="356" y="0"/>
                  </a:lnTo>
                  <a:lnTo>
                    <a:pt x="388" y="6"/>
                  </a:lnTo>
                  <a:lnTo>
                    <a:pt x="418" y="14"/>
                  </a:lnTo>
                  <a:lnTo>
                    <a:pt x="448" y="24"/>
                  </a:lnTo>
                  <a:lnTo>
                    <a:pt x="476" y="38"/>
                  </a:lnTo>
                  <a:lnTo>
                    <a:pt x="504" y="54"/>
                  </a:lnTo>
                  <a:lnTo>
                    <a:pt x="528" y="72"/>
                  </a:lnTo>
                  <a:lnTo>
                    <a:pt x="550" y="94"/>
                  </a:lnTo>
                  <a:lnTo>
                    <a:pt x="572" y="116"/>
                  </a:lnTo>
                  <a:lnTo>
                    <a:pt x="590" y="142"/>
                  </a:lnTo>
                  <a:lnTo>
                    <a:pt x="606" y="168"/>
                  </a:lnTo>
                  <a:lnTo>
                    <a:pt x="620" y="196"/>
                  </a:lnTo>
                  <a:lnTo>
                    <a:pt x="630" y="226"/>
                  </a:lnTo>
                  <a:lnTo>
                    <a:pt x="638" y="256"/>
                  </a:lnTo>
                  <a:lnTo>
                    <a:pt x="644" y="288"/>
                  </a:lnTo>
                  <a:lnTo>
                    <a:pt x="646" y="322"/>
                  </a:lnTo>
                  <a:lnTo>
                    <a:pt x="646" y="322"/>
                  </a:lnTo>
                  <a:close/>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31" name="Freeform 46">
              <a:extLst>
                <a:ext uri="{FF2B5EF4-FFF2-40B4-BE49-F238E27FC236}">
                  <a16:creationId xmlns:a16="http://schemas.microsoft.com/office/drawing/2014/main" id="{9BD75059-F5C6-44E1-B3C2-420004128C9F}"/>
                </a:ext>
              </a:extLst>
            </p:cNvPr>
            <p:cNvSpPr>
              <a:spLocks/>
            </p:cNvSpPr>
            <p:nvPr/>
          </p:nvSpPr>
          <p:spPr bwMode="auto">
            <a:xfrm>
              <a:off x="6962775" y="2479675"/>
              <a:ext cx="104775" cy="101600"/>
            </a:xfrm>
            <a:custGeom>
              <a:avLst/>
              <a:gdLst>
                <a:gd name="T0" fmla="*/ 66 w 66"/>
                <a:gd name="T1" fmla="*/ 32 h 64"/>
                <a:gd name="T2" fmla="*/ 66 w 66"/>
                <a:gd name="T3" fmla="*/ 32 h 64"/>
                <a:gd name="T4" fmla="*/ 64 w 66"/>
                <a:gd name="T5" fmla="*/ 38 h 64"/>
                <a:gd name="T6" fmla="*/ 64 w 66"/>
                <a:gd name="T7" fmla="*/ 44 h 64"/>
                <a:gd name="T8" fmla="*/ 60 w 66"/>
                <a:gd name="T9" fmla="*/ 50 h 64"/>
                <a:gd name="T10" fmla="*/ 56 w 66"/>
                <a:gd name="T11" fmla="*/ 56 h 64"/>
                <a:gd name="T12" fmla="*/ 52 w 66"/>
                <a:gd name="T13" fmla="*/ 60 h 64"/>
                <a:gd name="T14" fmla="*/ 46 w 66"/>
                <a:gd name="T15" fmla="*/ 62 h 64"/>
                <a:gd name="T16" fmla="*/ 40 w 66"/>
                <a:gd name="T17" fmla="*/ 64 h 64"/>
                <a:gd name="T18" fmla="*/ 32 w 66"/>
                <a:gd name="T19" fmla="*/ 64 h 64"/>
                <a:gd name="T20" fmla="*/ 32 w 66"/>
                <a:gd name="T21" fmla="*/ 64 h 64"/>
                <a:gd name="T22" fmla="*/ 26 w 66"/>
                <a:gd name="T23" fmla="*/ 64 h 64"/>
                <a:gd name="T24" fmla="*/ 20 w 66"/>
                <a:gd name="T25" fmla="*/ 62 h 64"/>
                <a:gd name="T26" fmla="*/ 14 w 66"/>
                <a:gd name="T27" fmla="*/ 60 h 64"/>
                <a:gd name="T28" fmla="*/ 10 w 66"/>
                <a:gd name="T29" fmla="*/ 56 h 64"/>
                <a:gd name="T30" fmla="*/ 6 w 66"/>
                <a:gd name="T31" fmla="*/ 50 h 64"/>
                <a:gd name="T32" fmla="*/ 2 w 66"/>
                <a:gd name="T33" fmla="*/ 44 h 64"/>
                <a:gd name="T34" fmla="*/ 0 w 66"/>
                <a:gd name="T35" fmla="*/ 38 h 64"/>
                <a:gd name="T36" fmla="*/ 0 w 66"/>
                <a:gd name="T37" fmla="*/ 32 h 64"/>
                <a:gd name="T38" fmla="*/ 0 w 66"/>
                <a:gd name="T39" fmla="*/ 32 h 64"/>
                <a:gd name="T40" fmla="*/ 0 w 66"/>
                <a:gd name="T41" fmla="*/ 26 h 64"/>
                <a:gd name="T42" fmla="*/ 2 w 66"/>
                <a:gd name="T43" fmla="*/ 20 h 64"/>
                <a:gd name="T44" fmla="*/ 6 w 66"/>
                <a:gd name="T45" fmla="*/ 14 h 64"/>
                <a:gd name="T46" fmla="*/ 10 w 66"/>
                <a:gd name="T47" fmla="*/ 10 h 64"/>
                <a:gd name="T48" fmla="*/ 14 w 66"/>
                <a:gd name="T49" fmla="*/ 6 h 64"/>
                <a:gd name="T50" fmla="*/ 20 w 66"/>
                <a:gd name="T51" fmla="*/ 2 h 64"/>
                <a:gd name="T52" fmla="*/ 26 w 66"/>
                <a:gd name="T53" fmla="*/ 0 h 64"/>
                <a:gd name="T54" fmla="*/ 32 w 66"/>
                <a:gd name="T55" fmla="*/ 0 h 64"/>
                <a:gd name="T56" fmla="*/ 32 w 66"/>
                <a:gd name="T57" fmla="*/ 0 h 64"/>
                <a:gd name="T58" fmla="*/ 40 w 66"/>
                <a:gd name="T59" fmla="*/ 0 h 64"/>
                <a:gd name="T60" fmla="*/ 46 w 66"/>
                <a:gd name="T61" fmla="*/ 2 h 64"/>
                <a:gd name="T62" fmla="*/ 52 w 66"/>
                <a:gd name="T63" fmla="*/ 6 h 64"/>
                <a:gd name="T64" fmla="*/ 56 w 66"/>
                <a:gd name="T65" fmla="*/ 10 h 64"/>
                <a:gd name="T66" fmla="*/ 60 w 66"/>
                <a:gd name="T67" fmla="*/ 14 h 64"/>
                <a:gd name="T68" fmla="*/ 64 w 66"/>
                <a:gd name="T69" fmla="*/ 20 h 64"/>
                <a:gd name="T70" fmla="*/ 64 w 66"/>
                <a:gd name="T71" fmla="*/ 26 h 64"/>
                <a:gd name="T72" fmla="*/ 66 w 66"/>
                <a:gd name="T73" fmla="*/ 32 h 64"/>
                <a:gd name="T74" fmla="*/ 66 w 66"/>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4">
                  <a:moveTo>
                    <a:pt x="66" y="32"/>
                  </a:moveTo>
                  <a:lnTo>
                    <a:pt x="66" y="32"/>
                  </a:lnTo>
                  <a:lnTo>
                    <a:pt x="64" y="38"/>
                  </a:lnTo>
                  <a:lnTo>
                    <a:pt x="64" y="44"/>
                  </a:lnTo>
                  <a:lnTo>
                    <a:pt x="60" y="50"/>
                  </a:lnTo>
                  <a:lnTo>
                    <a:pt x="56" y="56"/>
                  </a:lnTo>
                  <a:lnTo>
                    <a:pt x="52" y="60"/>
                  </a:lnTo>
                  <a:lnTo>
                    <a:pt x="46" y="62"/>
                  </a:lnTo>
                  <a:lnTo>
                    <a:pt x="40" y="64"/>
                  </a:lnTo>
                  <a:lnTo>
                    <a:pt x="32" y="64"/>
                  </a:lnTo>
                  <a:lnTo>
                    <a:pt x="32" y="64"/>
                  </a:lnTo>
                  <a:lnTo>
                    <a:pt x="26" y="64"/>
                  </a:lnTo>
                  <a:lnTo>
                    <a:pt x="20" y="62"/>
                  </a:lnTo>
                  <a:lnTo>
                    <a:pt x="14" y="60"/>
                  </a:lnTo>
                  <a:lnTo>
                    <a:pt x="10" y="56"/>
                  </a:lnTo>
                  <a:lnTo>
                    <a:pt x="6" y="50"/>
                  </a:lnTo>
                  <a:lnTo>
                    <a:pt x="2" y="44"/>
                  </a:lnTo>
                  <a:lnTo>
                    <a:pt x="0" y="38"/>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2" y="6"/>
                  </a:lnTo>
                  <a:lnTo>
                    <a:pt x="56" y="10"/>
                  </a:lnTo>
                  <a:lnTo>
                    <a:pt x="60" y="14"/>
                  </a:lnTo>
                  <a:lnTo>
                    <a:pt x="64" y="20"/>
                  </a:lnTo>
                  <a:lnTo>
                    <a:pt x="64" y="26"/>
                  </a:lnTo>
                  <a:lnTo>
                    <a:pt x="66" y="32"/>
                  </a:lnTo>
                  <a:lnTo>
                    <a:pt x="66" y="32"/>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32" name="Freeform 47">
              <a:extLst>
                <a:ext uri="{FF2B5EF4-FFF2-40B4-BE49-F238E27FC236}">
                  <a16:creationId xmlns:a16="http://schemas.microsoft.com/office/drawing/2014/main" id="{F29BED9C-2893-465E-8A8E-C1E247D39574}"/>
                </a:ext>
              </a:extLst>
            </p:cNvPr>
            <p:cNvSpPr>
              <a:spLocks/>
            </p:cNvSpPr>
            <p:nvPr/>
          </p:nvSpPr>
          <p:spPr bwMode="auto">
            <a:xfrm>
              <a:off x="6565900" y="2667000"/>
              <a:ext cx="104775" cy="104775"/>
            </a:xfrm>
            <a:custGeom>
              <a:avLst/>
              <a:gdLst>
                <a:gd name="T0" fmla="*/ 66 w 66"/>
                <a:gd name="T1" fmla="*/ 34 h 66"/>
                <a:gd name="T2" fmla="*/ 66 w 66"/>
                <a:gd name="T3" fmla="*/ 34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4 h 66"/>
                <a:gd name="T16" fmla="*/ 40 w 66"/>
                <a:gd name="T17" fmla="*/ 66 h 66"/>
                <a:gd name="T18" fmla="*/ 32 w 66"/>
                <a:gd name="T19" fmla="*/ 66 h 66"/>
                <a:gd name="T20" fmla="*/ 32 w 66"/>
                <a:gd name="T21" fmla="*/ 66 h 66"/>
                <a:gd name="T22" fmla="*/ 26 w 66"/>
                <a:gd name="T23" fmla="*/ 66 h 66"/>
                <a:gd name="T24" fmla="*/ 20 w 66"/>
                <a:gd name="T25" fmla="*/ 64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4 h 66"/>
                <a:gd name="T38" fmla="*/ 0 w 66"/>
                <a:gd name="T39" fmla="*/ 34 h 66"/>
                <a:gd name="T40" fmla="*/ 0 w 66"/>
                <a:gd name="T41" fmla="*/ 26 h 66"/>
                <a:gd name="T42" fmla="*/ 2 w 66"/>
                <a:gd name="T43" fmla="*/ 20 h 66"/>
                <a:gd name="T44" fmla="*/ 6 w 66"/>
                <a:gd name="T45" fmla="*/ 16 h 66"/>
                <a:gd name="T46" fmla="*/ 10 w 66"/>
                <a:gd name="T47" fmla="*/ 10 h 66"/>
                <a:gd name="T48" fmla="*/ 14 w 66"/>
                <a:gd name="T49" fmla="*/ 6 h 66"/>
                <a:gd name="T50" fmla="*/ 20 w 66"/>
                <a:gd name="T51" fmla="*/ 4 h 66"/>
                <a:gd name="T52" fmla="*/ 26 w 66"/>
                <a:gd name="T53" fmla="*/ 2 h 66"/>
                <a:gd name="T54" fmla="*/ 32 w 66"/>
                <a:gd name="T55" fmla="*/ 0 h 66"/>
                <a:gd name="T56" fmla="*/ 32 w 66"/>
                <a:gd name="T57" fmla="*/ 0 h 66"/>
                <a:gd name="T58" fmla="*/ 40 w 66"/>
                <a:gd name="T59" fmla="*/ 2 h 66"/>
                <a:gd name="T60" fmla="*/ 46 w 66"/>
                <a:gd name="T61" fmla="*/ 4 h 66"/>
                <a:gd name="T62" fmla="*/ 50 w 66"/>
                <a:gd name="T63" fmla="*/ 6 h 66"/>
                <a:gd name="T64" fmla="*/ 56 w 66"/>
                <a:gd name="T65" fmla="*/ 10 h 66"/>
                <a:gd name="T66" fmla="*/ 60 w 66"/>
                <a:gd name="T67" fmla="*/ 16 h 66"/>
                <a:gd name="T68" fmla="*/ 62 w 66"/>
                <a:gd name="T69" fmla="*/ 20 h 66"/>
                <a:gd name="T70" fmla="*/ 64 w 66"/>
                <a:gd name="T71" fmla="*/ 26 h 66"/>
                <a:gd name="T72" fmla="*/ 66 w 66"/>
                <a:gd name="T73" fmla="*/ 34 h 66"/>
                <a:gd name="T74" fmla="*/ 66 w 66"/>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4"/>
                  </a:moveTo>
                  <a:lnTo>
                    <a:pt x="66" y="34"/>
                  </a:lnTo>
                  <a:lnTo>
                    <a:pt x="64" y="40"/>
                  </a:lnTo>
                  <a:lnTo>
                    <a:pt x="62" y="46"/>
                  </a:lnTo>
                  <a:lnTo>
                    <a:pt x="60" y="52"/>
                  </a:lnTo>
                  <a:lnTo>
                    <a:pt x="56" y="56"/>
                  </a:lnTo>
                  <a:lnTo>
                    <a:pt x="50" y="60"/>
                  </a:lnTo>
                  <a:lnTo>
                    <a:pt x="46" y="64"/>
                  </a:lnTo>
                  <a:lnTo>
                    <a:pt x="40" y="66"/>
                  </a:lnTo>
                  <a:lnTo>
                    <a:pt x="32" y="66"/>
                  </a:lnTo>
                  <a:lnTo>
                    <a:pt x="32" y="66"/>
                  </a:lnTo>
                  <a:lnTo>
                    <a:pt x="26" y="66"/>
                  </a:lnTo>
                  <a:lnTo>
                    <a:pt x="20" y="64"/>
                  </a:lnTo>
                  <a:lnTo>
                    <a:pt x="14" y="60"/>
                  </a:lnTo>
                  <a:lnTo>
                    <a:pt x="10" y="56"/>
                  </a:lnTo>
                  <a:lnTo>
                    <a:pt x="6" y="52"/>
                  </a:lnTo>
                  <a:lnTo>
                    <a:pt x="2" y="46"/>
                  </a:lnTo>
                  <a:lnTo>
                    <a:pt x="0" y="40"/>
                  </a:lnTo>
                  <a:lnTo>
                    <a:pt x="0" y="34"/>
                  </a:lnTo>
                  <a:lnTo>
                    <a:pt x="0" y="34"/>
                  </a:lnTo>
                  <a:lnTo>
                    <a:pt x="0" y="26"/>
                  </a:lnTo>
                  <a:lnTo>
                    <a:pt x="2" y="20"/>
                  </a:lnTo>
                  <a:lnTo>
                    <a:pt x="6" y="16"/>
                  </a:lnTo>
                  <a:lnTo>
                    <a:pt x="10" y="10"/>
                  </a:lnTo>
                  <a:lnTo>
                    <a:pt x="14" y="6"/>
                  </a:lnTo>
                  <a:lnTo>
                    <a:pt x="20" y="4"/>
                  </a:lnTo>
                  <a:lnTo>
                    <a:pt x="26" y="2"/>
                  </a:lnTo>
                  <a:lnTo>
                    <a:pt x="32" y="0"/>
                  </a:lnTo>
                  <a:lnTo>
                    <a:pt x="32" y="0"/>
                  </a:lnTo>
                  <a:lnTo>
                    <a:pt x="40" y="2"/>
                  </a:lnTo>
                  <a:lnTo>
                    <a:pt x="46" y="4"/>
                  </a:lnTo>
                  <a:lnTo>
                    <a:pt x="50" y="6"/>
                  </a:lnTo>
                  <a:lnTo>
                    <a:pt x="56" y="10"/>
                  </a:lnTo>
                  <a:lnTo>
                    <a:pt x="60" y="16"/>
                  </a:lnTo>
                  <a:lnTo>
                    <a:pt x="62" y="20"/>
                  </a:lnTo>
                  <a:lnTo>
                    <a:pt x="64" y="26"/>
                  </a:lnTo>
                  <a:lnTo>
                    <a:pt x="66" y="34"/>
                  </a:lnTo>
                  <a:lnTo>
                    <a:pt x="66" y="34"/>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33" name="Freeform 48">
              <a:extLst>
                <a:ext uri="{FF2B5EF4-FFF2-40B4-BE49-F238E27FC236}">
                  <a16:creationId xmlns:a16="http://schemas.microsoft.com/office/drawing/2014/main" id="{F463AF64-38B0-4919-98A9-D896587FFE2D}"/>
                </a:ext>
              </a:extLst>
            </p:cNvPr>
            <p:cNvSpPr>
              <a:spLocks/>
            </p:cNvSpPr>
            <p:nvPr/>
          </p:nvSpPr>
          <p:spPr bwMode="auto">
            <a:xfrm>
              <a:off x="6940550" y="2825750"/>
              <a:ext cx="104775" cy="104775"/>
            </a:xfrm>
            <a:custGeom>
              <a:avLst/>
              <a:gdLst>
                <a:gd name="T0" fmla="*/ 66 w 66"/>
                <a:gd name="T1" fmla="*/ 32 h 66"/>
                <a:gd name="T2" fmla="*/ 66 w 66"/>
                <a:gd name="T3" fmla="*/ 32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2 h 66"/>
                <a:gd name="T16" fmla="*/ 40 w 66"/>
                <a:gd name="T17" fmla="*/ 64 h 66"/>
                <a:gd name="T18" fmla="*/ 32 w 66"/>
                <a:gd name="T19" fmla="*/ 66 h 66"/>
                <a:gd name="T20" fmla="*/ 32 w 66"/>
                <a:gd name="T21" fmla="*/ 66 h 66"/>
                <a:gd name="T22" fmla="*/ 26 w 66"/>
                <a:gd name="T23" fmla="*/ 64 h 66"/>
                <a:gd name="T24" fmla="*/ 20 w 66"/>
                <a:gd name="T25" fmla="*/ 62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2 h 66"/>
                <a:gd name="T38" fmla="*/ 0 w 66"/>
                <a:gd name="T39" fmla="*/ 32 h 66"/>
                <a:gd name="T40" fmla="*/ 0 w 66"/>
                <a:gd name="T41" fmla="*/ 26 h 66"/>
                <a:gd name="T42" fmla="*/ 2 w 66"/>
                <a:gd name="T43" fmla="*/ 20 h 66"/>
                <a:gd name="T44" fmla="*/ 6 w 66"/>
                <a:gd name="T45" fmla="*/ 14 h 66"/>
                <a:gd name="T46" fmla="*/ 10 w 66"/>
                <a:gd name="T47" fmla="*/ 10 h 66"/>
                <a:gd name="T48" fmla="*/ 14 w 66"/>
                <a:gd name="T49" fmla="*/ 6 h 66"/>
                <a:gd name="T50" fmla="*/ 20 w 66"/>
                <a:gd name="T51" fmla="*/ 2 h 66"/>
                <a:gd name="T52" fmla="*/ 26 w 66"/>
                <a:gd name="T53" fmla="*/ 0 h 66"/>
                <a:gd name="T54" fmla="*/ 32 w 66"/>
                <a:gd name="T55" fmla="*/ 0 h 66"/>
                <a:gd name="T56" fmla="*/ 32 w 66"/>
                <a:gd name="T57" fmla="*/ 0 h 66"/>
                <a:gd name="T58" fmla="*/ 40 w 66"/>
                <a:gd name="T59" fmla="*/ 0 h 66"/>
                <a:gd name="T60" fmla="*/ 46 w 66"/>
                <a:gd name="T61" fmla="*/ 2 h 66"/>
                <a:gd name="T62" fmla="*/ 50 w 66"/>
                <a:gd name="T63" fmla="*/ 6 h 66"/>
                <a:gd name="T64" fmla="*/ 56 w 66"/>
                <a:gd name="T65" fmla="*/ 10 h 66"/>
                <a:gd name="T66" fmla="*/ 60 w 66"/>
                <a:gd name="T67" fmla="*/ 14 h 66"/>
                <a:gd name="T68" fmla="*/ 62 w 66"/>
                <a:gd name="T69" fmla="*/ 20 h 66"/>
                <a:gd name="T70" fmla="*/ 64 w 66"/>
                <a:gd name="T71" fmla="*/ 26 h 66"/>
                <a:gd name="T72" fmla="*/ 66 w 66"/>
                <a:gd name="T73" fmla="*/ 32 h 66"/>
                <a:gd name="T74" fmla="*/ 66 w 66"/>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2"/>
                  </a:moveTo>
                  <a:lnTo>
                    <a:pt x="66" y="32"/>
                  </a:lnTo>
                  <a:lnTo>
                    <a:pt x="64" y="40"/>
                  </a:lnTo>
                  <a:lnTo>
                    <a:pt x="62" y="46"/>
                  </a:lnTo>
                  <a:lnTo>
                    <a:pt x="60" y="52"/>
                  </a:lnTo>
                  <a:lnTo>
                    <a:pt x="56" y="56"/>
                  </a:lnTo>
                  <a:lnTo>
                    <a:pt x="50" y="60"/>
                  </a:lnTo>
                  <a:lnTo>
                    <a:pt x="46" y="62"/>
                  </a:lnTo>
                  <a:lnTo>
                    <a:pt x="40" y="64"/>
                  </a:lnTo>
                  <a:lnTo>
                    <a:pt x="32" y="66"/>
                  </a:lnTo>
                  <a:lnTo>
                    <a:pt x="32" y="66"/>
                  </a:lnTo>
                  <a:lnTo>
                    <a:pt x="26" y="64"/>
                  </a:lnTo>
                  <a:lnTo>
                    <a:pt x="20" y="62"/>
                  </a:lnTo>
                  <a:lnTo>
                    <a:pt x="14" y="60"/>
                  </a:lnTo>
                  <a:lnTo>
                    <a:pt x="10" y="56"/>
                  </a:lnTo>
                  <a:lnTo>
                    <a:pt x="6" y="52"/>
                  </a:lnTo>
                  <a:lnTo>
                    <a:pt x="2" y="46"/>
                  </a:lnTo>
                  <a:lnTo>
                    <a:pt x="0" y="40"/>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0" y="6"/>
                  </a:lnTo>
                  <a:lnTo>
                    <a:pt x="56" y="10"/>
                  </a:lnTo>
                  <a:lnTo>
                    <a:pt x="60" y="14"/>
                  </a:lnTo>
                  <a:lnTo>
                    <a:pt x="62" y="20"/>
                  </a:lnTo>
                  <a:lnTo>
                    <a:pt x="64" y="26"/>
                  </a:lnTo>
                  <a:lnTo>
                    <a:pt x="66" y="32"/>
                  </a:lnTo>
                  <a:lnTo>
                    <a:pt x="66" y="32"/>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34" name="Freeform 49">
              <a:extLst>
                <a:ext uri="{FF2B5EF4-FFF2-40B4-BE49-F238E27FC236}">
                  <a16:creationId xmlns:a16="http://schemas.microsoft.com/office/drawing/2014/main" id="{5914695C-7EC1-43A6-9591-A7F254467115}"/>
                </a:ext>
              </a:extLst>
            </p:cNvPr>
            <p:cNvSpPr>
              <a:spLocks/>
            </p:cNvSpPr>
            <p:nvPr/>
          </p:nvSpPr>
          <p:spPr bwMode="auto">
            <a:xfrm>
              <a:off x="6877050" y="2200275"/>
              <a:ext cx="139700" cy="1003300"/>
            </a:xfrm>
            <a:custGeom>
              <a:avLst/>
              <a:gdLst>
                <a:gd name="T0" fmla="*/ 66 w 88"/>
                <a:gd name="T1" fmla="*/ 0 h 632"/>
                <a:gd name="T2" fmla="*/ 66 w 88"/>
                <a:gd name="T3" fmla="*/ 0 h 632"/>
                <a:gd name="T4" fmla="*/ 70 w 88"/>
                <a:gd name="T5" fmla="*/ 18 h 632"/>
                <a:gd name="T6" fmla="*/ 76 w 88"/>
                <a:gd name="T7" fmla="*/ 64 h 632"/>
                <a:gd name="T8" fmla="*/ 84 w 88"/>
                <a:gd name="T9" fmla="*/ 136 h 632"/>
                <a:gd name="T10" fmla="*/ 86 w 88"/>
                <a:gd name="T11" fmla="*/ 178 h 632"/>
                <a:gd name="T12" fmla="*/ 88 w 88"/>
                <a:gd name="T13" fmla="*/ 224 h 632"/>
                <a:gd name="T14" fmla="*/ 88 w 88"/>
                <a:gd name="T15" fmla="*/ 272 h 632"/>
                <a:gd name="T16" fmla="*/ 84 w 88"/>
                <a:gd name="T17" fmla="*/ 324 h 632"/>
                <a:gd name="T18" fmla="*/ 80 w 88"/>
                <a:gd name="T19" fmla="*/ 376 h 632"/>
                <a:gd name="T20" fmla="*/ 72 w 88"/>
                <a:gd name="T21" fmla="*/ 430 h 632"/>
                <a:gd name="T22" fmla="*/ 60 w 88"/>
                <a:gd name="T23" fmla="*/ 482 h 632"/>
                <a:gd name="T24" fmla="*/ 44 w 88"/>
                <a:gd name="T25" fmla="*/ 534 h 632"/>
                <a:gd name="T26" fmla="*/ 36 w 88"/>
                <a:gd name="T27" fmla="*/ 560 h 632"/>
                <a:gd name="T28" fmla="*/ 24 w 88"/>
                <a:gd name="T29" fmla="*/ 584 h 632"/>
                <a:gd name="T30" fmla="*/ 12 w 88"/>
                <a:gd name="T31" fmla="*/ 608 h 632"/>
                <a:gd name="T32" fmla="*/ 0 w 88"/>
                <a:gd name="T33"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632">
                  <a:moveTo>
                    <a:pt x="66" y="0"/>
                  </a:moveTo>
                  <a:lnTo>
                    <a:pt x="66" y="0"/>
                  </a:lnTo>
                  <a:lnTo>
                    <a:pt x="70" y="18"/>
                  </a:lnTo>
                  <a:lnTo>
                    <a:pt x="76" y="64"/>
                  </a:lnTo>
                  <a:lnTo>
                    <a:pt x="84" y="136"/>
                  </a:lnTo>
                  <a:lnTo>
                    <a:pt x="86" y="178"/>
                  </a:lnTo>
                  <a:lnTo>
                    <a:pt x="88" y="224"/>
                  </a:lnTo>
                  <a:lnTo>
                    <a:pt x="88" y="272"/>
                  </a:lnTo>
                  <a:lnTo>
                    <a:pt x="84" y="324"/>
                  </a:lnTo>
                  <a:lnTo>
                    <a:pt x="80" y="376"/>
                  </a:lnTo>
                  <a:lnTo>
                    <a:pt x="72" y="430"/>
                  </a:lnTo>
                  <a:lnTo>
                    <a:pt x="60" y="482"/>
                  </a:lnTo>
                  <a:lnTo>
                    <a:pt x="44" y="534"/>
                  </a:lnTo>
                  <a:lnTo>
                    <a:pt x="36" y="560"/>
                  </a:lnTo>
                  <a:lnTo>
                    <a:pt x="24" y="584"/>
                  </a:lnTo>
                  <a:lnTo>
                    <a:pt x="12" y="608"/>
                  </a:lnTo>
                  <a:lnTo>
                    <a:pt x="0" y="632"/>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35" name="Freeform 50">
              <a:extLst>
                <a:ext uri="{FF2B5EF4-FFF2-40B4-BE49-F238E27FC236}">
                  <a16:creationId xmlns:a16="http://schemas.microsoft.com/office/drawing/2014/main" id="{36C6416E-22D7-478D-8CA2-08420A5A5992}"/>
                </a:ext>
              </a:extLst>
            </p:cNvPr>
            <p:cNvSpPr>
              <a:spLocks/>
            </p:cNvSpPr>
            <p:nvPr/>
          </p:nvSpPr>
          <p:spPr bwMode="auto">
            <a:xfrm>
              <a:off x="6448425" y="2346325"/>
              <a:ext cx="828675" cy="422275"/>
            </a:xfrm>
            <a:custGeom>
              <a:avLst/>
              <a:gdLst>
                <a:gd name="T0" fmla="*/ 0 w 522"/>
                <a:gd name="T1" fmla="*/ 266 h 266"/>
                <a:gd name="T2" fmla="*/ 0 w 522"/>
                <a:gd name="T3" fmla="*/ 266 h 266"/>
                <a:gd name="T4" fmla="*/ 10 w 522"/>
                <a:gd name="T5" fmla="*/ 262 h 266"/>
                <a:gd name="T6" fmla="*/ 42 w 522"/>
                <a:gd name="T7" fmla="*/ 256 h 266"/>
                <a:gd name="T8" fmla="*/ 92 w 522"/>
                <a:gd name="T9" fmla="*/ 240 h 266"/>
                <a:gd name="T10" fmla="*/ 158 w 522"/>
                <a:gd name="T11" fmla="*/ 216 h 266"/>
                <a:gd name="T12" fmla="*/ 194 w 522"/>
                <a:gd name="T13" fmla="*/ 202 h 266"/>
                <a:gd name="T14" fmla="*/ 236 w 522"/>
                <a:gd name="T15" fmla="*/ 182 h 266"/>
                <a:gd name="T16" fmla="*/ 278 w 522"/>
                <a:gd name="T17" fmla="*/ 160 h 266"/>
                <a:gd name="T18" fmla="*/ 324 w 522"/>
                <a:gd name="T19" fmla="*/ 136 h 266"/>
                <a:gd name="T20" fmla="*/ 372 w 522"/>
                <a:gd name="T21" fmla="*/ 108 h 266"/>
                <a:gd name="T22" fmla="*/ 420 w 522"/>
                <a:gd name="T23" fmla="*/ 76 h 266"/>
                <a:gd name="T24" fmla="*/ 470 w 522"/>
                <a:gd name="T25" fmla="*/ 40 h 266"/>
                <a:gd name="T26" fmla="*/ 522 w 522"/>
                <a:gd name="T2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2" h="266">
                  <a:moveTo>
                    <a:pt x="0" y="266"/>
                  </a:moveTo>
                  <a:lnTo>
                    <a:pt x="0" y="266"/>
                  </a:lnTo>
                  <a:lnTo>
                    <a:pt x="10" y="262"/>
                  </a:lnTo>
                  <a:lnTo>
                    <a:pt x="42" y="256"/>
                  </a:lnTo>
                  <a:lnTo>
                    <a:pt x="92" y="240"/>
                  </a:lnTo>
                  <a:lnTo>
                    <a:pt x="158" y="216"/>
                  </a:lnTo>
                  <a:lnTo>
                    <a:pt x="194" y="202"/>
                  </a:lnTo>
                  <a:lnTo>
                    <a:pt x="236" y="182"/>
                  </a:lnTo>
                  <a:lnTo>
                    <a:pt x="278" y="160"/>
                  </a:lnTo>
                  <a:lnTo>
                    <a:pt x="324" y="136"/>
                  </a:lnTo>
                  <a:lnTo>
                    <a:pt x="372" y="108"/>
                  </a:lnTo>
                  <a:lnTo>
                    <a:pt x="420" y="76"/>
                  </a:lnTo>
                  <a:lnTo>
                    <a:pt x="470" y="40"/>
                  </a:lnTo>
                  <a:lnTo>
                    <a:pt x="522"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36" name="Freeform 51">
              <a:extLst>
                <a:ext uri="{FF2B5EF4-FFF2-40B4-BE49-F238E27FC236}">
                  <a16:creationId xmlns:a16="http://schemas.microsoft.com/office/drawing/2014/main" id="{B59CF0D0-D7F4-488B-B7B3-E77ED15CC178}"/>
                </a:ext>
              </a:extLst>
            </p:cNvPr>
            <p:cNvSpPr>
              <a:spLocks/>
            </p:cNvSpPr>
            <p:nvPr/>
          </p:nvSpPr>
          <p:spPr bwMode="auto">
            <a:xfrm>
              <a:off x="6448425" y="2609850"/>
              <a:ext cx="914400" cy="371475"/>
            </a:xfrm>
            <a:custGeom>
              <a:avLst/>
              <a:gdLst>
                <a:gd name="T0" fmla="*/ 0 w 576"/>
                <a:gd name="T1" fmla="*/ 0 h 234"/>
                <a:gd name="T2" fmla="*/ 0 w 576"/>
                <a:gd name="T3" fmla="*/ 0 h 234"/>
                <a:gd name="T4" fmla="*/ 10 w 576"/>
                <a:gd name="T5" fmla="*/ 8 h 234"/>
                <a:gd name="T6" fmla="*/ 38 w 576"/>
                <a:gd name="T7" fmla="*/ 28 h 234"/>
                <a:gd name="T8" fmla="*/ 84 w 576"/>
                <a:gd name="T9" fmla="*/ 56 h 234"/>
                <a:gd name="T10" fmla="*/ 148 w 576"/>
                <a:gd name="T11" fmla="*/ 90 h 234"/>
                <a:gd name="T12" fmla="*/ 188 w 576"/>
                <a:gd name="T13" fmla="*/ 110 h 234"/>
                <a:gd name="T14" fmla="*/ 230 w 576"/>
                <a:gd name="T15" fmla="*/ 128 h 234"/>
                <a:gd name="T16" fmla="*/ 278 w 576"/>
                <a:gd name="T17" fmla="*/ 148 h 234"/>
                <a:gd name="T18" fmla="*/ 330 w 576"/>
                <a:gd name="T19" fmla="*/ 168 h 234"/>
                <a:gd name="T20" fmla="*/ 384 w 576"/>
                <a:gd name="T21" fmla="*/ 186 h 234"/>
                <a:gd name="T22" fmla="*/ 444 w 576"/>
                <a:gd name="T23" fmla="*/ 204 h 234"/>
                <a:gd name="T24" fmla="*/ 508 w 576"/>
                <a:gd name="T25" fmla="*/ 220 h 234"/>
                <a:gd name="T26" fmla="*/ 576 w 576"/>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234">
                  <a:moveTo>
                    <a:pt x="0" y="0"/>
                  </a:moveTo>
                  <a:lnTo>
                    <a:pt x="0" y="0"/>
                  </a:lnTo>
                  <a:lnTo>
                    <a:pt x="10" y="8"/>
                  </a:lnTo>
                  <a:lnTo>
                    <a:pt x="38" y="28"/>
                  </a:lnTo>
                  <a:lnTo>
                    <a:pt x="84" y="56"/>
                  </a:lnTo>
                  <a:lnTo>
                    <a:pt x="148" y="90"/>
                  </a:lnTo>
                  <a:lnTo>
                    <a:pt x="188" y="110"/>
                  </a:lnTo>
                  <a:lnTo>
                    <a:pt x="230" y="128"/>
                  </a:lnTo>
                  <a:lnTo>
                    <a:pt x="278" y="148"/>
                  </a:lnTo>
                  <a:lnTo>
                    <a:pt x="330" y="168"/>
                  </a:lnTo>
                  <a:lnTo>
                    <a:pt x="384" y="186"/>
                  </a:lnTo>
                  <a:lnTo>
                    <a:pt x="444" y="204"/>
                  </a:lnTo>
                  <a:lnTo>
                    <a:pt x="508" y="220"/>
                  </a:lnTo>
                  <a:lnTo>
                    <a:pt x="576" y="234"/>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grpSp>
        <p:nvGrpSpPr>
          <p:cNvPr id="2" name="Group 1">
            <a:extLst>
              <a:ext uri="{FF2B5EF4-FFF2-40B4-BE49-F238E27FC236}">
                <a16:creationId xmlns:a16="http://schemas.microsoft.com/office/drawing/2014/main" id="{B42FDB1D-17A3-4B9F-A2EB-74792777163C}"/>
              </a:ext>
            </a:extLst>
          </p:cNvPr>
          <p:cNvGrpSpPr/>
          <p:nvPr/>
        </p:nvGrpSpPr>
        <p:grpSpPr>
          <a:xfrm>
            <a:off x="3884693" y="1639296"/>
            <a:ext cx="897460" cy="725670"/>
            <a:chOff x="7562973" y="1670751"/>
            <a:chExt cx="897460" cy="725670"/>
          </a:xfrm>
        </p:grpSpPr>
        <p:sp>
          <p:nvSpPr>
            <p:cNvPr id="44" name="Freeform 66">
              <a:extLst>
                <a:ext uri="{FF2B5EF4-FFF2-40B4-BE49-F238E27FC236}">
                  <a16:creationId xmlns:a16="http://schemas.microsoft.com/office/drawing/2014/main" id="{35460F24-921C-4464-B4E7-ADAEA5FF3040}"/>
                </a:ext>
              </a:extLst>
            </p:cNvPr>
            <p:cNvSpPr>
              <a:spLocks noEditPoints="1"/>
            </p:cNvSpPr>
            <p:nvPr userDrawn="1"/>
          </p:nvSpPr>
          <p:spPr bwMode="auto">
            <a:xfrm>
              <a:off x="7673551" y="1865251"/>
              <a:ext cx="576586" cy="531170"/>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45" name="Freeform 67">
              <a:extLst>
                <a:ext uri="{FF2B5EF4-FFF2-40B4-BE49-F238E27FC236}">
                  <a16:creationId xmlns:a16="http://schemas.microsoft.com/office/drawing/2014/main" id="{F468EC0C-9EAE-4687-A1D8-23F949EA8287}"/>
                </a:ext>
              </a:extLst>
            </p:cNvPr>
            <p:cNvSpPr>
              <a:spLocks/>
            </p:cNvSpPr>
            <p:nvPr userDrawn="1"/>
          </p:nvSpPr>
          <p:spPr bwMode="auto">
            <a:xfrm>
              <a:off x="7849291" y="2033093"/>
              <a:ext cx="111566" cy="19746"/>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46" name="Freeform 68">
              <a:extLst>
                <a:ext uri="{FF2B5EF4-FFF2-40B4-BE49-F238E27FC236}">
                  <a16:creationId xmlns:a16="http://schemas.microsoft.com/office/drawing/2014/main" id="{691C0B5F-453E-43DF-A1AB-C8F2BF0C23A0}"/>
                </a:ext>
              </a:extLst>
            </p:cNvPr>
            <p:cNvSpPr>
              <a:spLocks/>
            </p:cNvSpPr>
            <p:nvPr userDrawn="1"/>
          </p:nvSpPr>
          <p:spPr bwMode="auto">
            <a:xfrm>
              <a:off x="7849291" y="2079496"/>
              <a:ext cx="112553" cy="19746"/>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47" name="Freeform 69">
              <a:extLst>
                <a:ext uri="{FF2B5EF4-FFF2-40B4-BE49-F238E27FC236}">
                  <a16:creationId xmlns:a16="http://schemas.microsoft.com/office/drawing/2014/main" id="{A52EC76D-428D-4FC2-9268-3063BE204669}"/>
                </a:ext>
              </a:extLst>
            </p:cNvPr>
            <p:cNvSpPr>
              <a:spLocks noEditPoints="1"/>
            </p:cNvSpPr>
            <p:nvPr userDrawn="1"/>
          </p:nvSpPr>
          <p:spPr bwMode="auto">
            <a:xfrm>
              <a:off x="7738713" y="1982740"/>
              <a:ext cx="278420" cy="169817"/>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49" name="Line 71">
              <a:extLst>
                <a:ext uri="{FF2B5EF4-FFF2-40B4-BE49-F238E27FC236}">
                  <a16:creationId xmlns:a16="http://schemas.microsoft.com/office/drawing/2014/main" id="{6D7B46E4-4B6A-4266-B7DB-C48DB00F72BF}"/>
                </a:ext>
              </a:extLst>
            </p:cNvPr>
            <p:cNvSpPr>
              <a:spLocks noChangeShapeType="1"/>
            </p:cNvSpPr>
            <p:nvPr userDrawn="1"/>
          </p:nvSpPr>
          <p:spPr bwMode="auto">
            <a:xfrm>
              <a:off x="7878910" y="2152556"/>
              <a:ext cx="0" cy="0"/>
            </a:xfrm>
            <a:prstGeom prst="line">
              <a:avLst/>
            </a:pr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1" name="Freeform 73">
              <a:extLst>
                <a:ext uri="{FF2B5EF4-FFF2-40B4-BE49-F238E27FC236}">
                  <a16:creationId xmlns:a16="http://schemas.microsoft.com/office/drawing/2014/main" id="{1FB4406B-9B52-4AAA-A758-B953B25CEF3A}"/>
                </a:ext>
              </a:extLst>
            </p:cNvPr>
            <p:cNvSpPr>
              <a:spLocks/>
            </p:cNvSpPr>
            <p:nvPr userDrawn="1"/>
          </p:nvSpPr>
          <p:spPr bwMode="auto">
            <a:xfrm>
              <a:off x="7789065" y="2033093"/>
              <a:ext cx="37518" cy="19746"/>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2" name="Freeform 74">
              <a:extLst>
                <a:ext uri="{FF2B5EF4-FFF2-40B4-BE49-F238E27FC236}">
                  <a16:creationId xmlns:a16="http://schemas.microsoft.com/office/drawing/2014/main" id="{4915B60A-F575-484B-9140-FD2953280280}"/>
                </a:ext>
              </a:extLst>
            </p:cNvPr>
            <p:cNvSpPr>
              <a:spLocks/>
            </p:cNvSpPr>
            <p:nvPr userDrawn="1"/>
          </p:nvSpPr>
          <p:spPr bwMode="auto">
            <a:xfrm>
              <a:off x="7789065" y="2079496"/>
              <a:ext cx="37518" cy="19746"/>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3" name="Freeform 75">
              <a:extLst>
                <a:ext uri="{FF2B5EF4-FFF2-40B4-BE49-F238E27FC236}">
                  <a16:creationId xmlns:a16="http://schemas.microsoft.com/office/drawing/2014/main" id="{3307DABF-F141-4BC2-9750-12A2207F4B29}"/>
                </a:ext>
              </a:extLst>
            </p:cNvPr>
            <p:cNvSpPr>
              <a:spLocks/>
            </p:cNvSpPr>
            <p:nvPr userDrawn="1"/>
          </p:nvSpPr>
          <p:spPr bwMode="auto">
            <a:xfrm>
              <a:off x="7878910" y="1919552"/>
              <a:ext cx="301128" cy="20734"/>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4" name="Freeform 76">
              <a:extLst>
                <a:ext uri="{FF2B5EF4-FFF2-40B4-BE49-F238E27FC236}">
                  <a16:creationId xmlns:a16="http://schemas.microsoft.com/office/drawing/2014/main" id="{2339EEE8-356F-4918-BA2F-5539EB41BAEF}"/>
                </a:ext>
              </a:extLst>
            </p:cNvPr>
            <p:cNvSpPr>
              <a:spLocks/>
            </p:cNvSpPr>
            <p:nvPr userDrawn="1"/>
          </p:nvSpPr>
          <p:spPr bwMode="auto">
            <a:xfrm>
              <a:off x="7785116" y="1920540"/>
              <a:ext cx="19746" cy="18759"/>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5" name="Freeform 77">
              <a:extLst>
                <a:ext uri="{FF2B5EF4-FFF2-40B4-BE49-F238E27FC236}">
                  <a16:creationId xmlns:a16="http://schemas.microsoft.com/office/drawing/2014/main" id="{A9F7877A-1A34-4B08-A806-90C96AE22CB4}"/>
                </a:ext>
              </a:extLst>
            </p:cNvPr>
            <p:cNvSpPr>
              <a:spLocks/>
            </p:cNvSpPr>
            <p:nvPr userDrawn="1"/>
          </p:nvSpPr>
          <p:spPr bwMode="auto">
            <a:xfrm>
              <a:off x="7744637" y="1920540"/>
              <a:ext cx="18759" cy="18759"/>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6" name="Freeform 78">
              <a:extLst>
                <a:ext uri="{FF2B5EF4-FFF2-40B4-BE49-F238E27FC236}">
                  <a16:creationId xmlns:a16="http://schemas.microsoft.com/office/drawing/2014/main" id="{12530F1B-20B2-4CB1-84DF-FF82794C832F}"/>
                </a:ext>
              </a:extLst>
            </p:cNvPr>
            <p:cNvSpPr>
              <a:spLocks/>
            </p:cNvSpPr>
            <p:nvPr userDrawn="1"/>
          </p:nvSpPr>
          <p:spPr bwMode="auto">
            <a:xfrm>
              <a:off x="7827571" y="1920540"/>
              <a:ext cx="19746" cy="18759"/>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7" name="Freeform 80">
              <a:extLst>
                <a:ext uri="{FF2B5EF4-FFF2-40B4-BE49-F238E27FC236}">
                  <a16:creationId xmlns:a16="http://schemas.microsoft.com/office/drawing/2014/main" id="{742C28E1-5D01-468D-A9A5-8CED8E249D18}"/>
                </a:ext>
              </a:extLst>
            </p:cNvPr>
            <p:cNvSpPr>
              <a:spLocks noEditPoints="1"/>
            </p:cNvSpPr>
            <p:nvPr userDrawn="1"/>
          </p:nvSpPr>
          <p:spPr bwMode="auto">
            <a:xfrm>
              <a:off x="7792028" y="1670751"/>
              <a:ext cx="38505" cy="61213"/>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8" name="Freeform 81">
              <a:extLst>
                <a:ext uri="{FF2B5EF4-FFF2-40B4-BE49-F238E27FC236}">
                  <a16:creationId xmlns:a16="http://schemas.microsoft.com/office/drawing/2014/main" id="{7EFF9CEC-8076-4A82-81E6-3B1B52B02305}"/>
                </a:ext>
              </a:extLst>
            </p:cNvPr>
            <p:cNvSpPr>
              <a:spLocks/>
            </p:cNvSpPr>
            <p:nvPr userDrawn="1"/>
          </p:nvSpPr>
          <p:spPr bwMode="auto">
            <a:xfrm>
              <a:off x="7971717" y="1719129"/>
              <a:ext cx="53314" cy="5331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59" name="Freeform 82">
              <a:extLst>
                <a:ext uri="{FF2B5EF4-FFF2-40B4-BE49-F238E27FC236}">
                  <a16:creationId xmlns:a16="http://schemas.microsoft.com/office/drawing/2014/main" id="{B6E531A1-5A2A-4B1A-9DA6-086CC9F6CE0C}"/>
                </a:ext>
              </a:extLst>
            </p:cNvPr>
            <p:cNvSpPr>
              <a:spLocks noEditPoints="1"/>
            </p:cNvSpPr>
            <p:nvPr userDrawn="1"/>
          </p:nvSpPr>
          <p:spPr bwMode="auto">
            <a:xfrm>
              <a:off x="7562973" y="1764545"/>
              <a:ext cx="94781" cy="117490"/>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0" name="Freeform 83">
              <a:extLst>
                <a:ext uri="{FF2B5EF4-FFF2-40B4-BE49-F238E27FC236}">
                  <a16:creationId xmlns:a16="http://schemas.microsoft.com/office/drawing/2014/main" id="{9671D14A-E345-492D-8824-5A0EFF383129}"/>
                </a:ext>
              </a:extLst>
            </p:cNvPr>
            <p:cNvSpPr>
              <a:spLocks/>
            </p:cNvSpPr>
            <p:nvPr userDrawn="1"/>
          </p:nvSpPr>
          <p:spPr bwMode="auto">
            <a:xfrm>
              <a:off x="7598516" y="1801075"/>
              <a:ext cx="23695" cy="32581"/>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1" name="Freeform 84">
              <a:extLst>
                <a:ext uri="{FF2B5EF4-FFF2-40B4-BE49-F238E27FC236}">
                  <a16:creationId xmlns:a16="http://schemas.microsoft.com/office/drawing/2014/main" id="{96F32F80-E9F8-4E99-BF86-2A77B42C1E3A}"/>
                </a:ext>
              </a:extLst>
            </p:cNvPr>
            <p:cNvSpPr>
              <a:spLocks/>
            </p:cNvSpPr>
            <p:nvPr userDrawn="1"/>
          </p:nvSpPr>
          <p:spPr bwMode="auto">
            <a:xfrm>
              <a:off x="7800913" y="1705307"/>
              <a:ext cx="19746" cy="15797"/>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2" name="Freeform 85">
              <a:extLst>
                <a:ext uri="{FF2B5EF4-FFF2-40B4-BE49-F238E27FC236}">
                  <a16:creationId xmlns:a16="http://schemas.microsoft.com/office/drawing/2014/main" id="{4FCF7712-8006-472F-9163-0FA5DABA325E}"/>
                </a:ext>
              </a:extLst>
            </p:cNvPr>
            <p:cNvSpPr>
              <a:spLocks/>
            </p:cNvSpPr>
            <p:nvPr userDrawn="1"/>
          </p:nvSpPr>
          <p:spPr bwMode="auto">
            <a:xfrm>
              <a:off x="7600491" y="2134785"/>
              <a:ext cx="19746" cy="82934"/>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3" name="Freeform 86">
              <a:extLst>
                <a:ext uri="{FF2B5EF4-FFF2-40B4-BE49-F238E27FC236}">
                  <a16:creationId xmlns:a16="http://schemas.microsoft.com/office/drawing/2014/main" id="{A86F2B58-96E3-4D70-8A09-3BDD780C3632}"/>
                </a:ext>
              </a:extLst>
            </p:cNvPr>
            <p:cNvSpPr>
              <a:spLocks/>
            </p:cNvSpPr>
            <p:nvPr/>
          </p:nvSpPr>
          <p:spPr bwMode="auto">
            <a:xfrm>
              <a:off x="8130673" y="1961019"/>
              <a:ext cx="212271" cy="211283"/>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chemeClr val="bg1"/>
            </a:solidFill>
            <a:ln w="22225">
              <a:solidFill>
                <a:schemeClr val="accent6"/>
              </a:solidFill>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4" name="Freeform 87">
              <a:extLst>
                <a:ext uri="{FF2B5EF4-FFF2-40B4-BE49-F238E27FC236}">
                  <a16:creationId xmlns:a16="http://schemas.microsoft.com/office/drawing/2014/main" id="{79A320B7-BF19-4F82-944B-E37D9055F1D1}"/>
                </a:ext>
              </a:extLst>
            </p:cNvPr>
            <p:cNvSpPr>
              <a:spLocks/>
            </p:cNvSpPr>
            <p:nvPr userDrawn="1"/>
          </p:nvSpPr>
          <p:spPr bwMode="auto">
            <a:xfrm>
              <a:off x="8325172" y="2092331"/>
              <a:ext cx="135261" cy="114527"/>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5" name="Freeform 88">
              <a:extLst>
                <a:ext uri="{FF2B5EF4-FFF2-40B4-BE49-F238E27FC236}">
                  <a16:creationId xmlns:a16="http://schemas.microsoft.com/office/drawing/2014/main" id="{81810059-5382-4DC1-BD76-2B24C4471AFF}"/>
                </a:ext>
              </a:extLst>
            </p:cNvPr>
            <p:cNvSpPr>
              <a:spLocks/>
            </p:cNvSpPr>
            <p:nvPr userDrawn="1"/>
          </p:nvSpPr>
          <p:spPr bwMode="auto">
            <a:xfrm>
              <a:off x="8325172" y="2092331"/>
              <a:ext cx="135261" cy="114527"/>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7" name="Freeform 90">
              <a:extLst>
                <a:ext uri="{FF2B5EF4-FFF2-40B4-BE49-F238E27FC236}">
                  <a16:creationId xmlns:a16="http://schemas.microsoft.com/office/drawing/2014/main" id="{A6B9BE93-8E53-4E49-9BF3-FF2A45B41C8C}"/>
                </a:ext>
              </a:extLst>
            </p:cNvPr>
            <p:cNvSpPr>
              <a:spLocks/>
            </p:cNvSpPr>
            <p:nvPr userDrawn="1"/>
          </p:nvSpPr>
          <p:spPr bwMode="auto">
            <a:xfrm>
              <a:off x="8274819" y="1688523"/>
              <a:ext cx="43441" cy="15303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8" name="Freeform 91">
              <a:extLst>
                <a:ext uri="{FF2B5EF4-FFF2-40B4-BE49-F238E27FC236}">
                  <a16:creationId xmlns:a16="http://schemas.microsoft.com/office/drawing/2014/main" id="{9CF37B60-B264-47D5-A83C-1A8783D1B7D4}"/>
                </a:ext>
              </a:extLst>
            </p:cNvPr>
            <p:cNvSpPr>
              <a:spLocks/>
            </p:cNvSpPr>
            <p:nvPr userDrawn="1"/>
          </p:nvSpPr>
          <p:spPr bwMode="auto">
            <a:xfrm>
              <a:off x="8131660" y="1688523"/>
              <a:ext cx="43441" cy="15303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69" name="Freeform 92">
              <a:extLst>
                <a:ext uri="{FF2B5EF4-FFF2-40B4-BE49-F238E27FC236}">
                  <a16:creationId xmlns:a16="http://schemas.microsoft.com/office/drawing/2014/main" id="{B825455A-0087-4FC1-886C-1144B7FCBA54}"/>
                </a:ext>
              </a:extLst>
            </p:cNvPr>
            <p:cNvSpPr>
              <a:spLocks/>
            </p:cNvSpPr>
            <p:nvPr userDrawn="1"/>
          </p:nvSpPr>
          <p:spPr bwMode="auto">
            <a:xfrm>
              <a:off x="8250137" y="1754672"/>
              <a:ext cx="20734" cy="18759"/>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0" name="Freeform 93">
              <a:extLst>
                <a:ext uri="{FF2B5EF4-FFF2-40B4-BE49-F238E27FC236}">
                  <a16:creationId xmlns:a16="http://schemas.microsoft.com/office/drawing/2014/main" id="{52C7B1DF-DA17-43CB-9631-61FA9E6B8207}"/>
                </a:ext>
              </a:extLst>
            </p:cNvPr>
            <p:cNvSpPr>
              <a:spLocks/>
            </p:cNvSpPr>
            <p:nvPr userDrawn="1"/>
          </p:nvSpPr>
          <p:spPr bwMode="auto">
            <a:xfrm>
              <a:off x="8212619" y="1754672"/>
              <a:ext cx="19746" cy="18759"/>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1" name="Freeform 94">
              <a:extLst>
                <a:ext uri="{FF2B5EF4-FFF2-40B4-BE49-F238E27FC236}">
                  <a16:creationId xmlns:a16="http://schemas.microsoft.com/office/drawing/2014/main" id="{73F46ED1-BD92-46DB-92F2-9EF38CE7F5FB}"/>
                </a:ext>
              </a:extLst>
            </p:cNvPr>
            <p:cNvSpPr>
              <a:spLocks/>
            </p:cNvSpPr>
            <p:nvPr userDrawn="1"/>
          </p:nvSpPr>
          <p:spPr bwMode="auto">
            <a:xfrm>
              <a:off x="8175102" y="1754672"/>
              <a:ext cx="19746" cy="20734"/>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2" name="Freeform 95">
              <a:extLst>
                <a:ext uri="{FF2B5EF4-FFF2-40B4-BE49-F238E27FC236}">
                  <a16:creationId xmlns:a16="http://schemas.microsoft.com/office/drawing/2014/main" id="{014080E2-7A71-4C4C-B653-24BB73A19D4B}"/>
                </a:ext>
              </a:extLst>
            </p:cNvPr>
            <p:cNvSpPr>
              <a:spLocks/>
            </p:cNvSpPr>
            <p:nvPr userDrawn="1"/>
          </p:nvSpPr>
          <p:spPr bwMode="auto">
            <a:xfrm>
              <a:off x="8274819" y="1688523"/>
              <a:ext cx="43441" cy="15303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3" name="Freeform 96">
              <a:extLst>
                <a:ext uri="{FF2B5EF4-FFF2-40B4-BE49-F238E27FC236}">
                  <a16:creationId xmlns:a16="http://schemas.microsoft.com/office/drawing/2014/main" id="{21708D5F-7656-41CD-B449-4433C40A8B82}"/>
                </a:ext>
              </a:extLst>
            </p:cNvPr>
            <p:cNvSpPr>
              <a:spLocks/>
            </p:cNvSpPr>
            <p:nvPr userDrawn="1"/>
          </p:nvSpPr>
          <p:spPr bwMode="auto">
            <a:xfrm>
              <a:off x="8131660" y="1688523"/>
              <a:ext cx="43441" cy="15303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4" name="Freeform 97">
              <a:extLst>
                <a:ext uri="{FF2B5EF4-FFF2-40B4-BE49-F238E27FC236}">
                  <a16:creationId xmlns:a16="http://schemas.microsoft.com/office/drawing/2014/main" id="{03C0A07C-4F22-4524-996A-54E58641A887}"/>
                </a:ext>
              </a:extLst>
            </p:cNvPr>
            <p:cNvSpPr>
              <a:spLocks/>
            </p:cNvSpPr>
            <p:nvPr userDrawn="1"/>
          </p:nvSpPr>
          <p:spPr bwMode="auto">
            <a:xfrm>
              <a:off x="8250137" y="1754672"/>
              <a:ext cx="20734" cy="18759"/>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5" name="Freeform 98">
              <a:extLst>
                <a:ext uri="{FF2B5EF4-FFF2-40B4-BE49-F238E27FC236}">
                  <a16:creationId xmlns:a16="http://schemas.microsoft.com/office/drawing/2014/main" id="{B79D3DD5-198E-4421-92FA-3CDB2495AD92}"/>
                </a:ext>
              </a:extLst>
            </p:cNvPr>
            <p:cNvSpPr>
              <a:spLocks/>
            </p:cNvSpPr>
            <p:nvPr userDrawn="1"/>
          </p:nvSpPr>
          <p:spPr bwMode="auto">
            <a:xfrm>
              <a:off x="8212619" y="1753685"/>
              <a:ext cx="21721" cy="21721"/>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76" name="Freeform 99">
              <a:extLst>
                <a:ext uri="{FF2B5EF4-FFF2-40B4-BE49-F238E27FC236}">
                  <a16:creationId xmlns:a16="http://schemas.microsoft.com/office/drawing/2014/main" id="{AFB7F471-D7E3-48A9-A156-A76A031B1FE9}"/>
                </a:ext>
              </a:extLst>
            </p:cNvPr>
            <p:cNvSpPr>
              <a:spLocks/>
            </p:cNvSpPr>
            <p:nvPr userDrawn="1"/>
          </p:nvSpPr>
          <p:spPr bwMode="auto">
            <a:xfrm>
              <a:off x="8175102" y="1754672"/>
              <a:ext cx="19746" cy="20734"/>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sp>
        <p:nvSpPr>
          <p:cNvPr id="81" name="Rectangle 80">
            <a:extLst>
              <a:ext uri="{FF2B5EF4-FFF2-40B4-BE49-F238E27FC236}">
                <a16:creationId xmlns:a16="http://schemas.microsoft.com/office/drawing/2014/main" id="{B82B833A-D9A0-4D80-980F-BF70FA229F61}"/>
              </a:ext>
            </a:extLst>
          </p:cNvPr>
          <p:cNvSpPr/>
          <p:nvPr/>
        </p:nvSpPr>
        <p:spPr>
          <a:xfrm>
            <a:off x="760916" y="2680421"/>
            <a:ext cx="2137491" cy="1908178"/>
          </a:xfrm>
          <a:prstGeom prst="rect">
            <a:avLst/>
          </a:prstGeom>
        </p:spPr>
        <p:txBody>
          <a:bodyPr wrap="square" lIns="182843" tIns="91422" rIns="182843" bIns="91422">
            <a:spAutoFit/>
          </a:bodyPr>
          <a:lstStyle/>
          <a:p>
            <a:pPr algn="ctr" defTabSz="914378"/>
            <a:r>
              <a:rPr lang="en-US" sz="1600" b="1">
                <a:solidFill>
                  <a:srgbClr val="50CFDA"/>
                </a:solidFill>
                <a:latin typeface="+mj-lt"/>
                <a:cs typeface="Calibri Light" panose="020F0302020204030204" pitchFamily="34" charset="0"/>
              </a:rPr>
              <a:t>Efficient cataloging</a:t>
            </a:r>
            <a:br>
              <a:rPr lang="en-US" sz="1600">
                <a:solidFill>
                  <a:srgbClr val="000000"/>
                </a:solidFill>
                <a:latin typeface="+mj-lt"/>
                <a:ea typeface="Open Sans" panose="020B0606030504020204" pitchFamily="34" charset="0"/>
                <a:cs typeface="Calibri Light" panose="020F0302020204030204" pitchFamily="34" charset="0"/>
              </a:rPr>
            </a:br>
            <a:r>
              <a:rPr lang="en-US" sz="1600">
                <a:latin typeface="Calibri Light" panose="020F0302020204030204" pitchFamily="34" charset="0"/>
                <a:ea typeface="Open Sans" panose="020B0606030504020204" pitchFamily="34" charset="0"/>
                <a:cs typeface="Calibri Light" panose="020F0302020204030204" pitchFamily="34" charset="0"/>
              </a:rPr>
              <a:t>Higher accuracy with less manual work. Easier to create relationships. Focus on special collections and unique materials</a:t>
            </a:r>
            <a:endParaRPr lang="en-US" sz="1600">
              <a:solidFill>
                <a:srgbClr val="00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84" name="Rectangle 83">
            <a:extLst>
              <a:ext uri="{FF2B5EF4-FFF2-40B4-BE49-F238E27FC236}">
                <a16:creationId xmlns:a16="http://schemas.microsoft.com/office/drawing/2014/main" id="{AD0CE0C4-2D5E-4188-BE17-688CF09752DF}"/>
              </a:ext>
            </a:extLst>
          </p:cNvPr>
          <p:cNvSpPr/>
          <p:nvPr/>
        </p:nvSpPr>
        <p:spPr>
          <a:xfrm>
            <a:off x="5799649" y="2688267"/>
            <a:ext cx="2360185" cy="1661957"/>
          </a:xfrm>
          <a:prstGeom prst="rect">
            <a:avLst/>
          </a:prstGeom>
        </p:spPr>
        <p:txBody>
          <a:bodyPr wrap="square" lIns="182843" tIns="91422" rIns="182843" bIns="91422">
            <a:spAutoFit/>
          </a:bodyPr>
          <a:lstStyle/>
          <a:p>
            <a:pPr algn="ctr" defTabSz="914378"/>
            <a:r>
              <a:rPr lang="en-US" sz="1600" b="1" dirty="0">
                <a:solidFill>
                  <a:srgbClr val="003466"/>
                </a:solidFill>
                <a:latin typeface="+mj-lt"/>
                <a:cs typeface="Calibri Light" panose="020F0302020204030204" pitchFamily="34" charset="0"/>
              </a:rPr>
              <a:t>Improved interoperability</a:t>
            </a:r>
            <a:br>
              <a:rPr lang="en-US" sz="1600" dirty="0">
                <a:solidFill>
                  <a:srgbClr val="000000"/>
                </a:solidFill>
                <a:latin typeface="Calibri Light" panose="020F0302020204030204" pitchFamily="34" charset="0"/>
                <a:ea typeface="Open Sans" panose="020B0606030504020204" pitchFamily="34" charset="0"/>
                <a:cs typeface="Calibri Light" panose="020F0302020204030204" pitchFamily="34" charset="0"/>
              </a:rPr>
            </a:br>
            <a:r>
              <a:rPr lang="en-US" sz="1600" dirty="0">
                <a:latin typeface="Calibri Light" panose="020F0302020204030204" pitchFamily="34" charset="0"/>
                <a:ea typeface="Open Sans" panose="020B0606030504020204" pitchFamily="34" charset="0"/>
                <a:cs typeface="Calibri Light" panose="020F0302020204030204" pitchFamily="34" charset="0"/>
              </a:rPr>
              <a:t>Open to the global network of data outside of libraries systems such as research </a:t>
            </a:r>
          </a:p>
        </p:txBody>
      </p:sp>
      <p:sp>
        <p:nvSpPr>
          <p:cNvPr id="85" name="Rectangle 84">
            <a:extLst>
              <a:ext uri="{FF2B5EF4-FFF2-40B4-BE49-F238E27FC236}">
                <a16:creationId xmlns:a16="http://schemas.microsoft.com/office/drawing/2014/main" id="{E305C22D-E6A1-4487-B9EC-BEB1736B2BE3}"/>
              </a:ext>
            </a:extLst>
          </p:cNvPr>
          <p:cNvSpPr/>
          <p:nvPr/>
        </p:nvSpPr>
        <p:spPr>
          <a:xfrm>
            <a:off x="3141171" y="2696608"/>
            <a:ext cx="2411159" cy="1908178"/>
          </a:xfrm>
          <a:prstGeom prst="rect">
            <a:avLst/>
          </a:prstGeom>
        </p:spPr>
        <p:txBody>
          <a:bodyPr wrap="square" lIns="182843" tIns="91422" rIns="182843" bIns="91422">
            <a:spAutoFit/>
          </a:bodyPr>
          <a:lstStyle/>
          <a:p>
            <a:pPr algn="ctr" defTabSz="914378"/>
            <a:r>
              <a:rPr lang="en-US" sz="1600" b="1" dirty="0">
                <a:solidFill>
                  <a:schemeClr val="accent6"/>
                </a:solidFill>
                <a:latin typeface="+mj-lt"/>
                <a:cs typeface="Calibri Light" panose="020F0302020204030204" pitchFamily="34" charset="0"/>
              </a:rPr>
              <a:t>Better Discoverability</a:t>
            </a:r>
            <a:br>
              <a:rPr lang="en-US" sz="1600" dirty="0">
                <a:solidFill>
                  <a:srgbClr val="000000"/>
                </a:solidFill>
                <a:latin typeface="Calibri Light" panose="020F0302020204030204" pitchFamily="34" charset="0"/>
                <a:ea typeface="Open Sans" panose="020B0606030504020204" pitchFamily="34" charset="0"/>
                <a:cs typeface="Calibri Light" panose="020F0302020204030204" pitchFamily="34" charset="0"/>
              </a:rPr>
            </a:br>
            <a:r>
              <a:rPr lang="en-US" sz="1600" dirty="0">
                <a:latin typeface="Calibri Light" panose="020F0302020204030204" pitchFamily="34" charset="0"/>
                <a:ea typeface="Open Sans" panose="020B0606030504020204" pitchFamily="34" charset="0"/>
                <a:cs typeface="Calibri Light" panose="020F0302020204030204" pitchFamily="34" charset="0"/>
              </a:rPr>
              <a:t>Display enrichment, easier navigation and accuracy. Enabling sophisticate querying making it quicker to find what you want</a:t>
            </a:r>
            <a:endParaRPr lang="en-US" sz="1600" dirty="0">
              <a:solidFill>
                <a:srgbClr val="000000"/>
              </a:solidFill>
              <a:latin typeface="Calibri Light" panose="020F0302020204030204" pitchFamily="34" charset="0"/>
              <a:ea typeface="Open Sans" panose="020B0606030504020204" pitchFamily="34" charset="0"/>
              <a:cs typeface="Calibri Light" panose="020F0302020204030204" pitchFamily="34" charset="0"/>
            </a:endParaRPr>
          </a:p>
        </p:txBody>
      </p:sp>
      <p:grpSp>
        <p:nvGrpSpPr>
          <p:cNvPr id="77" name="Group 76">
            <a:extLst>
              <a:ext uri="{FF2B5EF4-FFF2-40B4-BE49-F238E27FC236}">
                <a16:creationId xmlns:a16="http://schemas.microsoft.com/office/drawing/2014/main" id="{68BBE549-1C1D-4576-844B-5393DA4E5FA0}"/>
              </a:ext>
            </a:extLst>
          </p:cNvPr>
          <p:cNvGrpSpPr/>
          <p:nvPr/>
        </p:nvGrpSpPr>
        <p:grpSpPr>
          <a:xfrm>
            <a:off x="1490271" y="1701631"/>
            <a:ext cx="659566" cy="647558"/>
            <a:chOff x="10936289" y="5180013"/>
            <a:chExt cx="1095375" cy="1120774"/>
          </a:xfrm>
          <a:solidFill>
            <a:srgbClr val="50CFDA"/>
          </a:solidFill>
        </p:grpSpPr>
        <p:sp>
          <p:nvSpPr>
            <p:cNvPr id="80" name="Freeform 210">
              <a:extLst>
                <a:ext uri="{FF2B5EF4-FFF2-40B4-BE49-F238E27FC236}">
                  <a16:creationId xmlns:a16="http://schemas.microsoft.com/office/drawing/2014/main" id="{ECFF6B0F-730E-463D-A977-D9135C39CE7A}"/>
                </a:ext>
              </a:extLst>
            </p:cNvPr>
            <p:cNvSpPr>
              <a:spLocks/>
            </p:cNvSpPr>
            <p:nvPr/>
          </p:nvSpPr>
          <p:spPr bwMode="auto">
            <a:xfrm>
              <a:off x="10936289" y="5180013"/>
              <a:ext cx="1095375" cy="1093787"/>
            </a:xfrm>
            <a:custGeom>
              <a:avLst/>
              <a:gdLst>
                <a:gd name="T0" fmla="*/ 119 w 123"/>
                <a:gd name="T1" fmla="*/ 27 h 123"/>
                <a:gd name="T2" fmla="*/ 3 w 123"/>
                <a:gd name="T3" fmla="*/ 27 h 123"/>
                <a:gd name="T4" fmla="*/ 3 w 123"/>
                <a:gd name="T5" fmla="*/ 35 h 123"/>
                <a:gd name="T6" fmla="*/ 1 w 123"/>
                <a:gd name="T7" fmla="*/ 38 h 123"/>
                <a:gd name="T8" fmla="*/ 0 w 123"/>
                <a:gd name="T9" fmla="*/ 35 h 123"/>
                <a:gd name="T10" fmla="*/ 0 w 123"/>
                <a:gd name="T11" fmla="*/ 12 h 123"/>
                <a:gd name="T12" fmla="*/ 11 w 123"/>
                <a:gd name="T13" fmla="*/ 0 h 123"/>
                <a:gd name="T14" fmla="*/ 99 w 123"/>
                <a:gd name="T15" fmla="*/ 0 h 123"/>
                <a:gd name="T16" fmla="*/ 100 w 123"/>
                <a:gd name="T17" fmla="*/ 0 h 123"/>
                <a:gd name="T18" fmla="*/ 102 w 123"/>
                <a:gd name="T19" fmla="*/ 2 h 123"/>
                <a:gd name="T20" fmla="*/ 100 w 123"/>
                <a:gd name="T21" fmla="*/ 3 h 123"/>
                <a:gd name="T22" fmla="*/ 99 w 123"/>
                <a:gd name="T23" fmla="*/ 4 h 123"/>
                <a:gd name="T24" fmla="*/ 11 w 123"/>
                <a:gd name="T25" fmla="*/ 3 h 123"/>
                <a:gd name="T26" fmla="*/ 4 w 123"/>
                <a:gd name="T27" fmla="*/ 7 h 123"/>
                <a:gd name="T28" fmla="*/ 3 w 123"/>
                <a:gd name="T29" fmla="*/ 11 h 123"/>
                <a:gd name="T30" fmla="*/ 3 w 123"/>
                <a:gd name="T31" fmla="*/ 23 h 123"/>
                <a:gd name="T32" fmla="*/ 3 w 123"/>
                <a:gd name="T33" fmla="*/ 24 h 123"/>
                <a:gd name="T34" fmla="*/ 119 w 123"/>
                <a:gd name="T35" fmla="*/ 24 h 123"/>
                <a:gd name="T36" fmla="*/ 119 w 123"/>
                <a:gd name="T37" fmla="*/ 23 h 123"/>
                <a:gd name="T38" fmla="*/ 119 w 123"/>
                <a:gd name="T39" fmla="*/ 11 h 123"/>
                <a:gd name="T40" fmla="*/ 112 w 123"/>
                <a:gd name="T41" fmla="*/ 3 h 123"/>
                <a:gd name="T42" fmla="*/ 108 w 123"/>
                <a:gd name="T43" fmla="*/ 3 h 123"/>
                <a:gd name="T44" fmla="*/ 107 w 123"/>
                <a:gd name="T45" fmla="*/ 2 h 123"/>
                <a:gd name="T46" fmla="*/ 108 w 123"/>
                <a:gd name="T47" fmla="*/ 0 h 123"/>
                <a:gd name="T48" fmla="*/ 117 w 123"/>
                <a:gd name="T49" fmla="*/ 1 h 123"/>
                <a:gd name="T50" fmla="*/ 123 w 123"/>
                <a:gd name="T51" fmla="*/ 10 h 123"/>
                <a:gd name="T52" fmla="*/ 123 w 123"/>
                <a:gd name="T53" fmla="*/ 11 h 123"/>
                <a:gd name="T54" fmla="*/ 123 w 123"/>
                <a:gd name="T55" fmla="*/ 112 h 123"/>
                <a:gd name="T56" fmla="*/ 117 w 123"/>
                <a:gd name="T57" fmla="*/ 122 h 123"/>
                <a:gd name="T58" fmla="*/ 112 w 123"/>
                <a:gd name="T59" fmla="*/ 123 h 123"/>
                <a:gd name="T60" fmla="*/ 11 w 123"/>
                <a:gd name="T61" fmla="*/ 123 h 123"/>
                <a:gd name="T62" fmla="*/ 0 w 123"/>
                <a:gd name="T63" fmla="*/ 112 h 123"/>
                <a:gd name="T64" fmla="*/ 0 w 123"/>
                <a:gd name="T65" fmla="*/ 45 h 123"/>
                <a:gd name="T66" fmla="*/ 0 w 123"/>
                <a:gd name="T67" fmla="*/ 44 h 123"/>
                <a:gd name="T68" fmla="*/ 2 w 123"/>
                <a:gd name="T69" fmla="*/ 43 h 123"/>
                <a:gd name="T70" fmla="*/ 3 w 123"/>
                <a:gd name="T71" fmla="*/ 44 h 123"/>
                <a:gd name="T72" fmla="*/ 3 w 123"/>
                <a:gd name="T73" fmla="*/ 46 h 123"/>
                <a:gd name="T74" fmla="*/ 3 w 123"/>
                <a:gd name="T75" fmla="*/ 111 h 123"/>
                <a:gd name="T76" fmla="*/ 12 w 123"/>
                <a:gd name="T77" fmla="*/ 120 h 123"/>
                <a:gd name="T78" fmla="*/ 111 w 123"/>
                <a:gd name="T79" fmla="*/ 120 h 123"/>
                <a:gd name="T80" fmla="*/ 119 w 123"/>
                <a:gd name="T81" fmla="*/ 111 h 123"/>
                <a:gd name="T82" fmla="*/ 119 w 123"/>
                <a:gd name="T83" fmla="*/ 29 h 123"/>
                <a:gd name="T84" fmla="*/ 119 w 123"/>
                <a:gd name="T85"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19" y="27"/>
                  </a:moveTo>
                  <a:cubicBezTo>
                    <a:pt x="81" y="27"/>
                    <a:pt x="42" y="27"/>
                    <a:pt x="3" y="27"/>
                  </a:cubicBezTo>
                  <a:cubicBezTo>
                    <a:pt x="3" y="30"/>
                    <a:pt x="3" y="33"/>
                    <a:pt x="3" y="35"/>
                  </a:cubicBezTo>
                  <a:cubicBezTo>
                    <a:pt x="3" y="37"/>
                    <a:pt x="3" y="38"/>
                    <a:pt x="1" y="38"/>
                  </a:cubicBezTo>
                  <a:cubicBezTo>
                    <a:pt x="0" y="38"/>
                    <a:pt x="0" y="37"/>
                    <a:pt x="0" y="35"/>
                  </a:cubicBezTo>
                  <a:cubicBezTo>
                    <a:pt x="0" y="27"/>
                    <a:pt x="0" y="19"/>
                    <a:pt x="0" y="12"/>
                  </a:cubicBezTo>
                  <a:cubicBezTo>
                    <a:pt x="0" y="4"/>
                    <a:pt x="4" y="0"/>
                    <a:pt x="11" y="0"/>
                  </a:cubicBezTo>
                  <a:cubicBezTo>
                    <a:pt x="41" y="0"/>
                    <a:pt x="70" y="0"/>
                    <a:pt x="99" y="0"/>
                  </a:cubicBezTo>
                  <a:cubicBezTo>
                    <a:pt x="99" y="0"/>
                    <a:pt x="100" y="0"/>
                    <a:pt x="100" y="0"/>
                  </a:cubicBezTo>
                  <a:cubicBezTo>
                    <a:pt x="101" y="0"/>
                    <a:pt x="102" y="1"/>
                    <a:pt x="102" y="2"/>
                  </a:cubicBezTo>
                  <a:cubicBezTo>
                    <a:pt x="102" y="3"/>
                    <a:pt x="101" y="3"/>
                    <a:pt x="100" y="3"/>
                  </a:cubicBezTo>
                  <a:cubicBezTo>
                    <a:pt x="100" y="4"/>
                    <a:pt x="99" y="4"/>
                    <a:pt x="99" y="4"/>
                  </a:cubicBezTo>
                  <a:cubicBezTo>
                    <a:pt x="70" y="4"/>
                    <a:pt x="40" y="4"/>
                    <a:pt x="11" y="3"/>
                  </a:cubicBezTo>
                  <a:cubicBezTo>
                    <a:pt x="8" y="3"/>
                    <a:pt x="6" y="4"/>
                    <a:pt x="4" y="7"/>
                  </a:cubicBezTo>
                  <a:cubicBezTo>
                    <a:pt x="4" y="8"/>
                    <a:pt x="3" y="10"/>
                    <a:pt x="3" y="11"/>
                  </a:cubicBezTo>
                  <a:cubicBezTo>
                    <a:pt x="3" y="15"/>
                    <a:pt x="3" y="19"/>
                    <a:pt x="3" y="23"/>
                  </a:cubicBezTo>
                  <a:cubicBezTo>
                    <a:pt x="3" y="23"/>
                    <a:pt x="3" y="23"/>
                    <a:pt x="3" y="24"/>
                  </a:cubicBezTo>
                  <a:cubicBezTo>
                    <a:pt x="42" y="24"/>
                    <a:pt x="81" y="24"/>
                    <a:pt x="119" y="24"/>
                  </a:cubicBezTo>
                  <a:cubicBezTo>
                    <a:pt x="119" y="23"/>
                    <a:pt x="119" y="23"/>
                    <a:pt x="119" y="23"/>
                  </a:cubicBezTo>
                  <a:cubicBezTo>
                    <a:pt x="119" y="19"/>
                    <a:pt x="119" y="15"/>
                    <a:pt x="119" y="11"/>
                  </a:cubicBezTo>
                  <a:cubicBezTo>
                    <a:pt x="119" y="7"/>
                    <a:pt x="116" y="4"/>
                    <a:pt x="112" y="3"/>
                  </a:cubicBezTo>
                  <a:cubicBezTo>
                    <a:pt x="111" y="3"/>
                    <a:pt x="110" y="4"/>
                    <a:pt x="108" y="3"/>
                  </a:cubicBezTo>
                  <a:cubicBezTo>
                    <a:pt x="107" y="3"/>
                    <a:pt x="107" y="3"/>
                    <a:pt x="107" y="2"/>
                  </a:cubicBezTo>
                  <a:cubicBezTo>
                    <a:pt x="107" y="1"/>
                    <a:pt x="107" y="0"/>
                    <a:pt x="108" y="0"/>
                  </a:cubicBezTo>
                  <a:cubicBezTo>
                    <a:pt x="111" y="0"/>
                    <a:pt x="114" y="0"/>
                    <a:pt x="117" y="1"/>
                  </a:cubicBezTo>
                  <a:cubicBezTo>
                    <a:pt x="121" y="3"/>
                    <a:pt x="123" y="6"/>
                    <a:pt x="123" y="10"/>
                  </a:cubicBezTo>
                  <a:cubicBezTo>
                    <a:pt x="123" y="11"/>
                    <a:pt x="123" y="11"/>
                    <a:pt x="123" y="11"/>
                  </a:cubicBezTo>
                  <a:cubicBezTo>
                    <a:pt x="123" y="45"/>
                    <a:pt x="123" y="78"/>
                    <a:pt x="123" y="112"/>
                  </a:cubicBezTo>
                  <a:cubicBezTo>
                    <a:pt x="123" y="116"/>
                    <a:pt x="121" y="120"/>
                    <a:pt x="117" y="122"/>
                  </a:cubicBezTo>
                  <a:cubicBezTo>
                    <a:pt x="116" y="123"/>
                    <a:pt x="114" y="123"/>
                    <a:pt x="112" y="123"/>
                  </a:cubicBezTo>
                  <a:cubicBezTo>
                    <a:pt x="78" y="123"/>
                    <a:pt x="45" y="123"/>
                    <a:pt x="11" y="123"/>
                  </a:cubicBezTo>
                  <a:cubicBezTo>
                    <a:pt x="4" y="123"/>
                    <a:pt x="0" y="119"/>
                    <a:pt x="0" y="112"/>
                  </a:cubicBezTo>
                  <a:cubicBezTo>
                    <a:pt x="0" y="90"/>
                    <a:pt x="0" y="68"/>
                    <a:pt x="0" y="45"/>
                  </a:cubicBezTo>
                  <a:cubicBezTo>
                    <a:pt x="0" y="45"/>
                    <a:pt x="0" y="44"/>
                    <a:pt x="0" y="44"/>
                  </a:cubicBezTo>
                  <a:cubicBezTo>
                    <a:pt x="0" y="44"/>
                    <a:pt x="1" y="43"/>
                    <a:pt x="2" y="43"/>
                  </a:cubicBezTo>
                  <a:cubicBezTo>
                    <a:pt x="2" y="43"/>
                    <a:pt x="3" y="44"/>
                    <a:pt x="3" y="44"/>
                  </a:cubicBezTo>
                  <a:cubicBezTo>
                    <a:pt x="3" y="45"/>
                    <a:pt x="3" y="45"/>
                    <a:pt x="3" y="46"/>
                  </a:cubicBezTo>
                  <a:cubicBezTo>
                    <a:pt x="3" y="68"/>
                    <a:pt x="3" y="90"/>
                    <a:pt x="3" y="111"/>
                  </a:cubicBezTo>
                  <a:cubicBezTo>
                    <a:pt x="3" y="117"/>
                    <a:pt x="6" y="120"/>
                    <a:pt x="12" y="120"/>
                  </a:cubicBezTo>
                  <a:cubicBezTo>
                    <a:pt x="45" y="120"/>
                    <a:pt x="78" y="120"/>
                    <a:pt x="111" y="120"/>
                  </a:cubicBezTo>
                  <a:cubicBezTo>
                    <a:pt x="117" y="120"/>
                    <a:pt x="119" y="117"/>
                    <a:pt x="119" y="111"/>
                  </a:cubicBezTo>
                  <a:cubicBezTo>
                    <a:pt x="119" y="84"/>
                    <a:pt x="119" y="57"/>
                    <a:pt x="119" y="29"/>
                  </a:cubicBezTo>
                  <a:cubicBezTo>
                    <a:pt x="119" y="29"/>
                    <a:pt x="119" y="28"/>
                    <a:pt x="1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0" name="Freeform 211">
              <a:extLst>
                <a:ext uri="{FF2B5EF4-FFF2-40B4-BE49-F238E27FC236}">
                  <a16:creationId xmlns:a16="http://schemas.microsoft.com/office/drawing/2014/main" id="{F123B182-3D15-49ED-A6CC-080812BA799B}"/>
                </a:ext>
              </a:extLst>
            </p:cNvPr>
            <p:cNvSpPr>
              <a:spLocks/>
            </p:cNvSpPr>
            <p:nvPr/>
          </p:nvSpPr>
          <p:spPr bwMode="auto">
            <a:xfrm>
              <a:off x="11266489" y="5286375"/>
              <a:ext cx="498475" cy="26987"/>
            </a:xfrm>
            <a:custGeom>
              <a:avLst/>
              <a:gdLst>
                <a:gd name="T0" fmla="*/ 28 w 56"/>
                <a:gd name="T1" fmla="*/ 3 h 3"/>
                <a:gd name="T2" fmla="*/ 4 w 56"/>
                <a:gd name="T3" fmla="*/ 3 h 3"/>
                <a:gd name="T4" fmla="*/ 2 w 56"/>
                <a:gd name="T5" fmla="*/ 3 h 3"/>
                <a:gd name="T6" fmla="*/ 1 w 56"/>
                <a:gd name="T7" fmla="*/ 2 h 3"/>
                <a:gd name="T8" fmla="*/ 2 w 56"/>
                <a:gd name="T9" fmla="*/ 0 h 3"/>
                <a:gd name="T10" fmla="*/ 3 w 56"/>
                <a:gd name="T11" fmla="*/ 0 h 3"/>
                <a:gd name="T12" fmla="*/ 53 w 56"/>
                <a:gd name="T13" fmla="*/ 0 h 3"/>
                <a:gd name="T14" fmla="*/ 54 w 56"/>
                <a:gd name="T15" fmla="*/ 0 h 3"/>
                <a:gd name="T16" fmla="*/ 56 w 56"/>
                <a:gd name="T17" fmla="*/ 2 h 3"/>
                <a:gd name="T18" fmla="*/ 54 w 56"/>
                <a:gd name="T19" fmla="*/ 3 h 3"/>
                <a:gd name="T20" fmla="*/ 32 w 56"/>
                <a:gd name="T21" fmla="*/ 3 h 3"/>
                <a:gd name="T22" fmla="*/ 28 w 56"/>
                <a:gd name="T23" fmla="*/ 3 h 3"/>
                <a:gd name="T24" fmla="*/ 28 w 56"/>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28" y="3"/>
                  </a:moveTo>
                  <a:cubicBezTo>
                    <a:pt x="20" y="3"/>
                    <a:pt x="12" y="3"/>
                    <a:pt x="4" y="3"/>
                  </a:cubicBezTo>
                  <a:cubicBezTo>
                    <a:pt x="4" y="3"/>
                    <a:pt x="3" y="3"/>
                    <a:pt x="2" y="3"/>
                  </a:cubicBezTo>
                  <a:cubicBezTo>
                    <a:pt x="1" y="3"/>
                    <a:pt x="1" y="3"/>
                    <a:pt x="1" y="2"/>
                  </a:cubicBezTo>
                  <a:cubicBezTo>
                    <a:pt x="0" y="1"/>
                    <a:pt x="1" y="0"/>
                    <a:pt x="2" y="0"/>
                  </a:cubicBezTo>
                  <a:cubicBezTo>
                    <a:pt x="3" y="0"/>
                    <a:pt x="3" y="0"/>
                    <a:pt x="3" y="0"/>
                  </a:cubicBezTo>
                  <a:cubicBezTo>
                    <a:pt x="20" y="0"/>
                    <a:pt x="37" y="0"/>
                    <a:pt x="53" y="0"/>
                  </a:cubicBezTo>
                  <a:cubicBezTo>
                    <a:pt x="54" y="0"/>
                    <a:pt x="54" y="0"/>
                    <a:pt x="54" y="0"/>
                  </a:cubicBezTo>
                  <a:cubicBezTo>
                    <a:pt x="56" y="0"/>
                    <a:pt x="56" y="0"/>
                    <a:pt x="56" y="2"/>
                  </a:cubicBezTo>
                  <a:cubicBezTo>
                    <a:pt x="56" y="3"/>
                    <a:pt x="56" y="3"/>
                    <a:pt x="54" y="3"/>
                  </a:cubicBezTo>
                  <a:cubicBezTo>
                    <a:pt x="47" y="3"/>
                    <a:pt x="40" y="3"/>
                    <a:pt x="32" y="3"/>
                  </a:cubicBezTo>
                  <a:cubicBezTo>
                    <a:pt x="31" y="3"/>
                    <a:pt x="30" y="3"/>
                    <a:pt x="28" y="3"/>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1" name="Freeform 212">
              <a:extLst>
                <a:ext uri="{FF2B5EF4-FFF2-40B4-BE49-F238E27FC236}">
                  <a16:creationId xmlns:a16="http://schemas.microsoft.com/office/drawing/2014/main" id="{C21F22CC-5229-4183-B70E-70612C87648A}"/>
                </a:ext>
              </a:extLst>
            </p:cNvPr>
            <p:cNvSpPr>
              <a:spLocks/>
            </p:cNvSpPr>
            <p:nvPr/>
          </p:nvSpPr>
          <p:spPr bwMode="auto">
            <a:xfrm>
              <a:off x="11818939" y="5286375"/>
              <a:ext cx="96838" cy="26987"/>
            </a:xfrm>
            <a:custGeom>
              <a:avLst/>
              <a:gdLst>
                <a:gd name="T0" fmla="*/ 5 w 11"/>
                <a:gd name="T1" fmla="*/ 3 h 3"/>
                <a:gd name="T2" fmla="*/ 2 w 11"/>
                <a:gd name="T3" fmla="*/ 3 h 3"/>
                <a:gd name="T4" fmla="*/ 0 w 11"/>
                <a:gd name="T5" fmla="*/ 2 h 3"/>
                <a:gd name="T6" fmla="*/ 2 w 11"/>
                <a:gd name="T7" fmla="*/ 0 h 3"/>
                <a:gd name="T8" fmla="*/ 9 w 11"/>
                <a:gd name="T9" fmla="*/ 0 h 3"/>
                <a:gd name="T10" fmla="*/ 10 w 11"/>
                <a:gd name="T11" fmla="*/ 2 h 3"/>
                <a:gd name="T12" fmla="*/ 9 w 11"/>
                <a:gd name="T13" fmla="*/ 3 h 3"/>
                <a:gd name="T14" fmla="*/ 5 w 11"/>
                <a:gd name="T15" fmla="*/ 3 h 3"/>
                <a:gd name="T16" fmla="*/ 5 w 1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5" y="3"/>
                  </a:moveTo>
                  <a:cubicBezTo>
                    <a:pt x="4" y="3"/>
                    <a:pt x="3" y="3"/>
                    <a:pt x="2" y="3"/>
                  </a:cubicBezTo>
                  <a:cubicBezTo>
                    <a:pt x="1" y="3"/>
                    <a:pt x="0" y="3"/>
                    <a:pt x="0" y="2"/>
                  </a:cubicBezTo>
                  <a:cubicBezTo>
                    <a:pt x="0" y="1"/>
                    <a:pt x="1" y="0"/>
                    <a:pt x="2" y="0"/>
                  </a:cubicBezTo>
                  <a:cubicBezTo>
                    <a:pt x="4" y="0"/>
                    <a:pt x="7" y="0"/>
                    <a:pt x="9" y="0"/>
                  </a:cubicBezTo>
                  <a:cubicBezTo>
                    <a:pt x="10" y="0"/>
                    <a:pt x="11" y="1"/>
                    <a:pt x="10" y="2"/>
                  </a:cubicBezTo>
                  <a:cubicBezTo>
                    <a:pt x="10" y="3"/>
                    <a:pt x="10" y="3"/>
                    <a:pt x="9" y="3"/>
                  </a:cubicBezTo>
                  <a:cubicBezTo>
                    <a:pt x="8" y="3"/>
                    <a:pt x="6"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2" name="Freeform 213">
              <a:extLst>
                <a:ext uri="{FF2B5EF4-FFF2-40B4-BE49-F238E27FC236}">
                  <a16:creationId xmlns:a16="http://schemas.microsoft.com/office/drawing/2014/main" id="{DD6C67D3-FD9E-4CC8-BB58-AFC7F0539B63}"/>
                </a:ext>
              </a:extLst>
            </p:cNvPr>
            <p:cNvSpPr>
              <a:spLocks/>
            </p:cNvSpPr>
            <p:nvPr/>
          </p:nvSpPr>
          <p:spPr bwMode="auto">
            <a:xfrm>
              <a:off x="11114089" y="5286375"/>
              <a:ext cx="36513" cy="26987"/>
            </a:xfrm>
            <a:custGeom>
              <a:avLst/>
              <a:gdLst>
                <a:gd name="T0" fmla="*/ 2 w 4"/>
                <a:gd name="T1" fmla="*/ 0 h 3"/>
                <a:gd name="T2" fmla="*/ 4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4" y="0"/>
                    <a:pt x="4" y="2"/>
                  </a:cubicBezTo>
                  <a:cubicBezTo>
                    <a:pt x="4" y="3"/>
                    <a:pt x="3" y="3"/>
                    <a:pt x="2" y="3"/>
                  </a:cubicBezTo>
                  <a:cubicBezTo>
                    <a:pt x="1" y="3"/>
                    <a:pt x="1"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3" name="Oval 214">
              <a:extLst>
                <a:ext uri="{FF2B5EF4-FFF2-40B4-BE49-F238E27FC236}">
                  <a16:creationId xmlns:a16="http://schemas.microsoft.com/office/drawing/2014/main" id="{63E2BB47-F6E6-4AD2-A96E-05425E88270A}"/>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4" name="Oval 215">
              <a:extLst>
                <a:ext uri="{FF2B5EF4-FFF2-40B4-BE49-F238E27FC236}">
                  <a16:creationId xmlns:a16="http://schemas.microsoft.com/office/drawing/2014/main" id="{43645427-A6CA-47EF-8325-A933632F6DB0}"/>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5" name="Freeform 216">
              <a:extLst>
                <a:ext uri="{FF2B5EF4-FFF2-40B4-BE49-F238E27FC236}">
                  <a16:creationId xmlns:a16="http://schemas.microsoft.com/office/drawing/2014/main" id="{B2A9D548-C693-47B4-BD1B-919A61C08CE6}"/>
                </a:ext>
              </a:extLst>
            </p:cNvPr>
            <p:cNvSpPr>
              <a:spLocks/>
            </p:cNvSpPr>
            <p:nvPr/>
          </p:nvSpPr>
          <p:spPr bwMode="auto">
            <a:xfrm>
              <a:off x="10936289" y="5180013"/>
              <a:ext cx="1095375" cy="1093787"/>
            </a:xfrm>
            <a:custGeom>
              <a:avLst/>
              <a:gdLst>
                <a:gd name="T0" fmla="*/ 123 w 123"/>
                <a:gd name="T1" fmla="*/ 11 h 123"/>
                <a:gd name="T2" fmla="*/ 123 w 123"/>
                <a:gd name="T3" fmla="*/ 10 h 123"/>
                <a:gd name="T4" fmla="*/ 117 w 123"/>
                <a:gd name="T5" fmla="*/ 1 h 123"/>
                <a:gd name="T6" fmla="*/ 108 w 123"/>
                <a:gd name="T7" fmla="*/ 0 h 123"/>
                <a:gd name="T8" fmla="*/ 107 w 123"/>
                <a:gd name="T9" fmla="*/ 2 h 123"/>
                <a:gd name="T10" fmla="*/ 108 w 123"/>
                <a:gd name="T11" fmla="*/ 3 h 123"/>
                <a:gd name="T12" fmla="*/ 112 w 123"/>
                <a:gd name="T13" fmla="*/ 3 h 123"/>
                <a:gd name="T14" fmla="*/ 119 w 123"/>
                <a:gd name="T15" fmla="*/ 11 h 123"/>
                <a:gd name="T16" fmla="*/ 119 w 123"/>
                <a:gd name="T17" fmla="*/ 23 h 123"/>
                <a:gd name="T18" fmla="*/ 119 w 123"/>
                <a:gd name="T19" fmla="*/ 24 h 123"/>
                <a:gd name="T20" fmla="*/ 3 w 123"/>
                <a:gd name="T21" fmla="*/ 24 h 123"/>
                <a:gd name="T22" fmla="*/ 3 w 123"/>
                <a:gd name="T23" fmla="*/ 23 h 123"/>
                <a:gd name="T24" fmla="*/ 3 w 123"/>
                <a:gd name="T25" fmla="*/ 11 h 123"/>
                <a:gd name="T26" fmla="*/ 4 w 123"/>
                <a:gd name="T27" fmla="*/ 7 h 123"/>
                <a:gd name="T28" fmla="*/ 11 w 123"/>
                <a:gd name="T29" fmla="*/ 3 h 123"/>
                <a:gd name="T30" fmla="*/ 99 w 123"/>
                <a:gd name="T31" fmla="*/ 4 h 123"/>
                <a:gd name="T32" fmla="*/ 100 w 123"/>
                <a:gd name="T33" fmla="*/ 3 h 123"/>
                <a:gd name="T34" fmla="*/ 102 w 123"/>
                <a:gd name="T35" fmla="*/ 2 h 123"/>
                <a:gd name="T36" fmla="*/ 100 w 123"/>
                <a:gd name="T37" fmla="*/ 0 h 123"/>
                <a:gd name="T38" fmla="*/ 99 w 123"/>
                <a:gd name="T39" fmla="*/ 0 h 123"/>
                <a:gd name="T40" fmla="*/ 11 w 123"/>
                <a:gd name="T41" fmla="*/ 0 h 123"/>
                <a:gd name="T42" fmla="*/ 0 w 123"/>
                <a:gd name="T43" fmla="*/ 12 h 123"/>
                <a:gd name="T44" fmla="*/ 0 w 123"/>
                <a:gd name="T45" fmla="*/ 35 h 123"/>
                <a:gd name="T46" fmla="*/ 1 w 123"/>
                <a:gd name="T47" fmla="*/ 38 h 123"/>
                <a:gd name="T48" fmla="*/ 3 w 123"/>
                <a:gd name="T49" fmla="*/ 35 h 123"/>
                <a:gd name="T50" fmla="*/ 3 w 123"/>
                <a:gd name="T51" fmla="*/ 27 h 123"/>
                <a:gd name="T52" fmla="*/ 119 w 123"/>
                <a:gd name="T53" fmla="*/ 27 h 123"/>
                <a:gd name="T54" fmla="*/ 119 w 123"/>
                <a:gd name="T55" fmla="*/ 29 h 123"/>
                <a:gd name="T56" fmla="*/ 119 w 123"/>
                <a:gd name="T57" fmla="*/ 111 h 123"/>
                <a:gd name="T58" fmla="*/ 111 w 123"/>
                <a:gd name="T59" fmla="*/ 120 h 123"/>
                <a:gd name="T60" fmla="*/ 12 w 123"/>
                <a:gd name="T61" fmla="*/ 120 h 123"/>
                <a:gd name="T62" fmla="*/ 3 w 123"/>
                <a:gd name="T63" fmla="*/ 111 h 123"/>
                <a:gd name="T64" fmla="*/ 3 w 123"/>
                <a:gd name="T65" fmla="*/ 46 h 123"/>
                <a:gd name="T66" fmla="*/ 3 w 123"/>
                <a:gd name="T67" fmla="*/ 44 h 123"/>
                <a:gd name="T68" fmla="*/ 2 w 123"/>
                <a:gd name="T69" fmla="*/ 43 h 123"/>
                <a:gd name="T70" fmla="*/ 0 w 123"/>
                <a:gd name="T71" fmla="*/ 44 h 123"/>
                <a:gd name="T72" fmla="*/ 0 w 123"/>
                <a:gd name="T73" fmla="*/ 45 h 123"/>
                <a:gd name="T74" fmla="*/ 0 w 123"/>
                <a:gd name="T75" fmla="*/ 112 h 123"/>
                <a:gd name="T76" fmla="*/ 11 w 123"/>
                <a:gd name="T77" fmla="*/ 123 h 123"/>
                <a:gd name="T78" fmla="*/ 112 w 123"/>
                <a:gd name="T79" fmla="*/ 123 h 123"/>
                <a:gd name="T80" fmla="*/ 117 w 123"/>
                <a:gd name="T81" fmla="*/ 122 h 123"/>
                <a:gd name="T82" fmla="*/ 123 w 123"/>
                <a:gd name="T83" fmla="*/ 112 h 123"/>
                <a:gd name="T84" fmla="*/ 123 w 123"/>
                <a:gd name="T85"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23" y="11"/>
                  </a:moveTo>
                  <a:cubicBezTo>
                    <a:pt x="123" y="11"/>
                    <a:pt x="123" y="11"/>
                    <a:pt x="123" y="10"/>
                  </a:cubicBezTo>
                  <a:cubicBezTo>
                    <a:pt x="123" y="6"/>
                    <a:pt x="121" y="3"/>
                    <a:pt x="117" y="1"/>
                  </a:cubicBezTo>
                  <a:cubicBezTo>
                    <a:pt x="114" y="0"/>
                    <a:pt x="111" y="0"/>
                    <a:pt x="108" y="0"/>
                  </a:cubicBezTo>
                  <a:cubicBezTo>
                    <a:pt x="107" y="0"/>
                    <a:pt x="107" y="1"/>
                    <a:pt x="107" y="2"/>
                  </a:cubicBezTo>
                  <a:cubicBezTo>
                    <a:pt x="107" y="3"/>
                    <a:pt x="107" y="3"/>
                    <a:pt x="108" y="3"/>
                  </a:cubicBezTo>
                  <a:cubicBezTo>
                    <a:pt x="110" y="4"/>
                    <a:pt x="111" y="3"/>
                    <a:pt x="112" y="3"/>
                  </a:cubicBezTo>
                  <a:cubicBezTo>
                    <a:pt x="116" y="4"/>
                    <a:pt x="119" y="7"/>
                    <a:pt x="119" y="11"/>
                  </a:cubicBezTo>
                  <a:cubicBezTo>
                    <a:pt x="119" y="15"/>
                    <a:pt x="119" y="19"/>
                    <a:pt x="119" y="23"/>
                  </a:cubicBezTo>
                  <a:cubicBezTo>
                    <a:pt x="119" y="23"/>
                    <a:pt x="119" y="23"/>
                    <a:pt x="119" y="24"/>
                  </a:cubicBezTo>
                  <a:cubicBezTo>
                    <a:pt x="81" y="24"/>
                    <a:pt x="42" y="24"/>
                    <a:pt x="3" y="24"/>
                  </a:cubicBezTo>
                  <a:cubicBezTo>
                    <a:pt x="3" y="23"/>
                    <a:pt x="3" y="23"/>
                    <a:pt x="3" y="23"/>
                  </a:cubicBezTo>
                  <a:cubicBezTo>
                    <a:pt x="3" y="19"/>
                    <a:pt x="3" y="15"/>
                    <a:pt x="3" y="11"/>
                  </a:cubicBezTo>
                  <a:cubicBezTo>
                    <a:pt x="3" y="10"/>
                    <a:pt x="4" y="8"/>
                    <a:pt x="4" y="7"/>
                  </a:cubicBezTo>
                  <a:cubicBezTo>
                    <a:pt x="6" y="4"/>
                    <a:pt x="8" y="3"/>
                    <a:pt x="11" y="3"/>
                  </a:cubicBezTo>
                  <a:cubicBezTo>
                    <a:pt x="40" y="4"/>
                    <a:pt x="70" y="4"/>
                    <a:pt x="99" y="4"/>
                  </a:cubicBezTo>
                  <a:cubicBezTo>
                    <a:pt x="99" y="4"/>
                    <a:pt x="100" y="4"/>
                    <a:pt x="100" y="3"/>
                  </a:cubicBezTo>
                  <a:cubicBezTo>
                    <a:pt x="101" y="3"/>
                    <a:pt x="102" y="3"/>
                    <a:pt x="102" y="2"/>
                  </a:cubicBezTo>
                  <a:cubicBezTo>
                    <a:pt x="102" y="1"/>
                    <a:pt x="101" y="0"/>
                    <a:pt x="100" y="0"/>
                  </a:cubicBezTo>
                  <a:cubicBezTo>
                    <a:pt x="100" y="0"/>
                    <a:pt x="99" y="0"/>
                    <a:pt x="99" y="0"/>
                  </a:cubicBezTo>
                  <a:cubicBezTo>
                    <a:pt x="70" y="0"/>
                    <a:pt x="41" y="0"/>
                    <a:pt x="11" y="0"/>
                  </a:cubicBezTo>
                  <a:cubicBezTo>
                    <a:pt x="4" y="0"/>
                    <a:pt x="0" y="4"/>
                    <a:pt x="0" y="12"/>
                  </a:cubicBezTo>
                  <a:cubicBezTo>
                    <a:pt x="0" y="19"/>
                    <a:pt x="0" y="27"/>
                    <a:pt x="0" y="35"/>
                  </a:cubicBezTo>
                  <a:cubicBezTo>
                    <a:pt x="0" y="37"/>
                    <a:pt x="0" y="38"/>
                    <a:pt x="1" y="38"/>
                  </a:cubicBezTo>
                  <a:cubicBezTo>
                    <a:pt x="3" y="38"/>
                    <a:pt x="3" y="37"/>
                    <a:pt x="3" y="35"/>
                  </a:cubicBezTo>
                  <a:cubicBezTo>
                    <a:pt x="3" y="33"/>
                    <a:pt x="3" y="30"/>
                    <a:pt x="3" y="27"/>
                  </a:cubicBezTo>
                  <a:cubicBezTo>
                    <a:pt x="42" y="27"/>
                    <a:pt x="81" y="27"/>
                    <a:pt x="119" y="27"/>
                  </a:cubicBezTo>
                  <a:cubicBezTo>
                    <a:pt x="119" y="28"/>
                    <a:pt x="119" y="29"/>
                    <a:pt x="119" y="29"/>
                  </a:cubicBezTo>
                  <a:cubicBezTo>
                    <a:pt x="119" y="57"/>
                    <a:pt x="119" y="84"/>
                    <a:pt x="119" y="111"/>
                  </a:cubicBezTo>
                  <a:cubicBezTo>
                    <a:pt x="119" y="117"/>
                    <a:pt x="117" y="120"/>
                    <a:pt x="111" y="120"/>
                  </a:cubicBezTo>
                  <a:cubicBezTo>
                    <a:pt x="78" y="120"/>
                    <a:pt x="45" y="120"/>
                    <a:pt x="12" y="120"/>
                  </a:cubicBezTo>
                  <a:cubicBezTo>
                    <a:pt x="6" y="120"/>
                    <a:pt x="3" y="117"/>
                    <a:pt x="3" y="111"/>
                  </a:cubicBezTo>
                  <a:cubicBezTo>
                    <a:pt x="3" y="90"/>
                    <a:pt x="3" y="68"/>
                    <a:pt x="3" y="46"/>
                  </a:cubicBezTo>
                  <a:cubicBezTo>
                    <a:pt x="3" y="45"/>
                    <a:pt x="3" y="45"/>
                    <a:pt x="3" y="44"/>
                  </a:cubicBezTo>
                  <a:cubicBezTo>
                    <a:pt x="3" y="44"/>
                    <a:pt x="2" y="43"/>
                    <a:pt x="2" y="43"/>
                  </a:cubicBezTo>
                  <a:cubicBezTo>
                    <a:pt x="1" y="43"/>
                    <a:pt x="0" y="44"/>
                    <a:pt x="0" y="44"/>
                  </a:cubicBezTo>
                  <a:cubicBezTo>
                    <a:pt x="0" y="44"/>
                    <a:pt x="0" y="45"/>
                    <a:pt x="0" y="45"/>
                  </a:cubicBezTo>
                  <a:cubicBezTo>
                    <a:pt x="0" y="68"/>
                    <a:pt x="0" y="90"/>
                    <a:pt x="0" y="112"/>
                  </a:cubicBezTo>
                  <a:cubicBezTo>
                    <a:pt x="0" y="119"/>
                    <a:pt x="4" y="123"/>
                    <a:pt x="11" y="123"/>
                  </a:cubicBezTo>
                  <a:cubicBezTo>
                    <a:pt x="45" y="123"/>
                    <a:pt x="78" y="123"/>
                    <a:pt x="112" y="123"/>
                  </a:cubicBezTo>
                  <a:cubicBezTo>
                    <a:pt x="114" y="123"/>
                    <a:pt x="116" y="123"/>
                    <a:pt x="117" y="122"/>
                  </a:cubicBezTo>
                  <a:cubicBezTo>
                    <a:pt x="121" y="120"/>
                    <a:pt x="123" y="116"/>
                    <a:pt x="123" y="112"/>
                  </a:cubicBezTo>
                  <a:cubicBezTo>
                    <a:pt x="123" y="78"/>
                    <a:pt x="123" y="45"/>
                    <a:pt x="1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6" name="Oval 217">
              <a:extLst>
                <a:ext uri="{FF2B5EF4-FFF2-40B4-BE49-F238E27FC236}">
                  <a16:creationId xmlns:a16="http://schemas.microsoft.com/office/drawing/2014/main" id="{BDC4BD99-0E13-4EBD-9DCF-AE18C2DB2066}"/>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7" name="Freeform 218">
              <a:extLst>
                <a:ext uri="{FF2B5EF4-FFF2-40B4-BE49-F238E27FC236}">
                  <a16:creationId xmlns:a16="http://schemas.microsoft.com/office/drawing/2014/main" id="{E72BE5CE-5EFC-4C32-A48F-45F1D3F540F1}"/>
                </a:ext>
              </a:extLst>
            </p:cNvPr>
            <p:cNvSpPr>
              <a:spLocks/>
            </p:cNvSpPr>
            <p:nvPr/>
          </p:nvSpPr>
          <p:spPr bwMode="auto">
            <a:xfrm>
              <a:off x="11266489" y="5286375"/>
              <a:ext cx="498475" cy="26987"/>
            </a:xfrm>
            <a:custGeom>
              <a:avLst/>
              <a:gdLst>
                <a:gd name="T0" fmla="*/ 53 w 56"/>
                <a:gd name="T1" fmla="*/ 0 h 3"/>
                <a:gd name="T2" fmla="*/ 3 w 56"/>
                <a:gd name="T3" fmla="*/ 0 h 3"/>
                <a:gd name="T4" fmla="*/ 2 w 56"/>
                <a:gd name="T5" fmla="*/ 0 h 3"/>
                <a:gd name="T6" fmla="*/ 1 w 56"/>
                <a:gd name="T7" fmla="*/ 2 h 3"/>
                <a:gd name="T8" fmla="*/ 2 w 56"/>
                <a:gd name="T9" fmla="*/ 3 h 3"/>
                <a:gd name="T10" fmla="*/ 4 w 56"/>
                <a:gd name="T11" fmla="*/ 3 h 3"/>
                <a:gd name="T12" fmla="*/ 28 w 56"/>
                <a:gd name="T13" fmla="*/ 3 h 3"/>
                <a:gd name="T14" fmla="*/ 28 w 56"/>
                <a:gd name="T15" fmla="*/ 3 h 3"/>
                <a:gd name="T16" fmla="*/ 32 w 56"/>
                <a:gd name="T17" fmla="*/ 3 h 3"/>
                <a:gd name="T18" fmla="*/ 54 w 56"/>
                <a:gd name="T19" fmla="*/ 3 h 3"/>
                <a:gd name="T20" fmla="*/ 56 w 56"/>
                <a:gd name="T21" fmla="*/ 2 h 3"/>
                <a:gd name="T22" fmla="*/ 54 w 56"/>
                <a:gd name="T23" fmla="*/ 0 h 3"/>
                <a:gd name="T24" fmla="*/ 53 w 5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53" y="0"/>
                  </a:moveTo>
                  <a:cubicBezTo>
                    <a:pt x="37" y="0"/>
                    <a:pt x="20" y="0"/>
                    <a:pt x="3" y="0"/>
                  </a:cubicBezTo>
                  <a:cubicBezTo>
                    <a:pt x="3" y="0"/>
                    <a:pt x="3" y="0"/>
                    <a:pt x="2" y="0"/>
                  </a:cubicBezTo>
                  <a:cubicBezTo>
                    <a:pt x="1" y="0"/>
                    <a:pt x="0" y="1"/>
                    <a:pt x="1" y="2"/>
                  </a:cubicBezTo>
                  <a:cubicBezTo>
                    <a:pt x="1" y="3"/>
                    <a:pt x="1" y="3"/>
                    <a:pt x="2" y="3"/>
                  </a:cubicBezTo>
                  <a:cubicBezTo>
                    <a:pt x="3" y="3"/>
                    <a:pt x="4" y="3"/>
                    <a:pt x="4" y="3"/>
                  </a:cubicBezTo>
                  <a:cubicBezTo>
                    <a:pt x="12" y="3"/>
                    <a:pt x="20" y="3"/>
                    <a:pt x="28" y="3"/>
                  </a:cubicBezTo>
                  <a:cubicBezTo>
                    <a:pt x="28" y="3"/>
                    <a:pt x="28" y="3"/>
                    <a:pt x="28" y="3"/>
                  </a:cubicBezTo>
                  <a:cubicBezTo>
                    <a:pt x="30" y="3"/>
                    <a:pt x="31" y="3"/>
                    <a:pt x="32" y="3"/>
                  </a:cubicBezTo>
                  <a:cubicBezTo>
                    <a:pt x="40" y="3"/>
                    <a:pt x="47" y="3"/>
                    <a:pt x="54" y="3"/>
                  </a:cubicBezTo>
                  <a:cubicBezTo>
                    <a:pt x="56" y="3"/>
                    <a:pt x="56" y="3"/>
                    <a:pt x="56" y="2"/>
                  </a:cubicBezTo>
                  <a:cubicBezTo>
                    <a:pt x="56" y="0"/>
                    <a:pt x="56"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8" name="Freeform 219">
              <a:extLst>
                <a:ext uri="{FF2B5EF4-FFF2-40B4-BE49-F238E27FC236}">
                  <a16:creationId xmlns:a16="http://schemas.microsoft.com/office/drawing/2014/main" id="{4F18D784-CB63-41C2-8FA2-A7DDB24E1AF4}"/>
                </a:ext>
              </a:extLst>
            </p:cNvPr>
            <p:cNvSpPr>
              <a:spLocks/>
            </p:cNvSpPr>
            <p:nvPr/>
          </p:nvSpPr>
          <p:spPr bwMode="auto">
            <a:xfrm>
              <a:off x="11114089" y="5286375"/>
              <a:ext cx="36513" cy="26987"/>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3"/>
                    <a:pt x="4" y="2"/>
                  </a:cubicBezTo>
                  <a:cubicBezTo>
                    <a:pt x="4" y="0"/>
                    <a:pt x="3"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99" name="Oval 220">
              <a:extLst>
                <a:ext uri="{FF2B5EF4-FFF2-40B4-BE49-F238E27FC236}">
                  <a16:creationId xmlns:a16="http://schemas.microsoft.com/office/drawing/2014/main" id="{29EE691A-B970-4780-BAA8-35D19BAAFC3A}"/>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0" name="Freeform 221">
              <a:extLst>
                <a:ext uri="{FF2B5EF4-FFF2-40B4-BE49-F238E27FC236}">
                  <a16:creationId xmlns:a16="http://schemas.microsoft.com/office/drawing/2014/main" id="{87B9DDD3-152B-4BA5-A3A8-0760DC20B446}"/>
                </a:ext>
              </a:extLst>
            </p:cNvPr>
            <p:cNvSpPr>
              <a:spLocks/>
            </p:cNvSpPr>
            <p:nvPr/>
          </p:nvSpPr>
          <p:spPr bwMode="auto">
            <a:xfrm>
              <a:off x="11818939" y="5286375"/>
              <a:ext cx="96838" cy="26987"/>
            </a:xfrm>
            <a:custGeom>
              <a:avLst/>
              <a:gdLst>
                <a:gd name="T0" fmla="*/ 0 w 11"/>
                <a:gd name="T1" fmla="*/ 2 h 3"/>
                <a:gd name="T2" fmla="*/ 2 w 11"/>
                <a:gd name="T3" fmla="*/ 3 h 3"/>
                <a:gd name="T4" fmla="*/ 5 w 11"/>
                <a:gd name="T5" fmla="*/ 3 h 3"/>
                <a:gd name="T6" fmla="*/ 5 w 11"/>
                <a:gd name="T7" fmla="*/ 3 h 3"/>
                <a:gd name="T8" fmla="*/ 9 w 11"/>
                <a:gd name="T9" fmla="*/ 3 h 3"/>
                <a:gd name="T10" fmla="*/ 10 w 11"/>
                <a:gd name="T11" fmla="*/ 2 h 3"/>
                <a:gd name="T12" fmla="*/ 9 w 11"/>
                <a:gd name="T13" fmla="*/ 0 h 3"/>
                <a:gd name="T14" fmla="*/ 2 w 11"/>
                <a:gd name="T15" fmla="*/ 0 h 3"/>
                <a:gd name="T16" fmla="*/ 0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0" y="2"/>
                  </a:moveTo>
                  <a:cubicBezTo>
                    <a:pt x="0" y="3"/>
                    <a:pt x="1" y="3"/>
                    <a:pt x="2" y="3"/>
                  </a:cubicBezTo>
                  <a:cubicBezTo>
                    <a:pt x="3" y="3"/>
                    <a:pt x="4" y="3"/>
                    <a:pt x="5" y="3"/>
                  </a:cubicBezTo>
                  <a:cubicBezTo>
                    <a:pt x="5" y="3"/>
                    <a:pt x="5" y="3"/>
                    <a:pt x="5" y="3"/>
                  </a:cubicBezTo>
                  <a:cubicBezTo>
                    <a:pt x="6" y="3"/>
                    <a:pt x="8" y="3"/>
                    <a:pt x="9" y="3"/>
                  </a:cubicBezTo>
                  <a:cubicBezTo>
                    <a:pt x="10" y="3"/>
                    <a:pt x="10" y="3"/>
                    <a:pt x="10" y="2"/>
                  </a:cubicBezTo>
                  <a:cubicBezTo>
                    <a:pt x="11" y="1"/>
                    <a:pt x="10" y="0"/>
                    <a:pt x="9" y="0"/>
                  </a:cubicBezTo>
                  <a:cubicBezTo>
                    <a:pt x="7" y="0"/>
                    <a:pt x="4"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1" name="Oval 222">
              <a:extLst>
                <a:ext uri="{FF2B5EF4-FFF2-40B4-BE49-F238E27FC236}">
                  <a16:creationId xmlns:a16="http://schemas.microsoft.com/office/drawing/2014/main" id="{0D339F7F-4A90-466E-B6F5-C539C0983F4E}"/>
                </a:ext>
              </a:extLst>
            </p:cNvPr>
            <p:cNvSpPr>
              <a:spLocks noChangeArrowheads="1"/>
            </p:cNvSpPr>
            <p:nvPr/>
          </p:nvSpPr>
          <p:spPr bwMode="auto">
            <a:xfrm>
              <a:off x="11622089" y="5313363"/>
              <a:ext cx="293688"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2" name="Oval 223">
              <a:extLst>
                <a:ext uri="{FF2B5EF4-FFF2-40B4-BE49-F238E27FC236}">
                  <a16:creationId xmlns:a16="http://schemas.microsoft.com/office/drawing/2014/main" id="{FB4995F7-52A6-4523-99FF-88016E8C4F6E}"/>
                </a:ext>
              </a:extLst>
            </p:cNvPr>
            <p:cNvSpPr>
              <a:spLocks noChangeArrowheads="1"/>
            </p:cNvSpPr>
            <p:nvPr/>
          </p:nvSpPr>
          <p:spPr bwMode="auto">
            <a:xfrm>
              <a:off x="11684001" y="6007100"/>
              <a:ext cx="295275"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3" name="Freeform 224">
              <a:extLst>
                <a:ext uri="{FF2B5EF4-FFF2-40B4-BE49-F238E27FC236}">
                  <a16:creationId xmlns:a16="http://schemas.microsoft.com/office/drawing/2014/main" id="{D083D743-DB81-4CFB-B2DC-D9B78B64C6D4}"/>
                </a:ext>
              </a:extLst>
            </p:cNvPr>
            <p:cNvSpPr>
              <a:spLocks noEditPoints="1"/>
            </p:cNvSpPr>
            <p:nvPr/>
          </p:nvSpPr>
          <p:spPr bwMode="auto">
            <a:xfrm>
              <a:off x="11096626" y="5375275"/>
              <a:ext cx="836613" cy="881062"/>
            </a:xfrm>
            <a:custGeom>
              <a:avLst/>
              <a:gdLst>
                <a:gd name="T0" fmla="*/ 63 w 94"/>
                <a:gd name="T1" fmla="*/ 82 h 99"/>
                <a:gd name="T2" fmla="*/ 68 w 94"/>
                <a:gd name="T3" fmla="*/ 82 h 99"/>
                <a:gd name="T4" fmla="*/ 64 w 94"/>
                <a:gd name="T5" fmla="*/ 87 h 99"/>
                <a:gd name="T6" fmla="*/ 66 w 94"/>
                <a:gd name="T7" fmla="*/ 92 h 99"/>
                <a:gd name="T8" fmla="*/ 64 w 94"/>
                <a:gd name="T9" fmla="*/ 87 h 99"/>
                <a:gd name="T10" fmla="*/ 73 w 94"/>
                <a:gd name="T11" fmla="*/ 35 h 99"/>
                <a:gd name="T12" fmla="*/ 77 w 94"/>
                <a:gd name="T13" fmla="*/ 35 h 99"/>
                <a:gd name="T14" fmla="*/ 52 w 94"/>
                <a:gd name="T15" fmla="*/ 35 h 99"/>
                <a:gd name="T16" fmla="*/ 75 w 94"/>
                <a:gd name="T17" fmla="*/ 20 h 99"/>
                <a:gd name="T18" fmla="*/ 75 w 94"/>
                <a:gd name="T19" fmla="*/ 0 h 99"/>
                <a:gd name="T20" fmla="*/ 68 w 94"/>
                <a:gd name="T21" fmla="*/ 16 h 99"/>
                <a:gd name="T22" fmla="*/ 52 w 94"/>
                <a:gd name="T23" fmla="*/ 35 h 99"/>
                <a:gd name="T24" fmla="*/ 69 w 94"/>
                <a:gd name="T25" fmla="*/ 53 h 99"/>
                <a:gd name="T26" fmla="*/ 69 w 94"/>
                <a:gd name="T27" fmla="*/ 37 h 99"/>
                <a:gd name="T28" fmla="*/ 56 w 94"/>
                <a:gd name="T29" fmla="*/ 44 h 99"/>
                <a:gd name="T30" fmla="*/ 56 w 94"/>
                <a:gd name="T31" fmla="*/ 47 h 99"/>
                <a:gd name="T32" fmla="*/ 28 w 94"/>
                <a:gd name="T33" fmla="*/ 55 h 99"/>
                <a:gd name="T34" fmla="*/ 19 w 94"/>
                <a:gd name="T35" fmla="*/ 58 h 99"/>
                <a:gd name="T36" fmla="*/ 19 w 94"/>
                <a:gd name="T37" fmla="*/ 75 h 99"/>
                <a:gd name="T38" fmla="*/ 25 w 94"/>
                <a:gd name="T39" fmla="*/ 62 h 99"/>
                <a:gd name="T40" fmla="*/ 28 w 94"/>
                <a:gd name="T41" fmla="*/ 55 h 99"/>
                <a:gd name="T42" fmla="*/ 40 w 94"/>
                <a:gd name="T43" fmla="*/ 31 h 99"/>
                <a:gd name="T44" fmla="*/ 40 w 94"/>
                <a:gd name="T45" fmla="*/ 60 h 99"/>
                <a:gd name="T46" fmla="*/ 40 w 94"/>
                <a:gd name="T47" fmla="*/ 53 h 99"/>
                <a:gd name="T48" fmla="*/ 40 w 94"/>
                <a:gd name="T49" fmla="*/ 37 h 99"/>
                <a:gd name="T50" fmla="*/ 40 w 94"/>
                <a:gd name="T51" fmla="*/ 53 h 99"/>
                <a:gd name="T52" fmla="*/ 67 w 94"/>
                <a:gd name="T53" fmla="*/ 2 h 99"/>
                <a:gd name="T54" fmla="*/ 62 w 94"/>
                <a:gd name="T55" fmla="*/ 2 h 99"/>
                <a:gd name="T56" fmla="*/ 28 w 94"/>
                <a:gd name="T57" fmla="*/ 18 h 99"/>
                <a:gd name="T58" fmla="*/ 28 w 94"/>
                <a:gd name="T59" fmla="*/ 13 h 99"/>
                <a:gd name="T60" fmla="*/ 28 w 94"/>
                <a:gd name="T61" fmla="*/ 18 h 99"/>
                <a:gd name="T62" fmla="*/ 21 w 94"/>
                <a:gd name="T63" fmla="*/ 28 h 99"/>
                <a:gd name="T64" fmla="*/ 30 w 94"/>
                <a:gd name="T65" fmla="*/ 33 h 99"/>
                <a:gd name="T66" fmla="*/ 24 w 94"/>
                <a:gd name="T67" fmla="*/ 22 h 99"/>
                <a:gd name="T68" fmla="*/ 11 w 94"/>
                <a:gd name="T69" fmla="*/ 22 h 99"/>
                <a:gd name="T70" fmla="*/ 5 w 94"/>
                <a:gd name="T71" fmla="*/ 52 h 99"/>
                <a:gd name="T72" fmla="*/ 5 w 94"/>
                <a:gd name="T73" fmla="*/ 61 h 99"/>
                <a:gd name="T74" fmla="*/ 5 w 94"/>
                <a:gd name="T75" fmla="*/ 52 h 99"/>
                <a:gd name="T76" fmla="*/ 2 w 94"/>
                <a:gd name="T77" fmla="*/ 66 h 99"/>
                <a:gd name="T78" fmla="*/ 5 w 94"/>
                <a:gd name="T79" fmla="*/ 66 h 99"/>
                <a:gd name="T80" fmla="*/ 82 w 94"/>
                <a:gd name="T81" fmla="*/ 76 h 99"/>
                <a:gd name="T82" fmla="*/ 52 w 94"/>
                <a:gd name="T83" fmla="*/ 55 h 99"/>
                <a:gd name="T84" fmla="*/ 73 w 94"/>
                <a:gd name="T85" fmla="*/ 80 h 99"/>
                <a:gd name="T86" fmla="*/ 82 w 94"/>
                <a:gd name="T87" fmla="*/ 99 h 99"/>
                <a:gd name="T88" fmla="*/ 82 w 94"/>
                <a:gd name="T89"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9">
                  <a:moveTo>
                    <a:pt x="66" y="80"/>
                  </a:moveTo>
                  <a:cubicBezTo>
                    <a:pt x="64" y="80"/>
                    <a:pt x="63" y="81"/>
                    <a:pt x="63" y="82"/>
                  </a:cubicBezTo>
                  <a:cubicBezTo>
                    <a:pt x="63" y="84"/>
                    <a:pt x="64" y="85"/>
                    <a:pt x="66" y="85"/>
                  </a:cubicBezTo>
                  <a:cubicBezTo>
                    <a:pt x="67" y="85"/>
                    <a:pt x="68" y="84"/>
                    <a:pt x="68" y="82"/>
                  </a:cubicBezTo>
                  <a:cubicBezTo>
                    <a:pt x="68" y="81"/>
                    <a:pt x="67" y="80"/>
                    <a:pt x="66" y="80"/>
                  </a:cubicBezTo>
                  <a:close/>
                  <a:moveTo>
                    <a:pt x="64" y="87"/>
                  </a:moveTo>
                  <a:cubicBezTo>
                    <a:pt x="63" y="88"/>
                    <a:pt x="62" y="90"/>
                    <a:pt x="63" y="91"/>
                  </a:cubicBezTo>
                  <a:cubicBezTo>
                    <a:pt x="63" y="92"/>
                    <a:pt x="65" y="93"/>
                    <a:pt x="66" y="92"/>
                  </a:cubicBezTo>
                  <a:cubicBezTo>
                    <a:pt x="67" y="91"/>
                    <a:pt x="68" y="90"/>
                    <a:pt x="67" y="89"/>
                  </a:cubicBezTo>
                  <a:cubicBezTo>
                    <a:pt x="67" y="87"/>
                    <a:pt x="65" y="87"/>
                    <a:pt x="64" y="87"/>
                  </a:cubicBezTo>
                  <a:close/>
                  <a:moveTo>
                    <a:pt x="75" y="33"/>
                  </a:moveTo>
                  <a:cubicBezTo>
                    <a:pt x="74" y="33"/>
                    <a:pt x="73" y="34"/>
                    <a:pt x="73" y="35"/>
                  </a:cubicBezTo>
                  <a:cubicBezTo>
                    <a:pt x="73" y="36"/>
                    <a:pt x="74" y="36"/>
                    <a:pt x="75" y="36"/>
                  </a:cubicBezTo>
                  <a:cubicBezTo>
                    <a:pt x="76" y="36"/>
                    <a:pt x="77" y="36"/>
                    <a:pt x="77" y="35"/>
                  </a:cubicBezTo>
                  <a:cubicBezTo>
                    <a:pt x="77" y="34"/>
                    <a:pt x="76" y="33"/>
                    <a:pt x="75" y="33"/>
                  </a:cubicBezTo>
                  <a:close/>
                  <a:moveTo>
                    <a:pt x="52" y="35"/>
                  </a:moveTo>
                  <a:cubicBezTo>
                    <a:pt x="70" y="18"/>
                    <a:pt x="70" y="18"/>
                    <a:pt x="70" y="18"/>
                  </a:cubicBezTo>
                  <a:cubicBezTo>
                    <a:pt x="71" y="19"/>
                    <a:pt x="73" y="20"/>
                    <a:pt x="75" y="20"/>
                  </a:cubicBezTo>
                  <a:cubicBezTo>
                    <a:pt x="81" y="20"/>
                    <a:pt x="85" y="15"/>
                    <a:pt x="85" y="10"/>
                  </a:cubicBezTo>
                  <a:cubicBezTo>
                    <a:pt x="85" y="5"/>
                    <a:pt x="81" y="0"/>
                    <a:pt x="75" y="0"/>
                  </a:cubicBezTo>
                  <a:cubicBezTo>
                    <a:pt x="70" y="0"/>
                    <a:pt x="66" y="5"/>
                    <a:pt x="66" y="10"/>
                  </a:cubicBezTo>
                  <a:cubicBezTo>
                    <a:pt x="66" y="12"/>
                    <a:pt x="67" y="14"/>
                    <a:pt x="68" y="16"/>
                  </a:cubicBezTo>
                  <a:cubicBezTo>
                    <a:pt x="50" y="33"/>
                    <a:pt x="50" y="33"/>
                    <a:pt x="50" y="33"/>
                  </a:cubicBezTo>
                  <a:cubicBezTo>
                    <a:pt x="51" y="34"/>
                    <a:pt x="52" y="34"/>
                    <a:pt x="52" y="35"/>
                  </a:cubicBezTo>
                  <a:close/>
                  <a:moveTo>
                    <a:pt x="61" y="47"/>
                  </a:moveTo>
                  <a:cubicBezTo>
                    <a:pt x="62" y="50"/>
                    <a:pt x="65" y="53"/>
                    <a:pt x="69" y="53"/>
                  </a:cubicBezTo>
                  <a:cubicBezTo>
                    <a:pt x="73" y="53"/>
                    <a:pt x="77" y="50"/>
                    <a:pt x="77" y="45"/>
                  </a:cubicBezTo>
                  <a:cubicBezTo>
                    <a:pt x="77" y="41"/>
                    <a:pt x="73" y="37"/>
                    <a:pt x="69" y="37"/>
                  </a:cubicBezTo>
                  <a:cubicBezTo>
                    <a:pt x="65" y="37"/>
                    <a:pt x="62" y="40"/>
                    <a:pt x="61" y="44"/>
                  </a:cubicBezTo>
                  <a:cubicBezTo>
                    <a:pt x="56" y="44"/>
                    <a:pt x="56" y="44"/>
                    <a:pt x="56" y="44"/>
                  </a:cubicBezTo>
                  <a:cubicBezTo>
                    <a:pt x="56" y="44"/>
                    <a:pt x="56" y="45"/>
                    <a:pt x="56" y="45"/>
                  </a:cubicBezTo>
                  <a:cubicBezTo>
                    <a:pt x="56" y="46"/>
                    <a:pt x="56" y="46"/>
                    <a:pt x="56" y="47"/>
                  </a:cubicBezTo>
                  <a:lnTo>
                    <a:pt x="61" y="47"/>
                  </a:lnTo>
                  <a:close/>
                  <a:moveTo>
                    <a:pt x="28" y="55"/>
                  </a:moveTo>
                  <a:cubicBezTo>
                    <a:pt x="24" y="60"/>
                    <a:pt x="24" y="60"/>
                    <a:pt x="24" y="60"/>
                  </a:cubicBezTo>
                  <a:cubicBezTo>
                    <a:pt x="22" y="59"/>
                    <a:pt x="21" y="58"/>
                    <a:pt x="19" y="58"/>
                  </a:cubicBezTo>
                  <a:cubicBezTo>
                    <a:pt x="14" y="58"/>
                    <a:pt x="10" y="62"/>
                    <a:pt x="10" y="67"/>
                  </a:cubicBezTo>
                  <a:cubicBezTo>
                    <a:pt x="10" y="71"/>
                    <a:pt x="14" y="75"/>
                    <a:pt x="19" y="75"/>
                  </a:cubicBezTo>
                  <a:cubicBezTo>
                    <a:pt x="23" y="75"/>
                    <a:pt x="27" y="71"/>
                    <a:pt x="27" y="67"/>
                  </a:cubicBezTo>
                  <a:cubicBezTo>
                    <a:pt x="27" y="65"/>
                    <a:pt x="27" y="63"/>
                    <a:pt x="25" y="62"/>
                  </a:cubicBezTo>
                  <a:cubicBezTo>
                    <a:pt x="30" y="57"/>
                    <a:pt x="30" y="57"/>
                    <a:pt x="30" y="57"/>
                  </a:cubicBezTo>
                  <a:cubicBezTo>
                    <a:pt x="29" y="57"/>
                    <a:pt x="29" y="56"/>
                    <a:pt x="28" y="55"/>
                  </a:cubicBezTo>
                  <a:close/>
                  <a:moveTo>
                    <a:pt x="55" y="45"/>
                  </a:moveTo>
                  <a:cubicBezTo>
                    <a:pt x="55" y="37"/>
                    <a:pt x="48" y="31"/>
                    <a:pt x="40" y="31"/>
                  </a:cubicBezTo>
                  <a:cubicBezTo>
                    <a:pt x="32" y="31"/>
                    <a:pt x="26" y="37"/>
                    <a:pt x="26" y="45"/>
                  </a:cubicBezTo>
                  <a:cubicBezTo>
                    <a:pt x="26" y="53"/>
                    <a:pt x="32" y="60"/>
                    <a:pt x="40" y="60"/>
                  </a:cubicBezTo>
                  <a:cubicBezTo>
                    <a:pt x="48" y="60"/>
                    <a:pt x="55" y="53"/>
                    <a:pt x="55" y="45"/>
                  </a:cubicBezTo>
                  <a:close/>
                  <a:moveTo>
                    <a:pt x="40" y="53"/>
                  </a:moveTo>
                  <a:cubicBezTo>
                    <a:pt x="36" y="53"/>
                    <a:pt x="32" y="50"/>
                    <a:pt x="32" y="45"/>
                  </a:cubicBezTo>
                  <a:cubicBezTo>
                    <a:pt x="32" y="41"/>
                    <a:pt x="36" y="37"/>
                    <a:pt x="40" y="37"/>
                  </a:cubicBezTo>
                  <a:cubicBezTo>
                    <a:pt x="45" y="37"/>
                    <a:pt x="48" y="41"/>
                    <a:pt x="48" y="45"/>
                  </a:cubicBezTo>
                  <a:cubicBezTo>
                    <a:pt x="48" y="50"/>
                    <a:pt x="45" y="53"/>
                    <a:pt x="40" y="53"/>
                  </a:cubicBezTo>
                  <a:close/>
                  <a:moveTo>
                    <a:pt x="64" y="5"/>
                  </a:moveTo>
                  <a:cubicBezTo>
                    <a:pt x="66" y="5"/>
                    <a:pt x="67" y="4"/>
                    <a:pt x="67" y="2"/>
                  </a:cubicBezTo>
                  <a:cubicBezTo>
                    <a:pt x="67" y="1"/>
                    <a:pt x="66" y="0"/>
                    <a:pt x="64" y="0"/>
                  </a:cubicBezTo>
                  <a:cubicBezTo>
                    <a:pt x="63" y="0"/>
                    <a:pt x="62" y="1"/>
                    <a:pt x="62" y="2"/>
                  </a:cubicBezTo>
                  <a:cubicBezTo>
                    <a:pt x="62" y="4"/>
                    <a:pt x="63" y="5"/>
                    <a:pt x="64" y="5"/>
                  </a:cubicBezTo>
                  <a:close/>
                  <a:moveTo>
                    <a:pt x="28" y="18"/>
                  </a:moveTo>
                  <a:cubicBezTo>
                    <a:pt x="30" y="18"/>
                    <a:pt x="31" y="17"/>
                    <a:pt x="31" y="15"/>
                  </a:cubicBezTo>
                  <a:cubicBezTo>
                    <a:pt x="31" y="14"/>
                    <a:pt x="30" y="13"/>
                    <a:pt x="28" y="13"/>
                  </a:cubicBezTo>
                  <a:cubicBezTo>
                    <a:pt x="27" y="13"/>
                    <a:pt x="26" y="14"/>
                    <a:pt x="26" y="15"/>
                  </a:cubicBezTo>
                  <a:cubicBezTo>
                    <a:pt x="26" y="17"/>
                    <a:pt x="27" y="18"/>
                    <a:pt x="28" y="18"/>
                  </a:cubicBezTo>
                  <a:close/>
                  <a:moveTo>
                    <a:pt x="17" y="29"/>
                  </a:moveTo>
                  <a:cubicBezTo>
                    <a:pt x="19" y="29"/>
                    <a:pt x="20" y="28"/>
                    <a:pt x="21" y="28"/>
                  </a:cubicBezTo>
                  <a:cubicBezTo>
                    <a:pt x="28" y="35"/>
                    <a:pt x="28" y="35"/>
                    <a:pt x="28" y="35"/>
                  </a:cubicBezTo>
                  <a:cubicBezTo>
                    <a:pt x="29" y="34"/>
                    <a:pt x="29" y="34"/>
                    <a:pt x="30" y="33"/>
                  </a:cubicBezTo>
                  <a:cubicBezTo>
                    <a:pt x="23" y="26"/>
                    <a:pt x="23" y="26"/>
                    <a:pt x="23" y="26"/>
                  </a:cubicBezTo>
                  <a:cubicBezTo>
                    <a:pt x="23" y="25"/>
                    <a:pt x="24" y="24"/>
                    <a:pt x="24" y="22"/>
                  </a:cubicBezTo>
                  <a:cubicBezTo>
                    <a:pt x="24" y="19"/>
                    <a:pt x="21" y="16"/>
                    <a:pt x="17" y="16"/>
                  </a:cubicBezTo>
                  <a:cubicBezTo>
                    <a:pt x="14" y="16"/>
                    <a:pt x="11" y="19"/>
                    <a:pt x="11" y="22"/>
                  </a:cubicBezTo>
                  <a:cubicBezTo>
                    <a:pt x="11" y="26"/>
                    <a:pt x="14" y="29"/>
                    <a:pt x="17" y="29"/>
                  </a:cubicBezTo>
                  <a:close/>
                  <a:moveTo>
                    <a:pt x="5" y="52"/>
                  </a:moveTo>
                  <a:cubicBezTo>
                    <a:pt x="2" y="52"/>
                    <a:pt x="0" y="54"/>
                    <a:pt x="0" y="56"/>
                  </a:cubicBezTo>
                  <a:cubicBezTo>
                    <a:pt x="0" y="59"/>
                    <a:pt x="2" y="61"/>
                    <a:pt x="5" y="61"/>
                  </a:cubicBezTo>
                  <a:cubicBezTo>
                    <a:pt x="7" y="61"/>
                    <a:pt x="9" y="59"/>
                    <a:pt x="9" y="56"/>
                  </a:cubicBezTo>
                  <a:cubicBezTo>
                    <a:pt x="9" y="54"/>
                    <a:pt x="7" y="52"/>
                    <a:pt x="5" y="52"/>
                  </a:cubicBezTo>
                  <a:close/>
                  <a:moveTo>
                    <a:pt x="3" y="64"/>
                  </a:moveTo>
                  <a:cubicBezTo>
                    <a:pt x="3" y="64"/>
                    <a:pt x="2" y="65"/>
                    <a:pt x="2" y="66"/>
                  </a:cubicBezTo>
                  <a:cubicBezTo>
                    <a:pt x="2" y="67"/>
                    <a:pt x="3" y="67"/>
                    <a:pt x="3" y="67"/>
                  </a:cubicBezTo>
                  <a:cubicBezTo>
                    <a:pt x="4" y="67"/>
                    <a:pt x="5" y="67"/>
                    <a:pt x="5" y="66"/>
                  </a:cubicBezTo>
                  <a:cubicBezTo>
                    <a:pt x="5" y="65"/>
                    <a:pt x="4" y="64"/>
                    <a:pt x="3" y="64"/>
                  </a:cubicBezTo>
                  <a:close/>
                  <a:moveTo>
                    <a:pt x="82" y="76"/>
                  </a:moveTo>
                  <a:cubicBezTo>
                    <a:pt x="80" y="76"/>
                    <a:pt x="77" y="77"/>
                    <a:pt x="75" y="78"/>
                  </a:cubicBezTo>
                  <a:cubicBezTo>
                    <a:pt x="52" y="55"/>
                    <a:pt x="52" y="55"/>
                    <a:pt x="52" y="55"/>
                  </a:cubicBezTo>
                  <a:cubicBezTo>
                    <a:pt x="52" y="56"/>
                    <a:pt x="51" y="57"/>
                    <a:pt x="50" y="57"/>
                  </a:cubicBezTo>
                  <a:cubicBezTo>
                    <a:pt x="73" y="80"/>
                    <a:pt x="73" y="80"/>
                    <a:pt x="73" y="80"/>
                  </a:cubicBezTo>
                  <a:cubicBezTo>
                    <a:pt x="72" y="82"/>
                    <a:pt x="71" y="85"/>
                    <a:pt x="71" y="87"/>
                  </a:cubicBezTo>
                  <a:cubicBezTo>
                    <a:pt x="71" y="94"/>
                    <a:pt x="76" y="99"/>
                    <a:pt x="82" y="99"/>
                  </a:cubicBezTo>
                  <a:cubicBezTo>
                    <a:pt x="89" y="99"/>
                    <a:pt x="94" y="94"/>
                    <a:pt x="94" y="87"/>
                  </a:cubicBezTo>
                  <a:cubicBezTo>
                    <a:pt x="94" y="81"/>
                    <a:pt x="89" y="76"/>
                    <a:pt x="8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sp>
        <p:nvSpPr>
          <p:cNvPr id="83" name="Rectangle 82">
            <a:extLst>
              <a:ext uri="{FF2B5EF4-FFF2-40B4-BE49-F238E27FC236}">
                <a16:creationId xmlns:a16="http://schemas.microsoft.com/office/drawing/2014/main" id="{FC8D23F7-2E53-46D6-ACD8-6826555553F7}"/>
              </a:ext>
            </a:extLst>
          </p:cNvPr>
          <p:cNvSpPr/>
          <p:nvPr/>
        </p:nvSpPr>
        <p:spPr>
          <a:xfrm>
            <a:off x="8251611" y="442225"/>
            <a:ext cx="817340" cy="276999"/>
          </a:xfrm>
          <a:prstGeom prst="rect">
            <a:avLst/>
          </a:prstGeom>
        </p:spPr>
        <p:txBody>
          <a:bodyPr wrap="none">
            <a:spAutoFit/>
          </a:bodyPr>
          <a:lstStyle/>
          <a:p>
            <a:r>
              <a:rPr lang="en-US" sz="1200" b="1" dirty="0">
                <a:solidFill>
                  <a:srgbClr val="50CFDA"/>
                </a:solidFill>
                <a:latin typeface="Calibri Light" panose="020F0302020204030204" pitchFamily="34" charset="0"/>
                <a:cs typeface="Calibri Light" panose="020F0302020204030204" pitchFamily="34" charset="0"/>
              </a:rPr>
              <a:t>Cataloging</a:t>
            </a:r>
            <a:endParaRPr lang="en-US" sz="1200" dirty="0">
              <a:solidFill>
                <a:srgbClr val="50CFDA"/>
              </a:solidFill>
            </a:endParaRPr>
          </a:p>
        </p:txBody>
      </p:sp>
      <p:grpSp>
        <p:nvGrpSpPr>
          <p:cNvPr id="87" name="Group 86">
            <a:extLst>
              <a:ext uri="{FF2B5EF4-FFF2-40B4-BE49-F238E27FC236}">
                <a16:creationId xmlns:a16="http://schemas.microsoft.com/office/drawing/2014/main" id="{813C527D-94BD-4A8E-A25E-1CB8263527EE}"/>
              </a:ext>
            </a:extLst>
          </p:cNvPr>
          <p:cNvGrpSpPr/>
          <p:nvPr/>
        </p:nvGrpSpPr>
        <p:grpSpPr>
          <a:xfrm>
            <a:off x="8477942" y="218120"/>
            <a:ext cx="281189" cy="273919"/>
            <a:chOff x="10936289" y="5180013"/>
            <a:chExt cx="1095375" cy="1120774"/>
          </a:xfrm>
          <a:solidFill>
            <a:srgbClr val="50CFDA"/>
          </a:solidFill>
        </p:grpSpPr>
        <p:sp>
          <p:nvSpPr>
            <p:cNvPr id="104" name="Freeform 210">
              <a:extLst>
                <a:ext uri="{FF2B5EF4-FFF2-40B4-BE49-F238E27FC236}">
                  <a16:creationId xmlns:a16="http://schemas.microsoft.com/office/drawing/2014/main" id="{C4FDC051-883B-4EE6-9FFB-358336E34418}"/>
                </a:ext>
              </a:extLst>
            </p:cNvPr>
            <p:cNvSpPr>
              <a:spLocks/>
            </p:cNvSpPr>
            <p:nvPr/>
          </p:nvSpPr>
          <p:spPr bwMode="auto">
            <a:xfrm>
              <a:off x="10936289" y="5180013"/>
              <a:ext cx="1095375" cy="1093787"/>
            </a:xfrm>
            <a:custGeom>
              <a:avLst/>
              <a:gdLst>
                <a:gd name="T0" fmla="*/ 119 w 123"/>
                <a:gd name="T1" fmla="*/ 27 h 123"/>
                <a:gd name="T2" fmla="*/ 3 w 123"/>
                <a:gd name="T3" fmla="*/ 27 h 123"/>
                <a:gd name="T4" fmla="*/ 3 w 123"/>
                <a:gd name="T5" fmla="*/ 35 h 123"/>
                <a:gd name="T6" fmla="*/ 1 w 123"/>
                <a:gd name="T7" fmla="*/ 38 h 123"/>
                <a:gd name="T8" fmla="*/ 0 w 123"/>
                <a:gd name="T9" fmla="*/ 35 h 123"/>
                <a:gd name="T10" fmla="*/ 0 w 123"/>
                <a:gd name="T11" fmla="*/ 12 h 123"/>
                <a:gd name="T12" fmla="*/ 11 w 123"/>
                <a:gd name="T13" fmla="*/ 0 h 123"/>
                <a:gd name="T14" fmla="*/ 99 w 123"/>
                <a:gd name="T15" fmla="*/ 0 h 123"/>
                <a:gd name="T16" fmla="*/ 100 w 123"/>
                <a:gd name="T17" fmla="*/ 0 h 123"/>
                <a:gd name="T18" fmla="*/ 102 w 123"/>
                <a:gd name="T19" fmla="*/ 2 h 123"/>
                <a:gd name="T20" fmla="*/ 100 w 123"/>
                <a:gd name="T21" fmla="*/ 3 h 123"/>
                <a:gd name="T22" fmla="*/ 99 w 123"/>
                <a:gd name="T23" fmla="*/ 4 h 123"/>
                <a:gd name="T24" fmla="*/ 11 w 123"/>
                <a:gd name="T25" fmla="*/ 3 h 123"/>
                <a:gd name="T26" fmla="*/ 4 w 123"/>
                <a:gd name="T27" fmla="*/ 7 h 123"/>
                <a:gd name="T28" fmla="*/ 3 w 123"/>
                <a:gd name="T29" fmla="*/ 11 h 123"/>
                <a:gd name="T30" fmla="*/ 3 w 123"/>
                <a:gd name="T31" fmla="*/ 23 h 123"/>
                <a:gd name="T32" fmla="*/ 3 w 123"/>
                <a:gd name="T33" fmla="*/ 24 h 123"/>
                <a:gd name="T34" fmla="*/ 119 w 123"/>
                <a:gd name="T35" fmla="*/ 24 h 123"/>
                <a:gd name="T36" fmla="*/ 119 w 123"/>
                <a:gd name="T37" fmla="*/ 23 h 123"/>
                <a:gd name="T38" fmla="*/ 119 w 123"/>
                <a:gd name="T39" fmla="*/ 11 h 123"/>
                <a:gd name="T40" fmla="*/ 112 w 123"/>
                <a:gd name="T41" fmla="*/ 3 h 123"/>
                <a:gd name="T42" fmla="*/ 108 w 123"/>
                <a:gd name="T43" fmla="*/ 3 h 123"/>
                <a:gd name="T44" fmla="*/ 107 w 123"/>
                <a:gd name="T45" fmla="*/ 2 h 123"/>
                <a:gd name="T46" fmla="*/ 108 w 123"/>
                <a:gd name="T47" fmla="*/ 0 h 123"/>
                <a:gd name="T48" fmla="*/ 117 w 123"/>
                <a:gd name="T49" fmla="*/ 1 h 123"/>
                <a:gd name="T50" fmla="*/ 123 w 123"/>
                <a:gd name="T51" fmla="*/ 10 h 123"/>
                <a:gd name="T52" fmla="*/ 123 w 123"/>
                <a:gd name="T53" fmla="*/ 11 h 123"/>
                <a:gd name="T54" fmla="*/ 123 w 123"/>
                <a:gd name="T55" fmla="*/ 112 h 123"/>
                <a:gd name="T56" fmla="*/ 117 w 123"/>
                <a:gd name="T57" fmla="*/ 122 h 123"/>
                <a:gd name="T58" fmla="*/ 112 w 123"/>
                <a:gd name="T59" fmla="*/ 123 h 123"/>
                <a:gd name="T60" fmla="*/ 11 w 123"/>
                <a:gd name="T61" fmla="*/ 123 h 123"/>
                <a:gd name="T62" fmla="*/ 0 w 123"/>
                <a:gd name="T63" fmla="*/ 112 h 123"/>
                <a:gd name="T64" fmla="*/ 0 w 123"/>
                <a:gd name="T65" fmla="*/ 45 h 123"/>
                <a:gd name="T66" fmla="*/ 0 w 123"/>
                <a:gd name="T67" fmla="*/ 44 h 123"/>
                <a:gd name="T68" fmla="*/ 2 w 123"/>
                <a:gd name="T69" fmla="*/ 43 h 123"/>
                <a:gd name="T70" fmla="*/ 3 w 123"/>
                <a:gd name="T71" fmla="*/ 44 h 123"/>
                <a:gd name="T72" fmla="*/ 3 w 123"/>
                <a:gd name="T73" fmla="*/ 46 h 123"/>
                <a:gd name="T74" fmla="*/ 3 w 123"/>
                <a:gd name="T75" fmla="*/ 111 h 123"/>
                <a:gd name="T76" fmla="*/ 12 w 123"/>
                <a:gd name="T77" fmla="*/ 120 h 123"/>
                <a:gd name="T78" fmla="*/ 111 w 123"/>
                <a:gd name="T79" fmla="*/ 120 h 123"/>
                <a:gd name="T80" fmla="*/ 119 w 123"/>
                <a:gd name="T81" fmla="*/ 111 h 123"/>
                <a:gd name="T82" fmla="*/ 119 w 123"/>
                <a:gd name="T83" fmla="*/ 29 h 123"/>
                <a:gd name="T84" fmla="*/ 119 w 123"/>
                <a:gd name="T85"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19" y="27"/>
                  </a:moveTo>
                  <a:cubicBezTo>
                    <a:pt x="81" y="27"/>
                    <a:pt x="42" y="27"/>
                    <a:pt x="3" y="27"/>
                  </a:cubicBezTo>
                  <a:cubicBezTo>
                    <a:pt x="3" y="30"/>
                    <a:pt x="3" y="33"/>
                    <a:pt x="3" y="35"/>
                  </a:cubicBezTo>
                  <a:cubicBezTo>
                    <a:pt x="3" y="37"/>
                    <a:pt x="3" y="38"/>
                    <a:pt x="1" y="38"/>
                  </a:cubicBezTo>
                  <a:cubicBezTo>
                    <a:pt x="0" y="38"/>
                    <a:pt x="0" y="37"/>
                    <a:pt x="0" y="35"/>
                  </a:cubicBezTo>
                  <a:cubicBezTo>
                    <a:pt x="0" y="27"/>
                    <a:pt x="0" y="19"/>
                    <a:pt x="0" y="12"/>
                  </a:cubicBezTo>
                  <a:cubicBezTo>
                    <a:pt x="0" y="4"/>
                    <a:pt x="4" y="0"/>
                    <a:pt x="11" y="0"/>
                  </a:cubicBezTo>
                  <a:cubicBezTo>
                    <a:pt x="41" y="0"/>
                    <a:pt x="70" y="0"/>
                    <a:pt x="99" y="0"/>
                  </a:cubicBezTo>
                  <a:cubicBezTo>
                    <a:pt x="99" y="0"/>
                    <a:pt x="100" y="0"/>
                    <a:pt x="100" y="0"/>
                  </a:cubicBezTo>
                  <a:cubicBezTo>
                    <a:pt x="101" y="0"/>
                    <a:pt x="102" y="1"/>
                    <a:pt x="102" y="2"/>
                  </a:cubicBezTo>
                  <a:cubicBezTo>
                    <a:pt x="102" y="3"/>
                    <a:pt x="101" y="3"/>
                    <a:pt x="100" y="3"/>
                  </a:cubicBezTo>
                  <a:cubicBezTo>
                    <a:pt x="100" y="4"/>
                    <a:pt x="99" y="4"/>
                    <a:pt x="99" y="4"/>
                  </a:cubicBezTo>
                  <a:cubicBezTo>
                    <a:pt x="70" y="4"/>
                    <a:pt x="40" y="4"/>
                    <a:pt x="11" y="3"/>
                  </a:cubicBezTo>
                  <a:cubicBezTo>
                    <a:pt x="8" y="3"/>
                    <a:pt x="6" y="4"/>
                    <a:pt x="4" y="7"/>
                  </a:cubicBezTo>
                  <a:cubicBezTo>
                    <a:pt x="4" y="8"/>
                    <a:pt x="3" y="10"/>
                    <a:pt x="3" y="11"/>
                  </a:cubicBezTo>
                  <a:cubicBezTo>
                    <a:pt x="3" y="15"/>
                    <a:pt x="3" y="19"/>
                    <a:pt x="3" y="23"/>
                  </a:cubicBezTo>
                  <a:cubicBezTo>
                    <a:pt x="3" y="23"/>
                    <a:pt x="3" y="23"/>
                    <a:pt x="3" y="24"/>
                  </a:cubicBezTo>
                  <a:cubicBezTo>
                    <a:pt x="42" y="24"/>
                    <a:pt x="81" y="24"/>
                    <a:pt x="119" y="24"/>
                  </a:cubicBezTo>
                  <a:cubicBezTo>
                    <a:pt x="119" y="23"/>
                    <a:pt x="119" y="23"/>
                    <a:pt x="119" y="23"/>
                  </a:cubicBezTo>
                  <a:cubicBezTo>
                    <a:pt x="119" y="19"/>
                    <a:pt x="119" y="15"/>
                    <a:pt x="119" y="11"/>
                  </a:cubicBezTo>
                  <a:cubicBezTo>
                    <a:pt x="119" y="7"/>
                    <a:pt x="116" y="4"/>
                    <a:pt x="112" y="3"/>
                  </a:cubicBezTo>
                  <a:cubicBezTo>
                    <a:pt x="111" y="3"/>
                    <a:pt x="110" y="4"/>
                    <a:pt x="108" y="3"/>
                  </a:cubicBezTo>
                  <a:cubicBezTo>
                    <a:pt x="107" y="3"/>
                    <a:pt x="107" y="3"/>
                    <a:pt x="107" y="2"/>
                  </a:cubicBezTo>
                  <a:cubicBezTo>
                    <a:pt x="107" y="1"/>
                    <a:pt x="107" y="0"/>
                    <a:pt x="108" y="0"/>
                  </a:cubicBezTo>
                  <a:cubicBezTo>
                    <a:pt x="111" y="0"/>
                    <a:pt x="114" y="0"/>
                    <a:pt x="117" y="1"/>
                  </a:cubicBezTo>
                  <a:cubicBezTo>
                    <a:pt x="121" y="3"/>
                    <a:pt x="123" y="6"/>
                    <a:pt x="123" y="10"/>
                  </a:cubicBezTo>
                  <a:cubicBezTo>
                    <a:pt x="123" y="11"/>
                    <a:pt x="123" y="11"/>
                    <a:pt x="123" y="11"/>
                  </a:cubicBezTo>
                  <a:cubicBezTo>
                    <a:pt x="123" y="45"/>
                    <a:pt x="123" y="78"/>
                    <a:pt x="123" y="112"/>
                  </a:cubicBezTo>
                  <a:cubicBezTo>
                    <a:pt x="123" y="116"/>
                    <a:pt x="121" y="120"/>
                    <a:pt x="117" y="122"/>
                  </a:cubicBezTo>
                  <a:cubicBezTo>
                    <a:pt x="116" y="123"/>
                    <a:pt x="114" y="123"/>
                    <a:pt x="112" y="123"/>
                  </a:cubicBezTo>
                  <a:cubicBezTo>
                    <a:pt x="78" y="123"/>
                    <a:pt x="45" y="123"/>
                    <a:pt x="11" y="123"/>
                  </a:cubicBezTo>
                  <a:cubicBezTo>
                    <a:pt x="4" y="123"/>
                    <a:pt x="0" y="119"/>
                    <a:pt x="0" y="112"/>
                  </a:cubicBezTo>
                  <a:cubicBezTo>
                    <a:pt x="0" y="90"/>
                    <a:pt x="0" y="68"/>
                    <a:pt x="0" y="45"/>
                  </a:cubicBezTo>
                  <a:cubicBezTo>
                    <a:pt x="0" y="45"/>
                    <a:pt x="0" y="44"/>
                    <a:pt x="0" y="44"/>
                  </a:cubicBezTo>
                  <a:cubicBezTo>
                    <a:pt x="0" y="44"/>
                    <a:pt x="1" y="43"/>
                    <a:pt x="2" y="43"/>
                  </a:cubicBezTo>
                  <a:cubicBezTo>
                    <a:pt x="2" y="43"/>
                    <a:pt x="3" y="44"/>
                    <a:pt x="3" y="44"/>
                  </a:cubicBezTo>
                  <a:cubicBezTo>
                    <a:pt x="3" y="45"/>
                    <a:pt x="3" y="45"/>
                    <a:pt x="3" y="46"/>
                  </a:cubicBezTo>
                  <a:cubicBezTo>
                    <a:pt x="3" y="68"/>
                    <a:pt x="3" y="90"/>
                    <a:pt x="3" y="111"/>
                  </a:cubicBezTo>
                  <a:cubicBezTo>
                    <a:pt x="3" y="117"/>
                    <a:pt x="6" y="120"/>
                    <a:pt x="12" y="120"/>
                  </a:cubicBezTo>
                  <a:cubicBezTo>
                    <a:pt x="45" y="120"/>
                    <a:pt x="78" y="120"/>
                    <a:pt x="111" y="120"/>
                  </a:cubicBezTo>
                  <a:cubicBezTo>
                    <a:pt x="117" y="120"/>
                    <a:pt x="119" y="117"/>
                    <a:pt x="119" y="111"/>
                  </a:cubicBezTo>
                  <a:cubicBezTo>
                    <a:pt x="119" y="84"/>
                    <a:pt x="119" y="57"/>
                    <a:pt x="119" y="29"/>
                  </a:cubicBezTo>
                  <a:cubicBezTo>
                    <a:pt x="119" y="29"/>
                    <a:pt x="119" y="28"/>
                    <a:pt x="1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5" name="Freeform 211">
              <a:extLst>
                <a:ext uri="{FF2B5EF4-FFF2-40B4-BE49-F238E27FC236}">
                  <a16:creationId xmlns:a16="http://schemas.microsoft.com/office/drawing/2014/main" id="{428F6E9C-D5A1-4099-A341-A43F3CB53C4D}"/>
                </a:ext>
              </a:extLst>
            </p:cNvPr>
            <p:cNvSpPr>
              <a:spLocks/>
            </p:cNvSpPr>
            <p:nvPr/>
          </p:nvSpPr>
          <p:spPr bwMode="auto">
            <a:xfrm>
              <a:off x="11266489" y="5286375"/>
              <a:ext cx="498475" cy="26987"/>
            </a:xfrm>
            <a:custGeom>
              <a:avLst/>
              <a:gdLst>
                <a:gd name="T0" fmla="*/ 28 w 56"/>
                <a:gd name="T1" fmla="*/ 3 h 3"/>
                <a:gd name="T2" fmla="*/ 4 w 56"/>
                <a:gd name="T3" fmla="*/ 3 h 3"/>
                <a:gd name="T4" fmla="*/ 2 w 56"/>
                <a:gd name="T5" fmla="*/ 3 h 3"/>
                <a:gd name="T6" fmla="*/ 1 w 56"/>
                <a:gd name="T7" fmla="*/ 2 h 3"/>
                <a:gd name="T8" fmla="*/ 2 w 56"/>
                <a:gd name="T9" fmla="*/ 0 h 3"/>
                <a:gd name="T10" fmla="*/ 3 w 56"/>
                <a:gd name="T11" fmla="*/ 0 h 3"/>
                <a:gd name="T12" fmla="*/ 53 w 56"/>
                <a:gd name="T13" fmla="*/ 0 h 3"/>
                <a:gd name="T14" fmla="*/ 54 w 56"/>
                <a:gd name="T15" fmla="*/ 0 h 3"/>
                <a:gd name="T16" fmla="*/ 56 w 56"/>
                <a:gd name="T17" fmla="*/ 2 h 3"/>
                <a:gd name="T18" fmla="*/ 54 w 56"/>
                <a:gd name="T19" fmla="*/ 3 h 3"/>
                <a:gd name="T20" fmla="*/ 32 w 56"/>
                <a:gd name="T21" fmla="*/ 3 h 3"/>
                <a:gd name="T22" fmla="*/ 28 w 56"/>
                <a:gd name="T23" fmla="*/ 3 h 3"/>
                <a:gd name="T24" fmla="*/ 28 w 56"/>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28" y="3"/>
                  </a:moveTo>
                  <a:cubicBezTo>
                    <a:pt x="20" y="3"/>
                    <a:pt x="12" y="3"/>
                    <a:pt x="4" y="3"/>
                  </a:cubicBezTo>
                  <a:cubicBezTo>
                    <a:pt x="4" y="3"/>
                    <a:pt x="3" y="3"/>
                    <a:pt x="2" y="3"/>
                  </a:cubicBezTo>
                  <a:cubicBezTo>
                    <a:pt x="1" y="3"/>
                    <a:pt x="1" y="3"/>
                    <a:pt x="1" y="2"/>
                  </a:cubicBezTo>
                  <a:cubicBezTo>
                    <a:pt x="0" y="1"/>
                    <a:pt x="1" y="0"/>
                    <a:pt x="2" y="0"/>
                  </a:cubicBezTo>
                  <a:cubicBezTo>
                    <a:pt x="3" y="0"/>
                    <a:pt x="3" y="0"/>
                    <a:pt x="3" y="0"/>
                  </a:cubicBezTo>
                  <a:cubicBezTo>
                    <a:pt x="20" y="0"/>
                    <a:pt x="37" y="0"/>
                    <a:pt x="53" y="0"/>
                  </a:cubicBezTo>
                  <a:cubicBezTo>
                    <a:pt x="54" y="0"/>
                    <a:pt x="54" y="0"/>
                    <a:pt x="54" y="0"/>
                  </a:cubicBezTo>
                  <a:cubicBezTo>
                    <a:pt x="56" y="0"/>
                    <a:pt x="56" y="0"/>
                    <a:pt x="56" y="2"/>
                  </a:cubicBezTo>
                  <a:cubicBezTo>
                    <a:pt x="56" y="3"/>
                    <a:pt x="56" y="3"/>
                    <a:pt x="54" y="3"/>
                  </a:cubicBezTo>
                  <a:cubicBezTo>
                    <a:pt x="47" y="3"/>
                    <a:pt x="40" y="3"/>
                    <a:pt x="32" y="3"/>
                  </a:cubicBezTo>
                  <a:cubicBezTo>
                    <a:pt x="31" y="3"/>
                    <a:pt x="30" y="3"/>
                    <a:pt x="28" y="3"/>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6" name="Freeform 212">
              <a:extLst>
                <a:ext uri="{FF2B5EF4-FFF2-40B4-BE49-F238E27FC236}">
                  <a16:creationId xmlns:a16="http://schemas.microsoft.com/office/drawing/2014/main" id="{E866CE8D-6CCD-4DD0-AB18-EEA25914CA1A}"/>
                </a:ext>
              </a:extLst>
            </p:cNvPr>
            <p:cNvSpPr>
              <a:spLocks/>
            </p:cNvSpPr>
            <p:nvPr/>
          </p:nvSpPr>
          <p:spPr bwMode="auto">
            <a:xfrm>
              <a:off x="11818939" y="5286375"/>
              <a:ext cx="96838" cy="26987"/>
            </a:xfrm>
            <a:custGeom>
              <a:avLst/>
              <a:gdLst>
                <a:gd name="T0" fmla="*/ 5 w 11"/>
                <a:gd name="T1" fmla="*/ 3 h 3"/>
                <a:gd name="T2" fmla="*/ 2 w 11"/>
                <a:gd name="T3" fmla="*/ 3 h 3"/>
                <a:gd name="T4" fmla="*/ 0 w 11"/>
                <a:gd name="T5" fmla="*/ 2 h 3"/>
                <a:gd name="T6" fmla="*/ 2 w 11"/>
                <a:gd name="T7" fmla="*/ 0 h 3"/>
                <a:gd name="T8" fmla="*/ 9 w 11"/>
                <a:gd name="T9" fmla="*/ 0 h 3"/>
                <a:gd name="T10" fmla="*/ 10 w 11"/>
                <a:gd name="T11" fmla="*/ 2 h 3"/>
                <a:gd name="T12" fmla="*/ 9 w 11"/>
                <a:gd name="T13" fmla="*/ 3 h 3"/>
                <a:gd name="T14" fmla="*/ 5 w 11"/>
                <a:gd name="T15" fmla="*/ 3 h 3"/>
                <a:gd name="T16" fmla="*/ 5 w 1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5" y="3"/>
                  </a:moveTo>
                  <a:cubicBezTo>
                    <a:pt x="4" y="3"/>
                    <a:pt x="3" y="3"/>
                    <a:pt x="2" y="3"/>
                  </a:cubicBezTo>
                  <a:cubicBezTo>
                    <a:pt x="1" y="3"/>
                    <a:pt x="0" y="3"/>
                    <a:pt x="0" y="2"/>
                  </a:cubicBezTo>
                  <a:cubicBezTo>
                    <a:pt x="0" y="1"/>
                    <a:pt x="1" y="0"/>
                    <a:pt x="2" y="0"/>
                  </a:cubicBezTo>
                  <a:cubicBezTo>
                    <a:pt x="4" y="0"/>
                    <a:pt x="7" y="0"/>
                    <a:pt x="9" y="0"/>
                  </a:cubicBezTo>
                  <a:cubicBezTo>
                    <a:pt x="10" y="0"/>
                    <a:pt x="11" y="1"/>
                    <a:pt x="10" y="2"/>
                  </a:cubicBezTo>
                  <a:cubicBezTo>
                    <a:pt x="10" y="3"/>
                    <a:pt x="10" y="3"/>
                    <a:pt x="9" y="3"/>
                  </a:cubicBezTo>
                  <a:cubicBezTo>
                    <a:pt x="8" y="3"/>
                    <a:pt x="6"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7" name="Freeform 213">
              <a:extLst>
                <a:ext uri="{FF2B5EF4-FFF2-40B4-BE49-F238E27FC236}">
                  <a16:creationId xmlns:a16="http://schemas.microsoft.com/office/drawing/2014/main" id="{336F27A8-C9BC-44F6-BEE7-EFC7C366447A}"/>
                </a:ext>
              </a:extLst>
            </p:cNvPr>
            <p:cNvSpPr>
              <a:spLocks/>
            </p:cNvSpPr>
            <p:nvPr/>
          </p:nvSpPr>
          <p:spPr bwMode="auto">
            <a:xfrm>
              <a:off x="11114089" y="5286375"/>
              <a:ext cx="36513" cy="26987"/>
            </a:xfrm>
            <a:custGeom>
              <a:avLst/>
              <a:gdLst>
                <a:gd name="T0" fmla="*/ 2 w 4"/>
                <a:gd name="T1" fmla="*/ 0 h 3"/>
                <a:gd name="T2" fmla="*/ 4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4" y="0"/>
                    <a:pt x="4" y="2"/>
                  </a:cubicBezTo>
                  <a:cubicBezTo>
                    <a:pt x="4" y="3"/>
                    <a:pt x="3" y="3"/>
                    <a:pt x="2" y="3"/>
                  </a:cubicBezTo>
                  <a:cubicBezTo>
                    <a:pt x="1" y="3"/>
                    <a:pt x="1"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8" name="Oval 214">
              <a:extLst>
                <a:ext uri="{FF2B5EF4-FFF2-40B4-BE49-F238E27FC236}">
                  <a16:creationId xmlns:a16="http://schemas.microsoft.com/office/drawing/2014/main" id="{E5ACF97B-B5B4-4DAF-B7EF-E77816771F72}"/>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09" name="Oval 215">
              <a:extLst>
                <a:ext uri="{FF2B5EF4-FFF2-40B4-BE49-F238E27FC236}">
                  <a16:creationId xmlns:a16="http://schemas.microsoft.com/office/drawing/2014/main" id="{5C4AE1F0-ECA4-4AFA-BDB1-0560C7FCAFBD}"/>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0" name="Freeform 216">
              <a:extLst>
                <a:ext uri="{FF2B5EF4-FFF2-40B4-BE49-F238E27FC236}">
                  <a16:creationId xmlns:a16="http://schemas.microsoft.com/office/drawing/2014/main" id="{43048BD5-BA31-4F86-8AD2-92474650E913}"/>
                </a:ext>
              </a:extLst>
            </p:cNvPr>
            <p:cNvSpPr>
              <a:spLocks/>
            </p:cNvSpPr>
            <p:nvPr/>
          </p:nvSpPr>
          <p:spPr bwMode="auto">
            <a:xfrm>
              <a:off x="10936289" y="5180013"/>
              <a:ext cx="1095375" cy="1093787"/>
            </a:xfrm>
            <a:custGeom>
              <a:avLst/>
              <a:gdLst>
                <a:gd name="T0" fmla="*/ 123 w 123"/>
                <a:gd name="T1" fmla="*/ 11 h 123"/>
                <a:gd name="T2" fmla="*/ 123 w 123"/>
                <a:gd name="T3" fmla="*/ 10 h 123"/>
                <a:gd name="T4" fmla="*/ 117 w 123"/>
                <a:gd name="T5" fmla="*/ 1 h 123"/>
                <a:gd name="T6" fmla="*/ 108 w 123"/>
                <a:gd name="T7" fmla="*/ 0 h 123"/>
                <a:gd name="T8" fmla="*/ 107 w 123"/>
                <a:gd name="T9" fmla="*/ 2 h 123"/>
                <a:gd name="T10" fmla="*/ 108 w 123"/>
                <a:gd name="T11" fmla="*/ 3 h 123"/>
                <a:gd name="T12" fmla="*/ 112 w 123"/>
                <a:gd name="T13" fmla="*/ 3 h 123"/>
                <a:gd name="T14" fmla="*/ 119 w 123"/>
                <a:gd name="T15" fmla="*/ 11 h 123"/>
                <a:gd name="T16" fmla="*/ 119 w 123"/>
                <a:gd name="T17" fmla="*/ 23 h 123"/>
                <a:gd name="T18" fmla="*/ 119 w 123"/>
                <a:gd name="T19" fmla="*/ 24 h 123"/>
                <a:gd name="T20" fmla="*/ 3 w 123"/>
                <a:gd name="T21" fmla="*/ 24 h 123"/>
                <a:gd name="T22" fmla="*/ 3 w 123"/>
                <a:gd name="T23" fmla="*/ 23 h 123"/>
                <a:gd name="T24" fmla="*/ 3 w 123"/>
                <a:gd name="T25" fmla="*/ 11 h 123"/>
                <a:gd name="T26" fmla="*/ 4 w 123"/>
                <a:gd name="T27" fmla="*/ 7 h 123"/>
                <a:gd name="T28" fmla="*/ 11 w 123"/>
                <a:gd name="T29" fmla="*/ 3 h 123"/>
                <a:gd name="T30" fmla="*/ 99 w 123"/>
                <a:gd name="T31" fmla="*/ 4 h 123"/>
                <a:gd name="T32" fmla="*/ 100 w 123"/>
                <a:gd name="T33" fmla="*/ 3 h 123"/>
                <a:gd name="T34" fmla="*/ 102 w 123"/>
                <a:gd name="T35" fmla="*/ 2 h 123"/>
                <a:gd name="T36" fmla="*/ 100 w 123"/>
                <a:gd name="T37" fmla="*/ 0 h 123"/>
                <a:gd name="T38" fmla="*/ 99 w 123"/>
                <a:gd name="T39" fmla="*/ 0 h 123"/>
                <a:gd name="T40" fmla="*/ 11 w 123"/>
                <a:gd name="T41" fmla="*/ 0 h 123"/>
                <a:gd name="T42" fmla="*/ 0 w 123"/>
                <a:gd name="T43" fmla="*/ 12 h 123"/>
                <a:gd name="T44" fmla="*/ 0 w 123"/>
                <a:gd name="T45" fmla="*/ 35 h 123"/>
                <a:gd name="T46" fmla="*/ 1 w 123"/>
                <a:gd name="T47" fmla="*/ 38 h 123"/>
                <a:gd name="T48" fmla="*/ 3 w 123"/>
                <a:gd name="T49" fmla="*/ 35 h 123"/>
                <a:gd name="T50" fmla="*/ 3 w 123"/>
                <a:gd name="T51" fmla="*/ 27 h 123"/>
                <a:gd name="T52" fmla="*/ 119 w 123"/>
                <a:gd name="T53" fmla="*/ 27 h 123"/>
                <a:gd name="T54" fmla="*/ 119 w 123"/>
                <a:gd name="T55" fmla="*/ 29 h 123"/>
                <a:gd name="T56" fmla="*/ 119 w 123"/>
                <a:gd name="T57" fmla="*/ 111 h 123"/>
                <a:gd name="T58" fmla="*/ 111 w 123"/>
                <a:gd name="T59" fmla="*/ 120 h 123"/>
                <a:gd name="T60" fmla="*/ 12 w 123"/>
                <a:gd name="T61" fmla="*/ 120 h 123"/>
                <a:gd name="T62" fmla="*/ 3 w 123"/>
                <a:gd name="T63" fmla="*/ 111 h 123"/>
                <a:gd name="T64" fmla="*/ 3 w 123"/>
                <a:gd name="T65" fmla="*/ 46 h 123"/>
                <a:gd name="T66" fmla="*/ 3 w 123"/>
                <a:gd name="T67" fmla="*/ 44 h 123"/>
                <a:gd name="T68" fmla="*/ 2 w 123"/>
                <a:gd name="T69" fmla="*/ 43 h 123"/>
                <a:gd name="T70" fmla="*/ 0 w 123"/>
                <a:gd name="T71" fmla="*/ 44 h 123"/>
                <a:gd name="T72" fmla="*/ 0 w 123"/>
                <a:gd name="T73" fmla="*/ 45 h 123"/>
                <a:gd name="T74" fmla="*/ 0 w 123"/>
                <a:gd name="T75" fmla="*/ 112 h 123"/>
                <a:gd name="T76" fmla="*/ 11 w 123"/>
                <a:gd name="T77" fmla="*/ 123 h 123"/>
                <a:gd name="T78" fmla="*/ 112 w 123"/>
                <a:gd name="T79" fmla="*/ 123 h 123"/>
                <a:gd name="T80" fmla="*/ 117 w 123"/>
                <a:gd name="T81" fmla="*/ 122 h 123"/>
                <a:gd name="T82" fmla="*/ 123 w 123"/>
                <a:gd name="T83" fmla="*/ 112 h 123"/>
                <a:gd name="T84" fmla="*/ 123 w 123"/>
                <a:gd name="T85"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23" y="11"/>
                  </a:moveTo>
                  <a:cubicBezTo>
                    <a:pt x="123" y="11"/>
                    <a:pt x="123" y="11"/>
                    <a:pt x="123" y="10"/>
                  </a:cubicBezTo>
                  <a:cubicBezTo>
                    <a:pt x="123" y="6"/>
                    <a:pt x="121" y="3"/>
                    <a:pt x="117" y="1"/>
                  </a:cubicBezTo>
                  <a:cubicBezTo>
                    <a:pt x="114" y="0"/>
                    <a:pt x="111" y="0"/>
                    <a:pt x="108" y="0"/>
                  </a:cubicBezTo>
                  <a:cubicBezTo>
                    <a:pt x="107" y="0"/>
                    <a:pt x="107" y="1"/>
                    <a:pt x="107" y="2"/>
                  </a:cubicBezTo>
                  <a:cubicBezTo>
                    <a:pt x="107" y="3"/>
                    <a:pt x="107" y="3"/>
                    <a:pt x="108" y="3"/>
                  </a:cubicBezTo>
                  <a:cubicBezTo>
                    <a:pt x="110" y="4"/>
                    <a:pt x="111" y="3"/>
                    <a:pt x="112" y="3"/>
                  </a:cubicBezTo>
                  <a:cubicBezTo>
                    <a:pt x="116" y="4"/>
                    <a:pt x="119" y="7"/>
                    <a:pt x="119" y="11"/>
                  </a:cubicBezTo>
                  <a:cubicBezTo>
                    <a:pt x="119" y="15"/>
                    <a:pt x="119" y="19"/>
                    <a:pt x="119" y="23"/>
                  </a:cubicBezTo>
                  <a:cubicBezTo>
                    <a:pt x="119" y="23"/>
                    <a:pt x="119" y="23"/>
                    <a:pt x="119" y="24"/>
                  </a:cubicBezTo>
                  <a:cubicBezTo>
                    <a:pt x="81" y="24"/>
                    <a:pt x="42" y="24"/>
                    <a:pt x="3" y="24"/>
                  </a:cubicBezTo>
                  <a:cubicBezTo>
                    <a:pt x="3" y="23"/>
                    <a:pt x="3" y="23"/>
                    <a:pt x="3" y="23"/>
                  </a:cubicBezTo>
                  <a:cubicBezTo>
                    <a:pt x="3" y="19"/>
                    <a:pt x="3" y="15"/>
                    <a:pt x="3" y="11"/>
                  </a:cubicBezTo>
                  <a:cubicBezTo>
                    <a:pt x="3" y="10"/>
                    <a:pt x="4" y="8"/>
                    <a:pt x="4" y="7"/>
                  </a:cubicBezTo>
                  <a:cubicBezTo>
                    <a:pt x="6" y="4"/>
                    <a:pt x="8" y="3"/>
                    <a:pt x="11" y="3"/>
                  </a:cubicBezTo>
                  <a:cubicBezTo>
                    <a:pt x="40" y="4"/>
                    <a:pt x="70" y="4"/>
                    <a:pt x="99" y="4"/>
                  </a:cubicBezTo>
                  <a:cubicBezTo>
                    <a:pt x="99" y="4"/>
                    <a:pt x="100" y="4"/>
                    <a:pt x="100" y="3"/>
                  </a:cubicBezTo>
                  <a:cubicBezTo>
                    <a:pt x="101" y="3"/>
                    <a:pt x="102" y="3"/>
                    <a:pt x="102" y="2"/>
                  </a:cubicBezTo>
                  <a:cubicBezTo>
                    <a:pt x="102" y="1"/>
                    <a:pt x="101" y="0"/>
                    <a:pt x="100" y="0"/>
                  </a:cubicBezTo>
                  <a:cubicBezTo>
                    <a:pt x="100" y="0"/>
                    <a:pt x="99" y="0"/>
                    <a:pt x="99" y="0"/>
                  </a:cubicBezTo>
                  <a:cubicBezTo>
                    <a:pt x="70" y="0"/>
                    <a:pt x="41" y="0"/>
                    <a:pt x="11" y="0"/>
                  </a:cubicBezTo>
                  <a:cubicBezTo>
                    <a:pt x="4" y="0"/>
                    <a:pt x="0" y="4"/>
                    <a:pt x="0" y="12"/>
                  </a:cubicBezTo>
                  <a:cubicBezTo>
                    <a:pt x="0" y="19"/>
                    <a:pt x="0" y="27"/>
                    <a:pt x="0" y="35"/>
                  </a:cubicBezTo>
                  <a:cubicBezTo>
                    <a:pt x="0" y="37"/>
                    <a:pt x="0" y="38"/>
                    <a:pt x="1" y="38"/>
                  </a:cubicBezTo>
                  <a:cubicBezTo>
                    <a:pt x="3" y="38"/>
                    <a:pt x="3" y="37"/>
                    <a:pt x="3" y="35"/>
                  </a:cubicBezTo>
                  <a:cubicBezTo>
                    <a:pt x="3" y="33"/>
                    <a:pt x="3" y="30"/>
                    <a:pt x="3" y="27"/>
                  </a:cubicBezTo>
                  <a:cubicBezTo>
                    <a:pt x="42" y="27"/>
                    <a:pt x="81" y="27"/>
                    <a:pt x="119" y="27"/>
                  </a:cubicBezTo>
                  <a:cubicBezTo>
                    <a:pt x="119" y="28"/>
                    <a:pt x="119" y="29"/>
                    <a:pt x="119" y="29"/>
                  </a:cubicBezTo>
                  <a:cubicBezTo>
                    <a:pt x="119" y="57"/>
                    <a:pt x="119" y="84"/>
                    <a:pt x="119" y="111"/>
                  </a:cubicBezTo>
                  <a:cubicBezTo>
                    <a:pt x="119" y="117"/>
                    <a:pt x="117" y="120"/>
                    <a:pt x="111" y="120"/>
                  </a:cubicBezTo>
                  <a:cubicBezTo>
                    <a:pt x="78" y="120"/>
                    <a:pt x="45" y="120"/>
                    <a:pt x="12" y="120"/>
                  </a:cubicBezTo>
                  <a:cubicBezTo>
                    <a:pt x="6" y="120"/>
                    <a:pt x="3" y="117"/>
                    <a:pt x="3" y="111"/>
                  </a:cubicBezTo>
                  <a:cubicBezTo>
                    <a:pt x="3" y="90"/>
                    <a:pt x="3" y="68"/>
                    <a:pt x="3" y="46"/>
                  </a:cubicBezTo>
                  <a:cubicBezTo>
                    <a:pt x="3" y="45"/>
                    <a:pt x="3" y="45"/>
                    <a:pt x="3" y="44"/>
                  </a:cubicBezTo>
                  <a:cubicBezTo>
                    <a:pt x="3" y="44"/>
                    <a:pt x="2" y="43"/>
                    <a:pt x="2" y="43"/>
                  </a:cubicBezTo>
                  <a:cubicBezTo>
                    <a:pt x="1" y="43"/>
                    <a:pt x="0" y="44"/>
                    <a:pt x="0" y="44"/>
                  </a:cubicBezTo>
                  <a:cubicBezTo>
                    <a:pt x="0" y="44"/>
                    <a:pt x="0" y="45"/>
                    <a:pt x="0" y="45"/>
                  </a:cubicBezTo>
                  <a:cubicBezTo>
                    <a:pt x="0" y="68"/>
                    <a:pt x="0" y="90"/>
                    <a:pt x="0" y="112"/>
                  </a:cubicBezTo>
                  <a:cubicBezTo>
                    <a:pt x="0" y="119"/>
                    <a:pt x="4" y="123"/>
                    <a:pt x="11" y="123"/>
                  </a:cubicBezTo>
                  <a:cubicBezTo>
                    <a:pt x="45" y="123"/>
                    <a:pt x="78" y="123"/>
                    <a:pt x="112" y="123"/>
                  </a:cubicBezTo>
                  <a:cubicBezTo>
                    <a:pt x="114" y="123"/>
                    <a:pt x="116" y="123"/>
                    <a:pt x="117" y="122"/>
                  </a:cubicBezTo>
                  <a:cubicBezTo>
                    <a:pt x="121" y="120"/>
                    <a:pt x="123" y="116"/>
                    <a:pt x="123" y="112"/>
                  </a:cubicBezTo>
                  <a:cubicBezTo>
                    <a:pt x="123" y="78"/>
                    <a:pt x="123" y="45"/>
                    <a:pt x="1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1" name="Oval 217">
              <a:extLst>
                <a:ext uri="{FF2B5EF4-FFF2-40B4-BE49-F238E27FC236}">
                  <a16:creationId xmlns:a16="http://schemas.microsoft.com/office/drawing/2014/main" id="{BC0D35F0-2CC8-4470-B29A-AE5E65323022}"/>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2" name="Freeform 218">
              <a:extLst>
                <a:ext uri="{FF2B5EF4-FFF2-40B4-BE49-F238E27FC236}">
                  <a16:creationId xmlns:a16="http://schemas.microsoft.com/office/drawing/2014/main" id="{04E7645E-932A-483A-AE9C-45D4671EA632}"/>
                </a:ext>
              </a:extLst>
            </p:cNvPr>
            <p:cNvSpPr>
              <a:spLocks/>
            </p:cNvSpPr>
            <p:nvPr/>
          </p:nvSpPr>
          <p:spPr bwMode="auto">
            <a:xfrm>
              <a:off x="11266489" y="5286375"/>
              <a:ext cx="498475" cy="26987"/>
            </a:xfrm>
            <a:custGeom>
              <a:avLst/>
              <a:gdLst>
                <a:gd name="T0" fmla="*/ 53 w 56"/>
                <a:gd name="T1" fmla="*/ 0 h 3"/>
                <a:gd name="T2" fmla="*/ 3 w 56"/>
                <a:gd name="T3" fmla="*/ 0 h 3"/>
                <a:gd name="T4" fmla="*/ 2 w 56"/>
                <a:gd name="T5" fmla="*/ 0 h 3"/>
                <a:gd name="T6" fmla="*/ 1 w 56"/>
                <a:gd name="T7" fmla="*/ 2 h 3"/>
                <a:gd name="T8" fmla="*/ 2 w 56"/>
                <a:gd name="T9" fmla="*/ 3 h 3"/>
                <a:gd name="T10" fmla="*/ 4 w 56"/>
                <a:gd name="T11" fmla="*/ 3 h 3"/>
                <a:gd name="T12" fmla="*/ 28 w 56"/>
                <a:gd name="T13" fmla="*/ 3 h 3"/>
                <a:gd name="T14" fmla="*/ 28 w 56"/>
                <a:gd name="T15" fmla="*/ 3 h 3"/>
                <a:gd name="T16" fmla="*/ 32 w 56"/>
                <a:gd name="T17" fmla="*/ 3 h 3"/>
                <a:gd name="T18" fmla="*/ 54 w 56"/>
                <a:gd name="T19" fmla="*/ 3 h 3"/>
                <a:gd name="T20" fmla="*/ 56 w 56"/>
                <a:gd name="T21" fmla="*/ 2 h 3"/>
                <a:gd name="T22" fmla="*/ 54 w 56"/>
                <a:gd name="T23" fmla="*/ 0 h 3"/>
                <a:gd name="T24" fmla="*/ 53 w 5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53" y="0"/>
                  </a:moveTo>
                  <a:cubicBezTo>
                    <a:pt x="37" y="0"/>
                    <a:pt x="20" y="0"/>
                    <a:pt x="3" y="0"/>
                  </a:cubicBezTo>
                  <a:cubicBezTo>
                    <a:pt x="3" y="0"/>
                    <a:pt x="3" y="0"/>
                    <a:pt x="2" y="0"/>
                  </a:cubicBezTo>
                  <a:cubicBezTo>
                    <a:pt x="1" y="0"/>
                    <a:pt x="0" y="1"/>
                    <a:pt x="1" y="2"/>
                  </a:cubicBezTo>
                  <a:cubicBezTo>
                    <a:pt x="1" y="3"/>
                    <a:pt x="1" y="3"/>
                    <a:pt x="2" y="3"/>
                  </a:cubicBezTo>
                  <a:cubicBezTo>
                    <a:pt x="3" y="3"/>
                    <a:pt x="4" y="3"/>
                    <a:pt x="4" y="3"/>
                  </a:cubicBezTo>
                  <a:cubicBezTo>
                    <a:pt x="12" y="3"/>
                    <a:pt x="20" y="3"/>
                    <a:pt x="28" y="3"/>
                  </a:cubicBezTo>
                  <a:cubicBezTo>
                    <a:pt x="28" y="3"/>
                    <a:pt x="28" y="3"/>
                    <a:pt x="28" y="3"/>
                  </a:cubicBezTo>
                  <a:cubicBezTo>
                    <a:pt x="30" y="3"/>
                    <a:pt x="31" y="3"/>
                    <a:pt x="32" y="3"/>
                  </a:cubicBezTo>
                  <a:cubicBezTo>
                    <a:pt x="40" y="3"/>
                    <a:pt x="47" y="3"/>
                    <a:pt x="54" y="3"/>
                  </a:cubicBezTo>
                  <a:cubicBezTo>
                    <a:pt x="56" y="3"/>
                    <a:pt x="56" y="3"/>
                    <a:pt x="56" y="2"/>
                  </a:cubicBezTo>
                  <a:cubicBezTo>
                    <a:pt x="56" y="0"/>
                    <a:pt x="56"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3" name="Freeform 219">
              <a:extLst>
                <a:ext uri="{FF2B5EF4-FFF2-40B4-BE49-F238E27FC236}">
                  <a16:creationId xmlns:a16="http://schemas.microsoft.com/office/drawing/2014/main" id="{CF1B6C5D-6A23-489B-B099-8FA77839D2DB}"/>
                </a:ext>
              </a:extLst>
            </p:cNvPr>
            <p:cNvSpPr>
              <a:spLocks/>
            </p:cNvSpPr>
            <p:nvPr/>
          </p:nvSpPr>
          <p:spPr bwMode="auto">
            <a:xfrm>
              <a:off x="11114089" y="5286375"/>
              <a:ext cx="36513" cy="26987"/>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3"/>
                    <a:pt x="4" y="2"/>
                  </a:cubicBezTo>
                  <a:cubicBezTo>
                    <a:pt x="4" y="0"/>
                    <a:pt x="3"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4" name="Oval 220">
              <a:extLst>
                <a:ext uri="{FF2B5EF4-FFF2-40B4-BE49-F238E27FC236}">
                  <a16:creationId xmlns:a16="http://schemas.microsoft.com/office/drawing/2014/main" id="{E2EE8B2E-4379-4495-99C3-E76B1F2F462A}"/>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5" name="Freeform 221">
              <a:extLst>
                <a:ext uri="{FF2B5EF4-FFF2-40B4-BE49-F238E27FC236}">
                  <a16:creationId xmlns:a16="http://schemas.microsoft.com/office/drawing/2014/main" id="{A61E80F5-65B1-4229-8B0B-8280EE2ED4C2}"/>
                </a:ext>
              </a:extLst>
            </p:cNvPr>
            <p:cNvSpPr>
              <a:spLocks/>
            </p:cNvSpPr>
            <p:nvPr/>
          </p:nvSpPr>
          <p:spPr bwMode="auto">
            <a:xfrm>
              <a:off x="11818939" y="5286375"/>
              <a:ext cx="96838" cy="26987"/>
            </a:xfrm>
            <a:custGeom>
              <a:avLst/>
              <a:gdLst>
                <a:gd name="T0" fmla="*/ 0 w 11"/>
                <a:gd name="T1" fmla="*/ 2 h 3"/>
                <a:gd name="T2" fmla="*/ 2 w 11"/>
                <a:gd name="T3" fmla="*/ 3 h 3"/>
                <a:gd name="T4" fmla="*/ 5 w 11"/>
                <a:gd name="T5" fmla="*/ 3 h 3"/>
                <a:gd name="T6" fmla="*/ 5 w 11"/>
                <a:gd name="T7" fmla="*/ 3 h 3"/>
                <a:gd name="T8" fmla="*/ 9 w 11"/>
                <a:gd name="T9" fmla="*/ 3 h 3"/>
                <a:gd name="T10" fmla="*/ 10 w 11"/>
                <a:gd name="T11" fmla="*/ 2 h 3"/>
                <a:gd name="T12" fmla="*/ 9 w 11"/>
                <a:gd name="T13" fmla="*/ 0 h 3"/>
                <a:gd name="T14" fmla="*/ 2 w 11"/>
                <a:gd name="T15" fmla="*/ 0 h 3"/>
                <a:gd name="T16" fmla="*/ 0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0" y="2"/>
                  </a:moveTo>
                  <a:cubicBezTo>
                    <a:pt x="0" y="3"/>
                    <a:pt x="1" y="3"/>
                    <a:pt x="2" y="3"/>
                  </a:cubicBezTo>
                  <a:cubicBezTo>
                    <a:pt x="3" y="3"/>
                    <a:pt x="4" y="3"/>
                    <a:pt x="5" y="3"/>
                  </a:cubicBezTo>
                  <a:cubicBezTo>
                    <a:pt x="5" y="3"/>
                    <a:pt x="5" y="3"/>
                    <a:pt x="5" y="3"/>
                  </a:cubicBezTo>
                  <a:cubicBezTo>
                    <a:pt x="6" y="3"/>
                    <a:pt x="8" y="3"/>
                    <a:pt x="9" y="3"/>
                  </a:cubicBezTo>
                  <a:cubicBezTo>
                    <a:pt x="10" y="3"/>
                    <a:pt x="10" y="3"/>
                    <a:pt x="10" y="2"/>
                  </a:cubicBezTo>
                  <a:cubicBezTo>
                    <a:pt x="11" y="1"/>
                    <a:pt x="10" y="0"/>
                    <a:pt x="9" y="0"/>
                  </a:cubicBezTo>
                  <a:cubicBezTo>
                    <a:pt x="7" y="0"/>
                    <a:pt x="4"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6" name="Oval 222">
              <a:extLst>
                <a:ext uri="{FF2B5EF4-FFF2-40B4-BE49-F238E27FC236}">
                  <a16:creationId xmlns:a16="http://schemas.microsoft.com/office/drawing/2014/main" id="{A616B1DE-20D1-4827-9C96-FA0AD900337A}"/>
                </a:ext>
              </a:extLst>
            </p:cNvPr>
            <p:cNvSpPr>
              <a:spLocks noChangeArrowheads="1"/>
            </p:cNvSpPr>
            <p:nvPr/>
          </p:nvSpPr>
          <p:spPr bwMode="auto">
            <a:xfrm>
              <a:off x="11622089" y="5313363"/>
              <a:ext cx="293688"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7" name="Oval 223">
              <a:extLst>
                <a:ext uri="{FF2B5EF4-FFF2-40B4-BE49-F238E27FC236}">
                  <a16:creationId xmlns:a16="http://schemas.microsoft.com/office/drawing/2014/main" id="{5BD78BA3-676F-483E-8FBC-C1D8A0D5B82B}"/>
                </a:ext>
              </a:extLst>
            </p:cNvPr>
            <p:cNvSpPr>
              <a:spLocks noChangeArrowheads="1"/>
            </p:cNvSpPr>
            <p:nvPr/>
          </p:nvSpPr>
          <p:spPr bwMode="auto">
            <a:xfrm>
              <a:off x="11684001" y="6007100"/>
              <a:ext cx="295275"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118" name="Freeform 224">
              <a:extLst>
                <a:ext uri="{FF2B5EF4-FFF2-40B4-BE49-F238E27FC236}">
                  <a16:creationId xmlns:a16="http://schemas.microsoft.com/office/drawing/2014/main" id="{3C32E74B-2E5D-4B2F-95FC-9C6552F62323}"/>
                </a:ext>
              </a:extLst>
            </p:cNvPr>
            <p:cNvSpPr>
              <a:spLocks noEditPoints="1"/>
            </p:cNvSpPr>
            <p:nvPr/>
          </p:nvSpPr>
          <p:spPr bwMode="auto">
            <a:xfrm>
              <a:off x="11096626" y="5375275"/>
              <a:ext cx="836613" cy="881062"/>
            </a:xfrm>
            <a:custGeom>
              <a:avLst/>
              <a:gdLst>
                <a:gd name="T0" fmla="*/ 63 w 94"/>
                <a:gd name="T1" fmla="*/ 82 h 99"/>
                <a:gd name="T2" fmla="*/ 68 w 94"/>
                <a:gd name="T3" fmla="*/ 82 h 99"/>
                <a:gd name="T4" fmla="*/ 64 w 94"/>
                <a:gd name="T5" fmla="*/ 87 h 99"/>
                <a:gd name="T6" fmla="*/ 66 w 94"/>
                <a:gd name="T7" fmla="*/ 92 h 99"/>
                <a:gd name="T8" fmla="*/ 64 w 94"/>
                <a:gd name="T9" fmla="*/ 87 h 99"/>
                <a:gd name="T10" fmla="*/ 73 w 94"/>
                <a:gd name="T11" fmla="*/ 35 h 99"/>
                <a:gd name="T12" fmla="*/ 77 w 94"/>
                <a:gd name="T13" fmla="*/ 35 h 99"/>
                <a:gd name="T14" fmla="*/ 52 w 94"/>
                <a:gd name="T15" fmla="*/ 35 h 99"/>
                <a:gd name="T16" fmla="*/ 75 w 94"/>
                <a:gd name="T17" fmla="*/ 20 h 99"/>
                <a:gd name="T18" fmla="*/ 75 w 94"/>
                <a:gd name="T19" fmla="*/ 0 h 99"/>
                <a:gd name="T20" fmla="*/ 68 w 94"/>
                <a:gd name="T21" fmla="*/ 16 h 99"/>
                <a:gd name="T22" fmla="*/ 52 w 94"/>
                <a:gd name="T23" fmla="*/ 35 h 99"/>
                <a:gd name="T24" fmla="*/ 69 w 94"/>
                <a:gd name="T25" fmla="*/ 53 h 99"/>
                <a:gd name="T26" fmla="*/ 69 w 94"/>
                <a:gd name="T27" fmla="*/ 37 h 99"/>
                <a:gd name="T28" fmla="*/ 56 w 94"/>
                <a:gd name="T29" fmla="*/ 44 h 99"/>
                <a:gd name="T30" fmla="*/ 56 w 94"/>
                <a:gd name="T31" fmla="*/ 47 h 99"/>
                <a:gd name="T32" fmla="*/ 28 w 94"/>
                <a:gd name="T33" fmla="*/ 55 h 99"/>
                <a:gd name="T34" fmla="*/ 19 w 94"/>
                <a:gd name="T35" fmla="*/ 58 h 99"/>
                <a:gd name="T36" fmla="*/ 19 w 94"/>
                <a:gd name="T37" fmla="*/ 75 h 99"/>
                <a:gd name="T38" fmla="*/ 25 w 94"/>
                <a:gd name="T39" fmla="*/ 62 h 99"/>
                <a:gd name="T40" fmla="*/ 28 w 94"/>
                <a:gd name="T41" fmla="*/ 55 h 99"/>
                <a:gd name="T42" fmla="*/ 40 w 94"/>
                <a:gd name="T43" fmla="*/ 31 h 99"/>
                <a:gd name="T44" fmla="*/ 40 w 94"/>
                <a:gd name="T45" fmla="*/ 60 h 99"/>
                <a:gd name="T46" fmla="*/ 40 w 94"/>
                <a:gd name="T47" fmla="*/ 53 h 99"/>
                <a:gd name="T48" fmla="*/ 40 w 94"/>
                <a:gd name="T49" fmla="*/ 37 h 99"/>
                <a:gd name="T50" fmla="*/ 40 w 94"/>
                <a:gd name="T51" fmla="*/ 53 h 99"/>
                <a:gd name="T52" fmla="*/ 67 w 94"/>
                <a:gd name="T53" fmla="*/ 2 h 99"/>
                <a:gd name="T54" fmla="*/ 62 w 94"/>
                <a:gd name="T55" fmla="*/ 2 h 99"/>
                <a:gd name="T56" fmla="*/ 28 w 94"/>
                <a:gd name="T57" fmla="*/ 18 h 99"/>
                <a:gd name="T58" fmla="*/ 28 w 94"/>
                <a:gd name="T59" fmla="*/ 13 h 99"/>
                <a:gd name="T60" fmla="*/ 28 w 94"/>
                <a:gd name="T61" fmla="*/ 18 h 99"/>
                <a:gd name="T62" fmla="*/ 21 w 94"/>
                <a:gd name="T63" fmla="*/ 28 h 99"/>
                <a:gd name="T64" fmla="*/ 30 w 94"/>
                <a:gd name="T65" fmla="*/ 33 h 99"/>
                <a:gd name="T66" fmla="*/ 24 w 94"/>
                <a:gd name="T67" fmla="*/ 22 h 99"/>
                <a:gd name="T68" fmla="*/ 11 w 94"/>
                <a:gd name="T69" fmla="*/ 22 h 99"/>
                <a:gd name="T70" fmla="*/ 5 w 94"/>
                <a:gd name="T71" fmla="*/ 52 h 99"/>
                <a:gd name="T72" fmla="*/ 5 w 94"/>
                <a:gd name="T73" fmla="*/ 61 h 99"/>
                <a:gd name="T74" fmla="*/ 5 w 94"/>
                <a:gd name="T75" fmla="*/ 52 h 99"/>
                <a:gd name="T76" fmla="*/ 2 w 94"/>
                <a:gd name="T77" fmla="*/ 66 h 99"/>
                <a:gd name="T78" fmla="*/ 5 w 94"/>
                <a:gd name="T79" fmla="*/ 66 h 99"/>
                <a:gd name="T80" fmla="*/ 82 w 94"/>
                <a:gd name="T81" fmla="*/ 76 h 99"/>
                <a:gd name="T82" fmla="*/ 52 w 94"/>
                <a:gd name="T83" fmla="*/ 55 h 99"/>
                <a:gd name="T84" fmla="*/ 73 w 94"/>
                <a:gd name="T85" fmla="*/ 80 h 99"/>
                <a:gd name="T86" fmla="*/ 82 w 94"/>
                <a:gd name="T87" fmla="*/ 99 h 99"/>
                <a:gd name="T88" fmla="*/ 82 w 94"/>
                <a:gd name="T89"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9">
                  <a:moveTo>
                    <a:pt x="66" y="80"/>
                  </a:moveTo>
                  <a:cubicBezTo>
                    <a:pt x="64" y="80"/>
                    <a:pt x="63" y="81"/>
                    <a:pt x="63" y="82"/>
                  </a:cubicBezTo>
                  <a:cubicBezTo>
                    <a:pt x="63" y="84"/>
                    <a:pt x="64" y="85"/>
                    <a:pt x="66" y="85"/>
                  </a:cubicBezTo>
                  <a:cubicBezTo>
                    <a:pt x="67" y="85"/>
                    <a:pt x="68" y="84"/>
                    <a:pt x="68" y="82"/>
                  </a:cubicBezTo>
                  <a:cubicBezTo>
                    <a:pt x="68" y="81"/>
                    <a:pt x="67" y="80"/>
                    <a:pt x="66" y="80"/>
                  </a:cubicBezTo>
                  <a:close/>
                  <a:moveTo>
                    <a:pt x="64" y="87"/>
                  </a:moveTo>
                  <a:cubicBezTo>
                    <a:pt x="63" y="88"/>
                    <a:pt x="62" y="90"/>
                    <a:pt x="63" y="91"/>
                  </a:cubicBezTo>
                  <a:cubicBezTo>
                    <a:pt x="63" y="92"/>
                    <a:pt x="65" y="93"/>
                    <a:pt x="66" y="92"/>
                  </a:cubicBezTo>
                  <a:cubicBezTo>
                    <a:pt x="67" y="91"/>
                    <a:pt x="68" y="90"/>
                    <a:pt x="67" y="89"/>
                  </a:cubicBezTo>
                  <a:cubicBezTo>
                    <a:pt x="67" y="87"/>
                    <a:pt x="65" y="87"/>
                    <a:pt x="64" y="87"/>
                  </a:cubicBezTo>
                  <a:close/>
                  <a:moveTo>
                    <a:pt x="75" y="33"/>
                  </a:moveTo>
                  <a:cubicBezTo>
                    <a:pt x="74" y="33"/>
                    <a:pt x="73" y="34"/>
                    <a:pt x="73" y="35"/>
                  </a:cubicBezTo>
                  <a:cubicBezTo>
                    <a:pt x="73" y="36"/>
                    <a:pt x="74" y="36"/>
                    <a:pt x="75" y="36"/>
                  </a:cubicBezTo>
                  <a:cubicBezTo>
                    <a:pt x="76" y="36"/>
                    <a:pt x="77" y="36"/>
                    <a:pt x="77" y="35"/>
                  </a:cubicBezTo>
                  <a:cubicBezTo>
                    <a:pt x="77" y="34"/>
                    <a:pt x="76" y="33"/>
                    <a:pt x="75" y="33"/>
                  </a:cubicBezTo>
                  <a:close/>
                  <a:moveTo>
                    <a:pt x="52" y="35"/>
                  </a:moveTo>
                  <a:cubicBezTo>
                    <a:pt x="70" y="18"/>
                    <a:pt x="70" y="18"/>
                    <a:pt x="70" y="18"/>
                  </a:cubicBezTo>
                  <a:cubicBezTo>
                    <a:pt x="71" y="19"/>
                    <a:pt x="73" y="20"/>
                    <a:pt x="75" y="20"/>
                  </a:cubicBezTo>
                  <a:cubicBezTo>
                    <a:pt x="81" y="20"/>
                    <a:pt x="85" y="15"/>
                    <a:pt x="85" y="10"/>
                  </a:cubicBezTo>
                  <a:cubicBezTo>
                    <a:pt x="85" y="5"/>
                    <a:pt x="81" y="0"/>
                    <a:pt x="75" y="0"/>
                  </a:cubicBezTo>
                  <a:cubicBezTo>
                    <a:pt x="70" y="0"/>
                    <a:pt x="66" y="5"/>
                    <a:pt x="66" y="10"/>
                  </a:cubicBezTo>
                  <a:cubicBezTo>
                    <a:pt x="66" y="12"/>
                    <a:pt x="67" y="14"/>
                    <a:pt x="68" y="16"/>
                  </a:cubicBezTo>
                  <a:cubicBezTo>
                    <a:pt x="50" y="33"/>
                    <a:pt x="50" y="33"/>
                    <a:pt x="50" y="33"/>
                  </a:cubicBezTo>
                  <a:cubicBezTo>
                    <a:pt x="51" y="34"/>
                    <a:pt x="52" y="34"/>
                    <a:pt x="52" y="35"/>
                  </a:cubicBezTo>
                  <a:close/>
                  <a:moveTo>
                    <a:pt x="61" y="47"/>
                  </a:moveTo>
                  <a:cubicBezTo>
                    <a:pt x="62" y="50"/>
                    <a:pt x="65" y="53"/>
                    <a:pt x="69" y="53"/>
                  </a:cubicBezTo>
                  <a:cubicBezTo>
                    <a:pt x="73" y="53"/>
                    <a:pt x="77" y="50"/>
                    <a:pt x="77" y="45"/>
                  </a:cubicBezTo>
                  <a:cubicBezTo>
                    <a:pt x="77" y="41"/>
                    <a:pt x="73" y="37"/>
                    <a:pt x="69" y="37"/>
                  </a:cubicBezTo>
                  <a:cubicBezTo>
                    <a:pt x="65" y="37"/>
                    <a:pt x="62" y="40"/>
                    <a:pt x="61" y="44"/>
                  </a:cubicBezTo>
                  <a:cubicBezTo>
                    <a:pt x="56" y="44"/>
                    <a:pt x="56" y="44"/>
                    <a:pt x="56" y="44"/>
                  </a:cubicBezTo>
                  <a:cubicBezTo>
                    <a:pt x="56" y="44"/>
                    <a:pt x="56" y="45"/>
                    <a:pt x="56" y="45"/>
                  </a:cubicBezTo>
                  <a:cubicBezTo>
                    <a:pt x="56" y="46"/>
                    <a:pt x="56" y="46"/>
                    <a:pt x="56" y="47"/>
                  </a:cubicBezTo>
                  <a:lnTo>
                    <a:pt x="61" y="47"/>
                  </a:lnTo>
                  <a:close/>
                  <a:moveTo>
                    <a:pt x="28" y="55"/>
                  </a:moveTo>
                  <a:cubicBezTo>
                    <a:pt x="24" y="60"/>
                    <a:pt x="24" y="60"/>
                    <a:pt x="24" y="60"/>
                  </a:cubicBezTo>
                  <a:cubicBezTo>
                    <a:pt x="22" y="59"/>
                    <a:pt x="21" y="58"/>
                    <a:pt x="19" y="58"/>
                  </a:cubicBezTo>
                  <a:cubicBezTo>
                    <a:pt x="14" y="58"/>
                    <a:pt x="10" y="62"/>
                    <a:pt x="10" y="67"/>
                  </a:cubicBezTo>
                  <a:cubicBezTo>
                    <a:pt x="10" y="71"/>
                    <a:pt x="14" y="75"/>
                    <a:pt x="19" y="75"/>
                  </a:cubicBezTo>
                  <a:cubicBezTo>
                    <a:pt x="23" y="75"/>
                    <a:pt x="27" y="71"/>
                    <a:pt x="27" y="67"/>
                  </a:cubicBezTo>
                  <a:cubicBezTo>
                    <a:pt x="27" y="65"/>
                    <a:pt x="27" y="63"/>
                    <a:pt x="25" y="62"/>
                  </a:cubicBezTo>
                  <a:cubicBezTo>
                    <a:pt x="30" y="57"/>
                    <a:pt x="30" y="57"/>
                    <a:pt x="30" y="57"/>
                  </a:cubicBezTo>
                  <a:cubicBezTo>
                    <a:pt x="29" y="57"/>
                    <a:pt x="29" y="56"/>
                    <a:pt x="28" y="55"/>
                  </a:cubicBezTo>
                  <a:close/>
                  <a:moveTo>
                    <a:pt x="55" y="45"/>
                  </a:moveTo>
                  <a:cubicBezTo>
                    <a:pt x="55" y="37"/>
                    <a:pt x="48" y="31"/>
                    <a:pt x="40" y="31"/>
                  </a:cubicBezTo>
                  <a:cubicBezTo>
                    <a:pt x="32" y="31"/>
                    <a:pt x="26" y="37"/>
                    <a:pt x="26" y="45"/>
                  </a:cubicBezTo>
                  <a:cubicBezTo>
                    <a:pt x="26" y="53"/>
                    <a:pt x="32" y="60"/>
                    <a:pt x="40" y="60"/>
                  </a:cubicBezTo>
                  <a:cubicBezTo>
                    <a:pt x="48" y="60"/>
                    <a:pt x="55" y="53"/>
                    <a:pt x="55" y="45"/>
                  </a:cubicBezTo>
                  <a:close/>
                  <a:moveTo>
                    <a:pt x="40" y="53"/>
                  </a:moveTo>
                  <a:cubicBezTo>
                    <a:pt x="36" y="53"/>
                    <a:pt x="32" y="50"/>
                    <a:pt x="32" y="45"/>
                  </a:cubicBezTo>
                  <a:cubicBezTo>
                    <a:pt x="32" y="41"/>
                    <a:pt x="36" y="37"/>
                    <a:pt x="40" y="37"/>
                  </a:cubicBezTo>
                  <a:cubicBezTo>
                    <a:pt x="45" y="37"/>
                    <a:pt x="48" y="41"/>
                    <a:pt x="48" y="45"/>
                  </a:cubicBezTo>
                  <a:cubicBezTo>
                    <a:pt x="48" y="50"/>
                    <a:pt x="45" y="53"/>
                    <a:pt x="40" y="53"/>
                  </a:cubicBezTo>
                  <a:close/>
                  <a:moveTo>
                    <a:pt x="64" y="5"/>
                  </a:moveTo>
                  <a:cubicBezTo>
                    <a:pt x="66" y="5"/>
                    <a:pt x="67" y="4"/>
                    <a:pt x="67" y="2"/>
                  </a:cubicBezTo>
                  <a:cubicBezTo>
                    <a:pt x="67" y="1"/>
                    <a:pt x="66" y="0"/>
                    <a:pt x="64" y="0"/>
                  </a:cubicBezTo>
                  <a:cubicBezTo>
                    <a:pt x="63" y="0"/>
                    <a:pt x="62" y="1"/>
                    <a:pt x="62" y="2"/>
                  </a:cubicBezTo>
                  <a:cubicBezTo>
                    <a:pt x="62" y="4"/>
                    <a:pt x="63" y="5"/>
                    <a:pt x="64" y="5"/>
                  </a:cubicBezTo>
                  <a:close/>
                  <a:moveTo>
                    <a:pt x="28" y="18"/>
                  </a:moveTo>
                  <a:cubicBezTo>
                    <a:pt x="30" y="18"/>
                    <a:pt x="31" y="17"/>
                    <a:pt x="31" y="15"/>
                  </a:cubicBezTo>
                  <a:cubicBezTo>
                    <a:pt x="31" y="14"/>
                    <a:pt x="30" y="13"/>
                    <a:pt x="28" y="13"/>
                  </a:cubicBezTo>
                  <a:cubicBezTo>
                    <a:pt x="27" y="13"/>
                    <a:pt x="26" y="14"/>
                    <a:pt x="26" y="15"/>
                  </a:cubicBezTo>
                  <a:cubicBezTo>
                    <a:pt x="26" y="17"/>
                    <a:pt x="27" y="18"/>
                    <a:pt x="28" y="18"/>
                  </a:cubicBezTo>
                  <a:close/>
                  <a:moveTo>
                    <a:pt x="17" y="29"/>
                  </a:moveTo>
                  <a:cubicBezTo>
                    <a:pt x="19" y="29"/>
                    <a:pt x="20" y="28"/>
                    <a:pt x="21" y="28"/>
                  </a:cubicBezTo>
                  <a:cubicBezTo>
                    <a:pt x="28" y="35"/>
                    <a:pt x="28" y="35"/>
                    <a:pt x="28" y="35"/>
                  </a:cubicBezTo>
                  <a:cubicBezTo>
                    <a:pt x="29" y="34"/>
                    <a:pt x="29" y="34"/>
                    <a:pt x="30" y="33"/>
                  </a:cubicBezTo>
                  <a:cubicBezTo>
                    <a:pt x="23" y="26"/>
                    <a:pt x="23" y="26"/>
                    <a:pt x="23" y="26"/>
                  </a:cubicBezTo>
                  <a:cubicBezTo>
                    <a:pt x="23" y="25"/>
                    <a:pt x="24" y="24"/>
                    <a:pt x="24" y="22"/>
                  </a:cubicBezTo>
                  <a:cubicBezTo>
                    <a:pt x="24" y="19"/>
                    <a:pt x="21" y="16"/>
                    <a:pt x="17" y="16"/>
                  </a:cubicBezTo>
                  <a:cubicBezTo>
                    <a:pt x="14" y="16"/>
                    <a:pt x="11" y="19"/>
                    <a:pt x="11" y="22"/>
                  </a:cubicBezTo>
                  <a:cubicBezTo>
                    <a:pt x="11" y="26"/>
                    <a:pt x="14" y="29"/>
                    <a:pt x="17" y="29"/>
                  </a:cubicBezTo>
                  <a:close/>
                  <a:moveTo>
                    <a:pt x="5" y="52"/>
                  </a:moveTo>
                  <a:cubicBezTo>
                    <a:pt x="2" y="52"/>
                    <a:pt x="0" y="54"/>
                    <a:pt x="0" y="56"/>
                  </a:cubicBezTo>
                  <a:cubicBezTo>
                    <a:pt x="0" y="59"/>
                    <a:pt x="2" y="61"/>
                    <a:pt x="5" y="61"/>
                  </a:cubicBezTo>
                  <a:cubicBezTo>
                    <a:pt x="7" y="61"/>
                    <a:pt x="9" y="59"/>
                    <a:pt x="9" y="56"/>
                  </a:cubicBezTo>
                  <a:cubicBezTo>
                    <a:pt x="9" y="54"/>
                    <a:pt x="7" y="52"/>
                    <a:pt x="5" y="52"/>
                  </a:cubicBezTo>
                  <a:close/>
                  <a:moveTo>
                    <a:pt x="3" y="64"/>
                  </a:moveTo>
                  <a:cubicBezTo>
                    <a:pt x="3" y="64"/>
                    <a:pt x="2" y="65"/>
                    <a:pt x="2" y="66"/>
                  </a:cubicBezTo>
                  <a:cubicBezTo>
                    <a:pt x="2" y="67"/>
                    <a:pt x="3" y="67"/>
                    <a:pt x="3" y="67"/>
                  </a:cubicBezTo>
                  <a:cubicBezTo>
                    <a:pt x="4" y="67"/>
                    <a:pt x="5" y="67"/>
                    <a:pt x="5" y="66"/>
                  </a:cubicBezTo>
                  <a:cubicBezTo>
                    <a:pt x="5" y="65"/>
                    <a:pt x="4" y="64"/>
                    <a:pt x="3" y="64"/>
                  </a:cubicBezTo>
                  <a:close/>
                  <a:moveTo>
                    <a:pt x="82" y="76"/>
                  </a:moveTo>
                  <a:cubicBezTo>
                    <a:pt x="80" y="76"/>
                    <a:pt x="77" y="77"/>
                    <a:pt x="75" y="78"/>
                  </a:cubicBezTo>
                  <a:cubicBezTo>
                    <a:pt x="52" y="55"/>
                    <a:pt x="52" y="55"/>
                    <a:pt x="52" y="55"/>
                  </a:cubicBezTo>
                  <a:cubicBezTo>
                    <a:pt x="52" y="56"/>
                    <a:pt x="51" y="57"/>
                    <a:pt x="50" y="57"/>
                  </a:cubicBezTo>
                  <a:cubicBezTo>
                    <a:pt x="73" y="80"/>
                    <a:pt x="73" y="80"/>
                    <a:pt x="73" y="80"/>
                  </a:cubicBezTo>
                  <a:cubicBezTo>
                    <a:pt x="72" y="82"/>
                    <a:pt x="71" y="85"/>
                    <a:pt x="71" y="87"/>
                  </a:cubicBezTo>
                  <a:cubicBezTo>
                    <a:pt x="71" y="94"/>
                    <a:pt x="76" y="99"/>
                    <a:pt x="82" y="99"/>
                  </a:cubicBezTo>
                  <a:cubicBezTo>
                    <a:pt x="89" y="99"/>
                    <a:pt x="94" y="94"/>
                    <a:pt x="94" y="87"/>
                  </a:cubicBezTo>
                  <a:cubicBezTo>
                    <a:pt x="94" y="81"/>
                    <a:pt x="89" y="76"/>
                    <a:pt x="8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sp>
        <p:nvSpPr>
          <p:cNvPr id="119" name="Rectangle 118">
            <a:extLst>
              <a:ext uri="{FF2B5EF4-FFF2-40B4-BE49-F238E27FC236}">
                <a16:creationId xmlns:a16="http://schemas.microsoft.com/office/drawing/2014/main" id="{05CD8D74-3D4E-4C36-838F-2A716EB68585}"/>
              </a:ext>
            </a:extLst>
          </p:cNvPr>
          <p:cNvSpPr/>
          <p:nvPr/>
        </p:nvSpPr>
        <p:spPr>
          <a:xfrm>
            <a:off x="6554829" y="433122"/>
            <a:ext cx="766813" cy="276999"/>
          </a:xfrm>
          <a:prstGeom prst="rect">
            <a:avLst/>
          </a:prstGeom>
        </p:spPr>
        <p:txBody>
          <a:bodyPr wrap="none">
            <a:spAutoFit/>
          </a:bodyPr>
          <a:lstStyle/>
          <a:p>
            <a:r>
              <a:rPr lang="en-US" sz="1200" b="1" dirty="0">
                <a:solidFill>
                  <a:schemeClr val="accent6"/>
                </a:solidFill>
                <a:latin typeface="Calibri Light" panose="020F0302020204030204" pitchFamily="34" charset="0"/>
                <a:cs typeface="Calibri Light" panose="020F0302020204030204" pitchFamily="34" charset="0"/>
              </a:rPr>
              <a:t>Discovery</a:t>
            </a:r>
            <a:endParaRPr lang="en-US" sz="1200" dirty="0">
              <a:latin typeface="Calibri Light" panose="020F0302020204030204" pitchFamily="34" charset="0"/>
              <a:cs typeface="Calibri Light" panose="020F0302020204030204" pitchFamily="34" charset="0"/>
            </a:endParaRPr>
          </a:p>
        </p:txBody>
      </p:sp>
      <p:grpSp>
        <p:nvGrpSpPr>
          <p:cNvPr id="120" name="Group 119">
            <a:extLst>
              <a:ext uri="{FF2B5EF4-FFF2-40B4-BE49-F238E27FC236}">
                <a16:creationId xmlns:a16="http://schemas.microsoft.com/office/drawing/2014/main" id="{E97A9BDB-8C40-4659-8208-680E889AD142}"/>
              </a:ext>
            </a:extLst>
          </p:cNvPr>
          <p:cNvGrpSpPr/>
          <p:nvPr/>
        </p:nvGrpSpPr>
        <p:grpSpPr>
          <a:xfrm>
            <a:off x="6720961" y="149503"/>
            <a:ext cx="422156" cy="327768"/>
            <a:chOff x="-2605087" y="5451475"/>
            <a:chExt cx="1443038" cy="1166813"/>
          </a:xfrm>
          <a:solidFill>
            <a:schemeClr val="accent6"/>
          </a:solidFill>
        </p:grpSpPr>
        <p:sp>
          <p:nvSpPr>
            <p:cNvPr id="121" name="Freeform 66">
              <a:extLst>
                <a:ext uri="{FF2B5EF4-FFF2-40B4-BE49-F238E27FC236}">
                  <a16:creationId xmlns:a16="http://schemas.microsoft.com/office/drawing/2014/main" id="{AE5F6B7A-9A0C-4E8D-AC57-DA89843624C9}"/>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67">
              <a:extLst>
                <a:ext uri="{FF2B5EF4-FFF2-40B4-BE49-F238E27FC236}">
                  <a16:creationId xmlns:a16="http://schemas.microsoft.com/office/drawing/2014/main" id="{88DFFE31-73C9-4CD4-A5A0-21EB0E1628A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68">
              <a:extLst>
                <a:ext uri="{FF2B5EF4-FFF2-40B4-BE49-F238E27FC236}">
                  <a16:creationId xmlns:a16="http://schemas.microsoft.com/office/drawing/2014/main" id="{FC3771E5-EC5B-4EAE-872B-EBD796FA84B8}"/>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69">
              <a:extLst>
                <a:ext uri="{FF2B5EF4-FFF2-40B4-BE49-F238E27FC236}">
                  <a16:creationId xmlns:a16="http://schemas.microsoft.com/office/drawing/2014/main" id="{53977062-CB70-4523-90F7-979457894446}"/>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70">
              <a:extLst>
                <a:ext uri="{FF2B5EF4-FFF2-40B4-BE49-F238E27FC236}">
                  <a16:creationId xmlns:a16="http://schemas.microsoft.com/office/drawing/2014/main" id="{B7DF4C06-5B0A-4648-A6A2-C3B4F15DBA3B}"/>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Line 71">
              <a:extLst>
                <a:ext uri="{FF2B5EF4-FFF2-40B4-BE49-F238E27FC236}">
                  <a16:creationId xmlns:a16="http://schemas.microsoft.com/office/drawing/2014/main" id="{7C32E18D-9338-403B-8D51-AE459979CB36}"/>
                </a:ext>
              </a:extLst>
            </p:cNvPr>
            <p:cNvSpPr>
              <a:spLocks noChangeShapeType="1"/>
            </p:cNvSpPr>
            <p:nvPr userDrawn="1"/>
          </p:nvSpPr>
          <p:spPr bwMode="auto">
            <a:xfrm>
              <a:off x="-2097087" y="6226175"/>
              <a:ext cx="0" cy="0"/>
            </a:xfrm>
            <a:prstGeom prst="lin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72">
              <a:extLst>
                <a:ext uri="{FF2B5EF4-FFF2-40B4-BE49-F238E27FC236}">
                  <a16:creationId xmlns:a16="http://schemas.microsoft.com/office/drawing/2014/main" id="{24EF027C-D2CC-4A14-980E-1D94D40D7532}"/>
                </a:ext>
              </a:extLst>
            </p:cNvPr>
            <p:cNvSpPr>
              <a:spLocks/>
            </p:cNvSpPr>
            <p:nvPr userDrawn="1"/>
          </p:nvSpPr>
          <p:spPr bwMode="auto">
            <a:xfrm>
              <a:off x="-2292350" y="5983289"/>
              <a:ext cx="384174" cy="206374"/>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73">
              <a:extLst>
                <a:ext uri="{FF2B5EF4-FFF2-40B4-BE49-F238E27FC236}">
                  <a16:creationId xmlns:a16="http://schemas.microsoft.com/office/drawing/2014/main" id="{0D1DEA78-97D6-4745-AE37-E6B532BFA66D}"/>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74">
              <a:extLst>
                <a:ext uri="{FF2B5EF4-FFF2-40B4-BE49-F238E27FC236}">
                  <a16:creationId xmlns:a16="http://schemas.microsoft.com/office/drawing/2014/main" id="{D61C0BC6-F141-46D7-A819-EEF5B9F5F9A6}"/>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75">
              <a:extLst>
                <a:ext uri="{FF2B5EF4-FFF2-40B4-BE49-F238E27FC236}">
                  <a16:creationId xmlns:a16="http://schemas.microsoft.com/office/drawing/2014/main" id="{BE5028F9-DB9E-41DF-BD20-257BBEDDCE6E}"/>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76">
              <a:extLst>
                <a:ext uri="{FF2B5EF4-FFF2-40B4-BE49-F238E27FC236}">
                  <a16:creationId xmlns:a16="http://schemas.microsoft.com/office/drawing/2014/main" id="{BFFF053C-CF4C-4075-9A72-4CF861DA0226}"/>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77">
              <a:extLst>
                <a:ext uri="{FF2B5EF4-FFF2-40B4-BE49-F238E27FC236}">
                  <a16:creationId xmlns:a16="http://schemas.microsoft.com/office/drawing/2014/main" id="{30CECD17-8204-4598-873F-5E21B6865CE5}"/>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78">
              <a:extLst>
                <a:ext uri="{FF2B5EF4-FFF2-40B4-BE49-F238E27FC236}">
                  <a16:creationId xmlns:a16="http://schemas.microsoft.com/office/drawing/2014/main" id="{683BC734-A710-4746-A148-4F662E04816D}"/>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80">
              <a:extLst>
                <a:ext uri="{FF2B5EF4-FFF2-40B4-BE49-F238E27FC236}">
                  <a16:creationId xmlns:a16="http://schemas.microsoft.com/office/drawing/2014/main" id="{F86DF9A6-C625-4A50-9624-69F1C919F0FB}"/>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81">
              <a:extLst>
                <a:ext uri="{FF2B5EF4-FFF2-40B4-BE49-F238E27FC236}">
                  <a16:creationId xmlns:a16="http://schemas.microsoft.com/office/drawing/2014/main" id="{4B76CBDF-25F7-4649-90D1-A69D588F22C9}"/>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82">
              <a:extLst>
                <a:ext uri="{FF2B5EF4-FFF2-40B4-BE49-F238E27FC236}">
                  <a16:creationId xmlns:a16="http://schemas.microsoft.com/office/drawing/2014/main" id="{5C128225-701F-4508-8C9C-30DA0EB8C39A}"/>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83">
              <a:extLst>
                <a:ext uri="{FF2B5EF4-FFF2-40B4-BE49-F238E27FC236}">
                  <a16:creationId xmlns:a16="http://schemas.microsoft.com/office/drawing/2014/main" id="{A43C2BAA-C9ED-41E9-A75D-9CDC55488099}"/>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84">
              <a:extLst>
                <a:ext uri="{FF2B5EF4-FFF2-40B4-BE49-F238E27FC236}">
                  <a16:creationId xmlns:a16="http://schemas.microsoft.com/office/drawing/2014/main" id="{2E90AF15-287B-444F-A77D-6E1230C95F14}"/>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85">
              <a:extLst>
                <a:ext uri="{FF2B5EF4-FFF2-40B4-BE49-F238E27FC236}">
                  <a16:creationId xmlns:a16="http://schemas.microsoft.com/office/drawing/2014/main" id="{FE3725F6-EACF-4DD8-9711-B86ADC249D41}"/>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86">
              <a:extLst>
                <a:ext uri="{FF2B5EF4-FFF2-40B4-BE49-F238E27FC236}">
                  <a16:creationId xmlns:a16="http://schemas.microsoft.com/office/drawing/2014/main" id="{748D864D-0893-4A15-9E39-F3DA822D7A6F}"/>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chemeClr val="bg1"/>
            </a:solidFill>
            <a:ln>
              <a:solidFill>
                <a:schemeClr val="accent6"/>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87">
              <a:extLst>
                <a:ext uri="{FF2B5EF4-FFF2-40B4-BE49-F238E27FC236}">
                  <a16:creationId xmlns:a16="http://schemas.microsoft.com/office/drawing/2014/main" id="{9B6C1082-8C9D-4A2C-A81A-D4533A0940B0}"/>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88">
              <a:extLst>
                <a:ext uri="{FF2B5EF4-FFF2-40B4-BE49-F238E27FC236}">
                  <a16:creationId xmlns:a16="http://schemas.microsoft.com/office/drawing/2014/main" id="{31E3C396-B673-4ACD-9042-6B732650EB4F}"/>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90">
              <a:extLst>
                <a:ext uri="{FF2B5EF4-FFF2-40B4-BE49-F238E27FC236}">
                  <a16:creationId xmlns:a16="http://schemas.microsoft.com/office/drawing/2014/main" id="{B827B00C-9164-4230-8DE4-7C28FA8D57DF}"/>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91">
              <a:extLst>
                <a:ext uri="{FF2B5EF4-FFF2-40B4-BE49-F238E27FC236}">
                  <a16:creationId xmlns:a16="http://schemas.microsoft.com/office/drawing/2014/main" id="{66387296-D7C2-45D4-A463-37572B35D535}"/>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92">
              <a:extLst>
                <a:ext uri="{FF2B5EF4-FFF2-40B4-BE49-F238E27FC236}">
                  <a16:creationId xmlns:a16="http://schemas.microsoft.com/office/drawing/2014/main" id="{C3F044F5-A3C3-4A89-A9E7-965AD70C6D13}"/>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93">
              <a:extLst>
                <a:ext uri="{FF2B5EF4-FFF2-40B4-BE49-F238E27FC236}">
                  <a16:creationId xmlns:a16="http://schemas.microsoft.com/office/drawing/2014/main" id="{E5E9982F-0A6B-4597-BF65-A8C667453AA0}"/>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94">
              <a:extLst>
                <a:ext uri="{FF2B5EF4-FFF2-40B4-BE49-F238E27FC236}">
                  <a16:creationId xmlns:a16="http://schemas.microsoft.com/office/drawing/2014/main" id="{B89699C2-16B0-472A-968C-6A9EBE1B76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95">
              <a:extLst>
                <a:ext uri="{FF2B5EF4-FFF2-40B4-BE49-F238E27FC236}">
                  <a16:creationId xmlns:a16="http://schemas.microsoft.com/office/drawing/2014/main" id="{5B1A53A4-8EAB-42D1-A53E-5C0A873241CB}"/>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96">
              <a:extLst>
                <a:ext uri="{FF2B5EF4-FFF2-40B4-BE49-F238E27FC236}">
                  <a16:creationId xmlns:a16="http://schemas.microsoft.com/office/drawing/2014/main" id="{5E5A3BC5-E4FA-45EB-B1C7-0D157268D0FB}"/>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97">
              <a:extLst>
                <a:ext uri="{FF2B5EF4-FFF2-40B4-BE49-F238E27FC236}">
                  <a16:creationId xmlns:a16="http://schemas.microsoft.com/office/drawing/2014/main" id="{106FE6DF-FB85-4825-B940-37F67EE9FBF0}"/>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98">
              <a:extLst>
                <a:ext uri="{FF2B5EF4-FFF2-40B4-BE49-F238E27FC236}">
                  <a16:creationId xmlns:a16="http://schemas.microsoft.com/office/drawing/2014/main" id="{DEBA40CD-DAEB-4F47-8A5E-4A9FD8D711B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9">
              <a:extLst>
                <a:ext uri="{FF2B5EF4-FFF2-40B4-BE49-F238E27FC236}">
                  <a16:creationId xmlns:a16="http://schemas.microsoft.com/office/drawing/2014/main" id="{1EB3833F-300F-41A0-A857-C348264A5E96}"/>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4" name="Group 153">
            <a:extLst>
              <a:ext uri="{FF2B5EF4-FFF2-40B4-BE49-F238E27FC236}">
                <a16:creationId xmlns:a16="http://schemas.microsoft.com/office/drawing/2014/main" id="{95738BD9-4A27-4128-9170-08A7F8313257}"/>
              </a:ext>
            </a:extLst>
          </p:cNvPr>
          <p:cNvGrpSpPr/>
          <p:nvPr/>
        </p:nvGrpSpPr>
        <p:grpSpPr>
          <a:xfrm>
            <a:off x="7634412" y="210670"/>
            <a:ext cx="276550" cy="273513"/>
            <a:chOff x="6423025" y="2190750"/>
            <a:chExt cx="1025525" cy="1022350"/>
          </a:xfrm>
        </p:grpSpPr>
        <p:sp>
          <p:nvSpPr>
            <p:cNvPr id="155" name="Freeform 45">
              <a:extLst>
                <a:ext uri="{FF2B5EF4-FFF2-40B4-BE49-F238E27FC236}">
                  <a16:creationId xmlns:a16="http://schemas.microsoft.com/office/drawing/2014/main" id="{BE75971D-C66A-4B0F-9E94-27872FA4C40D}"/>
                </a:ext>
              </a:extLst>
            </p:cNvPr>
            <p:cNvSpPr>
              <a:spLocks/>
            </p:cNvSpPr>
            <p:nvPr/>
          </p:nvSpPr>
          <p:spPr bwMode="auto">
            <a:xfrm>
              <a:off x="6423025" y="2190750"/>
              <a:ext cx="1025525" cy="1022350"/>
            </a:xfrm>
            <a:custGeom>
              <a:avLst/>
              <a:gdLst>
                <a:gd name="T0" fmla="*/ 646 w 646"/>
                <a:gd name="T1" fmla="*/ 322 h 644"/>
                <a:gd name="T2" fmla="*/ 638 w 646"/>
                <a:gd name="T3" fmla="*/ 386 h 644"/>
                <a:gd name="T4" fmla="*/ 620 w 646"/>
                <a:gd name="T5" fmla="*/ 448 h 644"/>
                <a:gd name="T6" fmla="*/ 590 w 646"/>
                <a:gd name="T7" fmla="*/ 502 h 644"/>
                <a:gd name="T8" fmla="*/ 550 w 646"/>
                <a:gd name="T9" fmla="*/ 550 h 644"/>
                <a:gd name="T10" fmla="*/ 504 w 646"/>
                <a:gd name="T11" fmla="*/ 590 h 644"/>
                <a:gd name="T12" fmla="*/ 448 w 646"/>
                <a:gd name="T13" fmla="*/ 618 h 644"/>
                <a:gd name="T14" fmla="*/ 388 w 646"/>
                <a:gd name="T15" fmla="*/ 638 h 644"/>
                <a:gd name="T16" fmla="*/ 322 w 646"/>
                <a:gd name="T17" fmla="*/ 644 h 644"/>
                <a:gd name="T18" fmla="*/ 290 w 646"/>
                <a:gd name="T19" fmla="*/ 642 h 644"/>
                <a:gd name="T20" fmla="*/ 226 w 646"/>
                <a:gd name="T21" fmla="*/ 630 h 644"/>
                <a:gd name="T22" fmla="*/ 170 w 646"/>
                <a:gd name="T23" fmla="*/ 606 h 644"/>
                <a:gd name="T24" fmla="*/ 118 w 646"/>
                <a:gd name="T25" fmla="*/ 570 h 644"/>
                <a:gd name="T26" fmla="*/ 74 w 646"/>
                <a:gd name="T27" fmla="*/ 526 h 644"/>
                <a:gd name="T28" fmla="*/ 40 w 646"/>
                <a:gd name="T29" fmla="*/ 476 h 644"/>
                <a:gd name="T30" fmla="*/ 14 w 646"/>
                <a:gd name="T31" fmla="*/ 418 h 644"/>
                <a:gd name="T32" fmla="*/ 2 w 646"/>
                <a:gd name="T33" fmla="*/ 354 h 644"/>
                <a:gd name="T34" fmla="*/ 0 w 646"/>
                <a:gd name="T35" fmla="*/ 322 h 644"/>
                <a:gd name="T36" fmla="*/ 6 w 646"/>
                <a:gd name="T37" fmla="*/ 256 h 644"/>
                <a:gd name="T38" fmla="*/ 26 w 646"/>
                <a:gd name="T39" fmla="*/ 196 h 644"/>
                <a:gd name="T40" fmla="*/ 56 w 646"/>
                <a:gd name="T41" fmla="*/ 142 h 644"/>
                <a:gd name="T42" fmla="*/ 94 w 646"/>
                <a:gd name="T43" fmla="*/ 94 h 644"/>
                <a:gd name="T44" fmla="*/ 142 w 646"/>
                <a:gd name="T45" fmla="*/ 54 h 644"/>
                <a:gd name="T46" fmla="*/ 198 w 646"/>
                <a:gd name="T47" fmla="*/ 24 h 644"/>
                <a:gd name="T48" fmla="*/ 258 w 646"/>
                <a:gd name="T49" fmla="*/ 6 h 644"/>
                <a:gd name="T50" fmla="*/ 322 w 646"/>
                <a:gd name="T51" fmla="*/ 0 h 644"/>
                <a:gd name="T52" fmla="*/ 356 w 646"/>
                <a:gd name="T53" fmla="*/ 0 h 644"/>
                <a:gd name="T54" fmla="*/ 418 w 646"/>
                <a:gd name="T55" fmla="*/ 14 h 644"/>
                <a:gd name="T56" fmla="*/ 476 w 646"/>
                <a:gd name="T57" fmla="*/ 38 h 644"/>
                <a:gd name="T58" fmla="*/ 528 w 646"/>
                <a:gd name="T59" fmla="*/ 72 h 644"/>
                <a:gd name="T60" fmla="*/ 572 w 646"/>
                <a:gd name="T61" fmla="*/ 116 h 644"/>
                <a:gd name="T62" fmla="*/ 606 w 646"/>
                <a:gd name="T63" fmla="*/ 168 h 644"/>
                <a:gd name="T64" fmla="*/ 630 w 646"/>
                <a:gd name="T65" fmla="*/ 226 h 644"/>
                <a:gd name="T66" fmla="*/ 644 w 646"/>
                <a:gd name="T67" fmla="*/ 288 h 644"/>
                <a:gd name="T68" fmla="*/ 646 w 646"/>
                <a:gd name="T69" fmla="*/ 32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644">
                  <a:moveTo>
                    <a:pt x="646" y="322"/>
                  </a:moveTo>
                  <a:lnTo>
                    <a:pt x="646" y="322"/>
                  </a:lnTo>
                  <a:lnTo>
                    <a:pt x="644" y="354"/>
                  </a:lnTo>
                  <a:lnTo>
                    <a:pt x="638" y="386"/>
                  </a:lnTo>
                  <a:lnTo>
                    <a:pt x="630" y="418"/>
                  </a:lnTo>
                  <a:lnTo>
                    <a:pt x="620" y="448"/>
                  </a:lnTo>
                  <a:lnTo>
                    <a:pt x="606" y="476"/>
                  </a:lnTo>
                  <a:lnTo>
                    <a:pt x="590" y="502"/>
                  </a:lnTo>
                  <a:lnTo>
                    <a:pt x="572" y="526"/>
                  </a:lnTo>
                  <a:lnTo>
                    <a:pt x="550" y="550"/>
                  </a:lnTo>
                  <a:lnTo>
                    <a:pt x="528" y="570"/>
                  </a:lnTo>
                  <a:lnTo>
                    <a:pt x="504" y="590"/>
                  </a:lnTo>
                  <a:lnTo>
                    <a:pt x="476" y="606"/>
                  </a:lnTo>
                  <a:lnTo>
                    <a:pt x="448" y="618"/>
                  </a:lnTo>
                  <a:lnTo>
                    <a:pt x="418" y="630"/>
                  </a:lnTo>
                  <a:lnTo>
                    <a:pt x="388" y="638"/>
                  </a:lnTo>
                  <a:lnTo>
                    <a:pt x="356" y="642"/>
                  </a:lnTo>
                  <a:lnTo>
                    <a:pt x="322" y="644"/>
                  </a:lnTo>
                  <a:lnTo>
                    <a:pt x="322" y="644"/>
                  </a:lnTo>
                  <a:lnTo>
                    <a:pt x="290" y="642"/>
                  </a:lnTo>
                  <a:lnTo>
                    <a:pt x="258" y="638"/>
                  </a:lnTo>
                  <a:lnTo>
                    <a:pt x="226" y="630"/>
                  </a:lnTo>
                  <a:lnTo>
                    <a:pt x="198" y="618"/>
                  </a:lnTo>
                  <a:lnTo>
                    <a:pt x="170" y="606"/>
                  </a:lnTo>
                  <a:lnTo>
                    <a:pt x="142" y="590"/>
                  </a:lnTo>
                  <a:lnTo>
                    <a:pt x="118" y="570"/>
                  </a:lnTo>
                  <a:lnTo>
                    <a:pt x="94" y="550"/>
                  </a:lnTo>
                  <a:lnTo>
                    <a:pt x="74" y="526"/>
                  </a:lnTo>
                  <a:lnTo>
                    <a:pt x="56" y="502"/>
                  </a:lnTo>
                  <a:lnTo>
                    <a:pt x="40" y="476"/>
                  </a:lnTo>
                  <a:lnTo>
                    <a:pt x="26" y="448"/>
                  </a:lnTo>
                  <a:lnTo>
                    <a:pt x="14" y="418"/>
                  </a:lnTo>
                  <a:lnTo>
                    <a:pt x="6" y="386"/>
                  </a:lnTo>
                  <a:lnTo>
                    <a:pt x="2" y="354"/>
                  </a:lnTo>
                  <a:lnTo>
                    <a:pt x="0" y="322"/>
                  </a:lnTo>
                  <a:lnTo>
                    <a:pt x="0" y="322"/>
                  </a:lnTo>
                  <a:lnTo>
                    <a:pt x="2" y="288"/>
                  </a:lnTo>
                  <a:lnTo>
                    <a:pt x="6" y="256"/>
                  </a:lnTo>
                  <a:lnTo>
                    <a:pt x="14" y="226"/>
                  </a:lnTo>
                  <a:lnTo>
                    <a:pt x="26" y="196"/>
                  </a:lnTo>
                  <a:lnTo>
                    <a:pt x="40" y="168"/>
                  </a:lnTo>
                  <a:lnTo>
                    <a:pt x="56" y="142"/>
                  </a:lnTo>
                  <a:lnTo>
                    <a:pt x="74" y="116"/>
                  </a:lnTo>
                  <a:lnTo>
                    <a:pt x="94" y="94"/>
                  </a:lnTo>
                  <a:lnTo>
                    <a:pt x="118" y="72"/>
                  </a:lnTo>
                  <a:lnTo>
                    <a:pt x="142" y="54"/>
                  </a:lnTo>
                  <a:lnTo>
                    <a:pt x="170" y="38"/>
                  </a:lnTo>
                  <a:lnTo>
                    <a:pt x="198" y="24"/>
                  </a:lnTo>
                  <a:lnTo>
                    <a:pt x="226" y="14"/>
                  </a:lnTo>
                  <a:lnTo>
                    <a:pt x="258" y="6"/>
                  </a:lnTo>
                  <a:lnTo>
                    <a:pt x="290" y="0"/>
                  </a:lnTo>
                  <a:lnTo>
                    <a:pt x="322" y="0"/>
                  </a:lnTo>
                  <a:lnTo>
                    <a:pt x="322" y="0"/>
                  </a:lnTo>
                  <a:lnTo>
                    <a:pt x="356" y="0"/>
                  </a:lnTo>
                  <a:lnTo>
                    <a:pt x="388" y="6"/>
                  </a:lnTo>
                  <a:lnTo>
                    <a:pt x="418" y="14"/>
                  </a:lnTo>
                  <a:lnTo>
                    <a:pt x="448" y="24"/>
                  </a:lnTo>
                  <a:lnTo>
                    <a:pt x="476" y="38"/>
                  </a:lnTo>
                  <a:lnTo>
                    <a:pt x="504" y="54"/>
                  </a:lnTo>
                  <a:lnTo>
                    <a:pt x="528" y="72"/>
                  </a:lnTo>
                  <a:lnTo>
                    <a:pt x="550" y="94"/>
                  </a:lnTo>
                  <a:lnTo>
                    <a:pt x="572" y="116"/>
                  </a:lnTo>
                  <a:lnTo>
                    <a:pt x="590" y="142"/>
                  </a:lnTo>
                  <a:lnTo>
                    <a:pt x="606" y="168"/>
                  </a:lnTo>
                  <a:lnTo>
                    <a:pt x="620" y="196"/>
                  </a:lnTo>
                  <a:lnTo>
                    <a:pt x="630" y="226"/>
                  </a:lnTo>
                  <a:lnTo>
                    <a:pt x="638" y="256"/>
                  </a:lnTo>
                  <a:lnTo>
                    <a:pt x="644" y="288"/>
                  </a:lnTo>
                  <a:lnTo>
                    <a:pt x="646" y="322"/>
                  </a:lnTo>
                  <a:lnTo>
                    <a:pt x="646" y="322"/>
                  </a:lnTo>
                  <a:close/>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56" name="Freeform 46">
              <a:extLst>
                <a:ext uri="{FF2B5EF4-FFF2-40B4-BE49-F238E27FC236}">
                  <a16:creationId xmlns:a16="http://schemas.microsoft.com/office/drawing/2014/main" id="{C96F9AA9-A960-4FFE-B5BB-3C7BEDB6CAA7}"/>
                </a:ext>
              </a:extLst>
            </p:cNvPr>
            <p:cNvSpPr>
              <a:spLocks/>
            </p:cNvSpPr>
            <p:nvPr/>
          </p:nvSpPr>
          <p:spPr bwMode="auto">
            <a:xfrm>
              <a:off x="6962775" y="2479675"/>
              <a:ext cx="104775" cy="101600"/>
            </a:xfrm>
            <a:custGeom>
              <a:avLst/>
              <a:gdLst>
                <a:gd name="T0" fmla="*/ 66 w 66"/>
                <a:gd name="T1" fmla="*/ 32 h 64"/>
                <a:gd name="T2" fmla="*/ 66 w 66"/>
                <a:gd name="T3" fmla="*/ 32 h 64"/>
                <a:gd name="T4" fmla="*/ 64 w 66"/>
                <a:gd name="T5" fmla="*/ 38 h 64"/>
                <a:gd name="T6" fmla="*/ 64 w 66"/>
                <a:gd name="T7" fmla="*/ 44 h 64"/>
                <a:gd name="T8" fmla="*/ 60 w 66"/>
                <a:gd name="T9" fmla="*/ 50 h 64"/>
                <a:gd name="T10" fmla="*/ 56 w 66"/>
                <a:gd name="T11" fmla="*/ 56 h 64"/>
                <a:gd name="T12" fmla="*/ 52 w 66"/>
                <a:gd name="T13" fmla="*/ 60 h 64"/>
                <a:gd name="T14" fmla="*/ 46 w 66"/>
                <a:gd name="T15" fmla="*/ 62 h 64"/>
                <a:gd name="T16" fmla="*/ 40 w 66"/>
                <a:gd name="T17" fmla="*/ 64 h 64"/>
                <a:gd name="T18" fmla="*/ 32 w 66"/>
                <a:gd name="T19" fmla="*/ 64 h 64"/>
                <a:gd name="T20" fmla="*/ 32 w 66"/>
                <a:gd name="T21" fmla="*/ 64 h 64"/>
                <a:gd name="T22" fmla="*/ 26 w 66"/>
                <a:gd name="T23" fmla="*/ 64 h 64"/>
                <a:gd name="T24" fmla="*/ 20 w 66"/>
                <a:gd name="T25" fmla="*/ 62 h 64"/>
                <a:gd name="T26" fmla="*/ 14 w 66"/>
                <a:gd name="T27" fmla="*/ 60 h 64"/>
                <a:gd name="T28" fmla="*/ 10 w 66"/>
                <a:gd name="T29" fmla="*/ 56 h 64"/>
                <a:gd name="T30" fmla="*/ 6 w 66"/>
                <a:gd name="T31" fmla="*/ 50 h 64"/>
                <a:gd name="T32" fmla="*/ 2 w 66"/>
                <a:gd name="T33" fmla="*/ 44 h 64"/>
                <a:gd name="T34" fmla="*/ 0 w 66"/>
                <a:gd name="T35" fmla="*/ 38 h 64"/>
                <a:gd name="T36" fmla="*/ 0 w 66"/>
                <a:gd name="T37" fmla="*/ 32 h 64"/>
                <a:gd name="T38" fmla="*/ 0 w 66"/>
                <a:gd name="T39" fmla="*/ 32 h 64"/>
                <a:gd name="T40" fmla="*/ 0 w 66"/>
                <a:gd name="T41" fmla="*/ 26 h 64"/>
                <a:gd name="T42" fmla="*/ 2 w 66"/>
                <a:gd name="T43" fmla="*/ 20 h 64"/>
                <a:gd name="T44" fmla="*/ 6 w 66"/>
                <a:gd name="T45" fmla="*/ 14 h 64"/>
                <a:gd name="T46" fmla="*/ 10 w 66"/>
                <a:gd name="T47" fmla="*/ 10 h 64"/>
                <a:gd name="T48" fmla="*/ 14 w 66"/>
                <a:gd name="T49" fmla="*/ 6 h 64"/>
                <a:gd name="T50" fmla="*/ 20 w 66"/>
                <a:gd name="T51" fmla="*/ 2 h 64"/>
                <a:gd name="T52" fmla="*/ 26 w 66"/>
                <a:gd name="T53" fmla="*/ 0 h 64"/>
                <a:gd name="T54" fmla="*/ 32 w 66"/>
                <a:gd name="T55" fmla="*/ 0 h 64"/>
                <a:gd name="T56" fmla="*/ 32 w 66"/>
                <a:gd name="T57" fmla="*/ 0 h 64"/>
                <a:gd name="T58" fmla="*/ 40 w 66"/>
                <a:gd name="T59" fmla="*/ 0 h 64"/>
                <a:gd name="T60" fmla="*/ 46 w 66"/>
                <a:gd name="T61" fmla="*/ 2 h 64"/>
                <a:gd name="T62" fmla="*/ 52 w 66"/>
                <a:gd name="T63" fmla="*/ 6 h 64"/>
                <a:gd name="T64" fmla="*/ 56 w 66"/>
                <a:gd name="T65" fmla="*/ 10 h 64"/>
                <a:gd name="T66" fmla="*/ 60 w 66"/>
                <a:gd name="T67" fmla="*/ 14 h 64"/>
                <a:gd name="T68" fmla="*/ 64 w 66"/>
                <a:gd name="T69" fmla="*/ 20 h 64"/>
                <a:gd name="T70" fmla="*/ 64 w 66"/>
                <a:gd name="T71" fmla="*/ 26 h 64"/>
                <a:gd name="T72" fmla="*/ 66 w 66"/>
                <a:gd name="T73" fmla="*/ 32 h 64"/>
                <a:gd name="T74" fmla="*/ 66 w 66"/>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4">
                  <a:moveTo>
                    <a:pt x="66" y="32"/>
                  </a:moveTo>
                  <a:lnTo>
                    <a:pt x="66" y="32"/>
                  </a:lnTo>
                  <a:lnTo>
                    <a:pt x="64" y="38"/>
                  </a:lnTo>
                  <a:lnTo>
                    <a:pt x="64" y="44"/>
                  </a:lnTo>
                  <a:lnTo>
                    <a:pt x="60" y="50"/>
                  </a:lnTo>
                  <a:lnTo>
                    <a:pt x="56" y="56"/>
                  </a:lnTo>
                  <a:lnTo>
                    <a:pt x="52" y="60"/>
                  </a:lnTo>
                  <a:lnTo>
                    <a:pt x="46" y="62"/>
                  </a:lnTo>
                  <a:lnTo>
                    <a:pt x="40" y="64"/>
                  </a:lnTo>
                  <a:lnTo>
                    <a:pt x="32" y="64"/>
                  </a:lnTo>
                  <a:lnTo>
                    <a:pt x="32" y="64"/>
                  </a:lnTo>
                  <a:lnTo>
                    <a:pt x="26" y="64"/>
                  </a:lnTo>
                  <a:lnTo>
                    <a:pt x="20" y="62"/>
                  </a:lnTo>
                  <a:lnTo>
                    <a:pt x="14" y="60"/>
                  </a:lnTo>
                  <a:lnTo>
                    <a:pt x="10" y="56"/>
                  </a:lnTo>
                  <a:lnTo>
                    <a:pt x="6" y="50"/>
                  </a:lnTo>
                  <a:lnTo>
                    <a:pt x="2" y="44"/>
                  </a:lnTo>
                  <a:lnTo>
                    <a:pt x="0" y="38"/>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2" y="6"/>
                  </a:lnTo>
                  <a:lnTo>
                    <a:pt x="56" y="10"/>
                  </a:lnTo>
                  <a:lnTo>
                    <a:pt x="60" y="14"/>
                  </a:lnTo>
                  <a:lnTo>
                    <a:pt x="64" y="20"/>
                  </a:lnTo>
                  <a:lnTo>
                    <a:pt x="64" y="26"/>
                  </a:lnTo>
                  <a:lnTo>
                    <a:pt x="66" y="32"/>
                  </a:lnTo>
                  <a:lnTo>
                    <a:pt x="66" y="32"/>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57" name="Freeform 47">
              <a:extLst>
                <a:ext uri="{FF2B5EF4-FFF2-40B4-BE49-F238E27FC236}">
                  <a16:creationId xmlns:a16="http://schemas.microsoft.com/office/drawing/2014/main" id="{46802FC3-2859-4837-BFF5-B93D7B171165}"/>
                </a:ext>
              </a:extLst>
            </p:cNvPr>
            <p:cNvSpPr>
              <a:spLocks/>
            </p:cNvSpPr>
            <p:nvPr/>
          </p:nvSpPr>
          <p:spPr bwMode="auto">
            <a:xfrm>
              <a:off x="6565900" y="2667000"/>
              <a:ext cx="104775" cy="104775"/>
            </a:xfrm>
            <a:custGeom>
              <a:avLst/>
              <a:gdLst>
                <a:gd name="T0" fmla="*/ 66 w 66"/>
                <a:gd name="T1" fmla="*/ 34 h 66"/>
                <a:gd name="T2" fmla="*/ 66 w 66"/>
                <a:gd name="T3" fmla="*/ 34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4 h 66"/>
                <a:gd name="T16" fmla="*/ 40 w 66"/>
                <a:gd name="T17" fmla="*/ 66 h 66"/>
                <a:gd name="T18" fmla="*/ 32 w 66"/>
                <a:gd name="T19" fmla="*/ 66 h 66"/>
                <a:gd name="T20" fmla="*/ 32 w 66"/>
                <a:gd name="T21" fmla="*/ 66 h 66"/>
                <a:gd name="T22" fmla="*/ 26 w 66"/>
                <a:gd name="T23" fmla="*/ 66 h 66"/>
                <a:gd name="T24" fmla="*/ 20 w 66"/>
                <a:gd name="T25" fmla="*/ 64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4 h 66"/>
                <a:gd name="T38" fmla="*/ 0 w 66"/>
                <a:gd name="T39" fmla="*/ 34 h 66"/>
                <a:gd name="T40" fmla="*/ 0 w 66"/>
                <a:gd name="T41" fmla="*/ 26 h 66"/>
                <a:gd name="T42" fmla="*/ 2 w 66"/>
                <a:gd name="T43" fmla="*/ 20 h 66"/>
                <a:gd name="T44" fmla="*/ 6 w 66"/>
                <a:gd name="T45" fmla="*/ 16 h 66"/>
                <a:gd name="T46" fmla="*/ 10 w 66"/>
                <a:gd name="T47" fmla="*/ 10 h 66"/>
                <a:gd name="T48" fmla="*/ 14 w 66"/>
                <a:gd name="T49" fmla="*/ 6 h 66"/>
                <a:gd name="T50" fmla="*/ 20 w 66"/>
                <a:gd name="T51" fmla="*/ 4 h 66"/>
                <a:gd name="T52" fmla="*/ 26 w 66"/>
                <a:gd name="T53" fmla="*/ 2 h 66"/>
                <a:gd name="T54" fmla="*/ 32 w 66"/>
                <a:gd name="T55" fmla="*/ 0 h 66"/>
                <a:gd name="T56" fmla="*/ 32 w 66"/>
                <a:gd name="T57" fmla="*/ 0 h 66"/>
                <a:gd name="T58" fmla="*/ 40 w 66"/>
                <a:gd name="T59" fmla="*/ 2 h 66"/>
                <a:gd name="T60" fmla="*/ 46 w 66"/>
                <a:gd name="T61" fmla="*/ 4 h 66"/>
                <a:gd name="T62" fmla="*/ 50 w 66"/>
                <a:gd name="T63" fmla="*/ 6 h 66"/>
                <a:gd name="T64" fmla="*/ 56 w 66"/>
                <a:gd name="T65" fmla="*/ 10 h 66"/>
                <a:gd name="T66" fmla="*/ 60 w 66"/>
                <a:gd name="T67" fmla="*/ 16 h 66"/>
                <a:gd name="T68" fmla="*/ 62 w 66"/>
                <a:gd name="T69" fmla="*/ 20 h 66"/>
                <a:gd name="T70" fmla="*/ 64 w 66"/>
                <a:gd name="T71" fmla="*/ 26 h 66"/>
                <a:gd name="T72" fmla="*/ 66 w 66"/>
                <a:gd name="T73" fmla="*/ 34 h 66"/>
                <a:gd name="T74" fmla="*/ 66 w 66"/>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4"/>
                  </a:moveTo>
                  <a:lnTo>
                    <a:pt x="66" y="34"/>
                  </a:lnTo>
                  <a:lnTo>
                    <a:pt x="64" y="40"/>
                  </a:lnTo>
                  <a:lnTo>
                    <a:pt x="62" y="46"/>
                  </a:lnTo>
                  <a:lnTo>
                    <a:pt x="60" y="52"/>
                  </a:lnTo>
                  <a:lnTo>
                    <a:pt x="56" y="56"/>
                  </a:lnTo>
                  <a:lnTo>
                    <a:pt x="50" y="60"/>
                  </a:lnTo>
                  <a:lnTo>
                    <a:pt x="46" y="64"/>
                  </a:lnTo>
                  <a:lnTo>
                    <a:pt x="40" y="66"/>
                  </a:lnTo>
                  <a:lnTo>
                    <a:pt x="32" y="66"/>
                  </a:lnTo>
                  <a:lnTo>
                    <a:pt x="32" y="66"/>
                  </a:lnTo>
                  <a:lnTo>
                    <a:pt x="26" y="66"/>
                  </a:lnTo>
                  <a:lnTo>
                    <a:pt x="20" y="64"/>
                  </a:lnTo>
                  <a:lnTo>
                    <a:pt x="14" y="60"/>
                  </a:lnTo>
                  <a:lnTo>
                    <a:pt x="10" y="56"/>
                  </a:lnTo>
                  <a:lnTo>
                    <a:pt x="6" y="52"/>
                  </a:lnTo>
                  <a:lnTo>
                    <a:pt x="2" y="46"/>
                  </a:lnTo>
                  <a:lnTo>
                    <a:pt x="0" y="40"/>
                  </a:lnTo>
                  <a:lnTo>
                    <a:pt x="0" y="34"/>
                  </a:lnTo>
                  <a:lnTo>
                    <a:pt x="0" y="34"/>
                  </a:lnTo>
                  <a:lnTo>
                    <a:pt x="0" y="26"/>
                  </a:lnTo>
                  <a:lnTo>
                    <a:pt x="2" y="20"/>
                  </a:lnTo>
                  <a:lnTo>
                    <a:pt x="6" y="16"/>
                  </a:lnTo>
                  <a:lnTo>
                    <a:pt x="10" y="10"/>
                  </a:lnTo>
                  <a:lnTo>
                    <a:pt x="14" y="6"/>
                  </a:lnTo>
                  <a:lnTo>
                    <a:pt x="20" y="4"/>
                  </a:lnTo>
                  <a:lnTo>
                    <a:pt x="26" y="2"/>
                  </a:lnTo>
                  <a:lnTo>
                    <a:pt x="32" y="0"/>
                  </a:lnTo>
                  <a:lnTo>
                    <a:pt x="32" y="0"/>
                  </a:lnTo>
                  <a:lnTo>
                    <a:pt x="40" y="2"/>
                  </a:lnTo>
                  <a:lnTo>
                    <a:pt x="46" y="4"/>
                  </a:lnTo>
                  <a:lnTo>
                    <a:pt x="50" y="6"/>
                  </a:lnTo>
                  <a:lnTo>
                    <a:pt x="56" y="10"/>
                  </a:lnTo>
                  <a:lnTo>
                    <a:pt x="60" y="16"/>
                  </a:lnTo>
                  <a:lnTo>
                    <a:pt x="62" y="20"/>
                  </a:lnTo>
                  <a:lnTo>
                    <a:pt x="64" y="26"/>
                  </a:lnTo>
                  <a:lnTo>
                    <a:pt x="66" y="34"/>
                  </a:lnTo>
                  <a:lnTo>
                    <a:pt x="66" y="34"/>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58" name="Freeform 48">
              <a:extLst>
                <a:ext uri="{FF2B5EF4-FFF2-40B4-BE49-F238E27FC236}">
                  <a16:creationId xmlns:a16="http://schemas.microsoft.com/office/drawing/2014/main" id="{6A7213D7-F07B-4DE5-8250-AB63B9A1B40C}"/>
                </a:ext>
              </a:extLst>
            </p:cNvPr>
            <p:cNvSpPr>
              <a:spLocks/>
            </p:cNvSpPr>
            <p:nvPr/>
          </p:nvSpPr>
          <p:spPr bwMode="auto">
            <a:xfrm>
              <a:off x="6940550" y="2825750"/>
              <a:ext cx="104775" cy="104775"/>
            </a:xfrm>
            <a:custGeom>
              <a:avLst/>
              <a:gdLst>
                <a:gd name="T0" fmla="*/ 66 w 66"/>
                <a:gd name="T1" fmla="*/ 32 h 66"/>
                <a:gd name="T2" fmla="*/ 66 w 66"/>
                <a:gd name="T3" fmla="*/ 32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2 h 66"/>
                <a:gd name="T16" fmla="*/ 40 w 66"/>
                <a:gd name="T17" fmla="*/ 64 h 66"/>
                <a:gd name="T18" fmla="*/ 32 w 66"/>
                <a:gd name="T19" fmla="*/ 66 h 66"/>
                <a:gd name="T20" fmla="*/ 32 w 66"/>
                <a:gd name="T21" fmla="*/ 66 h 66"/>
                <a:gd name="T22" fmla="*/ 26 w 66"/>
                <a:gd name="T23" fmla="*/ 64 h 66"/>
                <a:gd name="T24" fmla="*/ 20 w 66"/>
                <a:gd name="T25" fmla="*/ 62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2 h 66"/>
                <a:gd name="T38" fmla="*/ 0 w 66"/>
                <a:gd name="T39" fmla="*/ 32 h 66"/>
                <a:gd name="T40" fmla="*/ 0 w 66"/>
                <a:gd name="T41" fmla="*/ 26 h 66"/>
                <a:gd name="T42" fmla="*/ 2 w 66"/>
                <a:gd name="T43" fmla="*/ 20 h 66"/>
                <a:gd name="T44" fmla="*/ 6 w 66"/>
                <a:gd name="T45" fmla="*/ 14 h 66"/>
                <a:gd name="T46" fmla="*/ 10 w 66"/>
                <a:gd name="T47" fmla="*/ 10 h 66"/>
                <a:gd name="T48" fmla="*/ 14 w 66"/>
                <a:gd name="T49" fmla="*/ 6 h 66"/>
                <a:gd name="T50" fmla="*/ 20 w 66"/>
                <a:gd name="T51" fmla="*/ 2 h 66"/>
                <a:gd name="T52" fmla="*/ 26 w 66"/>
                <a:gd name="T53" fmla="*/ 0 h 66"/>
                <a:gd name="T54" fmla="*/ 32 w 66"/>
                <a:gd name="T55" fmla="*/ 0 h 66"/>
                <a:gd name="T56" fmla="*/ 32 w 66"/>
                <a:gd name="T57" fmla="*/ 0 h 66"/>
                <a:gd name="T58" fmla="*/ 40 w 66"/>
                <a:gd name="T59" fmla="*/ 0 h 66"/>
                <a:gd name="T60" fmla="*/ 46 w 66"/>
                <a:gd name="T61" fmla="*/ 2 h 66"/>
                <a:gd name="T62" fmla="*/ 50 w 66"/>
                <a:gd name="T63" fmla="*/ 6 h 66"/>
                <a:gd name="T64" fmla="*/ 56 w 66"/>
                <a:gd name="T65" fmla="*/ 10 h 66"/>
                <a:gd name="T66" fmla="*/ 60 w 66"/>
                <a:gd name="T67" fmla="*/ 14 h 66"/>
                <a:gd name="T68" fmla="*/ 62 w 66"/>
                <a:gd name="T69" fmla="*/ 20 h 66"/>
                <a:gd name="T70" fmla="*/ 64 w 66"/>
                <a:gd name="T71" fmla="*/ 26 h 66"/>
                <a:gd name="T72" fmla="*/ 66 w 66"/>
                <a:gd name="T73" fmla="*/ 32 h 66"/>
                <a:gd name="T74" fmla="*/ 66 w 66"/>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2"/>
                  </a:moveTo>
                  <a:lnTo>
                    <a:pt x="66" y="32"/>
                  </a:lnTo>
                  <a:lnTo>
                    <a:pt x="64" y="40"/>
                  </a:lnTo>
                  <a:lnTo>
                    <a:pt x="62" y="46"/>
                  </a:lnTo>
                  <a:lnTo>
                    <a:pt x="60" y="52"/>
                  </a:lnTo>
                  <a:lnTo>
                    <a:pt x="56" y="56"/>
                  </a:lnTo>
                  <a:lnTo>
                    <a:pt x="50" y="60"/>
                  </a:lnTo>
                  <a:lnTo>
                    <a:pt x="46" y="62"/>
                  </a:lnTo>
                  <a:lnTo>
                    <a:pt x="40" y="64"/>
                  </a:lnTo>
                  <a:lnTo>
                    <a:pt x="32" y="66"/>
                  </a:lnTo>
                  <a:lnTo>
                    <a:pt x="32" y="66"/>
                  </a:lnTo>
                  <a:lnTo>
                    <a:pt x="26" y="64"/>
                  </a:lnTo>
                  <a:lnTo>
                    <a:pt x="20" y="62"/>
                  </a:lnTo>
                  <a:lnTo>
                    <a:pt x="14" y="60"/>
                  </a:lnTo>
                  <a:lnTo>
                    <a:pt x="10" y="56"/>
                  </a:lnTo>
                  <a:lnTo>
                    <a:pt x="6" y="52"/>
                  </a:lnTo>
                  <a:lnTo>
                    <a:pt x="2" y="46"/>
                  </a:lnTo>
                  <a:lnTo>
                    <a:pt x="0" y="40"/>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0" y="6"/>
                  </a:lnTo>
                  <a:lnTo>
                    <a:pt x="56" y="10"/>
                  </a:lnTo>
                  <a:lnTo>
                    <a:pt x="60" y="14"/>
                  </a:lnTo>
                  <a:lnTo>
                    <a:pt x="62" y="20"/>
                  </a:lnTo>
                  <a:lnTo>
                    <a:pt x="64" y="26"/>
                  </a:lnTo>
                  <a:lnTo>
                    <a:pt x="66" y="32"/>
                  </a:lnTo>
                  <a:lnTo>
                    <a:pt x="66" y="32"/>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59" name="Freeform 49">
              <a:extLst>
                <a:ext uri="{FF2B5EF4-FFF2-40B4-BE49-F238E27FC236}">
                  <a16:creationId xmlns:a16="http://schemas.microsoft.com/office/drawing/2014/main" id="{B8036AF3-6403-4E38-B5FD-5730A625E2C3}"/>
                </a:ext>
              </a:extLst>
            </p:cNvPr>
            <p:cNvSpPr>
              <a:spLocks/>
            </p:cNvSpPr>
            <p:nvPr/>
          </p:nvSpPr>
          <p:spPr bwMode="auto">
            <a:xfrm>
              <a:off x="6877050" y="2200275"/>
              <a:ext cx="139700" cy="1003300"/>
            </a:xfrm>
            <a:custGeom>
              <a:avLst/>
              <a:gdLst>
                <a:gd name="T0" fmla="*/ 66 w 88"/>
                <a:gd name="T1" fmla="*/ 0 h 632"/>
                <a:gd name="T2" fmla="*/ 66 w 88"/>
                <a:gd name="T3" fmla="*/ 0 h 632"/>
                <a:gd name="T4" fmla="*/ 70 w 88"/>
                <a:gd name="T5" fmla="*/ 18 h 632"/>
                <a:gd name="T6" fmla="*/ 76 w 88"/>
                <a:gd name="T7" fmla="*/ 64 h 632"/>
                <a:gd name="T8" fmla="*/ 84 w 88"/>
                <a:gd name="T9" fmla="*/ 136 h 632"/>
                <a:gd name="T10" fmla="*/ 86 w 88"/>
                <a:gd name="T11" fmla="*/ 178 h 632"/>
                <a:gd name="T12" fmla="*/ 88 w 88"/>
                <a:gd name="T13" fmla="*/ 224 h 632"/>
                <a:gd name="T14" fmla="*/ 88 w 88"/>
                <a:gd name="T15" fmla="*/ 272 h 632"/>
                <a:gd name="T16" fmla="*/ 84 w 88"/>
                <a:gd name="T17" fmla="*/ 324 h 632"/>
                <a:gd name="T18" fmla="*/ 80 w 88"/>
                <a:gd name="T19" fmla="*/ 376 h 632"/>
                <a:gd name="T20" fmla="*/ 72 w 88"/>
                <a:gd name="T21" fmla="*/ 430 h 632"/>
                <a:gd name="T22" fmla="*/ 60 w 88"/>
                <a:gd name="T23" fmla="*/ 482 h 632"/>
                <a:gd name="T24" fmla="*/ 44 w 88"/>
                <a:gd name="T25" fmla="*/ 534 h 632"/>
                <a:gd name="T26" fmla="*/ 36 w 88"/>
                <a:gd name="T27" fmla="*/ 560 h 632"/>
                <a:gd name="T28" fmla="*/ 24 w 88"/>
                <a:gd name="T29" fmla="*/ 584 h 632"/>
                <a:gd name="T30" fmla="*/ 12 w 88"/>
                <a:gd name="T31" fmla="*/ 608 h 632"/>
                <a:gd name="T32" fmla="*/ 0 w 88"/>
                <a:gd name="T33"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632">
                  <a:moveTo>
                    <a:pt x="66" y="0"/>
                  </a:moveTo>
                  <a:lnTo>
                    <a:pt x="66" y="0"/>
                  </a:lnTo>
                  <a:lnTo>
                    <a:pt x="70" y="18"/>
                  </a:lnTo>
                  <a:lnTo>
                    <a:pt x="76" y="64"/>
                  </a:lnTo>
                  <a:lnTo>
                    <a:pt x="84" y="136"/>
                  </a:lnTo>
                  <a:lnTo>
                    <a:pt x="86" y="178"/>
                  </a:lnTo>
                  <a:lnTo>
                    <a:pt x="88" y="224"/>
                  </a:lnTo>
                  <a:lnTo>
                    <a:pt x="88" y="272"/>
                  </a:lnTo>
                  <a:lnTo>
                    <a:pt x="84" y="324"/>
                  </a:lnTo>
                  <a:lnTo>
                    <a:pt x="80" y="376"/>
                  </a:lnTo>
                  <a:lnTo>
                    <a:pt x="72" y="430"/>
                  </a:lnTo>
                  <a:lnTo>
                    <a:pt x="60" y="482"/>
                  </a:lnTo>
                  <a:lnTo>
                    <a:pt x="44" y="534"/>
                  </a:lnTo>
                  <a:lnTo>
                    <a:pt x="36" y="560"/>
                  </a:lnTo>
                  <a:lnTo>
                    <a:pt x="24" y="584"/>
                  </a:lnTo>
                  <a:lnTo>
                    <a:pt x="12" y="608"/>
                  </a:lnTo>
                  <a:lnTo>
                    <a:pt x="0" y="632"/>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60" name="Freeform 50">
              <a:extLst>
                <a:ext uri="{FF2B5EF4-FFF2-40B4-BE49-F238E27FC236}">
                  <a16:creationId xmlns:a16="http://schemas.microsoft.com/office/drawing/2014/main" id="{F27A6FF3-B743-44D1-9E58-7792A98DBDA0}"/>
                </a:ext>
              </a:extLst>
            </p:cNvPr>
            <p:cNvSpPr>
              <a:spLocks/>
            </p:cNvSpPr>
            <p:nvPr/>
          </p:nvSpPr>
          <p:spPr bwMode="auto">
            <a:xfrm>
              <a:off x="6448425" y="2346325"/>
              <a:ext cx="828675" cy="422275"/>
            </a:xfrm>
            <a:custGeom>
              <a:avLst/>
              <a:gdLst>
                <a:gd name="T0" fmla="*/ 0 w 522"/>
                <a:gd name="T1" fmla="*/ 266 h 266"/>
                <a:gd name="T2" fmla="*/ 0 w 522"/>
                <a:gd name="T3" fmla="*/ 266 h 266"/>
                <a:gd name="T4" fmla="*/ 10 w 522"/>
                <a:gd name="T5" fmla="*/ 262 h 266"/>
                <a:gd name="T6" fmla="*/ 42 w 522"/>
                <a:gd name="T7" fmla="*/ 256 h 266"/>
                <a:gd name="T8" fmla="*/ 92 w 522"/>
                <a:gd name="T9" fmla="*/ 240 h 266"/>
                <a:gd name="T10" fmla="*/ 158 w 522"/>
                <a:gd name="T11" fmla="*/ 216 h 266"/>
                <a:gd name="T12" fmla="*/ 194 w 522"/>
                <a:gd name="T13" fmla="*/ 202 h 266"/>
                <a:gd name="T14" fmla="*/ 236 w 522"/>
                <a:gd name="T15" fmla="*/ 182 h 266"/>
                <a:gd name="T16" fmla="*/ 278 w 522"/>
                <a:gd name="T17" fmla="*/ 160 h 266"/>
                <a:gd name="T18" fmla="*/ 324 w 522"/>
                <a:gd name="T19" fmla="*/ 136 h 266"/>
                <a:gd name="T20" fmla="*/ 372 w 522"/>
                <a:gd name="T21" fmla="*/ 108 h 266"/>
                <a:gd name="T22" fmla="*/ 420 w 522"/>
                <a:gd name="T23" fmla="*/ 76 h 266"/>
                <a:gd name="T24" fmla="*/ 470 w 522"/>
                <a:gd name="T25" fmla="*/ 40 h 266"/>
                <a:gd name="T26" fmla="*/ 522 w 522"/>
                <a:gd name="T2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2" h="266">
                  <a:moveTo>
                    <a:pt x="0" y="266"/>
                  </a:moveTo>
                  <a:lnTo>
                    <a:pt x="0" y="266"/>
                  </a:lnTo>
                  <a:lnTo>
                    <a:pt x="10" y="262"/>
                  </a:lnTo>
                  <a:lnTo>
                    <a:pt x="42" y="256"/>
                  </a:lnTo>
                  <a:lnTo>
                    <a:pt x="92" y="240"/>
                  </a:lnTo>
                  <a:lnTo>
                    <a:pt x="158" y="216"/>
                  </a:lnTo>
                  <a:lnTo>
                    <a:pt x="194" y="202"/>
                  </a:lnTo>
                  <a:lnTo>
                    <a:pt x="236" y="182"/>
                  </a:lnTo>
                  <a:lnTo>
                    <a:pt x="278" y="160"/>
                  </a:lnTo>
                  <a:lnTo>
                    <a:pt x="324" y="136"/>
                  </a:lnTo>
                  <a:lnTo>
                    <a:pt x="372" y="108"/>
                  </a:lnTo>
                  <a:lnTo>
                    <a:pt x="420" y="76"/>
                  </a:lnTo>
                  <a:lnTo>
                    <a:pt x="470" y="40"/>
                  </a:lnTo>
                  <a:lnTo>
                    <a:pt x="522"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61" name="Freeform 51">
              <a:extLst>
                <a:ext uri="{FF2B5EF4-FFF2-40B4-BE49-F238E27FC236}">
                  <a16:creationId xmlns:a16="http://schemas.microsoft.com/office/drawing/2014/main" id="{B252EAC3-0BFB-4292-AB35-8FB4878EE185}"/>
                </a:ext>
              </a:extLst>
            </p:cNvPr>
            <p:cNvSpPr>
              <a:spLocks/>
            </p:cNvSpPr>
            <p:nvPr/>
          </p:nvSpPr>
          <p:spPr bwMode="auto">
            <a:xfrm>
              <a:off x="6448425" y="2609850"/>
              <a:ext cx="914400" cy="371475"/>
            </a:xfrm>
            <a:custGeom>
              <a:avLst/>
              <a:gdLst>
                <a:gd name="T0" fmla="*/ 0 w 576"/>
                <a:gd name="T1" fmla="*/ 0 h 234"/>
                <a:gd name="T2" fmla="*/ 0 w 576"/>
                <a:gd name="T3" fmla="*/ 0 h 234"/>
                <a:gd name="T4" fmla="*/ 10 w 576"/>
                <a:gd name="T5" fmla="*/ 8 h 234"/>
                <a:gd name="T6" fmla="*/ 38 w 576"/>
                <a:gd name="T7" fmla="*/ 28 h 234"/>
                <a:gd name="T8" fmla="*/ 84 w 576"/>
                <a:gd name="T9" fmla="*/ 56 h 234"/>
                <a:gd name="T10" fmla="*/ 148 w 576"/>
                <a:gd name="T11" fmla="*/ 90 h 234"/>
                <a:gd name="T12" fmla="*/ 188 w 576"/>
                <a:gd name="T13" fmla="*/ 110 h 234"/>
                <a:gd name="T14" fmla="*/ 230 w 576"/>
                <a:gd name="T15" fmla="*/ 128 h 234"/>
                <a:gd name="T16" fmla="*/ 278 w 576"/>
                <a:gd name="T17" fmla="*/ 148 h 234"/>
                <a:gd name="T18" fmla="*/ 330 w 576"/>
                <a:gd name="T19" fmla="*/ 168 h 234"/>
                <a:gd name="T20" fmla="*/ 384 w 576"/>
                <a:gd name="T21" fmla="*/ 186 h 234"/>
                <a:gd name="T22" fmla="*/ 444 w 576"/>
                <a:gd name="T23" fmla="*/ 204 h 234"/>
                <a:gd name="T24" fmla="*/ 508 w 576"/>
                <a:gd name="T25" fmla="*/ 220 h 234"/>
                <a:gd name="T26" fmla="*/ 576 w 576"/>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234">
                  <a:moveTo>
                    <a:pt x="0" y="0"/>
                  </a:moveTo>
                  <a:lnTo>
                    <a:pt x="0" y="0"/>
                  </a:lnTo>
                  <a:lnTo>
                    <a:pt x="10" y="8"/>
                  </a:lnTo>
                  <a:lnTo>
                    <a:pt x="38" y="28"/>
                  </a:lnTo>
                  <a:lnTo>
                    <a:pt x="84" y="56"/>
                  </a:lnTo>
                  <a:lnTo>
                    <a:pt x="148" y="90"/>
                  </a:lnTo>
                  <a:lnTo>
                    <a:pt x="188" y="110"/>
                  </a:lnTo>
                  <a:lnTo>
                    <a:pt x="230" y="128"/>
                  </a:lnTo>
                  <a:lnTo>
                    <a:pt x="278" y="148"/>
                  </a:lnTo>
                  <a:lnTo>
                    <a:pt x="330" y="168"/>
                  </a:lnTo>
                  <a:lnTo>
                    <a:pt x="384" y="186"/>
                  </a:lnTo>
                  <a:lnTo>
                    <a:pt x="444" y="204"/>
                  </a:lnTo>
                  <a:lnTo>
                    <a:pt x="508" y="220"/>
                  </a:lnTo>
                  <a:lnTo>
                    <a:pt x="576" y="234"/>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sp>
        <p:nvSpPr>
          <p:cNvPr id="162" name="Rectangle 161">
            <a:extLst>
              <a:ext uri="{FF2B5EF4-FFF2-40B4-BE49-F238E27FC236}">
                <a16:creationId xmlns:a16="http://schemas.microsoft.com/office/drawing/2014/main" id="{4B9FDC04-F192-470D-8ED3-590B320E5B96}"/>
              </a:ext>
            </a:extLst>
          </p:cNvPr>
          <p:cNvSpPr/>
          <p:nvPr/>
        </p:nvSpPr>
        <p:spPr>
          <a:xfrm>
            <a:off x="7143274" y="401454"/>
            <a:ext cx="1308908" cy="369296"/>
          </a:xfrm>
          <a:prstGeom prst="rect">
            <a:avLst/>
          </a:prstGeom>
        </p:spPr>
        <p:txBody>
          <a:bodyPr wrap="square" lIns="182843" tIns="91422" rIns="182843" bIns="91422">
            <a:spAutoFit/>
          </a:bodyPr>
          <a:lstStyle/>
          <a:p>
            <a:pPr algn="ctr" defTabSz="914378"/>
            <a:r>
              <a:rPr lang="en-US" sz="1200" b="1">
                <a:solidFill>
                  <a:srgbClr val="003466"/>
                </a:solidFill>
                <a:latin typeface="Calibri Light" panose="020F0302020204030204" pitchFamily="34" charset="0"/>
                <a:cs typeface="Calibri Light" panose="020F0302020204030204" pitchFamily="34" charset="0"/>
              </a:rPr>
              <a:t>Interoperability</a:t>
            </a:r>
            <a:endParaRPr lang="en-US" sz="1200">
              <a:latin typeface="Calibri Light" panose="020F0302020204030204" pitchFamily="34" charset="0"/>
              <a:ea typeface="Open Sans" panose="020B0606030504020204" pitchFamily="34" charset="0"/>
              <a:cs typeface="Calibri Light" panose="020F0302020204030204" pitchFamily="34" charset="0"/>
            </a:endParaRPr>
          </a:p>
        </p:txBody>
      </p:sp>
      <p:sp>
        <p:nvSpPr>
          <p:cNvPr id="143" name="TextBox 142">
            <a:extLst>
              <a:ext uri="{FF2B5EF4-FFF2-40B4-BE49-F238E27FC236}">
                <a16:creationId xmlns:a16="http://schemas.microsoft.com/office/drawing/2014/main" id="{68F3D8C6-E63E-4DDB-A945-26497C9F48D9}"/>
              </a:ext>
            </a:extLst>
          </p:cNvPr>
          <p:cNvSpPr txBox="1"/>
          <p:nvPr/>
        </p:nvSpPr>
        <p:spPr>
          <a:xfrm>
            <a:off x="4311413" y="4661548"/>
            <a:ext cx="508473" cy="369332"/>
          </a:xfrm>
          <a:prstGeom prst="rect">
            <a:avLst/>
          </a:prstGeom>
          <a:noFill/>
        </p:spPr>
        <p:txBody>
          <a:bodyPr wrap="square" rtlCol="0">
            <a:spAutoFit/>
          </a:bodyPr>
          <a:lstStyle/>
          <a:p>
            <a:r>
              <a:rPr lang="en-US" dirty="0">
                <a:solidFill>
                  <a:schemeClr val="tx1">
                    <a:lumMod val="65000"/>
                    <a:lumOff val="35000"/>
                  </a:schemeClr>
                </a:solidFill>
              </a:rPr>
              <a:t>4/9</a:t>
            </a:r>
          </a:p>
        </p:txBody>
      </p:sp>
    </p:spTree>
    <p:extLst>
      <p:ext uri="{BB962C8B-B14F-4D97-AF65-F5344CB8AC3E}">
        <p14:creationId xmlns:p14="http://schemas.microsoft.com/office/powerpoint/2010/main" val="28306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a:extLst>
              <a:ext uri="{FF2B5EF4-FFF2-40B4-BE49-F238E27FC236}">
                <a16:creationId xmlns:a16="http://schemas.microsoft.com/office/drawing/2014/main" id="{1189D6D3-A31E-405E-8CAE-CA132DFA3F52}"/>
              </a:ext>
            </a:extLst>
          </p:cNvPr>
          <p:cNvGraphicFramePr/>
          <p:nvPr/>
        </p:nvGraphicFramePr>
        <p:xfrm>
          <a:off x="65314" y="318407"/>
          <a:ext cx="9078685" cy="4678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E1526E9D-3AD4-4792-B4C7-B6AE36D1CC8C}"/>
              </a:ext>
            </a:extLst>
          </p:cNvPr>
          <p:cNvSpPr>
            <a:spLocks noGrp="1"/>
          </p:cNvSpPr>
          <p:nvPr>
            <p:ph type="title"/>
          </p:nvPr>
        </p:nvSpPr>
        <p:spPr/>
        <p:txBody>
          <a:bodyPr>
            <a:normAutofit/>
          </a:bodyPr>
          <a:lstStyle/>
          <a:p>
            <a:r>
              <a:rPr lang="en-US"/>
              <a:t>Global Metadata Ecosystem </a:t>
            </a:r>
          </a:p>
        </p:txBody>
      </p:sp>
      <p:pic>
        <p:nvPicPr>
          <p:cNvPr id="8" name="Picture 10" descr="×ª××¦××ª ×ª××× × ×¢×××¨ âªlibrary of congress imageâ¬â">
            <a:extLst>
              <a:ext uri="{FF2B5EF4-FFF2-40B4-BE49-F238E27FC236}">
                <a16:creationId xmlns:a16="http://schemas.microsoft.com/office/drawing/2014/main" id="{984CDCB4-B292-4EB6-8C2C-700D7A1CC836}"/>
              </a:ext>
            </a:extLst>
          </p:cNvPr>
          <p:cNvPicPr>
            <a:picLocks noChangeAspect="1" noChangeArrowheads="1"/>
          </p:cNvPicPr>
          <p:nvPr/>
        </p:nvPicPr>
        <p:blipFill>
          <a:blip r:embed="rId8" cstate="screen">
            <a:clrChange>
              <a:clrFrom>
                <a:srgbClr val="FFFFFF"/>
              </a:clrFrom>
              <a:clrTo>
                <a:srgbClr val="FFFFFF">
                  <a:alpha val="0"/>
                </a:srgbClr>
              </a:clrTo>
            </a:clrChange>
            <a:biLevel thresh="75000"/>
            <a:extLst>
              <a:ext uri="{28A0092B-C50C-407E-A947-70E740481C1C}">
                <a14:useLocalDpi xmlns:a14="http://schemas.microsoft.com/office/drawing/2010/main"/>
              </a:ext>
            </a:extLst>
          </a:blip>
          <a:srcRect/>
          <a:stretch>
            <a:fillRect/>
          </a:stretch>
        </p:blipFill>
        <p:spPr bwMode="auto">
          <a:xfrm>
            <a:off x="2179034" y="3659390"/>
            <a:ext cx="829365" cy="82936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aphic 11">
            <a:extLst>
              <a:ext uri="{FF2B5EF4-FFF2-40B4-BE49-F238E27FC236}">
                <a16:creationId xmlns:a16="http://schemas.microsoft.com/office/drawing/2014/main" id="{CF058339-23F8-4759-93ED-B07294B01CB5}"/>
              </a:ext>
            </a:extLst>
          </p:cNvPr>
          <p:cNvGrpSpPr/>
          <p:nvPr/>
        </p:nvGrpSpPr>
        <p:grpSpPr>
          <a:xfrm>
            <a:off x="4376841" y="3770426"/>
            <a:ext cx="825677" cy="607291"/>
            <a:chOff x="5130015" y="1727350"/>
            <a:chExt cx="699185" cy="568228"/>
          </a:xfrm>
        </p:grpSpPr>
        <p:sp>
          <p:nvSpPr>
            <p:cNvPr id="14" name="Freeform: Shape 13">
              <a:extLst>
                <a:ext uri="{FF2B5EF4-FFF2-40B4-BE49-F238E27FC236}">
                  <a16:creationId xmlns:a16="http://schemas.microsoft.com/office/drawing/2014/main" id="{D525413C-518E-47F1-B4FF-1A6072A44D57}"/>
                </a:ext>
              </a:extLst>
            </p:cNvPr>
            <p:cNvSpPr/>
            <p:nvPr/>
          </p:nvSpPr>
          <p:spPr>
            <a:xfrm>
              <a:off x="5131387" y="1727350"/>
              <a:ext cx="230973" cy="430408"/>
            </a:xfrm>
            <a:custGeom>
              <a:avLst/>
              <a:gdLst>
                <a:gd name="connsiteX0" fmla="*/ 0 w 230973"/>
                <a:gd name="connsiteY0" fmla="*/ 430409 h 430408"/>
                <a:gd name="connsiteX1" fmla="*/ 25105 w 230973"/>
                <a:gd name="connsiteY1" fmla="*/ 430409 h 430408"/>
                <a:gd name="connsiteX2" fmla="*/ 25105 w 230973"/>
                <a:gd name="connsiteY2" fmla="*/ 0 h 430408"/>
                <a:gd name="connsiteX3" fmla="*/ 0 w 230973"/>
                <a:gd name="connsiteY3" fmla="*/ 0 h 430408"/>
                <a:gd name="connsiteX4" fmla="*/ 0 w 230973"/>
                <a:gd name="connsiteY4" fmla="*/ 430409 h 430408"/>
                <a:gd name="connsiteX5" fmla="*/ 51887 w 230973"/>
                <a:gd name="connsiteY5" fmla="*/ 430409 h 430408"/>
                <a:gd name="connsiteX6" fmla="*/ 128875 w 230973"/>
                <a:gd name="connsiteY6" fmla="*/ 430409 h 430408"/>
                <a:gd name="connsiteX7" fmla="*/ 128875 w 230973"/>
                <a:gd name="connsiteY7" fmla="*/ 0 h 430408"/>
                <a:gd name="connsiteX8" fmla="*/ 51887 w 230973"/>
                <a:gd name="connsiteY8" fmla="*/ 0 h 430408"/>
                <a:gd name="connsiteX9" fmla="*/ 51887 w 230973"/>
                <a:gd name="connsiteY9" fmla="*/ 430409 h 430408"/>
                <a:gd name="connsiteX10" fmla="*/ 153985 w 230973"/>
                <a:gd name="connsiteY10" fmla="*/ 0 h 430408"/>
                <a:gd name="connsiteX11" fmla="*/ 153985 w 230973"/>
                <a:gd name="connsiteY11" fmla="*/ 430393 h 430408"/>
                <a:gd name="connsiteX12" fmla="*/ 230974 w 230973"/>
                <a:gd name="connsiteY12" fmla="*/ 430393 h 430408"/>
                <a:gd name="connsiteX13" fmla="*/ 230974 w 230973"/>
                <a:gd name="connsiteY13" fmla="*/ 0 h 430408"/>
                <a:gd name="connsiteX14" fmla="*/ 153985 w 230973"/>
                <a:gd name="connsiteY14" fmla="*/ 0 h 43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973" h="430408">
                  <a:moveTo>
                    <a:pt x="0" y="430409"/>
                  </a:moveTo>
                  <a:lnTo>
                    <a:pt x="25105" y="430409"/>
                  </a:lnTo>
                  <a:lnTo>
                    <a:pt x="25105" y="0"/>
                  </a:lnTo>
                  <a:lnTo>
                    <a:pt x="0" y="0"/>
                  </a:lnTo>
                  <a:lnTo>
                    <a:pt x="0" y="430409"/>
                  </a:lnTo>
                  <a:close/>
                  <a:moveTo>
                    <a:pt x="51887" y="430409"/>
                  </a:moveTo>
                  <a:lnTo>
                    <a:pt x="128875" y="430409"/>
                  </a:lnTo>
                  <a:lnTo>
                    <a:pt x="128875" y="0"/>
                  </a:lnTo>
                  <a:lnTo>
                    <a:pt x="51887" y="0"/>
                  </a:lnTo>
                  <a:lnTo>
                    <a:pt x="51887" y="430409"/>
                  </a:lnTo>
                  <a:close/>
                  <a:moveTo>
                    <a:pt x="153985" y="0"/>
                  </a:moveTo>
                  <a:lnTo>
                    <a:pt x="153985" y="430393"/>
                  </a:lnTo>
                  <a:lnTo>
                    <a:pt x="230974" y="430393"/>
                  </a:lnTo>
                  <a:lnTo>
                    <a:pt x="230974" y="0"/>
                  </a:lnTo>
                  <a:lnTo>
                    <a:pt x="153985" y="0"/>
                  </a:lnTo>
                  <a:close/>
                </a:path>
              </a:pathLst>
            </a:custGeom>
            <a:solidFill>
              <a:srgbClr val="990000"/>
            </a:solidFill>
            <a:ln w="86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A011AEC-1BC6-411F-A8CF-8AC92DA03C7A}"/>
                </a:ext>
              </a:extLst>
            </p:cNvPr>
            <p:cNvSpPr/>
            <p:nvPr/>
          </p:nvSpPr>
          <p:spPr>
            <a:xfrm>
              <a:off x="5388301" y="1727350"/>
              <a:ext cx="439536" cy="430439"/>
            </a:xfrm>
            <a:custGeom>
              <a:avLst/>
              <a:gdLst>
                <a:gd name="connsiteX0" fmla="*/ 362538 w 439536"/>
                <a:gd name="connsiteY0" fmla="*/ 430439 h 430439"/>
                <a:gd name="connsiteX1" fmla="*/ 387649 w 439536"/>
                <a:gd name="connsiteY1" fmla="*/ 430439 h 430439"/>
                <a:gd name="connsiteX2" fmla="*/ 387649 w 439536"/>
                <a:gd name="connsiteY2" fmla="*/ 0 h 430439"/>
                <a:gd name="connsiteX3" fmla="*/ 362538 w 439536"/>
                <a:gd name="connsiteY3" fmla="*/ 0 h 430439"/>
                <a:gd name="connsiteX4" fmla="*/ 362538 w 439536"/>
                <a:gd name="connsiteY4" fmla="*/ 430439 h 430439"/>
                <a:gd name="connsiteX5" fmla="*/ 414431 w 439536"/>
                <a:gd name="connsiteY5" fmla="*/ 0 h 430439"/>
                <a:gd name="connsiteX6" fmla="*/ 414431 w 439536"/>
                <a:gd name="connsiteY6" fmla="*/ 430439 h 430439"/>
                <a:gd name="connsiteX7" fmla="*/ 439537 w 439536"/>
                <a:gd name="connsiteY7" fmla="*/ 430439 h 430439"/>
                <a:gd name="connsiteX8" fmla="*/ 439537 w 439536"/>
                <a:gd name="connsiteY8" fmla="*/ 0 h 430439"/>
                <a:gd name="connsiteX9" fmla="*/ 414431 w 439536"/>
                <a:gd name="connsiteY9" fmla="*/ 0 h 430439"/>
                <a:gd name="connsiteX10" fmla="*/ 0 w 439536"/>
                <a:gd name="connsiteY10" fmla="*/ 430439 h 430439"/>
                <a:gd name="connsiteX11" fmla="*/ 25106 w 439536"/>
                <a:gd name="connsiteY11" fmla="*/ 430439 h 430439"/>
                <a:gd name="connsiteX12" fmla="*/ 25106 w 439536"/>
                <a:gd name="connsiteY12" fmla="*/ 0 h 430439"/>
                <a:gd name="connsiteX13" fmla="*/ 0 w 439536"/>
                <a:gd name="connsiteY13" fmla="*/ 0 h 430439"/>
                <a:gd name="connsiteX14" fmla="*/ 0 w 439536"/>
                <a:gd name="connsiteY14" fmla="*/ 430439 h 430439"/>
                <a:gd name="connsiteX15" fmla="*/ 51892 w 439536"/>
                <a:gd name="connsiteY15" fmla="*/ 0 h 430439"/>
                <a:gd name="connsiteX16" fmla="*/ 51892 w 439536"/>
                <a:gd name="connsiteY16" fmla="*/ 430425 h 430439"/>
                <a:gd name="connsiteX17" fmla="*/ 77003 w 439536"/>
                <a:gd name="connsiteY17" fmla="*/ 430425 h 430439"/>
                <a:gd name="connsiteX18" fmla="*/ 77003 w 439536"/>
                <a:gd name="connsiteY18" fmla="*/ 0 h 430439"/>
                <a:gd name="connsiteX19" fmla="*/ 51892 w 439536"/>
                <a:gd name="connsiteY19" fmla="*/ 0 h 43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9536" h="430439">
                  <a:moveTo>
                    <a:pt x="362538" y="430439"/>
                  </a:moveTo>
                  <a:lnTo>
                    <a:pt x="387649" y="430439"/>
                  </a:lnTo>
                  <a:lnTo>
                    <a:pt x="387649" y="0"/>
                  </a:lnTo>
                  <a:lnTo>
                    <a:pt x="362538" y="0"/>
                  </a:lnTo>
                  <a:lnTo>
                    <a:pt x="362538" y="430439"/>
                  </a:lnTo>
                  <a:close/>
                  <a:moveTo>
                    <a:pt x="414431" y="0"/>
                  </a:moveTo>
                  <a:lnTo>
                    <a:pt x="414431" y="430439"/>
                  </a:lnTo>
                  <a:lnTo>
                    <a:pt x="439537" y="430439"/>
                  </a:lnTo>
                  <a:lnTo>
                    <a:pt x="439537" y="0"/>
                  </a:lnTo>
                  <a:lnTo>
                    <a:pt x="414431" y="0"/>
                  </a:lnTo>
                  <a:close/>
                  <a:moveTo>
                    <a:pt x="0" y="430439"/>
                  </a:moveTo>
                  <a:lnTo>
                    <a:pt x="25106" y="430439"/>
                  </a:lnTo>
                  <a:lnTo>
                    <a:pt x="25106" y="0"/>
                  </a:lnTo>
                  <a:lnTo>
                    <a:pt x="0" y="0"/>
                  </a:lnTo>
                  <a:lnTo>
                    <a:pt x="0" y="430439"/>
                  </a:lnTo>
                  <a:close/>
                  <a:moveTo>
                    <a:pt x="51892" y="0"/>
                  </a:moveTo>
                  <a:lnTo>
                    <a:pt x="51892" y="430425"/>
                  </a:lnTo>
                  <a:lnTo>
                    <a:pt x="77003" y="430425"/>
                  </a:lnTo>
                  <a:lnTo>
                    <a:pt x="77003" y="0"/>
                  </a:lnTo>
                  <a:lnTo>
                    <a:pt x="51892" y="0"/>
                  </a:lnTo>
                  <a:close/>
                </a:path>
              </a:pathLst>
            </a:custGeom>
            <a:solidFill>
              <a:srgbClr val="339966"/>
            </a:solidFill>
            <a:ln w="86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2F582DB-5E8D-4360-877D-29D7936A8946}"/>
                </a:ext>
              </a:extLst>
            </p:cNvPr>
            <p:cNvSpPr/>
            <p:nvPr/>
          </p:nvSpPr>
          <p:spPr>
            <a:xfrm>
              <a:off x="5491233" y="1727351"/>
              <a:ext cx="230973" cy="430439"/>
            </a:xfrm>
            <a:custGeom>
              <a:avLst/>
              <a:gdLst>
                <a:gd name="connsiteX0" fmla="*/ 0 w 230973"/>
                <a:gd name="connsiteY0" fmla="*/ 430439 h 430439"/>
                <a:gd name="connsiteX1" fmla="*/ 76999 w 230973"/>
                <a:gd name="connsiteY1" fmla="*/ 430439 h 430439"/>
                <a:gd name="connsiteX2" fmla="*/ 76999 w 230973"/>
                <a:gd name="connsiteY2" fmla="*/ 0 h 430439"/>
                <a:gd name="connsiteX3" fmla="*/ 0 w 230973"/>
                <a:gd name="connsiteY3" fmla="*/ 0 h 430439"/>
                <a:gd name="connsiteX4" fmla="*/ 0 w 230973"/>
                <a:gd name="connsiteY4" fmla="*/ 430439 h 430439"/>
                <a:gd name="connsiteX5" fmla="*/ 102099 w 230973"/>
                <a:gd name="connsiteY5" fmla="*/ 430439 h 430439"/>
                <a:gd name="connsiteX6" fmla="*/ 128875 w 230973"/>
                <a:gd name="connsiteY6" fmla="*/ 430439 h 430439"/>
                <a:gd name="connsiteX7" fmla="*/ 128875 w 230973"/>
                <a:gd name="connsiteY7" fmla="*/ 0 h 430439"/>
                <a:gd name="connsiteX8" fmla="*/ 102099 w 230973"/>
                <a:gd name="connsiteY8" fmla="*/ 0 h 430439"/>
                <a:gd name="connsiteX9" fmla="*/ 102099 w 230973"/>
                <a:gd name="connsiteY9" fmla="*/ 430439 h 430439"/>
                <a:gd name="connsiteX10" fmla="*/ 153986 w 230973"/>
                <a:gd name="connsiteY10" fmla="*/ 0 h 430439"/>
                <a:gd name="connsiteX11" fmla="*/ 153986 w 230973"/>
                <a:gd name="connsiteY11" fmla="*/ 430424 h 430439"/>
                <a:gd name="connsiteX12" fmla="*/ 230974 w 230973"/>
                <a:gd name="connsiteY12" fmla="*/ 430424 h 430439"/>
                <a:gd name="connsiteX13" fmla="*/ 230974 w 230973"/>
                <a:gd name="connsiteY13" fmla="*/ 0 h 430439"/>
                <a:gd name="connsiteX14" fmla="*/ 153986 w 230973"/>
                <a:gd name="connsiteY14" fmla="*/ 0 h 43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973" h="430439">
                  <a:moveTo>
                    <a:pt x="0" y="430439"/>
                  </a:moveTo>
                  <a:lnTo>
                    <a:pt x="76999" y="430439"/>
                  </a:lnTo>
                  <a:lnTo>
                    <a:pt x="76999" y="0"/>
                  </a:lnTo>
                  <a:lnTo>
                    <a:pt x="0" y="0"/>
                  </a:lnTo>
                  <a:lnTo>
                    <a:pt x="0" y="430439"/>
                  </a:lnTo>
                  <a:close/>
                  <a:moveTo>
                    <a:pt x="102099" y="430439"/>
                  </a:moveTo>
                  <a:lnTo>
                    <a:pt x="128875" y="430439"/>
                  </a:lnTo>
                  <a:lnTo>
                    <a:pt x="128875" y="0"/>
                  </a:lnTo>
                  <a:lnTo>
                    <a:pt x="102099" y="0"/>
                  </a:lnTo>
                  <a:lnTo>
                    <a:pt x="102099" y="430439"/>
                  </a:lnTo>
                  <a:close/>
                  <a:moveTo>
                    <a:pt x="153986" y="0"/>
                  </a:moveTo>
                  <a:lnTo>
                    <a:pt x="153986" y="430424"/>
                  </a:lnTo>
                  <a:lnTo>
                    <a:pt x="230974" y="430424"/>
                  </a:lnTo>
                  <a:lnTo>
                    <a:pt x="230974" y="0"/>
                  </a:lnTo>
                  <a:lnTo>
                    <a:pt x="153986" y="0"/>
                  </a:lnTo>
                  <a:close/>
                </a:path>
              </a:pathLst>
            </a:custGeom>
            <a:solidFill>
              <a:srgbClr val="006699"/>
            </a:solidFill>
            <a:ln w="86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DF96C1E-1F93-40AD-A19D-C3F4CDD84B31}"/>
                </a:ext>
              </a:extLst>
            </p:cNvPr>
            <p:cNvSpPr/>
            <p:nvPr/>
          </p:nvSpPr>
          <p:spPr>
            <a:xfrm>
              <a:off x="5130015" y="2205169"/>
              <a:ext cx="699185" cy="90409"/>
            </a:xfrm>
            <a:custGeom>
              <a:avLst/>
              <a:gdLst>
                <a:gd name="connsiteX0" fmla="*/ 659572 w 699185"/>
                <a:gd name="connsiteY0" fmla="*/ 0 h 90409"/>
                <a:gd name="connsiteX1" fmla="*/ 699186 w 699185"/>
                <a:gd name="connsiteY1" fmla="*/ 89259 h 90409"/>
                <a:gd name="connsiteX2" fmla="*/ 675289 w 699185"/>
                <a:gd name="connsiteY2" fmla="*/ 89259 h 90409"/>
                <a:gd name="connsiteX3" fmla="*/ 667942 w 699185"/>
                <a:gd name="connsiteY3" fmla="*/ 71624 h 90409"/>
                <a:gd name="connsiteX4" fmla="*/ 628009 w 699185"/>
                <a:gd name="connsiteY4" fmla="*/ 71624 h 90409"/>
                <a:gd name="connsiteX5" fmla="*/ 621364 w 699185"/>
                <a:gd name="connsiteY5" fmla="*/ 89259 h 90409"/>
                <a:gd name="connsiteX6" fmla="*/ 597787 w 699185"/>
                <a:gd name="connsiteY6" fmla="*/ 89259 h 90409"/>
                <a:gd name="connsiteX7" fmla="*/ 633759 w 699185"/>
                <a:gd name="connsiteY7" fmla="*/ 0 h 90409"/>
                <a:gd name="connsiteX8" fmla="*/ 659572 w 699185"/>
                <a:gd name="connsiteY8" fmla="*/ 0 h 90409"/>
                <a:gd name="connsiteX9" fmla="*/ 661361 w 699185"/>
                <a:gd name="connsiteY9" fmla="*/ 56035 h 90409"/>
                <a:gd name="connsiteX10" fmla="*/ 646984 w 699185"/>
                <a:gd name="connsiteY10" fmla="*/ 21340 h 90409"/>
                <a:gd name="connsiteX11" fmla="*/ 633887 w 699185"/>
                <a:gd name="connsiteY11" fmla="*/ 56035 h 90409"/>
                <a:gd name="connsiteX12" fmla="*/ 661361 w 699185"/>
                <a:gd name="connsiteY12" fmla="*/ 56035 h 90409"/>
                <a:gd name="connsiteX13" fmla="*/ 609479 w 699185"/>
                <a:gd name="connsiteY13" fmla="*/ 0 h 90409"/>
                <a:gd name="connsiteX14" fmla="*/ 609479 w 699185"/>
                <a:gd name="connsiteY14" fmla="*/ 16357 h 90409"/>
                <a:gd name="connsiteX15" fmla="*/ 577149 w 699185"/>
                <a:gd name="connsiteY15" fmla="*/ 16357 h 90409"/>
                <a:gd name="connsiteX16" fmla="*/ 577149 w 699185"/>
                <a:gd name="connsiteY16" fmla="*/ 89259 h 90409"/>
                <a:gd name="connsiteX17" fmla="*/ 554914 w 699185"/>
                <a:gd name="connsiteY17" fmla="*/ 89259 h 90409"/>
                <a:gd name="connsiteX18" fmla="*/ 554914 w 699185"/>
                <a:gd name="connsiteY18" fmla="*/ 16357 h 90409"/>
                <a:gd name="connsiteX19" fmla="*/ 522585 w 699185"/>
                <a:gd name="connsiteY19" fmla="*/ 16357 h 90409"/>
                <a:gd name="connsiteX20" fmla="*/ 522585 w 699185"/>
                <a:gd name="connsiteY20" fmla="*/ 0 h 90409"/>
                <a:gd name="connsiteX21" fmla="*/ 609479 w 699185"/>
                <a:gd name="connsiteY21" fmla="*/ 0 h 90409"/>
                <a:gd name="connsiteX22" fmla="*/ 494471 w 699185"/>
                <a:gd name="connsiteY22" fmla="*/ 0 h 90409"/>
                <a:gd name="connsiteX23" fmla="*/ 534085 w 699185"/>
                <a:gd name="connsiteY23" fmla="*/ 89259 h 90409"/>
                <a:gd name="connsiteX24" fmla="*/ 510189 w 699185"/>
                <a:gd name="connsiteY24" fmla="*/ 89259 h 90409"/>
                <a:gd name="connsiteX25" fmla="*/ 502841 w 699185"/>
                <a:gd name="connsiteY25" fmla="*/ 71624 h 90409"/>
                <a:gd name="connsiteX26" fmla="*/ 462908 w 699185"/>
                <a:gd name="connsiteY26" fmla="*/ 71624 h 90409"/>
                <a:gd name="connsiteX27" fmla="*/ 456263 w 699185"/>
                <a:gd name="connsiteY27" fmla="*/ 89259 h 90409"/>
                <a:gd name="connsiteX28" fmla="*/ 432687 w 699185"/>
                <a:gd name="connsiteY28" fmla="*/ 89259 h 90409"/>
                <a:gd name="connsiteX29" fmla="*/ 468658 w 699185"/>
                <a:gd name="connsiteY29" fmla="*/ 0 h 90409"/>
                <a:gd name="connsiteX30" fmla="*/ 494471 w 699185"/>
                <a:gd name="connsiteY30" fmla="*/ 0 h 90409"/>
                <a:gd name="connsiteX31" fmla="*/ 496260 w 699185"/>
                <a:gd name="connsiteY31" fmla="*/ 56035 h 90409"/>
                <a:gd name="connsiteX32" fmla="*/ 481884 w 699185"/>
                <a:gd name="connsiteY32" fmla="*/ 21340 h 90409"/>
                <a:gd name="connsiteX33" fmla="*/ 468786 w 699185"/>
                <a:gd name="connsiteY33" fmla="*/ 56035 h 90409"/>
                <a:gd name="connsiteX34" fmla="*/ 496260 w 699185"/>
                <a:gd name="connsiteY34" fmla="*/ 56035 h 90409"/>
                <a:gd name="connsiteX35" fmla="*/ 344258 w 699185"/>
                <a:gd name="connsiteY35" fmla="*/ 0 h 90409"/>
                <a:gd name="connsiteX36" fmla="*/ 383616 w 699185"/>
                <a:gd name="connsiteY36" fmla="*/ 0 h 90409"/>
                <a:gd name="connsiteX37" fmla="*/ 419652 w 699185"/>
                <a:gd name="connsiteY37" fmla="*/ 12523 h 90409"/>
                <a:gd name="connsiteX38" fmla="*/ 432942 w 699185"/>
                <a:gd name="connsiteY38" fmla="*/ 44789 h 90409"/>
                <a:gd name="connsiteX39" fmla="*/ 419461 w 699185"/>
                <a:gd name="connsiteY39" fmla="*/ 77439 h 90409"/>
                <a:gd name="connsiteX40" fmla="*/ 381124 w 699185"/>
                <a:gd name="connsiteY40" fmla="*/ 89259 h 90409"/>
                <a:gd name="connsiteX41" fmla="*/ 344258 w 699185"/>
                <a:gd name="connsiteY41" fmla="*/ 89259 h 90409"/>
                <a:gd name="connsiteX42" fmla="*/ 344258 w 699185"/>
                <a:gd name="connsiteY42" fmla="*/ 0 h 90409"/>
                <a:gd name="connsiteX43" fmla="*/ 366493 w 699185"/>
                <a:gd name="connsiteY43" fmla="*/ 16357 h 90409"/>
                <a:gd name="connsiteX44" fmla="*/ 366493 w 699185"/>
                <a:gd name="connsiteY44" fmla="*/ 72903 h 90409"/>
                <a:gd name="connsiteX45" fmla="*/ 380997 w 699185"/>
                <a:gd name="connsiteY45" fmla="*/ 72903 h 90409"/>
                <a:gd name="connsiteX46" fmla="*/ 402593 w 699185"/>
                <a:gd name="connsiteY46" fmla="*/ 65171 h 90409"/>
                <a:gd name="connsiteX47" fmla="*/ 410068 w 699185"/>
                <a:gd name="connsiteY47" fmla="*/ 44662 h 90409"/>
                <a:gd name="connsiteX48" fmla="*/ 402464 w 699185"/>
                <a:gd name="connsiteY48" fmla="*/ 23960 h 90409"/>
                <a:gd name="connsiteX49" fmla="*/ 380741 w 699185"/>
                <a:gd name="connsiteY49" fmla="*/ 16357 h 90409"/>
                <a:gd name="connsiteX50" fmla="*/ 366493 w 699185"/>
                <a:gd name="connsiteY50" fmla="*/ 16357 h 90409"/>
                <a:gd name="connsiteX51" fmla="*/ 323685 w 699185"/>
                <a:gd name="connsiteY51" fmla="*/ 0 h 90409"/>
                <a:gd name="connsiteX52" fmla="*/ 323685 w 699185"/>
                <a:gd name="connsiteY52" fmla="*/ 89259 h 90409"/>
                <a:gd name="connsiteX53" fmla="*/ 301449 w 699185"/>
                <a:gd name="connsiteY53" fmla="*/ 89259 h 90409"/>
                <a:gd name="connsiteX54" fmla="*/ 301449 w 699185"/>
                <a:gd name="connsiteY54" fmla="*/ 0 h 90409"/>
                <a:gd name="connsiteX55" fmla="*/ 323685 w 699185"/>
                <a:gd name="connsiteY55" fmla="*/ 0 h 90409"/>
                <a:gd name="connsiteX56" fmla="*/ 281578 w 699185"/>
                <a:gd name="connsiteY56" fmla="*/ 0 h 90409"/>
                <a:gd name="connsiteX57" fmla="*/ 252507 w 699185"/>
                <a:gd name="connsiteY57" fmla="*/ 41914 h 90409"/>
                <a:gd name="connsiteX58" fmla="*/ 291929 w 699185"/>
                <a:gd name="connsiteY58" fmla="*/ 89259 h 90409"/>
                <a:gd name="connsiteX59" fmla="*/ 264072 w 699185"/>
                <a:gd name="connsiteY59" fmla="*/ 89259 h 90409"/>
                <a:gd name="connsiteX60" fmla="*/ 228739 w 699185"/>
                <a:gd name="connsiteY60" fmla="*/ 47409 h 90409"/>
                <a:gd name="connsiteX61" fmla="*/ 228739 w 699185"/>
                <a:gd name="connsiteY61" fmla="*/ 89259 h 90409"/>
                <a:gd name="connsiteX62" fmla="*/ 206503 w 699185"/>
                <a:gd name="connsiteY62" fmla="*/ 89259 h 90409"/>
                <a:gd name="connsiteX63" fmla="*/ 206503 w 699185"/>
                <a:gd name="connsiteY63" fmla="*/ 0 h 90409"/>
                <a:gd name="connsiteX64" fmla="*/ 228739 w 699185"/>
                <a:gd name="connsiteY64" fmla="*/ 0 h 90409"/>
                <a:gd name="connsiteX65" fmla="*/ 228739 w 699185"/>
                <a:gd name="connsiteY65" fmla="*/ 40189 h 90409"/>
                <a:gd name="connsiteX66" fmla="*/ 257108 w 699185"/>
                <a:gd name="connsiteY66" fmla="*/ 0 h 90409"/>
                <a:gd name="connsiteX67" fmla="*/ 281578 w 699185"/>
                <a:gd name="connsiteY67" fmla="*/ 0 h 90409"/>
                <a:gd name="connsiteX68" fmla="*/ 185930 w 699185"/>
                <a:gd name="connsiteY68" fmla="*/ 0 h 90409"/>
                <a:gd name="connsiteX69" fmla="*/ 185930 w 699185"/>
                <a:gd name="connsiteY69" fmla="*/ 89259 h 90409"/>
                <a:gd name="connsiteX70" fmla="*/ 163695 w 699185"/>
                <a:gd name="connsiteY70" fmla="*/ 89259 h 90409"/>
                <a:gd name="connsiteX71" fmla="*/ 163695 w 699185"/>
                <a:gd name="connsiteY71" fmla="*/ 0 h 90409"/>
                <a:gd name="connsiteX72" fmla="*/ 185930 w 699185"/>
                <a:gd name="connsiteY72" fmla="*/ 0 h 90409"/>
                <a:gd name="connsiteX73" fmla="*/ 76417 w 699185"/>
                <a:gd name="connsiteY73" fmla="*/ 32202 h 90409"/>
                <a:gd name="connsiteX74" fmla="*/ 48815 w 699185"/>
                <a:gd name="connsiteY74" fmla="*/ 90409 h 90409"/>
                <a:gd name="connsiteX75" fmla="*/ 39231 w 699185"/>
                <a:gd name="connsiteY75" fmla="*/ 90409 h 90409"/>
                <a:gd name="connsiteX76" fmla="*/ 0 w 699185"/>
                <a:gd name="connsiteY76" fmla="*/ 0 h 90409"/>
                <a:gd name="connsiteX77" fmla="*/ 23577 w 699185"/>
                <a:gd name="connsiteY77" fmla="*/ 0 h 90409"/>
                <a:gd name="connsiteX78" fmla="*/ 44598 w 699185"/>
                <a:gd name="connsiteY78" fmla="*/ 49326 h 90409"/>
                <a:gd name="connsiteX79" fmla="*/ 67536 w 699185"/>
                <a:gd name="connsiteY79" fmla="*/ 0 h 90409"/>
                <a:gd name="connsiteX80" fmla="*/ 85426 w 699185"/>
                <a:gd name="connsiteY80" fmla="*/ 0 h 90409"/>
                <a:gd name="connsiteX81" fmla="*/ 108363 w 699185"/>
                <a:gd name="connsiteY81" fmla="*/ 49326 h 90409"/>
                <a:gd name="connsiteX82" fmla="*/ 129257 w 699185"/>
                <a:gd name="connsiteY82" fmla="*/ 0 h 90409"/>
                <a:gd name="connsiteX83" fmla="*/ 152834 w 699185"/>
                <a:gd name="connsiteY83" fmla="*/ 0 h 90409"/>
                <a:gd name="connsiteX84" fmla="*/ 113731 w 699185"/>
                <a:gd name="connsiteY84" fmla="*/ 90409 h 90409"/>
                <a:gd name="connsiteX85" fmla="*/ 104147 w 699185"/>
                <a:gd name="connsiteY85" fmla="*/ 90409 h 90409"/>
                <a:gd name="connsiteX86" fmla="*/ 76417 w 699185"/>
                <a:gd name="connsiteY86" fmla="*/ 32202 h 9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699185" h="90409">
                  <a:moveTo>
                    <a:pt x="659572" y="0"/>
                  </a:moveTo>
                  <a:lnTo>
                    <a:pt x="699186" y="89259"/>
                  </a:lnTo>
                  <a:lnTo>
                    <a:pt x="675289" y="89259"/>
                  </a:lnTo>
                  <a:lnTo>
                    <a:pt x="667942" y="71624"/>
                  </a:lnTo>
                  <a:lnTo>
                    <a:pt x="628009" y="71624"/>
                  </a:lnTo>
                  <a:lnTo>
                    <a:pt x="621364" y="89259"/>
                  </a:lnTo>
                  <a:lnTo>
                    <a:pt x="597787" y="89259"/>
                  </a:lnTo>
                  <a:lnTo>
                    <a:pt x="633759" y="0"/>
                  </a:lnTo>
                  <a:lnTo>
                    <a:pt x="659572" y="0"/>
                  </a:lnTo>
                  <a:moveTo>
                    <a:pt x="661361" y="56035"/>
                  </a:moveTo>
                  <a:lnTo>
                    <a:pt x="646984" y="21340"/>
                  </a:lnTo>
                  <a:lnTo>
                    <a:pt x="633887" y="56035"/>
                  </a:lnTo>
                  <a:lnTo>
                    <a:pt x="661361" y="56035"/>
                  </a:lnTo>
                  <a:moveTo>
                    <a:pt x="609479" y="0"/>
                  </a:moveTo>
                  <a:lnTo>
                    <a:pt x="609479" y="16357"/>
                  </a:lnTo>
                  <a:lnTo>
                    <a:pt x="577149" y="16357"/>
                  </a:lnTo>
                  <a:lnTo>
                    <a:pt x="577149" y="89259"/>
                  </a:lnTo>
                  <a:lnTo>
                    <a:pt x="554914" y="89259"/>
                  </a:lnTo>
                  <a:lnTo>
                    <a:pt x="554914" y="16357"/>
                  </a:lnTo>
                  <a:lnTo>
                    <a:pt x="522585" y="16357"/>
                  </a:lnTo>
                  <a:lnTo>
                    <a:pt x="522585" y="0"/>
                  </a:lnTo>
                  <a:lnTo>
                    <a:pt x="609479" y="0"/>
                  </a:lnTo>
                  <a:moveTo>
                    <a:pt x="494471" y="0"/>
                  </a:moveTo>
                  <a:lnTo>
                    <a:pt x="534085" y="89259"/>
                  </a:lnTo>
                  <a:lnTo>
                    <a:pt x="510189" y="89259"/>
                  </a:lnTo>
                  <a:lnTo>
                    <a:pt x="502841" y="71624"/>
                  </a:lnTo>
                  <a:lnTo>
                    <a:pt x="462908" y="71624"/>
                  </a:lnTo>
                  <a:lnTo>
                    <a:pt x="456263" y="89259"/>
                  </a:lnTo>
                  <a:lnTo>
                    <a:pt x="432687" y="89259"/>
                  </a:lnTo>
                  <a:lnTo>
                    <a:pt x="468658" y="0"/>
                  </a:lnTo>
                  <a:lnTo>
                    <a:pt x="494471" y="0"/>
                  </a:lnTo>
                  <a:moveTo>
                    <a:pt x="496260" y="56035"/>
                  </a:moveTo>
                  <a:lnTo>
                    <a:pt x="481884" y="21340"/>
                  </a:lnTo>
                  <a:lnTo>
                    <a:pt x="468786" y="56035"/>
                  </a:lnTo>
                  <a:lnTo>
                    <a:pt x="496260" y="56035"/>
                  </a:lnTo>
                  <a:moveTo>
                    <a:pt x="344258" y="0"/>
                  </a:moveTo>
                  <a:lnTo>
                    <a:pt x="383616" y="0"/>
                  </a:lnTo>
                  <a:cubicBezTo>
                    <a:pt x="398823" y="0"/>
                    <a:pt x="410835" y="4174"/>
                    <a:pt x="419652" y="12523"/>
                  </a:cubicBezTo>
                  <a:cubicBezTo>
                    <a:pt x="428512" y="20830"/>
                    <a:pt x="432942" y="31585"/>
                    <a:pt x="432942" y="44789"/>
                  </a:cubicBezTo>
                  <a:cubicBezTo>
                    <a:pt x="432942" y="58633"/>
                    <a:pt x="428448" y="69516"/>
                    <a:pt x="419461" y="77439"/>
                  </a:cubicBezTo>
                  <a:cubicBezTo>
                    <a:pt x="410515" y="85319"/>
                    <a:pt x="397737" y="89259"/>
                    <a:pt x="381124" y="89259"/>
                  </a:cubicBezTo>
                  <a:lnTo>
                    <a:pt x="344258" y="89259"/>
                  </a:lnTo>
                  <a:lnTo>
                    <a:pt x="344258" y="0"/>
                  </a:lnTo>
                  <a:moveTo>
                    <a:pt x="366493" y="16357"/>
                  </a:moveTo>
                  <a:lnTo>
                    <a:pt x="366493" y="72903"/>
                  </a:lnTo>
                  <a:lnTo>
                    <a:pt x="380997" y="72903"/>
                  </a:lnTo>
                  <a:cubicBezTo>
                    <a:pt x="390411" y="72903"/>
                    <a:pt x="397609" y="70325"/>
                    <a:pt x="402593" y="65171"/>
                  </a:cubicBezTo>
                  <a:cubicBezTo>
                    <a:pt x="407576" y="59975"/>
                    <a:pt x="410068" y="53138"/>
                    <a:pt x="410068" y="44662"/>
                  </a:cubicBezTo>
                  <a:cubicBezTo>
                    <a:pt x="410068" y="35887"/>
                    <a:pt x="407533" y="28987"/>
                    <a:pt x="402464" y="23960"/>
                  </a:cubicBezTo>
                  <a:cubicBezTo>
                    <a:pt x="397439" y="18891"/>
                    <a:pt x="390197" y="16357"/>
                    <a:pt x="380741" y="16357"/>
                  </a:cubicBezTo>
                  <a:lnTo>
                    <a:pt x="366493" y="16357"/>
                  </a:lnTo>
                  <a:moveTo>
                    <a:pt x="323685" y="0"/>
                  </a:moveTo>
                  <a:lnTo>
                    <a:pt x="323685" y="89259"/>
                  </a:lnTo>
                  <a:lnTo>
                    <a:pt x="301449" y="89259"/>
                  </a:lnTo>
                  <a:lnTo>
                    <a:pt x="301449" y="0"/>
                  </a:lnTo>
                  <a:lnTo>
                    <a:pt x="323685" y="0"/>
                  </a:lnTo>
                  <a:moveTo>
                    <a:pt x="281578" y="0"/>
                  </a:moveTo>
                  <a:lnTo>
                    <a:pt x="252507" y="41914"/>
                  </a:lnTo>
                  <a:lnTo>
                    <a:pt x="291929" y="89259"/>
                  </a:lnTo>
                  <a:lnTo>
                    <a:pt x="264072" y="89259"/>
                  </a:lnTo>
                  <a:lnTo>
                    <a:pt x="228739" y="47409"/>
                  </a:lnTo>
                  <a:lnTo>
                    <a:pt x="228739" y="89259"/>
                  </a:lnTo>
                  <a:lnTo>
                    <a:pt x="206503" y="89259"/>
                  </a:lnTo>
                  <a:lnTo>
                    <a:pt x="206503" y="0"/>
                  </a:lnTo>
                  <a:lnTo>
                    <a:pt x="228739" y="0"/>
                  </a:lnTo>
                  <a:lnTo>
                    <a:pt x="228739" y="40189"/>
                  </a:lnTo>
                  <a:lnTo>
                    <a:pt x="257108" y="0"/>
                  </a:lnTo>
                  <a:lnTo>
                    <a:pt x="281578" y="0"/>
                  </a:lnTo>
                  <a:moveTo>
                    <a:pt x="185930" y="0"/>
                  </a:moveTo>
                  <a:lnTo>
                    <a:pt x="185930" y="89259"/>
                  </a:lnTo>
                  <a:lnTo>
                    <a:pt x="163695" y="89259"/>
                  </a:lnTo>
                  <a:lnTo>
                    <a:pt x="163695" y="0"/>
                  </a:lnTo>
                  <a:lnTo>
                    <a:pt x="185930" y="0"/>
                  </a:lnTo>
                  <a:moveTo>
                    <a:pt x="76417" y="32202"/>
                  </a:moveTo>
                  <a:lnTo>
                    <a:pt x="48815" y="90409"/>
                  </a:lnTo>
                  <a:lnTo>
                    <a:pt x="39231" y="90409"/>
                  </a:lnTo>
                  <a:lnTo>
                    <a:pt x="0" y="0"/>
                  </a:lnTo>
                  <a:lnTo>
                    <a:pt x="23577" y="0"/>
                  </a:lnTo>
                  <a:lnTo>
                    <a:pt x="44598" y="49326"/>
                  </a:lnTo>
                  <a:lnTo>
                    <a:pt x="67536" y="0"/>
                  </a:lnTo>
                  <a:lnTo>
                    <a:pt x="85426" y="0"/>
                  </a:lnTo>
                  <a:lnTo>
                    <a:pt x="108363" y="49326"/>
                  </a:lnTo>
                  <a:lnTo>
                    <a:pt x="129257" y="0"/>
                  </a:lnTo>
                  <a:lnTo>
                    <a:pt x="152834" y="0"/>
                  </a:lnTo>
                  <a:lnTo>
                    <a:pt x="113731" y="90409"/>
                  </a:lnTo>
                  <a:lnTo>
                    <a:pt x="104147" y="90409"/>
                  </a:lnTo>
                  <a:lnTo>
                    <a:pt x="76417" y="32202"/>
                  </a:lnTo>
                </a:path>
              </a:pathLst>
            </a:custGeom>
            <a:solidFill>
              <a:srgbClr val="484848"/>
            </a:solidFill>
            <a:ln w="860" cap="flat">
              <a:noFill/>
              <a:prstDash val="solid"/>
              <a:miter/>
            </a:ln>
          </p:spPr>
          <p:txBody>
            <a:bodyPr rtlCol="0" anchor="ctr"/>
            <a:lstStyle/>
            <a:p>
              <a:endParaRPr lang="en-US"/>
            </a:p>
          </p:txBody>
        </p:sp>
      </p:grpSp>
      <p:pic>
        <p:nvPicPr>
          <p:cNvPr id="1028" name="Picture 4">
            <a:extLst>
              <a:ext uri="{FF2B5EF4-FFF2-40B4-BE49-F238E27FC236}">
                <a16:creationId xmlns:a16="http://schemas.microsoft.com/office/drawing/2014/main" id="{81FCE7E5-D04C-4B00-A442-ECDA5BA16760}"/>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161118" y="1659636"/>
            <a:ext cx="1372805" cy="5209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nopia logo">
            <a:extLst>
              <a:ext uri="{FF2B5EF4-FFF2-40B4-BE49-F238E27FC236}">
                <a16:creationId xmlns:a16="http://schemas.microsoft.com/office/drawing/2014/main" id="{02B47A65-6A8F-4B98-9BE8-1A5D9E7451B5}"/>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328564" y="1153068"/>
            <a:ext cx="1379714" cy="212919"/>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a:extLst>
              <a:ext uri="{FF2B5EF4-FFF2-40B4-BE49-F238E27FC236}">
                <a16:creationId xmlns:a16="http://schemas.microsoft.com/office/drawing/2014/main" id="{538B7DD5-EEB2-459F-B649-C8BC63F9B24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6945" y="1999200"/>
            <a:ext cx="978085" cy="844100"/>
          </a:xfrm>
          <a:prstGeom prst="rect">
            <a:avLst/>
          </a:prstGeom>
        </p:spPr>
      </p:pic>
      <p:cxnSp>
        <p:nvCxnSpPr>
          <p:cNvPr id="3" name="Straight Arrow Connector 2">
            <a:extLst>
              <a:ext uri="{FF2B5EF4-FFF2-40B4-BE49-F238E27FC236}">
                <a16:creationId xmlns:a16="http://schemas.microsoft.com/office/drawing/2014/main" id="{F7F2F497-E170-4820-9CE4-A7A6034CAA1F}"/>
              </a:ext>
            </a:extLst>
          </p:cNvPr>
          <p:cNvCxnSpPr>
            <a:cxnSpLocks/>
          </p:cNvCxnSpPr>
          <p:nvPr/>
        </p:nvCxnSpPr>
        <p:spPr>
          <a:xfrm flipV="1">
            <a:off x="4887118" y="1883487"/>
            <a:ext cx="150208" cy="176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DD6ECC22-0A35-4EF0-BAE0-64C210B494B0}"/>
              </a:ext>
            </a:extLst>
          </p:cNvPr>
          <p:cNvCxnSpPr/>
          <p:nvPr/>
        </p:nvCxnSpPr>
        <p:spPr>
          <a:xfrm flipV="1">
            <a:off x="5135336" y="2204841"/>
            <a:ext cx="439040" cy="1178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563F455-235E-4F20-8640-04B143349708}"/>
              </a:ext>
            </a:extLst>
          </p:cNvPr>
          <p:cNvCxnSpPr/>
          <p:nvPr/>
        </p:nvCxnSpPr>
        <p:spPr>
          <a:xfrm flipH="1">
            <a:off x="4016639" y="2762566"/>
            <a:ext cx="187968" cy="11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D498F29-229C-4742-B90A-8F3188E4A410}"/>
              </a:ext>
            </a:extLst>
          </p:cNvPr>
          <p:cNvCxnSpPr/>
          <p:nvPr/>
        </p:nvCxnSpPr>
        <p:spPr>
          <a:xfrm>
            <a:off x="4749489" y="2904274"/>
            <a:ext cx="0" cy="1870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D4D100-46B8-400D-9B12-158278D1672C}"/>
              </a:ext>
            </a:extLst>
          </p:cNvPr>
          <p:cNvCxnSpPr/>
          <p:nvPr/>
        </p:nvCxnSpPr>
        <p:spPr>
          <a:xfrm>
            <a:off x="5065030" y="2657475"/>
            <a:ext cx="289826" cy="105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5CAC42E-79D5-44B1-B662-72DBD588C287}"/>
              </a:ext>
            </a:extLst>
          </p:cNvPr>
          <p:cNvCxnSpPr/>
          <p:nvPr/>
        </p:nvCxnSpPr>
        <p:spPr>
          <a:xfrm flipH="1" flipV="1">
            <a:off x="3755571" y="2060451"/>
            <a:ext cx="261068" cy="88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F80B1D1-F6B8-4AA9-AA36-834EDC3909CA}"/>
              </a:ext>
            </a:extLst>
          </p:cNvPr>
          <p:cNvCxnSpPr/>
          <p:nvPr/>
        </p:nvCxnSpPr>
        <p:spPr>
          <a:xfrm flipH="1" flipV="1">
            <a:off x="4253591" y="1834464"/>
            <a:ext cx="90182" cy="17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27C2EA1D-71C9-47CC-BCDD-B052477AEED0}"/>
              </a:ext>
            </a:extLst>
          </p:cNvPr>
          <p:cNvPicPr>
            <a:picLocks noChangeAspect="1"/>
          </p:cNvPicPr>
          <p:nvPr/>
        </p:nvPicPr>
        <p:blipFill>
          <a:blip r:embed="rId13"/>
          <a:stretch>
            <a:fillRect/>
          </a:stretch>
        </p:blipFill>
        <p:spPr>
          <a:xfrm>
            <a:off x="5013753" y="1184355"/>
            <a:ext cx="762106" cy="295316"/>
          </a:xfrm>
          <a:prstGeom prst="rect">
            <a:avLst/>
          </a:prstGeom>
        </p:spPr>
      </p:pic>
      <p:pic>
        <p:nvPicPr>
          <p:cNvPr id="31" name="Picture 30">
            <a:extLst>
              <a:ext uri="{FF2B5EF4-FFF2-40B4-BE49-F238E27FC236}">
                <a16:creationId xmlns:a16="http://schemas.microsoft.com/office/drawing/2014/main" id="{70DCA3A7-C4E0-4D5C-968F-67DDCE74EE33}"/>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b="-15625"/>
          <a:stretch/>
        </p:blipFill>
        <p:spPr>
          <a:xfrm>
            <a:off x="6143369" y="1703843"/>
            <a:ext cx="796274" cy="355420"/>
          </a:xfrm>
          <a:prstGeom prst="rect">
            <a:avLst/>
          </a:prstGeom>
        </p:spPr>
      </p:pic>
      <p:pic>
        <p:nvPicPr>
          <p:cNvPr id="24" name="Picture 23" descr="A picture containing icon&#10;&#10;Description automatically generated">
            <a:extLst>
              <a:ext uri="{FF2B5EF4-FFF2-40B4-BE49-F238E27FC236}">
                <a16:creationId xmlns:a16="http://schemas.microsoft.com/office/drawing/2014/main" id="{DA57A2E2-BA2C-4DA2-A507-51BAEEB0FC24}"/>
              </a:ext>
            </a:extLst>
          </p:cNvPr>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6063213" y="3091292"/>
            <a:ext cx="940966" cy="439749"/>
          </a:xfrm>
          <a:prstGeom prst="rect">
            <a:avLst/>
          </a:prstGeom>
        </p:spPr>
      </p:pic>
      <p:sp>
        <p:nvSpPr>
          <p:cNvPr id="25" name="TextBox 24">
            <a:extLst>
              <a:ext uri="{FF2B5EF4-FFF2-40B4-BE49-F238E27FC236}">
                <a16:creationId xmlns:a16="http://schemas.microsoft.com/office/drawing/2014/main" id="{7E629420-34C1-40D2-86DF-13F03AFF6FE0}"/>
              </a:ext>
            </a:extLst>
          </p:cNvPr>
          <p:cNvSpPr txBox="1"/>
          <p:nvPr/>
        </p:nvSpPr>
        <p:spPr>
          <a:xfrm>
            <a:off x="4311413" y="4661548"/>
            <a:ext cx="508473" cy="369332"/>
          </a:xfrm>
          <a:prstGeom prst="rect">
            <a:avLst/>
          </a:prstGeom>
          <a:noFill/>
        </p:spPr>
        <p:txBody>
          <a:bodyPr wrap="square" rtlCol="0">
            <a:spAutoFit/>
          </a:bodyPr>
          <a:lstStyle/>
          <a:p>
            <a:r>
              <a:rPr lang="en-US" dirty="0">
                <a:solidFill>
                  <a:schemeClr val="tx1">
                    <a:lumMod val="65000"/>
                    <a:lumOff val="35000"/>
                  </a:schemeClr>
                </a:solidFill>
              </a:rPr>
              <a:t>5/9</a:t>
            </a:r>
          </a:p>
        </p:txBody>
      </p:sp>
      <p:sp>
        <p:nvSpPr>
          <p:cNvPr id="26" name="Rectangle 25">
            <a:extLst>
              <a:ext uri="{FF2B5EF4-FFF2-40B4-BE49-F238E27FC236}">
                <a16:creationId xmlns:a16="http://schemas.microsoft.com/office/drawing/2014/main" id="{A6A3B5DD-579C-403F-ADAE-CAD36A637370}"/>
              </a:ext>
            </a:extLst>
          </p:cNvPr>
          <p:cNvSpPr/>
          <p:nvPr/>
        </p:nvSpPr>
        <p:spPr>
          <a:xfrm>
            <a:off x="8251611" y="442225"/>
            <a:ext cx="817340" cy="276999"/>
          </a:xfrm>
          <a:prstGeom prst="rect">
            <a:avLst/>
          </a:prstGeom>
        </p:spPr>
        <p:txBody>
          <a:bodyPr wrap="none">
            <a:spAutoFit/>
          </a:bodyPr>
          <a:lstStyle/>
          <a:p>
            <a:r>
              <a:rPr lang="en-US" sz="1200" b="1" dirty="0">
                <a:solidFill>
                  <a:srgbClr val="50CFDA"/>
                </a:solidFill>
                <a:latin typeface="Calibri Light" panose="020F0302020204030204" pitchFamily="34" charset="0"/>
                <a:cs typeface="Calibri Light" panose="020F0302020204030204" pitchFamily="34" charset="0"/>
              </a:rPr>
              <a:t>Cataloging</a:t>
            </a:r>
            <a:endParaRPr lang="en-US" sz="1200" dirty="0">
              <a:solidFill>
                <a:srgbClr val="50CFDA"/>
              </a:solidFill>
            </a:endParaRPr>
          </a:p>
        </p:txBody>
      </p:sp>
      <p:grpSp>
        <p:nvGrpSpPr>
          <p:cNvPr id="29" name="Group 28">
            <a:extLst>
              <a:ext uri="{FF2B5EF4-FFF2-40B4-BE49-F238E27FC236}">
                <a16:creationId xmlns:a16="http://schemas.microsoft.com/office/drawing/2014/main" id="{50EDDAF5-2BEA-430F-BBEB-C17C7499FF1D}"/>
              </a:ext>
            </a:extLst>
          </p:cNvPr>
          <p:cNvGrpSpPr/>
          <p:nvPr/>
        </p:nvGrpSpPr>
        <p:grpSpPr>
          <a:xfrm>
            <a:off x="8477942" y="218120"/>
            <a:ext cx="281189" cy="273919"/>
            <a:chOff x="10936289" y="5180013"/>
            <a:chExt cx="1095375" cy="1120774"/>
          </a:xfrm>
          <a:solidFill>
            <a:srgbClr val="50CFDA"/>
          </a:solidFill>
        </p:grpSpPr>
        <p:sp>
          <p:nvSpPr>
            <p:cNvPr id="32" name="Freeform 210">
              <a:extLst>
                <a:ext uri="{FF2B5EF4-FFF2-40B4-BE49-F238E27FC236}">
                  <a16:creationId xmlns:a16="http://schemas.microsoft.com/office/drawing/2014/main" id="{E27CBDB8-841F-4A1B-8A0C-91EDFF891A69}"/>
                </a:ext>
              </a:extLst>
            </p:cNvPr>
            <p:cNvSpPr>
              <a:spLocks/>
            </p:cNvSpPr>
            <p:nvPr/>
          </p:nvSpPr>
          <p:spPr bwMode="auto">
            <a:xfrm>
              <a:off x="10936289" y="5180013"/>
              <a:ext cx="1095375" cy="1093787"/>
            </a:xfrm>
            <a:custGeom>
              <a:avLst/>
              <a:gdLst>
                <a:gd name="T0" fmla="*/ 119 w 123"/>
                <a:gd name="T1" fmla="*/ 27 h 123"/>
                <a:gd name="T2" fmla="*/ 3 w 123"/>
                <a:gd name="T3" fmla="*/ 27 h 123"/>
                <a:gd name="T4" fmla="*/ 3 w 123"/>
                <a:gd name="T5" fmla="*/ 35 h 123"/>
                <a:gd name="T6" fmla="*/ 1 w 123"/>
                <a:gd name="T7" fmla="*/ 38 h 123"/>
                <a:gd name="T8" fmla="*/ 0 w 123"/>
                <a:gd name="T9" fmla="*/ 35 h 123"/>
                <a:gd name="T10" fmla="*/ 0 w 123"/>
                <a:gd name="T11" fmla="*/ 12 h 123"/>
                <a:gd name="T12" fmla="*/ 11 w 123"/>
                <a:gd name="T13" fmla="*/ 0 h 123"/>
                <a:gd name="T14" fmla="*/ 99 w 123"/>
                <a:gd name="T15" fmla="*/ 0 h 123"/>
                <a:gd name="T16" fmla="*/ 100 w 123"/>
                <a:gd name="T17" fmla="*/ 0 h 123"/>
                <a:gd name="T18" fmla="*/ 102 w 123"/>
                <a:gd name="T19" fmla="*/ 2 h 123"/>
                <a:gd name="T20" fmla="*/ 100 w 123"/>
                <a:gd name="T21" fmla="*/ 3 h 123"/>
                <a:gd name="T22" fmla="*/ 99 w 123"/>
                <a:gd name="T23" fmla="*/ 4 h 123"/>
                <a:gd name="T24" fmla="*/ 11 w 123"/>
                <a:gd name="T25" fmla="*/ 3 h 123"/>
                <a:gd name="T26" fmla="*/ 4 w 123"/>
                <a:gd name="T27" fmla="*/ 7 h 123"/>
                <a:gd name="T28" fmla="*/ 3 w 123"/>
                <a:gd name="T29" fmla="*/ 11 h 123"/>
                <a:gd name="T30" fmla="*/ 3 w 123"/>
                <a:gd name="T31" fmla="*/ 23 h 123"/>
                <a:gd name="T32" fmla="*/ 3 w 123"/>
                <a:gd name="T33" fmla="*/ 24 h 123"/>
                <a:gd name="T34" fmla="*/ 119 w 123"/>
                <a:gd name="T35" fmla="*/ 24 h 123"/>
                <a:gd name="T36" fmla="*/ 119 w 123"/>
                <a:gd name="T37" fmla="*/ 23 h 123"/>
                <a:gd name="T38" fmla="*/ 119 w 123"/>
                <a:gd name="T39" fmla="*/ 11 h 123"/>
                <a:gd name="T40" fmla="*/ 112 w 123"/>
                <a:gd name="T41" fmla="*/ 3 h 123"/>
                <a:gd name="T42" fmla="*/ 108 w 123"/>
                <a:gd name="T43" fmla="*/ 3 h 123"/>
                <a:gd name="T44" fmla="*/ 107 w 123"/>
                <a:gd name="T45" fmla="*/ 2 h 123"/>
                <a:gd name="T46" fmla="*/ 108 w 123"/>
                <a:gd name="T47" fmla="*/ 0 h 123"/>
                <a:gd name="T48" fmla="*/ 117 w 123"/>
                <a:gd name="T49" fmla="*/ 1 h 123"/>
                <a:gd name="T50" fmla="*/ 123 w 123"/>
                <a:gd name="T51" fmla="*/ 10 h 123"/>
                <a:gd name="T52" fmla="*/ 123 w 123"/>
                <a:gd name="T53" fmla="*/ 11 h 123"/>
                <a:gd name="T54" fmla="*/ 123 w 123"/>
                <a:gd name="T55" fmla="*/ 112 h 123"/>
                <a:gd name="T56" fmla="*/ 117 w 123"/>
                <a:gd name="T57" fmla="*/ 122 h 123"/>
                <a:gd name="T58" fmla="*/ 112 w 123"/>
                <a:gd name="T59" fmla="*/ 123 h 123"/>
                <a:gd name="T60" fmla="*/ 11 w 123"/>
                <a:gd name="T61" fmla="*/ 123 h 123"/>
                <a:gd name="T62" fmla="*/ 0 w 123"/>
                <a:gd name="T63" fmla="*/ 112 h 123"/>
                <a:gd name="T64" fmla="*/ 0 w 123"/>
                <a:gd name="T65" fmla="*/ 45 h 123"/>
                <a:gd name="T66" fmla="*/ 0 w 123"/>
                <a:gd name="T67" fmla="*/ 44 h 123"/>
                <a:gd name="T68" fmla="*/ 2 w 123"/>
                <a:gd name="T69" fmla="*/ 43 h 123"/>
                <a:gd name="T70" fmla="*/ 3 w 123"/>
                <a:gd name="T71" fmla="*/ 44 h 123"/>
                <a:gd name="T72" fmla="*/ 3 w 123"/>
                <a:gd name="T73" fmla="*/ 46 h 123"/>
                <a:gd name="T74" fmla="*/ 3 w 123"/>
                <a:gd name="T75" fmla="*/ 111 h 123"/>
                <a:gd name="T76" fmla="*/ 12 w 123"/>
                <a:gd name="T77" fmla="*/ 120 h 123"/>
                <a:gd name="T78" fmla="*/ 111 w 123"/>
                <a:gd name="T79" fmla="*/ 120 h 123"/>
                <a:gd name="T80" fmla="*/ 119 w 123"/>
                <a:gd name="T81" fmla="*/ 111 h 123"/>
                <a:gd name="T82" fmla="*/ 119 w 123"/>
                <a:gd name="T83" fmla="*/ 29 h 123"/>
                <a:gd name="T84" fmla="*/ 119 w 123"/>
                <a:gd name="T85"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19" y="27"/>
                  </a:moveTo>
                  <a:cubicBezTo>
                    <a:pt x="81" y="27"/>
                    <a:pt x="42" y="27"/>
                    <a:pt x="3" y="27"/>
                  </a:cubicBezTo>
                  <a:cubicBezTo>
                    <a:pt x="3" y="30"/>
                    <a:pt x="3" y="33"/>
                    <a:pt x="3" y="35"/>
                  </a:cubicBezTo>
                  <a:cubicBezTo>
                    <a:pt x="3" y="37"/>
                    <a:pt x="3" y="38"/>
                    <a:pt x="1" y="38"/>
                  </a:cubicBezTo>
                  <a:cubicBezTo>
                    <a:pt x="0" y="38"/>
                    <a:pt x="0" y="37"/>
                    <a:pt x="0" y="35"/>
                  </a:cubicBezTo>
                  <a:cubicBezTo>
                    <a:pt x="0" y="27"/>
                    <a:pt x="0" y="19"/>
                    <a:pt x="0" y="12"/>
                  </a:cubicBezTo>
                  <a:cubicBezTo>
                    <a:pt x="0" y="4"/>
                    <a:pt x="4" y="0"/>
                    <a:pt x="11" y="0"/>
                  </a:cubicBezTo>
                  <a:cubicBezTo>
                    <a:pt x="41" y="0"/>
                    <a:pt x="70" y="0"/>
                    <a:pt x="99" y="0"/>
                  </a:cubicBezTo>
                  <a:cubicBezTo>
                    <a:pt x="99" y="0"/>
                    <a:pt x="100" y="0"/>
                    <a:pt x="100" y="0"/>
                  </a:cubicBezTo>
                  <a:cubicBezTo>
                    <a:pt x="101" y="0"/>
                    <a:pt x="102" y="1"/>
                    <a:pt x="102" y="2"/>
                  </a:cubicBezTo>
                  <a:cubicBezTo>
                    <a:pt x="102" y="3"/>
                    <a:pt x="101" y="3"/>
                    <a:pt x="100" y="3"/>
                  </a:cubicBezTo>
                  <a:cubicBezTo>
                    <a:pt x="100" y="4"/>
                    <a:pt x="99" y="4"/>
                    <a:pt x="99" y="4"/>
                  </a:cubicBezTo>
                  <a:cubicBezTo>
                    <a:pt x="70" y="4"/>
                    <a:pt x="40" y="4"/>
                    <a:pt x="11" y="3"/>
                  </a:cubicBezTo>
                  <a:cubicBezTo>
                    <a:pt x="8" y="3"/>
                    <a:pt x="6" y="4"/>
                    <a:pt x="4" y="7"/>
                  </a:cubicBezTo>
                  <a:cubicBezTo>
                    <a:pt x="4" y="8"/>
                    <a:pt x="3" y="10"/>
                    <a:pt x="3" y="11"/>
                  </a:cubicBezTo>
                  <a:cubicBezTo>
                    <a:pt x="3" y="15"/>
                    <a:pt x="3" y="19"/>
                    <a:pt x="3" y="23"/>
                  </a:cubicBezTo>
                  <a:cubicBezTo>
                    <a:pt x="3" y="23"/>
                    <a:pt x="3" y="23"/>
                    <a:pt x="3" y="24"/>
                  </a:cubicBezTo>
                  <a:cubicBezTo>
                    <a:pt x="42" y="24"/>
                    <a:pt x="81" y="24"/>
                    <a:pt x="119" y="24"/>
                  </a:cubicBezTo>
                  <a:cubicBezTo>
                    <a:pt x="119" y="23"/>
                    <a:pt x="119" y="23"/>
                    <a:pt x="119" y="23"/>
                  </a:cubicBezTo>
                  <a:cubicBezTo>
                    <a:pt x="119" y="19"/>
                    <a:pt x="119" y="15"/>
                    <a:pt x="119" y="11"/>
                  </a:cubicBezTo>
                  <a:cubicBezTo>
                    <a:pt x="119" y="7"/>
                    <a:pt x="116" y="4"/>
                    <a:pt x="112" y="3"/>
                  </a:cubicBezTo>
                  <a:cubicBezTo>
                    <a:pt x="111" y="3"/>
                    <a:pt x="110" y="4"/>
                    <a:pt x="108" y="3"/>
                  </a:cubicBezTo>
                  <a:cubicBezTo>
                    <a:pt x="107" y="3"/>
                    <a:pt x="107" y="3"/>
                    <a:pt x="107" y="2"/>
                  </a:cubicBezTo>
                  <a:cubicBezTo>
                    <a:pt x="107" y="1"/>
                    <a:pt x="107" y="0"/>
                    <a:pt x="108" y="0"/>
                  </a:cubicBezTo>
                  <a:cubicBezTo>
                    <a:pt x="111" y="0"/>
                    <a:pt x="114" y="0"/>
                    <a:pt x="117" y="1"/>
                  </a:cubicBezTo>
                  <a:cubicBezTo>
                    <a:pt x="121" y="3"/>
                    <a:pt x="123" y="6"/>
                    <a:pt x="123" y="10"/>
                  </a:cubicBezTo>
                  <a:cubicBezTo>
                    <a:pt x="123" y="11"/>
                    <a:pt x="123" y="11"/>
                    <a:pt x="123" y="11"/>
                  </a:cubicBezTo>
                  <a:cubicBezTo>
                    <a:pt x="123" y="45"/>
                    <a:pt x="123" y="78"/>
                    <a:pt x="123" y="112"/>
                  </a:cubicBezTo>
                  <a:cubicBezTo>
                    <a:pt x="123" y="116"/>
                    <a:pt x="121" y="120"/>
                    <a:pt x="117" y="122"/>
                  </a:cubicBezTo>
                  <a:cubicBezTo>
                    <a:pt x="116" y="123"/>
                    <a:pt x="114" y="123"/>
                    <a:pt x="112" y="123"/>
                  </a:cubicBezTo>
                  <a:cubicBezTo>
                    <a:pt x="78" y="123"/>
                    <a:pt x="45" y="123"/>
                    <a:pt x="11" y="123"/>
                  </a:cubicBezTo>
                  <a:cubicBezTo>
                    <a:pt x="4" y="123"/>
                    <a:pt x="0" y="119"/>
                    <a:pt x="0" y="112"/>
                  </a:cubicBezTo>
                  <a:cubicBezTo>
                    <a:pt x="0" y="90"/>
                    <a:pt x="0" y="68"/>
                    <a:pt x="0" y="45"/>
                  </a:cubicBezTo>
                  <a:cubicBezTo>
                    <a:pt x="0" y="45"/>
                    <a:pt x="0" y="44"/>
                    <a:pt x="0" y="44"/>
                  </a:cubicBezTo>
                  <a:cubicBezTo>
                    <a:pt x="0" y="44"/>
                    <a:pt x="1" y="43"/>
                    <a:pt x="2" y="43"/>
                  </a:cubicBezTo>
                  <a:cubicBezTo>
                    <a:pt x="2" y="43"/>
                    <a:pt x="3" y="44"/>
                    <a:pt x="3" y="44"/>
                  </a:cubicBezTo>
                  <a:cubicBezTo>
                    <a:pt x="3" y="45"/>
                    <a:pt x="3" y="45"/>
                    <a:pt x="3" y="46"/>
                  </a:cubicBezTo>
                  <a:cubicBezTo>
                    <a:pt x="3" y="68"/>
                    <a:pt x="3" y="90"/>
                    <a:pt x="3" y="111"/>
                  </a:cubicBezTo>
                  <a:cubicBezTo>
                    <a:pt x="3" y="117"/>
                    <a:pt x="6" y="120"/>
                    <a:pt x="12" y="120"/>
                  </a:cubicBezTo>
                  <a:cubicBezTo>
                    <a:pt x="45" y="120"/>
                    <a:pt x="78" y="120"/>
                    <a:pt x="111" y="120"/>
                  </a:cubicBezTo>
                  <a:cubicBezTo>
                    <a:pt x="117" y="120"/>
                    <a:pt x="119" y="117"/>
                    <a:pt x="119" y="111"/>
                  </a:cubicBezTo>
                  <a:cubicBezTo>
                    <a:pt x="119" y="84"/>
                    <a:pt x="119" y="57"/>
                    <a:pt x="119" y="29"/>
                  </a:cubicBezTo>
                  <a:cubicBezTo>
                    <a:pt x="119" y="29"/>
                    <a:pt x="119" y="28"/>
                    <a:pt x="1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3" name="Freeform 211">
              <a:extLst>
                <a:ext uri="{FF2B5EF4-FFF2-40B4-BE49-F238E27FC236}">
                  <a16:creationId xmlns:a16="http://schemas.microsoft.com/office/drawing/2014/main" id="{54F08990-1A03-4E78-AE6C-6B549CCAE1C7}"/>
                </a:ext>
              </a:extLst>
            </p:cNvPr>
            <p:cNvSpPr>
              <a:spLocks/>
            </p:cNvSpPr>
            <p:nvPr/>
          </p:nvSpPr>
          <p:spPr bwMode="auto">
            <a:xfrm>
              <a:off x="11266489" y="5286375"/>
              <a:ext cx="498475" cy="26987"/>
            </a:xfrm>
            <a:custGeom>
              <a:avLst/>
              <a:gdLst>
                <a:gd name="T0" fmla="*/ 28 w 56"/>
                <a:gd name="T1" fmla="*/ 3 h 3"/>
                <a:gd name="T2" fmla="*/ 4 w 56"/>
                <a:gd name="T3" fmla="*/ 3 h 3"/>
                <a:gd name="T4" fmla="*/ 2 w 56"/>
                <a:gd name="T5" fmla="*/ 3 h 3"/>
                <a:gd name="T6" fmla="*/ 1 w 56"/>
                <a:gd name="T7" fmla="*/ 2 h 3"/>
                <a:gd name="T8" fmla="*/ 2 w 56"/>
                <a:gd name="T9" fmla="*/ 0 h 3"/>
                <a:gd name="T10" fmla="*/ 3 w 56"/>
                <a:gd name="T11" fmla="*/ 0 h 3"/>
                <a:gd name="T12" fmla="*/ 53 w 56"/>
                <a:gd name="T13" fmla="*/ 0 h 3"/>
                <a:gd name="T14" fmla="*/ 54 w 56"/>
                <a:gd name="T15" fmla="*/ 0 h 3"/>
                <a:gd name="T16" fmla="*/ 56 w 56"/>
                <a:gd name="T17" fmla="*/ 2 h 3"/>
                <a:gd name="T18" fmla="*/ 54 w 56"/>
                <a:gd name="T19" fmla="*/ 3 h 3"/>
                <a:gd name="T20" fmla="*/ 32 w 56"/>
                <a:gd name="T21" fmla="*/ 3 h 3"/>
                <a:gd name="T22" fmla="*/ 28 w 56"/>
                <a:gd name="T23" fmla="*/ 3 h 3"/>
                <a:gd name="T24" fmla="*/ 28 w 56"/>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28" y="3"/>
                  </a:moveTo>
                  <a:cubicBezTo>
                    <a:pt x="20" y="3"/>
                    <a:pt x="12" y="3"/>
                    <a:pt x="4" y="3"/>
                  </a:cubicBezTo>
                  <a:cubicBezTo>
                    <a:pt x="4" y="3"/>
                    <a:pt x="3" y="3"/>
                    <a:pt x="2" y="3"/>
                  </a:cubicBezTo>
                  <a:cubicBezTo>
                    <a:pt x="1" y="3"/>
                    <a:pt x="1" y="3"/>
                    <a:pt x="1" y="2"/>
                  </a:cubicBezTo>
                  <a:cubicBezTo>
                    <a:pt x="0" y="1"/>
                    <a:pt x="1" y="0"/>
                    <a:pt x="2" y="0"/>
                  </a:cubicBezTo>
                  <a:cubicBezTo>
                    <a:pt x="3" y="0"/>
                    <a:pt x="3" y="0"/>
                    <a:pt x="3" y="0"/>
                  </a:cubicBezTo>
                  <a:cubicBezTo>
                    <a:pt x="20" y="0"/>
                    <a:pt x="37" y="0"/>
                    <a:pt x="53" y="0"/>
                  </a:cubicBezTo>
                  <a:cubicBezTo>
                    <a:pt x="54" y="0"/>
                    <a:pt x="54" y="0"/>
                    <a:pt x="54" y="0"/>
                  </a:cubicBezTo>
                  <a:cubicBezTo>
                    <a:pt x="56" y="0"/>
                    <a:pt x="56" y="0"/>
                    <a:pt x="56" y="2"/>
                  </a:cubicBezTo>
                  <a:cubicBezTo>
                    <a:pt x="56" y="3"/>
                    <a:pt x="56" y="3"/>
                    <a:pt x="54" y="3"/>
                  </a:cubicBezTo>
                  <a:cubicBezTo>
                    <a:pt x="47" y="3"/>
                    <a:pt x="40" y="3"/>
                    <a:pt x="32" y="3"/>
                  </a:cubicBezTo>
                  <a:cubicBezTo>
                    <a:pt x="31" y="3"/>
                    <a:pt x="30" y="3"/>
                    <a:pt x="28" y="3"/>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4" name="Freeform 212">
              <a:extLst>
                <a:ext uri="{FF2B5EF4-FFF2-40B4-BE49-F238E27FC236}">
                  <a16:creationId xmlns:a16="http://schemas.microsoft.com/office/drawing/2014/main" id="{5257AE4E-952D-48D7-936C-82A8A1BFECF0}"/>
                </a:ext>
              </a:extLst>
            </p:cNvPr>
            <p:cNvSpPr>
              <a:spLocks/>
            </p:cNvSpPr>
            <p:nvPr/>
          </p:nvSpPr>
          <p:spPr bwMode="auto">
            <a:xfrm>
              <a:off x="11818939" y="5286375"/>
              <a:ext cx="96838" cy="26987"/>
            </a:xfrm>
            <a:custGeom>
              <a:avLst/>
              <a:gdLst>
                <a:gd name="T0" fmla="*/ 5 w 11"/>
                <a:gd name="T1" fmla="*/ 3 h 3"/>
                <a:gd name="T2" fmla="*/ 2 w 11"/>
                <a:gd name="T3" fmla="*/ 3 h 3"/>
                <a:gd name="T4" fmla="*/ 0 w 11"/>
                <a:gd name="T5" fmla="*/ 2 h 3"/>
                <a:gd name="T6" fmla="*/ 2 w 11"/>
                <a:gd name="T7" fmla="*/ 0 h 3"/>
                <a:gd name="T8" fmla="*/ 9 w 11"/>
                <a:gd name="T9" fmla="*/ 0 h 3"/>
                <a:gd name="T10" fmla="*/ 10 w 11"/>
                <a:gd name="T11" fmla="*/ 2 h 3"/>
                <a:gd name="T12" fmla="*/ 9 w 11"/>
                <a:gd name="T13" fmla="*/ 3 h 3"/>
                <a:gd name="T14" fmla="*/ 5 w 11"/>
                <a:gd name="T15" fmla="*/ 3 h 3"/>
                <a:gd name="T16" fmla="*/ 5 w 1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5" y="3"/>
                  </a:moveTo>
                  <a:cubicBezTo>
                    <a:pt x="4" y="3"/>
                    <a:pt x="3" y="3"/>
                    <a:pt x="2" y="3"/>
                  </a:cubicBezTo>
                  <a:cubicBezTo>
                    <a:pt x="1" y="3"/>
                    <a:pt x="0" y="3"/>
                    <a:pt x="0" y="2"/>
                  </a:cubicBezTo>
                  <a:cubicBezTo>
                    <a:pt x="0" y="1"/>
                    <a:pt x="1" y="0"/>
                    <a:pt x="2" y="0"/>
                  </a:cubicBezTo>
                  <a:cubicBezTo>
                    <a:pt x="4" y="0"/>
                    <a:pt x="7" y="0"/>
                    <a:pt x="9" y="0"/>
                  </a:cubicBezTo>
                  <a:cubicBezTo>
                    <a:pt x="10" y="0"/>
                    <a:pt x="11" y="1"/>
                    <a:pt x="10" y="2"/>
                  </a:cubicBezTo>
                  <a:cubicBezTo>
                    <a:pt x="10" y="3"/>
                    <a:pt x="10" y="3"/>
                    <a:pt x="9" y="3"/>
                  </a:cubicBezTo>
                  <a:cubicBezTo>
                    <a:pt x="8" y="3"/>
                    <a:pt x="6"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5" name="Freeform 213">
              <a:extLst>
                <a:ext uri="{FF2B5EF4-FFF2-40B4-BE49-F238E27FC236}">
                  <a16:creationId xmlns:a16="http://schemas.microsoft.com/office/drawing/2014/main" id="{0C3D7E3A-40C9-4512-9DD2-BA8C091E3D04}"/>
                </a:ext>
              </a:extLst>
            </p:cNvPr>
            <p:cNvSpPr>
              <a:spLocks/>
            </p:cNvSpPr>
            <p:nvPr/>
          </p:nvSpPr>
          <p:spPr bwMode="auto">
            <a:xfrm>
              <a:off x="11114089" y="5286375"/>
              <a:ext cx="36513" cy="26987"/>
            </a:xfrm>
            <a:custGeom>
              <a:avLst/>
              <a:gdLst>
                <a:gd name="T0" fmla="*/ 2 w 4"/>
                <a:gd name="T1" fmla="*/ 0 h 3"/>
                <a:gd name="T2" fmla="*/ 4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4" y="0"/>
                    <a:pt x="4" y="2"/>
                  </a:cubicBezTo>
                  <a:cubicBezTo>
                    <a:pt x="4" y="3"/>
                    <a:pt x="3" y="3"/>
                    <a:pt x="2" y="3"/>
                  </a:cubicBezTo>
                  <a:cubicBezTo>
                    <a:pt x="1" y="3"/>
                    <a:pt x="1"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6" name="Oval 214">
              <a:extLst>
                <a:ext uri="{FF2B5EF4-FFF2-40B4-BE49-F238E27FC236}">
                  <a16:creationId xmlns:a16="http://schemas.microsoft.com/office/drawing/2014/main" id="{40E16449-C6F2-4979-9711-BB592B2F366B}"/>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7" name="Oval 215">
              <a:extLst>
                <a:ext uri="{FF2B5EF4-FFF2-40B4-BE49-F238E27FC236}">
                  <a16:creationId xmlns:a16="http://schemas.microsoft.com/office/drawing/2014/main" id="{BC5C27F4-AAD6-4260-860D-720165ADDBC9}"/>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8" name="Freeform 216">
              <a:extLst>
                <a:ext uri="{FF2B5EF4-FFF2-40B4-BE49-F238E27FC236}">
                  <a16:creationId xmlns:a16="http://schemas.microsoft.com/office/drawing/2014/main" id="{AA55D73E-AA5F-4899-B730-68B279FA97A7}"/>
                </a:ext>
              </a:extLst>
            </p:cNvPr>
            <p:cNvSpPr>
              <a:spLocks/>
            </p:cNvSpPr>
            <p:nvPr/>
          </p:nvSpPr>
          <p:spPr bwMode="auto">
            <a:xfrm>
              <a:off x="10936289" y="5180013"/>
              <a:ext cx="1095375" cy="1093787"/>
            </a:xfrm>
            <a:custGeom>
              <a:avLst/>
              <a:gdLst>
                <a:gd name="T0" fmla="*/ 123 w 123"/>
                <a:gd name="T1" fmla="*/ 11 h 123"/>
                <a:gd name="T2" fmla="*/ 123 w 123"/>
                <a:gd name="T3" fmla="*/ 10 h 123"/>
                <a:gd name="T4" fmla="*/ 117 w 123"/>
                <a:gd name="T5" fmla="*/ 1 h 123"/>
                <a:gd name="T6" fmla="*/ 108 w 123"/>
                <a:gd name="T7" fmla="*/ 0 h 123"/>
                <a:gd name="T8" fmla="*/ 107 w 123"/>
                <a:gd name="T9" fmla="*/ 2 h 123"/>
                <a:gd name="T10" fmla="*/ 108 w 123"/>
                <a:gd name="T11" fmla="*/ 3 h 123"/>
                <a:gd name="T12" fmla="*/ 112 w 123"/>
                <a:gd name="T13" fmla="*/ 3 h 123"/>
                <a:gd name="T14" fmla="*/ 119 w 123"/>
                <a:gd name="T15" fmla="*/ 11 h 123"/>
                <a:gd name="T16" fmla="*/ 119 w 123"/>
                <a:gd name="T17" fmla="*/ 23 h 123"/>
                <a:gd name="T18" fmla="*/ 119 w 123"/>
                <a:gd name="T19" fmla="*/ 24 h 123"/>
                <a:gd name="T20" fmla="*/ 3 w 123"/>
                <a:gd name="T21" fmla="*/ 24 h 123"/>
                <a:gd name="T22" fmla="*/ 3 w 123"/>
                <a:gd name="T23" fmla="*/ 23 h 123"/>
                <a:gd name="T24" fmla="*/ 3 w 123"/>
                <a:gd name="T25" fmla="*/ 11 h 123"/>
                <a:gd name="T26" fmla="*/ 4 w 123"/>
                <a:gd name="T27" fmla="*/ 7 h 123"/>
                <a:gd name="T28" fmla="*/ 11 w 123"/>
                <a:gd name="T29" fmla="*/ 3 h 123"/>
                <a:gd name="T30" fmla="*/ 99 w 123"/>
                <a:gd name="T31" fmla="*/ 4 h 123"/>
                <a:gd name="T32" fmla="*/ 100 w 123"/>
                <a:gd name="T33" fmla="*/ 3 h 123"/>
                <a:gd name="T34" fmla="*/ 102 w 123"/>
                <a:gd name="T35" fmla="*/ 2 h 123"/>
                <a:gd name="T36" fmla="*/ 100 w 123"/>
                <a:gd name="T37" fmla="*/ 0 h 123"/>
                <a:gd name="T38" fmla="*/ 99 w 123"/>
                <a:gd name="T39" fmla="*/ 0 h 123"/>
                <a:gd name="T40" fmla="*/ 11 w 123"/>
                <a:gd name="T41" fmla="*/ 0 h 123"/>
                <a:gd name="T42" fmla="*/ 0 w 123"/>
                <a:gd name="T43" fmla="*/ 12 h 123"/>
                <a:gd name="T44" fmla="*/ 0 w 123"/>
                <a:gd name="T45" fmla="*/ 35 h 123"/>
                <a:gd name="T46" fmla="*/ 1 w 123"/>
                <a:gd name="T47" fmla="*/ 38 h 123"/>
                <a:gd name="T48" fmla="*/ 3 w 123"/>
                <a:gd name="T49" fmla="*/ 35 h 123"/>
                <a:gd name="T50" fmla="*/ 3 w 123"/>
                <a:gd name="T51" fmla="*/ 27 h 123"/>
                <a:gd name="T52" fmla="*/ 119 w 123"/>
                <a:gd name="T53" fmla="*/ 27 h 123"/>
                <a:gd name="T54" fmla="*/ 119 w 123"/>
                <a:gd name="T55" fmla="*/ 29 h 123"/>
                <a:gd name="T56" fmla="*/ 119 w 123"/>
                <a:gd name="T57" fmla="*/ 111 h 123"/>
                <a:gd name="T58" fmla="*/ 111 w 123"/>
                <a:gd name="T59" fmla="*/ 120 h 123"/>
                <a:gd name="T60" fmla="*/ 12 w 123"/>
                <a:gd name="T61" fmla="*/ 120 h 123"/>
                <a:gd name="T62" fmla="*/ 3 w 123"/>
                <a:gd name="T63" fmla="*/ 111 h 123"/>
                <a:gd name="T64" fmla="*/ 3 w 123"/>
                <a:gd name="T65" fmla="*/ 46 h 123"/>
                <a:gd name="T66" fmla="*/ 3 w 123"/>
                <a:gd name="T67" fmla="*/ 44 h 123"/>
                <a:gd name="T68" fmla="*/ 2 w 123"/>
                <a:gd name="T69" fmla="*/ 43 h 123"/>
                <a:gd name="T70" fmla="*/ 0 w 123"/>
                <a:gd name="T71" fmla="*/ 44 h 123"/>
                <a:gd name="T72" fmla="*/ 0 w 123"/>
                <a:gd name="T73" fmla="*/ 45 h 123"/>
                <a:gd name="T74" fmla="*/ 0 w 123"/>
                <a:gd name="T75" fmla="*/ 112 h 123"/>
                <a:gd name="T76" fmla="*/ 11 w 123"/>
                <a:gd name="T77" fmla="*/ 123 h 123"/>
                <a:gd name="T78" fmla="*/ 112 w 123"/>
                <a:gd name="T79" fmla="*/ 123 h 123"/>
                <a:gd name="T80" fmla="*/ 117 w 123"/>
                <a:gd name="T81" fmla="*/ 122 h 123"/>
                <a:gd name="T82" fmla="*/ 123 w 123"/>
                <a:gd name="T83" fmla="*/ 112 h 123"/>
                <a:gd name="T84" fmla="*/ 123 w 123"/>
                <a:gd name="T85"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23" y="11"/>
                  </a:moveTo>
                  <a:cubicBezTo>
                    <a:pt x="123" y="11"/>
                    <a:pt x="123" y="11"/>
                    <a:pt x="123" y="10"/>
                  </a:cubicBezTo>
                  <a:cubicBezTo>
                    <a:pt x="123" y="6"/>
                    <a:pt x="121" y="3"/>
                    <a:pt x="117" y="1"/>
                  </a:cubicBezTo>
                  <a:cubicBezTo>
                    <a:pt x="114" y="0"/>
                    <a:pt x="111" y="0"/>
                    <a:pt x="108" y="0"/>
                  </a:cubicBezTo>
                  <a:cubicBezTo>
                    <a:pt x="107" y="0"/>
                    <a:pt x="107" y="1"/>
                    <a:pt x="107" y="2"/>
                  </a:cubicBezTo>
                  <a:cubicBezTo>
                    <a:pt x="107" y="3"/>
                    <a:pt x="107" y="3"/>
                    <a:pt x="108" y="3"/>
                  </a:cubicBezTo>
                  <a:cubicBezTo>
                    <a:pt x="110" y="4"/>
                    <a:pt x="111" y="3"/>
                    <a:pt x="112" y="3"/>
                  </a:cubicBezTo>
                  <a:cubicBezTo>
                    <a:pt x="116" y="4"/>
                    <a:pt x="119" y="7"/>
                    <a:pt x="119" y="11"/>
                  </a:cubicBezTo>
                  <a:cubicBezTo>
                    <a:pt x="119" y="15"/>
                    <a:pt x="119" y="19"/>
                    <a:pt x="119" y="23"/>
                  </a:cubicBezTo>
                  <a:cubicBezTo>
                    <a:pt x="119" y="23"/>
                    <a:pt x="119" y="23"/>
                    <a:pt x="119" y="24"/>
                  </a:cubicBezTo>
                  <a:cubicBezTo>
                    <a:pt x="81" y="24"/>
                    <a:pt x="42" y="24"/>
                    <a:pt x="3" y="24"/>
                  </a:cubicBezTo>
                  <a:cubicBezTo>
                    <a:pt x="3" y="23"/>
                    <a:pt x="3" y="23"/>
                    <a:pt x="3" y="23"/>
                  </a:cubicBezTo>
                  <a:cubicBezTo>
                    <a:pt x="3" y="19"/>
                    <a:pt x="3" y="15"/>
                    <a:pt x="3" y="11"/>
                  </a:cubicBezTo>
                  <a:cubicBezTo>
                    <a:pt x="3" y="10"/>
                    <a:pt x="4" y="8"/>
                    <a:pt x="4" y="7"/>
                  </a:cubicBezTo>
                  <a:cubicBezTo>
                    <a:pt x="6" y="4"/>
                    <a:pt x="8" y="3"/>
                    <a:pt x="11" y="3"/>
                  </a:cubicBezTo>
                  <a:cubicBezTo>
                    <a:pt x="40" y="4"/>
                    <a:pt x="70" y="4"/>
                    <a:pt x="99" y="4"/>
                  </a:cubicBezTo>
                  <a:cubicBezTo>
                    <a:pt x="99" y="4"/>
                    <a:pt x="100" y="4"/>
                    <a:pt x="100" y="3"/>
                  </a:cubicBezTo>
                  <a:cubicBezTo>
                    <a:pt x="101" y="3"/>
                    <a:pt x="102" y="3"/>
                    <a:pt x="102" y="2"/>
                  </a:cubicBezTo>
                  <a:cubicBezTo>
                    <a:pt x="102" y="1"/>
                    <a:pt x="101" y="0"/>
                    <a:pt x="100" y="0"/>
                  </a:cubicBezTo>
                  <a:cubicBezTo>
                    <a:pt x="100" y="0"/>
                    <a:pt x="99" y="0"/>
                    <a:pt x="99" y="0"/>
                  </a:cubicBezTo>
                  <a:cubicBezTo>
                    <a:pt x="70" y="0"/>
                    <a:pt x="41" y="0"/>
                    <a:pt x="11" y="0"/>
                  </a:cubicBezTo>
                  <a:cubicBezTo>
                    <a:pt x="4" y="0"/>
                    <a:pt x="0" y="4"/>
                    <a:pt x="0" y="12"/>
                  </a:cubicBezTo>
                  <a:cubicBezTo>
                    <a:pt x="0" y="19"/>
                    <a:pt x="0" y="27"/>
                    <a:pt x="0" y="35"/>
                  </a:cubicBezTo>
                  <a:cubicBezTo>
                    <a:pt x="0" y="37"/>
                    <a:pt x="0" y="38"/>
                    <a:pt x="1" y="38"/>
                  </a:cubicBezTo>
                  <a:cubicBezTo>
                    <a:pt x="3" y="38"/>
                    <a:pt x="3" y="37"/>
                    <a:pt x="3" y="35"/>
                  </a:cubicBezTo>
                  <a:cubicBezTo>
                    <a:pt x="3" y="33"/>
                    <a:pt x="3" y="30"/>
                    <a:pt x="3" y="27"/>
                  </a:cubicBezTo>
                  <a:cubicBezTo>
                    <a:pt x="42" y="27"/>
                    <a:pt x="81" y="27"/>
                    <a:pt x="119" y="27"/>
                  </a:cubicBezTo>
                  <a:cubicBezTo>
                    <a:pt x="119" y="28"/>
                    <a:pt x="119" y="29"/>
                    <a:pt x="119" y="29"/>
                  </a:cubicBezTo>
                  <a:cubicBezTo>
                    <a:pt x="119" y="57"/>
                    <a:pt x="119" y="84"/>
                    <a:pt x="119" y="111"/>
                  </a:cubicBezTo>
                  <a:cubicBezTo>
                    <a:pt x="119" y="117"/>
                    <a:pt x="117" y="120"/>
                    <a:pt x="111" y="120"/>
                  </a:cubicBezTo>
                  <a:cubicBezTo>
                    <a:pt x="78" y="120"/>
                    <a:pt x="45" y="120"/>
                    <a:pt x="12" y="120"/>
                  </a:cubicBezTo>
                  <a:cubicBezTo>
                    <a:pt x="6" y="120"/>
                    <a:pt x="3" y="117"/>
                    <a:pt x="3" y="111"/>
                  </a:cubicBezTo>
                  <a:cubicBezTo>
                    <a:pt x="3" y="90"/>
                    <a:pt x="3" y="68"/>
                    <a:pt x="3" y="46"/>
                  </a:cubicBezTo>
                  <a:cubicBezTo>
                    <a:pt x="3" y="45"/>
                    <a:pt x="3" y="45"/>
                    <a:pt x="3" y="44"/>
                  </a:cubicBezTo>
                  <a:cubicBezTo>
                    <a:pt x="3" y="44"/>
                    <a:pt x="2" y="43"/>
                    <a:pt x="2" y="43"/>
                  </a:cubicBezTo>
                  <a:cubicBezTo>
                    <a:pt x="1" y="43"/>
                    <a:pt x="0" y="44"/>
                    <a:pt x="0" y="44"/>
                  </a:cubicBezTo>
                  <a:cubicBezTo>
                    <a:pt x="0" y="44"/>
                    <a:pt x="0" y="45"/>
                    <a:pt x="0" y="45"/>
                  </a:cubicBezTo>
                  <a:cubicBezTo>
                    <a:pt x="0" y="68"/>
                    <a:pt x="0" y="90"/>
                    <a:pt x="0" y="112"/>
                  </a:cubicBezTo>
                  <a:cubicBezTo>
                    <a:pt x="0" y="119"/>
                    <a:pt x="4" y="123"/>
                    <a:pt x="11" y="123"/>
                  </a:cubicBezTo>
                  <a:cubicBezTo>
                    <a:pt x="45" y="123"/>
                    <a:pt x="78" y="123"/>
                    <a:pt x="112" y="123"/>
                  </a:cubicBezTo>
                  <a:cubicBezTo>
                    <a:pt x="114" y="123"/>
                    <a:pt x="116" y="123"/>
                    <a:pt x="117" y="122"/>
                  </a:cubicBezTo>
                  <a:cubicBezTo>
                    <a:pt x="121" y="120"/>
                    <a:pt x="123" y="116"/>
                    <a:pt x="123" y="112"/>
                  </a:cubicBezTo>
                  <a:cubicBezTo>
                    <a:pt x="123" y="78"/>
                    <a:pt x="123" y="45"/>
                    <a:pt x="1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39" name="Oval 217">
              <a:extLst>
                <a:ext uri="{FF2B5EF4-FFF2-40B4-BE49-F238E27FC236}">
                  <a16:creationId xmlns:a16="http://schemas.microsoft.com/office/drawing/2014/main" id="{135971B4-DC4D-4A1B-BADA-91AC2740E9F9}"/>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0" name="Freeform 218">
              <a:extLst>
                <a:ext uri="{FF2B5EF4-FFF2-40B4-BE49-F238E27FC236}">
                  <a16:creationId xmlns:a16="http://schemas.microsoft.com/office/drawing/2014/main" id="{06876D98-2A4A-45CA-BD43-B6DBCB30F148}"/>
                </a:ext>
              </a:extLst>
            </p:cNvPr>
            <p:cNvSpPr>
              <a:spLocks/>
            </p:cNvSpPr>
            <p:nvPr/>
          </p:nvSpPr>
          <p:spPr bwMode="auto">
            <a:xfrm>
              <a:off x="11266489" y="5286375"/>
              <a:ext cx="498475" cy="26987"/>
            </a:xfrm>
            <a:custGeom>
              <a:avLst/>
              <a:gdLst>
                <a:gd name="T0" fmla="*/ 53 w 56"/>
                <a:gd name="T1" fmla="*/ 0 h 3"/>
                <a:gd name="T2" fmla="*/ 3 w 56"/>
                <a:gd name="T3" fmla="*/ 0 h 3"/>
                <a:gd name="T4" fmla="*/ 2 w 56"/>
                <a:gd name="T5" fmla="*/ 0 h 3"/>
                <a:gd name="T6" fmla="*/ 1 w 56"/>
                <a:gd name="T7" fmla="*/ 2 h 3"/>
                <a:gd name="T8" fmla="*/ 2 w 56"/>
                <a:gd name="T9" fmla="*/ 3 h 3"/>
                <a:gd name="T10" fmla="*/ 4 w 56"/>
                <a:gd name="T11" fmla="*/ 3 h 3"/>
                <a:gd name="T12" fmla="*/ 28 w 56"/>
                <a:gd name="T13" fmla="*/ 3 h 3"/>
                <a:gd name="T14" fmla="*/ 28 w 56"/>
                <a:gd name="T15" fmla="*/ 3 h 3"/>
                <a:gd name="T16" fmla="*/ 32 w 56"/>
                <a:gd name="T17" fmla="*/ 3 h 3"/>
                <a:gd name="T18" fmla="*/ 54 w 56"/>
                <a:gd name="T19" fmla="*/ 3 h 3"/>
                <a:gd name="T20" fmla="*/ 56 w 56"/>
                <a:gd name="T21" fmla="*/ 2 h 3"/>
                <a:gd name="T22" fmla="*/ 54 w 56"/>
                <a:gd name="T23" fmla="*/ 0 h 3"/>
                <a:gd name="T24" fmla="*/ 53 w 5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53" y="0"/>
                  </a:moveTo>
                  <a:cubicBezTo>
                    <a:pt x="37" y="0"/>
                    <a:pt x="20" y="0"/>
                    <a:pt x="3" y="0"/>
                  </a:cubicBezTo>
                  <a:cubicBezTo>
                    <a:pt x="3" y="0"/>
                    <a:pt x="3" y="0"/>
                    <a:pt x="2" y="0"/>
                  </a:cubicBezTo>
                  <a:cubicBezTo>
                    <a:pt x="1" y="0"/>
                    <a:pt x="0" y="1"/>
                    <a:pt x="1" y="2"/>
                  </a:cubicBezTo>
                  <a:cubicBezTo>
                    <a:pt x="1" y="3"/>
                    <a:pt x="1" y="3"/>
                    <a:pt x="2" y="3"/>
                  </a:cubicBezTo>
                  <a:cubicBezTo>
                    <a:pt x="3" y="3"/>
                    <a:pt x="4" y="3"/>
                    <a:pt x="4" y="3"/>
                  </a:cubicBezTo>
                  <a:cubicBezTo>
                    <a:pt x="12" y="3"/>
                    <a:pt x="20" y="3"/>
                    <a:pt x="28" y="3"/>
                  </a:cubicBezTo>
                  <a:cubicBezTo>
                    <a:pt x="28" y="3"/>
                    <a:pt x="28" y="3"/>
                    <a:pt x="28" y="3"/>
                  </a:cubicBezTo>
                  <a:cubicBezTo>
                    <a:pt x="30" y="3"/>
                    <a:pt x="31" y="3"/>
                    <a:pt x="32" y="3"/>
                  </a:cubicBezTo>
                  <a:cubicBezTo>
                    <a:pt x="40" y="3"/>
                    <a:pt x="47" y="3"/>
                    <a:pt x="54" y="3"/>
                  </a:cubicBezTo>
                  <a:cubicBezTo>
                    <a:pt x="56" y="3"/>
                    <a:pt x="56" y="3"/>
                    <a:pt x="56" y="2"/>
                  </a:cubicBezTo>
                  <a:cubicBezTo>
                    <a:pt x="56" y="0"/>
                    <a:pt x="56"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1" name="Freeform 219">
              <a:extLst>
                <a:ext uri="{FF2B5EF4-FFF2-40B4-BE49-F238E27FC236}">
                  <a16:creationId xmlns:a16="http://schemas.microsoft.com/office/drawing/2014/main" id="{68443706-E404-45A0-9E26-EC3020334C1B}"/>
                </a:ext>
              </a:extLst>
            </p:cNvPr>
            <p:cNvSpPr>
              <a:spLocks/>
            </p:cNvSpPr>
            <p:nvPr/>
          </p:nvSpPr>
          <p:spPr bwMode="auto">
            <a:xfrm>
              <a:off x="11114089" y="5286375"/>
              <a:ext cx="36513" cy="26987"/>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3"/>
                    <a:pt x="4" y="2"/>
                  </a:cubicBezTo>
                  <a:cubicBezTo>
                    <a:pt x="4" y="0"/>
                    <a:pt x="3"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2" name="Oval 220">
              <a:extLst>
                <a:ext uri="{FF2B5EF4-FFF2-40B4-BE49-F238E27FC236}">
                  <a16:creationId xmlns:a16="http://schemas.microsoft.com/office/drawing/2014/main" id="{FE243FC0-4607-4FF9-83FC-9AAB62709E2A}"/>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3" name="Freeform 221">
              <a:extLst>
                <a:ext uri="{FF2B5EF4-FFF2-40B4-BE49-F238E27FC236}">
                  <a16:creationId xmlns:a16="http://schemas.microsoft.com/office/drawing/2014/main" id="{CB810536-ABEA-4D51-B80E-9BCC186B19F1}"/>
                </a:ext>
              </a:extLst>
            </p:cNvPr>
            <p:cNvSpPr>
              <a:spLocks/>
            </p:cNvSpPr>
            <p:nvPr/>
          </p:nvSpPr>
          <p:spPr bwMode="auto">
            <a:xfrm>
              <a:off x="11818939" y="5286375"/>
              <a:ext cx="96838" cy="26987"/>
            </a:xfrm>
            <a:custGeom>
              <a:avLst/>
              <a:gdLst>
                <a:gd name="T0" fmla="*/ 0 w 11"/>
                <a:gd name="T1" fmla="*/ 2 h 3"/>
                <a:gd name="T2" fmla="*/ 2 w 11"/>
                <a:gd name="T3" fmla="*/ 3 h 3"/>
                <a:gd name="T4" fmla="*/ 5 w 11"/>
                <a:gd name="T5" fmla="*/ 3 h 3"/>
                <a:gd name="T6" fmla="*/ 5 w 11"/>
                <a:gd name="T7" fmla="*/ 3 h 3"/>
                <a:gd name="T8" fmla="*/ 9 w 11"/>
                <a:gd name="T9" fmla="*/ 3 h 3"/>
                <a:gd name="T10" fmla="*/ 10 w 11"/>
                <a:gd name="T11" fmla="*/ 2 h 3"/>
                <a:gd name="T12" fmla="*/ 9 w 11"/>
                <a:gd name="T13" fmla="*/ 0 h 3"/>
                <a:gd name="T14" fmla="*/ 2 w 11"/>
                <a:gd name="T15" fmla="*/ 0 h 3"/>
                <a:gd name="T16" fmla="*/ 0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0" y="2"/>
                  </a:moveTo>
                  <a:cubicBezTo>
                    <a:pt x="0" y="3"/>
                    <a:pt x="1" y="3"/>
                    <a:pt x="2" y="3"/>
                  </a:cubicBezTo>
                  <a:cubicBezTo>
                    <a:pt x="3" y="3"/>
                    <a:pt x="4" y="3"/>
                    <a:pt x="5" y="3"/>
                  </a:cubicBezTo>
                  <a:cubicBezTo>
                    <a:pt x="5" y="3"/>
                    <a:pt x="5" y="3"/>
                    <a:pt x="5" y="3"/>
                  </a:cubicBezTo>
                  <a:cubicBezTo>
                    <a:pt x="6" y="3"/>
                    <a:pt x="8" y="3"/>
                    <a:pt x="9" y="3"/>
                  </a:cubicBezTo>
                  <a:cubicBezTo>
                    <a:pt x="10" y="3"/>
                    <a:pt x="10" y="3"/>
                    <a:pt x="10" y="2"/>
                  </a:cubicBezTo>
                  <a:cubicBezTo>
                    <a:pt x="11" y="1"/>
                    <a:pt x="10" y="0"/>
                    <a:pt x="9" y="0"/>
                  </a:cubicBezTo>
                  <a:cubicBezTo>
                    <a:pt x="7" y="0"/>
                    <a:pt x="4"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4" name="Oval 222">
              <a:extLst>
                <a:ext uri="{FF2B5EF4-FFF2-40B4-BE49-F238E27FC236}">
                  <a16:creationId xmlns:a16="http://schemas.microsoft.com/office/drawing/2014/main" id="{F8C2DCEC-0845-4123-9E52-CBB440E6CF52}"/>
                </a:ext>
              </a:extLst>
            </p:cNvPr>
            <p:cNvSpPr>
              <a:spLocks noChangeArrowheads="1"/>
            </p:cNvSpPr>
            <p:nvPr/>
          </p:nvSpPr>
          <p:spPr bwMode="auto">
            <a:xfrm>
              <a:off x="11622089" y="5313363"/>
              <a:ext cx="293688"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5" name="Oval 223">
              <a:extLst>
                <a:ext uri="{FF2B5EF4-FFF2-40B4-BE49-F238E27FC236}">
                  <a16:creationId xmlns:a16="http://schemas.microsoft.com/office/drawing/2014/main" id="{4FED8F03-7034-4916-8BA6-3C0055FD5C9C}"/>
                </a:ext>
              </a:extLst>
            </p:cNvPr>
            <p:cNvSpPr>
              <a:spLocks noChangeArrowheads="1"/>
            </p:cNvSpPr>
            <p:nvPr/>
          </p:nvSpPr>
          <p:spPr bwMode="auto">
            <a:xfrm>
              <a:off x="11684001" y="6007100"/>
              <a:ext cx="295275"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6" name="Freeform 224">
              <a:extLst>
                <a:ext uri="{FF2B5EF4-FFF2-40B4-BE49-F238E27FC236}">
                  <a16:creationId xmlns:a16="http://schemas.microsoft.com/office/drawing/2014/main" id="{9BAE1492-52C9-4AD1-A07F-AACBA073CC68}"/>
                </a:ext>
              </a:extLst>
            </p:cNvPr>
            <p:cNvSpPr>
              <a:spLocks noEditPoints="1"/>
            </p:cNvSpPr>
            <p:nvPr/>
          </p:nvSpPr>
          <p:spPr bwMode="auto">
            <a:xfrm>
              <a:off x="11096626" y="5375275"/>
              <a:ext cx="836613" cy="881062"/>
            </a:xfrm>
            <a:custGeom>
              <a:avLst/>
              <a:gdLst>
                <a:gd name="T0" fmla="*/ 63 w 94"/>
                <a:gd name="T1" fmla="*/ 82 h 99"/>
                <a:gd name="T2" fmla="*/ 68 w 94"/>
                <a:gd name="T3" fmla="*/ 82 h 99"/>
                <a:gd name="T4" fmla="*/ 64 w 94"/>
                <a:gd name="T5" fmla="*/ 87 h 99"/>
                <a:gd name="T6" fmla="*/ 66 w 94"/>
                <a:gd name="T7" fmla="*/ 92 h 99"/>
                <a:gd name="T8" fmla="*/ 64 w 94"/>
                <a:gd name="T9" fmla="*/ 87 h 99"/>
                <a:gd name="T10" fmla="*/ 73 w 94"/>
                <a:gd name="T11" fmla="*/ 35 h 99"/>
                <a:gd name="T12" fmla="*/ 77 w 94"/>
                <a:gd name="T13" fmla="*/ 35 h 99"/>
                <a:gd name="T14" fmla="*/ 52 w 94"/>
                <a:gd name="T15" fmla="*/ 35 h 99"/>
                <a:gd name="T16" fmla="*/ 75 w 94"/>
                <a:gd name="T17" fmla="*/ 20 h 99"/>
                <a:gd name="T18" fmla="*/ 75 w 94"/>
                <a:gd name="T19" fmla="*/ 0 h 99"/>
                <a:gd name="T20" fmla="*/ 68 w 94"/>
                <a:gd name="T21" fmla="*/ 16 h 99"/>
                <a:gd name="T22" fmla="*/ 52 w 94"/>
                <a:gd name="T23" fmla="*/ 35 h 99"/>
                <a:gd name="T24" fmla="*/ 69 w 94"/>
                <a:gd name="T25" fmla="*/ 53 h 99"/>
                <a:gd name="T26" fmla="*/ 69 w 94"/>
                <a:gd name="T27" fmla="*/ 37 h 99"/>
                <a:gd name="T28" fmla="*/ 56 w 94"/>
                <a:gd name="T29" fmla="*/ 44 h 99"/>
                <a:gd name="T30" fmla="*/ 56 w 94"/>
                <a:gd name="T31" fmla="*/ 47 h 99"/>
                <a:gd name="T32" fmla="*/ 28 w 94"/>
                <a:gd name="T33" fmla="*/ 55 h 99"/>
                <a:gd name="T34" fmla="*/ 19 w 94"/>
                <a:gd name="T35" fmla="*/ 58 h 99"/>
                <a:gd name="T36" fmla="*/ 19 w 94"/>
                <a:gd name="T37" fmla="*/ 75 h 99"/>
                <a:gd name="T38" fmla="*/ 25 w 94"/>
                <a:gd name="T39" fmla="*/ 62 h 99"/>
                <a:gd name="T40" fmla="*/ 28 w 94"/>
                <a:gd name="T41" fmla="*/ 55 h 99"/>
                <a:gd name="T42" fmla="*/ 40 w 94"/>
                <a:gd name="T43" fmla="*/ 31 h 99"/>
                <a:gd name="T44" fmla="*/ 40 w 94"/>
                <a:gd name="T45" fmla="*/ 60 h 99"/>
                <a:gd name="T46" fmla="*/ 40 w 94"/>
                <a:gd name="T47" fmla="*/ 53 h 99"/>
                <a:gd name="T48" fmla="*/ 40 w 94"/>
                <a:gd name="T49" fmla="*/ 37 h 99"/>
                <a:gd name="T50" fmla="*/ 40 w 94"/>
                <a:gd name="T51" fmla="*/ 53 h 99"/>
                <a:gd name="T52" fmla="*/ 67 w 94"/>
                <a:gd name="T53" fmla="*/ 2 h 99"/>
                <a:gd name="T54" fmla="*/ 62 w 94"/>
                <a:gd name="T55" fmla="*/ 2 h 99"/>
                <a:gd name="T56" fmla="*/ 28 w 94"/>
                <a:gd name="T57" fmla="*/ 18 h 99"/>
                <a:gd name="T58" fmla="*/ 28 w 94"/>
                <a:gd name="T59" fmla="*/ 13 h 99"/>
                <a:gd name="T60" fmla="*/ 28 w 94"/>
                <a:gd name="T61" fmla="*/ 18 h 99"/>
                <a:gd name="T62" fmla="*/ 21 w 94"/>
                <a:gd name="T63" fmla="*/ 28 h 99"/>
                <a:gd name="T64" fmla="*/ 30 w 94"/>
                <a:gd name="T65" fmla="*/ 33 h 99"/>
                <a:gd name="T66" fmla="*/ 24 w 94"/>
                <a:gd name="T67" fmla="*/ 22 h 99"/>
                <a:gd name="T68" fmla="*/ 11 w 94"/>
                <a:gd name="T69" fmla="*/ 22 h 99"/>
                <a:gd name="T70" fmla="*/ 5 w 94"/>
                <a:gd name="T71" fmla="*/ 52 h 99"/>
                <a:gd name="T72" fmla="*/ 5 w 94"/>
                <a:gd name="T73" fmla="*/ 61 h 99"/>
                <a:gd name="T74" fmla="*/ 5 w 94"/>
                <a:gd name="T75" fmla="*/ 52 h 99"/>
                <a:gd name="T76" fmla="*/ 2 w 94"/>
                <a:gd name="T77" fmla="*/ 66 h 99"/>
                <a:gd name="T78" fmla="*/ 5 w 94"/>
                <a:gd name="T79" fmla="*/ 66 h 99"/>
                <a:gd name="T80" fmla="*/ 82 w 94"/>
                <a:gd name="T81" fmla="*/ 76 h 99"/>
                <a:gd name="T82" fmla="*/ 52 w 94"/>
                <a:gd name="T83" fmla="*/ 55 h 99"/>
                <a:gd name="T84" fmla="*/ 73 w 94"/>
                <a:gd name="T85" fmla="*/ 80 h 99"/>
                <a:gd name="T86" fmla="*/ 82 w 94"/>
                <a:gd name="T87" fmla="*/ 99 h 99"/>
                <a:gd name="T88" fmla="*/ 82 w 94"/>
                <a:gd name="T89"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9">
                  <a:moveTo>
                    <a:pt x="66" y="80"/>
                  </a:moveTo>
                  <a:cubicBezTo>
                    <a:pt x="64" y="80"/>
                    <a:pt x="63" y="81"/>
                    <a:pt x="63" y="82"/>
                  </a:cubicBezTo>
                  <a:cubicBezTo>
                    <a:pt x="63" y="84"/>
                    <a:pt x="64" y="85"/>
                    <a:pt x="66" y="85"/>
                  </a:cubicBezTo>
                  <a:cubicBezTo>
                    <a:pt x="67" y="85"/>
                    <a:pt x="68" y="84"/>
                    <a:pt x="68" y="82"/>
                  </a:cubicBezTo>
                  <a:cubicBezTo>
                    <a:pt x="68" y="81"/>
                    <a:pt x="67" y="80"/>
                    <a:pt x="66" y="80"/>
                  </a:cubicBezTo>
                  <a:close/>
                  <a:moveTo>
                    <a:pt x="64" y="87"/>
                  </a:moveTo>
                  <a:cubicBezTo>
                    <a:pt x="63" y="88"/>
                    <a:pt x="62" y="90"/>
                    <a:pt x="63" y="91"/>
                  </a:cubicBezTo>
                  <a:cubicBezTo>
                    <a:pt x="63" y="92"/>
                    <a:pt x="65" y="93"/>
                    <a:pt x="66" y="92"/>
                  </a:cubicBezTo>
                  <a:cubicBezTo>
                    <a:pt x="67" y="91"/>
                    <a:pt x="68" y="90"/>
                    <a:pt x="67" y="89"/>
                  </a:cubicBezTo>
                  <a:cubicBezTo>
                    <a:pt x="67" y="87"/>
                    <a:pt x="65" y="87"/>
                    <a:pt x="64" y="87"/>
                  </a:cubicBezTo>
                  <a:close/>
                  <a:moveTo>
                    <a:pt x="75" y="33"/>
                  </a:moveTo>
                  <a:cubicBezTo>
                    <a:pt x="74" y="33"/>
                    <a:pt x="73" y="34"/>
                    <a:pt x="73" y="35"/>
                  </a:cubicBezTo>
                  <a:cubicBezTo>
                    <a:pt x="73" y="36"/>
                    <a:pt x="74" y="36"/>
                    <a:pt x="75" y="36"/>
                  </a:cubicBezTo>
                  <a:cubicBezTo>
                    <a:pt x="76" y="36"/>
                    <a:pt x="77" y="36"/>
                    <a:pt x="77" y="35"/>
                  </a:cubicBezTo>
                  <a:cubicBezTo>
                    <a:pt x="77" y="34"/>
                    <a:pt x="76" y="33"/>
                    <a:pt x="75" y="33"/>
                  </a:cubicBezTo>
                  <a:close/>
                  <a:moveTo>
                    <a:pt x="52" y="35"/>
                  </a:moveTo>
                  <a:cubicBezTo>
                    <a:pt x="70" y="18"/>
                    <a:pt x="70" y="18"/>
                    <a:pt x="70" y="18"/>
                  </a:cubicBezTo>
                  <a:cubicBezTo>
                    <a:pt x="71" y="19"/>
                    <a:pt x="73" y="20"/>
                    <a:pt x="75" y="20"/>
                  </a:cubicBezTo>
                  <a:cubicBezTo>
                    <a:pt x="81" y="20"/>
                    <a:pt x="85" y="15"/>
                    <a:pt x="85" y="10"/>
                  </a:cubicBezTo>
                  <a:cubicBezTo>
                    <a:pt x="85" y="5"/>
                    <a:pt x="81" y="0"/>
                    <a:pt x="75" y="0"/>
                  </a:cubicBezTo>
                  <a:cubicBezTo>
                    <a:pt x="70" y="0"/>
                    <a:pt x="66" y="5"/>
                    <a:pt x="66" y="10"/>
                  </a:cubicBezTo>
                  <a:cubicBezTo>
                    <a:pt x="66" y="12"/>
                    <a:pt x="67" y="14"/>
                    <a:pt x="68" y="16"/>
                  </a:cubicBezTo>
                  <a:cubicBezTo>
                    <a:pt x="50" y="33"/>
                    <a:pt x="50" y="33"/>
                    <a:pt x="50" y="33"/>
                  </a:cubicBezTo>
                  <a:cubicBezTo>
                    <a:pt x="51" y="34"/>
                    <a:pt x="52" y="34"/>
                    <a:pt x="52" y="35"/>
                  </a:cubicBezTo>
                  <a:close/>
                  <a:moveTo>
                    <a:pt x="61" y="47"/>
                  </a:moveTo>
                  <a:cubicBezTo>
                    <a:pt x="62" y="50"/>
                    <a:pt x="65" y="53"/>
                    <a:pt x="69" y="53"/>
                  </a:cubicBezTo>
                  <a:cubicBezTo>
                    <a:pt x="73" y="53"/>
                    <a:pt x="77" y="50"/>
                    <a:pt x="77" y="45"/>
                  </a:cubicBezTo>
                  <a:cubicBezTo>
                    <a:pt x="77" y="41"/>
                    <a:pt x="73" y="37"/>
                    <a:pt x="69" y="37"/>
                  </a:cubicBezTo>
                  <a:cubicBezTo>
                    <a:pt x="65" y="37"/>
                    <a:pt x="62" y="40"/>
                    <a:pt x="61" y="44"/>
                  </a:cubicBezTo>
                  <a:cubicBezTo>
                    <a:pt x="56" y="44"/>
                    <a:pt x="56" y="44"/>
                    <a:pt x="56" y="44"/>
                  </a:cubicBezTo>
                  <a:cubicBezTo>
                    <a:pt x="56" y="44"/>
                    <a:pt x="56" y="45"/>
                    <a:pt x="56" y="45"/>
                  </a:cubicBezTo>
                  <a:cubicBezTo>
                    <a:pt x="56" y="46"/>
                    <a:pt x="56" y="46"/>
                    <a:pt x="56" y="47"/>
                  </a:cubicBezTo>
                  <a:lnTo>
                    <a:pt x="61" y="47"/>
                  </a:lnTo>
                  <a:close/>
                  <a:moveTo>
                    <a:pt x="28" y="55"/>
                  </a:moveTo>
                  <a:cubicBezTo>
                    <a:pt x="24" y="60"/>
                    <a:pt x="24" y="60"/>
                    <a:pt x="24" y="60"/>
                  </a:cubicBezTo>
                  <a:cubicBezTo>
                    <a:pt x="22" y="59"/>
                    <a:pt x="21" y="58"/>
                    <a:pt x="19" y="58"/>
                  </a:cubicBezTo>
                  <a:cubicBezTo>
                    <a:pt x="14" y="58"/>
                    <a:pt x="10" y="62"/>
                    <a:pt x="10" y="67"/>
                  </a:cubicBezTo>
                  <a:cubicBezTo>
                    <a:pt x="10" y="71"/>
                    <a:pt x="14" y="75"/>
                    <a:pt x="19" y="75"/>
                  </a:cubicBezTo>
                  <a:cubicBezTo>
                    <a:pt x="23" y="75"/>
                    <a:pt x="27" y="71"/>
                    <a:pt x="27" y="67"/>
                  </a:cubicBezTo>
                  <a:cubicBezTo>
                    <a:pt x="27" y="65"/>
                    <a:pt x="27" y="63"/>
                    <a:pt x="25" y="62"/>
                  </a:cubicBezTo>
                  <a:cubicBezTo>
                    <a:pt x="30" y="57"/>
                    <a:pt x="30" y="57"/>
                    <a:pt x="30" y="57"/>
                  </a:cubicBezTo>
                  <a:cubicBezTo>
                    <a:pt x="29" y="57"/>
                    <a:pt x="29" y="56"/>
                    <a:pt x="28" y="55"/>
                  </a:cubicBezTo>
                  <a:close/>
                  <a:moveTo>
                    <a:pt x="55" y="45"/>
                  </a:moveTo>
                  <a:cubicBezTo>
                    <a:pt x="55" y="37"/>
                    <a:pt x="48" y="31"/>
                    <a:pt x="40" y="31"/>
                  </a:cubicBezTo>
                  <a:cubicBezTo>
                    <a:pt x="32" y="31"/>
                    <a:pt x="26" y="37"/>
                    <a:pt x="26" y="45"/>
                  </a:cubicBezTo>
                  <a:cubicBezTo>
                    <a:pt x="26" y="53"/>
                    <a:pt x="32" y="60"/>
                    <a:pt x="40" y="60"/>
                  </a:cubicBezTo>
                  <a:cubicBezTo>
                    <a:pt x="48" y="60"/>
                    <a:pt x="55" y="53"/>
                    <a:pt x="55" y="45"/>
                  </a:cubicBezTo>
                  <a:close/>
                  <a:moveTo>
                    <a:pt x="40" y="53"/>
                  </a:moveTo>
                  <a:cubicBezTo>
                    <a:pt x="36" y="53"/>
                    <a:pt x="32" y="50"/>
                    <a:pt x="32" y="45"/>
                  </a:cubicBezTo>
                  <a:cubicBezTo>
                    <a:pt x="32" y="41"/>
                    <a:pt x="36" y="37"/>
                    <a:pt x="40" y="37"/>
                  </a:cubicBezTo>
                  <a:cubicBezTo>
                    <a:pt x="45" y="37"/>
                    <a:pt x="48" y="41"/>
                    <a:pt x="48" y="45"/>
                  </a:cubicBezTo>
                  <a:cubicBezTo>
                    <a:pt x="48" y="50"/>
                    <a:pt x="45" y="53"/>
                    <a:pt x="40" y="53"/>
                  </a:cubicBezTo>
                  <a:close/>
                  <a:moveTo>
                    <a:pt x="64" y="5"/>
                  </a:moveTo>
                  <a:cubicBezTo>
                    <a:pt x="66" y="5"/>
                    <a:pt x="67" y="4"/>
                    <a:pt x="67" y="2"/>
                  </a:cubicBezTo>
                  <a:cubicBezTo>
                    <a:pt x="67" y="1"/>
                    <a:pt x="66" y="0"/>
                    <a:pt x="64" y="0"/>
                  </a:cubicBezTo>
                  <a:cubicBezTo>
                    <a:pt x="63" y="0"/>
                    <a:pt x="62" y="1"/>
                    <a:pt x="62" y="2"/>
                  </a:cubicBezTo>
                  <a:cubicBezTo>
                    <a:pt x="62" y="4"/>
                    <a:pt x="63" y="5"/>
                    <a:pt x="64" y="5"/>
                  </a:cubicBezTo>
                  <a:close/>
                  <a:moveTo>
                    <a:pt x="28" y="18"/>
                  </a:moveTo>
                  <a:cubicBezTo>
                    <a:pt x="30" y="18"/>
                    <a:pt x="31" y="17"/>
                    <a:pt x="31" y="15"/>
                  </a:cubicBezTo>
                  <a:cubicBezTo>
                    <a:pt x="31" y="14"/>
                    <a:pt x="30" y="13"/>
                    <a:pt x="28" y="13"/>
                  </a:cubicBezTo>
                  <a:cubicBezTo>
                    <a:pt x="27" y="13"/>
                    <a:pt x="26" y="14"/>
                    <a:pt x="26" y="15"/>
                  </a:cubicBezTo>
                  <a:cubicBezTo>
                    <a:pt x="26" y="17"/>
                    <a:pt x="27" y="18"/>
                    <a:pt x="28" y="18"/>
                  </a:cubicBezTo>
                  <a:close/>
                  <a:moveTo>
                    <a:pt x="17" y="29"/>
                  </a:moveTo>
                  <a:cubicBezTo>
                    <a:pt x="19" y="29"/>
                    <a:pt x="20" y="28"/>
                    <a:pt x="21" y="28"/>
                  </a:cubicBezTo>
                  <a:cubicBezTo>
                    <a:pt x="28" y="35"/>
                    <a:pt x="28" y="35"/>
                    <a:pt x="28" y="35"/>
                  </a:cubicBezTo>
                  <a:cubicBezTo>
                    <a:pt x="29" y="34"/>
                    <a:pt x="29" y="34"/>
                    <a:pt x="30" y="33"/>
                  </a:cubicBezTo>
                  <a:cubicBezTo>
                    <a:pt x="23" y="26"/>
                    <a:pt x="23" y="26"/>
                    <a:pt x="23" y="26"/>
                  </a:cubicBezTo>
                  <a:cubicBezTo>
                    <a:pt x="23" y="25"/>
                    <a:pt x="24" y="24"/>
                    <a:pt x="24" y="22"/>
                  </a:cubicBezTo>
                  <a:cubicBezTo>
                    <a:pt x="24" y="19"/>
                    <a:pt x="21" y="16"/>
                    <a:pt x="17" y="16"/>
                  </a:cubicBezTo>
                  <a:cubicBezTo>
                    <a:pt x="14" y="16"/>
                    <a:pt x="11" y="19"/>
                    <a:pt x="11" y="22"/>
                  </a:cubicBezTo>
                  <a:cubicBezTo>
                    <a:pt x="11" y="26"/>
                    <a:pt x="14" y="29"/>
                    <a:pt x="17" y="29"/>
                  </a:cubicBezTo>
                  <a:close/>
                  <a:moveTo>
                    <a:pt x="5" y="52"/>
                  </a:moveTo>
                  <a:cubicBezTo>
                    <a:pt x="2" y="52"/>
                    <a:pt x="0" y="54"/>
                    <a:pt x="0" y="56"/>
                  </a:cubicBezTo>
                  <a:cubicBezTo>
                    <a:pt x="0" y="59"/>
                    <a:pt x="2" y="61"/>
                    <a:pt x="5" y="61"/>
                  </a:cubicBezTo>
                  <a:cubicBezTo>
                    <a:pt x="7" y="61"/>
                    <a:pt x="9" y="59"/>
                    <a:pt x="9" y="56"/>
                  </a:cubicBezTo>
                  <a:cubicBezTo>
                    <a:pt x="9" y="54"/>
                    <a:pt x="7" y="52"/>
                    <a:pt x="5" y="52"/>
                  </a:cubicBezTo>
                  <a:close/>
                  <a:moveTo>
                    <a:pt x="3" y="64"/>
                  </a:moveTo>
                  <a:cubicBezTo>
                    <a:pt x="3" y="64"/>
                    <a:pt x="2" y="65"/>
                    <a:pt x="2" y="66"/>
                  </a:cubicBezTo>
                  <a:cubicBezTo>
                    <a:pt x="2" y="67"/>
                    <a:pt x="3" y="67"/>
                    <a:pt x="3" y="67"/>
                  </a:cubicBezTo>
                  <a:cubicBezTo>
                    <a:pt x="4" y="67"/>
                    <a:pt x="5" y="67"/>
                    <a:pt x="5" y="66"/>
                  </a:cubicBezTo>
                  <a:cubicBezTo>
                    <a:pt x="5" y="65"/>
                    <a:pt x="4" y="64"/>
                    <a:pt x="3" y="64"/>
                  </a:cubicBezTo>
                  <a:close/>
                  <a:moveTo>
                    <a:pt x="82" y="76"/>
                  </a:moveTo>
                  <a:cubicBezTo>
                    <a:pt x="80" y="76"/>
                    <a:pt x="77" y="77"/>
                    <a:pt x="75" y="78"/>
                  </a:cubicBezTo>
                  <a:cubicBezTo>
                    <a:pt x="52" y="55"/>
                    <a:pt x="52" y="55"/>
                    <a:pt x="52" y="55"/>
                  </a:cubicBezTo>
                  <a:cubicBezTo>
                    <a:pt x="52" y="56"/>
                    <a:pt x="51" y="57"/>
                    <a:pt x="50" y="57"/>
                  </a:cubicBezTo>
                  <a:cubicBezTo>
                    <a:pt x="73" y="80"/>
                    <a:pt x="73" y="80"/>
                    <a:pt x="73" y="80"/>
                  </a:cubicBezTo>
                  <a:cubicBezTo>
                    <a:pt x="72" y="82"/>
                    <a:pt x="71" y="85"/>
                    <a:pt x="71" y="87"/>
                  </a:cubicBezTo>
                  <a:cubicBezTo>
                    <a:pt x="71" y="94"/>
                    <a:pt x="76" y="99"/>
                    <a:pt x="82" y="99"/>
                  </a:cubicBezTo>
                  <a:cubicBezTo>
                    <a:pt x="89" y="99"/>
                    <a:pt x="94" y="94"/>
                    <a:pt x="94" y="87"/>
                  </a:cubicBezTo>
                  <a:cubicBezTo>
                    <a:pt x="94" y="81"/>
                    <a:pt x="89" y="76"/>
                    <a:pt x="8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spTree>
    <p:extLst>
      <p:ext uri="{BB962C8B-B14F-4D97-AF65-F5344CB8AC3E}">
        <p14:creationId xmlns:p14="http://schemas.microsoft.com/office/powerpoint/2010/main" val="414446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9F2A290E-360A-44C8-B049-CCA7CC4D0C32}"/>
              </a:ext>
            </a:extLst>
          </p:cNvPr>
          <p:cNvSpPr/>
          <p:nvPr/>
        </p:nvSpPr>
        <p:spPr>
          <a:xfrm>
            <a:off x="-825758" y="1710187"/>
            <a:ext cx="2113547" cy="2113547"/>
          </a:xfrm>
          <a:prstGeom prst="ellipse">
            <a:avLst/>
          </a:prstGeom>
          <a:noFill/>
          <a:ln w="355600">
            <a:solidFill>
              <a:srgbClr val="00B0F0">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CD8F20A-EA8C-465A-B345-D29145E2534B}"/>
              </a:ext>
            </a:extLst>
          </p:cNvPr>
          <p:cNvSpPr/>
          <p:nvPr/>
        </p:nvSpPr>
        <p:spPr>
          <a:xfrm>
            <a:off x="7729040" y="-502877"/>
            <a:ext cx="2113547" cy="2113547"/>
          </a:xfrm>
          <a:prstGeom prst="ellipse">
            <a:avLst/>
          </a:prstGeom>
          <a:noFill/>
          <a:ln w="355600">
            <a:solidFill>
              <a:srgbClr val="00B0F0">
                <a:alpha val="2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351E9297-BD8D-47E0-BA8B-C21B73FF7792}"/>
              </a:ext>
            </a:extLst>
          </p:cNvPr>
          <p:cNvGrpSpPr/>
          <p:nvPr/>
        </p:nvGrpSpPr>
        <p:grpSpPr>
          <a:xfrm>
            <a:off x="447058" y="787373"/>
            <a:ext cx="8249884" cy="1932400"/>
            <a:chOff x="517358" y="1006641"/>
            <a:chExt cx="8388015" cy="1427748"/>
          </a:xfrm>
        </p:grpSpPr>
        <p:sp>
          <p:nvSpPr>
            <p:cNvPr id="15" name="Rectangle 14">
              <a:extLst>
                <a:ext uri="{FF2B5EF4-FFF2-40B4-BE49-F238E27FC236}">
                  <a16:creationId xmlns:a16="http://schemas.microsoft.com/office/drawing/2014/main" id="{05AE16AE-4B50-45EB-98F9-BB08911FF3CA}"/>
                </a:ext>
              </a:extLst>
            </p:cNvPr>
            <p:cNvSpPr/>
            <p:nvPr/>
          </p:nvSpPr>
          <p:spPr>
            <a:xfrm>
              <a:off x="517358" y="1006641"/>
              <a:ext cx="2683042" cy="1427748"/>
            </a:xfrm>
            <a:prstGeom prst="rect">
              <a:avLst/>
            </a:prstGeom>
            <a:gradFill flip="none" rotWithShape="1">
              <a:gsLst>
                <a:gs pos="0">
                  <a:schemeClr val="bg1"/>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181785-1A9B-4418-BD74-717971DBA274}"/>
                </a:ext>
              </a:extLst>
            </p:cNvPr>
            <p:cNvSpPr/>
            <p:nvPr/>
          </p:nvSpPr>
          <p:spPr>
            <a:xfrm>
              <a:off x="3376863" y="1006641"/>
              <a:ext cx="2683042" cy="1427748"/>
            </a:xfrm>
            <a:prstGeom prst="rect">
              <a:avLst/>
            </a:prstGeom>
            <a:gradFill flip="none" rotWithShape="1">
              <a:gsLst>
                <a:gs pos="0">
                  <a:schemeClr val="bg1"/>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77370DE-643A-4674-97D5-CE86EDF11C9B}"/>
                </a:ext>
              </a:extLst>
            </p:cNvPr>
            <p:cNvSpPr/>
            <p:nvPr/>
          </p:nvSpPr>
          <p:spPr>
            <a:xfrm>
              <a:off x="6222331" y="1006641"/>
              <a:ext cx="2683042" cy="1427748"/>
            </a:xfrm>
            <a:prstGeom prst="rect">
              <a:avLst/>
            </a:prstGeom>
            <a:gradFill flip="none" rotWithShape="1">
              <a:gsLst>
                <a:gs pos="0">
                  <a:schemeClr val="bg1"/>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tle 2">
            <a:extLst>
              <a:ext uri="{FF2B5EF4-FFF2-40B4-BE49-F238E27FC236}">
                <a16:creationId xmlns:a16="http://schemas.microsoft.com/office/drawing/2014/main" id="{E86A3321-E9D8-447B-A6A4-EC06C37C8567}"/>
              </a:ext>
            </a:extLst>
          </p:cNvPr>
          <p:cNvSpPr>
            <a:spLocks noGrp="1"/>
          </p:cNvSpPr>
          <p:nvPr>
            <p:ph type="title"/>
          </p:nvPr>
        </p:nvSpPr>
        <p:spPr/>
        <p:txBody>
          <a:bodyPr/>
          <a:lstStyle/>
          <a:p>
            <a:r>
              <a:rPr lang="en-US" dirty="0"/>
              <a:t>What exist today in Alma?</a:t>
            </a:r>
          </a:p>
        </p:txBody>
      </p:sp>
      <p:sp>
        <p:nvSpPr>
          <p:cNvPr id="5" name="Rectangle 4">
            <a:extLst>
              <a:ext uri="{FF2B5EF4-FFF2-40B4-BE49-F238E27FC236}">
                <a16:creationId xmlns:a16="http://schemas.microsoft.com/office/drawing/2014/main" id="{193C15F2-3D64-49A7-B28F-358DBBC2C37C}"/>
              </a:ext>
            </a:extLst>
          </p:cNvPr>
          <p:cNvSpPr/>
          <p:nvPr/>
        </p:nvSpPr>
        <p:spPr>
          <a:xfrm>
            <a:off x="527498" y="834561"/>
            <a:ext cx="2261937" cy="32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solidFill>
                <a:latin typeface="Calibri Light" panose="020F0302020204030204" pitchFamily="34" charset="0"/>
                <a:cs typeface="Calibri Light" panose="020F0302020204030204" pitchFamily="34" charset="0"/>
              </a:rPr>
              <a:t>Records enrichment</a:t>
            </a:r>
          </a:p>
        </p:txBody>
      </p:sp>
      <p:sp>
        <p:nvSpPr>
          <p:cNvPr id="7" name="TextBox 6">
            <a:extLst>
              <a:ext uri="{FF2B5EF4-FFF2-40B4-BE49-F238E27FC236}">
                <a16:creationId xmlns:a16="http://schemas.microsoft.com/office/drawing/2014/main" id="{81BBACD8-0C49-4601-A120-1A82370F9C95}"/>
              </a:ext>
            </a:extLst>
          </p:cNvPr>
          <p:cNvSpPr txBox="1"/>
          <p:nvPr/>
        </p:nvSpPr>
        <p:spPr>
          <a:xfrm>
            <a:off x="527498" y="1317361"/>
            <a:ext cx="2197768" cy="830997"/>
          </a:xfrm>
          <a:prstGeom prst="rect">
            <a:avLst/>
          </a:prstGeom>
          <a:noFill/>
        </p:spPr>
        <p:txBody>
          <a:bodyPr wrap="square">
            <a:spAutoFit/>
          </a:bodyPr>
          <a:lstStyle/>
          <a:p>
            <a:pPr marL="0" lvl="1"/>
            <a:r>
              <a:rPr lang="en-US" sz="1600" dirty="0">
                <a:latin typeface="Calibri Light" panose="020F0302020204030204" pitchFamily="34" charset="0"/>
                <a:cs typeface="Calibri Light" panose="020F0302020204030204" pitchFamily="34" charset="0"/>
              </a:rPr>
              <a:t>Automatically with URIs for language, identifiers, names, and subjects</a:t>
            </a:r>
          </a:p>
        </p:txBody>
      </p:sp>
      <p:cxnSp>
        <p:nvCxnSpPr>
          <p:cNvPr id="23" name="Straight Connector 22">
            <a:extLst>
              <a:ext uri="{FF2B5EF4-FFF2-40B4-BE49-F238E27FC236}">
                <a16:creationId xmlns:a16="http://schemas.microsoft.com/office/drawing/2014/main" id="{9B9C62F9-E8F3-41F0-AD2C-DA6C2B0076F7}"/>
              </a:ext>
            </a:extLst>
          </p:cNvPr>
          <p:cNvCxnSpPr>
            <a:cxnSpLocks/>
          </p:cNvCxnSpPr>
          <p:nvPr/>
        </p:nvCxnSpPr>
        <p:spPr>
          <a:xfrm>
            <a:off x="623752" y="1257510"/>
            <a:ext cx="2245895"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EC2D5A8-C72A-488B-ACA3-290A899FA211}"/>
              </a:ext>
            </a:extLst>
          </p:cNvPr>
          <p:cNvSpPr/>
          <p:nvPr/>
        </p:nvSpPr>
        <p:spPr>
          <a:xfrm>
            <a:off x="3347577" y="834561"/>
            <a:ext cx="2261937" cy="32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solidFill>
                <a:latin typeface="Calibri Light" panose="020F0302020204030204" pitchFamily="34" charset="0"/>
                <a:cs typeface="Calibri Light" panose="020F0302020204030204" pitchFamily="34" charset="0"/>
              </a:rPr>
              <a:t>Alma Refine</a:t>
            </a:r>
          </a:p>
        </p:txBody>
      </p:sp>
      <p:sp>
        <p:nvSpPr>
          <p:cNvPr id="26" name="TextBox 25">
            <a:extLst>
              <a:ext uri="{FF2B5EF4-FFF2-40B4-BE49-F238E27FC236}">
                <a16:creationId xmlns:a16="http://schemas.microsoft.com/office/drawing/2014/main" id="{528DA834-3EAA-4B89-A447-48843FE7EFCC}"/>
              </a:ext>
            </a:extLst>
          </p:cNvPr>
          <p:cNvSpPr txBox="1"/>
          <p:nvPr/>
        </p:nvSpPr>
        <p:spPr>
          <a:xfrm>
            <a:off x="3347577" y="1317361"/>
            <a:ext cx="2571520" cy="1323439"/>
          </a:xfrm>
          <a:prstGeom prst="rect">
            <a:avLst/>
          </a:prstGeom>
          <a:noFill/>
        </p:spPr>
        <p:txBody>
          <a:bodyPr wrap="square">
            <a:spAutoFit/>
          </a:bodyPr>
          <a:lstStyle/>
          <a:p>
            <a:pPr marL="0" lvl="1"/>
            <a:r>
              <a:rPr lang="en-US" sz="1600" dirty="0">
                <a:latin typeface="Calibri Light" panose="020F0302020204030204" pitchFamily="34" charset="0"/>
                <a:cs typeface="Calibri Light" panose="020F0302020204030204" pitchFamily="34" charset="0"/>
              </a:rPr>
              <a:t>supports the refine workflow within Alma. It works currently with Getty, </a:t>
            </a:r>
            <a:r>
              <a:rPr lang="en-US" sz="1600" dirty="0" err="1">
                <a:latin typeface="Calibri Light" panose="020F0302020204030204" pitchFamily="34" charset="0"/>
                <a:cs typeface="Calibri Light" panose="020F0302020204030204" pitchFamily="34" charset="0"/>
              </a:rPr>
              <a:t>Wikidata</a:t>
            </a:r>
            <a:r>
              <a:rPr lang="en-US" sz="1600" dirty="0">
                <a:latin typeface="Calibri Light" panose="020F0302020204030204" pitchFamily="34" charset="0"/>
                <a:cs typeface="Calibri Light" panose="020F0302020204030204" pitchFamily="34" charset="0"/>
              </a:rPr>
              <a:t>, and </a:t>
            </a:r>
            <a:r>
              <a:rPr lang="en-US" sz="1600" dirty="0" err="1">
                <a:latin typeface="Calibri Light" panose="020F0302020204030204" pitchFamily="34" charset="0"/>
                <a:cs typeface="Calibri Light" panose="020F0302020204030204" pitchFamily="34" charset="0"/>
              </a:rPr>
              <a:t>Geonames</a:t>
            </a:r>
            <a:r>
              <a:rPr lang="en-US" sz="1600" dirty="0">
                <a:latin typeface="Calibri Light" panose="020F0302020204030204" pitchFamily="34" charset="0"/>
                <a:cs typeface="Calibri Light" panose="020F0302020204030204" pitchFamily="34" charset="0"/>
              </a:rPr>
              <a:t> Linked open Vocabularies </a:t>
            </a:r>
          </a:p>
        </p:txBody>
      </p:sp>
      <p:cxnSp>
        <p:nvCxnSpPr>
          <p:cNvPr id="27" name="Straight Connector 26">
            <a:extLst>
              <a:ext uri="{FF2B5EF4-FFF2-40B4-BE49-F238E27FC236}">
                <a16:creationId xmlns:a16="http://schemas.microsoft.com/office/drawing/2014/main" id="{3F2AB3C7-EE20-4ABF-868A-AF7B8D225E43}"/>
              </a:ext>
            </a:extLst>
          </p:cNvPr>
          <p:cNvCxnSpPr>
            <a:cxnSpLocks/>
          </p:cNvCxnSpPr>
          <p:nvPr/>
        </p:nvCxnSpPr>
        <p:spPr>
          <a:xfrm>
            <a:off x="3443831" y="1257510"/>
            <a:ext cx="2245895"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9C629AC6-2455-4166-A013-3E17AE872A8B}"/>
              </a:ext>
            </a:extLst>
          </p:cNvPr>
          <p:cNvSpPr/>
          <p:nvPr/>
        </p:nvSpPr>
        <p:spPr>
          <a:xfrm>
            <a:off x="6177051" y="832919"/>
            <a:ext cx="2261937" cy="32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solidFill>
                <a:latin typeface="Calibri Light" panose="020F0302020204030204" pitchFamily="34" charset="0"/>
                <a:cs typeface="Calibri Light" panose="020F0302020204030204" pitchFamily="34" charset="0"/>
              </a:rPr>
              <a:t>Display in search</a:t>
            </a:r>
          </a:p>
        </p:txBody>
      </p:sp>
      <p:sp>
        <p:nvSpPr>
          <p:cNvPr id="29" name="TextBox 28">
            <a:extLst>
              <a:ext uri="{FF2B5EF4-FFF2-40B4-BE49-F238E27FC236}">
                <a16:creationId xmlns:a16="http://schemas.microsoft.com/office/drawing/2014/main" id="{8311E555-9352-4F79-BE22-056EFF7A825A}"/>
              </a:ext>
            </a:extLst>
          </p:cNvPr>
          <p:cNvSpPr txBox="1"/>
          <p:nvPr/>
        </p:nvSpPr>
        <p:spPr>
          <a:xfrm>
            <a:off x="6177051" y="1315719"/>
            <a:ext cx="2197768" cy="584775"/>
          </a:xfrm>
          <a:prstGeom prst="rect">
            <a:avLst/>
          </a:prstGeom>
          <a:noFill/>
        </p:spPr>
        <p:txBody>
          <a:bodyPr wrap="square">
            <a:spAutoFit/>
          </a:bodyPr>
          <a:lstStyle/>
          <a:p>
            <a:pPr marL="0" lvl="1"/>
            <a:r>
              <a:rPr lang="en-US" sz="1600" dirty="0">
                <a:latin typeface="Calibri Light" panose="020F0302020204030204" pitchFamily="34" charset="0"/>
                <a:cs typeface="Calibri Light" panose="020F0302020204030204" pitchFamily="34" charset="0"/>
              </a:rPr>
              <a:t>In result and record view (also as BIBFRAME)</a:t>
            </a:r>
          </a:p>
        </p:txBody>
      </p:sp>
      <p:cxnSp>
        <p:nvCxnSpPr>
          <p:cNvPr id="30" name="Straight Connector 29">
            <a:extLst>
              <a:ext uri="{FF2B5EF4-FFF2-40B4-BE49-F238E27FC236}">
                <a16:creationId xmlns:a16="http://schemas.microsoft.com/office/drawing/2014/main" id="{B95D39A2-D846-402E-A62E-D92BB465C5BA}"/>
              </a:ext>
            </a:extLst>
          </p:cNvPr>
          <p:cNvCxnSpPr>
            <a:cxnSpLocks/>
          </p:cNvCxnSpPr>
          <p:nvPr/>
        </p:nvCxnSpPr>
        <p:spPr>
          <a:xfrm>
            <a:off x="6273305" y="1255868"/>
            <a:ext cx="2245895"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71BA66B2-AD91-40B9-BEAF-03780816EC17}"/>
              </a:ext>
            </a:extLst>
          </p:cNvPr>
          <p:cNvGrpSpPr/>
          <p:nvPr/>
        </p:nvGrpSpPr>
        <p:grpSpPr>
          <a:xfrm>
            <a:off x="447058" y="2813858"/>
            <a:ext cx="8249884" cy="1638019"/>
            <a:chOff x="517358" y="1006641"/>
            <a:chExt cx="8388015" cy="1427748"/>
          </a:xfrm>
        </p:grpSpPr>
        <p:sp>
          <p:nvSpPr>
            <p:cNvPr id="32" name="Rectangle 31">
              <a:extLst>
                <a:ext uri="{FF2B5EF4-FFF2-40B4-BE49-F238E27FC236}">
                  <a16:creationId xmlns:a16="http://schemas.microsoft.com/office/drawing/2014/main" id="{271FEF82-5915-48FD-94E3-6293A62777B2}"/>
                </a:ext>
              </a:extLst>
            </p:cNvPr>
            <p:cNvSpPr/>
            <p:nvPr/>
          </p:nvSpPr>
          <p:spPr>
            <a:xfrm>
              <a:off x="517358" y="1006641"/>
              <a:ext cx="2683042" cy="1427748"/>
            </a:xfrm>
            <a:prstGeom prst="rect">
              <a:avLst/>
            </a:prstGeom>
            <a:gradFill flip="none" rotWithShape="1">
              <a:gsLst>
                <a:gs pos="0">
                  <a:schemeClr val="bg1"/>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0DAE452E-1F73-4EA8-9F75-471A34761C39}"/>
                </a:ext>
              </a:extLst>
            </p:cNvPr>
            <p:cNvSpPr/>
            <p:nvPr/>
          </p:nvSpPr>
          <p:spPr>
            <a:xfrm>
              <a:off x="3376863" y="1006641"/>
              <a:ext cx="2683042" cy="1427748"/>
            </a:xfrm>
            <a:prstGeom prst="rect">
              <a:avLst/>
            </a:prstGeom>
            <a:gradFill flip="none" rotWithShape="1">
              <a:gsLst>
                <a:gs pos="0">
                  <a:schemeClr val="bg1"/>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319F5A8-BBD6-4F28-A141-FE889D6DEE4F}"/>
                </a:ext>
              </a:extLst>
            </p:cNvPr>
            <p:cNvSpPr/>
            <p:nvPr/>
          </p:nvSpPr>
          <p:spPr>
            <a:xfrm>
              <a:off x="6222331" y="1006641"/>
              <a:ext cx="2683042" cy="1427748"/>
            </a:xfrm>
            <a:prstGeom prst="rect">
              <a:avLst/>
            </a:prstGeom>
            <a:gradFill flip="none" rotWithShape="1">
              <a:gsLst>
                <a:gs pos="0">
                  <a:schemeClr val="bg1"/>
                </a:gs>
                <a:gs pos="100000">
                  <a:schemeClr val="bg1">
                    <a:lumMod val="9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Rectangle 34">
            <a:extLst>
              <a:ext uri="{FF2B5EF4-FFF2-40B4-BE49-F238E27FC236}">
                <a16:creationId xmlns:a16="http://schemas.microsoft.com/office/drawing/2014/main" id="{BA45F4A8-5FBC-4B13-888B-1CF01C1A30B6}"/>
              </a:ext>
            </a:extLst>
          </p:cNvPr>
          <p:cNvSpPr/>
          <p:nvPr/>
        </p:nvSpPr>
        <p:spPr>
          <a:xfrm>
            <a:off x="527498" y="2956394"/>
            <a:ext cx="2261937" cy="32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solidFill>
                <a:latin typeface="Calibri Light" panose="020F0302020204030204" pitchFamily="34" charset="0"/>
                <a:cs typeface="Calibri Light" panose="020F0302020204030204" pitchFamily="34" charset="0"/>
              </a:rPr>
              <a:t>Publish and Export</a:t>
            </a:r>
          </a:p>
        </p:txBody>
      </p:sp>
      <p:sp>
        <p:nvSpPr>
          <p:cNvPr id="36" name="TextBox 35">
            <a:extLst>
              <a:ext uri="{FF2B5EF4-FFF2-40B4-BE49-F238E27FC236}">
                <a16:creationId xmlns:a16="http://schemas.microsoft.com/office/drawing/2014/main" id="{CB11438C-4604-49E9-81C9-F786FF893ED4}"/>
              </a:ext>
            </a:extLst>
          </p:cNvPr>
          <p:cNvSpPr txBox="1"/>
          <p:nvPr/>
        </p:nvSpPr>
        <p:spPr>
          <a:xfrm>
            <a:off x="527498" y="3439194"/>
            <a:ext cx="2197768" cy="584775"/>
          </a:xfrm>
          <a:prstGeom prst="rect">
            <a:avLst/>
          </a:prstGeom>
          <a:noFill/>
        </p:spPr>
        <p:txBody>
          <a:bodyPr wrap="square">
            <a:spAutoFit/>
          </a:bodyPr>
          <a:lstStyle/>
          <a:p>
            <a:pPr marL="0" lvl="1"/>
            <a:r>
              <a:rPr lang="it-IT" sz="1600" dirty="0">
                <a:latin typeface="Calibri Light" panose="020F0302020204030204" pitchFamily="34" charset="0"/>
                <a:cs typeface="Calibri Light" panose="020F0302020204030204" pitchFamily="34" charset="0"/>
              </a:rPr>
              <a:t>Entire catalog: BIBFRAME, RDA/RDF</a:t>
            </a:r>
          </a:p>
        </p:txBody>
      </p:sp>
      <p:cxnSp>
        <p:nvCxnSpPr>
          <p:cNvPr id="37" name="Straight Connector 36">
            <a:extLst>
              <a:ext uri="{FF2B5EF4-FFF2-40B4-BE49-F238E27FC236}">
                <a16:creationId xmlns:a16="http://schemas.microsoft.com/office/drawing/2014/main" id="{062181F3-2430-4B33-B98A-1FAC5E5873F7}"/>
              </a:ext>
            </a:extLst>
          </p:cNvPr>
          <p:cNvCxnSpPr>
            <a:cxnSpLocks/>
          </p:cNvCxnSpPr>
          <p:nvPr/>
        </p:nvCxnSpPr>
        <p:spPr>
          <a:xfrm>
            <a:off x="623752" y="3379343"/>
            <a:ext cx="2245895"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69D0B993-2C13-4B86-BA56-AC1E5A7AD5F9}"/>
              </a:ext>
            </a:extLst>
          </p:cNvPr>
          <p:cNvSpPr/>
          <p:nvPr/>
        </p:nvSpPr>
        <p:spPr>
          <a:xfrm>
            <a:off x="3347577" y="2956394"/>
            <a:ext cx="2261937" cy="32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solidFill>
                <a:latin typeface="Calibri Light" panose="020F0302020204030204" pitchFamily="34" charset="0"/>
                <a:cs typeface="Calibri Light" panose="020F0302020204030204" pitchFamily="34" charset="0"/>
              </a:rPr>
              <a:t>REST APIs</a:t>
            </a:r>
          </a:p>
        </p:txBody>
      </p:sp>
      <p:sp>
        <p:nvSpPr>
          <p:cNvPr id="39" name="TextBox 38">
            <a:extLst>
              <a:ext uri="{FF2B5EF4-FFF2-40B4-BE49-F238E27FC236}">
                <a16:creationId xmlns:a16="http://schemas.microsoft.com/office/drawing/2014/main" id="{300857CA-F8DD-407B-840F-A758537A42FB}"/>
              </a:ext>
            </a:extLst>
          </p:cNvPr>
          <p:cNvSpPr txBox="1"/>
          <p:nvPr/>
        </p:nvSpPr>
        <p:spPr>
          <a:xfrm>
            <a:off x="3347577" y="3439194"/>
            <a:ext cx="2197768" cy="584775"/>
          </a:xfrm>
          <a:prstGeom prst="rect">
            <a:avLst/>
          </a:prstGeom>
          <a:noFill/>
        </p:spPr>
        <p:txBody>
          <a:bodyPr wrap="square">
            <a:spAutoFit/>
          </a:bodyPr>
          <a:lstStyle/>
          <a:p>
            <a:pPr marL="0" lvl="1"/>
            <a:r>
              <a:rPr lang="en-US" sz="1600" dirty="0">
                <a:latin typeface="Calibri Light" panose="020F0302020204030204" pitchFamily="34" charset="0"/>
                <a:cs typeface="Calibri Light" panose="020F0302020204030204" pitchFamily="34" charset="0"/>
              </a:rPr>
              <a:t>In: BIBFRAME, RDA/RDF and JSON-LD​</a:t>
            </a:r>
          </a:p>
        </p:txBody>
      </p:sp>
      <p:cxnSp>
        <p:nvCxnSpPr>
          <p:cNvPr id="40" name="Straight Connector 39">
            <a:extLst>
              <a:ext uri="{FF2B5EF4-FFF2-40B4-BE49-F238E27FC236}">
                <a16:creationId xmlns:a16="http://schemas.microsoft.com/office/drawing/2014/main" id="{B26973DA-A71D-4C50-A214-6C8B92EAB83E}"/>
              </a:ext>
            </a:extLst>
          </p:cNvPr>
          <p:cNvCxnSpPr>
            <a:cxnSpLocks/>
          </p:cNvCxnSpPr>
          <p:nvPr/>
        </p:nvCxnSpPr>
        <p:spPr>
          <a:xfrm>
            <a:off x="3443831" y="3379343"/>
            <a:ext cx="2245895"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2216069D-BBFF-4504-B512-2936A7435C25}"/>
              </a:ext>
            </a:extLst>
          </p:cNvPr>
          <p:cNvSpPr/>
          <p:nvPr/>
        </p:nvSpPr>
        <p:spPr>
          <a:xfrm>
            <a:off x="8251611" y="442225"/>
            <a:ext cx="817340" cy="276999"/>
          </a:xfrm>
          <a:prstGeom prst="rect">
            <a:avLst/>
          </a:prstGeom>
        </p:spPr>
        <p:txBody>
          <a:bodyPr wrap="none">
            <a:spAutoFit/>
          </a:bodyPr>
          <a:lstStyle/>
          <a:p>
            <a:r>
              <a:rPr lang="en-US" sz="1200" b="1" dirty="0">
                <a:solidFill>
                  <a:srgbClr val="50CFDA"/>
                </a:solidFill>
                <a:latin typeface="Calibri Light" panose="020F0302020204030204" pitchFamily="34" charset="0"/>
                <a:cs typeface="Calibri Light" panose="020F0302020204030204" pitchFamily="34" charset="0"/>
              </a:rPr>
              <a:t>Cataloging</a:t>
            </a:r>
            <a:endParaRPr lang="en-US" sz="1200" dirty="0">
              <a:solidFill>
                <a:srgbClr val="50CFDA"/>
              </a:solidFill>
            </a:endParaRPr>
          </a:p>
        </p:txBody>
      </p:sp>
      <p:grpSp>
        <p:nvGrpSpPr>
          <p:cNvPr id="47" name="Group 46">
            <a:extLst>
              <a:ext uri="{FF2B5EF4-FFF2-40B4-BE49-F238E27FC236}">
                <a16:creationId xmlns:a16="http://schemas.microsoft.com/office/drawing/2014/main" id="{28699CCF-1E3D-47F0-A137-88A1957856DA}"/>
              </a:ext>
            </a:extLst>
          </p:cNvPr>
          <p:cNvGrpSpPr/>
          <p:nvPr/>
        </p:nvGrpSpPr>
        <p:grpSpPr>
          <a:xfrm>
            <a:off x="8477942" y="218120"/>
            <a:ext cx="281189" cy="273919"/>
            <a:chOff x="10936289" y="5180013"/>
            <a:chExt cx="1095375" cy="1120774"/>
          </a:xfrm>
          <a:solidFill>
            <a:srgbClr val="50CFDA"/>
          </a:solidFill>
        </p:grpSpPr>
        <p:sp>
          <p:nvSpPr>
            <p:cNvPr id="48" name="Freeform 210">
              <a:extLst>
                <a:ext uri="{FF2B5EF4-FFF2-40B4-BE49-F238E27FC236}">
                  <a16:creationId xmlns:a16="http://schemas.microsoft.com/office/drawing/2014/main" id="{A212586E-B71D-4943-AA25-52F75F92D89D}"/>
                </a:ext>
              </a:extLst>
            </p:cNvPr>
            <p:cNvSpPr>
              <a:spLocks/>
            </p:cNvSpPr>
            <p:nvPr/>
          </p:nvSpPr>
          <p:spPr bwMode="auto">
            <a:xfrm>
              <a:off x="10936289" y="5180013"/>
              <a:ext cx="1095375" cy="1093787"/>
            </a:xfrm>
            <a:custGeom>
              <a:avLst/>
              <a:gdLst>
                <a:gd name="T0" fmla="*/ 119 w 123"/>
                <a:gd name="T1" fmla="*/ 27 h 123"/>
                <a:gd name="T2" fmla="*/ 3 w 123"/>
                <a:gd name="T3" fmla="*/ 27 h 123"/>
                <a:gd name="T4" fmla="*/ 3 w 123"/>
                <a:gd name="T5" fmla="*/ 35 h 123"/>
                <a:gd name="T6" fmla="*/ 1 w 123"/>
                <a:gd name="T7" fmla="*/ 38 h 123"/>
                <a:gd name="T8" fmla="*/ 0 w 123"/>
                <a:gd name="T9" fmla="*/ 35 h 123"/>
                <a:gd name="T10" fmla="*/ 0 w 123"/>
                <a:gd name="T11" fmla="*/ 12 h 123"/>
                <a:gd name="T12" fmla="*/ 11 w 123"/>
                <a:gd name="T13" fmla="*/ 0 h 123"/>
                <a:gd name="T14" fmla="*/ 99 w 123"/>
                <a:gd name="T15" fmla="*/ 0 h 123"/>
                <a:gd name="T16" fmla="*/ 100 w 123"/>
                <a:gd name="T17" fmla="*/ 0 h 123"/>
                <a:gd name="T18" fmla="*/ 102 w 123"/>
                <a:gd name="T19" fmla="*/ 2 h 123"/>
                <a:gd name="T20" fmla="*/ 100 w 123"/>
                <a:gd name="T21" fmla="*/ 3 h 123"/>
                <a:gd name="T22" fmla="*/ 99 w 123"/>
                <a:gd name="T23" fmla="*/ 4 h 123"/>
                <a:gd name="T24" fmla="*/ 11 w 123"/>
                <a:gd name="T25" fmla="*/ 3 h 123"/>
                <a:gd name="T26" fmla="*/ 4 w 123"/>
                <a:gd name="T27" fmla="*/ 7 h 123"/>
                <a:gd name="T28" fmla="*/ 3 w 123"/>
                <a:gd name="T29" fmla="*/ 11 h 123"/>
                <a:gd name="T30" fmla="*/ 3 w 123"/>
                <a:gd name="T31" fmla="*/ 23 h 123"/>
                <a:gd name="T32" fmla="*/ 3 w 123"/>
                <a:gd name="T33" fmla="*/ 24 h 123"/>
                <a:gd name="T34" fmla="*/ 119 w 123"/>
                <a:gd name="T35" fmla="*/ 24 h 123"/>
                <a:gd name="T36" fmla="*/ 119 w 123"/>
                <a:gd name="T37" fmla="*/ 23 h 123"/>
                <a:gd name="T38" fmla="*/ 119 w 123"/>
                <a:gd name="T39" fmla="*/ 11 h 123"/>
                <a:gd name="T40" fmla="*/ 112 w 123"/>
                <a:gd name="T41" fmla="*/ 3 h 123"/>
                <a:gd name="T42" fmla="*/ 108 w 123"/>
                <a:gd name="T43" fmla="*/ 3 h 123"/>
                <a:gd name="T44" fmla="*/ 107 w 123"/>
                <a:gd name="T45" fmla="*/ 2 h 123"/>
                <a:gd name="T46" fmla="*/ 108 w 123"/>
                <a:gd name="T47" fmla="*/ 0 h 123"/>
                <a:gd name="T48" fmla="*/ 117 w 123"/>
                <a:gd name="T49" fmla="*/ 1 h 123"/>
                <a:gd name="T50" fmla="*/ 123 w 123"/>
                <a:gd name="T51" fmla="*/ 10 h 123"/>
                <a:gd name="T52" fmla="*/ 123 w 123"/>
                <a:gd name="T53" fmla="*/ 11 h 123"/>
                <a:gd name="T54" fmla="*/ 123 w 123"/>
                <a:gd name="T55" fmla="*/ 112 h 123"/>
                <a:gd name="T56" fmla="*/ 117 w 123"/>
                <a:gd name="T57" fmla="*/ 122 h 123"/>
                <a:gd name="T58" fmla="*/ 112 w 123"/>
                <a:gd name="T59" fmla="*/ 123 h 123"/>
                <a:gd name="T60" fmla="*/ 11 w 123"/>
                <a:gd name="T61" fmla="*/ 123 h 123"/>
                <a:gd name="T62" fmla="*/ 0 w 123"/>
                <a:gd name="T63" fmla="*/ 112 h 123"/>
                <a:gd name="T64" fmla="*/ 0 w 123"/>
                <a:gd name="T65" fmla="*/ 45 h 123"/>
                <a:gd name="T66" fmla="*/ 0 w 123"/>
                <a:gd name="T67" fmla="*/ 44 h 123"/>
                <a:gd name="T68" fmla="*/ 2 w 123"/>
                <a:gd name="T69" fmla="*/ 43 h 123"/>
                <a:gd name="T70" fmla="*/ 3 w 123"/>
                <a:gd name="T71" fmla="*/ 44 h 123"/>
                <a:gd name="T72" fmla="*/ 3 w 123"/>
                <a:gd name="T73" fmla="*/ 46 h 123"/>
                <a:gd name="T74" fmla="*/ 3 w 123"/>
                <a:gd name="T75" fmla="*/ 111 h 123"/>
                <a:gd name="T76" fmla="*/ 12 w 123"/>
                <a:gd name="T77" fmla="*/ 120 h 123"/>
                <a:gd name="T78" fmla="*/ 111 w 123"/>
                <a:gd name="T79" fmla="*/ 120 h 123"/>
                <a:gd name="T80" fmla="*/ 119 w 123"/>
                <a:gd name="T81" fmla="*/ 111 h 123"/>
                <a:gd name="T82" fmla="*/ 119 w 123"/>
                <a:gd name="T83" fmla="*/ 29 h 123"/>
                <a:gd name="T84" fmla="*/ 119 w 123"/>
                <a:gd name="T85"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19" y="27"/>
                  </a:moveTo>
                  <a:cubicBezTo>
                    <a:pt x="81" y="27"/>
                    <a:pt x="42" y="27"/>
                    <a:pt x="3" y="27"/>
                  </a:cubicBezTo>
                  <a:cubicBezTo>
                    <a:pt x="3" y="30"/>
                    <a:pt x="3" y="33"/>
                    <a:pt x="3" y="35"/>
                  </a:cubicBezTo>
                  <a:cubicBezTo>
                    <a:pt x="3" y="37"/>
                    <a:pt x="3" y="38"/>
                    <a:pt x="1" y="38"/>
                  </a:cubicBezTo>
                  <a:cubicBezTo>
                    <a:pt x="0" y="38"/>
                    <a:pt x="0" y="37"/>
                    <a:pt x="0" y="35"/>
                  </a:cubicBezTo>
                  <a:cubicBezTo>
                    <a:pt x="0" y="27"/>
                    <a:pt x="0" y="19"/>
                    <a:pt x="0" y="12"/>
                  </a:cubicBezTo>
                  <a:cubicBezTo>
                    <a:pt x="0" y="4"/>
                    <a:pt x="4" y="0"/>
                    <a:pt x="11" y="0"/>
                  </a:cubicBezTo>
                  <a:cubicBezTo>
                    <a:pt x="41" y="0"/>
                    <a:pt x="70" y="0"/>
                    <a:pt x="99" y="0"/>
                  </a:cubicBezTo>
                  <a:cubicBezTo>
                    <a:pt x="99" y="0"/>
                    <a:pt x="100" y="0"/>
                    <a:pt x="100" y="0"/>
                  </a:cubicBezTo>
                  <a:cubicBezTo>
                    <a:pt x="101" y="0"/>
                    <a:pt x="102" y="1"/>
                    <a:pt x="102" y="2"/>
                  </a:cubicBezTo>
                  <a:cubicBezTo>
                    <a:pt x="102" y="3"/>
                    <a:pt x="101" y="3"/>
                    <a:pt x="100" y="3"/>
                  </a:cubicBezTo>
                  <a:cubicBezTo>
                    <a:pt x="100" y="4"/>
                    <a:pt x="99" y="4"/>
                    <a:pt x="99" y="4"/>
                  </a:cubicBezTo>
                  <a:cubicBezTo>
                    <a:pt x="70" y="4"/>
                    <a:pt x="40" y="4"/>
                    <a:pt x="11" y="3"/>
                  </a:cubicBezTo>
                  <a:cubicBezTo>
                    <a:pt x="8" y="3"/>
                    <a:pt x="6" y="4"/>
                    <a:pt x="4" y="7"/>
                  </a:cubicBezTo>
                  <a:cubicBezTo>
                    <a:pt x="4" y="8"/>
                    <a:pt x="3" y="10"/>
                    <a:pt x="3" y="11"/>
                  </a:cubicBezTo>
                  <a:cubicBezTo>
                    <a:pt x="3" y="15"/>
                    <a:pt x="3" y="19"/>
                    <a:pt x="3" y="23"/>
                  </a:cubicBezTo>
                  <a:cubicBezTo>
                    <a:pt x="3" y="23"/>
                    <a:pt x="3" y="23"/>
                    <a:pt x="3" y="24"/>
                  </a:cubicBezTo>
                  <a:cubicBezTo>
                    <a:pt x="42" y="24"/>
                    <a:pt x="81" y="24"/>
                    <a:pt x="119" y="24"/>
                  </a:cubicBezTo>
                  <a:cubicBezTo>
                    <a:pt x="119" y="23"/>
                    <a:pt x="119" y="23"/>
                    <a:pt x="119" y="23"/>
                  </a:cubicBezTo>
                  <a:cubicBezTo>
                    <a:pt x="119" y="19"/>
                    <a:pt x="119" y="15"/>
                    <a:pt x="119" y="11"/>
                  </a:cubicBezTo>
                  <a:cubicBezTo>
                    <a:pt x="119" y="7"/>
                    <a:pt x="116" y="4"/>
                    <a:pt x="112" y="3"/>
                  </a:cubicBezTo>
                  <a:cubicBezTo>
                    <a:pt x="111" y="3"/>
                    <a:pt x="110" y="4"/>
                    <a:pt x="108" y="3"/>
                  </a:cubicBezTo>
                  <a:cubicBezTo>
                    <a:pt x="107" y="3"/>
                    <a:pt x="107" y="3"/>
                    <a:pt x="107" y="2"/>
                  </a:cubicBezTo>
                  <a:cubicBezTo>
                    <a:pt x="107" y="1"/>
                    <a:pt x="107" y="0"/>
                    <a:pt x="108" y="0"/>
                  </a:cubicBezTo>
                  <a:cubicBezTo>
                    <a:pt x="111" y="0"/>
                    <a:pt x="114" y="0"/>
                    <a:pt x="117" y="1"/>
                  </a:cubicBezTo>
                  <a:cubicBezTo>
                    <a:pt x="121" y="3"/>
                    <a:pt x="123" y="6"/>
                    <a:pt x="123" y="10"/>
                  </a:cubicBezTo>
                  <a:cubicBezTo>
                    <a:pt x="123" y="11"/>
                    <a:pt x="123" y="11"/>
                    <a:pt x="123" y="11"/>
                  </a:cubicBezTo>
                  <a:cubicBezTo>
                    <a:pt x="123" y="45"/>
                    <a:pt x="123" y="78"/>
                    <a:pt x="123" y="112"/>
                  </a:cubicBezTo>
                  <a:cubicBezTo>
                    <a:pt x="123" y="116"/>
                    <a:pt x="121" y="120"/>
                    <a:pt x="117" y="122"/>
                  </a:cubicBezTo>
                  <a:cubicBezTo>
                    <a:pt x="116" y="123"/>
                    <a:pt x="114" y="123"/>
                    <a:pt x="112" y="123"/>
                  </a:cubicBezTo>
                  <a:cubicBezTo>
                    <a:pt x="78" y="123"/>
                    <a:pt x="45" y="123"/>
                    <a:pt x="11" y="123"/>
                  </a:cubicBezTo>
                  <a:cubicBezTo>
                    <a:pt x="4" y="123"/>
                    <a:pt x="0" y="119"/>
                    <a:pt x="0" y="112"/>
                  </a:cubicBezTo>
                  <a:cubicBezTo>
                    <a:pt x="0" y="90"/>
                    <a:pt x="0" y="68"/>
                    <a:pt x="0" y="45"/>
                  </a:cubicBezTo>
                  <a:cubicBezTo>
                    <a:pt x="0" y="45"/>
                    <a:pt x="0" y="44"/>
                    <a:pt x="0" y="44"/>
                  </a:cubicBezTo>
                  <a:cubicBezTo>
                    <a:pt x="0" y="44"/>
                    <a:pt x="1" y="43"/>
                    <a:pt x="2" y="43"/>
                  </a:cubicBezTo>
                  <a:cubicBezTo>
                    <a:pt x="2" y="43"/>
                    <a:pt x="3" y="44"/>
                    <a:pt x="3" y="44"/>
                  </a:cubicBezTo>
                  <a:cubicBezTo>
                    <a:pt x="3" y="45"/>
                    <a:pt x="3" y="45"/>
                    <a:pt x="3" y="46"/>
                  </a:cubicBezTo>
                  <a:cubicBezTo>
                    <a:pt x="3" y="68"/>
                    <a:pt x="3" y="90"/>
                    <a:pt x="3" y="111"/>
                  </a:cubicBezTo>
                  <a:cubicBezTo>
                    <a:pt x="3" y="117"/>
                    <a:pt x="6" y="120"/>
                    <a:pt x="12" y="120"/>
                  </a:cubicBezTo>
                  <a:cubicBezTo>
                    <a:pt x="45" y="120"/>
                    <a:pt x="78" y="120"/>
                    <a:pt x="111" y="120"/>
                  </a:cubicBezTo>
                  <a:cubicBezTo>
                    <a:pt x="117" y="120"/>
                    <a:pt x="119" y="117"/>
                    <a:pt x="119" y="111"/>
                  </a:cubicBezTo>
                  <a:cubicBezTo>
                    <a:pt x="119" y="84"/>
                    <a:pt x="119" y="57"/>
                    <a:pt x="119" y="29"/>
                  </a:cubicBezTo>
                  <a:cubicBezTo>
                    <a:pt x="119" y="29"/>
                    <a:pt x="119" y="28"/>
                    <a:pt x="1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49" name="Freeform 211">
              <a:extLst>
                <a:ext uri="{FF2B5EF4-FFF2-40B4-BE49-F238E27FC236}">
                  <a16:creationId xmlns:a16="http://schemas.microsoft.com/office/drawing/2014/main" id="{270B6F40-8A2A-4913-9756-1937B8FA54A2}"/>
                </a:ext>
              </a:extLst>
            </p:cNvPr>
            <p:cNvSpPr>
              <a:spLocks/>
            </p:cNvSpPr>
            <p:nvPr/>
          </p:nvSpPr>
          <p:spPr bwMode="auto">
            <a:xfrm>
              <a:off x="11266489" y="5286375"/>
              <a:ext cx="498475" cy="26987"/>
            </a:xfrm>
            <a:custGeom>
              <a:avLst/>
              <a:gdLst>
                <a:gd name="T0" fmla="*/ 28 w 56"/>
                <a:gd name="T1" fmla="*/ 3 h 3"/>
                <a:gd name="T2" fmla="*/ 4 w 56"/>
                <a:gd name="T3" fmla="*/ 3 h 3"/>
                <a:gd name="T4" fmla="*/ 2 w 56"/>
                <a:gd name="T5" fmla="*/ 3 h 3"/>
                <a:gd name="T6" fmla="*/ 1 w 56"/>
                <a:gd name="T7" fmla="*/ 2 h 3"/>
                <a:gd name="T8" fmla="*/ 2 w 56"/>
                <a:gd name="T9" fmla="*/ 0 h 3"/>
                <a:gd name="T10" fmla="*/ 3 w 56"/>
                <a:gd name="T11" fmla="*/ 0 h 3"/>
                <a:gd name="T12" fmla="*/ 53 w 56"/>
                <a:gd name="T13" fmla="*/ 0 h 3"/>
                <a:gd name="T14" fmla="*/ 54 w 56"/>
                <a:gd name="T15" fmla="*/ 0 h 3"/>
                <a:gd name="T16" fmla="*/ 56 w 56"/>
                <a:gd name="T17" fmla="*/ 2 h 3"/>
                <a:gd name="T18" fmla="*/ 54 w 56"/>
                <a:gd name="T19" fmla="*/ 3 h 3"/>
                <a:gd name="T20" fmla="*/ 32 w 56"/>
                <a:gd name="T21" fmla="*/ 3 h 3"/>
                <a:gd name="T22" fmla="*/ 28 w 56"/>
                <a:gd name="T23" fmla="*/ 3 h 3"/>
                <a:gd name="T24" fmla="*/ 28 w 56"/>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28" y="3"/>
                  </a:moveTo>
                  <a:cubicBezTo>
                    <a:pt x="20" y="3"/>
                    <a:pt x="12" y="3"/>
                    <a:pt x="4" y="3"/>
                  </a:cubicBezTo>
                  <a:cubicBezTo>
                    <a:pt x="4" y="3"/>
                    <a:pt x="3" y="3"/>
                    <a:pt x="2" y="3"/>
                  </a:cubicBezTo>
                  <a:cubicBezTo>
                    <a:pt x="1" y="3"/>
                    <a:pt x="1" y="3"/>
                    <a:pt x="1" y="2"/>
                  </a:cubicBezTo>
                  <a:cubicBezTo>
                    <a:pt x="0" y="1"/>
                    <a:pt x="1" y="0"/>
                    <a:pt x="2" y="0"/>
                  </a:cubicBezTo>
                  <a:cubicBezTo>
                    <a:pt x="3" y="0"/>
                    <a:pt x="3" y="0"/>
                    <a:pt x="3" y="0"/>
                  </a:cubicBezTo>
                  <a:cubicBezTo>
                    <a:pt x="20" y="0"/>
                    <a:pt x="37" y="0"/>
                    <a:pt x="53" y="0"/>
                  </a:cubicBezTo>
                  <a:cubicBezTo>
                    <a:pt x="54" y="0"/>
                    <a:pt x="54" y="0"/>
                    <a:pt x="54" y="0"/>
                  </a:cubicBezTo>
                  <a:cubicBezTo>
                    <a:pt x="56" y="0"/>
                    <a:pt x="56" y="0"/>
                    <a:pt x="56" y="2"/>
                  </a:cubicBezTo>
                  <a:cubicBezTo>
                    <a:pt x="56" y="3"/>
                    <a:pt x="56" y="3"/>
                    <a:pt x="54" y="3"/>
                  </a:cubicBezTo>
                  <a:cubicBezTo>
                    <a:pt x="47" y="3"/>
                    <a:pt x="40" y="3"/>
                    <a:pt x="32" y="3"/>
                  </a:cubicBezTo>
                  <a:cubicBezTo>
                    <a:pt x="31" y="3"/>
                    <a:pt x="30" y="3"/>
                    <a:pt x="28" y="3"/>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0" name="Freeform 212">
              <a:extLst>
                <a:ext uri="{FF2B5EF4-FFF2-40B4-BE49-F238E27FC236}">
                  <a16:creationId xmlns:a16="http://schemas.microsoft.com/office/drawing/2014/main" id="{A611FF77-4CB8-47BF-B61A-1D013AC2413E}"/>
                </a:ext>
              </a:extLst>
            </p:cNvPr>
            <p:cNvSpPr>
              <a:spLocks/>
            </p:cNvSpPr>
            <p:nvPr/>
          </p:nvSpPr>
          <p:spPr bwMode="auto">
            <a:xfrm>
              <a:off x="11818939" y="5286375"/>
              <a:ext cx="96838" cy="26987"/>
            </a:xfrm>
            <a:custGeom>
              <a:avLst/>
              <a:gdLst>
                <a:gd name="T0" fmla="*/ 5 w 11"/>
                <a:gd name="T1" fmla="*/ 3 h 3"/>
                <a:gd name="T2" fmla="*/ 2 w 11"/>
                <a:gd name="T3" fmla="*/ 3 h 3"/>
                <a:gd name="T4" fmla="*/ 0 w 11"/>
                <a:gd name="T5" fmla="*/ 2 h 3"/>
                <a:gd name="T6" fmla="*/ 2 w 11"/>
                <a:gd name="T7" fmla="*/ 0 h 3"/>
                <a:gd name="T8" fmla="*/ 9 w 11"/>
                <a:gd name="T9" fmla="*/ 0 h 3"/>
                <a:gd name="T10" fmla="*/ 10 w 11"/>
                <a:gd name="T11" fmla="*/ 2 h 3"/>
                <a:gd name="T12" fmla="*/ 9 w 11"/>
                <a:gd name="T13" fmla="*/ 3 h 3"/>
                <a:gd name="T14" fmla="*/ 5 w 11"/>
                <a:gd name="T15" fmla="*/ 3 h 3"/>
                <a:gd name="T16" fmla="*/ 5 w 1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5" y="3"/>
                  </a:moveTo>
                  <a:cubicBezTo>
                    <a:pt x="4" y="3"/>
                    <a:pt x="3" y="3"/>
                    <a:pt x="2" y="3"/>
                  </a:cubicBezTo>
                  <a:cubicBezTo>
                    <a:pt x="1" y="3"/>
                    <a:pt x="0" y="3"/>
                    <a:pt x="0" y="2"/>
                  </a:cubicBezTo>
                  <a:cubicBezTo>
                    <a:pt x="0" y="1"/>
                    <a:pt x="1" y="0"/>
                    <a:pt x="2" y="0"/>
                  </a:cubicBezTo>
                  <a:cubicBezTo>
                    <a:pt x="4" y="0"/>
                    <a:pt x="7" y="0"/>
                    <a:pt x="9" y="0"/>
                  </a:cubicBezTo>
                  <a:cubicBezTo>
                    <a:pt x="10" y="0"/>
                    <a:pt x="11" y="1"/>
                    <a:pt x="10" y="2"/>
                  </a:cubicBezTo>
                  <a:cubicBezTo>
                    <a:pt x="10" y="3"/>
                    <a:pt x="10" y="3"/>
                    <a:pt x="9" y="3"/>
                  </a:cubicBezTo>
                  <a:cubicBezTo>
                    <a:pt x="8" y="3"/>
                    <a:pt x="6"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1" name="Freeform 213">
              <a:extLst>
                <a:ext uri="{FF2B5EF4-FFF2-40B4-BE49-F238E27FC236}">
                  <a16:creationId xmlns:a16="http://schemas.microsoft.com/office/drawing/2014/main" id="{BC52513D-A76E-48C0-9EBC-4628DE4E42AC}"/>
                </a:ext>
              </a:extLst>
            </p:cNvPr>
            <p:cNvSpPr>
              <a:spLocks/>
            </p:cNvSpPr>
            <p:nvPr/>
          </p:nvSpPr>
          <p:spPr bwMode="auto">
            <a:xfrm>
              <a:off x="11114089" y="5286375"/>
              <a:ext cx="36513" cy="26987"/>
            </a:xfrm>
            <a:custGeom>
              <a:avLst/>
              <a:gdLst>
                <a:gd name="T0" fmla="*/ 2 w 4"/>
                <a:gd name="T1" fmla="*/ 0 h 3"/>
                <a:gd name="T2" fmla="*/ 4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4" y="0"/>
                    <a:pt x="4" y="2"/>
                  </a:cubicBezTo>
                  <a:cubicBezTo>
                    <a:pt x="4" y="3"/>
                    <a:pt x="3" y="3"/>
                    <a:pt x="2" y="3"/>
                  </a:cubicBezTo>
                  <a:cubicBezTo>
                    <a:pt x="1" y="3"/>
                    <a:pt x="1"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2" name="Oval 214">
              <a:extLst>
                <a:ext uri="{FF2B5EF4-FFF2-40B4-BE49-F238E27FC236}">
                  <a16:creationId xmlns:a16="http://schemas.microsoft.com/office/drawing/2014/main" id="{3F96AD70-DFE6-4F02-9BB0-7E0F7B949522}"/>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3" name="Oval 215">
              <a:extLst>
                <a:ext uri="{FF2B5EF4-FFF2-40B4-BE49-F238E27FC236}">
                  <a16:creationId xmlns:a16="http://schemas.microsoft.com/office/drawing/2014/main" id="{C7F25E61-0F6F-4354-94B7-8C155C6D1404}"/>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4" name="Freeform 216">
              <a:extLst>
                <a:ext uri="{FF2B5EF4-FFF2-40B4-BE49-F238E27FC236}">
                  <a16:creationId xmlns:a16="http://schemas.microsoft.com/office/drawing/2014/main" id="{5323ECEF-91FF-4127-B6F3-872BE2729ACD}"/>
                </a:ext>
              </a:extLst>
            </p:cNvPr>
            <p:cNvSpPr>
              <a:spLocks/>
            </p:cNvSpPr>
            <p:nvPr/>
          </p:nvSpPr>
          <p:spPr bwMode="auto">
            <a:xfrm>
              <a:off x="10936289" y="5180013"/>
              <a:ext cx="1095375" cy="1093787"/>
            </a:xfrm>
            <a:custGeom>
              <a:avLst/>
              <a:gdLst>
                <a:gd name="T0" fmla="*/ 123 w 123"/>
                <a:gd name="T1" fmla="*/ 11 h 123"/>
                <a:gd name="T2" fmla="*/ 123 w 123"/>
                <a:gd name="T3" fmla="*/ 10 h 123"/>
                <a:gd name="T4" fmla="*/ 117 w 123"/>
                <a:gd name="T5" fmla="*/ 1 h 123"/>
                <a:gd name="T6" fmla="*/ 108 w 123"/>
                <a:gd name="T7" fmla="*/ 0 h 123"/>
                <a:gd name="T8" fmla="*/ 107 w 123"/>
                <a:gd name="T9" fmla="*/ 2 h 123"/>
                <a:gd name="T10" fmla="*/ 108 w 123"/>
                <a:gd name="T11" fmla="*/ 3 h 123"/>
                <a:gd name="T12" fmla="*/ 112 w 123"/>
                <a:gd name="T13" fmla="*/ 3 h 123"/>
                <a:gd name="T14" fmla="*/ 119 w 123"/>
                <a:gd name="T15" fmla="*/ 11 h 123"/>
                <a:gd name="T16" fmla="*/ 119 w 123"/>
                <a:gd name="T17" fmla="*/ 23 h 123"/>
                <a:gd name="T18" fmla="*/ 119 w 123"/>
                <a:gd name="T19" fmla="*/ 24 h 123"/>
                <a:gd name="T20" fmla="*/ 3 w 123"/>
                <a:gd name="T21" fmla="*/ 24 h 123"/>
                <a:gd name="T22" fmla="*/ 3 w 123"/>
                <a:gd name="T23" fmla="*/ 23 h 123"/>
                <a:gd name="T24" fmla="*/ 3 w 123"/>
                <a:gd name="T25" fmla="*/ 11 h 123"/>
                <a:gd name="T26" fmla="*/ 4 w 123"/>
                <a:gd name="T27" fmla="*/ 7 h 123"/>
                <a:gd name="T28" fmla="*/ 11 w 123"/>
                <a:gd name="T29" fmla="*/ 3 h 123"/>
                <a:gd name="T30" fmla="*/ 99 w 123"/>
                <a:gd name="T31" fmla="*/ 4 h 123"/>
                <a:gd name="T32" fmla="*/ 100 w 123"/>
                <a:gd name="T33" fmla="*/ 3 h 123"/>
                <a:gd name="T34" fmla="*/ 102 w 123"/>
                <a:gd name="T35" fmla="*/ 2 h 123"/>
                <a:gd name="T36" fmla="*/ 100 w 123"/>
                <a:gd name="T37" fmla="*/ 0 h 123"/>
                <a:gd name="T38" fmla="*/ 99 w 123"/>
                <a:gd name="T39" fmla="*/ 0 h 123"/>
                <a:gd name="T40" fmla="*/ 11 w 123"/>
                <a:gd name="T41" fmla="*/ 0 h 123"/>
                <a:gd name="T42" fmla="*/ 0 w 123"/>
                <a:gd name="T43" fmla="*/ 12 h 123"/>
                <a:gd name="T44" fmla="*/ 0 w 123"/>
                <a:gd name="T45" fmla="*/ 35 h 123"/>
                <a:gd name="T46" fmla="*/ 1 w 123"/>
                <a:gd name="T47" fmla="*/ 38 h 123"/>
                <a:gd name="T48" fmla="*/ 3 w 123"/>
                <a:gd name="T49" fmla="*/ 35 h 123"/>
                <a:gd name="T50" fmla="*/ 3 w 123"/>
                <a:gd name="T51" fmla="*/ 27 h 123"/>
                <a:gd name="T52" fmla="*/ 119 w 123"/>
                <a:gd name="T53" fmla="*/ 27 h 123"/>
                <a:gd name="T54" fmla="*/ 119 w 123"/>
                <a:gd name="T55" fmla="*/ 29 h 123"/>
                <a:gd name="T56" fmla="*/ 119 w 123"/>
                <a:gd name="T57" fmla="*/ 111 h 123"/>
                <a:gd name="T58" fmla="*/ 111 w 123"/>
                <a:gd name="T59" fmla="*/ 120 h 123"/>
                <a:gd name="T60" fmla="*/ 12 w 123"/>
                <a:gd name="T61" fmla="*/ 120 h 123"/>
                <a:gd name="T62" fmla="*/ 3 w 123"/>
                <a:gd name="T63" fmla="*/ 111 h 123"/>
                <a:gd name="T64" fmla="*/ 3 w 123"/>
                <a:gd name="T65" fmla="*/ 46 h 123"/>
                <a:gd name="T66" fmla="*/ 3 w 123"/>
                <a:gd name="T67" fmla="*/ 44 h 123"/>
                <a:gd name="T68" fmla="*/ 2 w 123"/>
                <a:gd name="T69" fmla="*/ 43 h 123"/>
                <a:gd name="T70" fmla="*/ 0 w 123"/>
                <a:gd name="T71" fmla="*/ 44 h 123"/>
                <a:gd name="T72" fmla="*/ 0 w 123"/>
                <a:gd name="T73" fmla="*/ 45 h 123"/>
                <a:gd name="T74" fmla="*/ 0 w 123"/>
                <a:gd name="T75" fmla="*/ 112 h 123"/>
                <a:gd name="T76" fmla="*/ 11 w 123"/>
                <a:gd name="T77" fmla="*/ 123 h 123"/>
                <a:gd name="T78" fmla="*/ 112 w 123"/>
                <a:gd name="T79" fmla="*/ 123 h 123"/>
                <a:gd name="T80" fmla="*/ 117 w 123"/>
                <a:gd name="T81" fmla="*/ 122 h 123"/>
                <a:gd name="T82" fmla="*/ 123 w 123"/>
                <a:gd name="T83" fmla="*/ 112 h 123"/>
                <a:gd name="T84" fmla="*/ 123 w 123"/>
                <a:gd name="T85"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23" y="11"/>
                  </a:moveTo>
                  <a:cubicBezTo>
                    <a:pt x="123" y="11"/>
                    <a:pt x="123" y="11"/>
                    <a:pt x="123" y="10"/>
                  </a:cubicBezTo>
                  <a:cubicBezTo>
                    <a:pt x="123" y="6"/>
                    <a:pt x="121" y="3"/>
                    <a:pt x="117" y="1"/>
                  </a:cubicBezTo>
                  <a:cubicBezTo>
                    <a:pt x="114" y="0"/>
                    <a:pt x="111" y="0"/>
                    <a:pt x="108" y="0"/>
                  </a:cubicBezTo>
                  <a:cubicBezTo>
                    <a:pt x="107" y="0"/>
                    <a:pt x="107" y="1"/>
                    <a:pt x="107" y="2"/>
                  </a:cubicBezTo>
                  <a:cubicBezTo>
                    <a:pt x="107" y="3"/>
                    <a:pt x="107" y="3"/>
                    <a:pt x="108" y="3"/>
                  </a:cubicBezTo>
                  <a:cubicBezTo>
                    <a:pt x="110" y="4"/>
                    <a:pt x="111" y="3"/>
                    <a:pt x="112" y="3"/>
                  </a:cubicBezTo>
                  <a:cubicBezTo>
                    <a:pt x="116" y="4"/>
                    <a:pt x="119" y="7"/>
                    <a:pt x="119" y="11"/>
                  </a:cubicBezTo>
                  <a:cubicBezTo>
                    <a:pt x="119" y="15"/>
                    <a:pt x="119" y="19"/>
                    <a:pt x="119" y="23"/>
                  </a:cubicBezTo>
                  <a:cubicBezTo>
                    <a:pt x="119" y="23"/>
                    <a:pt x="119" y="23"/>
                    <a:pt x="119" y="24"/>
                  </a:cubicBezTo>
                  <a:cubicBezTo>
                    <a:pt x="81" y="24"/>
                    <a:pt x="42" y="24"/>
                    <a:pt x="3" y="24"/>
                  </a:cubicBezTo>
                  <a:cubicBezTo>
                    <a:pt x="3" y="23"/>
                    <a:pt x="3" y="23"/>
                    <a:pt x="3" y="23"/>
                  </a:cubicBezTo>
                  <a:cubicBezTo>
                    <a:pt x="3" y="19"/>
                    <a:pt x="3" y="15"/>
                    <a:pt x="3" y="11"/>
                  </a:cubicBezTo>
                  <a:cubicBezTo>
                    <a:pt x="3" y="10"/>
                    <a:pt x="4" y="8"/>
                    <a:pt x="4" y="7"/>
                  </a:cubicBezTo>
                  <a:cubicBezTo>
                    <a:pt x="6" y="4"/>
                    <a:pt x="8" y="3"/>
                    <a:pt x="11" y="3"/>
                  </a:cubicBezTo>
                  <a:cubicBezTo>
                    <a:pt x="40" y="4"/>
                    <a:pt x="70" y="4"/>
                    <a:pt x="99" y="4"/>
                  </a:cubicBezTo>
                  <a:cubicBezTo>
                    <a:pt x="99" y="4"/>
                    <a:pt x="100" y="4"/>
                    <a:pt x="100" y="3"/>
                  </a:cubicBezTo>
                  <a:cubicBezTo>
                    <a:pt x="101" y="3"/>
                    <a:pt x="102" y="3"/>
                    <a:pt x="102" y="2"/>
                  </a:cubicBezTo>
                  <a:cubicBezTo>
                    <a:pt x="102" y="1"/>
                    <a:pt x="101" y="0"/>
                    <a:pt x="100" y="0"/>
                  </a:cubicBezTo>
                  <a:cubicBezTo>
                    <a:pt x="100" y="0"/>
                    <a:pt x="99" y="0"/>
                    <a:pt x="99" y="0"/>
                  </a:cubicBezTo>
                  <a:cubicBezTo>
                    <a:pt x="70" y="0"/>
                    <a:pt x="41" y="0"/>
                    <a:pt x="11" y="0"/>
                  </a:cubicBezTo>
                  <a:cubicBezTo>
                    <a:pt x="4" y="0"/>
                    <a:pt x="0" y="4"/>
                    <a:pt x="0" y="12"/>
                  </a:cubicBezTo>
                  <a:cubicBezTo>
                    <a:pt x="0" y="19"/>
                    <a:pt x="0" y="27"/>
                    <a:pt x="0" y="35"/>
                  </a:cubicBezTo>
                  <a:cubicBezTo>
                    <a:pt x="0" y="37"/>
                    <a:pt x="0" y="38"/>
                    <a:pt x="1" y="38"/>
                  </a:cubicBezTo>
                  <a:cubicBezTo>
                    <a:pt x="3" y="38"/>
                    <a:pt x="3" y="37"/>
                    <a:pt x="3" y="35"/>
                  </a:cubicBezTo>
                  <a:cubicBezTo>
                    <a:pt x="3" y="33"/>
                    <a:pt x="3" y="30"/>
                    <a:pt x="3" y="27"/>
                  </a:cubicBezTo>
                  <a:cubicBezTo>
                    <a:pt x="42" y="27"/>
                    <a:pt x="81" y="27"/>
                    <a:pt x="119" y="27"/>
                  </a:cubicBezTo>
                  <a:cubicBezTo>
                    <a:pt x="119" y="28"/>
                    <a:pt x="119" y="29"/>
                    <a:pt x="119" y="29"/>
                  </a:cubicBezTo>
                  <a:cubicBezTo>
                    <a:pt x="119" y="57"/>
                    <a:pt x="119" y="84"/>
                    <a:pt x="119" y="111"/>
                  </a:cubicBezTo>
                  <a:cubicBezTo>
                    <a:pt x="119" y="117"/>
                    <a:pt x="117" y="120"/>
                    <a:pt x="111" y="120"/>
                  </a:cubicBezTo>
                  <a:cubicBezTo>
                    <a:pt x="78" y="120"/>
                    <a:pt x="45" y="120"/>
                    <a:pt x="12" y="120"/>
                  </a:cubicBezTo>
                  <a:cubicBezTo>
                    <a:pt x="6" y="120"/>
                    <a:pt x="3" y="117"/>
                    <a:pt x="3" y="111"/>
                  </a:cubicBezTo>
                  <a:cubicBezTo>
                    <a:pt x="3" y="90"/>
                    <a:pt x="3" y="68"/>
                    <a:pt x="3" y="46"/>
                  </a:cubicBezTo>
                  <a:cubicBezTo>
                    <a:pt x="3" y="45"/>
                    <a:pt x="3" y="45"/>
                    <a:pt x="3" y="44"/>
                  </a:cubicBezTo>
                  <a:cubicBezTo>
                    <a:pt x="3" y="44"/>
                    <a:pt x="2" y="43"/>
                    <a:pt x="2" y="43"/>
                  </a:cubicBezTo>
                  <a:cubicBezTo>
                    <a:pt x="1" y="43"/>
                    <a:pt x="0" y="44"/>
                    <a:pt x="0" y="44"/>
                  </a:cubicBezTo>
                  <a:cubicBezTo>
                    <a:pt x="0" y="44"/>
                    <a:pt x="0" y="45"/>
                    <a:pt x="0" y="45"/>
                  </a:cubicBezTo>
                  <a:cubicBezTo>
                    <a:pt x="0" y="68"/>
                    <a:pt x="0" y="90"/>
                    <a:pt x="0" y="112"/>
                  </a:cubicBezTo>
                  <a:cubicBezTo>
                    <a:pt x="0" y="119"/>
                    <a:pt x="4" y="123"/>
                    <a:pt x="11" y="123"/>
                  </a:cubicBezTo>
                  <a:cubicBezTo>
                    <a:pt x="45" y="123"/>
                    <a:pt x="78" y="123"/>
                    <a:pt x="112" y="123"/>
                  </a:cubicBezTo>
                  <a:cubicBezTo>
                    <a:pt x="114" y="123"/>
                    <a:pt x="116" y="123"/>
                    <a:pt x="117" y="122"/>
                  </a:cubicBezTo>
                  <a:cubicBezTo>
                    <a:pt x="121" y="120"/>
                    <a:pt x="123" y="116"/>
                    <a:pt x="123" y="112"/>
                  </a:cubicBezTo>
                  <a:cubicBezTo>
                    <a:pt x="123" y="78"/>
                    <a:pt x="123" y="45"/>
                    <a:pt x="1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5" name="Oval 217">
              <a:extLst>
                <a:ext uri="{FF2B5EF4-FFF2-40B4-BE49-F238E27FC236}">
                  <a16:creationId xmlns:a16="http://schemas.microsoft.com/office/drawing/2014/main" id="{C4EE7E77-9F68-4880-BB06-7603D2E7252D}"/>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6" name="Freeform 218">
              <a:extLst>
                <a:ext uri="{FF2B5EF4-FFF2-40B4-BE49-F238E27FC236}">
                  <a16:creationId xmlns:a16="http://schemas.microsoft.com/office/drawing/2014/main" id="{EE0D36DC-31DC-4A7B-9F3F-605F8ED4A3C5}"/>
                </a:ext>
              </a:extLst>
            </p:cNvPr>
            <p:cNvSpPr>
              <a:spLocks/>
            </p:cNvSpPr>
            <p:nvPr/>
          </p:nvSpPr>
          <p:spPr bwMode="auto">
            <a:xfrm>
              <a:off x="11266489" y="5286375"/>
              <a:ext cx="498475" cy="26987"/>
            </a:xfrm>
            <a:custGeom>
              <a:avLst/>
              <a:gdLst>
                <a:gd name="T0" fmla="*/ 53 w 56"/>
                <a:gd name="T1" fmla="*/ 0 h 3"/>
                <a:gd name="T2" fmla="*/ 3 w 56"/>
                <a:gd name="T3" fmla="*/ 0 h 3"/>
                <a:gd name="T4" fmla="*/ 2 w 56"/>
                <a:gd name="T5" fmla="*/ 0 h 3"/>
                <a:gd name="T6" fmla="*/ 1 w 56"/>
                <a:gd name="T7" fmla="*/ 2 h 3"/>
                <a:gd name="T8" fmla="*/ 2 w 56"/>
                <a:gd name="T9" fmla="*/ 3 h 3"/>
                <a:gd name="T10" fmla="*/ 4 w 56"/>
                <a:gd name="T11" fmla="*/ 3 h 3"/>
                <a:gd name="T12" fmla="*/ 28 w 56"/>
                <a:gd name="T13" fmla="*/ 3 h 3"/>
                <a:gd name="T14" fmla="*/ 28 w 56"/>
                <a:gd name="T15" fmla="*/ 3 h 3"/>
                <a:gd name="T16" fmla="*/ 32 w 56"/>
                <a:gd name="T17" fmla="*/ 3 h 3"/>
                <a:gd name="T18" fmla="*/ 54 w 56"/>
                <a:gd name="T19" fmla="*/ 3 h 3"/>
                <a:gd name="T20" fmla="*/ 56 w 56"/>
                <a:gd name="T21" fmla="*/ 2 h 3"/>
                <a:gd name="T22" fmla="*/ 54 w 56"/>
                <a:gd name="T23" fmla="*/ 0 h 3"/>
                <a:gd name="T24" fmla="*/ 53 w 5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53" y="0"/>
                  </a:moveTo>
                  <a:cubicBezTo>
                    <a:pt x="37" y="0"/>
                    <a:pt x="20" y="0"/>
                    <a:pt x="3" y="0"/>
                  </a:cubicBezTo>
                  <a:cubicBezTo>
                    <a:pt x="3" y="0"/>
                    <a:pt x="3" y="0"/>
                    <a:pt x="2" y="0"/>
                  </a:cubicBezTo>
                  <a:cubicBezTo>
                    <a:pt x="1" y="0"/>
                    <a:pt x="0" y="1"/>
                    <a:pt x="1" y="2"/>
                  </a:cubicBezTo>
                  <a:cubicBezTo>
                    <a:pt x="1" y="3"/>
                    <a:pt x="1" y="3"/>
                    <a:pt x="2" y="3"/>
                  </a:cubicBezTo>
                  <a:cubicBezTo>
                    <a:pt x="3" y="3"/>
                    <a:pt x="4" y="3"/>
                    <a:pt x="4" y="3"/>
                  </a:cubicBezTo>
                  <a:cubicBezTo>
                    <a:pt x="12" y="3"/>
                    <a:pt x="20" y="3"/>
                    <a:pt x="28" y="3"/>
                  </a:cubicBezTo>
                  <a:cubicBezTo>
                    <a:pt x="28" y="3"/>
                    <a:pt x="28" y="3"/>
                    <a:pt x="28" y="3"/>
                  </a:cubicBezTo>
                  <a:cubicBezTo>
                    <a:pt x="30" y="3"/>
                    <a:pt x="31" y="3"/>
                    <a:pt x="32" y="3"/>
                  </a:cubicBezTo>
                  <a:cubicBezTo>
                    <a:pt x="40" y="3"/>
                    <a:pt x="47" y="3"/>
                    <a:pt x="54" y="3"/>
                  </a:cubicBezTo>
                  <a:cubicBezTo>
                    <a:pt x="56" y="3"/>
                    <a:pt x="56" y="3"/>
                    <a:pt x="56" y="2"/>
                  </a:cubicBezTo>
                  <a:cubicBezTo>
                    <a:pt x="56" y="0"/>
                    <a:pt x="56"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7" name="Freeform 219">
              <a:extLst>
                <a:ext uri="{FF2B5EF4-FFF2-40B4-BE49-F238E27FC236}">
                  <a16:creationId xmlns:a16="http://schemas.microsoft.com/office/drawing/2014/main" id="{8C4B4F4B-4926-411B-A436-34986AC09D92}"/>
                </a:ext>
              </a:extLst>
            </p:cNvPr>
            <p:cNvSpPr>
              <a:spLocks/>
            </p:cNvSpPr>
            <p:nvPr/>
          </p:nvSpPr>
          <p:spPr bwMode="auto">
            <a:xfrm>
              <a:off x="11114089" y="5286375"/>
              <a:ext cx="36513" cy="26987"/>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3"/>
                    <a:pt x="4" y="2"/>
                  </a:cubicBezTo>
                  <a:cubicBezTo>
                    <a:pt x="4" y="0"/>
                    <a:pt x="3"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8" name="Oval 220">
              <a:extLst>
                <a:ext uri="{FF2B5EF4-FFF2-40B4-BE49-F238E27FC236}">
                  <a16:creationId xmlns:a16="http://schemas.microsoft.com/office/drawing/2014/main" id="{8F031219-B978-4AF2-B565-09E6AB191E9E}"/>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59" name="Freeform 221">
              <a:extLst>
                <a:ext uri="{FF2B5EF4-FFF2-40B4-BE49-F238E27FC236}">
                  <a16:creationId xmlns:a16="http://schemas.microsoft.com/office/drawing/2014/main" id="{F6955D9A-762B-440D-BED5-2381473D29C9}"/>
                </a:ext>
              </a:extLst>
            </p:cNvPr>
            <p:cNvSpPr>
              <a:spLocks/>
            </p:cNvSpPr>
            <p:nvPr/>
          </p:nvSpPr>
          <p:spPr bwMode="auto">
            <a:xfrm>
              <a:off x="11818939" y="5286375"/>
              <a:ext cx="96838" cy="26987"/>
            </a:xfrm>
            <a:custGeom>
              <a:avLst/>
              <a:gdLst>
                <a:gd name="T0" fmla="*/ 0 w 11"/>
                <a:gd name="T1" fmla="*/ 2 h 3"/>
                <a:gd name="T2" fmla="*/ 2 w 11"/>
                <a:gd name="T3" fmla="*/ 3 h 3"/>
                <a:gd name="T4" fmla="*/ 5 w 11"/>
                <a:gd name="T5" fmla="*/ 3 h 3"/>
                <a:gd name="T6" fmla="*/ 5 w 11"/>
                <a:gd name="T7" fmla="*/ 3 h 3"/>
                <a:gd name="T8" fmla="*/ 9 w 11"/>
                <a:gd name="T9" fmla="*/ 3 h 3"/>
                <a:gd name="T10" fmla="*/ 10 w 11"/>
                <a:gd name="T11" fmla="*/ 2 h 3"/>
                <a:gd name="T12" fmla="*/ 9 w 11"/>
                <a:gd name="T13" fmla="*/ 0 h 3"/>
                <a:gd name="T14" fmla="*/ 2 w 11"/>
                <a:gd name="T15" fmla="*/ 0 h 3"/>
                <a:gd name="T16" fmla="*/ 0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0" y="2"/>
                  </a:moveTo>
                  <a:cubicBezTo>
                    <a:pt x="0" y="3"/>
                    <a:pt x="1" y="3"/>
                    <a:pt x="2" y="3"/>
                  </a:cubicBezTo>
                  <a:cubicBezTo>
                    <a:pt x="3" y="3"/>
                    <a:pt x="4" y="3"/>
                    <a:pt x="5" y="3"/>
                  </a:cubicBezTo>
                  <a:cubicBezTo>
                    <a:pt x="5" y="3"/>
                    <a:pt x="5" y="3"/>
                    <a:pt x="5" y="3"/>
                  </a:cubicBezTo>
                  <a:cubicBezTo>
                    <a:pt x="6" y="3"/>
                    <a:pt x="8" y="3"/>
                    <a:pt x="9" y="3"/>
                  </a:cubicBezTo>
                  <a:cubicBezTo>
                    <a:pt x="10" y="3"/>
                    <a:pt x="10" y="3"/>
                    <a:pt x="10" y="2"/>
                  </a:cubicBezTo>
                  <a:cubicBezTo>
                    <a:pt x="11" y="1"/>
                    <a:pt x="10" y="0"/>
                    <a:pt x="9" y="0"/>
                  </a:cubicBezTo>
                  <a:cubicBezTo>
                    <a:pt x="7" y="0"/>
                    <a:pt x="4"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60" name="Oval 222">
              <a:extLst>
                <a:ext uri="{FF2B5EF4-FFF2-40B4-BE49-F238E27FC236}">
                  <a16:creationId xmlns:a16="http://schemas.microsoft.com/office/drawing/2014/main" id="{596EE7E1-3BBE-4952-BE44-98297F8A4E8D}"/>
                </a:ext>
              </a:extLst>
            </p:cNvPr>
            <p:cNvSpPr>
              <a:spLocks noChangeArrowheads="1"/>
            </p:cNvSpPr>
            <p:nvPr/>
          </p:nvSpPr>
          <p:spPr bwMode="auto">
            <a:xfrm>
              <a:off x="11622089" y="5313363"/>
              <a:ext cx="293688"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61" name="Oval 223">
              <a:extLst>
                <a:ext uri="{FF2B5EF4-FFF2-40B4-BE49-F238E27FC236}">
                  <a16:creationId xmlns:a16="http://schemas.microsoft.com/office/drawing/2014/main" id="{BE19B1FE-E809-454C-ABB2-9EA31F2041E0}"/>
                </a:ext>
              </a:extLst>
            </p:cNvPr>
            <p:cNvSpPr>
              <a:spLocks noChangeArrowheads="1"/>
            </p:cNvSpPr>
            <p:nvPr/>
          </p:nvSpPr>
          <p:spPr bwMode="auto">
            <a:xfrm>
              <a:off x="11684001" y="6007100"/>
              <a:ext cx="295275"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62" name="Freeform 224">
              <a:extLst>
                <a:ext uri="{FF2B5EF4-FFF2-40B4-BE49-F238E27FC236}">
                  <a16:creationId xmlns:a16="http://schemas.microsoft.com/office/drawing/2014/main" id="{72E5B753-FC23-4AF6-A877-55A94575B83D}"/>
                </a:ext>
              </a:extLst>
            </p:cNvPr>
            <p:cNvSpPr>
              <a:spLocks noEditPoints="1"/>
            </p:cNvSpPr>
            <p:nvPr/>
          </p:nvSpPr>
          <p:spPr bwMode="auto">
            <a:xfrm>
              <a:off x="11096626" y="5375275"/>
              <a:ext cx="836613" cy="881062"/>
            </a:xfrm>
            <a:custGeom>
              <a:avLst/>
              <a:gdLst>
                <a:gd name="T0" fmla="*/ 63 w 94"/>
                <a:gd name="T1" fmla="*/ 82 h 99"/>
                <a:gd name="T2" fmla="*/ 68 w 94"/>
                <a:gd name="T3" fmla="*/ 82 h 99"/>
                <a:gd name="T4" fmla="*/ 64 w 94"/>
                <a:gd name="T5" fmla="*/ 87 h 99"/>
                <a:gd name="T6" fmla="*/ 66 w 94"/>
                <a:gd name="T7" fmla="*/ 92 h 99"/>
                <a:gd name="T8" fmla="*/ 64 w 94"/>
                <a:gd name="T9" fmla="*/ 87 h 99"/>
                <a:gd name="T10" fmla="*/ 73 w 94"/>
                <a:gd name="T11" fmla="*/ 35 h 99"/>
                <a:gd name="T12" fmla="*/ 77 w 94"/>
                <a:gd name="T13" fmla="*/ 35 h 99"/>
                <a:gd name="T14" fmla="*/ 52 w 94"/>
                <a:gd name="T15" fmla="*/ 35 h 99"/>
                <a:gd name="T16" fmla="*/ 75 w 94"/>
                <a:gd name="T17" fmla="*/ 20 h 99"/>
                <a:gd name="T18" fmla="*/ 75 w 94"/>
                <a:gd name="T19" fmla="*/ 0 h 99"/>
                <a:gd name="T20" fmla="*/ 68 w 94"/>
                <a:gd name="T21" fmla="*/ 16 h 99"/>
                <a:gd name="T22" fmla="*/ 52 w 94"/>
                <a:gd name="T23" fmla="*/ 35 h 99"/>
                <a:gd name="T24" fmla="*/ 69 w 94"/>
                <a:gd name="T25" fmla="*/ 53 h 99"/>
                <a:gd name="T26" fmla="*/ 69 w 94"/>
                <a:gd name="T27" fmla="*/ 37 h 99"/>
                <a:gd name="T28" fmla="*/ 56 w 94"/>
                <a:gd name="T29" fmla="*/ 44 h 99"/>
                <a:gd name="T30" fmla="*/ 56 w 94"/>
                <a:gd name="T31" fmla="*/ 47 h 99"/>
                <a:gd name="T32" fmla="*/ 28 w 94"/>
                <a:gd name="T33" fmla="*/ 55 h 99"/>
                <a:gd name="T34" fmla="*/ 19 w 94"/>
                <a:gd name="T35" fmla="*/ 58 h 99"/>
                <a:gd name="T36" fmla="*/ 19 w 94"/>
                <a:gd name="T37" fmla="*/ 75 h 99"/>
                <a:gd name="T38" fmla="*/ 25 w 94"/>
                <a:gd name="T39" fmla="*/ 62 h 99"/>
                <a:gd name="T40" fmla="*/ 28 w 94"/>
                <a:gd name="T41" fmla="*/ 55 h 99"/>
                <a:gd name="T42" fmla="*/ 40 w 94"/>
                <a:gd name="T43" fmla="*/ 31 h 99"/>
                <a:gd name="T44" fmla="*/ 40 w 94"/>
                <a:gd name="T45" fmla="*/ 60 h 99"/>
                <a:gd name="T46" fmla="*/ 40 w 94"/>
                <a:gd name="T47" fmla="*/ 53 h 99"/>
                <a:gd name="T48" fmla="*/ 40 w 94"/>
                <a:gd name="T49" fmla="*/ 37 h 99"/>
                <a:gd name="T50" fmla="*/ 40 w 94"/>
                <a:gd name="T51" fmla="*/ 53 h 99"/>
                <a:gd name="T52" fmla="*/ 67 w 94"/>
                <a:gd name="T53" fmla="*/ 2 h 99"/>
                <a:gd name="T54" fmla="*/ 62 w 94"/>
                <a:gd name="T55" fmla="*/ 2 h 99"/>
                <a:gd name="T56" fmla="*/ 28 w 94"/>
                <a:gd name="T57" fmla="*/ 18 h 99"/>
                <a:gd name="T58" fmla="*/ 28 w 94"/>
                <a:gd name="T59" fmla="*/ 13 h 99"/>
                <a:gd name="T60" fmla="*/ 28 w 94"/>
                <a:gd name="T61" fmla="*/ 18 h 99"/>
                <a:gd name="T62" fmla="*/ 21 w 94"/>
                <a:gd name="T63" fmla="*/ 28 h 99"/>
                <a:gd name="T64" fmla="*/ 30 w 94"/>
                <a:gd name="T65" fmla="*/ 33 h 99"/>
                <a:gd name="T66" fmla="*/ 24 w 94"/>
                <a:gd name="T67" fmla="*/ 22 h 99"/>
                <a:gd name="T68" fmla="*/ 11 w 94"/>
                <a:gd name="T69" fmla="*/ 22 h 99"/>
                <a:gd name="T70" fmla="*/ 5 w 94"/>
                <a:gd name="T71" fmla="*/ 52 h 99"/>
                <a:gd name="T72" fmla="*/ 5 w 94"/>
                <a:gd name="T73" fmla="*/ 61 h 99"/>
                <a:gd name="T74" fmla="*/ 5 w 94"/>
                <a:gd name="T75" fmla="*/ 52 h 99"/>
                <a:gd name="T76" fmla="*/ 2 w 94"/>
                <a:gd name="T77" fmla="*/ 66 h 99"/>
                <a:gd name="T78" fmla="*/ 5 w 94"/>
                <a:gd name="T79" fmla="*/ 66 h 99"/>
                <a:gd name="T80" fmla="*/ 82 w 94"/>
                <a:gd name="T81" fmla="*/ 76 h 99"/>
                <a:gd name="T82" fmla="*/ 52 w 94"/>
                <a:gd name="T83" fmla="*/ 55 h 99"/>
                <a:gd name="T84" fmla="*/ 73 w 94"/>
                <a:gd name="T85" fmla="*/ 80 h 99"/>
                <a:gd name="T86" fmla="*/ 82 w 94"/>
                <a:gd name="T87" fmla="*/ 99 h 99"/>
                <a:gd name="T88" fmla="*/ 82 w 94"/>
                <a:gd name="T89"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9">
                  <a:moveTo>
                    <a:pt x="66" y="80"/>
                  </a:moveTo>
                  <a:cubicBezTo>
                    <a:pt x="64" y="80"/>
                    <a:pt x="63" y="81"/>
                    <a:pt x="63" y="82"/>
                  </a:cubicBezTo>
                  <a:cubicBezTo>
                    <a:pt x="63" y="84"/>
                    <a:pt x="64" y="85"/>
                    <a:pt x="66" y="85"/>
                  </a:cubicBezTo>
                  <a:cubicBezTo>
                    <a:pt x="67" y="85"/>
                    <a:pt x="68" y="84"/>
                    <a:pt x="68" y="82"/>
                  </a:cubicBezTo>
                  <a:cubicBezTo>
                    <a:pt x="68" y="81"/>
                    <a:pt x="67" y="80"/>
                    <a:pt x="66" y="80"/>
                  </a:cubicBezTo>
                  <a:close/>
                  <a:moveTo>
                    <a:pt x="64" y="87"/>
                  </a:moveTo>
                  <a:cubicBezTo>
                    <a:pt x="63" y="88"/>
                    <a:pt x="62" y="90"/>
                    <a:pt x="63" y="91"/>
                  </a:cubicBezTo>
                  <a:cubicBezTo>
                    <a:pt x="63" y="92"/>
                    <a:pt x="65" y="93"/>
                    <a:pt x="66" y="92"/>
                  </a:cubicBezTo>
                  <a:cubicBezTo>
                    <a:pt x="67" y="91"/>
                    <a:pt x="68" y="90"/>
                    <a:pt x="67" y="89"/>
                  </a:cubicBezTo>
                  <a:cubicBezTo>
                    <a:pt x="67" y="87"/>
                    <a:pt x="65" y="87"/>
                    <a:pt x="64" y="87"/>
                  </a:cubicBezTo>
                  <a:close/>
                  <a:moveTo>
                    <a:pt x="75" y="33"/>
                  </a:moveTo>
                  <a:cubicBezTo>
                    <a:pt x="74" y="33"/>
                    <a:pt x="73" y="34"/>
                    <a:pt x="73" y="35"/>
                  </a:cubicBezTo>
                  <a:cubicBezTo>
                    <a:pt x="73" y="36"/>
                    <a:pt x="74" y="36"/>
                    <a:pt x="75" y="36"/>
                  </a:cubicBezTo>
                  <a:cubicBezTo>
                    <a:pt x="76" y="36"/>
                    <a:pt x="77" y="36"/>
                    <a:pt x="77" y="35"/>
                  </a:cubicBezTo>
                  <a:cubicBezTo>
                    <a:pt x="77" y="34"/>
                    <a:pt x="76" y="33"/>
                    <a:pt x="75" y="33"/>
                  </a:cubicBezTo>
                  <a:close/>
                  <a:moveTo>
                    <a:pt x="52" y="35"/>
                  </a:moveTo>
                  <a:cubicBezTo>
                    <a:pt x="70" y="18"/>
                    <a:pt x="70" y="18"/>
                    <a:pt x="70" y="18"/>
                  </a:cubicBezTo>
                  <a:cubicBezTo>
                    <a:pt x="71" y="19"/>
                    <a:pt x="73" y="20"/>
                    <a:pt x="75" y="20"/>
                  </a:cubicBezTo>
                  <a:cubicBezTo>
                    <a:pt x="81" y="20"/>
                    <a:pt x="85" y="15"/>
                    <a:pt x="85" y="10"/>
                  </a:cubicBezTo>
                  <a:cubicBezTo>
                    <a:pt x="85" y="5"/>
                    <a:pt x="81" y="0"/>
                    <a:pt x="75" y="0"/>
                  </a:cubicBezTo>
                  <a:cubicBezTo>
                    <a:pt x="70" y="0"/>
                    <a:pt x="66" y="5"/>
                    <a:pt x="66" y="10"/>
                  </a:cubicBezTo>
                  <a:cubicBezTo>
                    <a:pt x="66" y="12"/>
                    <a:pt x="67" y="14"/>
                    <a:pt x="68" y="16"/>
                  </a:cubicBezTo>
                  <a:cubicBezTo>
                    <a:pt x="50" y="33"/>
                    <a:pt x="50" y="33"/>
                    <a:pt x="50" y="33"/>
                  </a:cubicBezTo>
                  <a:cubicBezTo>
                    <a:pt x="51" y="34"/>
                    <a:pt x="52" y="34"/>
                    <a:pt x="52" y="35"/>
                  </a:cubicBezTo>
                  <a:close/>
                  <a:moveTo>
                    <a:pt x="61" y="47"/>
                  </a:moveTo>
                  <a:cubicBezTo>
                    <a:pt x="62" y="50"/>
                    <a:pt x="65" y="53"/>
                    <a:pt x="69" y="53"/>
                  </a:cubicBezTo>
                  <a:cubicBezTo>
                    <a:pt x="73" y="53"/>
                    <a:pt x="77" y="50"/>
                    <a:pt x="77" y="45"/>
                  </a:cubicBezTo>
                  <a:cubicBezTo>
                    <a:pt x="77" y="41"/>
                    <a:pt x="73" y="37"/>
                    <a:pt x="69" y="37"/>
                  </a:cubicBezTo>
                  <a:cubicBezTo>
                    <a:pt x="65" y="37"/>
                    <a:pt x="62" y="40"/>
                    <a:pt x="61" y="44"/>
                  </a:cubicBezTo>
                  <a:cubicBezTo>
                    <a:pt x="56" y="44"/>
                    <a:pt x="56" y="44"/>
                    <a:pt x="56" y="44"/>
                  </a:cubicBezTo>
                  <a:cubicBezTo>
                    <a:pt x="56" y="44"/>
                    <a:pt x="56" y="45"/>
                    <a:pt x="56" y="45"/>
                  </a:cubicBezTo>
                  <a:cubicBezTo>
                    <a:pt x="56" y="46"/>
                    <a:pt x="56" y="46"/>
                    <a:pt x="56" y="47"/>
                  </a:cubicBezTo>
                  <a:lnTo>
                    <a:pt x="61" y="47"/>
                  </a:lnTo>
                  <a:close/>
                  <a:moveTo>
                    <a:pt x="28" y="55"/>
                  </a:moveTo>
                  <a:cubicBezTo>
                    <a:pt x="24" y="60"/>
                    <a:pt x="24" y="60"/>
                    <a:pt x="24" y="60"/>
                  </a:cubicBezTo>
                  <a:cubicBezTo>
                    <a:pt x="22" y="59"/>
                    <a:pt x="21" y="58"/>
                    <a:pt x="19" y="58"/>
                  </a:cubicBezTo>
                  <a:cubicBezTo>
                    <a:pt x="14" y="58"/>
                    <a:pt x="10" y="62"/>
                    <a:pt x="10" y="67"/>
                  </a:cubicBezTo>
                  <a:cubicBezTo>
                    <a:pt x="10" y="71"/>
                    <a:pt x="14" y="75"/>
                    <a:pt x="19" y="75"/>
                  </a:cubicBezTo>
                  <a:cubicBezTo>
                    <a:pt x="23" y="75"/>
                    <a:pt x="27" y="71"/>
                    <a:pt x="27" y="67"/>
                  </a:cubicBezTo>
                  <a:cubicBezTo>
                    <a:pt x="27" y="65"/>
                    <a:pt x="27" y="63"/>
                    <a:pt x="25" y="62"/>
                  </a:cubicBezTo>
                  <a:cubicBezTo>
                    <a:pt x="30" y="57"/>
                    <a:pt x="30" y="57"/>
                    <a:pt x="30" y="57"/>
                  </a:cubicBezTo>
                  <a:cubicBezTo>
                    <a:pt x="29" y="57"/>
                    <a:pt x="29" y="56"/>
                    <a:pt x="28" y="55"/>
                  </a:cubicBezTo>
                  <a:close/>
                  <a:moveTo>
                    <a:pt x="55" y="45"/>
                  </a:moveTo>
                  <a:cubicBezTo>
                    <a:pt x="55" y="37"/>
                    <a:pt x="48" y="31"/>
                    <a:pt x="40" y="31"/>
                  </a:cubicBezTo>
                  <a:cubicBezTo>
                    <a:pt x="32" y="31"/>
                    <a:pt x="26" y="37"/>
                    <a:pt x="26" y="45"/>
                  </a:cubicBezTo>
                  <a:cubicBezTo>
                    <a:pt x="26" y="53"/>
                    <a:pt x="32" y="60"/>
                    <a:pt x="40" y="60"/>
                  </a:cubicBezTo>
                  <a:cubicBezTo>
                    <a:pt x="48" y="60"/>
                    <a:pt x="55" y="53"/>
                    <a:pt x="55" y="45"/>
                  </a:cubicBezTo>
                  <a:close/>
                  <a:moveTo>
                    <a:pt x="40" y="53"/>
                  </a:moveTo>
                  <a:cubicBezTo>
                    <a:pt x="36" y="53"/>
                    <a:pt x="32" y="50"/>
                    <a:pt x="32" y="45"/>
                  </a:cubicBezTo>
                  <a:cubicBezTo>
                    <a:pt x="32" y="41"/>
                    <a:pt x="36" y="37"/>
                    <a:pt x="40" y="37"/>
                  </a:cubicBezTo>
                  <a:cubicBezTo>
                    <a:pt x="45" y="37"/>
                    <a:pt x="48" y="41"/>
                    <a:pt x="48" y="45"/>
                  </a:cubicBezTo>
                  <a:cubicBezTo>
                    <a:pt x="48" y="50"/>
                    <a:pt x="45" y="53"/>
                    <a:pt x="40" y="53"/>
                  </a:cubicBezTo>
                  <a:close/>
                  <a:moveTo>
                    <a:pt x="64" y="5"/>
                  </a:moveTo>
                  <a:cubicBezTo>
                    <a:pt x="66" y="5"/>
                    <a:pt x="67" y="4"/>
                    <a:pt x="67" y="2"/>
                  </a:cubicBezTo>
                  <a:cubicBezTo>
                    <a:pt x="67" y="1"/>
                    <a:pt x="66" y="0"/>
                    <a:pt x="64" y="0"/>
                  </a:cubicBezTo>
                  <a:cubicBezTo>
                    <a:pt x="63" y="0"/>
                    <a:pt x="62" y="1"/>
                    <a:pt x="62" y="2"/>
                  </a:cubicBezTo>
                  <a:cubicBezTo>
                    <a:pt x="62" y="4"/>
                    <a:pt x="63" y="5"/>
                    <a:pt x="64" y="5"/>
                  </a:cubicBezTo>
                  <a:close/>
                  <a:moveTo>
                    <a:pt x="28" y="18"/>
                  </a:moveTo>
                  <a:cubicBezTo>
                    <a:pt x="30" y="18"/>
                    <a:pt x="31" y="17"/>
                    <a:pt x="31" y="15"/>
                  </a:cubicBezTo>
                  <a:cubicBezTo>
                    <a:pt x="31" y="14"/>
                    <a:pt x="30" y="13"/>
                    <a:pt x="28" y="13"/>
                  </a:cubicBezTo>
                  <a:cubicBezTo>
                    <a:pt x="27" y="13"/>
                    <a:pt x="26" y="14"/>
                    <a:pt x="26" y="15"/>
                  </a:cubicBezTo>
                  <a:cubicBezTo>
                    <a:pt x="26" y="17"/>
                    <a:pt x="27" y="18"/>
                    <a:pt x="28" y="18"/>
                  </a:cubicBezTo>
                  <a:close/>
                  <a:moveTo>
                    <a:pt x="17" y="29"/>
                  </a:moveTo>
                  <a:cubicBezTo>
                    <a:pt x="19" y="29"/>
                    <a:pt x="20" y="28"/>
                    <a:pt x="21" y="28"/>
                  </a:cubicBezTo>
                  <a:cubicBezTo>
                    <a:pt x="28" y="35"/>
                    <a:pt x="28" y="35"/>
                    <a:pt x="28" y="35"/>
                  </a:cubicBezTo>
                  <a:cubicBezTo>
                    <a:pt x="29" y="34"/>
                    <a:pt x="29" y="34"/>
                    <a:pt x="30" y="33"/>
                  </a:cubicBezTo>
                  <a:cubicBezTo>
                    <a:pt x="23" y="26"/>
                    <a:pt x="23" y="26"/>
                    <a:pt x="23" y="26"/>
                  </a:cubicBezTo>
                  <a:cubicBezTo>
                    <a:pt x="23" y="25"/>
                    <a:pt x="24" y="24"/>
                    <a:pt x="24" y="22"/>
                  </a:cubicBezTo>
                  <a:cubicBezTo>
                    <a:pt x="24" y="19"/>
                    <a:pt x="21" y="16"/>
                    <a:pt x="17" y="16"/>
                  </a:cubicBezTo>
                  <a:cubicBezTo>
                    <a:pt x="14" y="16"/>
                    <a:pt x="11" y="19"/>
                    <a:pt x="11" y="22"/>
                  </a:cubicBezTo>
                  <a:cubicBezTo>
                    <a:pt x="11" y="26"/>
                    <a:pt x="14" y="29"/>
                    <a:pt x="17" y="29"/>
                  </a:cubicBezTo>
                  <a:close/>
                  <a:moveTo>
                    <a:pt x="5" y="52"/>
                  </a:moveTo>
                  <a:cubicBezTo>
                    <a:pt x="2" y="52"/>
                    <a:pt x="0" y="54"/>
                    <a:pt x="0" y="56"/>
                  </a:cubicBezTo>
                  <a:cubicBezTo>
                    <a:pt x="0" y="59"/>
                    <a:pt x="2" y="61"/>
                    <a:pt x="5" y="61"/>
                  </a:cubicBezTo>
                  <a:cubicBezTo>
                    <a:pt x="7" y="61"/>
                    <a:pt x="9" y="59"/>
                    <a:pt x="9" y="56"/>
                  </a:cubicBezTo>
                  <a:cubicBezTo>
                    <a:pt x="9" y="54"/>
                    <a:pt x="7" y="52"/>
                    <a:pt x="5" y="52"/>
                  </a:cubicBezTo>
                  <a:close/>
                  <a:moveTo>
                    <a:pt x="3" y="64"/>
                  </a:moveTo>
                  <a:cubicBezTo>
                    <a:pt x="3" y="64"/>
                    <a:pt x="2" y="65"/>
                    <a:pt x="2" y="66"/>
                  </a:cubicBezTo>
                  <a:cubicBezTo>
                    <a:pt x="2" y="67"/>
                    <a:pt x="3" y="67"/>
                    <a:pt x="3" y="67"/>
                  </a:cubicBezTo>
                  <a:cubicBezTo>
                    <a:pt x="4" y="67"/>
                    <a:pt x="5" y="67"/>
                    <a:pt x="5" y="66"/>
                  </a:cubicBezTo>
                  <a:cubicBezTo>
                    <a:pt x="5" y="65"/>
                    <a:pt x="4" y="64"/>
                    <a:pt x="3" y="64"/>
                  </a:cubicBezTo>
                  <a:close/>
                  <a:moveTo>
                    <a:pt x="82" y="76"/>
                  </a:moveTo>
                  <a:cubicBezTo>
                    <a:pt x="80" y="76"/>
                    <a:pt x="77" y="77"/>
                    <a:pt x="75" y="78"/>
                  </a:cubicBezTo>
                  <a:cubicBezTo>
                    <a:pt x="52" y="55"/>
                    <a:pt x="52" y="55"/>
                    <a:pt x="52" y="55"/>
                  </a:cubicBezTo>
                  <a:cubicBezTo>
                    <a:pt x="52" y="56"/>
                    <a:pt x="51" y="57"/>
                    <a:pt x="50" y="57"/>
                  </a:cubicBezTo>
                  <a:cubicBezTo>
                    <a:pt x="73" y="80"/>
                    <a:pt x="73" y="80"/>
                    <a:pt x="73" y="80"/>
                  </a:cubicBezTo>
                  <a:cubicBezTo>
                    <a:pt x="72" y="82"/>
                    <a:pt x="71" y="85"/>
                    <a:pt x="71" y="87"/>
                  </a:cubicBezTo>
                  <a:cubicBezTo>
                    <a:pt x="71" y="94"/>
                    <a:pt x="76" y="99"/>
                    <a:pt x="82" y="99"/>
                  </a:cubicBezTo>
                  <a:cubicBezTo>
                    <a:pt x="89" y="99"/>
                    <a:pt x="94" y="94"/>
                    <a:pt x="94" y="87"/>
                  </a:cubicBezTo>
                  <a:cubicBezTo>
                    <a:pt x="94" y="81"/>
                    <a:pt x="89" y="76"/>
                    <a:pt x="8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grpSp>
        <p:nvGrpSpPr>
          <p:cNvPr id="98" name="Group 97">
            <a:extLst>
              <a:ext uri="{FF2B5EF4-FFF2-40B4-BE49-F238E27FC236}">
                <a16:creationId xmlns:a16="http://schemas.microsoft.com/office/drawing/2014/main" id="{B662CFBF-FE5B-4028-AE72-BA631588300B}"/>
              </a:ext>
            </a:extLst>
          </p:cNvPr>
          <p:cNvGrpSpPr/>
          <p:nvPr/>
        </p:nvGrpSpPr>
        <p:grpSpPr>
          <a:xfrm>
            <a:off x="7634412" y="210670"/>
            <a:ext cx="276550" cy="273513"/>
            <a:chOff x="6423025" y="2190750"/>
            <a:chExt cx="1025525" cy="1022350"/>
          </a:xfrm>
        </p:grpSpPr>
        <p:sp>
          <p:nvSpPr>
            <p:cNvPr id="99" name="Freeform 45">
              <a:extLst>
                <a:ext uri="{FF2B5EF4-FFF2-40B4-BE49-F238E27FC236}">
                  <a16:creationId xmlns:a16="http://schemas.microsoft.com/office/drawing/2014/main" id="{7B093970-C63C-4A93-9F9B-2CF78C101B53}"/>
                </a:ext>
              </a:extLst>
            </p:cNvPr>
            <p:cNvSpPr>
              <a:spLocks/>
            </p:cNvSpPr>
            <p:nvPr/>
          </p:nvSpPr>
          <p:spPr bwMode="auto">
            <a:xfrm>
              <a:off x="6423025" y="2190750"/>
              <a:ext cx="1025525" cy="1022350"/>
            </a:xfrm>
            <a:custGeom>
              <a:avLst/>
              <a:gdLst>
                <a:gd name="T0" fmla="*/ 646 w 646"/>
                <a:gd name="T1" fmla="*/ 322 h 644"/>
                <a:gd name="T2" fmla="*/ 638 w 646"/>
                <a:gd name="T3" fmla="*/ 386 h 644"/>
                <a:gd name="T4" fmla="*/ 620 w 646"/>
                <a:gd name="T5" fmla="*/ 448 h 644"/>
                <a:gd name="T6" fmla="*/ 590 w 646"/>
                <a:gd name="T7" fmla="*/ 502 h 644"/>
                <a:gd name="T8" fmla="*/ 550 w 646"/>
                <a:gd name="T9" fmla="*/ 550 h 644"/>
                <a:gd name="T10" fmla="*/ 504 w 646"/>
                <a:gd name="T11" fmla="*/ 590 h 644"/>
                <a:gd name="T12" fmla="*/ 448 w 646"/>
                <a:gd name="T13" fmla="*/ 618 h 644"/>
                <a:gd name="T14" fmla="*/ 388 w 646"/>
                <a:gd name="T15" fmla="*/ 638 h 644"/>
                <a:gd name="T16" fmla="*/ 322 w 646"/>
                <a:gd name="T17" fmla="*/ 644 h 644"/>
                <a:gd name="T18" fmla="*/ 290 w 646"/>
                <a:gd name="T19" fmla="*/ 642 h 644"/>
                <a:gd name="T20" fmla="*/ 226 w 646"/>
                <a:gd name="T21" fmla="*/ 630 h 644"/>
                <a:gd name="T22" fmla="*/ 170 w 646"/>
                <a:gd name="T23" fmla="*/ 606 h 644"/>
                <a:gd name="T24" fmla="*/ 118 w 646"/>
                <a:gd name="T25" fmla="*/ 570 h 644"/>
                <a:gd name="T26" fmla="*/ 74 w 646"/>
                <a:gd name="T27" fmla="*/ 526 h 644"/>
                <a:gd name="T28" fmla="*/ 40 w 646"/>
                <a:gd name="T29" fmla="*/ 476 h 644"/>
                <a:gd name="T30" fmla="*/ 14 w 646"/>
                <a:gd name="T31" fmla="*/ 418 h 644"/>
                <a:gd name="T32" fmla="*/ 2 w 646"/>
                <a:gd name="T33" fmla="*/ 354 h 644"/>
                <a:gd name="T34" fmla="*/ 0 w 646"/>
                <a:gd name="T35" fmla="*/ 322 h 644"/>
                <a:gd name="T36" fmla="*/ 6 w 646"/>
                <a:gd name="T37" fmla="*/ 256 h 644"/>
                <a:gd name="T38" fmla="*/ 26 w 646"/>
                <a:gd name="T39" fmla="*/ 196 h 644"/>
                <a:gd name="T40" fmla="*/ 56 w 646"/>
                <a:gd name="T41" fmla="*/ 142 h 644"/>
                <a:gd name="T42" fmla="*/ 94 w 646"/>
                <a:gd name="T43" fmla="*/ 94 h 644"/>
                <a:gd name="T44" fmla="*/ 142 w 646"/>
                <a:gd name="T45" fmla="*/ 54 h 644"/>
                <a:gd name="T46" fmla="*/ 198 w 646"/>
                <a:gd name="T47" fmla="*/ 24 h 644"/>
                <a:gd name="T48" fmla="*/ 258 w 646"/>
                <a:gd name="T49" fmla="*/ 6 h 644"/>
                <a:gd name="T50" fmla="*/ 322 w 646"/>
                <a:gd name="T51" fmla="*/ 0 h 644"/>
                <a:gd name="T52" fmla="*/ 356 w 646"/>
                <a:gd name="T53" fmla="*/ 0 h 644"/>
                <a:gd name="T54" fmla="*/ 418 w 646"/>
                <a:gd name="T55" fmla="*/ 14 h 644"/>
                <a:gd name="T56" fmla="*/ 476 w 646"/>
                <a:gd name="T57" fmla="*/ 38 h 644"/>
                <a:gd name="T58" fmla="*/ 528 w 646"/>
                <a:gd name="T59" fmla="*/ 72 h 644"/>
                <a:gd name="T60" fmla="*/ 572 w 646"/>
                <a:gd name="T61" fmla="*/ 116 h 644"/>
                <a:gd name="T62" fmla="*/ 606 w 646"/>
                <a:gd name="T63" fmla="*/ 168 h 644"/>
                <a:gd name="T64" fmla="*/ 630 w 646"/>
                <a:gd name="T65" fmla="*/ 226 h 644"/>
                <a:gd name="T66" fmla="*/ 644 w 646"/>
                <a:gd name="T67" fmla="*/ 288 h 644"/>
                <a:gd name="T68" fmla="*/ 646 w 646"/>
                <a:gd name="T69" fmla="*/ 32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6" h="644">
                  <a:moveTo>
                    <a:pt x="646" y="322"/>
                  </a:moveTo>
                  <a:lnTo>
                    <a:pt x="646" y="322"/>
                  </a:lnTo>
                  <a:lnTo>
                    <a:pt x="644" y="354"/>
                  </a:lnTo>
                  <a:lnTo>
                    <a:pt x="638" y="386"/>
                  </a:lnTo>
                  <a:lnTo>
                    <a:pt x="630" y="418"/>
                  </a:lnTo>
                  <a:lnTo>
                    <a:pt x="620" y="448"/>
                  </a:lnTo>
                  <a:lnTo>
                    <a:pt x="606" y="476"/>
                  </a:lnTo>
                  <a:lnTo>
                    <a:pt x="590" y="502"/>
                  </a:lnTo>
                  <a:lnTo>
                    <a:pt x="572" y="526"/>
                  </a:lnTo>
                  <a:lnTo>
                    <a:pt x="550" y="550"/>
                  </a:lnTo>
                  <a:lnTo>
                    <a:pt x="528" y="570"/>
                  </a:lnTo>
                  <a:lnTo>
                    <a:pt x="504" y="590"/>
                  </a:lnTo>
                  <a:lnTo>
                    <a:pt x="476" y="606"/>
                  </a:lnTo>
                  <a:lnTo>
                    <a:pt x="448" y="618"/>
                  </a:lnTo>
                  <a:lnTo>
                    <a:pt x="418" y="630"/>
                  </a:lnTo>
                  <a:lnTo>
                    <a:pt x="388" y="638"/>
                  </a:lnTo>
                  <a:lnTo>
                    <a:pt x="356" y="642"/>
                  </a:lnTo>
                  <a:lnTo>
                    <a:pt x="322" y="644"/>
                  </a:lnTo>
                  <a:lnTo>
                    <a:pt x="322" y="644"/>
                  </a:lnTo>
                  <a:lnTo>
                    <a:pt x="290" y="642"/>
                  </a:lnTo>
                  <a:lnTo>
                    <a:pt x="258" y="638"/>
                  </a:lnTo>
                  <a:lnTo>
                    <a:pt x="226" y="630"/>
                  </a:lnTo>
                  <a:lnTo>
                    <a:pt x="198" y="618"/>
                  </a:lnTo>
                  <a:lnTo>
                    <a:pt x="170" y="606"/>
                  </a:lnTo>
                  <a:lnTo>
                    <a:pt x="142" y="590"/>
                  </a:lnTo>
                  <a:lnTo>
                    <a:pt x="118" y="570"/>
                  </a:lnTo>
                  <a:lnTo>
                    <a:pt x="94" y="550"/>
                  </a:lnTo>
                  <a:lnTo>
                    <a:pt x="74" y="526"/>
                  </a:lnTo>
                  <a:lnTo>
                    <a:pt x="56" y="502"/>
                  </a:lnTo>
                  <a:lnTo>
                    <a:pt x="40" y="476"/>
                  </a:lnTo>
                  <a:lnTo>
                    <a:pt x="26" y="448"/>
                  </a:lnTo>
                  <a:lnTo>
                    <a:pt x="14" y="418"/>
                  </a:lnTo>
                  <a:lnTo>
                    <a:pt x="6" y="386"/>
                  </a:lnTo>
                  <a:lnTo>
                    <a:pt x="2" y="354"/>
                  </a:lnTo>
                  <a:lnTo>
                    <a:pt x="0" y="322"/>
                  </a:lnTo>
                  <a:lnTo>
                    <a:pt x="0" y="322"/>
                  </a:lnTo>
                  <a:lnTo>
                    <a:pt x="2" y="288"/>
                  </a:lnTo>
                  <a:lnTo>
                    <a:pt x="6" y="256"/>
                  </a:lnTo>
                  <a:lnTo>
                    <a:pt x="14" y="226"/>
                  </a:lnTo>
                  <a:lnTo>
                    <a:pt x="26" y="196"/>
                  </a:lnTo>
                  <a:lnTo>
                    <a:pt x="40" y="168"/>
                  </a:lnTo>
                  <a:lnTo>
                    <a:pt x="56" y="142"/>
                  </a:lnTo>
                  <a:lnTo>
                    <a:pt x="74" y="116"/>
                  </a:lnTo>
                  <a:lnTo>
                    <a:pt x="94" y="94"/>
                  </a:lnTo>
                  <a:lnTo>
                    <a:pt x="118" y="72"/>
                  </a:lnTo>
                  <a:lnTo>
                    <a:pt x="142" y="54"/>
                  </a:lnTo>
                  <a:lnTo>
                    <a:pt x="170" y="38"/>
                  </a:lnTo>
                  <a:lnTo>
                    <a:pt x="198" y="24"/>
                  </a:lnTo>
                  <a:lnTo>
                    <a:pt x="226" y="14"/>
                  </a:lnTo>
                  <a:lnTo>
                    <a:pt x="258" y="6"/>
                  </a:lnTo>
                  <a:lnTo>
                    <a:pt x="290" y="0"/>
                  </a:lnTo>
                  <a:lnTo>
                    <a:pt x="322" y="0"/>
                  </a:lnTo>
                  <a:lnTo>
                    <a:pt x="322" y="0"/>
                  </a:lnTo>
                  <a:lnTo>
                    <a:pt x="356" y="0"/>
                  </a:lnTo>
                  <a:lnTo>
                    <a:pt x="388" y="6"/>
                  </a:lnTo>
                  <a:lnTo>
                    <a:pt x="418" y="14"/>
                  </a:lnTo>
                  <a:lnTo>
                    <a:pt x="448" y="24"/>
                  </a:lnTo>
                  <a:lnTo>
                    <a:pt x="476" y="38"/>
                  </a:lnTo>
                  <a:lnTo>
                    <a:pt x="504" y="54"/>
                  </a:lnTo>
                  <a:lnTo>
                    <a:pt x="528" y="72"/>
                  </a:lnTo>
                  <a:lnTo>
                    <a:pt x="550" y="94"/>
                  </a:lnTo>
                  <a:lnTo>
                    <a:pt x="572" y="116"/>
                  </a:lnTo>
                  <a:lnTo>
                    <a:pt x="590" y="142"/>
                  </a:lnTo>
                  <a:lnTo>
                    <a:pt x="606" y="168"/>
                  </a:lnTo>
                  <a:lnTo>
                    <a:pt x="620" y="196"/>
                  </a:lnTo>
                  <a:lnTo>
                    <a:pt x="630" y="226"/>
                  </a:lnTo>
                  <a:lnTo>
                    <a:pt x="638" y="256"/>
                  </a:lnTo>
                  <a:lnTo>
                    <a:pt x="644" y="288"/>
                  </a:lnTo>
                  <a:lnTo>
                    <a:pt x="646" y="322"/>
                  </a:lnTo>
                  <a:lnTo>
                    <a:pt x="646" y="322"/>
                  </a:lnTo>
                  <a:close/>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00" name="Freeform 46">
              <a:extLst>
                <a:ext uri="{FF2B5EF4-FFF2-40B4-BE49-F238E27FC236}">
                  <a16:creationId xmlns:a16="http://schemas.microsoft.com/office/drawing/2014/main" id="{02777738-87FF-47B0-A1CA-53D4A11A30DA}"/>
                </a:ext>
              </a:extLst>
            </p:cNvPr>
            <p:cNvSpPr>
              <a:spLocks/>
            </p:cNvSpPr>
            <p:nvPr/>
          </p:nvSpPr>
          <p:spPr bwMode="auto">
            <a:xfrm>
              <a:off x="6962775" y="2479675"/>
              <a:ext cx="104775" cy="101600"/>
            </a:xfrm>
            <a:custGeom>
              <a:avLst/>
              <a:gdLst>
                <a:gd name="T0" fmla="*/ 66 w 66"/>
                <a:gd name="T1" fmla="*/ 32 h 64"/>
                <a:gd name="T2" fmla="*/ 66 w 66"/>
                <a:gd name="T3" fmla="*/ 32 h 64"/>
                <a:gd name="T4" fmla="*/ 64 w 66"/>
                <a:gd name="T5" fmla="*/ 38 h 64"/>
                <a:gd name="T6" fmla="*/ 64 w 66"/>
                <a:gd name="T7" fmla="*/ 44 h 64"/>
                <a:gd name="T8" fmla="*/ 60 w 66"/>
                <a:gd name="T9" fmla="*/ 50 h 64"/>
                <a:gd name="T10" fmla="*/ 56 w 66"/>
                <a:gd name="T11" fmla="*/ 56 h 64"/>
                <a:gd name="T12" fmla="*/ 52 w 66"/>
                <a:gd name="T13" fmla="*/ 60 h 64"/>
                <a:gd name="T14" fmla="*/ 46 w 66"/>
                <a:gd name="T15" fmla="*/ 62 h 64"/>
                <a:gd name="T16" fmla="*/ 40 w 66"/>
                <a:gd name="T17" fmla="*/ 64 h 64"/>
                <a:gd name="T18" fmla="*/ 32 w 66"/>
                <a:gd name="T19" fmla="*/ 64 h 64"/>
                <a:gd name="T20" fmla="*/ 32 w 66"/>
                <a:gd name="T21" fmla="*/ 64 h 64"/>
                <a:gd name="T22" fmla="*/ 26 w 66"/>
                <a:gd name="T23" fmla="*/ 64 h 64"/>
                <a:gd name="T24" fmla="*/ 20 w 66"/>
                <a:gd name="T25" fmla="*/ 62 h 64"/>
                <a:gd name="T26" fmla="*/ 14 w 66"/>
                <a:gd name="T27" fmla="*/ 60 h 64"/>
                <a:gd name="T28" fmla="*/ 10 w 66"/>
                <a:gd name="T29" fmla="*/ 56 h 64"/>
                <a:gd name="T30" fmla="*/ 6 w 66"/>
                <a:gd name="T31" fmla="*/ 50 h 64"/>
                <a:gd name="T32" fmla="*/ 2 w 66"/>
                <a:gd name="T33" fmla="*/ 44 h 64"/>
                <a:gd name="T34" fmla="*/ 0 w 66"/>
                <a:gd name="T35" fmla="*/ 38 h 64"/>
                <a:gd name="T36" fmla="*/ 0 w 66"/>
                <a:gd name="T37" fmla="*/ 32 h 64"/>
                <a:gd name="T38" fmla="*/ 0 w 66"/>
                <a:gd name="T39" fmla="*/ 32 h 64"/>
                <a:gd name="T40" fmla="*/ 0 w 66"/>
                <a:gd name="T41" fmla="*/ 26 h 64"/>
                <a:gd name="T42" fmla="*/ 2 w 66"/>
                <a:gd name="T43" fmla="*/ 20 h 64"/>
                <a:gd name="T44" fmla="*/ 6 w 66"/>
                <a:gd name="T45" fmla="*/ 14 h 64"/>
                <a:gd name="T46" fmla="*/ 10 w 66"/>
                <a:gd name="T47" fmla="*/ 10 h 64"/>
                <a:gd name="T48" fmla="*/ 14 w 66"/>
                <a:gd name="T49" fmla="*/ 6 h 64"/>
                <a:gd name="T50" fmla="*/ 20 w 66"/>
                <a:gd name="T51" fmla="*/ 2 h 64"/>
                <a:gd name="T52" fmla="*/ 26 w 66"/>
                <a:gd name="T53" fmla="*/ 0 h 64"/>
                <a:gd name="T54" fmla="*/ 32 w 66"/>
                <a:gd name="T55" fmla="*/ 0 h 64"/>
                <a:gd name="T56" fmla="*/ 32 w 66"/>
                <a:gd name="T57" fmla="*/ 0 h 64"/>
                <a:gd name="T58" fmla="*/ 40 w 66"/>
                <a:gd name="T59" fmla="*/ 0 h 64"/>
                <a:gd name="T60" fmla="*/ 46 w 66"/>
                <a:gd name="T61" fmla="*/ 2 h 64"/>
                <a:gd name="T62" fmla="*/ 52 w 66"/>
                <a:gd name="T63" fmla="*/ 6 h 64"/>
                <a:gd name="T64" fmla="*/ 56 w 66"/>
                <a:gd name="T65" fmla="*/ 10 h 64"/>
                <a:gd name="T66" fmla="*/ 60 w 66"/>
                <a:gd name="T67" fmla="*/ 14 h 64"/>
                <a:gd name="T68" fmla="*/ 64 w 66"/>
                <a:gd name="T69" fmla="*/ 20 h 64"/>
                <a:gd name="T70" fmla="*/ 64 w 66"/>
                <a:gd name="T71" fmla="*/ 26 h 64"/>
                <a:gd name="T72" fmla="*/ 66 w 66"/>
                <a:gd name="T73" fmla="*/ 32 h 64"/>
                <a:gd name="T74" fmla="*/ 66 w 66"/>
                <a:gd name="T75" fmla="*/ 3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4">
                  <a:moveTo>
                    <a:pt x="66" y="32"/>
                  </a:moveTo>
                  <a:lnTo>
                    <a:pt x="66" y="32"/>
                  </a:lnTo>
                  <a:lnTo>
                    <a:pt x="64" y="38"/>
                  </a:lnTo>
                  <a:lnTo>
                    <a:pt x="64" y="44"/>
                  </a:lnTo>
                  <a:lnTo>
                    <a:pt x="60" y="50"/>
                  </a:lnTo>
                  <a:lnTo>
                    <a:pt x="56" y="56"/>
                  </a:lnTo>
                  <a:lnTo>
                    <a:pt x="52" y="60"/>
                  </a:lnTo>
                  <a:lnTo>
                    <a:pt x="46" y="62"/>
                  </a:lnTo>
                  <a:lnTo>
                    <a:pt x="40" y="64"/>
                  </a:lnTo>
                  <a:lnTo>
                    <a:pt x="32" y="64"/>
                  </a:lnTo>
                  <a:lnTo>
                    <a:pt x="32" y="64"/>
                  </a:lnTo>
                  <a:lnTo>
                    <a:pt x="26" y="64"/>
                  </a:lnTo>
                  <a:lnTo>
                    <a:pt x="20" y="62"/>
                  </a:lnTo>
                  <a:lnTo>
                    <a:pt x="14" y="60"/>
                  </a:lnTo>
                  <a:lnTo>
                    <a:pt x="10" y="56"/>
                  </a:lnTo>
                  <a:lnTo>
                    <a:pt x="6" y="50"/>
                  </a:lnTo>
                  <a:lnTo>
                    <a:pt x="2" y="44"/>
                  </a:lnTo>
                  <a:lnTo>
                    <a:pt x="0" y="38"/>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2" y="6"/>
                  </a:lnTo>
                  <a:lnTo>
                    <a:pt x="56" y="10"/>
                  </a:lnTo>
                  <a:lnTo>
                    <a:pt x="60" y="14"/>
                  </a:lnTo>
                  <a:lnTo>
                    <a:pt x="64" y="20"/>
                  </a:lnTo>
                  <a:lnTo>
                    <a:pt x="64" y="26"/>
                  </a:lnTo>
                  <a:lnTo>
                    <a:pt x="66" y="32"/>
                  </a:lnTo>
                  <a:lnTo>
                    <a:pt x="66" y="32"/>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01" name="Freeform 47">
              <a:extLst>
                <a:ext uri="{FF2B5EF4-FFF2-40B4-BE49-F238E27FC236}">
                  <a16:creationId xmlns:a16="http://schemas.microsoft.com/office/drawing/2014/main" id="{7A95350D-19DE-4AF6-919A-1BD5C285A5FF}"/>
                </a:ext>
              </a:extLst>
            </p:cNvPr>
            <p:cNvSpPr>
              <a:spLocks/>
            </p:cNvSpPr>
            <p:nvPr/>
          </p:nvSpPr>
          <p:spPr bwMode="auto">
            <a:xfrm>
              <a:off x="6565900" y="2667000"/>
              <a:ext cx="104775" cy="104775"/>
            </a:xfrm>
            <a:custGeom>
              <a:avLst/>
              <a:gdLst>
                <a:gd name="T0" fmla="*/ 66 w 66"/>
                <a:gd name="T1" fmla="*/ 34 h 66"/>
                <a:gd name="T2" fmla="*/ 66 w 66"/>
                <a:gd name="T3" fmla="*/ 34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4 h 66"/>
                <a:gd name="T16" fmla="*/ 40 w 66"/>
                <a:gd name="T17" fmla="*/ 66 h 66"/>
                <a:gd name="T18" fmla="*/ 32 w 66"/>
                <a:gd name="T19" fmla="*/ 66 h 66"/>
                <a:gd name="T20" fmla="*/ 32 w 66"/>
                <a:gd name="T21" fmla="*/ 66 h 66"/>
                <a:gd name="T22" fmla="*/ 26 w 66"/>
                <a:gd name="T23" fmla="*/ 66 h 66"/>
                <a:gd name="T24" fmla="*/ 20 w 66"/>
                <a:gd name="T25" fmla="*/ 64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4 h 66"/>
                <a:gd name="T38" fmla="*/ 0 w 66"/>
                <a:gd name="T39" fmla="*/ 34 h 66"/>
                <a:gd name="T40" fmla="*/ 0 w 66"/>
                <a:gd name="T41" fmla="*/ 26 h 66"/>
                <a:gd name="T42" fmla="*/ 2 w 66"/>
                <a:gd name="T43" fmla="*/ 20 h 66"/>
                <a:gd name="T44" fmla="*/ 6 w 66"/>
                <a:gd name="T45" fmla="*/ 16 h 66"/>
                <a:gd name="T46" fmla="*/ 10 w 66"/>
                <a:gd name="T47" fmla="*/ 10 h 66"/>
                <a:gd name="T48" fmla="*/ 14 w 66"/>
                <a:gd name="T49" fmla="*/ 6 h 66"/>
                <a:gd name="T50" fmla="*/ 20 w 66"/>
                <a:gd name="T51" fmla="*/ 4 h 66"/>
                <a:gd name="T52" fmla="*/ 26 w 66"/>
                <a:gd name="T53" fmla="*/ 2 h 66"/>
                <a:gd name="T54" fmla="*/ 32 w 66"/>
                <a:gd name="T55" fmla="*/ 0 h 66"/>
                <a:gd name="T56" fmla="*/ 32 w 66"/>
                <a:gd name="T57" fmla="*/ 0 h 66"/>
                <a:gd name="T58" fmla="*/ 40 w 66"/>
                <a:gd name="T59" fmla="*/ 2 h 66"/>
                <a:gd name="T60" fmla="*/ 46 w 66"/>
                <a:gd name="T61" fmla="*/ 4 h 66"/>
                <a:gd name="T62" fmla="*/ 50 w 66"/>
                <a:gd name="T63" fmla="*/ 6 h 66"/>
                <a:gd name="T64" fmla="*/ 56 w 66"/>
                <a:gd name="T65" fmla="*/ 10 h 66"/>
                <a:gd name="T66" fmla="*/ 60 w 66"/>
                <a:gd name="T67" fmla="*/ 16 h 66"/>
                <a:gd name="T68" fmla="*/ 62 w 66"/>
                <a:gd name="T69" fmla="*/ 20 h 66"/>
                <a:gd name="T70" fmla="*/ 64 w 66"/>
                <a:gd name="T71" fmla="*/ 26 h 66"/>
                <a:gd name="T72" fmla="*/ 66 w 66"/>
                <a:gd name="T73" fmla="*/ 34 h 66"/>
                <a:gd name="T74" fmla="*/ 66 w 66"/>
                <a:gd name="T75" fmla="*/ 3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4"/>
                  </a:moveTo>
                  <a:lnTo>
                    <a:pt x="66" y="34"/>
                  </a:lnTo>
                  <a:lnTo>
                    <a:pt x="64" y="40"/>
                  </a:lnTo>
                  <a:lnTo>
                    <a:pt x="62" y="46"/>
                  </a:lnTo>
                  <a:lnTo>
                    <a:pt x="60" y="52"/>
                  </a:lnTo>
                  <a:lnTo>
                    <a:pt x="56" y="56"/>
                  </a:lnTo>
                  <a:lnTo>
                    <a:pt x="50" y="60"/>
                  </a:lnTo>
                  <a:lnTo>
                    <a:pt x="46" y="64"/>
                  </a:lnTo>
                  <a:lnTo>
                    <a:pt x="40" y="66"/>
                  </a:lnTo>
                  <a:lnTo>
                    <a:pt x="32" y="66"/>
                  </a:lnTo>
                  <a:lnTo>
                    <a:pt x="32" y="66"/>
                  </a:lnTo>
                  <a:lnTo>
                    <a:pt x="26" y="66"/>
                  </a:lnTo>
                  <a:lnTo>
                    <a:pt x="20" y="64"/>
                  </a:lnTo>
                  <a:lnTo>
                    <a:pt x="14" y="60"/>
                  </a:lnTo>
                  <a:lnTo>
                    <a:pt x="10" y="56"/>
                  </a:lnTo>
                  <a:lnTo>
                    <a:pt x="6" y="52"/>
                  </a:lnTo>
                  <a:lnTo>
                    <a:pt x="2" y="46"/>
                  </a:lnTo>
                  <a:lnTo>
                    <a:pt x="0" y="40"/>
                  </a:lnTo>
                  <a:lnTo>
                    <a:pt x="0" y="34"/>
                  </a:lnTo>
                  <a:lnTo>
                    <a:pt x="0" y="34"/>
                  </a:lnTo>
                  <a:lnTo>
                    <a:pt x="0" y="26"/>
                  </a:lnTo>
                  <a:lnTo>
                    <a:pt x="2" y="20"/>
                  </a:lnTo>
                  <a:lnTo>
                    <a:pt x="6" y="16"/>
                  </a:lnTo>
                  <a:lnTo>
                    <a:pt x="10" y="10"/>
                  </a:lnTo>
                  <a:lnTo>
                    <a:pt x="14" y="6"/>
                  </a:lnTo>
                  <a:lnTo>
                    <a:pt x="20" y="4"/>
                  </a:lnTo>
                  <a:lnTo>
                    <a:pt x="26" y="2"/>
                  </a:lnTo>
                  <a:lnTo>
                    <a:pt x="32" y="0"/>
                  </a:lnTo>
                  <a:lnTo>
                    <a:pt x="32" y="0"/>
                  </a:lnTo>
                  <a:lnTo>
                    <a:pt x="40" y="2"/>
                  </a:lnTo>
                  <a:lnTo>
                    <a:pt x="46" y="4"/>
                  </a:lnTo>
                  <a:lnTo>
                    <a:pt x="50" y="6"/>
                  </a:lnTo>
                  <a:lnTo>
                    <a:pt x="56" y="10"/>
                  </a:lnTo>
                  <a:lnTo>
                    <a:pt x="60" y="16"/>
                  </a:lnTo>
                  <a:lnTo>
                    <a:pt x="62" y="20"/>
                  </a:lnTo>
                  <a:lnTo>
                    <a:pt x="64" y="26"/>
                  </a:lnTo>
                  <a:lnTo>
                    <a:pt x="66" y="34"/>
                  </a:lnTo>
                  <a:lnTo>
                    <a:pt x="66" y="34"/>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02" name="Freeform 48">
              <a:extLst>
                <a:ext uri="{FF2B5EF4-FFF2-40B4-BE49-F238E27FC236}">
                  <a16:creationId xmlns:a16="http://schemas.microsoft.com/office/drawing/2014/main" id="{F8739757-B025-4AD6-96AC-E2B285365D73}"/>
                </a:ext>
              </a:extLst>
            </p:cNvPr>
            <p:cNvSpPr>
              <a:spLocks/>
            </p:cNvSpPr>
            <p:nvPr/>
          </p:nvSpPr>
          <p:spPr bwMode="auto">
            <a:xfrm>
              <a:off x="6940550" y="2825750"/>
              <a:ext cx="104775" cy="104775"/>
            </a:xfrm>
            <a:custGeom>
              <a:avLst/>
              <a:gdLst>
                <a:gd name="T0" fmla="*/ 66 w 66"/>
                <a:gd name="T1" fmla="*/ 32 h 66"/>
                <a:gd name="T2" fmla="*/ 66 w 66"/>
                <a:gd name="T3" fmla="*/ 32 h 66"/>
                <a:gd name="T4" fmla="*/ 64 w 66"/>
                <a:gd name="T5" fmla="*/ 40 h 66"/>
                <a:gd name="T6" fmla="*/ 62 w 66"/>
                <a:gd name="T7" fmla="*/ 46 h 66"/>
                <a:gd name="T8" fmla="*/ 60 w 66"/>
                <a:gd name="T9" fmla="*/ 52 h 66"/>
                <a:gd name="T10" fmla="*/ 56 w 66"/>
                <a:gd name="T11" fmla="*/ 56 h 66"/>
                <a:gd name="T12" fmla="*/ 50 w 66"/>
                <a:gd name="T13" fmla="*/ 60 h 66"/>
                <a:gd name="T14" fmla="*/ 46 w 66"/>
                <a:gd name="T15" fmla="*/ 62 h 66"/>
                <a:gd name="T16" fmla="*/ 40 w 66"/>
                <a:gd name="T17" fmla="*/ 64 h 66"/>
                <a:gd name="T18" fmla="*/ 32 w 66"/>
                <a:gd name="T19" fmla="*/ 66 h 66"/>
                <a:gd name="T20" fmla="*/ 32 w 66"/>
                <a:gd name="T21" fmla="*/ 66 h 66"/>
                <a:gd name="T22" fmla="*/ 26 w 66"/>
                <a:gd name="T23" fmla="*/ 64 h 66"/>
                <a:gd name="T24" fmla="*/ 20 w 66"/>
                <a:gd name="T25" fmla="*/ 62 h 66"/>
                <a:gd name="T26" fmla="*/ 14 w 66"/>
                <a:gd name="T27" fmla="*/ 60 h 66"/>
                <a:gd name="T28" fmla="*/ 10 w 66"/>
                <a:gd name="T29" fmla="*/ 56 h 66"/>
                <a:gd name="T30" fmla="*/ 6 w 66"/>
                <a:gd name="T31" fmla="*/ 52 h 66"/>
                <a:gd name="T32" fmla="*/ 2 w 66"/>
                <a:gd name="T33" fmla="*/ 46 h 66"/>
                <a:gd name="T34" fmla="*/ 0 w 66"/>
                <a:gd name="T35" fmla="*/ 40 h 66"/>
                <a:gd name="T36" fmla="*/ 0 w 66"/>
                <a:gd name="T37" fmla="*/ 32 h 66"/>
                <a:gd name="T38" fmla="*/ 0 w 66"/>
                <a:gd name="T39" fmla="*/ 32 h 66"/>
                <a:gd name="T40" fmla="*/ 0 w 66"/>
                <a:gd name="T41" fmla="*/ 26 h 66"/>
                <a:gd name="T42" fmla="*/ 2 w 66"/>
                <a:gd name="T43" fmla="*/ 20 h 66"/>
                <a:gd name="T44" fmla="*/ 6 w 66"/>
                <a:gd name="T45" fmla="*/ 14 h 66"/>
                <a:gd name="T46" fmla="*/ 10 w 66"/>
                <a:gd name="T47" fmla="*/ 10 h 66"/>
                <a:gd name="T48" fmla="*/ 14 w 66"/>
                <a:gd name="T49" fmla="*/ 6 h 66"/>
                <a:gd name="T50" fmla="*/ 20 w 66"/>
                <a:gd name="T51" fmla="*/ 2 h 66"/>
                <a:gd name="T52" fmla="*/ 26 w 66"/>
                <a:gd name="T53" fmla="*/ 0 h 66"/>
                <a:gd name="T54" fmla="*/ 32 w 66"/>
                <a:gd name="T55" fmla="*/ 0 h 66"/>
                <a:gd name="T56" fmla="*/ 32 w 66"/>
                <a:gd name="T57" fmla="*/ 0 h 66"/>
                <a:gd name="T58" fmla="*/ 40 w 66"/>
                <a:gd name="T59" fmla="*/ 0 h 66"/>
                <a:gd name="T60" fmla="*/ 46 w 66"/>
                <a:gd name="T61" fmla="*/ 2 h 66"/>
                <a:gd name="T62" fmla="*/ 50 w 66"/>
                <a:gd name="T63" fmla="*/ 6 h 66"/>
                <a:gd name="T64" fmla="*/ 56 w 66"/>
                <a:gd name="T65" fmla="*/ 10 h 66"/>
                <a:gd name="T66" fmla="*/ 60 w 66"/>
                <a:gd name="T67" fmla="*/ 14 h 66"/>
                <a:gd name="T68" fmla="*/ 62 w 66"/>
                <a:gd name="T69" fmla="*/ 20 h 66"/>
                <a:gd name="T70" fmla="*/ 64 w 66"/>
                <a:gd name="T71" fmla="*/ 26 h 66"/>
                <a:gd name="T72" fmla="*/ 66 w 66"/>
                <a:gd name="T73" fmla="*/ 32 h 66"/>
                <a:gd name="T74" fmla="*/ 66 w 66"/>
                <a:gd name="T75" fmla="*/ 3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 h="66">
                  <a:moveTo>
                    <a:pt x="66" y="32"/>
                  </a:moveTo>
                  <a:lnTo>
                    <a:pt x="66" y="32"/>
                  </a:lnTo>
                  <a:lnTo>
                    <a:pt x="64" y="40"/>
                  </a:lnTo>
                  <a:lnTo>
                    <a:pt x="62" y="46"/>
                  </a:lnTo>
                  <a:lnTo>
                    <a:pt x="60" y="52"/>
                  </a:lnTo>
                  <a:lnTo>
                    <a:pt x="56" y="56"/>
                  </a:lnTo>
                  <a:lnTo>
                    <a:pt x="50" y="60"/>
                  </a:lnTo>
                  <a:lnTo>
                    <a:pt x="46" y="62"/>
                  </a:lnTo>
                  <a:lnTo>
                    <a:pt x="40" y="64"/>
                  </a:lnTo>
                  <a:lnTo>
                    <a:pt x="32" y="66"/>
                  </a:lnTo>
                  <a:lnTo>
                    <a:pt x="32" y="66"/>
                  </a:lnTo>
                  <a:lnTo>
                    <a:pt x="26" y="64"/>
                  </a:lnTo>
                  <a:lnTo>
                    <a:pt x="20" y="62"/>
                  </a:lnTo>
                  <a:lnTo>
                    <a:pt x="14" y="60"/>
                  </a:lnTo>
                  <a:lnTo>
                    <a:pt x="10" y="56"/>
                  </a:lnTo>
                  <a:lnTo>
                    <a:pt x="6" y="52"/>
                  </a:lnTo>
                  <a:lnTo>
                    <a:pt x="2" y="46"/>
                  </a:lnTo>
                  <a:lnTo>
                    <a:pt x="0" y="40"/>
                  </a:lnTo>
                  <a:lnTo>
                    <a:pt x="0" y="32"/>
                  </a:lnTo>
                  <a:lnTo>
                    <a:pt x="0" y="32"/>
                  </a:lnTo>
                  <a:lnTo>
                    <a:pt x="0" y="26"/>
                  </a:lnTo>
                  <a:lnTo>
                    <a:pt x="2" y="20"/>
                  </a:lnTo>
                  <a:lnTo>
                    <a:pt x="6" y="14"/>
                  </a:lnTo>
                  <a:lnTo>
                    <a:pt x="10" y="10"/>
                  </a:lnTo>
                  <a:lnTo>
                    <a:pt x="14" y="6"/>
                  </a:lnTo>
                  <a:lnTo>
                    <a:pt x="20" y="2"/>
                  </a:lnTo>
                  <a:lnTo>
                    <a:pt x="26" y="0"/>
                  </a:lnTo>
                  <a:lnTo>
                    <a:pt x="32" y="0"/>
                  </a:lnTo>
                  <a:lnTo>
                    <a:pt x="32" y="0"/>
                  </a:lnTo>
                  <a:lnTo>
                    <a:pt x="40" y="0"/>
                  </a:lnTo>
                  <a:lnTo>
                    <a:pt x="46" y="2"/>
                  </a:lnTo>
                  <a:lnTo>
                    <a:pt x="50" y="6"/>
                  </a:lnTo>
                  <a:lnTo>
                    <a:pt x="56" y="10"/>
                  </a:lnTo>
                  <a:lnTo>
                    <a:pt x="60" y="14"/>
                  </a:lnTo>
                  <a:lnTo>
                    <a:pt x="62" y="20"/>
                  </a:lnTo>
                  <a:lnTo>
                    <a:pt x="64" y="26"/>
                  </a:lnTo>
                  <a:lnTo>
                    <a:pt x="66" y="32"/>
                  </a:lnTo>
                  <a:lnTo>
                    <a:pt x="66" y="32"/>
                  </a:lnTo>
                  <a:close/>
                </a:path>
              </a:pathLst>
            </a:custGeom>
            <a:solidFill>
              <a:schemeClr val="accent1"/>
            </a:solidFill>
            <a:ln w="19050">
              <a:noFill/>
              <a:prstDash val="solid"/>
              <a:round/>
              <a:headEnd/>
              <a:tailEnd/>
            </a:ln>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03" name="Freeform 49">
              <a:extLst>
                <a:ext uri="{FF2B5EF4-FFF2-40B4-BE49-F238E27FC236}">
                  <a16:creationId xmlns:a16="http://schemas.microsoft.com/office/drawing/2014/main" id="{EED24267-F236-4FC2-BB0D-F7D33C00C7EF}"/>
                </a:ext>
              </a:extLst>
            </p:cNvPr>
            <p:cNvSpPr>
              <a:spLocks/>
            </p:cNvSpPr>
            <p:nvPr/>
          </p:nvSpPr>
          <p:spPr bwMode="auto">
            <a:xfrm>
              <a:off x="6877050" y="2200275"/>
              <a:ext cx="139700" cy="1003300"/>
            </a:xfrm>
            <a:custGeom>
              <a:avLst/>
              <a:gdLst>
                <a:gd name="T0" fmla="*/ 66 w 88"/>
                <a:gd name="T1" fmla="*/ 0 h 632"/>
                <a:gd name="T2" fmla="*/ 66 w 88"/>
                <a:gd name="T3" fmla="*/ 0 h 632"/>
                <a:gd name="T4" fmla="*/ 70 w 88"/>
                <a:gd name="T5" fmla="*/ 18 h 632"/>
                <a:gd name="T6" fmla="*/ 76 w 88"/>
                <a:gd name="T7" fmla="*/ 64 h 632"/>
                <a:gd name="T8" fmla="*/ 84 w 88"/>
                <a:gd name="T9" fmla="*/ 136 h 632"/>
                <a:gd name="T10" fmla="*/ 86 w 88"/>
                <a:gd name="T11" fmla="*/ 178 h 632"/>
                <a:gd name="T12" fmla="*/ 88 w 88"/>
                <a:gd name="T13" fmla="*/ 224 h 632"/>
                <a:gd name="T14" fmla="*/ 88 w 88"/>
                <a:gd name="T15" fmla="*/ 272 h 632"/>
                <a:gd name="T16" fmla="*/ 84 w 88"/>
                <a:gd name="T17" fmla="*/ 324 h 632"/>
                <a:gd name="T18" fmla="*/ 80 w 88"/>
                <a:gd name="T19" fmla="*/ 376 h 632"/>
                <a:gd name="T20" fmla="*/ 72 w 88"/>
                <a:gd name="T21" fmla="*/ 430 h 632"/>
                <a:gd name="T22" fmla="*/ 60 w 88"/>
                <a:gd name="T23" fmla="*/ 482 h 632"/>
                <a:gd name="T24" fmla="*/ 44 w 88"/>
                <a:gd name="T25" fmla="*/ 534 h 632"/>
                <a:gd name="T26" fmla="*/ 36 w 88"/>
                <a:gd name="T27" fmla="*/ 560 h 632"/>
                <a:gd name="T28" fmla="*/ 24 w 88"/>
                <a:gd name="T29" fmla="*/ 584 h 632"/>
                <a:gd name="T30" fmla="*/ 12 w 88"/>
                <a:gd name="T31" fmla="*/ 608 h 632"/>
                <a:gd name="T32" fmla="*/ 0 w 88"/>
                <a:gd name="T33" fmla="*/ 632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632">
                  <a:moveTo>
                    <a:pt x="66" y="0"/>
                  </a:moveTo>
                  <a:lnTo>
                    <a:pt x="66" y="0"/>
                  </a:lnTo>
                  <a:lnTo>
                    <a:pt x="70" y="18"/>
                  </a:lnTo>
                  <a:lnTo>
                    <a:pt x="76" y="64"/>
                  </a:lnTo>
                  <a:lnTo>
                    <a:pt x="84" y="136"/>
                  </a:lnTo>
                  <a:lnTo>
                    <a:pt x="86" y="178"/>
                  </a:lnTo>
                  <a:lnTo>
                    <a:pt x="88" y="224"/>
                  </a:lnTo>
                  <a:lnTo>
                    <a:pt x="88" y="272"/>
                  </a:lnTo>
                  <a:lnTo>
                    <a:pt x="84" y="324"/>
                  </a:lnTo>
                  <a:lnTo>
                    <a:pt x="80" y="376"/>
                  </a:lnTo>
                  <a:lnTo>
                    <a:pt x="72" y="430"/>
                  </a:lnTo>
                  <a:lnTo>
                    <a:pt x="60" y="482"/>
                  </a:lnTo>
                  <a:lnTo>
                    <a:pt x="44" y="534"/>
                  </a:lnTo>
                  <a:lnTo>
                    <a:pt x="36" y="560"/>
                  </a:lnTo>
                  <a:lnTo>
                    <a:pt x="24" y="584"/>
                  </a:lnTo>
                  <a:lnTo>
                    <a:pt x="12" y="608"/>
                  </a:lnTo>
                  <a:lnTo>
                    <a:pt x="0" y="632"/>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04" name="Freeform 50">
              <a:extLst>
                <a:ext uri="{FF2B5EF4-FFF2-40B4-BE49-F238E27FC236}">
                  <a16:creationId xmlns:a16="http://schemas.microsoft.com/office/drawing/2014/main" id="{C5D5778D-15A9-4936-B6E5-B8F3E638A39E}"/>
                </a:ext>
              </a:extLst>
            </p:cNvPr>
            <p:cNvSpPr>
              <a:spLocks/>
            </p:cNvSpPr>
            <p:nvPr/>
          </p:nvSpPr>
          <p:spPr bwMode="auto">
            <a:xfrm>
              <a:off x="6448425" y="2346325"/>
              <a:ext cx="828675" cy="422275"/>
            </a:xfrm>
            <a:custGeom>
              <a:avLst/>
              <a:gdLst>
                <a:gd name="T0" fmla="*/ 0 w 522"/>
                <a:gd name="T1" fmla="*/ 266 h 266"/>
                <a:gd name="T2" fmla="*/ 0 w 522"/>
                <a:gd name="T3" fmla="*/ 266 h 266"/>
                <a:gd name="T4" fmla="*/ 10 w 522"/>
                <a:gd name="T5" fmla="*/ 262 h 266"/>
                <a:gd name="T6" fmla="*/ 42 w 522"/>
                <a:gd name="T7" fmla="*/ 256 h 266"/>
                <a:gd name="T8" fmla="*/ 92 w 522"/>
                <a:gd name="T9" fmla="*/ 240 h 266"/>
                <a:gd name="T10" fmla="*/ 158 w 522"/>
                <a:gd name="T11" fmla="*/ 216 h 266"/>
                <a:gd name="T12" fmla="*/ 194 w 522"/>
                <a:gd name="T13" fmla="*/ 202 h 266"/>
                <a:gd name="T14" fmla="*/ 236 w 522"/>
                <a:gd name="T15" fmla="*/ 182 h 266"/>
                <a:gd name="T16" fmla="*/ 278 w 522"/>
                <a:gd name="T17" fmla="*/ 160 h 266"/>
                <a:gd name="T18" fmla="*/ 324 w 522"/>
                <a:gd name="T19" fmla="*/ 136 h 266"/>
                <a:gd name="T20" fmla="*/ 372 w 522"/>
                <a:gd name="T21" fmla="*/ 108 h 266"/>
                <a:gd name="T22" fmla="*/ 420 w 522"/>
                <a:gd name="T23" fmla="*/ 76 h 266"/>
                <a:gd name="T24" fmla="*/ 470 w 522"/>
                <a:gd name="T25" fmla="*/ 40 h 266"/>
                <a:gd name="T26" fmla="*/ 522 w 522"/>
                <a:gd name="T2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2" h="266">
                  <a:moveTo>
                    <a:pt x="0" y="266"/>
                  </a:moveTo>
                  <a:lnTo>
                    <a:pt x="0" y="266"/>
                  </a:lnTo>
                  <a:lnTo>
                    <a:pt x="10" y="262"/>
                  </a:lnTo>
                  <a:lnTo>
                    <a:pt x="42" y="256"/>
                  </a:lnTo>
                  <a:lnTo>
                    <a:pt x="92" y="240"/>
                  </a:lnTo>
                  <a:lnTo>
                    <a:pt x="158" y="216"/>
                  </a:lnTo>
                  <a:lnTo>
                    <a:pt x="194" y="202"/>
                  </a:lnTo>
                  <a:lnTo>
                    <a:pt x="236" y="182"/>
                  </a:lnTo>
                  <a:lnTo>
                    <a:pt x="278" y="160"/>
                  </a:lnTo>
                  <a:lnTo>
                    <a:pt x="324" y="136"/>
                  </a:lnTo>
                  <a:lnTo>
                    <a:pt x="372" y="108"/>
                  </a:lnTo>
                  <a:lnTo>
                    <a:pt x="420" y="76"/>
                  </a:lnTo>
                  <a:lnTo>
                    <a:pt x="470" y="40"/>
                  </a:lnTo>
                  <a:lnTo>
                    <a:pt x="522" y="0"/>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sp>
          <p:nvSpPr>
            <p:cNvPr id="105" name="Freeform 51">
              <a:extLst>
                <a:ext uri="{FF2B5EF4-FFF2-40B4-BE49-F238E27FC236}">
                  <a16:creationId xmlns:a16="http://schemas.microsoft.com/office/drawing/2014/main" id="{0390964F-5057-4A52-AC49-DC5FD8DB1C76}"/>
                </a:ext>
              </a:extLst>
            </p:cNvPr>
            <p:cNvSpPr>
              <a:spLocks/>
            </p:cNvSpPr>
            <p:nvPr/>
          </p:nvSpPr>
          <p:spPr bwMode="auto">
            <a:xfrm>
              <a:off x="6448425" y="2609850"/>
              <a:ext cx="914400" cy="371475"/>
            </a:xfrm>
            <a:custGeom>
              <a:avLst/>
              <a:gdLst>
                <a:gd name="T0" fmla="*/ 0 w 576"/>
                <a:gd name="T1" fmla="*/ 0 h 234"/>
                <a:gd name="T2" fmla="*/ 0 w 576"/>
                <a:gd name="T3" fmla="*/ 0 h 234"/>
                <a:gd name="T4" fmla="*/ 10 w 576"/>
                <a:gd name="T5" fmla="*/ 8 h 234"/>
                <a:gd name="T6" fmla="*/ 38 w 576"/>
                <a:gd name="T7" fmla="*/ 28 h 234"/>
                <a:gd name="T8" fmla="*/ 84 w 576"/>
                <a:gd name="T9" fmla="*/ 56 h 234"/>
                <a:gd name="T10" fmla="*/ 148 w 576"/>
                <a:gd name="T11" fmla="*/ 90 h 234"/>
                <a:gd name="T12" fmla="*/ 188 w 576"/>
                <a:gd name="T13" fmla="*/ 110 h 234"/>
                <a:gd name="T14" fmla="*/ 230 w 576"/>
                <a:gd name="T15" fmla="*/ 128 h 234"/>
                <a:gd name="T16" fmla="*/ 278 w 576"/>
                <a:gd name="T17" fmla="*/ 148 h 234"/>
                <a:gd name="T18" fmla="*/ 330 w 576"/>
                <a:gd name="T19" fmla="*/ 168 h 234"/>
                <a:gd name="T20" fmla="*/ 384 w 576"/>
                <a:gd name="T21" fmla="*/ 186 h 234"/>
                <a:gd name="T22" fmla="*/ 444 w 576"/>
                <a:gd name="T23" fmla="*/ 204 h 234"/>
                <a:gd name="T24" fmla="*/ 508 w 576"/>
                <a:gd name="T25" fmla="*/ 220 h 234"/>
                <a:gd name="T26" fmla="*/ 576 w 576"/>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6" h="234">
                  <a:moveTo>
                    <a:pt x="0" y="0"/>
                  </a:moveTo>
                  <a:lnTo>
                    <a:pt x="0" y="0"/>
                  </a:lnTo>
                  <a:lnTo>
                    <a:pt x="10" y="8"/>
                  </a:lnTo>
                  <a:lnTo>
                    <a:pt x="38" y="28"/>
                  </a:lnTo>
                  <a:lnTo>
                    <a:pt x="84" y="56"/>
                  </a:lnTo>
                  <a:lnTo>
                    <a:pt x="148" y="90"/>
                  </a:lnTo>
                  <a:lnTo>
                    <a:pt x="188" y="110"/>
                  </a:lnTo>
                  <a:lnTo>
                    <a:pt x="230" y="128"/>
                  </a:lnTo>
                  <a:lnTo>
                    <a:pt x="278" y="148"/>
                  </a:lnTo>
                  <a:lnTo>
                    <a:pt x="330" y="168"/>
                  </a:lnTo>
                  <a:lnTo>
                    <a:pt x="384" y="186"/>
                  </a:lnTo>
                  <a:lnTo>
                    <a:pt x="444" y="204"/>
                  </a:lnTo>
                  <a:lnTo>
                    <a:pt x="508" y="220"/>
                  </a:lnTo>
                  <a:lnTo>
                    <a:pt x="576" y="234"/>
                  </a:lnTo>
                </a:path>
              </a:pathLst>
            </a:custGeom>
            <a:noFill/>
            <a:ln w="1905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a:endParaRPr lang="en-US">
                <a:solidFill>
                  <a:srgbClr val="000000"/>
                </a:solidFill>
                <a:latin typeface="Calibri"/>
              </a:endParaRPr>
            </a:p>
          </p:txBody>
        </p:sp>
      </p:grpSp>
      <p:sp>
        <p:nvSpPr>
          <p:cNvPr id="106" name="Rectangle 105">
            <a:extLst>
              <a:ext uri="{FF2B5EF4-FFF2-40B4-BE49-F238E27FC236}">
                <a16:creationId xmlns:a16="http://schemas.microsoft.com/office/drawing/2014/main" id="{57765F99-62B8-4A10-82B9-124D45B993AE}"/>
              </a:ext>
            </a:extLst>
          </p:cNvPr>
          <p:cNvSpPr/>
          <p:nvPr/>
        </p:nvSpPr>
        <p:spPr>
          <a:xfrm>
            <a:off x="7143274" y="401454"/>
            <a:ext cx="1308908" cy="369296"/>
          </a:xfrm>
          <a:prstGeom prst="rect">
            <a:avLst/>
          </a:prstGeom>
        </p:spPr>
        <p:txBody>
          <a:bodyPr wrap="square" lIns="182843" tIns="91422" rIns="182843" bIns="91422">
            <a:spAutoFit/>
          </a:bodyPr>
          <a:lstStyle/>
          <a:p>
            <a:pPr algn="ctr" defTabSz="914378"/>
            <a:r>
              <a:rPr lang="en-US" sz="1200" b="1" dirty="0">
                <a:solidFill>
                  <a:srgbClr val="003466"/>
                </a:solidFill>
                <a:latin typeface="Calibri Light" panose="020F0302020204030204" pitchFamily="34" charset="0"/>
                <a:cs typeface="Calibri Light" panose="020F0302020204030204" pitchFamily="34" charset="0"/>
              </a:rPr>
              <a:t>Interoperability</a:t>
            </a:r>
            <a:endParaRPr lang="en-US" sz="1200" dirty="0">
              <a:latin typeface="Calibri Light" panose="020F0302020204030204" pitchFamily="34" charset="0"/>
              <a:ea typeface="Open Sans" panose="020B0606030504020204" pitchFamily="34" charset="0"/>
              <a:cs typeface="Calibri Light" panose="020F0302020204030204" pitchFamily="34" charset="0"/>
            </a:endParaRPr>
          </a:p>
        </p:txBody>
      </p:sp>
      <p:sp>
        <p:nvSpPr>
          <p:cNvPr id="107" name="Rectangle 106">
            <a:extLst>
              <a:ext uri="{FF2B5EF4-FFF2-40B4-BE49-F238E27FC236}">
                <a16:creationId xmlns:a16="http://schemas.microsoft.com/office/drawing/2014/main" id="{D12A68B8-3499-43D8-A0C3-C8D37ADC8FBF}"/>
              </a:ext>
            </a:extLst>
          </p:cNvPr>
          <p:cNvSpPr/>
          <p:nvPr/>
        </p:nvSpPr>
        <p:spPr>
          <a:xfrm>
            <a:off x="6234128" y="2961206"/>
            <a:ext cx="2261937" cy="3288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accent1"/>
                </a:solidFill>
                <a:latin typeface="Calibri Light" panose="020F0302020204030204" pitchFamily="34" charset="0"/>
                <a:cs typeface="Calibri Light" panose="020F0302020204030204" pitchFamily="34" charset="0"/>
              </a:rPr>
              <a:t>Endpoints</a:t>
            </a:r>
          </a:p>
        </p:txBody>
      </p:sp>
      <p:sp>
        <p:nvSpPr>
          <p:cNvPr id="108" name="TextBox 107">
            <a:extLst>
              <a:ext uri="{FF2B5EF4-FFF2-40B4-BE49-F238E27FC236}">
                <a16:creationId xmlns:a16="http://schemas.microsoft.com/office/drawing/2014/main" id="{5F3474C8-535A-4667-A720-D211F02B4D9E}"/>
              </a:ext>
            </a:extLst>
          </p:cNvPr>
          <p:cNvSpPr txBox="1"/>
          <p:nvPr/>
        </p:nvSpPr>
        <p:spPr>
          <a:xfrm>
            <a:off x="6234128" y="3444006"/>
            <a:ext cx="2197768" cy="830997"/>
          </a:xfrm>
          <a:prstGeom prst="rect">
            <a:avLst/>
          </a:prstGeom>
          <a:noFill/>
        </p:spPr>
        <p:txBody>
          <a:bodyPr wrap="square">
            <a:spAutoFit/>
          </a:bodyPr>
          <a:lstStyle/>
          <a:p>
            <a:pPr marL="0" lvl="1"/>
            <a:r>
              <a:rPr lang="en-US" sz="1600" dirty="0">
                <a:latin typeface="Calibri Light" panose="020F0302020204030204" pitchFamily="34" charset="0"/>
                <a:cs typeface="Calibri Light" panose="020F0302020204030204" pitchFamily="34" charset="0"/>
              </a:rPr>
              <a:t>Ability to reach either work, instance or authority</a:t>
            </a:r>
          </a:p>
        </p:txBody>
      </p:sp>
      <p:cxnSp>
        <p:nvCxnSpPr>
          <p:cNvPr id="109" name="Straight Connector 108">
            <a:extLst>
              <a:ext uri="{FF2B5EF4-FFF2-40B4-BE49-F238E27FC236}">
                <a16:creationId xmlns:a16="http://schemas.microsoft.com/office/drawing/2014/main" id="{8B3C3D2E-C6F8-4843-8DEC-DC5F240E6E9D}"/>
              </a:ext>
            </a:extLst>
          </p:cNvPr>
          <p:cNvCxnSpPr>
            <a:cxnSpLocks/>
          </p:cNvCxnSpPr>
          <p:nvPr/>
        </p:nvCxnSpPr>
        <p:spPr>
          <a:xfrm>
            <a:off x="6330382" y="3384155"/>
            <a:ext cx="2245895" cy="0"/>
          </a:xfrm>
          <a:prstGeom prst="line">
            <a:avLst/>
          </a:prstGeom>
          <a:ln w="28575"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433F86A4-0E2D-42D1-9584-7A7F6BBF4F88}"/>
              </a:ext>
            </a:extLst>
          </p:cNvPr>
          <p:cNvSpPr txBox="1"/>
          <p:nvPr/>
        </p:nvSpPr>
        <p:spPr>
          <a:xfrm>
            <a:off x="4311413" y="4661548"/>
            <a:ext cx="508473" cy="369332"/>
          </a:xfrm>
          <a:prstGeom prst="rect">
            <a:avLst/>
          </a:prstGeom>
          <a:noFill/>
        </p:spPr>
        <p:txBody>
          <a:bodyPr wrap="square" rtlCol="0">
            <a:spAutoFit/>
          </a:bodyPr>
          <a:lstStyle/>
          <a:p>
            <a:r>
              <a:rPr lang="en-US" dirty="0">
                <a:solidFill>
                  <a:schemeClr val="tx1">
                    <a:lumMod val="65000"/>
                    <a:lumOff val="35000"/>
                  </a:schemeClr>
                </a:solidFill>
              </a:rPr>
              <a:t>6/9</a:t>
            </a:r>
          </a:p>
        </p:txBody>
      </p:sp>
    </p:spTree>
    <p:extLst>
      <p:ext uri="{BB962C8B-B14F-4D97-AF65-F5344CB8AC3E}">
        <p14:creationId xmlns:p14="http://schemas.microsoft.com/office/powerpoint/2010/main" val="2363693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F9795B-547C-4612-9AA4-B2CFC12965ED}"/>
              </a:ext>
            </a:extLst>
          </p:cNvPr>
          <p:cNvSpPr>
            <a:spLocks noGrp="1"/>
          </p:cNvSpPr>
          <p:nvPr>
            <p:ph type="title"/>
          </p:nvPr>
        </p:nvSpPr>
        <p:spPr/>
        <p:txBody>
          <a:bodyPr/>
          <a:lstStyle/>
          <a:p>
            <a:r>
              <a:rPr lang="en-US" dirty="0"/>
              <a:t>Linked Open Data Roadmap  2022</a:t>
            </a:r>
          </a:p>
        </p:txBody>
      </p:sp>
      <p:sp>
        <p:nvSpPr>
          <p:cNvPr id="5" name="Rectangle 4">
            <a:extLst>
              <a:ext uri="{FF2B5EF4-FFF2-40B4-BE49-F238E27FC236}">
                <a16:creationId xmlns:a16="http://schemas.microsoft.com/office/drawing/2014/main" id="{51E2F611-C822-406E-B7C4-91C1B3036794}"/>
              </a:ext>
            </a:extLst>
          </p:cNvPr>
          <p:cNvSpPr/>
          <p:nvPr/>
        </p:nvSpPr>
        <p:spPr>
          <a:xfrm>
            <a:off x="1001933" y="750742"/>
            <a:ext cx="1454757" cy="461665"/>
          </a:xfrm>
          <a:prstGeom prst="rect">
            <a:avLst/>
          </a:prstGeom>
        </p:spPr>
        <p:txBody>
          <a:bodyPr wrap="none">
            <a:spAutoFit/>
          </a:bodyPr>
          <a:lstStyle/>
          <a:p>
            <a:r>
              <a:rPr lang="en-US" sz="2400" b="1" dirty="0">
                <a:solidFill>
                  <a:schemeClr val="accent1"/>
                </a:solidFill>
                <a:latin typeface="Calibri Light" panose="020F0302020204030204" pitchFamily="34" charset="0"/>
                <a:cs typeface="Calibri Light" panose="020F0302020204030204" pitchFamily="34" charset="0"/>
              </a:rPr>
              <a:t>Cataloging</a:t>
            </a:r>
            <a:endParaRPr lang="en-US" sz="2400" dirty="0"/>
          </a:p>
        </p:txBody>
      </p:sp>
      <p:cxnSp>
        <p:nvCxnSpPr>
          <p:cNvPr id="45" name="Straight Connector 44">
            <a:extLst>
              <a:ext uri="{FF2B5EF4-FFF2-40B4-BE49-F238E27FC236}">
                <a16:creationId xmlns:a16="http://schemas.microsoft.com/office/drawing/2014/main" id="{86023F4F-A5CA-49BE-9C49-006151F7AB83}"/>
              </a:ext>
            </a:extLst>
          </p:cNvPr>
          <p:cNvCxnSpPr>
            <a:cxnSpLocks/>
          </p:cNvCxnSpPr>
          <p:nvPr/>
        </p:nvCxnSpPr>
        <p:spPr>
          <a:xfrm>
            <a:off x="516158" y="1306863"/>
            <a:ext cx="7944274" cy="0"/>
          </a:xfrm>
          <a:prstGeom prst="line">
            <a:avLst/>
          </a:prstGeom>
          <a:ln w="38100" cap="rnd">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Content Placeholder 3">
            <a:extLst>
              <a:ext uri="{FF2B5EF4-FFF2-40B4-BE49-F238E27FC236}">
                <a16:creationId xmlns:a16="http://schemas.microsoft.com/office/drawing/2014/main" id="{4D371D77-AFA8-4F19-AAB1-DC704BE4CE3A}"/>
              </a:ext>
            </a:extLst>
          </p:cNvPr>
          <p:cNvSpPr txBox="1">
            <a:spLocks/>
          </p:cNvSpPr>
          <p:nvPr/>
        </p:nvSpPr>
        <p:spPr>
          <a:xfrm>
            <a:off x="443847" y="1563638"/>
            <a:ext cx="3858371" cy="284720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latin typeface="Calibri Light" panose="020F0302020204030204" pitchFamily="34" charset="0"/>
                <a:cs typeface="Calibri Light" panose="020F0302020204030204" pitchFamily="34" charset="0"/>
              </a:rPr>
              <a:t>Ability to store and have basic use for Linked Open Data records</a:t>
            </a:r>
          </a:p>
          <a:p>
            <a:pPr marL="0" indent="0">
              <a:buNone/>
            </a:pPr>
            <a:r>
              <a:rPr lang="en-US" sz="1600" dirty="0">
                <a:solidFill>
                  <a:schemeClr val="tx1"/>
                </a:solidFill>
                <a:latin typeface="Calibri Light" panose="020F0302020204030204" pitchFamily="34" charset="0"/>
                <a:cs typeface="Calibri Light" panose="020F0302020204030204" pitchFamily="34" charset="0"/>
              </a:rPr>
              <a:t>User will be able to upload and search for work and instance cataloged as linked open data. It will be also possible to mange  inventory and preform fulfillment workflows for these instances.</a:t>
            </a:r>
          </a:p>
        </p:txBody>
      </p:sp>
      <p:grpSp>
        <p:nvGrpSpPr>
          <p:cNvPr id="58" name="Group 57">
            <a:extLst>
              <a:ext uri="{FF2B5EF4-FFF2-40B4-BE49-F238E27FC236}">
                <a16:creationId xmlns:a16="http://schemas.microsoft.com/office/drawing/2014/main" id="{5ACE70D3-6300-4BA3-BF01-151B71C61870}"/>
              </a:ext>
            </a:extLst>
          </p:cNvPr>
          <p:cNvGrpSpPr/>
          <p:nvPr/>
        </p:nvGrpSpPr>
        <p:grpSpPr>
          <a:xfrm>
            <a:off x="497508" y="803860"/>
            <a:ext cx="433698" cy="405409"/>
            <a:chOff x="10936289" y="5180013"/>
            <a:chExt cx="1095375" cy="1120774"/>
          </a:xfrm>
          <a:solidFill>
            <a:srgbClr val="50CFDA"/>
          </a:solidFill>
        </p:grpSpPr>
        <p:sp>
          <p:nvSpPr>
            <p:cNvPr id="73" name="Freeform 210">
              <a:extLst>
                <a:ext uri="{FF2B5EF4-FFF2-40B4-BE49-F238E27FC236}">
                  <a16:creationId xmlns:a16="http://schemas.microsoft.com/office/drawing/2014/main" id="{F42CA536-2AFC-42C8-B1A5-0A3ED0F93389}"/>
                </a:ext>
              </a:extLst>
            </p:cNvPr>
            <p:cNvSpPr>
              <a:spLocks/>
            </p:cNvSpPr>
            <p:nvPr/>
          </p:nvSpPr>
          <p:spPr bwMode="auto">
            <a:xfrm>
              <a:off x="10936289" y="5180013"/>
              <a:ext cx="1095375" cy="1093787"/>
            </a:xfrm>
            <a:custGeom>
              <a:avLst/>
              <a:gdLst>
                <a:gd name="T0" fmla="*/ 119 w 123"/>
                <a:gd name="T1" fmla="*/ 27 h 123"/>
                <a:gd name="T2" fmla="*/ 3 w 123"/>
                <a:gd name="T3" fmla="*/ 27 h 123"/>
                <a:gd name="T4" fmla="*/ 3 w 123"/>
                <a:gd name="T5" fmla="*/ 35 h 123"/>
                <a:gd name="T6" fmla="*/ 1 w 123"/>
                <a:gd name="T7" fmla="*/ 38 h 123"/>
                <a:gd name="T8" fmla="*/ 0 w 123"/>
                <a:gd name="T9" fmla="*/ 35 h 123"/>
                <a:gd name="T10" fmla="*/ 0 w 123"/>
                <a:gd name="T11" fmla="*/ 12 h 123"/>
                <a:gd name="T12" fmla="*/ 11 w 123"/>
                <a:gd name="T13" fmla="*/ 0 h 123"/>
                <a:gd name="T14" fmla="*/ 99 w 123"/>
                <a:gd name="T15" fmla="*/ 0 h 123"/>
                <a:gd name="T16" fmla="*/ 100 w 123"/>
                <a:gd name="T17" fmla="*/ 0 h 123"/>
                <a:gd name="T18" fmla="*/ 102 w 123"/>
                <a:gd name="T19" fmla="*/ 2 h 123"/>
                <a:gd name="T20" fmla="*/ 100 w 123"/>
                <a:gd name="T21" fmla="*/ 3 h 123"/>
                <a:gd name="T22" fmla="*/ 99 w 123"/>
                <a:gd name="T23" fmla="*/ 4 h 123"/>
                <a:gd name="T24" fmla="*/ 11 w 123"/>
                <a:gd name="T25" fmla="*/ 3 h 123"/>
                <a:gd name="T26" fmla="*/ 4 w 123"/>
                <a:gd name="T27" fmla="*/ 7 h 123"/>
                <a:gd name="T28" fmla="*/ 3 w 123"/>
                <a:gd name="T29" fmla="*/ 11 h 123"/>
                <a:gd name="T30" fmla="*/ 3 w 123"/>
                <a:gd name="T31" fmla="*/ 23 h 123"/>
                <a:gd name="T32" fmla="*/ 3 w 123"/>
                <a:gd name="T33" fmla="*/ 24 h 123"/>
                <a:gd name="T34" fmla="*/ 119 w 123"/>
                <a:gd name="T35" fmla="*/ 24 h 123"/>
                <a:gd name="T36" fmla="*/ 119 w 123"/>
                <a:gd name="T37" fmla="*/ 23 h 123"/>
                <a:gd name="T38" fmla="*/ 119 w 123"/>
                <a:gd name="T39" fmla="*/ 11 h 123"/>
                <a:gd name="T40" fmla="*/ 112 w 123"/>
                <a:gd name="T41" fmla="*/ 3 h 123"/>
                <a:gd name="T42" fmla="*/ 108 w 123"/>
                <a:gd name="T43" fmla="*/ 3 h 123"/>
                <a:gd name="T44" fmla="*/ 107 w 123"/>
                <a:gd name="T45" fmla="*/ 2 h 123"/>
                <a:gd name="T46" fmla="*/ 108 w 123"/>
                <a:gd name="T47" fmla="*/ 0 h 123"/>
                <a:gd name="T48" fmla="*/ 117 w 123"/>
                <a:gd name="T49" fmla="*/ 1 h 123"/>
                <a:gd name="T50" fmla="*/ 123 w 123"/>
                <a:gd name="T51" fmla="*/ 10 h 123"/>
                <a:gd name="T52" fmla="*/ 123 w 123"/>
                <a:gd name="T53" fmla="*/ 11 h 123"/>
                <a:gd name="T54" fmla="*/ 123 w 123"/>
                <a:gd name="T55" fmla="*/ 112 h 123"/>
                <a:gd name="T56" fmla="*/ 117 w 123"/>
                <a:gd name="T57" fmla="*/ 122 h 123"/>
                <a:gd name="T58" fmla="*/ 112 w 123"/>
                <a:gd name="T59" fmla="*/ 123 h 123"/>
                <a:gd name="T60" fmla="*/ 11 w 123"/>
                <a:gd name="T61" fmla="*/ 123 h 123"/>
                <a:gd name="T62" fmla="*/ 0 w 123"/>
                <a:gd name="T63" fmla="*/ 112 h 123"/>
                <a:gd name="T64" fmla="*/ 0 w 123"/>
                <a:gd name="T65" fmla="*/ 45 h 123"/>
                <a:gd name="T66" fmla="*/ 0 w 123"/>
                <a:gd name="T67" fmla="*/ 44 h 123"/>
                <a:gd name="T68" fmla="*/ 2 w 123"/>
                <a:gd name="T69" fmla="*/ 43 h 123"/>
                <a:gd name="T70" fmla="*/ 3 w 123"/>
                <a:gd name="T71" fmla="*/ 44 h 123"/>
                <a:gd name="T72" fmla="*/ 3 w 123"/>
                <a:gd name="T73" fmla="*/ 46 h 123"/>
                <a:gd name="T74" fmla="*/ 3 w 123"/>
                <a:gd name="T75" fmla="*/ 111 h 123"/>
                <a:gd name="T76" fmla="*/ 12 w 123"/>
                <a:gd name="T77" fmla="*/ 120 h 123"/>
                <a:gd name="T78" fmla="*/ 111 w 123"/>
                <a:gd name="T79" fmla="*/ 120 h 123"/>
                <a:gd name="T80" fmla="*/ 119 w 123"/>
                <a:gd name="T81" fmla="*/ 111 h 123"/>
                <a:gd name="T82" fmla="*/ 119 w 123"/>
                <a:gd name="T83" fmla="*/ 29 h 123"/>
                <a:gd name="T84" fmla="*/ 119 w 123"/>
                <a:gd name="T85"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19" y="27"/>
                  </a:moveTo>
                  <a:cubicBezTo>
                    <a:pt x="81" y="27"/>
                    <a:pt x="42" y="27"/>
                    <a:pt x="3" y="27"/>
                  </a:cubicBezTo>
                  <a:cubicBezTo>
                    <a:pt x="3" y="30"/>
                    <a:pt x="3" y="33"/>
                    <a:pt x="3" y="35"/>
                  </a:cubicBezTo>
                  <a:cubicBezTo>
                    <a:pt x="3" y="37"/>
                    <a:pt x="3" y="38"/>
                    <a:pt x="1" y="38"/>
                  </a:cubicBezTo>
                  <a:cubicBezTo>
                    <a:pt x="0" y="38"/>
                    <a:pt x="0" y="37"/>
                    <a:pt x="0" y="35"/>
                  </a:cubicBezTo>
                  <a:cubicBezTo>
                    <a:pt x="0" y="27"/>
                    <a:pt x="0" y="19"/>
                    <a:pt x="0" y="12"/>
                  </a:cubicBezTo>
                  <a:cubicBezTo>
                    <a:pt x="0" y="4"/>
                    <a:pt x="4" y="0"/>
                    <a:pt x="11" y="0"/>
                  </a:cubicBezTo>
                  <a:cubicBezTo>
                    <a:pt x="41" y="0"/>
                    <a:pt x="70" y="0"/>
                    <a:pt x="99" y="0"/>
                  </a:cubicBezTo>
                  <a:cubicBezTo>
                    <a:pt x="99" y="0"/>
                    <a:pt x="100" y="0"/>
                    <a:pt x="100" y="0"/>
                  </a:cubicBezTo>
                  <a:cubicBezTo>
                    <a:pt x="101" y="0"/>
                    <a:pt x="102" y="1"/>
                    <a:pt x="102" y="2"/>
                  </a:cubicBezTo>
                  <a:cubicBezTo>
                    <a:pt x="102" y="3"/>
                    <a:pt x="101" y="3"/>
                    <a:pt x="100" y="3"/>
                  </a:cubicBezTo>
                  <a:cubicBezTo>
                    <a:pt x="100" y="4"/>
                    <a:pt x="99" y="4"/>
                    <a:pt x="99" y="4"/>
                  </a:cubicBezTo>
                  <a:cubicBezTo>
                    <a:pt x="70" y="4"/>
                    <a:pt x="40" y="4"/>
                    <a:pt x="11" y="3"/>
                  </a:cubicBezTo>
                  <a:cubicBezTo>
                    <a:pt x="8" y="3"/>
                    <a:pt x="6" y="4"/>
                    <a:pt x="4" y="7"/>
                  </a:cubicBezTo>
                  <a:cubicBezTo>
                    <a:pt x="4" y="8"/>
                    <a:pt x="3" y="10"/>
                    <a:pt x="3" y="11"/>
                  </a:cubicBezTo>
                  <a:cubicBezTo>
                    <a:pt x="3" y="15"/>
                    <a:pt x="3" y="19"/>
                    <a:pt x="3" y="23"/>
                  </a:cubicBezTo>
                  <a:cubicBezTo>
                    <a:pt x="3" y="23"/>
                    <a:pt x="3" y="23"/>
                    <a:pt x="3" y="24"/>
                  </a:cubicBezTo>
                  <a:cubicBezTo>
                    <a:pt x="42" y="24"/>
                    <a:pt x="81" y="24"/>
                    <a:pt x="119" y="24"/>
                  </a:cubicBezTo>
                  <a:cubicBezTo>
                    <a:pt x="119" y="23"/>
                    <a:pt x="119" y="23"/>
                    <a:pt x="119" y="23"/>
                  </a:cubicBezTo>
                  <a:cubicBezTo>
                    <a:pt x="119" y="19"/>
                    <a:pt x="119" y="15"/>
                    <a:pt x="119" y="11"/>
                  </a:cubicBezTo>
                  <a:cubicBezTo>
                    <a:pt x="119" y="7"/>
                    <a:pt x="116" y="4"/>
                    <a:pt x="112" y="3"/>
                  </a:cubicBezTo>
                  <a:cubicBezTo>
                    <a:pt x="111" y="3"/>
                    <a:pt x="110" y="4"/>
                    <a:pt x="108" y="3"/>
                  </a:cubicBezTo>
                  <a:cubicBezTo>
                    <a:pt x="107" y="3"/>
                    <a:pt x="107" y="3"/>
                    <a:pt x="107" y="2"/>
                  </a:cubicBezTo>
                  <a:cubicBezTo>
                    <a:pt x="107" y="1"/>
                    <a:pt x="107" y="0"/>
                    <a:pt x="108" y="0"/>
                  </a:cubicBezTo>
                  <a:cubicBezTo>
                    <a:pt x="111" y="0"/>
                    <a:pt x="114" y="0"/>
                    <a:pt x="117" y="1"/>
                  </a:cubicBezTo>
                  <a:cubicBezTo>
                    <a:pt x="121" y="3"/>
                    <a:pt x="123" y="6"/>
                    <a:pt x="123" y="10"/>
                  </a:cubicBezTo>
                  <a:cubicBezTo>
                    <a:pt x="123" y="11"/>
                    <a:pt x="123" y="11"/>
                    <a:pt x="123" y="11"/>
                  </a:cubicBezTo>
                  <a:cubicBezTo>
                    <a:pt x="123" y="45"/>
                    <a:pt x="123" y="78"/>
                    <a:pt x="123" y="112"/>
                  </a:cubicBezTo>
                  <a:cubicBezTo>
                    <a:pt x="123" y="116"/>
                    <a:pt x="121" y="120"/>
                    <a:pt x="117" y="122"/>
                  </a:cubicBezTo>
                  <a:cubicBezTo>
                    <a:pt x="116" y="123"/>
                    <a:pt x="114" y="123"/>
                    <a:pt x="112" y="123"/>
                  </a:cubicBezTo>
                  <a:cubicBezTo>
                    <a:pt x="78" y="123"/>
                    <a:pt x="45" y="123"/>
                    <a:pt x="11" y="123"/>
                  </a:cubicBezTo>
                  <a:cubicBezTo>
                    <a:pt x="4" y="123"/>
                    <a:pt x="0" y="119"/>
                    <a:pt x="0" y="112"/>
                  </a:cubicBezTo>
                  <a:cubicBezTo>
                    <a:pt x="0" y="90"/>
                    <a:pt x="0" y="68"/>
                    <a:pt x="0" y="45"/>
                  </a:cubicBezTo>
                  <a:cubicBezTo>
                    <a:pt x="0" y="45"/>
                    <a:pt x="0" y="44"/>
                    <a:pt x="0" y="44"/>
                  </a:cubicBezTo>
                  <a:cubicBezTo>
                    <a:pt x="0" y="44"/>
                    <a:pt x="1" y="43"/>
                    <a:pt x="2" y="43"/>
                  </a:cubicBezTo>
                  <a:cubicBezTo>
                    <a:pt x="2" y="43"/>
                    <a:pt x="3" y="44"/>
                    <a:pt x="3" y="44"/>
                  </a:cubicBezTo>
                  <a:cubicBezTo>
                    <a:pt x="3" y="45"/>
                    <a:pt x="3" y="45"/>
                    <a:pt x="3" y="46"/>
                  </a:cubicBezTo>
                  <a:cubicBezTo>
                    <a:pt x="3" y="68"/>
                    <a:pt x="3" y="90"/>
                    <a:pt x="3" y="111"/>
                  </a:cubicBezTo>
                  <a:cubicBezTo>
                    <a:pt x="3" y="117"/>
                    <a:pt x="6" y="120"/>
                    <a:pt x="12" y="120"/>
                  </a:cubicBezTo>
                  <a:cubicBezTo>
                    <a:pt x="45" y="120"/>
                    <a:pt x="78" y="120"/>
                    <a:pt x="111" y="120"/>
                  </a:cubicBezTo>
                  <a:cubicBezTo>
                    <a:pt x="117" y="120"/>
                    <a:pt x="119" y="117"/>
                    <a:pt x="119" y="111"/>
                  </a:cubicBezTo>
                  <a:cubicBezTo>
                    <a:pt x="119" y="84"/>
                    <a:pt x="119" y="57"/>
                    <a:pt x="119" y="29"/>
                  </a:cubicBezTo>
                  <a:cubicBezTo>
                    <a:pt x="119" y="29"/>
                    <a:pt x="119" y="28"/>
                    <a:pt x="119"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74" name="Freeform 211">
              <a:extLst>
                <a:ext uri="{FF2B5EF4-FFF2-40B4-BE49-F238E27FC236}">
                  <a16:creationId xmlns:a16="http://schemas.microsoft.com/office/drawing/2014/main" id="{AE03ACCA-7176-4575-A593-CF9F1A4587A4}"/>
                </a:ext>
              </a:extLst>
            </p:cNvPr>
            <p:cNvSpPr>
              <a:spLocks/>
            </p:cNvSpPr>
            <p:nvPr/>
          </p:nvSpPr>
          <p:spPr bwMode="auto">
            <a:xfrm>
              <a:off x="11266489" y="5286375"/>
              <a:ext cx="498475" cy="26987"/>
            </a:xfrm>
            <a:custGeom>
              <a:avLst/>
              <a:gdLst>
                <a:gd name="T0" fmla="*/ 28 w 56"/>
                <a:gd name="T1" fmla="*/ 3 h 3"/>
                <a:gd name="T2" fmla="*/ 4 w 56"/>
                <a:gd name="T3" fmla="*/ 3 h 3"/>
                <a:gd name="T4" fmla="*/ 2 w 56"/>
                <a:gd name="T5" fmla="*/ 3 h 3"/>
                <a:gd name="T6" fmla="*/ 1 w 56"/>
                <a:gd name="T7" fmla="*/ 2 h 3"/>
                <a:gd name="T8" fmla="*/ 2 w 56"/>
                <a:gd name="T9" fmla="*/ 0 h 3"/>
                <a:gd name="T10" fmla="*/ 3 w 56"/>
                <a:gd name="T11" fmla="*/ 0 h 3"/>
                <a:gd name="T12" fmla="*/ 53 w 56"/>
                <a:gd name="T13" fmla="*/ 0 h 3"/>
                <a:gd name="T14" fmla="*/ 54 w 56"/>
                <a:gd name="T15" fmla="*/ 0 h 3"/>
                <a:gd name="T16" fmla="*/ 56 w 56"/>
                <a:gd name="T17" fmla="*/ 2 h 3"/>
                <a:gd name="T18" fmla="*/ 54 w 56"/>
                <a:gd name="T19" fmla="*/ 3 h 3"/>
                <a:gd name="T20" fmla="*/ 32 w 56"/>
                <a:gd name="T21" fmla="*/ 3 h 3"/>
                <a:gd name="T22" fmla="*/ 28 w 56"/>
                <a:gd name="T23" fmla="*/ 3 h 3"/>
                <a:gd name="T24" fmla="*/ 28 w 56"/>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28" y="3"/>
                  </a:moveTo>
                  <a:cubicBezTo>
                    <a:pt x="20" y="3"/>
                    <a:pt x="12" y="3"/>
                    <a:pt x="4" y="3"/>
                  </a:cubicBezTo>
                  <a:cubicBezTo>
                    <a:pt x="4" y="3"/>
                    <a:pt x="3" y="3"/>
                    <a:pt x="2" y="3"/>
                  </a:cubicBezTo>
                  <a:cubicBezTo>
                    <a:pt x="1" y="3"/>
                    <a:pt x="1" y="3"/>
                    <a:pt x="1" y="2"/>
                  </a:cubicBezTo>
                  <a:cubicBezTo>
                    <a:pt x="0" y="1"/>
                    <a:pt x="1" y="0"/>
                    <a:pt x="2" y="0"/>
                  </a:cubicBezTo>
                  <a:cubicBezTo>
                    <a:pt x="3" y="0"/>
                    <a:pt x="3" y="0"/>
                    <a:pt x="3" y="0"/>
                  </a:cubicBezTo>
                  <a:cubicBezTo>
                    <a:pt x="20" y="0"/>
                    <a:pt x="37" y="0"/>
                    <a:pt x="53" y="0"/>
                  </a:cubicBezTo>
                  <a:cubicBezTo>
                    <a:pt x="54" y="0"/>
                    <a:pt x="54" y="0"/>
                    <a:pt x="54" y="0"/>
                  </a:cubicBezTo>
                  <a:cubicBezTo>
                    <a:pt x="56" y="0"/>
                    <a:pt x="56" y="0"/>
                    <a:pt x="56" y="2"/>
                  </a:cubicBezTo>
                  <a:cubicBezTo>
                    <a:pt x="56" y="3"/>
                    <a:pt x="56" y="3"/>
                    <a:pt x="54" y="3"/>
                  </a:cubicBezTo>
                  <a:cubicBezTo>
                    <a:pt x="47" y="3"/>
                    <a:pt x="40" y="3"/>
                    <a:pt x="32" y="3"/>
                  </a:cubicBezTo>
                  <a:cubicBezTo>
                    <a:pt x="31" y="3"/>
                    <a:pt x="30" y="3"/>
                    <a:pt x="28" y="3"/>
                  </a:cubicBezTo>
                  <a:cubicBezTo>
                    <a:pt x="28" y="3"/>
                    <a:pt x="28" y="3"/>
                    <a:pt x="2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75" name="Freeform 212">
              <a:extLst>
                <a:ext uri="{FF2B5EF4-FFF2-40B4-BE49-F238E27FC236}">
                  <a16:creationId xmlns:a16="http://schemas.microsoft.com/office/drawing/2014/main" id="{D2798C6E-CA79-4B3C-86AE-7738F518324F}"/>
                </a:ext>
              </a:extLst>
            </p:cNvPr>
            <p:cNvSpPr>
              <a:spLocks/>
            </p:cNvSpPr>
            <p:nvPr/>
          </p:nvSpPr>
          <p:spPr bwMode="auto">
            <a:xfrm>
              <a:off x="11818939" y="5286375"/>
              <a:ext cx="96838" cy="26987"/>
            </a:xfrm>
            <a:custGeom>
              <a:avLst/>
              <a:gdLst>
                <a:gd name="T0" fmla="*/ 5 w 11"/>
                <a:gd name="T1" fmla="*/ 3 h 3"/>
                <a:gd name="T2" fmla="*/ 2 w 11"/>
                <a:gd name="T3" fmla="*/ 3 h 3"/>
                <a:gd name="T4" fmla="*/ 0 w 11"/>
                <a:gd name="T5" fmla="*/ 2 h 3"/>
                <a:gd name="T6" fmla="*/ 2 w 11"/>
                <a:gd name="T7" fmla="*/ 0 h 3"/>
                <a:gd name="T8" fmla="*/ 9 w 11"/>
                <a:gd name="T9" fmla="*/ 0 h 3"/>
                <a:gd name="T10" fmla="*/ 10 w 11"/>
                <a:gd name="T11" fmla="*/ 2 h 3"/>
                <a:gd name="T12" fmla="*/ 9 w 11"/>
                <a:gd name="T13" fmla="*/ 3 h 3"/>
                <a:gd name="T14" fmla="*/ 5 w 11"/>
                <a:gd name="T15" fmla="*/ 3 h 3"/>
                <a:gd name="T16" fmla="*/ 5 w 11"/>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5" y="3"/>
                  </a:moveTo>
                  <a:cubicBezTo>
                    <a:pt x="4" y="3"/>
                    <a:pt x="3" y="3"/>
                    <a:pt x="2" y="3"/>
                  </a:cubicBezTo>
                  <a:cubicBezTo>
                    <a:pt x="1" y="3"/>
                    <a:pt x="0" y="3"/>
                    <a:pt x="0" y="2"/>
                  </a:cubicBezTo>
                  <a:cubicBezTo>
                    <a:pt x="0" y="1"/>
                    <a:pt x="1" y="0"/>
                    <a:pt x="2" y="0"/>
                  </a:cubicBezTo>
                  <a:cubicBezTo>
                    <a:pt x="4" y="0"/>
                    <a:pt x="7" y="0"/>
                    <a:pt x="9" y="0"/>
                  </a:cubicBezTo>
                  <a:cubicBezTo>
                    <a:pt x="10" y="0"/>
                    <a:pt x="11" y="1"/>
                    <a:pt x="10" y="2"/>
                  </a:cubicBezTo>
                  <a:cubicBezTo>
                    <a:pt x="10" y="3"/>
                    <a:pt x="10" y="3"/>
                    <a:pt x="9" y="3"/>
                  </a:cubicBezTo>
                  <a:cubicBezTo>
                    <a:pt x="8" y="3"/>
                    <a:pt x="6" y="3"/>
                    <a:pt x="5" y="3"/>
                  </a:cubicBezTo>
                  <a:cubicBezTo>
                    <a:pt x="5" y="3"/>
                    <a:pt x="5" y="3"/>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76" name="Freeform 213">
              <a:extLst>
                <a:ext uri="{FF2B5EF4-FFF2-40B4-BE49-F238E27FC236}">
                  <a16:creationId xmlns:a16="http://schemas.microsoft.com/office/drawing/2014/main" id="{4BC67044-66F8-4F6A-BD4F-9754F761F3A5}"/>
                </a:ext>
              </a:extLst>
            </p:cNvPr>
            <p:cNvSpPr>
              <a:spLocks/>
            </p:cNvSpPr>
            <p:nvPr/>
          </p:nvSpPr>
          <p:spPr bwMode="auto">
            <a:xfrm>
              <a:off x="11114089" y="5286375"/>
              <a:ext cx="36513" cy="26987"/>
            </a:xfrm>
            <a:custGeom>
              <a:avLst/>
              <a:gdLst>
                <a:gd name="T0" fmla="*/ 2 w 4"/>
                <a:gd name="T1" fmla="*/ 0 h 3"/>
                <a:gd name="T2" fmla="*/ 4 w 4"/>
                <a:gd name="T3" fmla="*/ 2 h 3"/>
                <a:gd name="T4" fmla="*/ 2 w 4"/>
                <a:gd name="T5" fmla="*/ 3 h 3"/>
                <a:gd name="T6" fmla="*/ 0 w 4"/>
                <a:gd name="T7" fmla="*/ 2 h 3"/>
                <a:gd name="T8" fmla="*/ 2 w 4"/>
                <a:gd name="T9" fmla="*/ 0 h 3"/>
              </a:gdLst>
              <a:ahLst/>
              <a:cxnLst>
                <a:cxn ang="0">
                  <a:pos x="T0" y="T1"/>
                </a:cxn>
                <a:cxn ang="0">
                  <a:pos x="T2" y="T3"/>
                </a:cxn>
                <a:cxn ang="0">
                  <a:pos x="T4" y="T5"/>
                </a:cxn>
                <a:cxn ang="0">
                  <a:pos x="T6" y="T7"/>
                </a:cxn>
                <a:cxn ang="0">
                  <a:pos x="T8" y="T9"/>
                </a:cxn>
              </a:cxnLst>
              <a:rect l="0" t="0" r="r" b="b"/>
              <a:pathLst>
                <a:path w="4" h="3">
                  <a:moveTo>
                    <a:pt x="2" y="0"/>
                  </a:moveTo>
                  <a:cubicBezTo>
                    <a:pt x="3" y="0"/>
                    <a:pt x="4" y="0"/>
                    <a:pt x="4" y="2"/>
                  </a:cubicBezTo>
                  <a:cubicBezTo>
                    <a:pt x="4" y="3"/>
                    <a:pt x="3" y="3"/>
                    <a:pt x="2" y="3"/>
                  </a:cubicBezTo>
                  <a:cubicBezTo>
                    <a:pt x="1" y="3"/>
                    <a:pt x="1" y="3"/>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77" name="Oval 214">
              <a:extLst>
                <a:ext uri="{FF2B5EF4-FFF2-40B4-BE49-F238E27FC236}">
                  <a16:creationId xmlns:a16="http://schemas.microsoft.com/office/drawing/2014/main" id="{2D8C5141-116B-4B0A-94A2-E559A268BEC3}"/>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78" name="Oval 215">
              <a:extLst>
                <a:ext uri="{FF2B5EF4-FFF2-40B4-BE49-F238E27FC236}">
                  <a16:creationId xmlns:a16="http://schemas.microsoft.com/office/drawing/2014/main" id="{D1FAD23A-FBA8-43CC-A4C7-56E4B61B34F0}"/>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79" name="Freeform 216">
              <a:extLst>
                <a:ext uri="{FF2B5EF4-FFF2-40B4-BE49-F238E27FC236}">
                  <a16:creationId xmlns:a16="http://schemas.microsoft.com/office/drawing/2014/main" id="{A33D2FF9-2DAF-40F8-BE76-AF68BD5B3986}"/>
                </a:ext>
              </a:extLst>
            </p:cNvPr>
            <p:cNvSpPr>
              <a:spLocks/>
            </p:cNvSpPr>
            <p:nvPr/>
          </p:nvSpPr>
          <p:spPr bwMode="auto">
            <a:xfrm>
              <a:off x="10936289" y="5180013"/>
              <a:ext cx="1095375" cy="1093787"/>
            </a:xfrm>
            <a:custGeom>
              <a:avLst/>
              <a:gdLst>
                <a:gd name="T0" fmla="*/ 123 w 123"/>
                <a:gd name="T1" fmla="*/ 11 h 123"/>
                <a:gd name="T2" fmla="*/ 123 w 123"/>
                <a:gd name="T3" fmla="*/ 10 h 123"/>
                <a:gd name="T4" fmla="*/ 117 w 123"/>
                <a:gd name="T5" fmla="*/ 1 h 123"/>
                <a:gd name="T6" fmla="*/ 108 w 123"/>
                <a:gd name="T7" fmla="*/ 0 h 123"/>
                <a:gd name="T8" fmla="*/ 107 w 123"/>
                <a:gd name="T9" fmla="*/ 2 h 123"/>
                <a:gd name="T10" fmla="*/ 108 w 123"/>
                <a:gd name="T11" fmla="*/ 3 h 123"/>
                <a:gd name="T12" fmla="*/ 112 w 123"/>
                <a:gd name="T13" fmla="*/ 3 h 123"/>
                <a:gd name="T14" fmla="*/ 119 w 123"/>
                <a:gd name="T15" fmla="*/ 11 h 123"/>
                <a:gd name="T16" fmla="*/ 119 w 123"/>
                <a:gd name="T17" fmla="*/ 23 h 123"/>
                <a:gd name="T18" fmla="*/ 119 w 123"/>
                <a:gd name="T19" fmla="*/ 24 h 123"/>
                <a:gd name="T20" fmla="*/ 3 w 123"/>
                <a:gd name="T21" fmla="*/ 24 h 123"/>
                <a:gd name="T22" fmla="*/ 3 w 123"/>
                <a:gd name="T23" fmla="*/ 23 h 123"/>
                <a:gd name="T24" fmla="*/ 3 w 123"/>
                <a:gd name="T25" fmla="*/ 11 h 123"/>
                <a:gd name="T26" fmla="*/ 4 w 123"/>
                <a:gd name="T27" fmla="*/ 7 h 123"/>
                <a:gd name="T28" fmla="*/ 11 w 123"/>
                <a:gd name="T29" fmla="*/ 3 h 123"/>
                <a:gd name="T30" fmla="*/ 99 w 123"/>
                <a:gd name="T31" fmla="*/ 4 h 123"/>
                <a:gd name="T32" fmla="*/ 100 w 123"/>
                <a:gd name="T33" fmla="*/ 3 h 123"/>
                <a:gd name="T34" fmla="*/ 102 w 123"/>
                <a:gd name="T35" fmla="*/ 2 h 123"/>
                <a:gd name="T36" fmla="*/ 100 w 123"/>
                <a:gd name="T37" fmla="*/ 0 h 123"/>
                <a:gd name="T38" fmla="*/ 99 w 123"/>
                <a:gd name="T39" fmla="*/ 0 h 123"/>
                <a:gd name="T40" fmla="*/ 11 w 123"/>
                <a:gd name="T41" fmla="*/ 0 h 123"/>
                <a:gd name="T42" fmla="*/ 0 w 123"/>
                <a:gd name="T43" fmla="*/ 12 h 123"/>
                <a:gd name="T44" fmla="*/ 0 w 123"/>
                <a:gd name="T45" fmla="*/ 35 h 123"/>
                <a:gd name="T46" fmla="*/ 1 w 123"/>
                <a:gd name="T47" fmla="*/ 38 h 123"/>
                <a:gd name="T48" fmla="*/ 3 w 123"/>
                <a:gd name="T49" fmla="*/ 35 h 123"/>
                <a:gd name="T50" fmla="*/ 3 w 123"/>
                <a:gd name="T51" fmla="*/ 27 h 123"/>
                <a:gd name="T52" fmla="*/ 119 w 123"/>
                <a:gd name="T53" fmla="*/ 27 h 123"/>
                <a:gd name="T54" fmla="*/ 119 w 123"/>
                <a:gd name="T55" fmla="*/ 29 h 123"/>
                <a:gd name="T56" fmla="*/ 119 w 123"/>
                <a:gd name="T57" fmla="*/ 111 h 123"/>
                <a:gd name="T58" fmla="*/ 111 w 123"/>
                <a:gd name="T59" fmla="*/ 120 h 123"/>
                <a:gd name="T60" fmla="*/ 12 w 123"/>
                <a:gd name="T61" fmla="*/ 120 h 123"/>
                <a:gd name="T62" fmla="*/ 3 w 123"/>
                <a:gd name="T63" fmla="*/ 111 h 123"/>
                <a:gd name="T64" fmla="*/ 3 w 123"/>
                <a:gd name="T65" fmla="*/ 46 h 123"/>
                <a:gd name="T66" fmla="*/ 3 w 123"/>
                <a:gd name="T67" fmla="*/ 44 h 123"/>
                <a:gd name="T68" fmla="*/ 2 w 123"/>
                <a:gd name="T69" fmla="*/ 43 h 123"/>
                <a:gd name="T70" fmla="*/ 0 w 123"/>
                <a:gd name="T71" fmla="*/ 44 h 123"/>
                <a:gd name="T72" fmla="*/ 0 w 123"/>
                <a:gd name="T73" fmla="*/ 45 h 123"/>
                <a:gd name="T74" fmla="*/ 0 w 123"/>
                <a:gd name="T75" fmla="*/ 112 h 123"/>
                <a:gd name="T76" fmla="*/ 11 w 123"/>
                <a:gd name="T77" fmla="*/ 123 h 123"/>
                <a:gd name="T78" fmla="*/ 112 w 123"/>
                <a:gd name="T79" fmla="*/ 123 h 123"/>
                <a:gd name="T80" fmla="*/ 117 w 123"/>
                <a:gd name="T81" fmla="*/ 122 h 123"/>
                <a:gd name="T82" fmla="*/ 123 w 123"/>
                <a:gd name="T83" fmla="*/ 112 h 123"/>
                <a:gd name="T84" fmla="*/ 123 w 123"/>
                <a:gd name="T85" fmla="*/ 1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 h="123">
                  <a:moveTo>
                    <a:pt x="123" y="11"/>
                  </a:moveTo>
                  <a:cubicBezTo>
                    <a:pt x="123" y="11"/>
                    <a:pt x="123" y="11"/>
                    <a:pt x="123" y="10"/>
                  </a:cubicBezTo>
                  <a:cubicBezTo>
                    <a:pt x="123" y="6"/>
                    <a:pt x="121" y="3"/>
                    <a:pt x="117" y="1"/>
                  </a:cubicBezTo>
                  <a:cubicBezTo>
                    <a:pt x="114" y="0"/>
                    <a:pt x="111" y="0"/>
                    <a:pt x="108" y="0"/>
                  </a:cubicBezTo>
                  <a:cubicBezTo>
                    <a:pt x="107" y="0"/>
                    <a:pt x="107" y="1"/>
                    <a:pt x="107" y="2"/>
                  </a:cubicBezTo>
                  <a:cubicBezTo>
                    <a:pt x="107" y="3"/>
                    <a:pt x="107" y="3"/>
                    <a:pt x="108" y="3"/>
                  </a:cubicBezTo>
                  <a:cubicBezTo>
                    <a:pt x="110" y="4"/>
                    <a:pt x="111" y="3"/>
                    <a:pt x="112" y="3"/>
                  </a:cubicBezTo>
                  <a:cubicBezTo>
                    <a:pt x="116" y="4"/>
                    <a:pt x="119" y="7"/>
                    <a:pt x="119" y="11"/>
                  </a:cubicBezTo>
                  <a:cubicBezTo>
                    <a:pt x="119" y="15"/>
                    <a:pt x="119" y="19"/>
                    <a:pt x="119" y="23"/>
                  </a:cubicBezTo>
                  <a:cubicBezTo>
                    <a:pt x="119" y="23"/>
                    <a:pt x="119" y="23"/>
                    <a:pt x="119" y="24"/>
                  </a:cubicBezTo>
                  <a:cubicBezTo>
                    <a:pt x="81" y="24"/>
                    <a:pt x="42" y="24"/>
                    <a:pt x="3" y="24"/>
                  </a:cubicBezTo>
                  <a:cubicBezTo>
                    <a:pt x="3" y="23"/>
                    <a:pt x="3" y="23"/>
                    <a:pt x="3" y="23"/>
                  </a:cubicBezTo>
                  <a:cubicBezTo>
                    <a:pt x="3" y="19"/>
                    <a:pt x="3" y="15"/>
                    <a:pt x="3" y="11"/>
                  </a:cubicBezTo>
                  <a:cubicBezTo>
                    <a:pt x="3" y="10"/>
                    <a:pt x="4" y="8"/>
                    <a:pt x="4" y="7"/>
                  </a:cubicBezTo>
                  <a:cubicBezTo>
                    <a:pt x="6" y="4"/>
                    <a:pt x="8" y="3"/>
                    <a:pt x="11" y="3"/>
                  </a:cubicBezTo>
                  <a:cubicBezTo>
                    <a:pt x="40" y="4"/>
                    <a:pt x="70" y="4"/>
                    <a:pt x="99" y="4"/>
                  </a:cubicBezTo>
                  <a:cubicBezTo>
                    <a:pt x="99" y="4"/>
                    <a:pt x="100" y="4"/>
                    <a:pt x="100" y="3"/>
                  </a:cubicBezTo>
                  <a:cubicBezTo>
                    <a:pt x="101" y="3"/>
                    <a:pt x="102" y="3"/>
                    <a:pt x="102" y="2"/>
                  </a:cubicBezTo>
                  <a:cubicBezTo>
                    <a:pt x="102" y="1"/>
                    <a:pt x="101" y="0"/>
                    <a:pt x="100" y="0"/>
                  </a:cubicBezTo>
                  <a:cubicBezTo>
                    <a:pt x="100" y="0"/>
                    <a:pt x="99" y="0"/>
                    <a:pt x="99" y="0"/>
                  </a:cubicBezTo>
                  <a:cubicBezTo>
                    <a:pt x="70" y="0"/>
                    <a:pt x="41" y="0"/>
                    <a:pt x="11" y="0"/>
                  </a:cubicBezTo>
                  <a:cubicBezTo>
                    <a:pt x="4" y="0"/>
                    <a:pt x="0" y="4"/>
                    <a:pt x="0" y="12"/>
                  </a:cubicBezTo>
                  <a:cubicBezTo>
                    <a:pt x="0" y="19"/>
                    <a:pt x="0" y="27"/>
                    <a:pt x="0" y="35"/>
                  </a:cubicBezTo>
                  <a:cubicBezTo>
                    <a:pt x="0" y="37"/>
                    <a:pt x="0" y="38"/>
                    <a:pt x="1" y="38"/>
                  </a:cubicBezTo>
                  <a:cubicBezTo>
                    <a:pt x="3" y="38"/>
                    <a:pt x="3" y="37"/>
                    <a:pt x="3" y="35"/>
                  </a:cubicBezTo>
                  <a:cubicBezTo>
                    <a:pt x="3" y="33"/>
                    <a:pt x="3" y="30"/>
                    <a:pt x="3" y="27"/>
                  </a:cubicBezTo>
                  <a:cubicBezTo>
                    <a:pt x="42" y="27"/>
                    <a:pt x="81" y="27"/>
                    <a:pt x="119" y="27"/>
                  </a:cubicBezTo>
                  <a:cubicBezTo>
                    <a:pt x="119" y="28"/>
                    <a:pt x="119" y="29"/>
                    <a:pt x="119" y="29"/>
                  </a:cubicBezTo>
                  <a:cubicBezTo>
                    <a:pt x="119" y="57"/>
                    <a:pt x="119" y="84"/>
                    <a:pt x="119" y="111"/>
                  </a:cubicBezTo>
                  <a:cubicBezTo>
                    <a:pt x="119" y="117"/>
                    <a:pt x="117" y="120"/>
                    <a:pt x="111" y="120"/>
                  </a:cubicBezTo>
                  <a:cubicBezTo>
                    <a:pt x="78" y="120"/>
                    <a:pt x="45" y="120"/>
                    <a:pt x="12" y="120"/>
                  </a:cubicBezTo>
                  <a:cubicBezTo>
                    <a:pt x="6" y="120"/>
                    <a:pt x="3" y="117"/>
                    <a:pt x="3" y="111"/>
                  </a:cubicBezTo>
                  <a:cubicBezTo>
                    <a:pt x="3" y="90"/>
                    <a:pt x="3" y="68"/>
                    <a:pt x="3" y="46"/>
                  </a:cubicBezTo>
                  <a:cubicBezTo>
                    <a:pt x="3" y="45"/>
                    <a:pt x="3" y="45"/>
                    <a:pt x="3" y="44"/>
                  </a:cubicBezTo>
                  <a:cubicBezTo>
                    <a:pt x="3" y="44"/>
                    <a:pt x="2" y="43"/>
                    <a:pt x="2" y="43"/>
                  </a:cubicBezTo>
                  <a:cubicBezTo>
                    <a:pt x="1" y="43"/>
                    <a:pt x="0" y="44"/>
                    <a:pt x="0" y="44"/>
                  </a:cubicBezTo>
                  <a:cubicBezTo>
                    <a:pt x="0" y="44"/>
                    <a:pt x="0" y="45"/>
                    <a:pt x="0" y="45"/>
                  </a:cubicBezTo>
                  <a:cubicBezTo>
                    <a:pt x="0" y="68"/>
                    <a:pt x="0" y="90"/>
                    <a:pt x="0" y="112"/>
                  </a:cubicBezTo>
                  <a:cubicBezTo>
                    <a:pt x="0" y="119"/>
                    <a:pt x="4" y="123"/>
                    <a:pt x="11" y="123"/>
                  </a:cubicBezTo>
                  <a:cubicBezTo>
                    <a:pt x="45" y="123"/>
                    <a:pt x="78" y="123"/>
                    <a:pt x="112" y="123"/>
                  </a:cubicBezTo>
                  <a:cubicBezTo>
                    <a:pt x="114" y="123"/>
                    <a:pt x="116" y="123"/>
                    <a:pt x="117" y="122"/>
                  </a:cubicBezTo>
                  <a:cubicBezTo>
                    <a:pt x="121" y="120"/>
                    <a:pt x="123" y="116"/>
                    <a:pt x="123" y="112"/>
                  </a:cubicBezTo>
                  <a:cubicBezTo>
                    <a:pt x="123" y="78"/>
                    <a:pt x="123" y="45"/>
                    <a:pt x="123"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0" name="Oval 217">
              <a:extLst>
                <a:ext uri="{FF2B5EF4-FFF2-40B4-BE49-F238E27FC236}">
                  <a16:creationId xmlns:a16="http://schemas.microsoft.com/office/drawing/2014/main" id="{D69E21E9-D13C-4256-8C10-974AEF648766}"/>
                </a:ext>
              </a:extLst>
            </p:cNvPr>
            <p:cNvSpPr>
              <a:spLocks noChangeArrowheads="1"/>
            </p:cNvSpPr>
            <p:nvPr/>
          </p:nvSpPr>
          <p:spPr bwMode="auto">
            <a:xfrm>
              <a:off x="11185526" y="5286375"/>
              <a:ext cx="36513"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1" name="Freeform 218">
              <a:extLst>
                <a:ext uri="{FF2B5EF4-FFF2-40B4-BE49-F238E27FC236}">
                  <a16:creationId xmlns:a16="http://schemas.microsoft.com/office/drawing/2014/main" id="{BD9BEEE6-E476-4192-952F-1A5CCF78E3A7}"/>
                </a:ext>
              </a:extLst>
            </p:cNvPr>
            <p:cNvSpPr>
              <a:spLocks/>
            </p:cNvSpPr>
            <p:nvPr/>
          </p:nvSpPr>
          <p:spPr bwMode="auto">
            <a:xfrm>
              <a:off x="11266489" y="5286375"/>
              <a:ext cx="498475" cy="26987"/>
            </a:xfrm>
            <a:custGeom>
              <a:avLst/>
              <a:gdLst>
                <a:gd name="T0" fmla="*/ 53 w 56"/>
                <a:gd name="T1" fmla="*/ 0 h 3"/>
                <a:gd name="T2" fmla="*/ 3 w 56"/>
                <a:gd name="T3" fmla="*/ 0 h 3"/>
                <a:gd name="T4" fmla="*/ 2 w 56"/>
                <a:gd name="T5" fmla="*/ 0 h 3"/>
                <a:gd name="T6" fmla="*/ 1 w 56"/>
                <a:gd name="T7" fmla="*/ 2 h 3"/>
                <a:gd name="T8" fmla="*/ 2 w 56"/>
                <a:gd name="T9" fmla="*/ 3 h 3"/>
                <a:gd name="T10" fmla="*/ 4 w 56"/>
                <a:gd name="T11" fmla="*/ 3 h 3"/>
                <a:gd name="T12" fmla="*/ 28 w 56"/>
                <a:gd name="T13" fmla="*/ 3 h 3"/>
                <a:gd name="T14" fmla="*/ 28 w 56"/>
                <a:gd name="T15" fmla="*/ 3 h 3"/>
                <a:gd name="T16" fmla="*/ 32 w 56"/>
                <a:gd name="T17" fmla="*/ 3 h 3"/>
                <a:gd name="T18" fmla="*/ 54 w 56"/>
                <a:gd name="T19" fmla="*/ 3 h 3"/>
                <a:gd name="T20" fmla="*/ 56 w 56"/>
                <a:gd name="T21" fmla="*/ 2 h 3"/>
                <a:gd name="T22" fmla="*/ 54 w 56"/>
                <a:gd name="T23" fmla="*/ 0 h 3"/>
                <a:gd name="T24" fmla="*/ 53 w 56"/>
                <a:gd name="T2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3">
                  <a:moveTo>
                    <a:pt x="53" y="0"/>
                  </a:moveTo>
                  <a:cubicBezTo>
                    <a:pt x="37" y="0"/>
                    <a:pt x="20" y="0"/>
                    <a:pt x="3" y="0"/>
                  </a:cubicBezTo>
                  <a:cubicBezTo>
                    <a:pt x="3" y="0"/>
                    <a:pt x="3" y="0"/>
                    <a:pt x="2" y="0"/>
                  </a:cubicBezTo>
                  <a:cubicBezTo>
                    <a:pt x="1" y="0"/>
                    <a:pt x="0" y="1"/>
                    <a:pt x="1" y="2"/>
                  </a:cubicBezTo>
                  <a:cubicBezTo>
                    <a:pt x="1" y="3"/>
                    <a:pt x="1" y="3"/>
                    <a:pt x="2" y="3"/>
                  </a:cubicBezTo>
                  <a:cubicBezTo>
                    <a:pt x="3" y="3"/>
                    <a:pt x="4" y="3"/>
                    <a:pt x="4" y="3"/>
                  </a:cubicBezTo>
                  <a:cubicBezTo>
                    <a:pt x="12" y="3"/>
                    <a:pt x="20" y="3"/>
                    <a:pt x="28" y="3"/>
                  </a:cubicBezTo>
                  <a:cubicBezTo>
                    <a:pt x="28" y="3"/>
                    <a:pt x="28" y="3"/>
                    <a:pt x="28" y="3"/>
                  </a:cubicBezTo>
                  <a:cubicBezTo>
                    <a:pt x="30" y="3"/>
                    <a:pt x="31" y="3"/>
                    <a:pt x="32" y="3"/>
                  </a:cubicBezTo>
                  <a:cubicBezTo>
                    <a:pt x="40" y="3"/>
                    <a:pt x="47" y="3"/>
                    <a:pt x="54" y="3"/>
                  </a:cubicBezTo>
                  <a:cubicBezTo>
                    <a:pt x="56" y="3"/>
                    <a:pt x="56" y="3"/>
                    <a:pt x="56" y="2"/>
                  </a:cubicBezTo>
                  <a:cubicBezTo>
                    <a:pt x="56" y="0"/>
                    <a:pt x="56" y="0"/>
                    <a:pt x="54" y="0"/>
                  </a:cubicBezTo>
                  <a:cubicBezTo>
                    <a:pt x="54" y="0"/>
                    <a:pt x="54" y="0"/>
                    <a:pt x="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2" name="Freeform 219">
              <a:extLst>
                <a:ext uri="{FF2B5EF4-FFF2-40B4-BE49-F238E27FC236}">
                  <a16:creationId xmlns:a16="http://schemas.microsoft.com/office/drawing/2014/main" id="{B105BF55-D0CB-43B1-9FB7-3EE6FB531707}"/>
                </a:ext>
              </a:extLst>
            </p:cNvPr>
            <p:cNvSpPr>
              <a:spLocks/>
            </p:cNvSpPr>
            <p:nvPr/>
          </p:nvSpPr>
          <p:spPr bwMode="auto">
            <a:xfrm>
              <a:off x="11114089" y="5286375"/>
              <a:ext cx="36513" cy="26987"/>
            </a:xfrm>
            <a:custGeom>
              <a:avLst/>
              <a:gdLst>
                <a:gd name="T0" fmla="*/ 0 w 4"/>
                <a:gd name="T1" fmla="*/ 2 h 3"/>
                <a:gd name="T2" fmla="*/ 2 w 4"/>
                <a:gd name="T3" fmla="*/ 3 h 3"/>
                <a:gd name="T4" fmla="*/ 4 w 4"/>
                <a:gd name="T5" fmla="*/ 2 h 3"/>
                <a:gd name="T6" fmla="*/ 2 w 4"/>
                <a:gd name="T7" fmla="*/ 0 h 3"/>
                <a:gd name="T8" fmla="*/ 0 w 4"/>
                <a:gd name="T9" fmla="*/ 2 h 3"/>
              </a:gdLst>
              <a:ahLst/>
              <a:cxnLst>
                <a:cxn ang="0">
                  <a:pos x="T0" y="T1"/>
                </a:cxn>
                <a:cxn ang="0">
                  <a:pos x="T2" y="T3"/>
                </a:cxn>
                <a:cxn ang="0">
                  <a:pos x="T4" y="T5"/>
                </a:cxn>
                <a:cxn ang="0">
                  <a:pos x="T6" y="T7"/>
                </a:cxn>
                <a:cxn ang="0">
                  <a:pos x="T8" y="T9"/>
                </a:cxn>
              </a:cxnLst>
              <a:rect l="0" t="0" r="r" b="b"/>
              <a:pathLst>
                <a:path w="4" h="3">
                  <a:moveTo>
                    <a:pt x="0" y="2"/>
                  </a:moveTo>
                  <a:cubicBezTo>
                    <a:pt x="1" y="3"/>
                    <a:pt x="1" y="3"/>
                    <a:pt x="2" y="3"/>
                  </a:cubicBezTo>
                  <a:cubicBezTo>
                    <a:pt x="3" y="3"/>
                    <a:pt x="4" y="3"/>
                    <a:pt x="4" y="2"/>
                  </a:cubicBezTo>
                  <a:cubicBezTo>
                    <a:pt x="4" y="0"/>
                    <a:pt x="3"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3" name="Oval 220">
              <a:extLst>
                <a:ext uri="{FF2B5EF4-FFF2-40B4-BE49-F238E27FC236}">
                  <a16:creationId xmlns:a16="http://schemas.microsoft.com/office/drawing/2014/main" id="{469FCE19-5A98-4EC4-9B3B-C2A9309658F5}"/>
                </a:ext>
              </a:extLst>
            </p:cNvPr>
            <p:cNvSpPr>
              <a:spLocks noChangeArrowheads="1"/>
            </p:cNvSpPr>
            <p:nvPr/>
          </p:nvSpPr>
          <p:spPr bwMode="auto">
            <a:xfrm>
              <a:off x="11052176" y="5286375"/>
              <a:ext cx="26988" cy="269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4" name="Freeform 221">
              <a:extLst>
                <a:ext uri="{FF2B5EF4-FFF2-40B4-BE49-F238E27FC236}">
                  <a16:creationId xmlns:a16="http://schemas.microsoft.com/office/drawing/2014/main" id="{0F0B4804-26FF-46B4-8CC7-7C1BD0289092}"/>
                </a:ext>
              </a:extLst>
            </p:cNvPr>
            <p:cNvSpPr>
              <a:spLocks/>
            </p:cNvSpPr>
            <p:nvPr/>
          </p:nvSpPr>
          <p:spPr bwMode="auto">
            <a:xfrm>
              <a:off x="11818939" y="5286375"/>
              <a:ext cx="96838" cy="26987"/>
            </a:xfrm>
            <a:custGeom>
              <a:avLst/>
              <a:gdLst>
                <a:gd name="T0" fmla="*/ 0 w 11"/>
                <a:gd name="T1" fmla="*/ 2 h 3"/>
                <a:gd name="T2" fmla="*/ 2 w 11"/>
                <a:gd name="T3" fmla="*/ 3 h 3"/>
                <a:gd name="T4" fmla="*/ 5 w 11"/>
                <a:gd name="T5" fmla="*/ 3 h 3"/>
                <a:gd name="T6" fmla="*/ 5 w 11"/>
                <a:gd name="T7" fmla="*/ 3 h 3"/>
                <a:gd name="T8" fmla="*/ 9 w 11"/>
                <a:gd name="T9" fmla="*/ 3 h 3"/>
                <a:gd name="T10" fmla="*/ 10 w 11"/>
                <a:gd name="T11" fmla="*/ 2 h 3"/>
                <a:gd name="T12" fmla="*/ 9 w 11"/>
                <a:gd name="T13" fmla="*/ 0 h 3"/>
                <a:gd name="T14" fmla="*/ 2 w 11"/>
                <a:gd name="T15" fmla="*/ 0 h 3"/>
                <a:gd name="T16" fmla="*/ 0 w 11"/>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
                  <a:moveTo>
                    <a:pt x="0" y="2"/>
                  </a:moveTo>
                  <a:cubicBezTo>
                    <a:pt x="0" y="3"/>
                    <a:pt x="1" y="3"/>
                    <a:pt x="2" y="3"/>
                  </a:cubicBezTo>
                  <a:cubicBezTo>
                    <a:pt x="3" y="3"/>
                    <a:pt x="4" y="3"/>
                    <a:pt x="5" y="3"/>
                  </a:cubicBezTo>
                  <a:cubicBezTo>
                    <a:pt x="5" y="3"/>
                    <a:pt x="5" y="3"/>
                    <a:pt x="5" y="3"/>
                  </a:cubicBezTo>
                  <a:cubicBezTo>
                    <a:pt x="6" y="3"/>
                    <a:pt x="8" y="3"/>
                    <a:pt x="9" y="3"/>
                  </a:cubicBezTo>
                  <a:cubicBezTo>
                    <a:pt x="10" y="3"/>
                    <a:pt x="10" y="3"/>
                    <a:pt x="10" y="2"/>
                  </a:cubicBezTo>
                  <a:cubicBezTo>
                    <a:pt x="11" y="1"/>
                    <a:pt x="10" y="0"/>
                    <a:pt x="9" y="0"/>
                  </a:cubicBezTo>
                  <a:cubicBezTo>
                    <a:pt x="7" y="0"/>
                    <a:pt x="4" y="0"/>
                    <a:pt x="2" y="0"/>
                  </a:cubicBezTo>
                  <a:cubicBezTo>
                    <a:pt x="1" y="0"/>
                    <a:pt x="0" y="1"/>
                    <a:pt x="0"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5" name="Oval 222">
              <a:extLst>
                <a:ext uri="{FF2B5EF4-FFF2-40B4-BE49-F238E27FC236}">
                  <a16:creationId xmlns:a16="http://schemas.microsoft.com/office/drawing/2014/main" id="{7EDD8555-C4F0-401E-A690-EF7ABEDBD66D}"/>
                </a:ext>
              </a:extLst>
            </p:cNvPr>
            <p:cNvSpPr>
              <a:spLocks noChangeArrowheads="1"/>
            </p:cNvSpPr>
            <p:nvPr/>
          </p:nvSpPr>
          <p:spPr bwMode="auto">
            <a:xfrm>
              <a:off x="11622089" y="5313363"/>
              <a:ext cx="293688"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6" name="Oval 223">
              <a:extLst>
                <a:ext uri="{FF2B5EF4-FFF2-40B4-BE49-F238E27FC236}">
                  <a16:creationId xmlns:a16="http://schemas.microsoft.com/office/drawing/2014/main" id="{8FB2A96A-BDFB-4AC9-A6CD-8BD1787D19A0}"/>
                </a:ext>
              </a:extLst>
            </p:cNvPr>
            <p:cNvSpPr>
              <a:spLocks noChangeArrowheads="1"/>
            </p:cNvSpPr>
            <p:nvPr/>
          </p:nvSpPr>
          <p:spPr bwMode="auto">
            <a:xfrm>
              <a:off x="11684001" y="6007100"/>
              <a:ext cx="295275" cy="29368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sp>
          <p:nvSpPr>
            <p:cNvPr id="87" name="Freeform 224">
              <a:extLst>
                <a:ext uri="{FF2B5EF4-FFF2-40B4-BE49-F238E27FC236}">
                  <a16:creationId xmlns:a16="http://schemas.microsoft.com/office/drawing/2014/main" id="{3D575DFF-D84C-4595-B595-B81560B96FDF}"/>
                </a:ext>
              </a:extLst>
            </p:cNvPr>
            <p:cNvSpPr>
              <a:spLocks noEditPoints="1"/>
            </p:cNvSpPr>
            <p:nvPr/>
          </p:nvSpPr>
          <p:spPr bwMode="auto">
            <a:xfrm>
              <a:off x="11096626" y="5375275"/>
              <a:ext cx="836613" cy="881062"/>
            </a:xfrm>
            <a:custGeom>
              <a:avLst/>
              <a:gdLst>
                <a:gd name="T0" fmla="*/ 63 w 94"/>
                <a:gd name="T1" fmla="*/ 82 h 99"/>
                <a:gd name="T2" fmla="*/ 68 w 94"/>
                <a:gd name="T3" fmla="*/ 82 h 99"/>
                <a:gd name="T4" fmla="*/ 64 w 94"/>
                <a:gd name="T5" fmla="*/ 87 h 99"/>
                <a:gd name="T6" fmla="*/ 66 w 94"/>
                <a:gd name="T7" fmla="*/ 92 h 99"/>
                <a:gd name="T8" fmla="*/ 64 w 94"/>
                <a:gd name="T9" fmla="*/ 87 h 99"/>
                <a:gd name="T10" fmla="*/ 73 w 94"/>
                <a:gd name="T11" fmla="*/ 35 h 99"/>
                <a:gd name="T12" fmla="*/ 77 w 94"/>
                <a:gd name="T13" fmla="*/ 35 h 99"/>
                <a:gd name="T14" fmla="*/ 52 w 94"/>
                <a:gd name="T15" fmla="*/ 35 h 99"/>
                <a:gd name="T16" fmla="*/ 75 w 94"/>
                <a:gd name="T17" fmla="*/ 20 h 99"/>
                <a:gd name="T18" fmla="*/ 75 w 94"/>
                <a:gd name="T19" fmla="*/ 0 h 99"/>
                <a:gd name="T20" fmla="*/ 68 w 94"/>
                <a:gd name="T21" fmla="*/ 16 h 99"/>
                <a:gd name="T22" fmla="*/ 52 w 94"/>
                <a:gd name="T23" fmla="*/ 35 h 99"/>
                <a:gd name="T24" fmla="*/ 69 w 94"/>
                <a:gd name="T25" fmla="*/ 53 h 99"/>
                <a:gd name="T26" fmla="*/ 69 w 94"/>
                <a:gd name="T27" fmla="*/ 37 h 99"/>
                <a:gd name="T28" fmla="*/ 56 w 94"/>
                <a:gd name="T29" fmla="*/ 44 h 99"/>
                <a:gd name="T30" fmla="*/ 56 w 94"/>
                <a:gd name="T31" fmla="*/ 47 h 99"/>
                <a:gd name="T32" fmla="*/ 28 w 94"/>
                <a:gd name="T33" fmla="*/ 55 h 99"/>
                <a:gd name="T34" fmla="*/ 19 w 94"/>
                <a:gd name="T35" fmla="*/ 58 h 99"/>
                <a:gd name="T36" fmla="*/ 19 w 94"/>
                <a:gd name="T37" fmla="*/ 75 h 99"/>
                <a:gd name="T38" fmla="*/ 25 w 94"/>
                <a:gd name="T39" fmla="*/ 62 h 99"/>
                <a:gd name="T40" fmla="*/ 28 w 94"/>
                <a:gd name="T41" fmla="*/ 55 h 99"/>
                <a:gd name="T42" fmla="*/ 40 w 94"/>
                <a:gd name="T43" fmla="*/ 31 h 99"/>
                <a:gd name="T44" fmla="*/ 40 w 94"/>
                <a:gd name="T45" fmla="*/ 60 h 99"/>
                <a:gd name="T46" fmla="*/ 40 w 94"/>
                <a:gd name="T47" fmla="*/ 53 h 99"/>
                <a:gd name="T48" fmla="*/ 40 w 94"/>
                <a:gd name="T49" fmla="*/ 37 h 99"/>
                <a:gd name="T50" fmla="*/ 40 w 94"/>
                <a:gd name="T51" fmla="*/ 53 h 99"/>
                <a:gd name="T52" fmla="*/ 67 w 94"/>
                <a:gd name="T53" fmla="*/ 2 h 99"/>
                <a:gd name="T54" fmla="*/ 62 w 94"/>
                <a:gd name="T55" fmla="*/ 2 h 99"/>
                <a:gd name="T56" fmla="*/ 28 w 94"/>
                <a:gd name="T57" fmla="*/ 18 h 99"/>
                <a:gd name="T58" fmla="*/ 28 w 94"/>
                <a:gd name="T59" fmla="*/ 13 h 99"/>
                <a:gd name="T60" fmla="*/ 28 w 94"/>
                <a:gd name="T61" fmla="*/ 18 h 99"/>
                <a:gd name="T62" fmla="*/ 21 w 94"/>
                <a:gd name="T63" fmla="*/ 28 h 99"/>
                <a:gd name="T64" fmla="*/ 30 w 94"/>
                <a:gd name="T65" fmla="*/ 33 h 99"/>
                <a:gd name="T66" fmla="*/ 24 w 94"/>
                <a:gd name="T67" fmla="*/ 22 h 99"/>
                <a:gd name="T68" fmla="*/ 11 w 94"/>
                <a:gd name="T69" fmla="*/ 22 h 99"/>
                <a:gd name="T70" fmla="*/ 5 w 94"/>
                <a:gd name="T71" fmla="*/ 52 h 99"/>
                <a:gd name="T72" fmla="*/ 5 w 94"/>
                <a:gd name="T73" fmla="*/ 61 h 99"/>
                <a:gd name="T74" fmla="*/ 5 w 94"/>
                <a:gd name="T75" fmla="*/ 52 h 99"/>
                <a:gd name="T76" fmla="*/ 2 w 94"/>
                <a:gd name="T77" fmla="*/ 66 h 99"/>
                <a:gd name="T78" fmla="*/ 5 w 94"/>
                <a:gd name="T79" fmla="*/ 66 h 99"/>
                <a:gd name="T80" fmla="*/ 82 w 94"/>
                <a:gd name="T81" fmla="*/ 76 h 99"/>
                <a:gd name="T82" fmla="*/ 52 w 94"/>
                <a:gd name="T83" fmla="*/ 55 h 99"/>
                <a:gd name="T84" fmla="*/ 73 w 94"/>
                <a:gd name="T85" fmla="*/ 80 h 99"/>
                <a:gd name="T86" fmla="*/ 82 w 94"/>
                <a:gd name="T87" fmla="*/ 99 h 99"/>
                <a:gd name="T88" fmla="*/ 82 w 94"/>
                <a:gd name="T89" fmla="*/ 7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4" h="99">
                  <a:moveTo>
                    <a:pt x="66" y="80"/>
                  </a:moveTo>
                  <a:cubicBezTo>
                    <a:pt x="64" y="80"/>
                    <a:pt x="63" y="81"/>
                    <a:pt x="63" y="82"/>
                  </a:cubicBezTo>
                  <a:cubicBezTo>
                    <a:pt x="63" y="84"/>
                    <a:pt x="64" y="85"/>
                    <a:pt x="66" y="85"/>
                  </a:cubicBezTo>
                  <a:cubicBezTo>
                    <a:pt x="67" y="85"/>
                    <a:pt x="68" y="84"/>
                    <a:pt x="68" y="82"/>
                  </a:cubicBezTo>
                  <a:cubicBezTo>
                    <a:pt x="68" y="81"/>
                    <a:pt x="67" y="80"/>
                    <a:pt x="66" y="80"/>
                  </a:cubicBezTo>
                  <a:close/>
                  <a:moveTo>
                    <a:pt x="64" y="87"/>
                  </a:moveTo>
                  <a:cubicBezTo>
                    <a:pt x="63" y="88"/>
                    <a:pt x="62" y="90"/>
                    <a:pt x="63" y="91"/>
                  </a:cubicBezTo>
                  <a:cubicBezTo>
                    <a:pt x="63" y="92"/>
                    <a:pt x="65" y="93"/>
                    <a:pt x="66" y="92"/>
                  </a:cubicBezTo>
                  <a:cubicBezTo>
                    <a:pt x="67" y="91"/>
                    <a:pt x="68" y="90"/>
                    <a:pt x="67" y="89"/>
                  </a:cubicBezTo>
                  <a:cubicBezTo>
                    <a:pt x="67" y="87"/>
                    <a:pt x="65" y="87"/>
                    <a:pt x="64" y="87"/>
                  </a:cubicBezTo>
                  <a:close/>
                  <a:moveTo>
                    <a:pt x="75" y="33"/>
                  </a:moveTo>
                  <a:cubicBezTo>
                    <a:pt x="74" y="33"/>
                    <a:pt x="73" y="34"/>
                    <a:pt x="73" y="35"/>
                  </a:cubicBezTo>
                  <a:cubicBezTo>
                    <a:pt x="73" y="36"/>
                    <a:pt x="74" y="36"/>
                    <a:pt x="75" y="36"/>
                  </a:cubicBezTo>
                  <a:cubicBezTo>
                    <a:pt x="76" y="36"/>
                    <a:pt x="77" y="36"/>
                    <a:pt x="77" y="35"/>
                  </a:cubicBezTo>
                  <a:cubicBezTo>
                    <a:pt x="77" y="34"/>
                    <a:pt x="76" y="33"/>
                    <a:pt x="75" y="33"/>
                  </a:cubicBezTo>
                  <a:close/>
                  <a:moveTo>
                    <a:pt x="52" y="35"/>
                  </a:moveTo>
                  <a:cubicBezTo>
                    <a:pt x="70" y="18"/>
                    <a:pt x="70" y="18"/>
                    <a:pt x="70" y="18"/>
                  </a:cubicBezTo>
                  <a:cubicBezTo>
                    <a:pt x="71" y="19"/>
                    <a:pt x="73" y="20"/>
                    <a:pt x="75" y="20"/>
                  </a:cubicBezTo>
                  <a:cubicBezTo>
                    <a:pt x="81" y="20"/>
                    <a:pt x="85" y="15"/>
                    <a:pt x="85" y="10"/>
                  </a:cubicBezTo>
                  <a:cubicBezTo>
                    <a:pt x="85" y="5"/>
                    <a:pt x="81" y="0"/>
                    <a:pt x="75" y="0"/>
                  </a:cubicBezTo>
                  <a:cubicBezTo>
                    <a:pt x="70" y="0"/>
                    <a:pt x="66" y="5"/>
                    <a:pt x="66" y="10"/>
                  </a:cubicBezTo>
                  <a:cubicBezTo>
                    <a:pt x="66" y="12"/>
                    <a:pt x="67" y="14"/>
                    <a:pt x="68" y="16"/>
                  </a:cubicBezTo>
                  <a:cubicBezTo>
                    <a:pt x="50" y="33"/>
                    <a:pt x="50" y="33"/>
                    <a:pt x="50" y="33"/>
                  </a:cubicBezTo>
                  <a:cubicBezTo>
                    <a:pt x="51" y="34"/>
                    <a:pt x="52" y="34"/>
                    <a:pt x="52" y="35"/>
                  </a:cubicBezTo>
                  <a:close/>
                  <a:moveTo>
                    <a:pt x="61" y="47"/>
                  </a:moveTo>
                  <a:cubicBezTo>
                    <a:pt x="62" y="50"/>
                    <a:pt x="65" y="53"/>
                    <a:pt x="69" y="53"/>
                  </a:cubicBezTo>
                  <a:cubicBezTo>
                    <a:pt x="73" y="53"/>
                    <a:pt x="77" y="50"/>
                    <a:pt x="77" y="45"/>
                  </a:cubicBezTo>
                  <a:cubicBezTo>
                    <a:pt x="77" y="41"/>
                    <a:pt x="73" y="37"/>
                    <a:pt x="69" y="37"/>
                  </a:cubicBezTo>
                  <a:cubicBezTo>
                    <a:pt x="65" y="37"/>
                    <a:pt x="62" y="40"/>
                    <a:pt x="61" y="44"/>
                  </a:cubicBezTo>
                  <a:cubicBezTo>
                    <a:pt x="56" y="44"/>
                    <a:pt x="56" y="44"/>
                    <a:pt x="56" y="44"/>
                  </a:cubicBezTo>
                  <a:cubicBezTo>
                    <a:pt x="56" y="44"/>
                    <a:pt x="56" y="45"/>
                    <a:pt x="56" y="45"/>
                  </a:cubicBezTo>
                  <a:cubicBezTo>
                    <a:pt x="56" y="46"/>
                    <a:pt x="56" y="46"/>
                    <a:pt x="56" y="47"/>
                  </a:cubicBezTo>
                  <a:lnTo>
                    <a:pt x="61" y="47"/>
                  </a:lnTo>
                  <a:close/>
                  <a:moveTo>
                    <a:pt x="28" y="55"/>
                  </a:moveTo>
                  <a:cubicBezTo>
                    <a:pt x="24" y="60"/>
                    <a:pt x="24" y="60"/>
                    <a:pt x="24" y="60"/>
                  </a:cubicBezTo>
                  <a:cubicBezTo>
                    <a:pt x="22" y="59"/>
                    <a:pt x="21" y="58"/>
                    <a:pt x="19" y="58"/>
                  </a:cubicBezTo>
                  <a:cubicBezTo>
                    <a:pt x="14" y="58"/>
                    <a:pt x="10" y="62"/>
                    <a:pt x="10" y="67"/>
                  </a:cubicBezTo>
                  <a:cubicBezTo>
                    <a:pt x="10" y="71"/>
                    <a:pt x="14" y="75"/>
                    <a:pt x="19" y="75"/>
                  </a:cubicBezTo>
                  <a:cubicBezTo>
                    <a:pt x="23" y="75"/>
                    <a:pt x="27" y="71"/>
                    <a:pt x="27" y="67"/>
                  </a:cubicBezTo>
                  <a:cubicBezTo>
                    <a:pt x="27" y="65"/>
                    <a:pt x="27" y="63"/>
                    <a:pt x="25" y="62"/>
                  </a:cubicBezTo>
                  <a:cubicBezTo>
                    <a:pt x="30" y="57"/>
                    <a:pt x="30" y="57"/>
                    <a:pt x="30" y="57"/>
                  </a:cubicBezTo>
                  <a:cubicBezTo>
                    <a:pt x="29" y="57"/>
                    <a:pt x="29" y="56"/>
                    <a:pt x="28" y="55"/>
                  </a:cubicBezTo>
                  <a:close/>
                  <a:moveTo>
                    <a:pt x="55" y="45"/>
                  </a:moveTo>
                  <a:cubicBezTo>
                    <a:pt x="55" y="37"/>
                    <a:pt x="48" y="31"/>
                    <a:pt x="40" y="31"/>
                  </a:cubicBezTo>
                  <a:cubicBezTo>
                    <a:pt x="32" y="31"/>
                    <a:pt x="26" y="37"/>
                    <a:pt x="26" y="45"/>
                  </a:cubicBezTo>
                  <a:cubicBezTo>
                    <a:pt x="26" y="53"/>
                    <a:pt x="32" y="60"/>
                    <a:pt x="40" y="60"/>
                  </a:cubicBezTo>
                  <a:cubicBezTo>
                    <a:pt x="48" y="60"/>
                    <a:pt x="55" y="53"/>
                    <a:pt x="55" y="45"/>
                  </a:cubicBezTo>
                  <a:close/>
                  <a:moveTo>
                    <a:pt x="40" y="53"/>
                  </a:moveTo>
                  <a:cubicBezTo>
                    <a:pt x="36" y="53"/>
                    <a:pt x="32" y="50"/>
                    <a:pt x="32" y="45"/>
                  </a:cubicBezTo>
                  <a:cubicBezTo>
                    <a:pt x="32" y="41"/>
                    <a:pt x="36" y="37"/>
                    <a:pt x="40" y="37"/>
                  </a:cubicBezTo>
                  <a:cubicBezTo>
                    <a:pt x="45" y="37"/>
                    <a:pt x="48" y="41"/>
                    <a:pt x="48" y="45"/>
                  </a:cubicBezTo>
                  <a:cubicBezTo>
                    <a:pt x="48" y="50"/>
                    <a:pt x="45" y="53"/>
                    <a:pt x="40" y="53"/>
                  </a:cubicBezTo>
                  <a:close/>
                  <a:moveTo>
                    <a:pt x="64" y="5"/>
                  </a:moveTo>
                  <a:cubicBezTo>
                    <a:pt x="66" y="5"/>
                    <a:pt x="67" y="4"/>
                    <a:pt x="67" y="2"/>
                  </a:cubicBezTo>
                  <a:cubicBezTo>
                    <a:pt x="67" y="1"/>
                    <a:pt x="66" y="0"/>
                    <a:pt x="64" y="0"/>
                  </a:cubicBezTo>
                  <a:cubicBezTo>
                    <a:pt x="63" y="0"/>
                    <a:pt x="62" y="1"/>
                    <a:pt x="62" y="2"/>
                  </a:cubicBezTo>
                  <a:cubicBezTo>
                    <a:pt x="62" y="4"/>
                    <a:pt x="63" y="5"/>
                    <a:pt x="64" y="5"/>
                  </a:cubicBezTo>
                  <a:close/>
                  <a:moveTo>
                    <a:pt x="28" y="18"/>
                  </a:moveTo>
                  <a:cubicBezTo>
                    <a:pt x="30" y="18"/>
                    <a:pt x="31" y="17"/>
                    <a:pt x="31" y="15"/>
                  </a:cubicBezTo>
                  <a:cubicBezTo>
                    <a:pt x="31" y="14"/>
                    <a:pt x="30" y="13"/>
                    <a:pt x="28" y="13"/>
                  </a:cubicBezTo>
                  <a:cubicBezTo>
                    <a:pt x="27" y="13"/>
                    <a:pt x="26" y="14"/>
                    <a:pt x="26" y="15"/>
                  </a:cubicBezTo>
                  <a:cubicBezTo>
                    <a:pt x="26" y="17"/>
                    <a:pt x="27" y="18"/>
                    <a:pt x="28" y="18"/>
                  </a:cubicBezTo>
                  <a:close/>
                  <a:moveTo>
                    <a:pt x="17" y="29"/>
                  </a:moveTo>
                  <a:cubicBezTo>
                    <a:pt x="19" y="29"/>
                    <a:pt x="20" y="28"/>
                    <a:pt x="21" y="28"/>
                  </a:cubicBezTo>
                  <a:cubicBezTo>
                    <a:pt x="28" y="35"/>
                    <a:pt x="28" y="35"/>
                    <a:pt x="28" y="35"/>
                  </a:cubicBezTo>
                  <a:cubicBezTo>
                    <a:pt x="29" y="34"/>
                    <a:pt x="29" y="34"/>
                    <a:pt x="30" y="33"/>
                  </a:cubicBezTo>
                  <a:cubicBezTo>
                    <a:pt x="23" y="26"/>
                    <a:pt x="23" y="26"/>
                    <a:pt x="23" y="26"/>
                  </a:cubicBezTo>
                  <a:cubicBezTo>
                    <a:pt x="23" y="25"/>
                    <a:pt x="24" y="24"/>
                    <a:pt x="24" y="22"/>
                  </a:cubicBezTo>
                  <a:cubicBezTo>
                    <a:pt x="24" y="19"/>
                    <a:pt x="21" y="16"/>
                    <a:pt x="17" y="16"/>
                  </a:cubicBezTo>
                  <a:cubicBezTo>
                    <a:pt x="14" y="16"/>
                    <a:pt x="11" y="19"/>
                    <a:pt x="11" y="22"/>
                  </a:cubicBezTo>
                  <a:cubicBezTo>
                    <a:pt x="11" y="26"/>
                    <a:pt x="14" y="29"/>
                    <a:pt x="17" y="29"/>
                  </a:cubicBezTo>
                  <a:close/>
                  <a:moveTo>
                    <a:pt x="5" y="52"/>
                  </a:moveTo>
                  <a:cubicBezTo>
                    <a:pt x="2" y="52"/>
                    <a:pt x="0" y="54"/>
                    <a:pt x="0" y="56"/>
                  </a:cubicBezTo>
                  <a:cubicBezTo>
                    <a:pt x="0" y="59"/>
                    <a:pt x="2" y="61"/>
                    <a:pt x="5" y="61"/>
                  </a:cubicBezTo>
                  <a:cubicBezTo>
                    <a:pt x="7" y="61"/>
                    <a:pt x="9" y="59"/>
                    <a:pt x="9" y="56"/>
                  </a:cubicBezTo>
                  <a:cubicBezTo>
                    <a:pt x="9" y="54"/>
                    <a:pt x="7" y="52"/>
                    <a:pt x="5" y="52"/>
                  </a:cubicBezTo>
                  <a:close/>
                  <a:moveTo>
                    <a:pt x="3" y="64"/>
                  </a:moveTo>
                  <a:cubicBezTo>
                    <a:pt x="3" y="64"/>
                    <a:pt x="2" y="65"/>
                    <a:pt x="2" y="66"/>
                  </a:cubicBezTo>
                  <a:cubicBezTo>
                    <a:pt x="2" y="67"/>
                    <a:pt x="3" y="67"/>
                    <a:pt x="3" y="67"/>
                  </a:cubicBezTo>
                  <a:cubicBezTo>
                    <a:pt x="4" y="67"/>
                    <a:pt x="5" y="67"/>
                    <a:pt x="5" y="66"/>
                  </a:cubicBezTo>
                  <a:cubicBezTo>
                    <a:pt x="5" y="65"/>
                    <a:pt x="4" y="64"/>
                    <a:pt x="3" y="64"/>
                  </a:cubicBezTo>
                  <a:close/>
                  <a:moveTo>
                    <a:pt x="82" y="76"/>
                  </a:moveTo>
                  <a:cubicBezTo>
                    <a:pt x="80" y="76"/>
                    <a:pt x="77" y="77"/>
                    <a:pt x="75" y="78"/>
                  </a:cubicBezTo>
                  <a:cubicBezTo>
                    <a:pt x="52" y="55"/>
                    <a:pt x="52" y="55"/>
                    <a:pt x="52" y="55"/>
                  </a:cubicBezTo>
                  <a:cubicBezTo>
                    <a:pt x="52" y="56"/>
                    <a:pt x="51" y="57"/>
                    <a:pt x="50" y="57"/>
                  </a:cubicBezTo>
                  <a:cubicBezTo>
                    <a:pt x="73" y="80"/>
                    <a:pt x="73" y="80"/>
                    <a:pt x="73" y="80"/>
                  </a:cubicBezTo>
                  <a:cubicBezTo>
                    <a:pt x="72" y="82"/>
                    <a:pt x="71" y="85"/>
                    <a:pt x="71" y="87"/>
                  </a:cubicBezTo>
                  <a:cubicBezTo>
                    <a:pt x="71" y="94"/>
                    <a:pt x="76" y="99"/>
                    <a:pt x="82" y="99"/>
                  </a:cubicBezTo>
                  <a:cubicBezTo>
                    <a:pt x="89" y="99"/>
                    <a:pt x="94" y="94"/>
                    <a:pt x="94" y="87"/>
                  </a:cubicBezTo>
                  <a:cubicBezTo>
                    <a:pt x="94" y="81"/>
                    <a:pt x="89" y="76"/>
                    <a:pt x="82"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he-IL" sz="675"/>
            </a:p>
          </p:txBody>
        </p:sp>
      </p:grpSp>
      <p:sp>
        <p:nvSpPr>
          <p:cNvPr id="34" name="Content Placeholder 3">
            <a:extLst>
              <a:ext uri="{FF2B5EF4-FFF2-40B4-BE49-F238E27FC236}">
                <a16:creationId xmlns:a16="http://schemas.microsoft.com/office/drawing/2014/main" id="{BE1D03DF-66CD-468C-939C-1EA88A00BBF4}"/>
              </a:ext>
            </a:extLst>
          </p:cNvPr>
          <p:cNvSpPr txBox="1">
            <a:spLocks/>
          </p:cNvSpPr>
          <p:nvPr/>
        </p:nvSpPr>
        <p:spPr>
          <a:xfrm>
            <a:off x="4841782" y="1563637"/>
            <a:ext cx="3858371" cy="284720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a:solidFill>
                  <a:schemeClr val="accent1"/>
                </a:solidFill>
                <a:latin typeface="Calibri Light" panose="020F0302020204030204" pitchFamily="34" charset="0"/>
                <a:cs typeface="Calibri Light" panose="020F0302020204030204" pitchFamily="34" charset="0"/>
              </a:rPr>
              <a:t>Integrate 3</a:t>
            </a:r>
            <a:r>
              <a:rPr lang="en-US" sz="1800" b="1" baseline="30000" dirty="0">
                <a:solidFill>
                  <a:schemeClr val="accent1"/>
                </a:solidFill>
                <a:latin typeface="Calibri Light" panose="020F0302020204030204" pitchFamily="34" charset="0"/>
                <a:cs typeface="Calibri Light" panose="020F0302020204030204" pitchFamily="34" charset="0"/>
              </a:rPr>
              <a:t>rd</a:t>
            </a:r>
            <a:r>
              <a:rPr lang="en-US" sz="1800" b="1" dirty="0">
                <a:solidFill>
                  <a:schemeClr val="accent1"/>
                </a:solidFill>
                <a:latin typeface="Calibri Light" panose="020F0302020204030204" pitchFamily="34" charset="0"/>
                <a:cs typeface="Calibri Light" panose="020F0302020204030204" pitchFamily="34" charset="0"/>
              </a:rPr>
              <a:t> party Linked Data editor </a:t>
            </a:r>
          </a:p>
          <a:p>
            <a:pPr marL="0" indent="0">
              <a:buNone/>
            </a:pPr>
            <a:r>
              <a:rPr lang="en-US" sz="1600" dirty="0">
                <a:solidFill>
                  <a:schemeClr val="tx1"/>
                </a:solidFill>
                <a:latin typeface="Calibri Light" panose="020F0302020204030204" pitchFamily="34" charset="0"/>
                <a:cs typeface="Calibri Light" panose="020F0302020204030204" pitchFamily="34" charset="0"/>
              </a:rPr>
              <a:t>Cataloger will be able to create new linked data records and store them in Alma for used with basic functionality (e.g. </a:t>
            </a:r>
            <a:r>
              <a:rPr lang="en-US" sz="1600" dirty="0" err="1">
                <a:solidFill>
                  <a:schemeClr val="tx1"/>
                </a:solidFill>
                <a:latin typeface="Calibri Light" panose="020F0302020204030204" pitchFamily="34" charset="0"/>
                <a:cs typeface="Calibri Light" panose="020F0302020204030204" pitchFamily="34" charset="0"/>
              </a:rPr>
              <a:t>Sinopia</a:t>
            </a:r>
            <a:r>
              <a:rPr lang="en-US" sz="1600" dirty="0">
                <a:solidFill>
                  <a:schemeClr val="tx1"/>
                </a:solidFill>
                <a:latin typeface="Calibri Light" panose="020F0302020204030204" pitchFamily="34" charset="0"/>
                <a:cs typeface="Calibri Light" panose="020F0302020204030204" pitchFamily="34" charset="0"/>
              </a:rPr>
              <a:t>)</a:t>
            </a:r>
          </a:p>
        </p:txBody>
      </p:sp>
      <p:sp>
        <p:nvSpPr>
          <p:cNvPr id="37" name="TextBox 36">
            <a:extLst>
              <a:ext uri="{FF2B5EF4-FFF2-40B4-BE49-F238E27FC236}">
                <a16:creationId xmlns:a16="http://schemas.microsoft.com/office/drawing/2014/main" id="{01C64BDE-E7E1-402F-90AC-786DE29A2F07}"/>
              </a:ext>
            </a:extLst>
          </p:cNvPr>
          <p:cNvSpPr txBox="1"/>
          <p:nvPr/>
        </p:nvSpPr>
        <p:spPr>
          <a:xfrm>
            <a:off x="4311413" y="4661548"/>
            <a:ext cx="508473" cy="369332"/>
          </a:xfrm>
          <a:prstGeom prst="rect">
            <a:avLst/>
          </a:prstGeom>
          <a:noFill/>
        </p:spPr>
        <p:txBody>
          <a:bodyPr wrap="square" rtlCol="0">
            <a:spAutoFit/>
          </a:bodyPr>
          <a:lstStyle/>
          <a:p>
            <a:r>
              <a:rPr lang="en-US" dirty="0">
                <a:solidFill>
                  <a:schemeClr val="tx1">
                    <a:lumMod val="65000"/>
                    <a:lumOff val="35000"/>
                  </a:schemeClr>
                </a:solidFill>
              </a:rPr>
              <a:t>7/9</a:t>
            </a:r>
          </a:p>
        </p:txBody>
      </p:sp>
    </p:spTree>
    <p:extLst>
      <p:ext uri="{BB962C8B-B14F-4D97-AF65-F5344CB8AC3E}">
        <p14:creationId xmlns:p14="http://schemas.microsoft.com/office/powerpoint/2010/main" val="665445837"/>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x Libris PowerPoint Template 2021_light.pptx" id="{12EEE457-4236-40F6-98DA-A2EE68BD22C4}" vid="{8C5343EF-613F-4496-A321-9515284FE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86020654FE1C46BDDCF4524BB0289E" ma:contentTypeVersion="4" ma:contentTypeDescription="Create a new document." ma:contentTypeScope="" ma:versionID="2c8c889f5168040dff4eb041ee8eedc2">
  <xsd:schema xmlns:xsd="http://www.w3.org/2001/XMLSchema" xmlns:xs="http://www.w3.org/2001/XMLSchema" xmlns:p="http://schemas.microsoft.com/office/2006/metadata/properties" xmlns:ns2="de06d3f9-7ce7-4da0-bb4d-0aca5326c5f1" xmlns:ns3="12b44858-5d63-4bd5-81b4-116723e020cd" targetNamespace="http://schemas.microsoft.com/office/2006/metadata/properties" ma:root="true" ma:fieldsID="94cfca78cfd3ccae25b1afe13b512323" ns2:_="" ns3:_="">
    <xsd:import namespace="de06d3f9-7ce7-4da0-bb4d-0aca5326c5f1"/>
    <xsd:import namespace="12b44858-5d63-4bd5-81b4-116723e020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6d3f9-7ce7-4da0-bb4d-0aca5326c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b44858-5d63-4bd5-81b4-116723e020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2.xml><?xml version="1.0" encoding="utf-8"?>
<ds:datastoreItem xmlns:ds="http://schemas.openxmlformats.org/officeDocument/2006/customXml" ds:itemID="{C8AF9226-F86B-44DF-810C-F985D87AA919}">
  <ds:schemaRefs>
    <ds:schemaRef ds:uri="12b44858-5d63-4bd5-81b4-116723e020cd"/>
    <ds:schemaRef ds:uri="de06d3f9-7ce7-4da0-bb4d-0aca5326c5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C1D0EBC-DE74-4B82-99A2-C2693F2F99F4}">
  <ds:schemaRefs>
    <ds:schemaRef ds:uri="74dd5ec3-1427-46e8-a24a-7d89bfb34403"/>
    <ds:schemaRef ds:uri="d66ab0f4-d659-463b-a1c4-9fb61d1597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1607</TotalTime>
  <Words>644</Words>
  <Application>Microsoft Office PowerPoint</Application>
  <PresentationFormat>On-screen Show (16:9)</PresentationFormat>
  <Paragraphs>116</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Google Sans</vt:lpstr>
      <vt:lpstr>IGeLU_2016_16X9 (1)</vt:lpstr>
      <vt:lpstr>Linked Open Data – Vision and Reality</vt:lpstr>
      <vt:lpstr>PowerPoint Presentation</vt:lpstr>
      <vt:lpstr>PowerPoint Presentation</vt:lpstr>
      <vt:lpstr>Semantic web search – linked data as the building blocks</vt:lpstr>
      <vt:lpstr>Libraries are locked in the MARC fortress </vt:lpstr>
      <vt:lpstr>Libraries need Linked Data</vt:lpstr>
      <vt:lpstr>Global Metadata Ecosystem </vt:lpstr>
      <vt:lpstr>What exist today in Alma?</vt:lpstr>
      <vt:lpstr>Linked Open Data Roadmap  2022</vt:lpstr>
      <vt:lpstr>Sneak peak to development</vt:lpstr>
      <vt:lpstr>Linked Open Data Roadmap 2023 and beyond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Itai Veltzman</dc:creator>
  <cp:lastModifiedBy>Yoel Kortick</cp:lastModifiedBy>
  <cp:revision>3</cp:revision>
  <dcterms:created xsi:type="dcterms:W3CDTF">2021-12-19T05:04:11Z</dcterms:created>
  <dcterms:modified xsi:type="dcterms:W3CDTF">2022-03-14T05:15:15Z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ContentTypeId">
    <vt:lpwstr>0x010100F086020654FE1C46BDDCF4524BB0289E</vt:lpwstr>
  </property>
</Properties>
</file>