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5"/>
  </p:notesMasterIdLst>
  <p:handoutMasterIdLst>
    <p:handoutMasterId r:id="rId46"/>
  </p:handoutMasterIdLst>
  <p:sldIdLst>
    <p:sldId id="574" r:id="rId18"/>
    <p:sldId id="389" r:id="rId19"/>
    <p:sldId id="696" r:id="rId20"/>
    <p:sldId id="403" r:id="rId21"/>
    <p:sldId id="695" r:id="rId22"/>
    <p:sldId id="714" r:id="rId23"/>
    <p:sldId id="697" r:id="rId24"/>
    <p:sldId id="698" r:id="rId25"/>
    <p:sldId id="715" r:id="rId26"/>
    <p:sldId id="701" r:id="rId27"/>
    <p:sldId id="716" r:id="rId28"/>
    <p:sldId id="717" r:id="rId29"/>
    <p:sldId id="718" r:id="rId30"/>
    <p:sldId id="719" r:id="rId31"/>
    <p:sldId id="721" r:id="rId32"/>
    <p:sldId id="720" r:id="rId33"/>
    <p:sldId id="722" r:id="rId34"/>
    <p:sldId id="724" r:id="rId35"/>
    <p:sldId id="704" r:id="rId36"/>
    <p:sldId id="705" r:id="rId37"/>
    <p:sldId id="725" r:id="rId38"/>
    <p:sldId id="726" r:id="rId39"/>
    <p:sldId id="727" r:id="rId40"/>
    <p:sldId id="728" r:id="rId41"/>
    <p:sldId id="729" r:id="rId42"/>
    <p:sldId id="730" r:id="rId43"/>
    <p:sldId id="616" r:id="rId44"/>
  </p:sldIdLst>
  <p:sldSz cx="12192000" cy="6858000"/>
  <p:notesSz cx="6858000" cy="9144000"/>
  <p:custDataLst>
    <p:tags r:id="rId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2E214FC-82DA-41E8-B5BB-BF8635812613}" v="18" dt="2023-08-22T07:39:07.4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tags" Target="tags/tag1.xml"/><Relationship Id="rId50"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notesMaster" Target="notesMasters/notesMaster1.xml"/><Relationship Id="rId53" Type="http://schemas.microsoft.com/office/2015/10/relationships/revisionInfo" Target="revisionInfo.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handoutMaster" Target="handoutMasters/handoutMaster1.xml"/><Relationship Id="rId20" Type="http://schemas.openxmlformats.org/officeDocument/2006/relationships/slide" Target="slides/slide3.xml"/><Relationship Id="rId41" Type="http://schemas.openxmlformats.org/officeDocument/2006/relationships/slide" Target="slides/slide24.xml"/><Relationship Id="rId54"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10:02:30.701" v="593" actId="208"/>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10:02:15.090" v="591" actId="208"/>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ord">
          <ac:chgData name="Yoel Kortick" userId="167978f5-7f40-4909-85d5-d4149554ad4e" providerId="ADAL" clId="{F2E214FC-82DA-41E8-B5BB-BF8635812613}" dt="2023-08-22T10:02:15.090" v="591" actId="208"/>
          <ac:picMkLst>
            <pc:docMk/>
            <pc:sldMk cId="1600273323" sldId="698"/>
            <ac:picMk id="7" creationId="{210D67A1-02EB-C59C-2DAC-033F1AB5ADBA}"/>
          </ac:picMkLst>
        </pc:picChg>
        <pc:picChg chg="add del mod">
          <ac:chgData name="Yoel Kortick" userId="167978f5-7f40-4909-85d5-d4149554ad4e" providerId="ADAL" clId="{F2E214FC-82DA-41E8-B5BB-BF8635812613}" dt="2023-08-22T09:58:44.489" v="578" actId="478"/>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10:02:30.701" v="593" actId="208"/>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10:00:10.176" v="589"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ord">
          <ac:chgData name="Yoel Kortick" userId="167978f5-7f40-4909-85d5-d4149554ad4e" providerId="ADAL" clId="{F2E214FC-82DA-41E8-B5BB-BF8635812613}" dt="2023-08-22T10:02:30.701" v="593" actId="208"/>
          <ac:picMkLst>
            <pc:docMk/>
            <pc:sldMk cId="867902494" sldId="725"/>
            <ac:picMk id="7" creationId="{33F09A73-658C-8B9C-6723-6FA1A2890E20}"/>
          </ac:picMkLst>
        </pc:picChg>
        <pc:picChg chg="add del mod">
          <ac:chgData name="Yoel Kortick" userId="167978f5-7f40-4909-85d5-d4149554ad4e" providerId="ADAL" clId="{F2E214FC-82DA-41E8-B5BB-BF8635812613}" dt="2023-08-22T09:59:59.698" v="583" actId="47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8:13:45.796" v="577" actId="208"/>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8:13:45.796" v="577" actId="208"/>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22/08/2023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22/08/2023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6.xml"/><Relationship Id="rId5" Type="http://schemas.openxmlformats.org/officeDocument/2006/relationships/image" Target="../media/image20.png"/><Relationship Id="rId4" Type="http://schemas.openxmlformats.org/officeDocument/2006/relationships/image" Target="../media/image19.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A scheduled report from an Alma Analytics report for Alma and non-Alma users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2800" dirty="0"/>
              <a:t>Choose the folder and report.  Optionally update the display name.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5A8F9B31-D0A6-6BFF-9BEA-E030C4EEBE7B}"/>
              </a:ext>
            </a:extLst>
          </p:cNvPr>
          <p:cNvPicPr>
            <a:picLocks noChangeAspect="1"/>
          </p:cNvPicPr>
          <p:nvPr/>
        </p:nvPicPr>
        <p:blipFill>
          <a:blip r:embed="rId3"/>
          <a:stretch>
            <a:fillRect/>
          </a:stretch>
        </p:blipFill>
        <p:spPr>
          <a:xfrm>
            <a:off x="729463" y="2088340"/>
            <a:ext cx="11343617" cy="1199389"/>
          </a:xfrm>
          <a:prstGeom prst="rect">
            <a:avLst/>
          </a:prstGeom>
        </p:spPr>
      </p:pic>
      <p:sp>
        <p:nvSpPr>
          <p:cNvPr id="9" name="TextBox 8">
            <a:extLst>
              <a:ext uri="{FF2B5EF4-FFF2-40B4-BE49-F238E27FC236}">
                <a16:creationId xmlns:a16="http://schemas.microsoft.com/office/drawing/2014/main" id="{24E385CA-9565-2C78-5D80-73A34348FC0C}"/>
              </a:ext>
            </a:extLst>
          </p:cNvPr>
          <p:cNvSpPr txBox="1"/>
          <p:nvPr/>
        </p:nvSpPr>
        <p:spPr>
          <a:xfrm>
            <a:off x="4015683" y="3683903"/>
            <a:ext cx="2970744" cy="923330"/>
          </a:xfrm>
          <a:prstGeom prst="rect">
            <a:avLst/>
          </a:prstGeom>
          <a:noFill/>
          <a:ln>
            <a:solidFill>
              <a:schemeClr val="tx1"/>
            </a:solidFill>
          </a:ln>
        </p:spPr>
        <p:txBody>
          <a:bodyPr wrap="square" rtlCol="0">
            <a:spAutoFit/>
          </a:bodyPr>
          <a:lstStyle/>
          <a:p>
            <a:r>
              <a:rPr lang="en-US" dirty="0"/>
              <a:t>Folder and name of the report we saw a few moments ago</a:t>
            </a:r>
          </a:p>
        </p:txBody>
      </p:sp>
      <p:cxnSp>
        <p:nvCxnSpPr>
          <p:cNvPr id="11" name="Straight Arrow Connector 10">
            <a:extLst>
              <a:ext uri="{FF2B5EF4-FFF2-40B4-BE49-F238E27FC236}">
                <a16:creationId xmlns:a16="http://schemas.microsoft.com/office/drawing/2014/main" id="{AA436362-8B14-61C9-6D44-F67F9397F327}"/>
              </a:ext>
            </a:extLst>
          </p:cNvPr>
          <p:cNvCxnSpPr>
            <a:cxnSpLocks/>
          </p:cNvCxnSpPr>
          <p:nvPr/>
        </p:nvCxnSpPr>
        <p:spPr>
          <a:xfrm flipV="1">
            <a:off x="6096000" y="2514834"/>
            <a:ext cx="436570" cy="116906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2B35FEB9-C018-4FE5-BB14-68B49940BB30}"/>
              </a:ext>
            </a:extLst>
          </p:cNvPr>
          <p:cNvCxnSpPr>
            <a:cxnSpLocks/>
          </p:cNvCxnSpPr>
          <p:nvPr/>
        </p:nvCxnSpPr>
        <p:spPr>
          <a:xfrm flipH="1" flipV="1">
            <a:off x="2832377" y="2295373"/>
            <a:ext cx="1616333" cy="138853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630609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3369922"/>
          </a:xfrm>
        </p:spPr>
        <p:txBody>
          <a:bodyPr/>
          <a:lstStyle/>
          <a:p>
            <a:r>
              <a:rPr lang="en-US" sz="2800" dirty="0"/>
              <a:t>In the “Schedule” section:</a:t>
            </a:r>
          </a:p>
          <a:p>
            <a:pPr marL="457200" indent="-457200">
              <a:buFont typeface="+mj-lt"/>
              <a:buAutoNum type="arabicPeriod"/>
            </a:pPr>
            <a:r>
              <a:rPr lang="en-US" sz="2800" dirty="0"/>
              <a:t>Toggle the ‘Schedule Report’ to be active </a:t>
            </a:r>
          </a:p>
          <a:p>
            <a:pPr marL="457200" indent="-457200">
              <a:buFont typeface="+mj-lt"/>
              <a:buAutoNum type="arabicPeriod"/>
            </a:pPr>
            <a:r>
              <a:rPr lang="en-US" sz="2800" dirty="0"/>
              <a:t>Select the desired Recurrence Pattern </a:t>
            </a:r>
          </a:p>
          <a:p>
            <a:pPr marL="457200" indent="-457200">
              <a:buFont typeface="+mj-lt"/>
              <a:buAutoNum type="arabicPeriod"/>
            </a:pPr>
            <a:r>
              <a:rPr lang="en-US" sz="2800" dirty="0"/>
              <a:t>Select whether it should be sent as a link or attachment or via FTP</a:t>
            </a:r>
          </a:p>
          <a:p>
            <a:pPr marL="457200" indent="-457200">
              <a:buFont typeface="+mj-lt"/>
              <a:buAutoNum type="arabicPeriod"/>
            </a:pPr>
            <a:r>
              <a:rPr lang="en-US" sz="2800" dirty="0"/>
              <a:t>Select desired format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6119233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39738"/>
          </a:xfrm>
        </p:spPr>
        <p:txBody>
          <a:bodyPr/>
          <a:lstStyle/>
          <a:p>
            <a:r>
              <a:rPr lang="en-US" sz="2800" dirty="0"/>
              <a:t>In the “Schedule” section:</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D6F3721B-ADA9-0178-266E-6B603A4F4BD4}"/>
              </a:ext>
            </a:extLst>
          </p:cNvPr>
          <p:cNvPicPr>
            <a:picLocks noChangeAspect="1"/>
          </p:cNvPicPr>
          <p:nvPr/>
        </p:nvPicPr>
        <p:blipFill>
          <a:blip r:embed="rId3"/>
          <a:stretch>
            <a:fillRect/>
          </a:stretch>
        </p:blipFill>
        <p:spPr>
          <a:xfrm>
            <a:off x="287681" y="1964873"/>
            <a:ext cx="11739936" cy="1558333"/>
          </a:xfrm>
          <a:prstGeom prst="rect">
            <a:avLst/>
          </a:prstGeom>
          <a:ln>
            <a:solidFill>
              <a:schemeClr val="bg2"/>
            </a:solidFill>
          </a:ln>
        </p:spPr>
      </p:pic>
      <p:cxnSp>
        <p:nvCxnSpPr>
          <p:cNvPr id="7" name="Straight Arrow Connector 6">
            <a:extLst>
              <a:ext uri="{FF2B5EF4-FFF2-40B4-BE49-F238E27FC236}">
                <a16:creationId xmlns:a16="http://schemas.microsoft.com/office/drawing/2014/main" id="{59B297EF-7B9A-F30E-EB05-15D50960609D}"/>
              </a:ext>
            </a:extLst>
          </p:cNvPr>
          <p:cNvCxnSpPr>
            <a:cxnSpLocks/>
          </p:cNvCxnSpPr>
          <p:nvPr/>
        </p:nvCxnSpPr>
        <p:spPr>
          <a:xfrm flipH="1" flipV="1">
            <a:off x="1099335" y="3377402"/>
            <a:ext cx="1177882" cy="64338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0DBC7238-90BF-A0F6-C09C-22B043FB81C9}"/>
              </a:ext>
            </a:extLst>
          </p:cNvPr>
          <p:cNvCxnSpPr>
            <a:cxnSpLocks/>
          </p:cNvCxnSpPr>
          <p:nvPr/>
        </p:nvCxnSpPr>
        <p:spPr>
          <a:xfrm flipH="1">
            <a:off x="791110" y="1870834"/>
            <a:ext cx="1342091" cy="48925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85505EF-1B7F-ECCA-2432-F82715895F61}"/>
              </a:ext>
            </a:extLst>
          </p:cNvPr>
          <p:cNvSpPr txBox="1"/>
          <p:nvPr/>
        </p:nvSpPr>
        <p:spPr>
          <a:xfrm>
            <a:off x="2133200" y="1347614"/>
            <a:ext cx="1662815" cy="738664"/>
          </a:xfrm>
          <a:prstGeom prst="rect">
            <a:avLst/>
          </a:prstGeom>
          <a:solidFill>
            <a:schemeClr val="bg1"/>
          </a:solidFill>
          <a:ln>
            <a:solidFill>
              <a:schemeClr val="tx1"/>
            </a:solidFill>
          </a:ln>
        </p:spPr>
        <p:txBody>
          <a:bodyPr wrap="square" rtlCol="0">
            <a:spAutoFit/>
          </a:bodyPr>
          <a:lstStyle/>
          <a:p>
            <a:r>
              <a:rPr lang="en-US" sz="1400" dirty="0"/>
              <a:t>Toggle the ‘Schedule Report’ to be active </a:t>
            </a:r>
          </a:p>
        </p:txBody>
      </p:sp>
      <p:sp>
        <p:nvSpPr>
          <p:cNvPr id="10" name="TextBox 9">
            <a:extLst>
              <a:ext uri="{FF2B5EF4-FFF2-40B4-BE49-F238E27FC236}">
                <a16:creationId xmlns:a16="http://schemas.microsoft.com/office/drawing/2014/main" id="{70C30198-5069-64E8-B3D4-FD8DDFB7E174}"/>
              </a:ext>
            </a:extLst>
          </p:cNvPr>
          <p:cNvSpPr txBox="1"/>
          <p:nvPr/>
        </p:nvSpPr>
        <p:spPr>
          <a:xfrm>
            <a:off x="2277217" y="4020782"/>
            <a:ext cx="1512168" cy="523220"/>
          </a:xfrm>
          <a:prstGeom prst="rect">
            <a:avLst/>
          </a:prstGeom>
          <a:solidFill>
            <a:schemeClr val="bg1"/>
          </a:solidFill>
          <a:ln>
            <a:solidFill>
              <a:schemeClr val="tx1"/>
            </a:solidFill>
          </a:ln>
        </p:spPr>
        <p:txBody>
          <a:bodyPr wrap="square" rtlCol="0">
            <a:spAutoFit/>
          </a:bodyPr>
          <a:lstStyle/>
          <a:p>
            <a:r>
              <a:rPr lang="en-US" sz="1400" dirty="0"/>
              <a:t>Select desired format </a:t>
            </a:r>
          </a:p>
        </p:txBody>
      </p:sp>
      <p:sp>
        <p:nvSpPr>
          <p:cNvPr id="11" name="TextBox 10">
            <a:extLst>
              <a:ext uri="{FF2B5EF4-FFF2-40B4-BE49-F238E27FC236}">
                <a16:creationId xmlns:a16="http://schemas.microsoft.com/office/drawing/2014/main" id="{210E0C21-CAE6-F47E-E6BC-C5EBC99BCC24}"/>
              </a:ext>
            </a:extLst>
          </p:cNvPr>
          <p:cNvSpPr txBox="1"/>
          <p:nvPr/>
        </p:nvSpPr>
        <p:spPr>
          <a:xfrm>
            <a:off x="4128588" y="3614140"/>
            <a:ext cx="2354316" cy="738664"/>
          </a:xfrm>
          <a:prstGeom prst="rect">
            <a:avLst/>
          </a:prstGeom>
          <a:solidFill>
            <a:schemeClr val="bg1"/>
          </a:solidFill>
          <a:ln>
            <a:solidFill>
              <a:schemeClr val="tx1"/>
            </a:solidFill>
          </a:ln>
        </p:spPr>
        <p:txBody>
          <a:bodyPr wrap="square" rtlCol="0">
            <a:spAutoFit/>
          </a:bodyPr>
          <a:lstStyle/>
          <a:p>
            <a:r>
              <a:rPr lang="en-US" sz="1400" dirty="0"/>
              <a:t>Select whether it should be sent as a link or attachment or via FTP</a:t>
            </a:r>
          </a:p>
        </p:txBody>
      </p:sp>
      <p:cxnSp>
        <p:nvCxnSpPr>
          <p:cNvPr id="12" name="Straight Arrow Connector 11">
            <a:extLst>
              <a:ext uri="{FF2B5EF4-FFF2-40B4-BE49-F238E27FC236}">
                <a16:creationId xmlns:a16="http://schemas.microsoft.com/office/drawing/2014/main" id="{67C0455F-6673-2923-0937-2BF031E7BC77}"/>
              </a:ext>
            </a:extLst>
          </p:cNvPr>
          <p:cNvCxnSpPr>
            <a:cxnSpLocks/>
          </p:cNvCxnSpPr>
          <p:nvPr/>
        </p:nvCxnSpPr>
        <p:spPr>
          <a:xfrm flipH="1" flipV="1">
            <a:off x="1999604" y="3186600"/>
            <a:ext cx="2128984" cy="44240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4CF2EDA8-C97C-8987-4382-72601E86F89E}"/>
              </a:ext>
            </a:extLst>
          </p:cNvPr>
          <p:cNvCxnSpPr>
            <a:cxnSpLocks/>
          </p:cNvCxnSpPr>
          <p:nvPr/>
        </p:nvCxnSpPr>
        <p:spPr>
          <a:xfrm flipV="1">
            <a:off x="5837715" y="3237686"/>
            <a:ext cx="298811" cy="36933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1231DBF9-EBD6-2EAC-96D5-AD66C53DEDB5}"/>
              </a:ext>
            </a:extLst>
          </p:cNvPr>
          <p:cNvSpPr txBox="1"/>
          <p:nvPr/>
        </p:nvSpPr>
        <p:spPr>
          <a:xfrm>
            <a:off x="5570629" y="1133024"/>
            <a:ext cx="1908955" cy="523220"/>
          </a:xfrm>
          <a:prstGeom prst="rect">
            <a:avLst/>
          </a:prstGeom>
          <a:solidFill>
            <a:schemeClr val="bg1"/>
          </a:solidFill>
          <a:ln>
            <a:solidFill>
              <a:schemeClr val="tx1"/>
            </a:solidFill>
          </a:ln>
        </p:spPr>
        <p:txBody>
          <a:bodyPr wrap="square" rtlCol="0">
            <a:spAutoFit/>
          </a:bodyPr>
          <a:lstStyle/>
          <a:p>
            <a:r>
              <a:rPr lang="en-US" sz="1400" dirty="0"/>
              <a:t>Select the desired Recurrence Pattern</a:t>
            </a:r>
          </a:p>
        </p:txBody>
      </p:sp>
      <p:cxnSp>
        <p:nvCxnSpPr>
          <p:cNvPr id="16" name="Straight Arrow Connector 15">
            <a:extLst>
              <a:ext uri="{FF2B5EF4-FFF2-40B4-BE49-F238E27FC236}">
                <a16:creationId xmlns:a16="http://schemas.microsoft.com/office/drawing/2014/main" id="{E5388A6C-F9AA-0296-61B8-6E4C15C282CE}"/>
              </a:ext>
            </a:extLst>
          </p:cNvPr>
          <p:cNvCxnSpPr>
            <a:cxnSpLocks/>
          </p:cNvCxnSpPr>
          <p:nvPr/>
        </p:nvCxnSpPr>
        <p:spPr>
          <a:xfrm flipH="1">
            <a:off x="2061193" y="2082491"/>
            <a:ext cx="1865572" cy="48925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DBD413A0-BA47-6FD0-FEAA-D307EA6597E0}"/>
              </a:ext>
            </a:extLst>
          </p:cNvPr>
          <p:cNvCxnSpPr>
            <a:cxnSpLocks/>
            <a:stCxn id="15" idx="2"/>
          </p:cNvCxnSpPr>
          <p:nvPr/>
        </p:nvCxnSpPr>
        <p:spPr>
          <a:xfrm flipH="1">
            <a:off x="6482904" y="1656244"/>
            <a:ext cx="42203" cy="86121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439769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51450"/>
          </a:xfrm>
        </p:spPr>
        <p:txBody>
          <a:bodyPr/>
          <a:lstStyle/>
          <a:p>
            <a:r>
              <a:rPr lang="en-US" sz="2800" dirty="0"/>
              <a:t>If you would like to add non-Alma users to receive the scheduled report: </a:t>
            </a:r>
          </a:p>
          <a:p>
            <a:pPr marL="457200" indent="-457200">
              <a:buFont typeface="+mj-lt"/>
              <a:buAutoNum type="arabicPeriod"/>
            </a:pPr>
            <a:r>
              <a:rPr lang="en-US" sz="2800" dirty="0"/>
              <a:t>Click “Manage Subscription” in the “schedule” section.</a:t>
            </a:r>
          </a:p>
          <a:p>
            <a:pPr marL="457200" indent="-457200">
              <a:buFont typeface="+mj-lt"/>
              <a:buAutoNum type="arabicPeriod"/>
            </a:pPr>
            <a:r>
              <a:rPr lang="en-US" sz="2800" dirty="0"/>
              <a:t>Click “Add Row”</a:t>
            </a:r>
          </a:p>
          <a:p>
            <a:pPr marL="457200" indent="-457200">
              <a:buFont typeface="+mj-lt"/>
              <a:buAutoNum type="arabicPeriod"/>
            </a:pPr>
            <a:r>
              <a:rPr lang="en-US" sz="2800" dirty="0"/>
              <a:t>Add the email of the non-Alma user in the “Preferred Email” field</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4366211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D8755028-EDD3-C6B9-91A6-B8C53F587B60}"/>
              </a:ext>
            </a:extLst>
          </p:cNvPr>
          <p:cNvPicPr>
            <a:picLocks noChangeAspect="1"/>
          </p:cNvPicPr>
          <p:nvPr/>
        </p:nvPicPr>
        <p:blipFill>
          <a:blip r:embed="rId3"/>
          <a:stretch>
            <a:fillRect/>
          </a:stretch>
        </p:blipFill>
        <p:spPr>
          <a:xfrm>
            <a:off x="256849" y="1688159"/>
            <a:ext cx="11679097" cy="2257117"/>
          </a:xfrm>
          <a:prstGeom prst="rect">
            <a:avLst/>
          </a:prstGeom>
          <a:ln>
            <a:solidFill>
              <a:schemeClr val="bg2"/>
            </a:solidFill>
          </a:ln>
        </p:spPr>
      </p:pic>
      <p:sp>
        <p:nvSpPr>
          <p:cNvPr id="9" name="Rectangle 8">
            <a:extLst>
              <a:ext uri="{FF2B5EF4-FFF2-40B4-BE49-F238E27FC236}">
                <a16:creationId xmlns:a16="http://schemas.microsoft.com/office/drawing/2014/main" id="{A30B081B-859F-1D3D-03BE-00F196BD3C96}"/>
              </a:ext>
            </a:extLst>
          </p:cNvPr>
          <p:cNvSpPr/>
          <p:nvPr/>
        </p:nvSpPr>
        <p:spPr>
          <a:xfrm>
            <a:off x="256054" y="3571820"/>
            <a:ext cx="1584176" cy="2355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9290108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3FFB901-68D6-52C7-6FB3-A55EC2105184}"/>
              </a:ext>
            </a:extLst>
          </p:cNvPr>
          <p:cNvPicPr>
            <a:picLocks noChangeAspect="1"/>
          </p:cNvPicPr>
          <p:nvPr/>
        </p:nvPicPr>
        <p:blipFill>
          <a:blip r:embed="rId3"/>
          <a:stretch>
            <a:fillRect/>
          </a:stretch>
        </p:blipFill>
        <p:spPr>
          <a:xfrm>
            <a:off x="0" y="915566"/>
            <a:ext cx="11839866" cy="1578048"/>
          </a:xfrm>
          <a:prstGeom prst="rect">
            <a:avLst/>
          </a:prstGeom>
          <a:ln>
            <a:solidFill>
              <a:schemeClr val="bg2"/>
            </a:solidFill>
          </a:ln>
        </p:spPr>
      </p:pic>
      <p:sp>
        <p:nvSpPr>
          <p:cNvPr id="6" name="Rectangle 5">
            <a:extLst>
              <a:ext uri="{FF2B5EF4-FFF2-40B4-BE49-F238E27FC236}">
                <a16:creationId xmlns:a16="http://schemas.microsoft.com/office/drawing/2014/main" id="{52CA651D-D925-495B-63AC-8A985E655705}"/>
              </a:ext>
            </a:extLst>
          </p:cNvPr>
          <p:cNvSpPr/>
          <p:nvPr/>
        </p:nvSpPr>
        <p:spPr>
          <a:xfrm>
            <a:off x="10828962" y="1344550"/>
            <a:ext cx="893238" cy="37123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4A8DE3E-CBC0-F5D6-797C-DE8050273A8D}"/>
              </a:ext>
            </a:extLst>
          </p:cNvPr>
          <p:cNvPicPr>
            <a:picLocks noChangeAspect="1"/>
          </p:cNvPicPr>
          <p:nvPr/>
        </p:nvPicPr>
        <p:blipFill>
          <a:blip r:embed="rId4"/>
          <a:stretch>
            <a:fillRect/>
          </a:stretch>
        </p:blipFill>
        <p:spPr>
          <a:xfrm>
            <a:off x="3564672" y="2561465"/>
            <a:ext cx="4870871" cy="1205090"/>
          </a:xfrm>
          <a:prstGeom prst="rect">
            <a:avLst/>
          </a:prstGeom>
          <a:ln>
            <a:solidFill>
              <a:schemeClr val="bg2"/>
            </a:solidFill>
          </a:ln>
        </p:spPr>
      </p:pic>
      <p:pic>
        <p:nvPicPr>
          <p:cNvPr id="10" name="Picture 9">
            <a:extLst>
              <a:ext uri="{FF2B5EF4-FFF2-40B4-BE49-F238E27FC236}">
                <a16:creationId xmlns:a16="http://schemas.microsoft.com/office/drawing/2014/main" id="{C0EAFCE0-370C-E5DC-7B41-E8C3255671B9}"/>
              </a:ext>
            </a:extLst>
          </p:cNvPr>
          <p:cNvPicPr>
            <a:picLocks noChangeAspect="1"/>
          </p:cNvPicPr>
          <p:nvPr/>
        </p:nvPicPr>
        <p:blipFill>
          <a:blip r:embed="rId5"/>
          <a:stretch>
            <a:fillRect/>
          </a:stretch>
        </p:blipFill>
        <p:spPr>
          <a:xfrm>
            <a:off x="-1" y="3743961"/>
            <a:ext cx="11785767" cy="1578049"/>
          </a:xfrm>
          <a:prstGeom prst="rect">
            <a:avLst/>
          </a:prstGeom>
          <a:ln>
            <a:solidFill>
              <a:schemeClr val="bg2"/>
            </a:solidFill>
          </a:ln>
        </p:spPr>
      </p:pic>
    </p:spTree>
    <p:custDataLst>
      <p:tags r:id="rId1"/>
    </p:custDataLst>
    <p:extLst>
      <p:ext uri="{BB962C8B-B14F-4D97-AF65-F5344CB8AC3E}">
        <p14:creationId xmlns:p14="http://schemas.microsoft.com/office/powerpoint/2010/main" val="29931575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51450"/>
          </a:xfrm>
        </p:spPr>
        <p:txBody>
          <a:bodyPr/>
          <a:lstStyle/>
          <a:p>
            <a:r>
              <a:rPr lang="en-US" sz="2800" dirty="0"/>
              <a:t>Add the roles of the users who will be able to “subscribe” to this scheduled report.</a:t>
            </a:r>
          </a:p>
          <a:p>
            <a:r>
              <a:rPr lang="en-US" sz="2800" dirty="0"/>
              <a:t>In our case, because the report deals with fulfillment, it would be relevant to add fulfillment roles (and not for example physical electronic inventory roles)</a:t>
            </a:r>
          </a:p>
          <a:p>
            <a:r>
              <a:rPr lang="en-US" sz="2800" dirty="0"/>
              <a:t>In the “Share” section, “Roles” subsection, click “Add Roles”</a:t>
            </a:r>
          </a:p>
          <a:p>
            <a:r>
              <a:rPr lang="en-US" sz="2800" dirty="0"/>
              <a:t>Add the desired roles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706954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63CA205-DF1E-8A3B-75C0-A24DF4CDDD73}"/>
              </a:ext>
            </a:extLst>
          </p:cNvPr>
          <p:cNvPicPr>
            <a:picLocks noChangeAspect="1"/>
          </p:cNvPicPr>
          <p:nvPr/>
        </p:nvPicPr>
        <p:blipFill>
          <a:blip r:embed="rId3"/>
          <a:stretch>
            <a:fillRect/>
          </a:stretch>
        </p:blipFill>
        <p:spPr>
          <a:xfrm>
            <a:off x="1791693" y="1549579"/>
            <a:ext cx="7952380" cy="2508714"/>
          </a:xfrm>
          <a:prstGeom prst="rect">
            <a:avLst/>
          </a:prstGeom>
          <a:ln>
            <a:solidFill>
              <a:schemeClr val="bg2"/>
            </a:solidFill>
          </a:ln>
        </p:spPr>
      </p:pic>
      <p:sp>
        <p:nvSpPr>
          <p:cNvPr id="9" name="Rectangle 8">
            <a:extLst>
              <a:ext uri="{FF2B5EF4-FFF2-40B4-BE49-F238E27FC236}">
                <a16:creationId xmlns:a16="http://schemas.microsoft.com/office/drawing/2014/main" id="{E4BE7494-6A03-9042-C411-AABC8B126557}"/>
              </a:ext>
            </a:extLst>
          </p:cNvPr>
          <p:cNvSpPr/>
          <p:nvPr/>
        </p:nvSpPr>
        <p:spPr>
          <a:xfrm>
            <a:off x="3745056" y="3011149"/>
            <a:ext cx="1893601"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2329359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E9DA01FB-8FA8-6308-D376-C34CF5F4A2A6}"/>
              </a:ext>
            </a:extLst>
          </p:cNvPr>
          <p:cNvPicPr>
            <a:picLocks noChangeAspect="1"/>
          </p:cNvPicPr>
          <p:nvPr/>
        </p:nvPicPr>
        <p:blipFill>
          <a:blip r:embed="rId3"/>
          <a:stretch>
            <a:fillRect/>
          </a:stretch>
        </p:blipFill>
        <p:spPr>
          <a:xfrm>
            <a:off x="61643" y="2173431"/>
            <a:ext cx="12082631" cy="1052653"/>
          </a:xfrm>
          <a:prstGeom prst="rect">
            <a:avLst/>
          </a:prstGeom>
          <a:ln>
            <a:solidFill>
              <a:schemeClr val="bg2"/>
            </a:solidFill>
          </a:ln>
        </p:spPr>
      </p:pic>
      <p:sp>
        <p:nvSpPr>
          <p:cNvPr id="6" name="Rectangle 5">
            <a:extLst>
              <a:ext uri="{FF2B5EF4-FFF2-40B4-BE49-F238E27FC236}">
                <a16:creationId xmlns:a16="http://schemas.microsoft.com/office/drawing/2014/main" id="{78BCD7E4-B187-3DE5-3F4D-581C8177334D}"/>
              </a:ext>
            </a:extLst>
          </p:cNvPr>
          <p:cNvSpPr/>
          <p:nvPr/>
        </p:nvSpPr>
        <p:spPr>
          <a:xfrm>
            <a:off x="189697" y="2396823"/>
            <a:ext cx="5132316" cy="30528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D65B04B-BEC2-6F49-B39A-86B3CCD7CBE3}"/>
              </a:ext>
            </a:extLst>
          </p:cNvPr>
          <p:cNvSpPr/>
          <p:nvPr/>
        </p:nvSpPr>
        <p:spPr>
          <a:xfrm>
            <a:off x="11506200" y="2922691"/>
            <a:ext cx="288032" cy="30339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6232915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318499" y="2442689"/>
            <a:ext cx="11527604" cy="1567891"/>
          </a:xfrm>
        </p:spPr>
        <p:txBody>
          <a:bodyPr/>
          <a:lstStyle/>
          <a:p>
            <a:r>
              <a:rPr lang="en-US" dirty="0"/>
              <a:t>Subscribing to and receiving the scheduled report</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pPr>
              <a:lnSpc>
                <a:spcPct val="90000"/>
              </a:lnSpc>
            </a:pPr>
            <a:r>
              <a:rPr lang="en-US" sz="1600" dirty="0"/>
              <a:t>Creating an analytics object</a:t>
            </a:r>
            <a:endParaRPr lang="en-IL" sz="1600" dirty="0"/>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pPr>
              <a:lnSpc>
                <a:spcPct val="90000"/>
              </a:lnSpc>
            </a:pPr>
            <a:r>
              <a:rPr lang="en-US" sz="1600" dirty="0"/>
              <a:t>Subscribing to and receiving the scheduled report</a:t>
            </a:r>
            <a:endParaRPr lang="en-IL" sz="1600" dirty="0"/>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Alma users with at least one of the relevant roles defined in the scheduled report can subscribed to the scheduled report.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4CBB6CF-50CA-3140-BDF2-6665FAD16660}"/>
              </a:ext>
            </a:extLst>
          </p:cNvPr>
          <p:cNvPicPr>
            <a:picLocks noChangeAspect="1"/>
          </p:cNvPicPr>
          <p:nvPr/>
        </p:nvPicPr>
        <p:blipFill>
          <a:blip r:embed="rId3"/>
          <a:stretch>
            <a:fillRect/>
          </a:stretch>
        </p:blipFill>
        <p:spPr>
          <a:xfrm>
            <a:off x="95527" y="2063831"/>
            <a:ext cx="12000945" cy="2730337"/>
          </a:xfrm>
          <a:prstGeom prst="rect">
            <a:avLst/>
          </a:prstGeom>
          <a:ln>
            <a:solidFill>
              <a:schemeClr val="bg2"/>
            </a:solidFill>
          </a:ln>
        </p:spPr>
      </p:pic>
      <p:sp>
        <p:nvSpPr>
          <p:cNvPr id="7" name="Rectangle 6">
            <a:extLst>
              <a:ext uri="{FF2B5EF4-FFF2-40B4-BE49-F238E27FC236}">
                <a16:creationId xmlns:a16="http://schemas.microsoft.com/office/drawing/2014/main" id="{E36EF42C-1195-53AF-69F3-00271000517C}"/>
              </a:ext>
            </a:extLst>
          </p:cNvPr>
          <p:cNvSpPr/>
          <p:nvPr/>
        </p:nvSpPr>
        <p:spPr>
          <a:xfrm>
            <a:off x="1834540" y="3178103"/>
            <a:ext cx="1872208" cy="8640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9DBACEC-87DF-79BA-C2E7-A77685002EFA}"/>
              </a:ext>
            </a:extLst>
          </p:cNvPr>
          <p:cNvSpPr txBox="1"/>
          <p:nvPr/>
        </p:nvSpPr>
        <p:spPr>
          <a:xfrm>
            <a:off x="6012160" y="2355726"/>
            <a:ext cx="2482886" cy="923330"/>
          </a:xfrm>
          <a:prstGeom prst="rect">
            <a:avLst/>
          </a:prstGeom>
          <a:solidFill>
            <a:schemeClr val="bg1"/>
          </a:solidFill>
          <a:ln>
            <a:solidFill>
              <a:schemeClr val="bg2"/>
            </a:solidFill>
          </a:ln>
        </p:spPr>
        <p:txBody>
          <a:bodyPr wrap="square" rtlCol="0">
            <a:spAutoFit/>
          </a:bodyPr>
          <a:lstStyle/>
          <a:p>
            <a:r>
              <a:rPr lang="en-US" dirty="0"/>
              <a:t>User ‘Aaron Hacohen’ has at least one of the relevant roles.</a:t>
            </a: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F09A73-658C-8B9C-6723-6FA1A2890E20}"/>
              </a:ext>
            </a:extLst>
          </p:cNvPr>
          <p:cNvPicPr>
            <a:picLocks noChangeAspect="1"/>
          </p:cNvPicPr>
          <p:nvPr/>
        </p:nvPicPr>
        <p:blipFill>
          <a:blip r:embed="rId3"/>
          <a:stretch>
            <a:fillRect/>
          </a:stretch>
        </p:blipFill>
        <p:spPr>
          <a:xfrm>
            <a:off x="2559888" y="1890445"/>
            <a:ext cx="7153275" cy="4124325"/>
          </a:xfrm>
          <a:prstGeom prst="rect">
            <a:avLst/>
          </a:prstGeom>
          <a:noFill/>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User ‘Aaron Hacohen’ logs in and does “Analytics &gt; My Analytics &gt; Shared With Me” </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56008402-405D-44A8-B342-0D32178CD45F}"/>
              </a:ext>
            </a:extLst>
          </p:cNvPr>
          <p:cNvSpPr/>
          <p:nvPr/>
        </p:nvSpPr>
        <p:spPr>
          <a:xfrm>
            <a:off x="2706402" y="2387218"/>
            <a:ext cx="1095035" cy="3046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679024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500026"/>
          </a:xfrm>
        </p:spPr>
        <p:txBody>
          <a:bodyPr/>
          <a:lstStyle/>
          <a:p>
            <a:pPr marL="342900" indent="-342900">
              <a:buFont typeface="Arial" pitchFamily="34" charset="0"/>
              <a:buChar char="•"/>
            </a:pPr>
            <a:r>
              <a:rPr lang="en-US" sz="2800" dirty="0"/>
              <a:t>The “Shared With Me” shows all analytics objects which have at least one role which the logged in user has.</a:t>
            </a:r>
          </a:p>
          <a:p>
            <a:pPr marL="342900" indent="-342900">
              <a:buFont typeface="Arial" pitchFamily="34" charset="0"/>
              <a:buChar char="•"/>
            </a:pPr>
            <a:r>
              <a:rPr lang="en-US" sz="2800" dirty="0"/>
              <a:t>The logged in user can then click on the object to open it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3AD693B-07FE-36EF-0489-27B4B3CFE26F}"/>
              </a:ext>
            </a:extLst>
          </p:cNvPr>
          <p:cNvPicPr>
            <a:picLocks noChangeAspect="1"/>
          </p:cNvPicPr>
          <p:nvPr/>
        </p:nvPicPr>
        <p:blipFill>
          <a:blip r:embed="rId3"/>
          <a:stretch>
            <a:fillRect/>
          </a:stretch>
        </p:blipFill>
        <p:spPr>
          <a:xfrm>
            <a:off x="-1" y="2682528"/>
            <a:ext cx="12190913" cy="964798"/>
          </a:xfrm>
          <a:prstGeom prst="rect">
            <a:avLst/>
          </a:prstGeom>
          <a:ln>
            <a:solidFill>
              <a:schemeClr val="bg2"/>
            </a:solidFill>
          </a:ln>
        </p:spPr>
      </p:pic>
      <p:sp>
        <p:nvSpPr>
          <p:cNvPr id="7" name="Rectangle 6">
            <a:extLst>
              <a:ext uri="{FF2B5EF4-FFF2-40B4-BE49-F238E27FC236}">
                <a16:creationId xmlns:a16="http://schemas.microsoft.com/office/drawing/2014/main" id="{D1710394-A96A-F261-EB99-5C7940CE9C06}"/>
              </a:ext>
            </a:extLst>
          </p:cNvPr>
          <p:cNvSpPr/>
          <p:nvPr/>
        </p:nvSpPr>
        <p:spPr>
          <a:xfrm>
            <a:off x="169059" y="3205537"/>
            <a:ext cx="1567273" cy="22184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0277463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500026"/>
          </a:xfrm>
        </p:spPr>
        <p:txBody>
          <a:bodyPr/>
          <a:lstStyle/>
          <a:p>
            <a:pPr marL="342900" indent="-342900">
              <a:buFont typeface="Arial" pitchFamily="34" charset="0"/>
              <a:buChar char="•"/>
            </a:pPr>
            <a:r>
              <a:rPr lang="en-US" sz="2800" dirty="0"/>
              <a:t>Then the logged in user will subscribe to the report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36EED358-9414-B3B6-ECBD-CFB81D705220}"/>
              </a:ext>
            </a:extLst>
          </p:cNvPr>
          <p:cNvPicPr>
            <a:picLocks noChangeAspect="1"/>
          </p:cNvPicPr>
          <p:nvPr/>
        </p:nvPicPr>
        <p:blipFill>
          <a:blip r:embed="rId3"/>
          <a:stretch>
            <a:fillRect/>
          </a:stretch>
        </p:blipFill>
        <p:spPr>
          <a:xfrm>
            <a:off x="1893713" y="2011620"/>
            <a:ext cx="8028384" cy="2982612"/>
          </a:xfrm>
          <a:prstGeom prst="rect">
            <a:avLst/>
          </a:prstGeom>
          <a:ln>
            <a:solidFill>
              <a:schemeClr val="bg2"/>
            </a:solidFill>
          </a:ln>
        </p:spPr>
      </p:pic>
      <p:sp>
        <p:nvSpPr>
          <p:cNvPr id="9" name="Rectangle 8">
            <a:extLst>
              <a:ext uri="{FF2B5EF4-FFF2-40B4-BE49-F238E27FC236}">
                <a16:creationId xmlns:a16="http://schemas.microsoft.com/office/drawing/2014/main" id="{F6B0B60D-5C22-701E-7EC7-06B2259123C6}"/>
              </a:ext>
            </a:extLst>
          </p:cNvPr>
          <p:cNvSpPr/>
          <p:nvPr/>
        </p:nvSpPr>
        <p:spPr>
          <a:xfrm>
            <a:off x="3099593" y="4556528"/>
            <a:ext cx="1584176"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5564318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678094"/>
          </a:xfrm>
        </p:spPr>
        <p:txBody>
          <a:bodyPr/>
          <a:lstStyle/>
          <a:p>
            <a:pPr marL="342900" indent="-342900">
              <a:buFont typeface="Arial" pitchFamily="34" charset="0"/>
              <a:buChar char="•"/>
            </a:pPr>
            <a:r>
              <a:rPr lang="en-US" sz="2800" dirty="0"/>
              <a:t>There is a clear indication to the user that he or she is subscribed.</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D7E9213-E72D-41C1-7248-6E4EAD304AD3}"/>
              </a:ext>
            </a:extLst>
          </p:cNvPr>
          <p:cNvPicPr>
            <a:picLocks noChangeAspect="1"/>
          </p:cNvPicPr>
          <p:nvPr/>
        </p:nvPicPr>
        <p:blipFill>
          <a:blip r:embed="rId3"/>
          <a:stretch>
            <a:fillRect/>
          </a:stretch>
        </p:blipFill>
        <p:spPr>
          <a:xfrm>
            <a:off x="246576" y="2014102"/>
            <a:ext cx="11600353" cy="1414898"/>
          </a:xfrm>
          <a:prstGeom prst="rect">
            <a:avLst/>
          </a:prstGeom>
          <a:ln>
            <a:solidFill>
              <a:schemeClr val="bg2"/>
            </a:solidFill>
          </a:ln>
        </p:spPr>
      </p:pic>
      <p:cxnSp>
        <p:nvCxnSpPr>
          <p:cNvPr id="7" name="Straight Arrow Connector 6">
            <a:extLst>
              <a:ext uri="{FF2B5EF4-FFF2-40B4-BE49-F238E27FC236}">
                <a16:creationId xmlns:a16="http://schemas.microsoft.com/office/drawing/2014/main" id="{CE2AE2DB-1EB6-5710-DF6A-691BD682512D}"/>
              </a:ext>
            </a:extLst>
          </p:cNvPr>
          <p:cNvCxnSpPr/>
          <p:nvPr/>
        </p:nvCxnSpPr>
        <p:spPr>
          <a:xfrm flipH="1">
            <a:off x="8602668" y="2833787"/>
            <a:ext cx="648072"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1949740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32206"/>
          </a:xfrm>
        </p:spPr>
        <p:txBody>
          <a:bodyPr/>
          <a:lstStyle/>
          <a:p>
            <a:r>
              <a:rPr lang="en-US" sz="2800" dirty="0"/>
              <a:t>The scheduled job which sends the scheduled reports runs and completes.  </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633C37A1-4E65-1A98-5D59-03531462BEA8}"/>
              </a:ext>
            </a:extLst>
          </p:cNvPr>
          <p:cNvPicPr>
            <a:picLocks noChangeAspect="1"/>
          </p:cNvPicPr>
          <p:nvPr/>
        </p:nvPicPr>
        <p:blipFill>
          <a:blip r:embed="rId3"/>
          <a:stretch>
            <a:fillRect/>
          </a:stretch>
        </p:blipFill>
        <p:spPr>
          <a:xfrm>
            <a:off x="0" y="1939033"/>
            <a:ext cx="12121376" cy="1677469"/>
          </a:xfrm>
          <a:prstGeom prst="rect">
            <a:avLst/>
          </a:prstGeom>
          <a:ln>
            <a:solidFill>
              <a:schemeClr val="bg2"/>
            </a:solidFill>
          </a:ln>
        </p:spPr>
      </p:pic>
      <p:sp>
        <p:nvSpPr>
          <p:cNvPr id="9" name="Rectangle 8">
            <a:extLst>
              <a:ext uri="{FF2B5EF4-FFF2-40B4-BE49-F238E27FC236}">
                <a16:creationId xmlns:a16="http://schemas.microsoft.com/office/drawing/2014/main" id="{8AFB8840-C5C1-8318-9592-E419C8243F0B}"/>
              </a:ext>
            </a:extLst>
          </p:cNvPr>
          <p:cNvSpPr/>
          <p:nvPr/>
        </p:nvSpPr>
        <p:spPr>
          <a:xfrm>
            <a:off x="333802" y="2979792"/>
            <a:ext cx="4125181" cy="5545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3774680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32206"/>
          </a:xfrm>
        </p:spPr>
        <p:txBody>
          <a:bodyPr/>
          <a:lstStyle/>
          <a:p>
            <a:r>
              <a:rPr lang="en-US" sz="2800" dirty="0"/>
              <a:t>The user gets the email with the attachment.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7D7ED12-2063-D2F0-AECA-D1A39E23A8C6}"/>
              </a:ext>
            </a:extLst>
          </p:cNvPr>
          <p:cNvPicPr>
            <a:picLocks noChangeAspect="1"/>
          </p:cNvPicPr>
          <p:nvPr/>
        </p:nvPicPr>
        <p:blipFill>
          <a:blip r:embed="rId3"/>
          <a:stretch>
            <a:fillRect/>
          </a:stretch>
        </p:blipFill>
        <p:spPr>
          <a:xfrm>
            <a:off x="2453876" y="2006942"/>
            <a:ext cx="7236296" cy="3098004"/>
          </a:xfrm>
          <a:prstGeom prst="rect">
            <a:avLst/>
          </a:prstGeom>
          <a:ln>
            <a:solidFill>
              <a:schemeClr val="bg2"/>
            </a:solidFill>
          </a:ln>
        </p:spPr>
      </p:pic>
      <p:sp>
        <p:nvSpPr>
          <p:cNvPr id="7" name="Rectangle 6">
            <a:extLst>
              <a:ext uri="{FF2B5EF4-FFF2-40B4-BE49-F238E27FC236}">
                <a16:creationId xmlns:a16="http://schemas.microsoft.com/office/drawing/2014/main" id="{D8381CE4-16FE-1FDA-B901-05053541BF91}"/>
              </a:ext>
            </a:extLst>
          </p:cNvPr>
          <p:cNvSpPr/>
          <p:nvPr/>
        </p:nvSpPr>
        <p:spPr>
          <a:xfrm>
            <a:off x="3551744" y="4250449"/>
            <a:ext cx="648072"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9DED8E4C-34E6-7772-F4C2-536C74553624}"/>
              </a:ext>
            </a:extLst>
          </p:cNvPr>
          <p:cNvSpPr/>
          <p:nvPr/>
        </p:nvSpPr>
        <p:spPr>
          <a:xfrm>
            <a:off x="2453876" y="2889981"/>
            <a:ext cx="3042084" cy="53426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5608536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400" dirty="0"/>
              <a:t>There may be cases where the library has created a useful report, chart or graph in Alma analytics and certain librarians, or other staff of the institution which are not registered Alma users, will want to receive it as an email attachment on a regular basis</a:t>
            </a:r>
          </a:p>
          <a:p>
            <a:r>
              <a:rPr lang="en-US" sz="2400" dirty="0"/>
              <a:t>This may be done by creating a scheduled report</a:t>
            </a:r>
          </a:p>
          <a:p>
            <a:r>
              <a:rPr lang="en-US" sz="2400" dirty="0"/>
              <a:t>After the scheduled report is created</a:t>
            </a:r>
          </a:p>
          <a:p>
            <a:pPr lvl="1"/>
            <a:r>
              <a:rPr lang="en-US" sz="2400" dirty="0"/>
              <a:t>Each librarian can choose to subscribe to the report depending on his or her roles.</a:t>
            </a:r>
          </a:p>
          <a:p>
            <a:pPr lvl="1"/>
            <a:r>
              <a:rPr lang="en-US" sz="2400" dirty="0"/>
              <a:t>The analytics administrator can define that the report will be sent to any email – even for people not registered as Alma users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In this presentation we will show and example using the following report:</a:t>
            </a:r>
          </a:p>
          <a:p>
            <a:r>
              <a:rPr lang="en-US" sz="2800" dirty="0"/>
              <a:t>Name: “Count of Loans and Renewals in current year” </a:t>
            </a:r>
          </a:p>
          <a:p>
            <a:r>
              <a:rPr lang="en-US" sz="2800" dirty="0"/>
              <a:t>Directory location:  “ Demo Alma University/Reports/Objects - DV and analytics/Analytics/Reports Objects”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150704"/>
          </a:xfrm>
        </p:spPr>
        <p:txBody>
          <a:bodyPr/>
          <a:lstStyle/>
          <a:p>
            <a:r>
              <a:rPr lang="en-US" sz="3600" dirty="0"/>
              <a:t>This is the report which we want to send as a scheduled report: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875FC77D-1C49-BBA5-0F9B-02EC0AF300E5}"/>
              </a:ext>
            </a:extLst>
          </p:cNvPr>
          <p:cNvPicPr>
            <a:picLocks noChangeAspect="1"/>
          </p:cNvPicPr>
          <p:nvPr/>
        </p:nvPicPr>
        <p:blipFill>
          <a:blip r:embed="rId3"/>
          <a:stretch>
            <a:fillRect/>
          </a:stretch>
        </p:blipFill>
        <p:spPr>
          <a:xfrm>
            <a:off x="4174463" y="3028786"/>
            <a:ext cx="4391025" cy="2085975"/>
          </a:xfrm>
          <a:prstGeom prst="rect">
            <a:avLst/>
          </a:prstGeom>
          <a:ln>
            <a:solidFill>
              <a:schemeClr val="accent1"/>
            </a:solidFill>
          </a:ln>
        </p:spPr>
      </p:pic>
    </p:spTree>
    <p:custDataLst>
      <p:tags r:id="rId1"/>
    </p:custDataLst>
    <p:extLst>
      <p:ext uri="{BB962C8B-B14F-4D97-AF65-F5344CB8AC3E}">
        <p14:creationId xmlns:p14="http://schemas.microsoft.com/office/powerpoint/2010/main" val="163173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Creating an analytics object</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10D67A1-02EB-C59C-2DAC-033F1AB5ADBA}"/>
              </a:ext>
            </a:extLst>
          </p:cNvPr>
          <p:cNvPicPr>
            <a:picLocks noChangeAspect="1"/>
          </p:cNvPicPr>
          <p:nvPr/>
        </p:nvPicPr>
        <p:blipFill>
          <a:blip r:embed="rId3"/>
          <a:stretch>
            <a:fillRect/>
          </a:stretch>
        </p:blipFill>
        <p:spPr>
          <a:xfrm>
            <a:off x="3611633" y="2564277"/>
            <a:ext cx="5667375" cy="3714750"/>
          </a:xfrm>
          <a:prstGeom prst="rect">
            <a:avLst/>
          </a:prstGeom>
          <a:noFill/>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Select “Analytics &gt; My Analytics &gt; Analytics Objects List”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84FE1C3-2CCD-8484-9454-4B7B7F0671F0}"/>
              </a:ext>
            </a:extLst>
          </p:cNvPr>
          <p:cNvSpPr/>
          <p:nvPr/>
        </p:nvSpPr>
        <p:spPr>
          <a:xfrm>
            <a:off x="3809398" y="3078203"/>
            <a:ext cx="1163293" cy="35079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211B87-8EBB-5369-D70C-8251982C14AC}"/>
              </a:ext>
            </a:extLst>
          </p:cNvPr>
          <p:cNvPicPr>
            <a:picLocks noChangeAspect="1"/>
          </p:cNvPicPr>
          <p:nvPr/>
        </p:nvPicPr>
        <p:blipFill>
          <a:blip r:embed="rId3"/>
          <a:stretch>
            <a:fillRect/>
          </a:stretch>
        </p:blipFill>
        <p:spPr>
          <a:xfrm>
            <a:off x="2728912" y="2062162"/>
            <a:ext cx="7182489" cy="1985856"/>
          </a:xfrm>
          <a:prstGeom prst="rect">
            <a:avLst/>
          </a:prstGeom>
          <a:ln>
            <a:solidFill>
              <a:schemeClr val="bg2"/>
            </a:solidFill>
          </a:ln>
        </p:spPr>
      </p:pic>
      <p:sp>
        <p:nvSpPr>
          <p:cNvPr id="7" name="Rectangle 6">
            <a:extLst>
              <a:ext uri="{FF2B5EF4-FFF2-40B4-BE49-F238E27FC236}">
                <a16:creationId xmlns:a16="http://schemas.microsoft.com/office/drawing/2014/main" id="{5404BD24-D333-C212-0FE2-A377689A183D}"/>
              </a:ext>
            </a:extLst>
          </p:cNvPr>
          <p:cNvSpPr/>
          <p:nvPr/>
        </p:nvSpPr>
        <p:spPr>
          <a:xfrm>
            <a:off x="2959333" y="2564277"/>
            <a:ext cx="4417512" cy="48081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Then we will choose (on the top right) “Actions &gt; Add New Analytics Object”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2416905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290</TotalTime>
  <Words>810</Words>
  <Application>Microsoft Office PowerPoint</Application>
  <PresentationFormat>Widescreen</PresentationFormat>
  <Paragraphs>115</Paragraphs>
  <Slides>27</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27</vt:i4>
      </vt:variant>
    </vt:vector>
  </HeadingPairs>
  <TitlesOfParts>
    <vt:vector size="47"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PowerPoint Presentation</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PowerPoint Presentation</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2023-08-22T10:02:32Z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