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51"/>
  </p:notesMasterIdLst>
  <p:handoutMasterIdLst>
    <p:handoutMasterId r:id="rId52"/>
  </p:handoutMasterIdLst>
  <p:sldIdLst>
    <p:sldId id="1471" r:id="rId2"/>
    <p:sldId id="1462" r:id="rId3"/>
    <p:sldId id="1358" r:id="rId4"/>
    <p:sldId id="1430" r:id="rId5"/>
    <p:sldId id="1382" r:id="rId6"/>
    <p:sldId id="1414" r:id="rId7"/>
    <p:sldId id="1428" r:id="rId8"/>
    <p:sldId id="1429" r:id="rId9"/>
    <p:sldId id="1431" r:id="rId10"/>
    <p:sldId id="1457" r:id="rId11"/>
    <p:sldId id="1458" r:id="rId12"/>
    <p:sldId id="1463" r:id="rId13"/>
    <p:sldId id="1318" r:id="rId14"/>
    <p:sldId id="1435" r:id="rId15"/>
    <p:sldId id="1438" r:id="rId16"/>
    <p:sldId id="1470" r:id="rId17"/>
    <p:sldId id="1464" r:id="rId18"/>
    <p:sldId id="1386" r:id="rId19"/>
    <p:sldId id="1421" r:id="rId20"/>
    <p:sldId id="1422" r:id="rId21"/>
    <p:sldId id="1420" r:id="rId22"/>
    <p:sldId id="1465" r:id="rId23"/>
    <p:sldId id="1437" r:id="rId24"/>
    <p:sldId id="1424" r:id="rId25"/>
    <p:sldId id="1442" r:id="rId26"/>
    <p:sldId id="1441" r:id="rId27"/>
    <p:sldId id="1443" r:id="rId28"/>
    <p:sldId id="1415" r:id="rId29"/>
    <p:sldId id="1425" r:id="rId30"/>
    <p:sldId id="1426" r:id="rId31"/>
    <p:sldId id="1466" r:id="rId32"/>
    <p:sldId id="1389" r:id="rId33"/>
    <p:sldId id="1444" r:id="rId34"/>
    <p:sldId id="1445" r:id="rId35"/>
    <p:sldId id="1446" r:id="rId36"/>
    <p:sldId id="1447" r:id="rId37"/>
    <p:sldId id="1467" r:id="rId38"/>
    <p:sldId id="1396" r:id="rId39"/>
    <p:sldId id="1451" r:id="rId40"/>
    <p:sldId id="1448" r:id="rId41"/>
    <p:sldId id="1449" r:id="rId42"/>
    <p:sldId id="1450" r:id="rId43"/>
    <p:sldId id="1468" r:id="rId44"/>
    <p:sldId id="1453" r:id="rId45"/>
    <p:sldId id="1455" r:id="rId46"/>
    <p:sldId id="1456" r:id="rId47"/>
    <p:sldId id="1459" r:id="rId48"/>
    <p:sldId id="1460" r:id="rId49"/>
    <p:sldId id="147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adel"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06060"/>
    <a:srgbClr val="8C64BC"/>
    <a:srgbClr val="A88ACC"/>
    <a:srgbClr val="00339A"/>
    <a:srgbClr val="000099"/>
    <a:srgbClr val="FF9966"/>
    <a:srgbClr val="FF7C3B"/>
    <a:srgbClr val="538022"/>
    <a:srgbClr val="2C4D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4" autoAdjust="0"/>
    <p:restoredTop sz="84014" autoAdjust="0"/>
  </p:normalViewPr>
  <p:slideViewPr>
    <p:cSldViewPr snapToObjects="1">
      <p:cViewPr varScale="1">
        <p:scale>
          <a:sx n="111" d="100"/>
          <a:sy n="111" d="100"/>
        </p:scale>
        <p:origin x="1494" y="84"/>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5/9/2018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dirty="0"/>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dirty="0"/>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a:p>
        </p:txBody>
      </p:sp>
    </p:spTree>
    <p:extLst>
      <p:ext uri="{BB962C8B-B14F-4D97-AF65-F5344CB8AC3E}">
        <p14:creationId xmlns:p14="http://schemas.microsoft.com/office/powerpoint/2010/main" val="6253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11</a:t>
            </a:fld>
            <a:endParaRPr lang="en-US" dirty="0"/>
          </a:p>
        </p:txBody>
      </p:sp>
    </p:spTree>
    <p:extLst>
      <p:ext uri="{BB962C8B-B14F-4D97-AF65-F5344CB8AC3E}">
        <p14:creationId xmlns:p14="http://schemas.microsoft.com/office/powerpoint/2010/main" val="60188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12</a:t>
            </a:fld>
            <a:endParaRPr lang="en-US"/>
          </a:p>
        </p:txBody>
      </p:sp>
    </p:spTree>
    <p:extLst>
      <p:ext uri="{BB962C8B-B14F-4D97-AF65-F5344CB8AC3E}">
        <p14:creationId xmlns:p14="http://schemas.microsoft.com/office/powerpoint/2010/main" val="395454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14</a:t>
            </a:fld>
            <a:endParaRPr lang="en-US" dirty="0"/>
          </a:p>
        </p:txBody>
      </p:sp>
    </p:spTree>
    <p:extLst>
      <p:ext uri="{BB962C8B-B14F-4D97-AF65-F5344CB8AC3E}">
        <p14:creationId xmlns:p14="http://schemas.microsoft.com/office/powerpoint/2010/main" val="125485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15</a:t>
            </a:fld>
            <a:endParaRPr lang="en-US" dirty="0"/>
          </a:p>
        </p:txBody>
      </p:sp>
    </p:spTree>
    <p:extLst>
      <p:ext uri="{BB962C8B-B14F-4D97-AF65-F5344CB8AC3E}">
        <p14:creationId xmlns:p14="http://schemas.microsoft.com/office/powerpoint/2010/main" val="83212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16</a:t>
            </a:fld>
            <a:endParaRPr lang="en-US" dirty="0"/>
          </a:p>
        </p:txBody>
      </p:sp>
    </p:spTree>
    <p:extLst>
      <p:ext uri="{BB962C8B-B14F-4D97-AF65-F5344CB8AC3E}">
        <p14:creationId xmlns:p14="http://schemas.microsoft.com/office/powerpoint/2010/main" val="323050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a:p>
        </p:txBody>
      </p:sp>
    </p:spTree>
    <p:extLst>
      <p:ext uri="{BB962C8B-B14F-4D97-AF65-F5344CB8AC3E}">
        <p14:creationId xmlns:p14="http://schemas.microsoft.com/office/powerpoint/2010/main" val="7376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19</a:t>
            </a:fld>
            <a:endParaRPr lang="en-US" dirty="0"/>
          </a:p>
        </p:txBody>
      </p:sp>
    </p:spTree>
    <p:extLst>
      <p:ext uri="{BB962C8B-B14F-4D97-AF65-F5344CB8AC3E}">
        <p14:creationId xmlns:p14="http://schemas.microsoft.com/office/powerpoint/2010/main" val="243239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20</a:t>
            </a:fld>
            <a:endParaRPr lang="en-US" dirty="0"/>
          </a:p>
        </p:txBody>
      </p:sp>
    </p:spTree>
    <p:extLst>
      <p:ext uri="{BB962C8B-B14F-4D97-AF65-F5344CB8AC3E}">
        <p14:creationId xmlns:p14="http://schemas.microsoft.com/office/powerpoint/2010/main" val="20289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21</a:t>
            </a:fld>
            <a:endParaRPr lang="en-US" dirty="0"/>
          </a:p>
        </p:txBody>
      </p:sp>
    </p:spTree>
    <p:extLst>
      <p:ext uri="{BB962C8B-B14F-4D97-AF65-F5344CB8AC3E}">
        <p14:creationId xmlns:p14="http://schemas.microsoft.com/office/powerpoint/2010/main" val="208917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22</a:t>
            </a:fld>
            <a:endParaRPr lang="en-US"/>
          </a:p>
        </p:txBody>
      </p:sp>
    </p:spTree>
    <p:extLst>
      <p:ext uri="{BB962C8B-B14F-4D97-AF65-F5344CB8AC3E}">
        <p14:creationId xmlns:p14="http://schemas.microsoft.com/office/powerpoint/2010/main" val="3514845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23</a:t>
            </a:fld>
            <a:endParaRPr lang="en-US" dirty="0"/>
          </a:p>
        </p:txBody>
      </p:sp>
    </p:spTree>
    <p:extLst>
      <p:ext uri="{BB962C8B-B14F-4D97-AF65-F5344CB8AC3E}">
        <p14:creationId xmlns:p14="http://schemas.microsoft.com/office/powerpoint/2010/main" val="115267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24</a:t>
            </a:fld>
            <a:endParaRPr lang="en-US" dirty="0"/>
          </a:p>
        </p:txBody>
      </p:sp>
    </p:spTree>
    <p:extLst>
      <p:ext uri="{BB962C8B-B14F-4D97-AF65-F5344CB8AC3E}">
        <p14:creationId xmlns:p14="http://schemas.microsoft.com/office/powerpoint/2010/main" val="4280254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25</a:t>
            </a:fld>
            <a:endParaRPr lang="en-US" dirty="0"/>
          </a:p>
        </p:txBody>
      </p:sp>
    </p:spTree>
    <p:extLst>
      <p:ext uri="{BB962C8B-B14F-4D97-AF65-F5344CB8AC3E}">
        <p14:creationId xmlns:p14="http://schemas.microsoft.com/office/powerpoint/2010/main" val="3056870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26</a:t>
            </a:fld>
            <a:endParaRPr lang="en-US" dirty="0"/>
          </a:p>
        </p:txBody>
      </p:sp>
    </p:spTree>
    <p:extLst>
      <p:ext uri="{BB962C8B-B14F-4D97-AF65-F5344CB8AC3E}">
        <p14:creationId xmlns:p14="http://schemas.microsoft.com/office/powerpoint/2010/main" val="2767124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27</a:t>
            </a:fld>
            <a:endParaRPr lang="en-US" dirty="0"/>
          </a:p>
        </p:txBody>
      </p:sp>
    </p:spTree>
    <p:extLst>
      <p:ext uri="{BB962C8B-B14F-4D97-AF65-F5344CB8AC3E}">
        <p14:creationId xmlns:p14="http://schemas.microsoft.com/office/powerpoint/2010/main" val="1553364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29</a:t>
            </a:fld>
            <a:endParaRPr lang="en-US" dirty="0"/>
          </a:p>
        </p:txBody>
      </p:sp>
    </p:spTree>
    <p:extLst>
      <p:ext uri="{BB962C8B-B14F-4D97-AF65-F5344CB8AC3E}">
        <p14:creationId xmlns:p14="http://schemas.microsoft.com/office/powerpoint/2010/main" val="145031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30</a:t>
            </a:fld>
            <a:endParaRPr lang="en-US" dirty="0"/>
          </a:p>
        </p:txBody>
      </p:sp>
    </p:spTree>
    <p:extLst>
      <p:ext uri="{BB962C8B-B14F-4D97-AF65-F5344CB8AC3E}">
        <p14:creationId xmlns:p14="http://schemas.microsoft.com/office/powerpoint/2010/main" val="26757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a:t>
            </a:fld>
            <a:endParaRPr lang="en-US" dirty="0"/>
          </a:p>
        </p:txBody>
      </p:sp>
    </p:spTree>
    <p:extLst>
      <p:ext uri="{BB962C8B-B14F-4D97-AF65-F5344CB8AC3E}">
        <p14:creationId xmlns:p14="http://schemas.microsoft.com/office/powerpoint/2010/main" val="3411391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31</a:t>
            </a:fld>
            <a:endParaRPr lang="en-US"/>
          </a:p>
        </p:txBody>
      </p:sp>
    </p:spTree>
    <p:extLst>
      <p:ext uri="{BB962C8B-B14F-4D97-AF65-F5344CB8AC3E}">
        <p14:creationId xmlns:p14="http://schemas.microsoft.com/office/powerpoint/2010/main" val="181788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33</a:t>
            </a:fld>
            <a:endParaRPr lang="en-US" dirty="0"/>
          </a:p>
        </p:txBody>
      </p:sp>
    </p:spTree>
    <p:extLst>
      <p:ext uri="{BB962C8B-B14F-4D97-AF65-F5344CB8AC3E}">
        <p14:creationId xmlns:p14="http://schemas.microsoft.com/office/powerpoint/2010/main" val="243269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34</a:t>
            </a:fld>
            <a:endParaRPr lang="en-US" dirty="0"/>
          </a:p>
        </p:txBody>
      </p:sp>
    </p:spTree>
    <p:extLst>
      <p:ext uri="{BB962C8B-B14F-4D97-AF65-F5344CB8AC3E}">
        <p14:creationId xmlns:p14="http://schemas.microsoft.com/office/powerpoint/2010/main" val="166313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35</a:t>
            </a:fld>
            <a:endParaRPr lang="en-US" dirty="0"/>
          </a:p>
        </p:txBody>
      </p:sp>
    </p:spTree>
    <p:extLst>
      <p:ext uri="{BB962C8B-B14F-4D97-AF65-F5344CB8AC3E}">
        <p14:creationId xmlns:p14="http://schemas.microsoft.com/office/powerpoint/2010/main" val="83427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36</a:t>
            </a:fld>
            <a:endParaRPr lang="en-US" dirty="0"/>
          </a:p>
        </p:txBody>
      </p:sp>
    </p:spTree>
    <p:extLst>
      <p:ext uri="{BB962C8B-B14F-4D97-AF65-F5344CB8AC3E}">
        <p14:creationId xmlns:p14="http://schemas.microsoft.com/office/powerpoint/2010/main" val="2809317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37</a:t>
            </a:fld>
            <a:endParaRPr lang="en-US"/>
          </a:p>
        </p:txBody>
      </p:sp>
    </p:spTree>
    <p:extLst>
      <p:ext uri="{BB962C8B-B14F-4D97-AF65-F5344CB8AC3E}">
        <p14:creationId xmlns:p14="http://schemas.microsoft.com/office/powerpoint/2010/main" val="4208495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39</a:t>
            </a:fld>
            <a:endParaRPr lang="en-US" dirty="0"/>
          </a:p>
        </p:txBody>
      </p:sp>
    </p:spTree>
    <p:extLst>
      <p:ext uri="{BB962C8B-B14F-4D97-AF65-F5344CB8AC3E}">
        <p14:creationId xmlns:p14="http://schemas.microsoft.com/office/powerpoint/2010/main" val="3467824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40</a:t>
            </a:fld>
            <a:endParaRPr lang="en-US" dirty="0"/>
          </a:p>
        </p:txBody>
      </p:sp>
    </p:spTree>
    <p:extLst>
      <p:ext uri="{BB962C8B-B14F-4D97-AF65-F5344CB8AC3E}">
        <p14:creationId xmlns:p14="http://schemas.microsoft.com/office/powerpoint/2010/main" val="309053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41</a:t>
            </a:fld>
            <a:endParaRPr lang="en-US" dirty="0"/>
          </a:p>
        </p:txBody>
      </p:sp>
    </p:spTree>
    <p:extLst>
      <p:ext uri="{BB962C8B-B14F-4D97-AF65-F5344CB8AC3E}">
        <p14:creationId xmlns:p14="http://schemas.microsoft.com/office/powerpoint/2010/main" val="283880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42</a:t>
            </a:fld>
            <a:endParaRPr lang="en-US" dirty="0"/>
          </a:p>
        </p:txBody>
      </p:sp>
    </p:spTree>
    <p:extLst>
      <p:ext uri="{BB962C8B-B14F-4D97-AF65-F5344CB8AC3E}">
        <p14:creationId xmlns:p14="http://schemas.microsoft.com/office/powerpoint/2010/main" val="4217665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43</a:t>
            </a:fld>
            <a:endParaRPr lang="en-US"/>
          </a:p>
        </p:txBody>
      </p:sp>
    </p:spTree>
    <p:extLst>
      <p:ext uri="{BB962C8B-B14F-4D97-AF65-F5344CB8AC3E}">
        <p14:creationId xmlns:p14="http://schemas.microsoft.com/office/powerpoint/2010/main" val="3141173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44</a:t>
            </a:fld>
            <a:endParaRPr lang="en-US" dirty="0"/>
          </a:p>
        </p:txBody>
      </p:sp>
    </p:spTree>
    <p:extLst>
      <p:ext uri="{BB962C8B-B14F-4D97-AF65-F5344CB8AC3E}">
        <p14:creationId xmlns:p14="http://schemas.microsoft.com/office/powerpoint/2010/main" val="1247657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45</a:t>
            </a:fld>
            <a:endParaRPr lang="en-US" dirty="0"/>
          </a:p>
        </p:txBody>
      </p:sp>
    </p:spTree>
    <p:extLst>
      <p:ext uri="{BB962C8B-B14F-4D97-AF65-F5344CB8AC3E}">
        <p14:creationId xmlns:p14="http://schemas.microsoft.com/office/powerpoint/2010/main" val="4037038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46</a:t>
            </a:fld>
            <a:endParaRPr lang="en-US" dirty="0"/>
          </a:p>
        </p:txBody>
      </p:sp>
    </p:spTree>
    <p:extLst>
      <p:ext uri="{BB962C8B-B14F-4D97-AF65-F5344CB8AC3E}">
        <p14:creationId xmlns:p14="http://schemas.microsoft.com/office/powerpoint/2010/main" val="2962992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47</a:t>
            </a:fld>
            <a:endParaRPr lang="en-US" dirty="0"/>
          </a:p>
        </p:txBody>
      </p:sp>
    </p:spTree>
    <p:extLst>
      <p:ext uri="{BB962C8B-B14F-4D97-AF65-F5344CB8AC3E}">
        <p14:creationId xmlns:p14="http://schemas.microsoft.com/office/powerpoint/2010/main" val="2868097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48</a:t>
            </a:fld>
            <a:endParaRPr lang="en-US" dirty="0"/>
          </a:p>
        </p:txBody>
      </p:sp>
    </p:spTree>
    <p:extLst>
      <p:ext uri="{BB962C8B-B14F-4D97-AF65-F5344CB8AC3E}">
        <p14:creationId xmlns:p14="http://schemas.microsoft.com/office/powerpoint/2010/main" val="169080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7</a:t>
            </a:fld>
            <a:endParaRPr lang="en-US" dirty="0"/>
          </a:p>
        </p:txBody>
      </p:sp>
    </p:spTree>
    <p:extLst>
      <p:ext uri="{BB962C8B-B14F-4D97-AF65-F5344CB8AC3E}">
        <p14:creationId xmlns:p14="http://schemas.microsoft.com/office/powerpoint/2010/main" val="102156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8</a:t>
            </a:fld>
            <a:endParaRPr lang="en-US" dirty="0"/>
          </a:p>
        </p:txBody>
      </p:sp>
    </p:spTree>
    <p:extLst>
      <p:ext uri="{BB962C8B-B14F-4D97-AF65-F5344CB8AC3E}">
        <p14:creationId xmlns:p14="http://schemas.microsoft.com/office/powerpoint/2010/main" val="169089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9</a:t>
            </a:fld>
            <a:endParaRPr lang="en-US" dirty="0"/>
          </a:p>
        </p:txBody>
      </p:sp>
    </p:spTree>
    <p:extLst>
      <p:ext uri="{BB962C8B-B14F-4D97-AF65-F5344CB8AC3E}">
        <p14:creationId xmlns:p14="http://schemas.microsoft.com/office/powerpoint/2010/main" val="118412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10</a:t>
            </a:fld>
            <a:endParaRPr lang="en-US" dirty="0"/>
          </a:p>
        </p:txBody>
      </p:sp>
    </p:spTree>
    <p:extLst>
      <p:ext uri="{BB962C8B-B14F-4D97-AF65-F5344CB8AC3E}">
        <p14:creationId xmlns:p14="http://schemas.microsoft.com/office/powerpoint/2010/main" val="275172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a:prstGeom prst="rect">
            <a:avLst/>
          </a:prstGeo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a:prstGeom prst="rect">
            <a:avLst/>
          </a:prstGeo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21018430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470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6"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7"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48"/>
            <a:ext cx="9144000" cy="5105099"/>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12" name="מציין מיקום טקסט 4"/>
          <p:cNvSpPr txBox="1">
            <a:spLocks/>
          </p:cNvSpPr>
          <p:nvPr/>
        </p:nvSpPr>
        <p:spPr>
          <a:xfrm>
            <a:off x="2555776" y="5861649"/>
            <a:ext cx="4032448" cy="931903"/>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2" name="Rectangle 1"/>
          <p:cNvSpPr/>
          <p:nvPr/>
        </p:nvSpPr>
        <p:spPr>
          <a:xfrm>
            <a:off x="0" y="5065775"/>
            <a:ext cx="9144000" cy="5822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5065776"/>
            <a:ext cx="8993876" cy="554858"/>
          </a:xfrm>
        </p:spPr>
        <p:txBody>
          <a:bodyPr>
            <a:noAutofit/>
          </a:bodyPr>
          <a:lstStyle/>
          <a:p>
            <a:pPr algn="ctr"/>
            <a:r>
              <a:rPr lang="en-US" sz="2800" dirty="0" smtClean="0">
                <a:solidFill>
                  <a:schemeClr val="bg1"/>
                </a:solidFill>
                <a:latin typeface="+mn-lt"/>
              </a:rPr>
              <a:t>Automation tasks for summary holdings</a:t>
            </a:r>
            <a:endParaRPr lang="en-US" sz="2000" dirty="0">
              <a:solidFill>
                <a:schemeClr val="bg1"/>
              </a:solidFill>
              <a:latin typeface="+mn-lt"/>
            </a:endParaRPr>
          </a:p>
        </p:txBody>
      </p:sp>
      <p:sp>
        <p:nvSpPr>
          <p:cNvPr id="6" name="TextBox 5"/>
          <p:cNvSpPr txBox="1"/>
          <p:nvPr/>
        </p:nvSpPr>
        <p:spPr>
          <a:xfrm>
            <a:off x="81886" y="6578108"/>
            <a:ext cx="3263538" cy="215444"/>
          </a:xfrm>
          <a:prstGeom prst="rect">
            <a:avLst/>
          </a:prstGeom>
          <a:noFill/>
        </p:spPr>
        <p:txBody>
          <a:bodyPr wrap="square" rtlCol="0">
            <a:spAutoFit/>
          </a:bodyPr>
          <a:lstStyle/>
          <a:p>
            <a:r>
              <a:rPr lang="en-US" sz="800" dirty="0">
                <a:solidFill>
                  <a:schemeClr val="bg1"/>
                </a:solidFill>
              </a:rPr>
              <a:t>https://www.visitspokane.com/media/photo-gallery/</a:t>
            </a:r>
          </a:p>
        </p:txBody>
      </p:sp>
      <p:sp>
        <p:nvSpPr>
          <p:cNvPr id="14" name="Rectangle 13"/>
          <p:cNvSpPr/>
          <p:nvPr/>
        </p:nvSpPr>
        <p:spPr>
          <a:xfrm>
            <a:off x="0" y="2378"/>
            <a:ext cx="9144000" cy="2609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p:cNvPicPr>
            <a:picLocks noChangeAspect="1"/>
          </p:cNvPicPr>
          <p:nvPr/>
        </p:nvPicPr>
        <p:blipFill>
          <a:blip r:embed="rId4"/>
          <a:stretch>
            <a:fillRect/>
          </a:stretch>
        </p:blipFill>
        <p:spPr>
          <a:xfrm>
            <a:off x="271964" y="10998"/>
            <a:ext cx="3657600" cy="252248"/>
          </a:xfrm>
          <a:prstGeom prst="rect">
            <a:avLst/>
          </a:prstGeom>
        </p:spPr>
      </p:pic>
      <p:pic>
        <p:nvPicPr>
          <p:cNvPr id="18" name="Picture 17"/>
          <p:cNvPicPr>
            <a:picLocks noChangeAspect="1"/>
          </p:cNvPicPr>
          <p:nvPr/>
        </p:nvPicPr>
        <p:blipFill>
          <a:blip r:embed="rId5"/>
          <a:stretch>
            <a:fillRect/>
          </a:stretch>
        </p:blipFill>
        <p:spPr>
          <a:xfrm>
            <a:off x="3978332" y="10998"/>
            <a:ext cx="2010918" cy="256032"/>
          </a:xfrm>
          <a:prstGeom prst="rect">
            <a:avLst/>
          </a:prstGeom>
        </p:spPr>
      </p:pic>
      <p:pic>
        <p:nvPicPr>
          <p:cNvPr id="19" name="Picture 18"/>
          <p:cNvPicPr>
            <a:picLocks noChangeAspect="1"/>
          </p:cNvPicPr>
          <p:nvPr/>
        </p:nvPicPr>
        <p:blipFill>
          <a:blip r:embed="rId6"/>
          <a:stretch>
            <a:fillRect/>
          </a:stretch>
        </p:blipFill>
        <p:spPr>
          <a:xfrm>
            <a:off x="6034970" y="15909"/>
            <a:ext cx="2560320" cy="256032"/>
          </a:xfrm>
          <a:prstGeom prst="rect">
            <a:avLst/>
          </a:prstGeom>
        </p:spPr>
      </p:pic>
    </p:spTree>
    <p:extLst>
      <p:ext uri="{BB962C8B-B14F-4D97-AF65-F5344CB8AC3E}">
        <p14:creationId xmlns:p14="http://schemas.microsoft.com/office/powerpoint/2010/main" val="1944678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8" name="Content Placeholder 2"/>
          <p:cNvSpPr>
            <a:spLocks noGrp="1"/>
          </p:cNvSpPr>
          <p:nvPr>
            <p:ph idx="1"/>
          </p:nvPr>
        </p:nvSpPr>
        <p:spPr>
          <a:xfrm>
            <a:off x="145210" y="836712"/>
            <a:ext cx="8856984" cy="4536504"/>
          </a:xfrm>
        </p:spPr>
        <p:txBody>
          <a:bodyPr/>
          <a:lstStyle/>
          <a:p>
            <a:pPr marL="342900" indent="-342900">
              <a:buFont typeface="Arial" pitchFamily="34" charset="0"/>
              <a:buChar char="•"/>
            </a:pPr>
            <a:r>
              <a:rPr lang="en-US" sz="2400" dirty="0" smtClean="0"/>
              <a:t>The purpose of these tasks is ultimately to create an organized 866/7/8 summary holdings statement</a:t>
            </a:r>
          </a:p>
          <a:p>
            <a:pPr marL="342900" indent="-342900">
              <a:buFont typeface="Arial" pitchFamily="34" charset="0"/>
              <a:buChar char="•"/>
            </a:pPr>
            <a:r>
              <a:rPr lang="en-US" sz="2400" dirty="0" smtClean="0"/>
              <a:t>The summary holdings statement can then display in Primo and aid the end user in quickly and easily identifying what inventory the library holds.</a:t>
            </a:r>
          </a:p>
          <a:p>
            <a:pPr marL="342900" indent="-342900">
              <a:buFont typeface="Arial" pitchFamily="34" charset="0"/>
              <a:buChar char="•"/>
            </a:pPr>
            <a:r>
              <a:rPr lang="en-US" sz="2400" dirty="0" smtClean="0"/>
              <a:t>For example instead of scrolling though a big long list of items the end user can see a statement such as:</a:t>
            </a:r>
            <a:br>
              <a:rPr lang="en-US" sz="2400" dirty="0" smtClean="0"/>
            </a:br>
            <a:r>
              <a:rPr lang="en-US" sz="2400" dirty="0" smtClean="0"/>
              <a:t/>
            </a:r>
            <a:br>
              <a:rPr lang="en-US" sz="2400" dirty="0" smtClean="0"/>
            </a:br>
            <a:r>
              <a:rPr lang="en-US" sz="2400" dirty="0" smtClean="0"/>
              <a:t>Library has: Vol. 1 (1993)– Vol. 7 (2000), Missing Vol. 3 No. 7.</a:t>
            </a:r>
            <a:br>
              <a:rPr lang="en-US" sz="2400" dirty="0" smtClean="0"/>
            </a:br>
            <a:r>
              <a:rPr lang="en-US" sz="2400" dirty="0" smtClean="0"/>
              <a:t>Note:   Some issues are in the faculty offices</a:t>
            </a:r>
          </a:p>
        </p:txBody>
      </p:sp>
    </p:spTree>
    <p:extLst>
      <p:ext uri="{BB962C8B-B14F-4D97-AF65-F5344CB8AC3E}">
        <p14:creationId xmlns:p14="http://schemas.microsoft.com/office/powerpoint/2010/main" val="245781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8" name="Content Placeholder 2"/>
          <p:cNvSpPr>
            <a:spLocks noGrp="1"/>
          </p:cNvSpPr>
          <p:nvPr>
            <p:ph idx="1"/>
          </p:nvPr>
        </p:nvSpPr>
        <p:spPr>
          <a:xfrm>
            <a:off x="145210" y="836712"/>
            <a:ext cx="8856984" cy="4536504"/>
          </a:xfrm>
        </p:spPr>
        <p:txBody>
          <a:bodyPr/>
          <a:lstStyle/>
          <a:p>
            <a:pPr marL="342900" indent="-342900">
              <a:buFont typeface="Arial" pitchFamily="34" charset="0"/>
              <a:buChar char="•"/>
            </a:pPr>
            <a:r>
              <a:rPr lang="en-US" sz="2400" dirty="0" smtClean="0"/>
              <a:t>The end of this presentation will show some examples from Primo.</a:t>
            </a:r>
          </a:p>
          <a:p>
            <a:pPr marL="457200" indent="-457200">
              <a:buFont typeface="Arial" panose="020B0604020202020204" pitchFamily="34" charset="0"/>
              <a:buChar char="•"/>
            </a:pPr>
            <a:r>
              <a:rPr lang="en-US" sz="2400" dirty="0" smtClean="0"/>
              <a:t>Each library may customize both</a:t>
            </a:r>
          </a:p>
          <a:p>
            <a:pPr marL="457200" indent="-457200">
              <a:buFont typeface="+mj-lt"/>
              <a:buAutoNum type="alphaUcPeriod"/>
            </a:pPr>
            <a:r>
              <a:rPr lang="en-US" sz="2400" dirty="0" smtClean="0"/>
              <a:t>The display in primo</a:t>
            </a:r>
          </a:p>
          <a:p>
            <a:pPr marL="457200" indent="-457200">
              <a:buFont typeface="+mj-lt"/>
              <a:buAutoNum type="alphaUcPeriod"/>
            </a:pPr>
            <a:r>
              <a:rPr lang="en-US" sz="2400" dirty="0" smtClean="0"/>
              <a:t>How the 866/7/8 fields are created (for example enumeration prefixes)</a:t>
            </a:r>
          </a:p>
          <a:p>
            <a:pPr marL="342900" indent="-342900">
              <a:buFont typeface="Arial" pitchFamily="34" charset="0"/>
              <a:buChar char="•"/>
            </a:pPr>
            <a:r>
              <a:rPr lang="en-US" sz="2400" dirty="0" smtClean="0"/>
              <a:t>Therefore the display will not be uniform in all libraries</a:t>
            </a: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996468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395536" y="1844824"/>
            <a:ext cx="8712968" cy="3240360"/>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b="1"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dirty="0" smtClean="0"/>
              <a:t>The </a:t>
            </a:r>
            <a:r>
              <a:rPr lang="en-GB" sz="1800" dirty="0"/>
              <a:t>863/4/5 and the 866/7/8 tasks</a:t>
            </a:r>
          </a:p>
          <a:p>
            <a:pPr marL="342900" indent="-342900">
              <a:buFont typeface="Arial" pitchFamily="34" charset="0"/>
              <a:buChar char="•"/>
            </a:pPr>
            <a:r>
              <a:rPr lang="en-US" sz="1800" dirty="0"/>
              <a:t>Recreating the </a:t>
            </a:r>
            <a:r>
              <a:rPr lang="en-GB" sz="1800" dirty="0"/>
              <a:t>863/4/5 and the 866/7/8 </a:t>
            </a:r>
            <a:r>
              <a:rPr lang="en-GB" sz="1800" dirty="0" smtClean="0"/>
              <a:t>fields</a:t>
            </a:r>
          </a:p>
          <a:p>
            <a:pPr marL="342900" indent="-342900">
              <a:buFont typeface="Arial" pitchFamily="34" charset="0"/>
              <a:buChar char="•"/>
            </a:pPr>
            <a:r>
              <a:rPr lang="en-GB" sz="1800" dirty="0"/>
              <a:t>The example here not using a prediction pattern </a:t>
            </a:r>
            <a:endParaRPr lang="en-GB" sz="1800" dirty="0" smtClean="0"/>
          </a:p>
          <a:p>
            <a:pPr marL="342900" indent="-342900">
              <a:buFont typeface="Arial" pitchFamily="34" charset="0"/>
              <a:buChar char="•"/>
            </a:pPr>
            <a:r>
              <a:rPr lang="en-US" sz="1800" dirty="0"/>
              <a:t>Viewing the summary holding in </a:t>
            </a:r>
            <a:r>
              <a:rPr lang="en-US" sz="1800" dirty="0" smtClean="0"/>
              <a:t>Primo</a:t>
            </a:r>
            <a:endParaRPr lang="en-GB" sz="1800" dirty="0"/>
          </a:p>
        </p:txBody>
      </p:sp>
    </p:spTree>
    <p:extLst>
      <p:ext uri="{BB962C8B-B14F-4D97-AF65-F5344CB8AC3E}">
        <p14:creationId xmlns:p14="http://schemas.microsoft.com/office/powerpoint/2010/main" val="195656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908720"/>
            <a:ext cx="8784976" cy="4320480"/>
          </a:xfrm>
        </p:spPr>
        <p:txBody>
          <a:bodyPr/>
          <a:lstStyle/>
          <a:p>
            <a:pPr marL="342900" indent="-342900">
              <a:buFont typeface="Arial" pitchFamily="34" charset="0"/>
              <a:buChar char="•"/>
            </a:pPr>
            <a:r>
              <a:rPr lang="en-US" sz="2400" dirty="0" smtClean="0"/>
              <a:t>The </a:t>
            </a:r>
            <a:r>
              <a:rPr lang="en-GB" sz="2400" dirty="0" smtClean="0"/>
              <a:t>MARC21 Expand Holding By 866/7/8 Task</a:t>
            </a:r>
            <a:r>
              <a:rPr lang="en-US" sz="2400" dirty="0" smtClean="0"/>
              <a:t> </a:t>
            </a:r>
            <a:r>
              <a:rPr lang="en-US" sz="2400" dirty="0"/>
              <a:t>procedure will automatically create the 866/867/868 </a:t>
            </a:r>
            <a:r>
              <a:rPr lang="en-US" sz="2400" dirty="0" smtClean="0"/>
              <a:t>fields.</a:t>
            </a:r>
          </a:p>
          <a:p>
            <a:pPr marL="628650" lvl="1" indent="-342900">
              <a:buFont typeface="Arial" pitchFamily="34" charset="0"/>
              <a:buChar char="•"/>
            </a:pPr>
            <a:r>
              <a:rPr lang="en-US" sz="2400" dirty="0" smtClean="0"/>
              <a:t>The </a:t>
            </a:r>
            <a:r>
              <a:rPr lang="en-US" sz="2400" dirty="0"/>
              <a:t>866/867/868 are the ‘Textual Holdings’ fields</a:t>
            </a:r>
          </a:p>
          <a:p>
            <a:pPr marL="342900" indent="-342900">
              <a:buFont typeface="Arial" pitchFamily="34" charset="0"/>
              <a:buChar char="•"/>
            </a:pPr>
            <a:r>
              <a:rPr lang="en-US" sz="2400" dirty="0" smtClean="0"/>
              <a:t>The 866/867/868 fields are created </a:t>
            </a:r>
            <a:r>
              <a:rPr lang="en-US" sz="2400" dirty="0"/>
              <a:t>from the 853/854/855 and 863/864/865 linked </a:t>
            </a:r>
            <a:r>
              <a:rPr lang="en-US" sz="2400" dirty="0" smtClean="0"/>
              <a:t>fields.</a:t>
            </a:r>
          </a:p>
          <a:p>
            <a:pPr marL="342900" indent="-342900">
              <a:buFont typeface="Arial" pitchFamily="34" charset="0"/>
              <a:buChar char="•"/>
            </a:pPr>
            <a:r>
              <a:rPr lang="en-US" sz="2400" dirty="0" smtClean="0"/>
              <a:t>The </a:t>
            </a:r>
            <a:r>
              <a:rPr lang="en-US" sz="2400" dirty="0"/>
              <a:t>863/864/865 </a:t>
            </a:r>
            <a:r>
              <a:rPr lang="en-US" sz="2400" dirty="0" smtClean="0"/>
              <a:t>fields will be created from the actual existence of the arrived items.</a:t>
            </a:r>
          </a:p>
          <a:p>
            <a:pPr marL="342900" indent="-342900">
              <a:buFont typeface="Arial" pitchFamily="34" charset="0"/>
              <a:buChar char="•"/>
            </a:pPr>
            <a:r>
              <a:rPr lang="en-US" sz="2400" dirty="0" smtClean="0"/>
              <a:t>This will be done for </a:t>
            </a:r>
            <a:r>
              <a:rPr lang="en-US" sz="2400" dirty="0"/>
              <a:t>the arrived </a:t>
            </a:r>
            <a:r>
              <a:rPr lang="en-US" sz="2400" dirty="0" smtClean="0"/>
              <a:t>items </a:t>
            </a:r>
            <a:r>
              <a:rPr lang="en-US" sz="2400" b="1" dirty="0" smtClean="0">
                <a:solidFill>
                  <a:srgbClr val="FF0000"/>
                </a:solidFill>
              </a:rPr>
              <a:t>which have a link to the 853/4/5 field of the holdings record</a:t>
            </a: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connection between the item and the </a:t>
            </a:r>
            <a:r>
              <a:rPr lang="en-GB" sz="2000" dirty="0" smtClean="0"/>
              <a:t>holdings record</a:t>
            </a:r>
            <a:endParaRPr lang="en-GB" sz="2000" dirty="0"/>
          </a:p>
        </p:txBody>
      </p:sp>
    </p:spTree>
    <p:extLst>
      <p:ext uri="{BB962C8B-B14F-4D97-AF65-F5344CB8AC3E}">
        <p14:creationId xmlns:p14="http://schemas.microsoft.com/office/powerpoint/2010/main" val="290046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08720"/>
            <a:ext cx="8568952" cy="2304256"/>
          </a:xfrm>
        </p:spPr>
        <p:txBody>
          <a:bodyPr/>
          <a:lstStyle/>
          <a:p>
            <a:pPr marL="342900" indent="-342900">
              <a:buFont typeface="Arial" pitchFamily="34" charset="0"/>
              <a:buChar char="•"/>
            </a:pPr>
            <a:r>
              <a:rPr lang="en-US" sz="2400" dirty="0" smtClean="0"/>
              <a:t>If the item is created from a prediction pattern then the link to the </a:t>
            </a:r>
            <a:r>
              <a:rPr lang="en-GB" sz="2400" dirty="0" smtClean="0"/>
              <a:t>853/4/5 </a:t>
            </a:r>
            <a:r>
              <a:rPr lang="en-GB" sz="2400" dirty="0"/>
              <a:t>field of the </a:t>
            </a:r>
            <a:r>
              <a:rPr lang="en-GB" sz="2400" dirty="0" smtClean="0"/>
              <a:t>holdings record </a:t>
            </a:r>
            <a:r>
              <a:rPr lang="en-US" sz="2400" dirty="0" smtClean="0"/>
              <a:t>is made automatically.</a:t>
            </a:r>
          </a:p>
          <a:p>
            <a:pPr marL="342900" indent="-342900">
              <a:buFont typeface="Arial" pitchFamily="34" charset="0"/>
              <a:buChar char="•"/>
            </a:pPr>
            <a:r>
              <a:rPr lang="en-US" sz="2400" dirty="0"/>
              <a:t>If the item is not made from a prediction pattern then </a:t>
            </a:r>
            <a:r>
              <a:rPr lang="en-US" sz="2400" dirty="0" smtClean="0"/>
              <a:t>item “pattern type” and “linking number” should be updated manually.</a:t>
            </a:r>
            <a:endParaRPr lang="en-US" sz="2400" dirty="0"/>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connection between the item and the </a:t>
            </a:r>
            <a:r>
              <a:rPr lang="en-GB" sz="2000" dirty="0" smtClean="0"/>
              <a:t>holdings record</a:t>
            </a:r>
            <a:endParaRPr lang="en-GB" sz="2000" dirty="0"/>
          </a:p>
        </p:txBody>
      </p:sp>
      <p:pic>
        <p:nvPicPr>
          <p:cNvPr id="2" name="Picture 1"/>
          <p:cNvPicPr>
            <a:picLocks noChangeAspect="1"/>
          </p:cNvPicPr>
          <p:nvPr/>
        </p:nvPicPr>
        <p:blipFill>
          <a:blip r:embed="rId3"/>
          <a:stretch>
            <a:fillRect/>
          </a:stretch>
        </p:blipFill>
        <p:spPr>
          <a:xfrm>
            <a:off x="395536" y="3375018"/>
            <a:ext cx="8424936" cy="846069"/>
          </a:xfrm>
          <a:prstGeom prst="rect">
            <a:avLst/>
          </a:prstGeom>
          <a:ln>
            <a:solidFill>
              <a:schemeClr val="tx1"/>
            </a:solidFill>
          </a:ln>
        </p:spPr>
      </p:pic>
    </p:spTree>
    <p:extLst>
      <p:ext uri="{BB962C8B-B14F-4D97-AF65-F5344CB8AC3E}">
        <p14:creationId xmlns:p14="http://schemas.microsoft.com/office/powerpoint/2010/main" val="365859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7" y="1027662"/>
            <a:ext cx="6912769" cy="4944276"/>
          </a:xfrm>
          <a:prstGeom prst="rect">
            <a:avLst/>
          </a:prstGeom>
          <a:ln>
            <a:solidFill>
              <a:schemeClr val="tx1"/>
            </a:solidFill>
          </a:ln>
        </p:spPr>
      </p:pic>
      <p:sp>
        <p:nvSpPr>
          <p:cNvPr id="9" name="Rectangle 8"/>
          <p:cNvSpPr/>
          <p:nvPr/>
        </p:nvSpPr>
        <p:spPr bwMode="auto">
          <a:xfrm>
            <a:off x="1331640" y="5431262"/>
            <a:ext cx="5472608" cy="38176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1331640" y="1868130"/>
            <a:ext cx="1689914" cy="1944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6477938" y="1538004"/>
            <a:ext cx="2448272" cy="923330"/>
          </a:xfrm>
          <a:prstGeom prst="rect">
            <a:avLst/>
          </a:prstGeom>
          <a:solidFill>
            <a:schemeClr val="bg1"/>
          </a:solidFill>
          <a:ln>
            <a:solidFill>
              <a:schemeClr val="tx1"/>
            </a:solidFill>
          </a:ln>
        </p:spPr>
        <p:txBody>
          <a:bodyPr wrap="square" rtlCol="0">
            <a:spAutoFit/>
          </a:bodyPr>
          <a:lstStyle/>
          <a:p>
            <a:r>
              <a:rPr lang="en-US" dirty="0" smtClean="0"/>
              <a:t>Item is linked to this holdings record</a:t>
            </a:r>
            <a:endParaRPr lang="en-GB" dirty="0"/>
          </a:p>
        </p:txBody>
      </p:sp>
      <p:sp>
        <p:nvSpPr>
          <p:cNvPr id="10" name="TextBox 9"/>
          <p:cNvSpPr txBox="1"/>
          <p:nvPr/>
        </p:nvSpPr>
        <p:spPr>
          <a:xfrm>
            <a:off x="6200684" y="4354994"/>
            <a:ext cx="2448272" cy="923330"/>
          </a:xfrm>
          <a:prstGeom prst="rect">
            <a:avLst/>
          </a:prstGeom>
          <a:solidFill>
            <a:schemeClr val="bg1"/>
          </a:solidFill>
          <a:ln>
            <a:solidFill>
              <a:schemeClr val="tx1"/>
            </a:solidFill>
          </a:ln>
        </p:spPr>
        <p:txBody>
          <a:bodyPr wrap="square" rtlCol="0">
            <a:spAutoFit/>
          </a:bodyPr>
          <a:lstStyle/>
          <a:p>
            <a:r>
              <a:rPr lang="en-US" dirty="0" smtClean="0"/>
              <a:t>Item is linked to this field in the holdings record</a:t>
            </a:r>
            <a:endParaRPr lang="en-GB" dirty="0"/>
          </a:p>
        </p:txBody>
      </p:sp>
      <p:cxnSp>
        <p:nvCxnSpPr>
          <p:cNvPr id="11" name="Straight Arrow Connector 10"/>
          <p:cNvCxnSpPr/>
          <p:nvPr/>
        </p:nvCxnSpPr>
        <p:spPr bwMode="auto">
          <a:xfrm flipV="1">
            <a:off x="4860032" y="4844858"/>
            <a:ext cx="0" cy="569395"/>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cxnSp>
        <p:nvCxnSpPr>
          <p:cNvPr id="13" name="Straight Arrow Connector 12"/>
          <p:cNvCxnSpPr/>
          <p:nvPr/>
        </p:nvCxnSpPr>
        <p:spPr bwMode="auto">
          <a:xfrm>
            <a:off x="4854644" y="4844858"/>
            <a:ext cx="134604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6" name="Straight Arrow Connector 15"/>
          <p:cNvCxnSpPr/>
          <p:nvPr/>
        </p:nvCxnSpPr>
        <p:spPr bwMode="auto">
          <a:xfrm>
            <a:off x="3131840" y="1945699"/>
            <a:ext cx="3346098" cy="0"/>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26"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connection between the item and the </a:t>
            </a:r>
            <a:r>
              <a:rPr lang="en-GB" sz="2000" dirty="0" smtClean="0"/>
              <a:t>holdings record</a:t>
            </a:r>
            <a:endParaRPr lang="en-GB" sz="2000" dirty="0"/>
          </a:p>
        </p:txBody>
      </p:sp>
    </p:spTree>
    <p:extLst>
      <p:ext uri="{BB962C8B-B14F-4D97-AF65-F5344CB8AC3E}">
        <p14:creationId xmlns:p14="http://schemas.microsoft.com/office/powerpoint/2010/main" val="65120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7" y="1437052"/>
            <a:ext cx="6912769" cy="4944276"/>
          </a:xfrm>
          <a:prstGeom prst="rect">
            <a:avLst/>
          </a:prstGeom>
          <a:ln>
            <a:solidFill>
              <a:schemeClr val="tx1"/>
            </a:solidFill>
          </a:ln>
        </p:spPr>
      </p:pic>
      <p:sp>
        <p:nvSpPr>
          <p:cNvPr id="9" name="Rectangle 8"/>
          <p:cNvSpPr/>
          <p:nvPr/>
        </p:nvSpPr>
        <p:spPr bwMode="auto">
          <a:xfrm>
            <a:off x="1331640" y="5840652"/>
            <a:ext cx="1296144" cy="38176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1331640" y="2277520"/>
            <a:ext cx="1689914" cy="1944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bwMode="auto">
          <a:xfrm>
            <a:off x="3131840" y="2355089"/>
            <a:ext cx="648072" cy="8626"/>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26"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connection between the item and the </a:t>
            </a:r>
            <a:r>
              <a:rPr lang="en-GB" sz="2000" dirty="0" smtClean="0"/>
              <a:t>holdings record</a:t>
            </a:r>
            <a:endParaRPr lang="en-GB" sz="2000" dirty="0"/>
          </a:p>
        </p:txBody>
      </p:sp>
      <p:pic>
        <p:nvPicPr>
          <p:cNvPr id="3" name="Picture 2"/>
          <p:cNvPicPr>
            <a:picLocks noChangeAspect="1"/>
          </p:cNvPicPr>
          <p:nvPr/>
        </p:nvPicPr>
        <p:blipFill>
          <a:blip r:embed="rId4"/>
          <a:stretch>
            <a:fillRect/>
          </a:stretch>
        </p:blipFill>
        <p:spPr>
          <a:xfrm>
            <a:off x="1259632" y="2881132"/>
            <a:ext cx="6619875" cy="1962150"/>
          </a:xfrm>
          <a:prstGeom prst="rect">
            <a:avLst/>
          </a:prstGeom>
          <a:ln>
            <a:solidFill>
              <a:schemeClr val="tx1"/>
            </a:solidFill>
          </a:ln>
        </p:spPr>
      </p:pic>
      <p:sp>
        <p:nvSpPr>
          <p:cNvPr id="12" name="Rectangle 11"/>
          <p:cNvSpPr/>
          <p:nvPr/>
        </p:nvSpPr>
        <p:spPr bwMode="auto">
          <a:xfrm>
            <a:off x="3625032" y="2924944"/>
            <a:ext cx="1235000" cy="1944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bwMode="auto">
          <a:xfrm flipV="1">
            <a:off x="3779912" y="2363715"/>
            <a:ext cx="0" cy="525023"/>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6" name="TextBox 5"/>
          <p:cNvSpPr txBox="1"/>
          <p:nvPr/>
        </p:nvSpPr>
        <p:spPr>
          <a:xfrm>
            <a:off x="5253802" y="3421348"/>
            <a:ext cx="2558558" cy="369332"/>
          </a:xfrm>
          <a:prstGeom prst="rect">
            <a:avLst/>
          </a:prstGeom>
          <a:solidFill>
            <a:schemeClr val="bg1"/>
          </a:solidFill>
          <a:ln>
            <a:solidFill>
              <a:schemeClr val="tx1"/>
            </a:solidFill>
          </a:ln>
        </p:spPr>
        <p:txBody>
          <a:bodyPr wrap="square" rtlCol="0">
            <a:spAutoFit/>
          </a:bodyPr>
          <a:lstStyle/>
          <a:p>
            <a:r>
              <a:rPr lang="en-US" dirty="0" smtClean="0"/>
              <a:t>The holdings record</a:t>
            </a:r>
            <a:endParaRPr lang="en-GB" dirty="0"/>
          </a:p>
        </p:txBody>
      </p:sp>
      <p:sp>
        <p:nvSpPr>
          <p:cNvPr id="17" name="Rectangle 16"/>
          <p:cNvSpPr/>
          <p:nvPr/>
        </p:nvSpPr>
        <p:spPr bwMode="auto">
          <a:xfrm>
            <a:off x="5436096" y="5840652"/>
            <a:ext cx="1520552" cy="34637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p:nvPr/>
        </p:nvSpPr>
        <p:spPr bwMode="auto">
          <a:xfrm>
            <a:off x="1559097" y="4005064"/>
            <a:ext cx="348607" cy="1944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bwMode="auto">
          <a:xfrm flipV="1">
            <a:off x="1588337" y="4199524"/>
            <a:ext cx="0" cy="1624119"/>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20" name="Rectangle 19"/>
          <p:cNvSpPr/>
          <p:nvPr/>
        </p:nvSpPr>
        <p:spPr bwMode="auto">
          <a:xfrm>
            <a:off x="5004048" y="4029939"/>
            <a:ext cx="348607" cy="1944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 name="Straight Arrow Connector 12"/>
          <p:cNvCxnSpPr/>
          <p:nvPr/>
        </p:nvCxnSpPr>
        <p:spPr bwMode="auto">
          <a:xfrm>
            <a:off x="5352655" y="4127168"/>
            <a:ext cx="843717"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Arrow Connector 10"/>
          <p:cNvCxnSpPr/>
          <p:nvPr/>
        </p:nvCxnSpPr>
        <p:spPr bwMode="auto">
          <a:xfrm flipV="1">
            <a:off x="6196372" y="4127169"/>
            <a:ext cx="0" cy="1696474"/>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23" name="TextBox 22"/>
          <p:cNvSpPr txBox="1"/>
          <p:nvPr/>
        </p:nvSpPr>
        <p:spPr>
          <a:xfrm>
            <a:off x="935596" y="956860"/>
            <a:ext cx="7200800" cy="369332"/>
          </a:xfrm>
          <a:prstGeom prst="rect">
            <a:avLst/>
          </a:prstGeom>
          <a:solidFill>
            <a:schemeClr val="bg1"/>
          </a:solidFill>
          <a:ln>
            <a:solidFill>
              <a:schemeClr val="tx1"/>
            </a:solidFill>
          </a:ln>
        </p:spPr>
        <p:txBody>
          <a:bodyPr wrap="square" rtlCol="0">
            <a:spAutoFit/>
          </a:bodyPr>
          <a:lstStyle/>
          <a:p>
            <a:r>
              <a:rPr lang="en-US" dirty="0" smtClean="0"/>
              <a:t>This shows how the item is connected to the holdings record</a:t>
            </a:r>
            <a:endParaRPr lang="en-GB" dirty="0"/>
          </a:p>
        </p:txBody>
      </p:sp>
    </p:spTree>
    <p:extLst>
      <p:ext uri="{BB962C8B-B14F-4D97-AF65-F5344CB8AC3E}">
        <p14:creationId xmlns:p14="http://schemas.microsoft.com/office/powerpoint/2010/main" val="213717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b="1" dirty="0"/>
              <a:t>The example here using a prediction pattern </a:t>
            </a:r>
            <a:endParaRPr lang="en-GB" sz="1800" b="1" dirty="0" smtClean="0"/>
          </a:p>
          <a:p>
            <a:pPr marL="342900" indent="-342900">
              <a:buFont typeface="Arial" pitchFamily="34" charset="0"/>
              <a:buChar char="•"/>
            </a:pPr>
            <a:r>
              <a:rPr lang="en-GB" sz="1800" dirty="0" smtClean="0"/>
              <a:t>The </a:t>
            </a:r>
            <a:r>
              <a:rPr lang="en-GB" sz="1800" dirty="0"/>
              <a:t>863/4/5 and the 866/7/8 tasks</a:t>
            </a:r>
          </a:p>
          <a:p>
            <a:pPr marL="342900" indent="-342900">
              <a:buFont typeface="Arial" pitchFamily="34" charset="0"/>
              <a:buChar char="•"/>
            </a:pPr>
            <a:r>
              <a:rPr lang="en-US" sz="1800" dirty="0"/>
              <a:t>Recreating the </a:t>
            </a:r>
            <a:r>
              <a:rPr lang="en-GB" sz="1800" dirty="0"/>
              <a:t>863/4/5 and the 866/7/8 </a:t>
            </a:r>
            <a:r>
              <a:rPr lang="en-GB" sz="1800" dirty="0" smtClean="0"/>
              <a:t>fields</a:t>
            </a:r>
          </a:p>
          <a:p>
            <a:pPr marL="342900" indent="-342900">
              <a:buFont typeface="Arial" pitchFamily="34" charset="0"/>
              <a:buChar char="•"/>
            </a:pPr>
            <a:r>
              <a:rPr lang="en-GB" sz="1800" dirty="0"/>
              <a:t>The example here not using a prediction pattern </a:t>
            </a:r>
            <a:endParaRPr lang="en-GB" sz="1800" dirty="0" smtClean="0"/>
          </a:p>
          <a:p>
            <a:pPr marL="342900" indent="-342900">
              <a:buFont typeface="Arial" pitchFamily="34" charset="0"/>
              <a:buChar char="•"/>
            </a:pPr>
            <a:r>
              <a:rPr lang="en-US" sz="1800" dirty="0"/>
              <a:t>Viewing the summary holding in </a:t>
            </a:r>
            <a:r>
              <a:rPr lang="en-US" sz="1800" dirty="0" smtClean="0"/>
              <a:t>Primo</a:t>
            </a:r>
            <a:endParaRPr lang="en-GB" sz="1800" dirty="0"/>
          </a:p>
        </p:txBody>
      </p:sp>
    </p:spTree>
    <p:extLst>
      <p:ext uri="{BB962C8B-B14F-4D97-AF65-F5344CB8AC3E}">
        <p14:creationId xmlns:p14="http://schemas.microsoft.com/office/powerpoint/2010/main" val="336414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7382" y="2652932"/>
            <a:ext cx="6588186" cy="2270758"/>
          </a:xfrm>
          <a:prstGeom prst="rect">
            <a:avLst/>
          </a:prstGeom>
          <a:ln>
            <a:solidFill>
              <a:schemeClr val="tx1"/>
            </a:solidFill>
          </a:ln>
        </p:spPr>
      </p:pic>
      <p:sp>
        <p:nvSpPr>
          <p:cNvPr id="15" name="Content Placeholder 2"/>
          <p:cNvSpPr>
            <a:spLocks noGrp="1"/>
          </p:cNvSpPr>
          <p:nvPr>
            <p:ph idx="1"/>
          </p:nvPr>
        </p:nvSpPr>
        <p:spPr>
          <a:xfrm>
            <a:off x="107504" y="908720"/>
            <a:ext cx="8856984" cy="1368152"/>
          </a:xfrm>
        </p:spPr>
        <p:txBody>
          <a:bodyPr/>
          <a:lstStyle/>
          <a:p>
            <a:pPr marL="342900" indent="-342900">
              <a:buFont typeface="Arial" pitchFamily="34" charset="0"/>
              <a:buChar char="•"/>
            </a:pPr>
            <a:r>
              <a:rPr lang="en-US" sz="1800" dirty="0" smtClean="0"/>
              <a:t>In our case we have an acquisitions order (POL-44783) for MMSID </a:t>
            </a:r>
            <a:r>
              <a:rPr lang="en-US" sz="1800" dirty="0"/>
              <a:t>991527300000121 ISBN 0015-7120</a:t>
            </a:r>
            <a:r>
              <a:rPr lang="en-GB" sz="1800" dirty="0" smtClean="0"/>
              <a:t> which is the “Foreign Affairs” journal.</a:t>
            </a:r>
          </a:p>
          <a:p>
            <a:pPr marL="342900" indent="-342900">
              <a:buFont typeface="Arial" pitchFamily="34" charset="0"/>
              <a:buChar char="•"/>
            </a:pPr>
            <a:r>
              <a:rPr lang="en-US" sz="1800" dirty="0" smtClean="0"/>
              <a:t>Inside the holdings record we create a prediction pattern 853 field</a:t>
            </a:r>
          </a:p>
        </p:txBody>
      </p:sp>
      <p:sp>
        <p:nvSpPr>
          <p:cNvPr id="6" name="TextBox 5"/>
          <p:cNvSpPr txBox="1"/>
          <p:nvPr/>
        </p:nvSpPr>
        <p:spPr>
          <a:xfrm>
            <a:off x="683568" y="5157192"/>
            <a:ext cx="7920880" cy="646331"/>
          </a:xfrm>
          <a:prstGeom prst="rect">
            <a:avLst/>
          </a:prstGeom>
          <a:solidFill>
            <a:schemeClr val="bg1"/>
          </a:solidFill>
          <a:ln>
            <a:solidFill>
              <a:schemeClr val="tx1"/>
            </a:solidFill>
          </a:ln>
        </p:spPr>
        <p:txBody>
          <a:bodyPr wrap="square" rtlCol="0">
            <a:spAutoFit/>
          </a:bodyPr>
          <a:lstStyle/>
          <a:p>
            <a:r>
              <a:rPr lang="en-US" dirty="0" smtClean="0"/>
              <a:t>For details on creating and using prediction patterns see separate presentation “Prediction </a:t>
            </a:r>
            <a:r>
              <a:rPr lang="en-US" dirty="0"/>
              <a:t>Patterns and Serial </a:t>
            </a:r>
            <a:r>
              <a:rPr lang="en-US" dirty="0" smtClean="0"/>
              <a:t>Check-in”</a:t>
            </a:r>
            <a:endParaRPr lang="en-GB" dirty="0"/>
          </a:p>
        </p:txBody>
      </p:sp>
      <p:sp>
        <p:nvSpPr>
          <p:cNvPr id="9"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The example here using a prediction pattern</a:t>
            </a:r>
            <a:endParaRPr lang="en-GB" sz="2000" dirty="0"/>
          </a:p>
        </p:txBody>
      </p:sp>
      <p:sp>
        <p:nvSpPr>
          <p:cNvPr id="11" name="Rectangle 10"/>
          <p:cNvSpPr/>
          <p:nvPr/>
        </p:nvSpPr>
        <p:spPr bwMode="auto">
          <a:xfrm>
            <a:off x="870352" y="4509120"/>
            <a:ext cx="6293936" cy="41457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1379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07504" y="908720"/>
            <a:ext cx="8856984" cy="3456384"/>
          </a:xfrm>
        </p:spPr>
        <p:txBody>
          <a:bodyPr/>
          <a:lstStyle/>
          <a:p>
            <a:pPr marL="342900" indent="-342900">
              <a:buFont typeface="Arial" pitchFamily="34" charset="0"/>
              <a:buChar char="•"/>
            </a:pPr>
            <a:r>
              <a:rPr lang="en-US" sz="2000" dirty="0" smtClean="0"/>
              <a:t>In our specific situation:</a:t>
            </a:r>
          </a:p>
          <a:p>
            <a:pPr marL="628650" lvl="1" indent="-342900">
              <a:buFont typeface="Arial" pitchFamily="34" charset="0"/>
              <a:buChar char="•"/>
            </a:pPr>
            <a:r>
              <a:rPr lang="en-US" sz="2000" dirty="0" smtClean="0"/>
              <a:t>Vol. 1 2018 issues 1-4 have all arrived. It is a complete volume.</a:t>
            </a:r>
          </a:p>
          <a:p>
            <a:pPr marL="628650" lvl="1" indent="-342900">
              <a:buFont typeface="Arial" pitchFamily="34" charset="0"/>
              <a:buChar char="•"/>
            </a:pPr>
            <a:r>
              <a:rPr lang="en-US" sz="2000" dirty="0" smtClean="0"/>
              <a:t>Vol. 2 2019 issues 1 and 4 have arrived.  Issues 2 and 3 are missing</a:t>
            </a:r>
            <a:r>
              <a:rPr lang="en-US" sz="2000" dirty="0"/>
              <a:t>. It is </a:t>
            </a:r>
            <a:r>
              <a:rPr lang="en-US" sz="2000" dirty="0" smtClean="0"/>
              <a:t>not a </a:t>
            </a:r>
            <a:r>
              <a:rPr lang="en-US" sz="2000" dirty="0"/>
              <a:t>complete volume.</a:t>
            </a:r>
            <a:endParaRPr lang="en-US" sz="2000" dirty="0" smtClean="0"/>
          </a:p>
          <a:p>
            <a:pPr marL="628650" lvl="1" indent="-342900">
              <a:buFont typeface="Arial" pitchFamily="34" charset="0"/>
              <a:buChar char="•"/>
            </a:pPr>
            <a:r>
              <a:rPr lang="en-US" sz="2000" dirty="0" smtClean="0"/>
              <a:t>Vol. 3 2020 issues 1-4 have arrived</a:t>
            </a:r>
            <a:r>
              <a:rPr lang="en-US" sz="2000" dirty="0"/>
              <a:t>. It is a complete volume.</a:t>
            </a:r>
            <a:endParaRPr lang="en-US" sz="2000" dirty="0" smtClean="0"/>
          </a:p>
          <a:p>
            <a:pPr marL="342900" indent="-342900">
              <a:buFont typeface="Arial" pitchFamily="34" charset="0"/>
              <a:buChar char="•"/>
            </a:pPr>
            <a:r>
              <a:rPr lang="en-US" sz="2000" dirty="0" smtClean="0"/>
              <a:t>So we have 10 issues.</a:t>
            </a:r>
          </a:p>
          <a:p>
            <a:pPr marL="342900" indent="-342900">
              <a:buFont typeface="Arial" pitchFamily="34" charset="0"/>
              <a:buChar char="•"/>
            </a:pPr>
            <a:r>
              <a:rPr lang="en-US" sz="2000" dirty="0" smtClean="0"/>
              <a:t>All is complete for Vol. 1-3 except for issues 2 and 3 of Vol. 2 from 2019.</a:t>
            </a:r>
          </a:p>
        </p:txBody>
      </p:sp>
      <p:sp>
        <p:nvSpPr>
          <p:cNvPr id="6"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example here using a prediction pattern</a:t>
            </a:r>
          </a:p>
        </p:txBody>
      </p:sp>
    </p:spTree>
    <p:extLst>
      <p:ext uri="{BB962C8B-B14F-4D97-AF65-F5344CB8AC3E}">
        <p14:creationId xmlns:p14="http://schemas.microsoft.com/office/powerpoint/2010/main" val="398598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323528"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b="1"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dirty="0" smtClean="0"/>
              <a:t>The 863/4/5 and the 866/7/8 tasks</a:t>
            </a:r>
          </a:p>
          <a:p>
            <a:pPr marL="342900" indent="-342900">
              <a:buFont typeface="Arial" pitchFamily="34" charset="0"/>
              <a:buChar char="•"/>
            </a:pPr>
            <a:r>
              <a:rPr lang="en-US" sz="1800" dirty="0" smtClean="0"/>
              <a:t>Recreating the </a:t>
            </a:r>
            <a:r>
              <a:rPr lang="en-GB" sz="1800" dirty="0"/>
              <a:t>863/4/5 and the 866/7/8 </a:t>
            </a:r>
            <a:r>
              <a:rPr lang="en-GB" sz="1800" dirty="0" smtClean="0"/>
              <a:t>fields</a:t>
            </a:r>
          </a:p>
          <a:p>
            <a:pPr marL="342900" indent="-342900">
              <a:buFont typeface="Arial" pitchFamily="34" charset="0"/>
              <a:buChar char="•"/>
            </a:pPr>
            <a:r>
              <a:rPr lang="en-GB" sz="1800" dirty="0"/>
              <a:t>The example here </a:t>
            </a:r>
            <a:r>
              <a:rPr lang="en-GB" sz="1800" dirty="0" smtClean="0"/>
              <a:t>not using </a:t>
            </a:r>
            <a:r>
              <a:rPr lang="en-GB" sz="1800" dirty="0"/>
              <a:t>a prediction pattern </a:t>
            </a:r>
            <a:endParaRPr lang="en-GB" sz="1800" dirty="0" smtClean="0"/>
          </a:p>
          <a:p>
            <a:pPr marL="342900" indent="-342900">
              <a:buFont typeface="Arial" pitchFamily="34" charset="0"/>
              <a:buChar char="•"/>
            </a:pPr>
            <a:r>
              <a:rPr lang="en-US" sz="1800" dirty="0" smtClean="0"/>
              <a:t>Viewing the summary holding in </a:t>
            </a:r>
            <a:r>
              <a:rPr lang="en-US" sz="1800" dirty="0"/>
              <a:t>P</a:t>
            </a:r>
            <a:r>
              <a:rPr lang="en-US" sz="1800" dirty="0" smtClean="0"/>
              <a:t>rimo</a:t>
            </a:r>
            <a:endParaRPr lang="en-GB" sz="1800" dirty="0"/>
          </a:p>
          <a:p>
            <a:pPr marL="342900" indent="-342900">
              <a:buFont typeface="Arial" pitchFamily="34" charset="0"/>
              <a:buChar char="•"/>
            </a:pPr>
            <a:endParaRPr lang="en-ZA" sz="1800" dirty="0" smtClean="0"/>
          </a:p>
        </p:txBody>
      </p:sp>
    </p:spTree>
    <p:extLst>
      <p:ext uri="{BB962C8B-B14F-4D97-AF65-F5344CB8AC3E}">
        <p14:creationId xmlns:p14="http://schemas.microsoft.com/office/powerpoint/2010/main" val="80663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878" y="1012957"/>
            <a:ext cx="8961120" cy="3679958"/>
          </a:xfrm>
          <a:prstGeom prst="rect">
            <a:avLst/>
          </a:prstGeom>
          <a:ln>
            <a:solidFill>
              <a:schemeClr val="tx1"/>
            </a:solidFill>
          </a:ln>
        </p:spPr>
      </p:pic>
      <p:sp>
        <p:nvSpPr>
          <p:cNvPr id="9" name="TextBox 8"/>
          <p:cNvSpPr txBox="1"/>
          <p:nvPr/>
        </p:nvSpPr>
        <p:spPr>
          <a:xfrm>
            <a:off x="683568" y="5157192"/>
            <a:ext cx="7920880" cy="646331"/>
          </a:xfrm>
          <a:prstGeom prst="rect">
            <a:avLst/>
          </a:prstGeom>
          <a:solidFill>
            <a:schemeClr val="bg1"/>
          </a:solidFill>
          <a:ln>
            <a:solidFill>
              <a:schemeClr val="tx1"/>
            </a:solidFill>
          </a:ln>
        </p:spPr>
        <p:txBody>
          <a:bodyPr wrap="square" rtlCol="0">
            <a:spAutoFit/>
          </a:bodyPr>
          <a:lstStyle/>
          <a:p>
            <a:r>
              <a:rPr lang="en-US" dirty="0" smtClean="0"/>
              <a:t>Vol. 2 issues 2-3 missing.  They have no receiving date, they are “not in place” and have Process Type “Acquisition”</a:t>
            </a:r>
            <a:endParaRPr lang="en-GB" dirty="0"/>
          </a:p>
        </p:txBody>
      </p:sp>
      <p:sp>
        <p:nvSpPr>
          <p:cNvPr id="8" name="Rectangle 7"/>
          <p:cNvSpPr/>
          <p:nvPr/>
        </p:nvSpPr>
        <p:spPr bwMode="auto">
          <a:xfrm>
            <a:off x="7668344" y="2688668"/>
            <a:ext cx="745826" cy="5760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6948264" y="2688668"/>
            <a:ext cx="745826" cy="5760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5790906" y="2688668"/>
            <a:ext cx="745826" cy="5760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example here using a prediction pattern</a:t>
            </a:r>
          </a:p>
        </p:txBody>
      </p:sp>
    </p:spTree>
    <p:extLst>
      <p:ext uri="{BB962C8B-B14F-4D97-AF65-F5344CB8AC3E}">
        <p14:creationId xmlns:p14="http://schemas.microsoft.com/office/powerpoint/2010/main" val="3184430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376" y="2564904"/>
            <a:ext cx="8961120" cy="3718560"/>
          </a:xfrm>
          <a:prstGeom prst="rect">
            <a:avLst/>
          </a:prstGeom>
          <a:ln>
            <a:solidFill>
              <a:schemeClr val="tx1"/>
            </a:solidFill>
          </a:ln>
        </p:spPr>
      </p:pic>
      <p:sp>
        <p:nvSpPr>
          <p:cNvPr id="15" name="Content Placeholder 2"/>
          <p:cNvSpPr>
            <a:spLocks noGrp="1"/>
          </p:cNvSpPr>
          <p:nvPr>
            <p:ph idx="1"/>
          </p:nvPr>
        </p:nvSpPr>
        <p:spPr>
          <a:xfrm>
            <a:off x="107504" y="908720"/>
            <a:ext cx="8856984" cy="576064"/>
          </a:xfrm>
        </p:spPr>
        <p:txBody>
          <a:bodyPr/>
          <a:lstStyle/>
          <a:p>
            <a:pPr marL="342900" indent="-342900">
              <a:buFont typeface="Arial" pitchFamily="34" charset="0"/>
              <a:buChar char="•"/>
            </a:pPr>
            <a:r>
              <a:rPr lang="en-US" sz="2400" dirty="0" smtClean="0"/>
              <a:t>Because we used the prediction pattern to create the items each item is automatically linked to the relevant 85X field of the holdings record</a:t>
            </a:r>
          </a:p>
        </p:txBody>
      </p:sp>
      <p:sp>
        <p:nvSpPr>
          <p:cNvPr id="9" name="Rectangle 8"/>
          <p:cNvSpPr/>
          <p:nvPr/>
        </p:nvSpPr>
        <p:spPr bwMode="auto">
          <a:xfrm>
            <a:off x="121445" y="5495506"/>
            <a:ext cx="8220293" cy="68344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a:t>The example here using a prediction pattern</a:t>
            </a:r>
          </a:p>
        </p:txBody>
      </p:sp>
    </p:spTree>
    <p:extLst>
      <p:ext uri="{BB962C8B-B14F-4D97-AF65-F5344CB8AC3E}">
        <p14:creationId xmlns:p14="http://schemas.microsoft.com/office/powerpoint/2010/main" val="1398672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b="1" dirty="0" smtClean="0"/>
              <a:t>The 863/4/5 and the 866/7/8 tasks</a:t>
            </a:r>
          </a:p>
          <a:p>
            <a:pPr marL="342900" indent="-342900">
              <a:buFont typeface="Arial" pitchFamily="34" charset="0"/>
              <a:buChar char="•"/>
            </a:pPr>
            <a:r>
              <a:rPr lang="en-US" sz="1800" dirty="0"/>
              <a:t>Recreating the </a:t>
            </a:r>
            <a:r>
              <a:rPr lang="en-GB" sz="1800" dirty="0"/>
              <a:t>863/4/5 and the 866/7/8 </a:t>
            </a:r>
            <a:r>
              <a:rPr lang="en-GB" sz="1800" dirty="0" smtClean="0"/>
              <a:t>fields</a:t>
            </a:r>
          </a:p>
          <a:p>
            <a:pPr marL="342900" indent="-342900">
              <a:buFont typeface="Arial" pitchFamily="34" charset="0"/>
              <a:buChar char="•"/>
            </a:pPr>
            <a:r>
              <a:rPr lang="en-GB" sz="1800" dirty="0"/>
              <a:t>The example here not using a prediction pattern </a:t>
            </a:r>
            <a:endParaRPr lang="en-GB" sz="1800" dirty="0" smtClean="0"/>
          </a:p>
          <a:p>
            <a:pPr marL="342900" indent="-342900">
              <a:buFont typeface="Arial" pitchFamily="34" charset="0"/>
              <a:buChar char="•"/>
            </a:pPr>
            <a:r>
              <a:rPr lang="en-US" sz="1800" dirty="0"/>
              <a:t>Viewing the summary holding in </a:t>
            </a:r>
            <a:r>
              <a:rPr lang="en-US" sz="1800" dirty="0" smtClean="0"/>
              <a:t>Primo</a:t>
            </a:r>
            <a:endParaRPr lang="en-GB" sz="1800" dirty="0"/>
          </a:p>
        </p:txBody>
      </p:sp>
    </p:spTree>
    <p:extLst>
      <p:ext uri="{BB962C8B-B14F-4D97-AF65-F5344CB8AC3E}">
        <p14:creationId xmlns:p14="http://schemas.microsoft.com/office/powerpoint/2010/main" val="193937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4592466"/>
          </a:xfrm>
        </p:spPr>
        <p:txBody>
          <a:bodyPr/>
          <a:lstStyle/>
          <a:p>
            <a:pPr marL="342900" lvl="2" indent="-342900">
              <a:buFont typeface="Arial" pitchFamily="34" charset="0"/>
              <a:buChar char="•"/>
            </a:pPr>
            <a:r>
              <a:rPr lang="en-GB" dirty="0" smtClean="0"/>
              <a:t>“</a:t>
            </a:r>
            <a:r>
              <a:rPr lang="en-GB" dirty="0"/>
              <a:t>MARC21 Expand Holding By 866/7/8 Task” uses </a:t>
            </a:r>
            <a:r>
              <a:rPr lang="en-GB" dirty="0" smtClean="0"/>
              <a:t>the combination of the 853/4/5 and 863/4/5 to create a 866/7/8 summary holdings field</a:t>
            </a:r>
          </a:p>
          <a:p>
            <a:pPr marL="342900" lvl="2" indent="-342900">
              <a:buFont typeface="Arial" pitchFamily="34" charset="0"/>
              <a:buChar char="•"/>
            </a:pPr>
            <a:r>
              <a:rPr lang="en-GB" dirty="0" smtClean="0"/>
              <a:t>“</a:t>
            </a:r>
            <a:r>
              <a:rPr lang="en-GB" dirty="0"/>
              <a:t>MARC21 Expand Holding By 863/4/5 Task</a:t>
            </a:r>
            <a:r>
              <a:rPr lang="en-GB" dirty="0" smtClean="0"/>
              <a:t>” creates a 863/4/5 based on the existence and arrival of linked items.</a:t>
            </a:r>
          </a:p>
          <a:p>
            <a:pPr marL="342900" lvl="2" indent="-342900">
              <a:buFont typeface="Arial" pitchFamily="34" charset="0"/>
              <a:buChar char="•"/>
            </a:pPr>
            <a:r>
              <a:rPr lang="en-GB" dirty="0" smtClean="0"/>
              <a:t> The 863/4/5 can be created either</a:t>
            </a:r>
          </a:p>
          <a:p>
            <a:pPr marL="574675" lvl="3" indent="-342900">
              <a:buFont typeface="Arial" pitchFamily="34" charset="0"/>
              <a:buChar char="•"/>
            </a:pPr>
            <a:r>
              <a:rPr lang="en-US" sz="2000" dirty="0"/>
              <a:t>Manually</a:t>
            </a:r>
          </a:p>
          <a:p>
            <a:pPr marL="574675" lvl="3" indent="-342900">
              <a:buFont typeface="Arial" pitchFamily="34" charset="0"/>
              <a:buChar char="•"/>
            </a:pPr>
            <a:r>
              <a:rPr lang="en-US" sz="2000" dirty="0"/>
              <a:t>Via the </a:t>
            </a:r>
            <a:r>
              <a:rPr lang="en-GB" sz="2000" dirty="0"/>
              <a:t>“MARC21 Expand Holding By 863/4/5 Task” </a:t>
            </a:r>
            <a:endParaRPr lang="en-GB" sz="2000" dirty="0" smtClean="0"/>
          </a:p>
          <a:p>
            <a:pPr marL="342900" lvl="2" indent="-342900">
              <a:buFont typeface="Arial" pitchFamily="34" charset="0"/>
              <a:buChar char="•"/>
            </a:pPr>
            <a:r>
              <a:rPr lang="en-US" sz="2200" dirty="0" smtClean="0"/>
              <a:t>In either case it can be used by </a:t>
            </a:r>
            <a:r>
              <a:rPr lang="en-GB" sz="2200" dirty="0"/>
              <a:t>“MARC21 Expand Holding By 866/7/8 Task” </a:t>
            </a:r>
            <a:r>
              <a:rPr lang="en-GB" sz="2200" dirty="0" smtClean="0"/>
              <a:t>which uses </a:t>
            </a:r>
            <a:r>
              <a:rPr lang="en-GB" sz="2200" dirty="0"/>
              <a:t>the combination of the 853/4/5 and 863/4/5 to create a 866/7/8 summary holdings </a:t>
            </a:r>
            <a:r>
              <a:rPr lang="en-GB" sz="2200" dirty="0" smtClean="0"/>
              <a:t>field</a:t>
            </a:r>
            <a:endParaRPr lang="en-GB" sz="2200" dirty="0"/>
          </a:p>
        </p:txBody>
      </p:sp>
    </p:spTree>
    <p:extLst>
      <p:ext uri="{BB962C8B-B14F-4D97-AF65-F5344CB8AC3E}">
        <p14:creationId xmlns:p14="http://schemas.microsoft.com/office/powerpoint/2010/main" val="1865125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2093912"/>
          </a:xfrm>
        </p:spPr>
        <p:txBody>
          <a:bodyPr/>
          <a:lstStyle/>
          <a:p>
            <a:pPr marL="342900" indent="-342900">
              <a:buFont typeface="Arial" pitchFamily="34" charset="0"/>
              <a:buChar char="•"/>
            </a:pPr>
            <a:r>
              <a:rPr lang="en-US" sz="2000" dirty="0" smtClean="0"/>
              <a:t>We already saw that we have items linked to the holdings record.  The items are Vol. 1-3 issues 1-4 of each volume except for issues 2-3 of volume 2</a:t>
            </a:r>
          </a:p>
          <a:p>
            <a:pPr marL="342900" indent="-342900">
              <a:buFont typeface="Arial" pitchFamily="34" charset="0"/>
              <a:buChar char="•"/>
            </a:pPr>
            <a:r>
              <a:rPr lang="en-US" sz="2000" dirty="0" smtClean="0"/>
              <a:t>We also saw </a:t>
            </a:r>
            <a:r>
              <a:rPr lang="en-US" sz="2000" dirty="0"/>
              <a:t>that the “</a:t>
            </a:r>
            <a:r>
              <a:rPr lang="en-GB" sz="2000" dirty="0"/>
              <a:t>Marc21 Holding normalize on save” process has “MARC21 Expand Holding By 866/7/8 Task”  and “MARC21 Expand Holding By 866/7/8 Task” </a:t>
            </a:r>
            <a:endParaRPr lang="en-US" sz="2000" dirty="0"/>
          </a:p>
          <a:p>
            <a:pPr marL="342900" indent="-342900">
              <a:buFont typeface="Arial" pitchFamily="34" charset="0"/>
              <a:buChar char="•"/>
            </a:pPr>
            <a:endParaRPr lang="en-US" sz="2000" dirty="0" smtClean="0"/>
          </a:p>
        </p:txBody>
      </p:sp>
      <p:pic>
        <p:nvPicPr>
          <p:cNvPr id="7" name="Picture 6"/>
          <p:cNvPicPr>
            <a:picLocks noChangeAspect="1"/>
          </p:cNvPicPr>
          <p:nvPr/>
        </p:nvPicPr>
        <p:blipFill>
          <a:blip r:embed="rId3"/>
          <a:stretch>
            <a:fillRect/>
          </a:stretch>
        </p:blipFill>
        <p:spPr>
          <a:xfrm>
            <a:off x="572399" y="3245806"/>
            <a:ext cx="7981950" cy="2133600"/>
          </a:xfrm>
          <a:prstGeom prst="rect">
            <a:avLst/>
          </a:prstGeom>
          <a:ln>
            <a:solidFill>
              <a:schemeClr val="tx1"/>
            </a:solidFill>
          </a:ln>
        </p:spPr>
      </p:pic>
    </p:spTree>
    <p:extLst>
      <p:ext uri="{BB962C8B-B14F-4D97-AF65-F5344CB8AC3E}">
        <p14:creationId xmlns:p14="http://schemas.microsoft.com/office/powerpoint/2010/main" val="106261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3678088"/>
          </a:xfrm>
        </p:spPr>
        <p:txBody>
          <a:bodyPr/>
          <a:lstStyle/>
          <a:p>
            <a:pPr marL="342900" indent="-342900">
              <a:buFont typeface="Arial" pitchFamily="34" charset="0"/>
              <a:buChar char="•"/>
            </a:pPr>
            <a:r>
              <a:rPr lang="en-US" sz="2400" dirty="0" smtClean="0"/>
              <a:t>Therefore when we save the holdings record we expect that</a:t>
            </a:r>
          </a:p>
          <a:p>
            <a:pPr marL="457200" indent="-457200">
              <a:buFont typeface="+mj-lt"/>
              <a:buAutoNum type="alphaUcPeriod"/>
            </a:pPr>
            <a:r>
              <a:rPr lang="en-GB" sz="2400" dirty="0" smtClean="0"/>
              <a:t>“</a:t>
            </a:r>
            <a:r>
              <a:rPr lang="en-GB" sz="2400" dirty="0"/>
              <a:t>MARC21 Expand Holding By </a:t>
            </a:r>
            <a:r>
              <a:rPr lang="en-GB" sz="2400" dirty="0" smtClean="0"/>
              <a:t>863/4/5 </a:t>
            </a:r>
            <a:r>
              <a:rPr lang="en-GB" sz="2400" dirty="0"/>
              <a:t>Task”  </a:t>
            </a:r>
            <a:r>
              <a:rPr lang="en-GB" sz="2400" dirty="0" smtClean="0"/>
              <a:t>will look at which items arrived and create an 863/4/5 field from the items</a:t>
            </a:r>
          </a:p>
          <a:p>
            <a:pPr marL="457200" indent="-457200">
              <a:buFont typeface="+mj-lt"/>
              <a:buAutoNum type="alphaUcPeriod"/>
            </a:pPr>
            <a:r>
              <a:rPr lang="en-GB" sz="2400" dirty="0" smtClean="0"/>
              <a:t>“</a:t>
            </a:r>
            <a:r>
              <a:rPr lang="en-GB" sz="2400" dirty="0"/>
              <a:t>MARC21 Expand Holding By 866/7/8 Task” </a:t>
            </a:r>
            <a:r>
              <a:rPr lang="en-GB" sz="2400" dirty="0" smtClean="0"/>
              <a:t>create new 866/7/8 fields from a combination of the new </a:t>
            </a:r>
            <a:r>
              <a:rPr lang="en-GB" sz="2400" dirty="0"/>
              <a:t>863/4/5 </a:t>
            </a:r>
            <a:r>
              <a:rPr lang="en-GB" sz="2400" dirty="0" smtClean="0"/>
              <a:t>fields created above and the existing 853/4/5 fields.</a:t>
            </a: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1393338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869776"/>
          </a:xfrm>
        </p:spPr>
        <p:txBody>
          <a:bodyPr/>
          <a:lstStyle/>
          <a:p>
            <a:pPr marL="342900" indent="-342900">
              <a:buFont typeface="Arial" pitchFamily="34" charset="0"/>
              <a:buChar char="•"/>
            </a:pPr>
            <a:r>
              <a:rPr lang="en-US" sz="2400" dirty="0" smtClean="0"/>
              <a:t>Here is the holdings record before saving</a:t>
            </a:r>
          </a:p>
          <a:p>
            <a:pPr marL="342900" indent="-342900">
              <a:buFont typeface="Arial" pitchFamily="34" charset="0"/>
              <a:buChar char="•"/>
            </a:pPr>
            <a:r>
              <a:rPr lang="en-US" sz="2400" dirty="0" smtClean="0"/>
              <a:t>There are no 863/4/5 or 866/7/8 fields</a:t>
            </a:r>
          </a:p>
          <a:p>
            <a:pPr marL="342900" indent="-342900">
              <a:buFont typeface="Arial"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331640" y="2216855"/>
            <a:ext cx="6403233" cy="3444393"/>
          </a:xfrm>
          <a:prstGeom prst="rect">
            <a:avLst/>
          </a:prstGeom>
          <a:ln>
            <a:solidFill>
              <a:schemeClr val="tx1"/>
            </a:solidFill>
          </a:ln>
        </p:spPr>
      </p:pic>
    </p:spTree>
    <p:extLst>
      <p:ext uri="{BB962C8B-B14F-4D97-AF65-F5344CB8AC3E}">
        <p14:creationId xmlns:p14="http://schemas.microsoft.com/office/powerpoint/2010/main" val="1577423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4922" y="2276872"/>
            <a:ext cx="5454155" cy="4018216"/>
          </a:xfrm>
          <a:prstGeom prst="rect">
            <a:avLst/>
          </a:prstGeom>
          <a:ln>
            <a:solidFill>
              <a:schemeClr val="tx1"/>
            </a:solidFill>
          </a:ln>
        </p:spPr>
      </p:pic>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869776"/>
          </a:xfrm>
        </p:spPr>
        <p:txBody>
          <a:bodyPr/>
          <a:lstStyle/>
          <a:p>
            <a:pPr marL="342900" indent="-342900">
              <a:buFont typeface="Arial" pitchFamily="34" charset="0"/>
              <a:buChar char="•"/>
            </a:pPr>
            <a:r>
              <a:rPr lang="en-US" sz="2400" dirty="0" smtClean="0"/>
              <a:t>Now we save the holdings record and watch what “magically” happens:</a:t>
            </a:r>
          </a:p>
        </p:txBody>
      </p:sp>
      <p:sp>
        <p:nvSpPr>
          <p:cNvPr id="9" name="TextBox 8"/>
          <p:cNvSpPr txBox="1"/>
          <p:nvPr/>
        </p:nvSpPr>
        <p:spPr>
          <a:xfrm>
            <a:off x="3779912" y="2870646"/>
            <a:ext cx="4320480" cy="646331"/>
          </a:xfrm>
          <a:prstGeom prst="rect">
            <a:avLst/>
          </a:prstGeom>
          <a:solidFill>
            <a:schemeClr val="bg1"/>
          </a:solidFill>
          <a:ln>
            <a:solidFill>
              <a:schemeClr val="tx1"/>
            </a:solidFill>
          </a:ln>
        </p:spPr>
        <p:txBody>
          <a:bodyPr wrap="square" rtlCol="0">
            <a:spAutoFit/>
          </a:bodyPr>
          <a:lstStyle/>
          <a:p>
            <a:r>
              <a:rPr lang="en-US" dirty="0" smtClean="0"/>
              <a:t>These 863 and 866 fields are created </a:t>
            </a:r>
            <a:r>
              <a:rPr lang="en-US" dirty="0" smtClean="0">
                <a:solidFill>
                  <a:srgbClr val="FF0000"/>
                </a:solidFill>
              </a:rPr>
              <a:t>automatically!</a:t>
            </a:r>
            <a:endParaRPr lang="en-GB" dirty="0">
              <a:solidFill>
                <a:srgbClr val="FF0000"/>
              </a:solidFill>
            </a:endParaRPr>
          </a:p>
        </p:txBody>
      </p:sp>
      <p:sp>
        <p:nvSpPr>
          <p:cNvPr id="6" name="Rectangle 5"/>
          <p:cNvSpPr/>
          <p:nvPr/>
        </p:nvSpPr>
        <p:spPr bwMode="auto">
          <a:xfrm>
            <a:off x="2051720" y="3933056"/>
            <a:ext cx="3024336" cy="20882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3040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3306" y="1667497"/>
            <a:ext cx="4780942" cy="3522243"/>
          </a:xfrm>
          <a:prstGeom prst="rect">
            <a:avLst/>
          </a:prstGeom>
          <a:ln>
            <a:solidFill>
              <a:schemeClr val="tx1"/>
            </a:solidFill>
          </a:ln>
        </p:spPr>
      </p:pic>
      <p:sp>
        <p:nvSpPr>
          <p:cNvPr id="8"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4" name="TextBox 13"/>
          <p:cNvSpPr txBox="1"/>
          <p:nvPr/>
        </p:nvSpPr>
        <p:spPr>
          <a:xfrm>
            <a:off x="1475656" y="929809"/>
            <a:ext cx="6552728" cy="646331"/>
          </a:xfrm>
          <a:prstGeom prst="rect">
            <a:avLst/>
          </a:prstGeom>
          <a:solidFill>
            <a:schemeClr val="bg1"/>
          </a:solidFill>
          <a:ln>
            <a:solidFill>
              <a:schemeClr val="accent2"/>
            </a:solidFill>
          </a:ln>
        </p:spPr>
        <p:txBody>
          <a:bodyPr wrap="square" rtlCol="0">
            <a:spAutoFit/>
          </a:bodyPr>
          <a:lstStyle/>
          <a:p>
            <a:r>
              <a:rPr lang="en-US" dirty="0"/>
              <a:t>created from </a:t>
            </a:r>
            <a:r>
              <a:rPr lang="en-GB" dirty="0" smtClean="0"/>
              <a:t>MARC21 Expand Holding By 863/4/5 Task</a:t>
            </a:r>
            <a:r>
              <a:rPr lang="en-US" dirty="0" smtClean="0"/>
              <a:t> </a:t>
            </a:r>
            <a:r>
              <a:rPr lang="en-US" b="1" dirty="0" smtClean="0"/>
              <a:t>after </a:t>
            </a:r>
            <a:r>
              <a:rPr lang="en-US" dirty="0" smtClean="0"/>
              <a:t>saving </a:t>
            </a:r>
            <a:r>
              <a:rPr lang="en-US" dirty="0"/>
              <a:t>record</a:t>
            </a:r>
          </a:p>
        </p:txBody>
      </p:sp>
      <p:cxnSp>
        <p:nvCxnSpPr>
          <p:cNvPr id="15" name="Straight Connector 14"/>
          <p:cNvCxnSpPr/>
          <p:nvPr/>
        </p:nvCxnSpPr>
        <p:spPr bwMode="auto">
          <a:xfrm>
            <a:off x="2411760" y="1576140"/>
            <a:ext cx="0" cy="1455565"/>
          </a:xfrm>
          <a:prstGeom prst="line">
            <a:avLst/>
          </a:prstGeom>
          <a:solidFill>
            <a:schemeClr val="accent1"/>
          </a:solidFill>
          <a:ln w="57150" cap="flat" cmpd="sng" algn="ctr">
            <a:solidFill>
              <a:srgbClr val="FF0000"/>
            </a:solidFill>
            <a:prstDash val="solid"/>
            <a:round/>
            <a:headEnd type="none" w="med" len="med"/>
            <a:tailEnd type="triangle" w="med" len="med"/>
          </a:ln>
          <a:effectLst/>
        </p:spPr>
      </p:cxnSp>
      <p:sp>
        <p:nvSpPr>
          <p:cNvPr id="17" name="Rectangle 16"/>
          <p:cNvSpPr/>
          <p:nvPr/>
        </p:nvSpPr>
        <p:spPr bwMode="auto">
          <a:xfrm>
            <a:off x="2081320" y="3132900"/>
            <a:ext cx="4362887" cy="87390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2058351" y="4006805"/>
            <a:ext cx="4385857" cy="1014434"/>
          </a:xfrm>
          <a:prstGeom prst="rect">
            <a:avLst/>
          </a:prstGeom>
          <a:noFill/>
          <a:ln w="381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043608" y="5628836"/>
            <a:ext cx="6552728" cy="646331"/>
          </a:xfrm>
          <a:prstGeom prst="rect">
            <a:avLst/>
          </a:prstGeom>
          <a:solidFill>
            <a:schemeClr val="bg1"/>
          </a:solidFill>
          <a:ln>
            <a:solidFill>
              <a:schemeClr val="accent2"/>
            </a:solidFill>
          </a:ln>
        </p:spPr>
        <p:txBody>
          <a:bodyPr wrap="square" rtlCol="0">
            <a:spAutoFit/>
          </a:bodyPr>
          <a:lstStyle/>
          <a:p>
            <a:r>
              <a:rPr lang="en-US" dirty="0"/>
              <a:t>created from </a:t>
            </a:r>
            <a:r>
              <a:rPr lang="en-US" dirty="0" smtClean="0"/>
              <a:t>the 863 fields via the </a:t>
            </a:r>
            <a:r>
              <a:rPr lang="en-GB" dirty="0" smtClean="0"/>
              <a:t>MARC21 </a:t>
            </a:r>
            <a:r>
              <a:rPr lang="en-GB" dirty="0"/>
              <a:t>Expand Holding By 866/7/8 Task</a:t>
            </a:r>
            <a:r>
              <a:rPr lang="en-US" dirty="0"/>
              <a:t> </a:t>
            </a:r>
            <a:r>
              <a:rPr lang="en-US" b="1" dirty="0"/>
              <a:t>after </a:t>
            </a:r>
            <a:r>
              <a:rPr lang="en-US" dirty="0"/>
              <a:t>saving record</a:t>
            </a:r>
          </a:p>
        </p:txBody>
      </p:sp>
      <p:cxnSp>
        <p:nvCxnSpPr>
          <p:cNvPr id="18" name="Straight Connector 17"/>
          <p:cNvCxnSpPr/>
          <p:nvPr/>
        </p:nvCxnSpPr>
        <p:spPr bwMode="auto">
          <a:xfrm flipV="1">
            <a:off x="5796136" y="5054291"/>
            <a:ext cx="0" cy="574545"/>
          </a:xfrm>
          <a:prstGeom prst="line">
            <a:avLst/>
          </a:prstGeom>
          <a:solidFill>
            <a:schemeClr val="accent1"/>
          </a:solidFill>
          <a:ln w="57150" cap="flat" cmpd="sng" algn="ctr">
            <a:solidFill>
              <a:srgbClr val="00B0F0"/>
            </a:solidFill>
            <a:prstDash val="solid"/>
            <a:round/>
            <a:headEnd type="none" w="med" len="med"/>
            <a:tailEnd type="triangle" w="med" len="med"/>
          </a:ln>
          <a:effectLst/>
        </p:spPr>
      </p:cxnSp>
    </p:spTree>
    <p:extLst>
      <p:ext uri="{BB962C8B-B14F-4D97-AF65-F5344CB8AC3E}">
        <p14:creationId xmlns:p14="http://schemas.microsoft.com/office/powerpoint/2010/main" val="4181435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1480445"/>
            <a:ext cx="5072823" cy="3737279"/>
          </a:xfrm>
          <a:prstGeom prst="rect">
            <a:avLst/>
          </a:prstGeom>
          <a:ln>
            <a:solidFill>
              <a:schemeClr val="tx1"/>
            </a:solidFill>
          </a:ln>
        </p:spPr>
      </p:pic>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869776"/>
          </a:xfrm>
        </p:spPr>
        <p:txBody>
          <a:bodyPr/>
          <a:lstStyle/>
          <a:p>
            <a:pPr marL="342900" indent="-342900">
              <a:buFont typeface="Arial" pitchFamily="34" charset="0"/>
              <a:buChar char="•"/>
            </a:pPr>
            <a:r>
              <a:rPr lang="en-US" sz="2400" dirty="0" smtClean="0"/>
              <a:t>What exactly happened?</a:t>
            </a:r>
          </a:p>
        </p:txBody>
      </p:sp>
      <p:sp>
        <p:nvSpPr>
          <p:cNvPr id="9" name="TextBox 8"/>
          <p:cNvSpPr txBox="1"/>
          <p:nvPr/>
        </p:nvSpPr>
        <p:spPr>
          <a:xfrm>
            <a:off x="3919231" y="2222841"/>
            <a:ext cx="4320480" cy="1477328"/>
          </a:xfrm>
          <a:prstGeom prst="rect">
            <a:avLst/>
          </a:prstGeom>
          <a:solidFill>
            <a:schemeClr val="bg1"/>
          </a:solidFill>
          <a:ln>
            <a:solidFill>
              <a:schemeClr val="tx1"/>
            </a:solidFill>
          </a:ln>
        </p:spPr>
        <p:txBody>
          <a:bodyPr wrap="square" rtlCol="0">
            <a:spAutoFit/>
          </a:bodyPr>
          <a:lstStyle/>
          <a:p>
            <a:r>
              <a:rPr lang="en-US" dirty="0" smtClean="0"/>
              <a:t>First the 863 fields were created from the actual physical items.</a:t>
            </a:r>
          </a:p>
          <a:p>
            <a:r>
              <a:rPr lang="en-US" dirty="0" smtClean="0"/>
              <a:t>Alma saw which items existed and were linked to the holdings record and made relevant 863 fields </a:t>
            </a:r>
            <a:endParaRPr lang="en-GB" dirty="0"/>
          </a:p>
        </p:txBody>
      </p:sp>
      <p:sp>
        <p:nvSpPr>
          <p:cNvPr id="10" name="TextBox 9"/>
          <p:cNvSpPr txBox="1"/>
          <p:nvPr/>
        </p:nvSpPr>
        <p:spPr>
          <a:xfrm>
            <a:off x="4063247" y="3861048"/>
            <a:ext cx="4320480" cy="369332"/>
          </a:xfrm>
          <a:prstGeom prst="rect">
            <a:avLst/>
          </a:prstGeom>
          <a:solidFill>
            <a:schemeClr val="bg1"/>
          </a:solidFill>
          <a:ln>
            <a:solidFill>
              <a:schemeClr val="tx1"/>
            </a:solidFill>
          </a:ln>
        </p:spPr>
        <p:txBody>
          <a:bodyPr wrap="square" rtlCol="0">
            <a:spAutoFit/>
          </a:bodyPr>
          <a:lstStyle/>
          <a:p>
            <a:r>
              <a:rPr lang="en-US" dirty="0" smtClean="0"/>
              <a:t>Vol. 1 complete</a:t>
            </a:r>
            <a:endParaRPr lang="en-GB" dirty="0"/>
          </a:p>
        </p:txBody>
      </p:sp>
      <p:sp>
        <p:nvSpPr>
          <p:cNvPr id="11" name="TextBox 10"/>
          <p:cNvSpPr txBox="1"/>
          <p:nvPr/>
        </p:nvSpPr>
        <p:spPr>
          <a:xfrm>
            <a:off x="4139952" y="5579948"/>
            <a:ext cx="4320480" cy="369332"/>
          </a:xfrm>
          <a:prstGeom prst="rect">
            <a:avLst/>
          </a:prstGeom>
          <a:solidFill>
            <a:schemeClr val="bg1"/>
          </a:solidFill>
          <a:ln>
            <a:solidFill>
              <a:schemeClr val="tx1"/>
            </a:solidFill>
          </a:ln>
        </p:spPr>
        <p:txBody>
          <a:bodyPr wrap="square" rtlCol="0">
            <a:spAutoFit/>
          </a:bodyPr>
          <a:lstStyle/>
          <a:p>
            <a:r>
              <a:rPr lang="en-US" dirty="0" smtClean="0"/>
              <a:t>Vol. </a:t>
            </a:r>
            <a:r>
              <a:rPr lang="en-US" dirty="0"/>
              <a:t>3</a:t>
            </a:r>
            <a:r>
              <a:rPr lang="en-US" dirty="0" smtClean="0"/>
              <a:t> complete</a:t>
            </a:r>
            <a:endParaRPr lang="en-GB" dirty="0"/>
          </a:p>
        </p:txBody>
      </p:sp>
      <p:sp>
        <p:nvSpPr>
          <p:cNvPr id="12" name="TextBox 11"/>
          <p:cNvSpPr txBox="1"/>
          <p:nvPr/>
        </p:nvSpPr>
        <p:spPr>
          <a:xfrm>
            <a:off x="4063247" y="4370307"/>
            <a:ext cx="4320480" cy="646331"/>
          </a:xfrm>
          <a:prstGeom prst="rect">
            <a:avLst/>
          </a:prstGeom>
          <a:solidFill>
            <a:schemeClr val="bg1"/>
          </a:solidFill>
          <a:ln>
            <a:solidFill>
              <a:schemeClr val="tx1"/>
            </a:solidFill>
          </a:ln>
        </p:spPr>
        <p:txBody>
          <a:bodyPr wrap="square" rtlCol="0">
            <a:spAutoFit/>
          </a:bodyPr>
          <a:lstStyle/>
          <a:p>
            <a:r>
              <a:rPr lang="en-US" dirty="0" smtClean="0"/>
              <a:t>Vol. 2 issue </a:t>
            </a:r>
            <a:r>
              <a:rPr lang="en-US" smtClean="0"/>
              <a:t>1  with </a:t>
            </a:r>
            <a:r>
              <a:rPr lang="en-US" dirty="0" smtClean="0"/>
              <a:t>gap after it subfield w with “g”</a:t>
            </a:r>
            <a:endParaRPr lang="en-GB" dirty="0"/>
          </a:p>
        </p:txBody>
      </p:sp>
      <p:sp>
        <p:nvSpPr>
          <p:cNvPr id="13" name="TextBox 12"/>
          <p:cNvSpPr txBox="1"/>
          <p:nvPr/>
        </p:nvSpPr>
        <p:spPr>
          <a:xfrm>
            <a:off x="4114194" y="5097145"/>
            <a:ext cx="4320480" cy="369332"/>
          </a:xfrm>
          <a:prstGeom prst="rect">
            <a:avLst/>
          </a:prstGeom>
          <a:solidFill>
            <a:schemeClr val="bg1"/>
          </a:solidFill>
          <a:ln>
            <a:solidFill>
              <a:schemeClr val="tx1"/>
            </a:solidFill>
          </a:ln>
        </p:spPr>
        <p:txBody>
          <a:bodyPr wrap="square" rtlCol="0">
            <a:spAutoFit/>
          </a:bodyPr>
          <a:lstStyle/>
          <a:p>
            <a:r>
              <a:rPr lang="en-US" dirty="0" smtClean="0"/>
              <a:t>Vol. 2 issue 4</a:t>
            </a:r>
            <a:endParaRPr lang="en-GB" dirty="0"/>
          </a:p>
        </p:txBody>
      </p:sp>
      <p:cxnSp>
        <p:nvCxnSpPr>
          <p:cNvPr id="8" name="Straight Arrow Connector 7"/>
          <p:cNvCxnSpPr/>
          <p:nvPr/>
        </p:nvCxnSpPr>
        <p:spPr bwMode="auto">
          <a:xfrm flipH="1">
            <a:off x="2263047" y="3212976"/>
            <a:ext cx="1383587"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a:off x="3631199" y="4045714"/>
            <a:ext cx="432048"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Arrow Connector 16"/>
          <p:cNvCxnSpPr/>
          <p:nvPr/>
        </p:nvCxnSpPr>
        <p:spPr bwMode="auto">
          <a:xfrm flipV="1">
            <a:off x="3646634" y="3212976"/>
            <a:ext cx="0" cy="832739"/>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9" name="Straight Arrow Connector 18"/>
          <p:cNvCxnSpPr/>
          <p:nvPr/>
        </p:nvCxnSpPr>
        <p:spPr bwMode="auto">
          <a:xfrm flipH="1">
            <a:off x="3055135" y="3436348"/>
            <a:ext cx="3600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a:off x="3415175" y="4554973"/>
            <a:ext cx="667996"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Arrow Connector 20"/>
          <p:cNvCxnSpPr/>
          <p:nvPr/>
        </p:nvCxnSpPr>
        <p:spPr bwMode="auto">
          <a:xfrm flipV="1">
            <a:off x="3415175" y="3423979"/>
            <a:ext cx="0" cy="1130994"/>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8" name="Straight Arrow Connector 27"/>
          <p:cNvCxnSpPr/>
          <p:nvPr/>
        </p:nvCxnSpPr>
        <p:spPr bwMode="auto">
          <a:xfrm flipH="1">
            <a:off x="2695095" y="3657393"/>
            <a:ext cx="3600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9" name="Straight Arrow Connector 28"/>
          <p:cNvCxnSpPr/>
          <p:nvPr/>
        </p:nvCxnSpPr>
        <p:spPr bwMode="auto">
          <a:xfrm flipH="1" flipV="1">
            <a:off x="3058336" y="5308845"/>
            <a:ext cx="1008112"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0" name="Straight Arrow Connector 29"/>
          <p:cNvCxnSpPr/>
          <p:nvPr/>
        </p:nvCxnSpPr>
        <p:spPr bwMode="auto">
          <a:xfrm flipV="1">
            <a:off x="3055135" y="3645024"/>
            <a:ext cx="0" cy="1663822"/>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4" name="Straight Arrow Connector 33"/>
          <p:cNvCxnSpPr/>
          <p:nvPr/>
        </p:nvCxnSpPr>
        <p:spPr bwMode="auto">
          <a:xfrm flipH="1">
            <a:off x="2263047" y="3861048"/>
            <a:ext cx="43204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flipH="1" flipV="1">
            <a:off x="2695095" y="5745626"/>
            <a:ext cx="1419099" cy="18988"/>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6" name="Straight Arrow Connector 35"/>
          <p:cNvCxnSpPr/>
          <p:nvPr/>
        </p:nvCxnSpPr>
        <p:spPr bwMode="auto">
          <a:xfrm flipV="1">
            <a:off x="2695095" y="3878438"/>
            <a:ext cx="0" cy="1886177"/>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1277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145210" y="836712"/>
            <a:ext cx="8856984" cy="4464496"/>
          </a:xfrm>
        </p:spPr>
        <p:txBody>
          <a:bodyPr/>
          <a:lstStyle/>
          <a:p>
            <a:pPr marL="342900" indent="-342900">
              <a:buFont typeface="Arial" pitchFamily="34" charset="0"/>
              <a:buChar char="•"/>
            </a:pPr>
            <a:r>
              <a:rPr lang="en-US" sz="2400" dirty="0" smtClean="0"/>
              <a:t>This presentation will focus primarily on two normalization tasks for holdings records as well as a related normalization rule.</a:t>
            </a:r>
          </a:p>
          <a:p>
            <a:pPr marL="342900" indent="-342900">
              <a:buFont typeface="Arial" pitchFamily="34" charset="0"/>
              <a:buChar char="•"/>
            </a:pPr>
            <a:r>
              <a:rPr lang="en-US" sz="2400" dirty="0" smtClean="0"/>
              <a:t>The normalization tasks are:</a:t>
            </a:r>
            <a:endParaRPr lang="en-US" sz="2400" dirty="0"/>
          </a:p>
          <a:p>
            <a:pPr marL="966788" lvl="2" indent="-457200">
              <a:buFont typeface="+mj-lt"/>
              <a:buAutoNum type="arabicPeriod"/>
            </a:pPr>
            <a:r>
              <a:rPr lang="en-GB" sz="2200" dirty="0"/>
              <a:t>MARC21 Expand Holding By 863/4/5 Task </a:t>
            </a:r>
          </a:p>
          <a:p>
            <a:pPr marL="966788" lvl="2" indent="-457200">
              <a:buFont typeface="+mj-lt"/>
              <a:buAutoNum type="arabicPeriod"/>
            </a:pPr>
            <a:r>
              <a:rPr lang="en-GB" sz="2200" dirty="0"/>
              <a:t>MARC21 Expand Holding By 866/7/8 Task </a:t>
            </a:r>
          </a:p>
          <a:p>
            <a:pPr marL="342900" indent="-342900">
              <a:buFont typeface="Arial" pitchFamily="34" charset="0"/>
              <a:buChar char="•"/>
            </a:pPr>
            <a:r>
              <a:rPr lang="en-US" sz="2400" dirty="0" smtClean="0"/>
              <a:t>In addition to this presentation it is highly recommended to also see accompanying PowerPoint presentation “Prediction </a:t>
            </a:r>
            <a:r>
              <a:rPr lang="en-US" sz="2400" dirty="0"/>
              <a:t>Patterns and Serial </a:t>
            </a:r>
            <a:r>
              <a:rPr lang="en-US" sz="2400" dirty="0" smtClean="0"/>
              <a:t>Check-in”</a:t>
            </a: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3208907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7238" y="1871776"/>
            <a:ext cx="4305300" cy="3171825"/>
          </a:xfrm>
          <a:prstGeom prst="rect">
            <a:avLst/>
          </a:prstGeom>
          <a:ln>
            <a:solidFill>
              <a:schemeClr val="tx1"/>
            </a:solidFill>
          </a:ln>
        </p:spPr>
      </p:pic>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863/4/5 and the 866/7/8 tasks</a:t>
            </a:r>
          </a:p>
        </p:txBody>
      </p:sp>
      <p:sp>
        <p:nvSpPr>
          <p:cNvPr id="15" name="Content Placeholder 2"/>
          <p:cNvSpPr>
            <a:spLocks noGrp="1"/>
          </p:cNvSpPr>
          <p:nvPr>
            <p:ph idx="1"/>
          </p:nvPr>
        </p:nvSpPr>
        <p:spPr>
          <a:xfrm>
            <a:off x="107504" y="903040"/>
            <a:ext cx="8856984" cy="869776"/>
          </a:xfrm>
        </p:spPr>
        <p:txBody>
          <a:bodyPr/>
          <a:lstStyle/>
          <a:p>
            <a:pPr marL="342900" indent="-342900">
              <a:buFont typeface="Arial" pitchFamily="34" charset="0"/>
              <a:buChar char="•"/>
            </a:pPr>
            <a:r>
              <a:rPr lang="en-US" sz="2400" dirty="0" smtClean="0"/>
              <a:t>What exactly happened?</a:t>
            </a:r>
          </a:p>
        </p:txBody>
      </p:sp>
      <p:sp>
        <p:nvSpPr>
          <p:cNvPr id="9" name="TextBox 8"/>
          <p:cNvSpPr txBox="1"/>
          <p:nvPr/>
        </p:nvSpPr>
        <p:spPr>
          <a:xfrm>
            <a:off x="3810440" y="1424784"/>
            <a:ext cx="4948627" cy="1200329"/>
          </a:xfrm>
          <a:prstGeom prst="rect">
            <a:avLst/>
          </a:prstGeom>
          <a:solidFill>
            <a:schemeClr val="bg1"/>
          </a:solidFill>
          <a:ln>
            <a:solidFill>
              <a:schemeClr val="tx1"/>
            </a:solidFill>
          </a:ln>
        </p:spPr>
        <p:txBody>
          <a:bodyPr wrap="square" rtlCol="0">
            <a:spAutoFit/>
          </a:bodyPr>
          <a:lstStyle/>
          <a:p>
            <a:r>
              <a:rPr lang="en-US" dirty="0" smtClean="0"/>
              <a:t>Next the 866 fields are created from the 863 fields.  The 853 field was also used, for example to know to put “v.” as prefix to volume and “no.” as prefix to issue</a:t>
            </a:r>
            <a:endParaRPr lang="en-GB" dirty="0"/>
          </a:p>
        </p:txBody>
      </p:sp>
      <p:sp>
        <p:nvSpPr>
          <p:cNvPr id="10" name="TextBox 9"/>
          <p:cNvSpPr txBox="1"/>
          <p:nvPr/>
        </p:nvSpPr>
        <p:spPr>
          <a:xfrm>
            <a:off x="4048020" y="4791949"/>
            <a:ext cx="4320480" cy="369332"/>
          </a:xfrm>
          <a:prstGeom prst="rect">
            <a:avLst/>
          </a:prstGeom>
          <a:solidFill>
            <a:schemeClr val="bg1"/>
          </a:solidFill>
          <a:ln>
            <a:solidFill>
              <a:schemeClr val="tx1"/>
            </a:solidFill>
          </a:ln>
        </p:spPr>
        <p:txBody>
          <a:bodyPr wrap="square" rtlCol="0">
            <a:spAutoFit/>
          </a:bodyPr>
          <a:lstStyle/>
          <a:p>
            <a:r>
              <a:rPr lang="en-US" dirty="0" smtClean="0"/>
              <a:t>Vol. 1 complete</a:t>
            </a:r>
            <a:endParaRPr lang="en-GB" dirty="0"/>
          </a:p>
        </p:txBody>
      </p:sp>
      <p:sp>
        <p:nvSpPr>
          <p:cNvPr id="11" name="TextBox 10"/>
          <p:cNvSpPr txBox="1"/>
          <p:nvPr/>
        </p:nvSpPr>
        <p:spPr>
          <a:xfrm>
            <a:off x="4067944" y="6093296"/>
            <a:ext cx="4320480" cy="369332"/>
          </a:xfrm>
          <a:prstGeom prst="rect">
            <a:avLst/>
          </a:prstGeom>
          <a:solidFill>
            <a:schemeClr val="bg1"/>
          </a:solidFill>
          <a:ln>
            <a:solidFill>
              <a:schemeClr val="tx1"/>
            </a:solidFill>
          </a:ln>
        </p:spPr>
        <p:txBody>
          <a:bodyPr wrap="square" rtlCol="0">
            <a:spAutoFit/>
          </a:bodyPr>
          <a:lstStyle/>
          <a:p>
            <a:r>
              <a:rPr lang="en-US" dirty="0" smtClean="0"/>
              <a:t>Vol. </a:t>
            </a:r>
            <a:r>
              <a:rPr lang="en-US" dirty="0"/>
              <a:t>3</a:t>
            </a:r>
            <a:r>
              <a:rPr lang="en-US" dirty="0" smtClean="0"/>
              <a:t> complete</a:t>
            </a:r>
            <a:endParaRPr lang="en-GB" dirty="0"/>
          </a:p>
        </p:txBody>
      </p:sp>
      <p:sp>
        <p:nvSpPr>
          <p:cNvPr id="12" name="TextBox 11"/>
          <p:cNvSpPr txBox="1"/>
          <p:nvPr/>
        </p:nvSpPr>
        <p:spPr>
          <a:xfrm>
            <a:off x="4048020" y="5229200"/>
            <a:ext cx="4320480" cy="369332"/>
          </a:xfrm>
          <a:prstGeom prst="rect">
            <a:avLst/>
          </a:prstGeom>
          <a:solidFill>
            <a:schemeClr val="bg1"/>
          </a:solidFill>
          <a:ln>
            <a:solidFill>
              <a:schemeClr val="tx1"/>
            </a:solidFill>
          </a:ln>
        </p:spPr>
        <p:txBody>
          <a:bodyPr wrap="square" rtlCol="0">
            <a:spAutoFit/>
          </a:bodyPr>
          <a:lstStyle/>
          <a:p>
            <a:r>
              <a:rPr lang="en-US" dirty="0" smtClean="0"/>
              <a:t>Vol. 2 issue 1</a:t>
            </a:r>
            <a:endParaRPr lang="en-GB" dirty="0"/>
          </a:p>
        </p:txBody>
      </p:sp>
      <p:sp>
        <p:nvSpPr>
          <p:cNvPr id="13" name="TextBox 12"/>
          <p:cNvSpPr txBox="1"/>
          <p:nvPr/>
        </p:nvSpPr>
        <p:spPr>
          <a:xfrm>
            <a:off x="4048020" y="5661248"/>
            <a:ext cx="4320480" cy="369332"/>
          </a:xfrm>
          <a:prstGeom prst="rect">
            <a:avLst/>
          </a:prstGeom>
          <a:solidFill>
            <a:schemeClr val="bg1"/>
          </a:solidFill>
          <a:ln>
            <a:solidFill>
              <a:schemeClr val="tx1"/>
            </a:solidFill>
          </a:ln>
        </p:spPr>
        <p:txBody>
          <a:bodyPr wrap="square" rtlCol="0">
            <a:spAutoFit/>
          </a:bodyPr>
          <a:lstStyle/>
          <a:p>
            <a:r>
              <a:rPr lang="en-US" dirty="0" smtClean="0"/>
              <a:t>Vol. 2 issue 4</a:t>
            </a:r>
            <a:endParaRPr lang="en-GB" dirty="0"/>
          </a:p>
        </p:txBody>
      </p:sp>
      <p:cxnSp>
        <p:nvCxnSpPr>
          <p:cNvPr id="8" name="Straight Arrow Connector 7"/>
          <p:cNvCxnSpPr/>
          <p:nvPr/>
        </p:nvCxnSpPr>
        <p:spPr bwMode="auto">
          <a:xfrm flipH="1">
            <a:off x="2463844" y="4077072"/>
            <a:ext cx="115212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a:off x="3615972" y="4976615"/>
            <a:ext cx="432048"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Arrow Connector 16"/>
          <p:cNvCxnSpPr/>
          <p:nvPr/>
        </p:nvCxnSpPr>
        <p:spPr bwMode="auto">
          <a:xfrm flipV="1">
            <a:off x="3615972" y="4077072"/>
            <a:ext cx="0" cy="899543"/>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9" name="Straight Arrow Connector 18"/>
          <p:cNvCxnSpPr/>
          <p:nvPr/>
        </p:nvCxnSpPr>
        <p:spPr bwMode="auto">
          <a:xfrm flipH="1">
            <a:off x="2708468" y="4276587"/>
            <a:ext cx="69148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a:off x="3399948" y="5374762"/>
            <a:ext cx="667996"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Arrow Connector 20"/>
          <p:cNvCxnSpPr/>
          <p:nvPr/>
        </p:nvCxnSpPr>
        <p:spPr bwMode="auto">
          <a:xfrm flipV="1">
            <a:off x="3399948" y="4264218"/>
            <a:ext cx="0" cy="1130994"/>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8" name="Straight Arrow Connector 27"/>
          <p:cNvCxnSpPr/>
          <p:nvPr/>
        </p:nvCxnSpPr>
        <p:spPr bwMode="auto">
          <a:xfrm flipH="1">
            <a:off x="2679868" y="4449481"/>
            <a:ext cx="3600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9" name="Straight Arrow Connector 28"/>
          <p:cNvCxnSpPr/>
          <p:nvPr/>
        </p:nvCxnSpPr>
        <p:spPr bwMode="auto">
          <a:xfrm flipH="1" flipV="1">
            <a:off x="3039908" y="5812295"/>
            <a:ext cx="1008112"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0" name="Straight Arrow Connector 29"/>
          <p:cNvCxnSpPr/>
          <p:nvPr/>
        </p:nvCxnSpPr>
        <p:spPr bwMode="auto">
          <a:xfrm flipV="1">
            <a:off x="3039908" y="4437112"/>
            <a:ext cx="0" cy="1375184"/>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4" name="Straight Arrow Connector 33"/>
          <p:cNvCxnSpPr/>
          <p:nvPr/>
        </p:nvCxnSpPr>
        <p:spPr bwMode="auto">
          <a:xfrm flipH="1">
            <a:off x="2463844" y="4670058"/>
            <a:ext cx="3600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flipH="1" flipV="1">
            <a:off x="2842409" y="6181627"/>
            <a:ext cx="1225535" cy="11133"/>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6" name="Straight Arrow Connector 35"/>
          <p:cNvCxnSpPr/>
          <p:nvPr/>
        </p:nvCxnSpPr>
        <p:spPr bwMode="auto">
          <a:xfrm flipV="1">
            <a:off x="2842409" y="4653136"/>
            <a:ext cx="0" cy="153507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4" name="Straight Arrow Connector 23"/>
          <p:cNvCxnSpPr/>
          <p:nvPr/>
        </p:nvCxnSpPr>
        <p:spPr bwMode="auto">
          <a:xfrm flipH="1">
            <a:off x="1907704" y="1496792"/>
            <a:ext cx="135116" cy="150016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6" name="Straight Arrow Connector 25"/>
          <p:cNvCxnSpPr/>
          <p:nvPr/>
        </p:nvCxnSpPr>
        <p:spPr bwMode="auto">
          <a:xfrm flipH="1">
            <a:off x="2267744" y="1496792"/>
            <a:ext cx="196100" cy="150016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H="1">
            <a:off x="2042820" y="1496792"/>
            <a:ext cx="1789176"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65211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dirty="0" smtClean="0"/>
              <a:t>The 863/4/5 and the 866/7/8 tasks</a:t>
            </a:r>
          </a:p>
          <a:p>
            <a:pPr marL="342900" indent="-342900">
              <a:buFont typeface="Arial" pitchFamily="34" charset="0"/>
              <a:buChar char="•"/>
            </a:pPr>
            <a:r>
              <a:rPr lang="en-US" sz="1800" b="1" dirty="0"/>
              <a:t>Recreating the </a:t>
            </a:r>
            <a:r>
              <a:rPr lang="en-GB" sz="1800" b="1" dirty="0"/>
              <a:t>863/4/5 and the 866/7/8 </a:t>
            </a:r>
            <a:r>
              <a:rPr lang="en-GB" sz="1800" b="1" dirty="0" smtClean="0"/>
              <a:t>fields</a:t>
            </a:r>
          </a:p>
          <a:p>
            <a:pPr marL="342900" indent="-342900">
              <a:buFont typeface="Arial" pitchFamily="34" charset="0"/>
              <a:buChar char="•"/>
            </a:pPr>
            <a:r>
              <a:rPr lang="en-GB" sz="1800" dirty="0"/>
              <a:t>The example here not using a prediction </a:t>
            </a:r>
            <a:r>
              <a:rPr lang="en-GB" sz="1800" dirty="0" smtClean="0"/>
              <a:t>pattern</a:t>
            </a:r>
          </a:p>
          <a:p>
            <a:pPr marL="342900" indent="-342900">
              <a:buFont typeface="Arial" pitchFamily="34" charset="0"/>
              <a:buChar char="•"/>
            </a:pPr>
            <a:r>
              <a:rPr lang="en-US" sz="1800" dirty="0"/>
              <a:t>Viewing the summary holding in </a:t>
            </a:r>
            <a:r>
              <a:rPr lang="en-US" sz="1800" dirty="0" smtClean="0"/>
              <a:t>Primo</a:t>
            </a:r>
            <a:r>
              <a:rPr lang="en-GB" sz="1800" dirty="0" smtClean="0"/>
              <a:t> </a:t>
            </a:r>
            <a:endParaRPr lang="en-GB" sz="1800" dirty="0"/>
          </a:p>
        </p:txBody>
      </p:sp>
    </p:spTree>
    <p:extLst>
      <p:ext uri="{BB962C8B-B14F-4D97-AF65-F5344CB8AC3E}">
        <p14:creationId xmlns:p14="http://schemas.microsoft.com/office/powerpoint/2010/main" val="358987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289226" y="925188"/>
            <a:ext cx="8568952" cy="3727948"/>
          </a:xfrm>
        </p:spPr>
        <p:txBody>
          <a:bodyPr/>
          <a:lstStyle/>
          <a:p>
            <a:pPr marL="342900" indent="-342900">
              <a:buFont typeface="Arial" pitchFamily="34" charset="0"/>
              <a:buChar char="•"/>
            </a:pPr>
            <a:r>
              <a:rPr lang="en-US" sz="2000" dirty="0" smtClean="0"/>
              <a:t>Every time a record is saved a new 863/4/5 will be </a:t>
            </a:r>
            <a:r>
              <a:rPr lang="en-US" sz="2000" dirty="0"/>
              <a:t>created </a:t>
            </a:r>
            <a:r>
              <a:rPr lang="en-US" sz="2000" dirty="0" smtClean="0"/>
              <a:t>(if “</a:t>
            </a:r>
            <a:r>
              <a:rPr lang="en-GB" sz="2000" dirty="0"/>
              <a:t>Marc21 Holding normalize on save” process has “MARC21 Expand Holding By 866/7/8 Task” </a:t>
            </a:r>
            <a:r>
              <a:rPr lang="en-GB" sz="2000" dirty="0" smtClean="0"/>
              <a:t>)</a:t>
            </a:r>
          </a:p>
          <a:p>
            <a:pPr marL="342900" indent="-342900">
              <a:buFont typeface="Arial" pitchFamily="34" charset="0"/>
              <a:buChar char="•"/>
            </a:pPr>
            <a:r>
              <a:rPr lang="en-US" sz="2000" dirty="0" smtClean="0"/>
              <a:t>But, we really do not want multiple 863/4/5 fields.  We want just one per set of issues which have no gap.</a:t>
            </a:r>
          </a:p>
          <a:p>
            <a:pPr marL="342900" indent="-342900">
              <a:buFont typeface="Arial" pitchFamily="34" charset="0"/>
              <a:buChar char="•"/>
            </a:pPr>
            <a:r>
              <a:rPr lang="en-US" sz="2000" dirty="0" smtClean="0"/>
              <a:t>We also want the existing </a:t>
            </a:r>
            <a:r>
              <a:rPr lang="en-GB" sz="2000" dirty="0" smtClean="0"/>
              <a:t>866/7/8 fields to be removed when we save a record so that new ones can be built according to the up-to-date new 863/4/5 fields.</a:t>
            </a:r>
          </a:p>
          <a:p>
            <a:pPr marL="342900" indent="-342900">
              <a:buFont typeface="Arial" pitchFamily="34" charset="0"/>
              <a:buChar char="•"/>
            </a:pPr>
            <a:r>
              <a:rPr lang="en-US" sz="2000" dirty="0" smtClean="0"/>
              <a:t>Therefore we make a normalization rule which will first delete the </a:t>
            </a:r>
            <a:r>
              <a:rPr lang="en-US" sz="2000" dirty="0"/>
              <a:t>existing </a:t>
            </a:r>
            <a:r>
              <a:rPr lang="en-US" sz="2000" dirty="0" smtClean="0"/>
              <a:t>863/4/5/6/7/8 fields.</a:t>
            </a:r>
          </a:p>
        </p:txBody>
      </p:sp>
      <p:sp>
        <p:nvSpPr>
          <p:cNvPr id="6" name="Title 1"/>
          <p:cNvSpPr txBox="1">
            <a:spLocks/>
          </p:cNvSpPr>
          <p:nvPr/>
        </p:nvSpPr>
        <p:spPr bwMode="auto">
          <a:xfrm>
            <a:off x="323528" y="120786"/>
            <a:ext cx="857929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Recreating the 863/4/5 and the 866/7/8 fields</a:t>
            </a:r>
          </a:p>
        </p:txBody>
      </p:sp>
    </p:spTree>
    <p:extLst>
      <p:ext uri="{BB962C8B-B14F-4D97-AF65-F5344CB8AC3E}">
        <p14:creationId xmlns:p14="http://schemas.microsoft.com/office/powerpoint/2010/main" val="248041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289226" y="848484"/>
            <a:ext cx="8568952" cy="991644"/>
          </a:xfrm>
        </p:spPr>
        <p:txBody>
          <a:bodyPr/>
          <a:lstStyle/>
          <a:p>
            <a:pPr marL="342900" indent="-342900">
              <a:buFont typeface="Arial" pitchFamily="34" charset="0"/>
              <a:buChar char="•"/>
            </a:pPr>
            <a:r>
              <a:rPr lang="en-US" sz="2000" dirty="0" smtClean="0"/>
              <a:t>Here is a sample rule.  We do not however delete all 863/4/5/6/7/8/9.  We delete only those without a 9 in subfield 8 because we may have “local” 86X fields</a:t>
            </a:r>
          </a:p>
        </p:txBody>
      </p:sp>
      <p:sp>
        <p:nvSpPr>
          <p:cNvPr id="2" name="TextBox 1"/>
          <p:cNvSpPr txBox="1"/>
          <p:nvPr/>
        </p:nvSpPr>
        <p:spPr>
          <a:xfrm>
            <a:off x="143508" y="1866114"/>
            <a:ext cx="8856984" cy="3240360"/>
          </a:xfrm>
          <a:prstGeom prst="rect">
            <a:avLst/>
          </a:prstGeom>
          <a:noFill/>
          <a:ln>
            <a:solidFill>
              <a:schemeClr val="tx1"/>
            </a:solidFill>
          </a:ln>
        </p:spPr>
        <p:txBody>
          <a:bodyPr wrap="square" rtlCol="0">
            <a:spAutoFit/>
          </a:bodyPr>
          <a:lstStyle/>
          <a:p>
            <a:r>
              <a:rPr lang="en-GB" dirty="0">
                <a:latin typeface="Courier New" panose="02070309020205020404" pitchFamily="49" charset="0"/>
                <a:cs typeface="Courier New" panose="02070309020205020404" pitchFamily="49" charset="0"/>
              </a:rPr>
              <a:t>rule "delete 863 4 5 6 7 </a:t>
            </a:r>
            <a:r>
              <a:rPr lang="en-GB" dirty="0" smtClean="0">
                <a:latin typeface="Courier New" panose="02070309020205020404" pitchFamily="49" charset="0"/>
                <a:cs typeface="Courier New" panose="02070309020205020404" pitchFamily="49" charset="0"/>
              </a:rPr>
              <a:t>8 if it does not have subfield 8 9"</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when</a:t>
            </a:r>
          </a:p>
          <a:p>
            <a:r>
              <a:rPr lang="en-GB" dirty="0">
                <a:latin typeface="Courier New" panose="02070309020205020404" pitchFamily="49" charset="0"/>
                <a:cs typeface="Courier New" panose="02070309020205020404" pitchFamily="49" charset="0"/>
              </a:rPr>
              <a:t>  (TRUE)</a:t>
            </a:r>
          </a:p>
          <a:p>
            <a:r>
              <a:rPr lang="en-GB" dirty="0">
                <a:latin typeface="Courier New" panose="02070309020205020404" pitchFamily="49" charset="0"/>
                <a:cs typeface="Courier New" panose="02070309020205020404" pitchFamily="49" charset="0"/>
              </a:rPr>
              <a:t>then</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removeField</a:t>
            </a:r>
            <a:r>
              <a:rPr lang="en-GB" dirty="0">
                <a:latin typeface="Courier New" panose="02070309020205020404" pitchFamily="49" charset="0"/>
                <a:cs typeface="Courier New" panose="02070309020205020404" pitchFamily="49" charset="0"/>
              </a:rPr>
              <a:t> "863" </a:t>
            </a:r>
            <a:r>
              <a:rPr lang="en-GB" dirty="0" smtClean="0">
                <a:latin typeface="Courier New" panose="02070309020205020404" pitchFamily="49" charset="0"/>
                <a:cs typeface="Courier New" panose="02070309020205020404" pitchFamily="49" charset="0"/>
              </a:rPr>
              <a:t>if (not exists "</a:t>
            </a:r>
            <a:r>
              <a:rPr lang="en-GB" dirty="0" smtClean="0">
                <a:latin typeface="Courier New" panose="02070309020205020404" pitchFamily="49" charset="0"/>
                <a:cs typeface="Courier New" panose="02070309020205020404" pitchFamily="49" charset="0"/>
              </a:rPr>
              <a:t>863.8.9</a:t>
            </a:r>
            <a:r>
              <a:rPr lang="en-GB" dirty="0" smtClean="0">
                <a:latin typeface="Courier New" panose="02070309020205020404" pitchFamily="49" charset="0"/>
                <a:cs typeface="Courier New" panose="02070309020205020404" pitchFamily="49" charset="0"/>
              </a:rPr>
              <a:t>")</a:t>
            </a:r>
          </a:p>
          <a:p>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removeField</a:t>
            </a:r>
            <a:r>
              <a:rPr lang="en-GB" dirty="0" smtClean="0">
                <a:latin typeface="Courier New" panose="02070309020205020404" pitchFamily="49" charset="0"/>
                <a:cs typeface="Courier New" panose="02070309020205020404" pitchFamily="49" charset="0"/>
              </a:rPr>
              <a:t> "864" if (not exists "</a:t>
            </a:r>
            <a:r>
              <a:rPr lang="en-GB" dirty="0" smtClean="0">
                <a:latin typeface="Courier New" panose="02070309020205020404" pitchFamily="49" charset="0"/>
                <a:cs typeface="Courier New" panose="02070309020205020404" pitchFamily="49" charset="0"/>
              </a:rPr>
              <a:t>864.8.9</a:t>
            </a:r>
            <a:r>
              <a:rPr lang="en-GB" dirty="0" smtClean="0">
                <a:latin typeface="Courier New" panose="02070309020205020404" pitchFamily="49" charset="0"/>
                <a:cs typeface="Courier New" panose="02070309020205020404" pitchFamily="49" charset="0"/>
              </a:rPr>
              <a:t>")</a:t>
            </a:r>
          </a:p>
          <a:p>
            <a:r>
              <a:rPr lang="en-GB" dirty="0" smtClean="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removeField</a:t>
            </a:r>
            <a:r>
              <a:rPr lang="en-GB" dirty="0">
                <a:latin typeface="Courier New" panose="02070309020205020404" pitchFamily="49" charset="0"/>
                <a:cs typeface="Courier New" panose="02070309020205020404" pitchFamily="49" charset="0"/>
              </a:rPr>
              <a:t> "865</a:t>
            </a:r>
            <a:r>
              <a:rPr lang="en-GB" dirty="0" smtClean="0">
                <a:latin typeface="Courier New" panose="02070309020205020404" pitchFamily="49" charset="0"/>
                <a:cs typeface="Courier New" panose="02070309020205020404" pitchFamily="49" charset="0"/>
              </a:rPr>
              <a:t>" if (not exists "</a:t>
            </a:r>
            <a:r>
              <a:rPr lang="en-GB" dirty="0" smtClean="0">
                <a:latin typeface="Courier New" panose="02070309020205020404" pitchFamily="49" charset="0"/>
                <a:cs typeface="Courier New" panose="02070309020205020404" pitchFamily="49" charset="0"/>
              </a:rPr>
              <a:t>865.8.9</a:t>
            </a:r>
            <a:r>
              <a:rPr lang="en-GB" dirty="0" smtClean="0">
                <a:latin typeface="Courier New" panose="020703090202050204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removeField</a:t>
            </a:r>
            <a:r>
              <a:rPr lang="en-GB" dirty="0">
                <a:latin typeface="Courier New" panose="02070309020205020404" pitchFamily="49" charset="0"/>
                <a:cs typeface="Courier New" panose="02070309020205020404" pitchFamily="49" charset="0"/>
              </a:rPr>
              <a:t> "866" </a:t>
            </a:r>
            <a:r>
              <a:rPr lang="en-GB" dirty="0" smtClean="0">
                <a:latin typeface="Courier New" panose="02070309020205020404" pitchFamily="49" charset="0"/>
                <a:cs typeface="Courier New" panose="02070309020205020404" pitchFamily="49" charset="0"/>
              </a:rPr>
              <a:t>if (not exists "866.8.9")</a:t>
            </a:r>
          </a:p>
          <a:p>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removeField</a:t>
            </a:r>
            <a:r>
              <a:rPr lang="en-GB" dirty="0" smtClean="0">
                <a:latin typeface="Courier New" panose="02070309020205020404" pitchFamily="49" charset="0"/>
                <a:cs typeface="Courier New" panose="02070309020205020404" pitchFamily="49" charset="0"/>
              </a:rPr>
              <a:t> "867" if (not exists "867.8.9")</a:t>
            </a:r>
          </a:p>
          <a:p>
            <a:r>
              <a:rPr lang="en-GB" dirty="0" smtClean="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removeField</a:t>
            </a:r>
            <a:r>
              <a:rPr lang="en-GB" dirty="0">
                <a:latin typeface="Courier New" panose="02070309020205020404" pitchFamily="49" charset="0"/>
                <a:cs typeface="Courier New" panose="02070309020205020404" pitchFamily="49" charset="0"/>
              </a:rPr>
              <a:t> "868</a:t>
            </a:r>
            <a:r>
              <a:rPr lang="en-GB" dirty="0" smtClean="0">
                <a:latin typeface="Courier New" panose="02070309020205020404" pitchFamily="49" charset="0"/>
                <a:cs typeface="Courier New" panose="02070309020205020404" pitchFamily="49" charset="0"/>
              </a:rPr>
              <a:t>" if (not exists "868.8.9")</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end</a:t>
            </a:r>
          </a:p>
        </p:txBody>
      </p:sp>
      <p:sp>
        <p:nvSpPr>
          <p:cNvPr id="3" name="TextBox 2"/>
          <p:cNvSpPr txBox="1"/>
          <p:nvPr/>
        </p:nvSpPr>
        <p:spPr>
          <a:xfrm>
            <a:off x="1115616" y="5301208"/>
            <a:ext cx="3960440" cy="646331"/>
          </a:xfrm>
          <a:prstGeom prst="rect">
            <a:avLst/>
          </a:prstGeom>
          <a:solidFill>
            <a:schemeClr val="bg1"/>
          </a:solidFill>
          <a:ln>
            <a:solidFill>
              <a:schemeClr val="tx1"/>
            </a:solidFill>
          </a:ln>
        </p:spPr>
        <p:txBody>
          <a:bodyPr wrap="square" rtlCol="0">
            <a:spAutoFit/>
          </a:bodyPr>
          <a:lstStyle/>
          <a:p>
            <a:r>
              <a:rPr lang="en-US" dirty="0" smtClean="0"/>
              <a:t>This will prevent local fields from getting deleted</a:t>
            </a:r>
            <a:endParaRPr lang="en-GB" dirty="0"/>
          </a:p>
        </p:txBody>
      </p:sp>
      <p:cxnSp>
        <p:nvCxnSpPr>
          <p:cNvPr id="7" name="Straight Arrow Connector 6"/>
          <p:cNvCxnSpPr/>
          <p:nvPr/>
        </p:nvCxnSpPr>
        <p:spPr bwMode="auto">
          <a:xfrm flipV="1">
            <a:off x="5927273" y="4653136"/>
            <a:ext cx="0" cy="101883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a:off x="5096129" y="5671971"/>
            <a:ext cx="844023"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Title 1"/>
          <p:cNvSpPr txBox="1">
            <a:spLocks/>
          </p:cNvSpPr>
          <p:nvPr/>
        </p:nvSpPr>
        <p:spPr bwMode="auto">
          <a:xfrm>
            <a:off x="323528" y="120786"/>
            <a:ext cx="857929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Recreating the 863/4/5 and the 866/7/8 fields</a:t>
            </a:r>
          </a:p>
        </p:txBody>
      </p:sp>
    </p:spTree>
    <p:extLst>
      <p:ext uri="{BB962C8B-B14F-4D97-AF65-F5344CB8AC3E}">
        <p14:creationId xmlns:p14="http://schemas.microsoft.com/office/powerpoint/2010/main" val="3563813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51236" y="4162299"/>
            <a:ext cx="3017874" cy="2023118"/>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1115616" y="2025309"/>
            <a:ext cx="6382655" cy="1706103"/>
          </a:xfrm>
          <a:prstGeom prst="rect">
            <a:avLst/>
          </a:prstGeom>
          <a:ln>
            <a:solidFill>
              <a:schemeClr val="tx1"/>
            </a:solidFill>
          </a:ln>
        </p:spPr>
      </p:pic>
      <p:sp>
        <p:nvSpPr>
          <p:cNvPr id="12" name="Content Placeholder 2"/>
          <p:cNvSpPr>
            <a:spLocks noGrp="1"/>
          </p:cNvSpPr>
          <p:nvPr>
            <p:ph idx="1"/>
          </p:nvPr>
        </p:nvSpPr>
        <p:spPr>
          <a:xfrm>
            <a:off x="289226" y="848484"/>
            <a:ext cx="8568952" cy="996340"/>
          </a:xfrm>
        </p:spPr>
        <p:txBody>
          <a:bodyPr/>
          <a:lstStyle/>
          <a:p>
            <a:pPr marL="342900" indent="-342900">
              <a:buFont typeface="Arial" pitchFamily="34" charset="0"/>
              <a:buChar char="•"/>
            </a:pPr>
            <a:r>
              <a:rPr lang="en-US" sz="2000" dirty="0" smtClean="0"/>
              <a:t>The rule (which we called “</a:t>
            </a:r>
            <a:r>
              <a:rPr lang="en-GB" sz="2000" dirty="0"/>
              <a:t>delete 863 4 5 6 7 8 if it does not have subfield 8 </a:t>
            </a:r>
            <a:r>
              <a:rPr lang="en-GB" sz="2000" dirty="0" smtClean="0"/>
              <a:t>9</a:t>
            </a:r>
            <a:r>
              <a:rPr lang="en-US" sz="2000" dirty="0" smtClean="0"/>
              <a:t>”) is then added to the “</a:t>
            </a:r>
            <a:r>
              <a:rPr lang="en-GB" sz="2000" dirty="0"/>
              <a:t>Marc21 Holding normalize on </a:t>
            </a:r>
            <a:r>
              <a:rPr lang="en-GB" sz="2000" dirty="0" smtClean="0"/>
              <a:t>save”.  </a:t>
            </a:r>
            <a:endParaRPr lang="en-US" sz="2000" dirty="0" smtClean="0"/>
          </a:p>
        </p:txBody>
      </p:sp>
      <p:sp>
        <p:nvSpPr>
          <p:cNvPr id="13" name="Rectangle 12"/>
          <p:cNvSpPr/>
          <p:nvPr/>
        </p:nvSpPr>
        <p:spPr bwMode="auto">
          <a:xfrm>
            <a:off x="2322500" y="2587674"/>
            <a:ext cx="1296144" cy="21602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4572523" y="4963125"/>
            <a:ext cx="863573" cy="34826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3618644" y="5625914"/>
            <a:ext cx="2105484" cy="34826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itle 1"/>
          <p:cNvSpPr txBox="1">
            <a:spLocks/>
          </p:cNvSpPr>
          <p:nvPr/>
        </p:nvSpPr>
        <p:spPr bwMode="auto">
          <a:xfrm>
            <a:off x="323528" y="120786"/>
            <a:ext cx="857929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Recreating the 863/4/5 and the 866/7/8 fields</a:t>
            </a:r>
          </a:p>
        </p:txBody>
      </p:sp>
      <p:sp>
        <p:nvSpPr>
          <p:cNvPr id="4" name="TextBox 3"/>
          <p:cNvSpPr txBox="1"/>
          <p:nvPr/>
        </p:nvSpPr>
        <p:spPr>
          <a:xfrm>
            <a:off x="185974" y="5287005"/>
            <a:ext cx="2232248" cy="1200329"/>
          </a:xfrm>
          <a:prstGeom prst="rect">
            <a:avLst/>
          </a:prstGeom>
          <a:noFill/>
          <a:ln>
            <a:solidFill>
              <a:schemeClr val="tx1"/>
            </a:solidFill>
          </a:ln>
        </p:spPr>
        <p:txBody>
          <a:bodyPr wrap="square" rtlCol="0">
            <a:spAutoFit/>
          </a:bodyPr>
          <a:lstStyle/>
          <a:p>
            <a:r>
              <a:rPr lang="en-US" dirty="0" smtClean="0"/>
              <a:t>This is the normalization rule in the previous slide</a:t>
            </a:r>
            <a:endParaRPr lang="en-US" dirty="0"/>
          </a:p>
        </p:txBody>
      </p:sp>
      <p:cxnSp>
        <p:nvCxnSpPr>
          <p:cNvPr id="7" name="Straight Arrow Connector 6"/>
          <p:cNvCxnSpPr/>
          <p:nvPr/>
        </p:nvCxnSpPr>
        <p:spPr bwMode="auto">
          <a:xfrm>
            <a:off x="1907704" y="5661248"/>
            <a:ext cx="1584176" cy="1388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226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587" y="3820800"/>
            <a:ext cx="8961120" cy="127409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93142" y="1268760"/>
            <a:ext cx="8961120" cy="1967597"/>
          </a:xfrm>
          <a:prstGeom prst="rect">
            <a:avLst/>
          </a:prstGeom>
          <a:ln>
            <a:solidFill>
              <a:schemeClr val="tx1"/>
            </a:solidFill>
          </a:ln>
        </p:spPr>
      </p:pic>
      <p:sp>
        <p:nvSpPr>
          <p:cNvPr id="12" name="Content Placeholder 2"/>
          <p:cNvSpPr>
            <a:spLocks noGrp="1"/>
          </p:cNvSpPr>
          <p:nvPr>
            <p:ph idx="1"/>
          </p:nvPr>
        </p:nvSpPr>
        <p:spPr>
          <a:xfrm>
            <a:off x="289226" y="848484"/>
            <a:ext cx="8568952" cy="996340"/>
          </a:xfrm>
        </p:spPr>
        <p:txBody>
          <a:bodyPr/>
          <a:lstStyle/>
          <a:p>
            <a:pPr marL="342900" indent="-342900">
              <a:buFont typeface="Arial" pitchFamily="34" charset="0"/>
              <a:buChar char="•"/>
            </a:pPr>
            <a:r>
              <a:rPr lang="en-US" sz="2000" dirty="0" smtClean="0"/>
              <a:t>Now, for example, Vol. 2 issue 2 arrives</a:t>
            </a:r>
          </a:p>
        </p:txBody>
      </p:sp>
      <p:sp>
        <p:nvSpPr>
          <p:cNvPr id="6" name="Rectangle 5"/>
          <p:cNvSpPr/>
          <p:nvPr/>
        </p:nvSpPr>
        <p:spPr bwMode="auto">
          <a:xfrm>
            <a:off x="5796136" y="1956351"/>
            <a:ext cx="1008112"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7884368" y="2464075"/>
            <a:ext cx="658416" cy="1555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itle 1"/>
          <p:cNvSpPr txBox="1">
            <a:spLocks/>
          </p:cNvSpPr>
          <p:nvPr/>
        </p:nvSpPr>
        <p:spPr bwMode="auto">
          <a:xfrm>
            <a:off x="323528" y="120786"/>
            <a:ext cx="857929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Recreating the 863/4/5 and the 866/7/8 fields</a:t>
            </a:r>
          </a:p>
        </p:txBody>
      </p:sp>
      <p:sp>
        <p:nvSpPr>
          <p:cNvPr id="9" name="Rectangle 8"/>
          <p:cNvSpPr/>
          <p:nvPr/>
        </p:nvSpPr>
        <p:spPr bwMode="auto">
          <a:xfrm>
            <a:off x="2638128" y="4509120"/>
            <a:ext cx="781744" cy="21602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5738233" y="4437112"/>
            <a:ext cx="1008112"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8395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6492" y="2204864"/>
            <a:ext cx="5465714" cy="4073504"/>
          </a:xfrm>
          <a:prstGeom prst="rect">
            <a:avLst/>
          </a:prstGeom>
          <a:ln>
            <a:solidFill>
              <a:schemeClr val="tx1"/>
            </a:solidFill>
          </a:ln>
        </p:spPr>
      </p:pic>
      <p:sp>
        <p:nvSpPr>
          <p:cNvPr id="8" name="Title 1"/>
          <p:cNvSpPr txBox="1">
            <a:spLocks/>
          </p:cNvSpPr>
          <p:nvPr/>
        </p:nvSpPr>
        <p:spPr bwMode="auto">
          <a:xfrm>
            <a:off x="323528" y="120786"/>
            <a:ext cx="857929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Recreating the 863/4/5 and the 866/7/8 fields</a:t>
            </a:r>
          </a:p>
        </p:txBody>
      </p:sp>
      <p:sp>
        <p:nvSpPr>
          <p:cNvPr id="12" name="Content Placeholder 2"/>
          <p:cNvSpPr>
            <a:spLocks noGrp="1"/>
          </p:cNvSpPr>
          <p:nvPr>
            <p:ph idx="1"/>
          </p:nvPr>
        </p:nvSpPr>
        <p:spPr>
          <a:xfrm>
            <a:off x="289226" y="848484"/>
            <a:ext cx="8568952" cy="996340"/>
          </a:xfrm>
        </p:spPr>
        <p:txBody>
          <a:bodyPr/>
          <a:lstStyle/>
          <a:p>
            <a:pPr marL="342900" indent="-342900">
              <a:buFont typeface="Arial" pitchFamily="34" charset="0"/>
              <a:buChar char="•"/>
            </a:pPr>
            <a:r>
              <a:rPr lang="en-US" sz="2000" dirty="0" smtClean="0"/>
              <a:t>The Holdings record is saved and the local 866 field is not deleted (because it has subfield 9) and the 863 and 866 is updated with the item</a:t>
            </a:r>
          </a:p>
        </p:txBody>
      </p:sp>
      <p:sp>
        <p:nvSpPr>
          <p:cNvPr id="6" name="Rectangle 5"/>
          <p:cNvSpPr/>
          <p:nvPr/>
        </p:nvSpPr>
        <p:spPr bwMode="auto">
          <a:xfrm>
            <a:off x="2123728" y="3629692"/>
            <a:ext cx="4176464" cy="28800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2123728" y="4160852"/>
            <a:ext cx="2736304"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145630" y="5220574"/>
            <a:ext cx="3074441"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597504" y="4160851"/>
            <a:ext cx="2243386" cy="646331"/>
          </a:xfrm>
          <a:prstGeom prst="rect">
            <a:avLst/>
          </a:prstGeom>
          <a:solidFill>
            <a:schemeClr val="bg1"/>
          </a:solidFill>
          <a:ln>
            <a:solidFill>
              <a:schemeClr val="tx1"/>
            </a:solidFill>
          </a:ln>
        </p:spPr>
        <p:txBody>
          <a:bodyPr wrap="square" rtlCol="0">
            <a:spAutoFit/>
          </a:bodyPr>
          <a:lstStyle/>
          <a:p>
            <a:r>
              <a:rPr lang="en-US" dirty="0" smtClean="0"/>
              <a:t>Still have the local field</a:t>
            </a:r>
            <a:endParaRPr lang="en-GB" dirty="0"/>
          </a:p>
        </p:txBody>
      </p:sp>
      <p:cxnSp>
        <p:nvCxnSpPr>
          <p:cNvPr id="13" name="Straight Arrow Connector 12"/>
          <p:cNvCxnSpPr/>
          <p:nvPr/>
        </p:nvCxnSpPr>
        <p:spPr bwMode="auto">
          <a:xfrm flipH="1" flipV="1">
            <a:off x="6300192" y="3789040"/>
            <a:ext cx="1080120"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4" name="Straight Arrow Connector 13"/>
          <p:cNvCxnSpPr/>
          <p:nvPr/>
        </p:nvCxnSpPr>
        <p:spPr bwMode="auto">
          <a:xfrm flipV="1">
            <a:off x="7380312" y="3789040"/>
            <a:ext cx="0" cy="371812"/>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p:cNvSpPr txBox="1"/>
          <p:nvPr/>
        </p:nvSpPr>
        <p:spPr>
          <a:xfrm>
            <a:off x="5718559" y="5108184"/>
            <a:ext cx="2243386" cy="646331"/>
          </a:xfrm>
          <a:prstGeom prst="rect">
            <a:avLst/>
          </a:prstGeom>
          <a:solidFill>
            <a:schemeClr val="bg1"/>
          </a:solidFill>
          <a:ln>
            <a:solidFill>
              <a:schemeClr val="tx1"/>
            </a:solidFill>
          </a:ln>
        </p:spPr>
        <p:txBody>
          <a:bodyPr wrap="square" rtlCol="0">
            <a:spAutoFit/>
          </a:bodyPr>
          <a:lstStyle/>
          <a:p>
            <a:r>
              <a:rPr lang="en-US" dirty="0" smtClean="0"/>
              <a:t>Vol. 2 issue 2 arrived</a:t>
            </a:r>
            <a:endParaRPr lang="en-GB" dirty="0"/>
          </a:p>
        </p:txBody>
      </p:sp>
      <p:cxnSp>
        <p:nvCxnSpPr>
          <p:cNvPr id="18" name="Straight Arrow Connector 17"/>
          <p:cNvCxnSpPr/>
          <p:nvPr/>
        </p:nvCxnSpPr>
        <p:spPr bwMode="auto">
          <a:xfrm flipH="1">
            <a:off x="4860032" y="4312169"/>
            <a:ext cx="858527" cy="712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Arrow Connector 18"/>
          <p:cNvCxnSpPr/>
          <p:nvPr/>
        </p:nvCxnSpPr>
        <p:spPr bwMode="auto">
          <a:xfrm flipV="1">
            <a:off x="5718559" y="4319293"/>
            <a:ext cx="0" cy="78889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Arrow Connector 20"/>
          <p:cNvCxnSpPr/>
          <p:nvPr/>
        </p:nvCxnSpPr>
        <p:spPr bwMode="auto">
          <a:xfrm flipH="1">
            <a:off x="5220072" y="5371714"/>
            <a:ext cx="512409"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4285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dirty="0" smtClean="0"/>
              <a:t>The 863/4/5 and the 866/7/8 tasks</a:t>
            </a:r>
          </a:p>
          <a:p>
            <a:pPr marL="342900" indent="-342900">
              <a:buFont typeface="Arial" pitchFamily="34" charset="0"/>
              <a:buChar char="•"/>
            </a:pPr>
            <a:r>
              <a:rPr lang="en-US" sz="1800" dirty="0"/>
              <a:t>Recreating the </a:t>
            </a:r>
            <a:r>
              <a:rPr lang="en-GB" sz="1800" dirty="0"/>
              <a:t>863/4/5 and the 866/7/8 </a:t>
            </a:r>
            <a:r>
              <a:rPr lang="en-GB" sz="1800" dirty="0" smtClean="0"/>
              <a:t>fields</a:t>
            </a:r>
          </a:p>
          <a:p>
            <a:pPr marL="342900" indent="-342900">
              <a:buFont typeface="Arial" pitchFamily="34" charset="0"/>
              <a:buChar char="•"/>
            </a:pPr>
            <a:r>
              <a:rPr lang="en-GB" sz="1800" b="1" dirty="0"/>
              <a:t>The example here not using a prediction pattern </a:t>
            </a:r>
            <a:endParaRPr lang="en-GB" sz="1800" b="1" dirty="0" smtClean="0"/>
          </a:p>
          <a:p>
            <a:pPr marL="342900" indent="-342900">
              <a:buFont typeface="Arial" pitchFamily="34" charset="0"/>
              <a:buChar char="•"/>
            </a:pPr>
            <a:r>
              <a:rPr lang="en-US" sz="1800" dirty="0"/>
              <a:t>Viewing the summary holding in </a:t>
            </a:r>
            <a:r>
              <a:rPr lang="en-US" sz="1800" dirty="0" smtClean="0"/>
              <a:t>Primo</a:t>
            </a:r>
            <a:endParaRPr lang="en-GB" sz="1800" dirty="0"/>
          </a:p>
        </p:txBody>
      </p:sp>
    </p:spTree>
    <p:extLst>
      <p:ext uri="{BB962C8B-B14F-4D97-AF65-F5344CB8AC3E}">
        <p14:creationId xmlns:p14="http://schemas.microsoft.com/office/powerpoint/2010/main" val="130423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3291566"/>
            <a:ext cx="8961120" cy="2369682"/>
          </a:xfrm>
          <a:prstGeom prst="rect">
            <a:avLst/>
          </a:prstGeom>
          <a:ln>
            <a:solidFill>
              <a:schemeClr val="tx1"/>
            </a:solidFill>
          </a:ln>
        </p:spPr>
      </p:pic>
      <p:sp>
        <p:nvSpPr>
          <p:cNvPr id="6" name="Content Placeholder 2"/>
          <p:cNvSpPr>
            <a:spLocks noGrp="1"/>
          </p:cNvSpPr>
          <p:nvPr>
            <p:ph idx="1"/>
          </p:nvPr>
        </p:nvSpPr>
        <p:spPr>
          <a:xfrm>
            <a:off x="251520" y="908720"/>
            <a:ext cx="8568952" cy="2160240"/>
          </a:xfrm>
        </p:spPr>
        <p:txBody>
          <a:bodyPr/>
          <a:lstStyle/>
          <a:p>
            <a:pPr marL="342900" indent="-342900">
              <a:buFont typeface="Arial" pitchFamily="34" charset="0"/>
              <a:buChar char="•"/>
            </a:pPr>
            <a:r>
              <a:rPr lang="en-US" sz="2400" dirty="0" smtClean="0"/>
              <a:t>Now we have serial “Thoreau journal quarterly”.</a:t>
            </a:r>
          </a:p>
          <a:p>
            <a:pPr marL="342900" indent="-342900">
              <a:buFont typeface="Arial" pitchFamily="34" charset="0"/>
              <a:buChar char="•"/>
            </a:pPr>
            <a:r>
              <a:rPr lang="en-US" sz="2400" dirty="0" smtClean="0"/>
              <a:t>It has a holding record with an 853 as follows:</a:t>
            </a:r>
            <a:br>
              <a:rPr lang="en-US" sz="2400" dirty="0" smtClean="0"/>
            </a:br>
            <a:r>
              <a:rPr lang="en-US" sz="2400" dirty="0" smtClean="0">
                <a:latin typeface="Courier New" panose="02070309020205020404" pitchFamily="49" charset="0"/>
                <a:cs typeface="Courier New" panose="02070309020205020404" pitchFamily="49" charset="0"/>
              </a:rPr>
              <a:t>853 </a:t>
            </a:r>
            <a:r>
              <a:rPr lang="en-GB" sz="2400" dirty="0">
                <a:latin typeface="Courier New" panose="02070309020205020404" pitchFamily="49" charset="0"/>
                <a:cs typeface="Courier New" panose="02070309020205020404" pitchFamily="49" charset="0"/>
              </a:rPr>
              <a:t>‡8 1 ‡a Vol. ‡b </a:t>
            </a:r>
            <a:r>
              <a:rPr lang="en-GB" sz="2400" dirty="0" err="1">
                <a:latin typeface="Courier New" panose="02070309020205020404" pitchFamily="49" charset="0"/>
                <a:cs typeface="Courier New" panose="02070309020205020404" pitchFamily="49" charset="0"/>
              </a:rPr>
              <a:t>Iss</a:t>
            </a:r>
            <a:r>
              <a:rPr lang="en-GB" sz="2400" dirty="0">
                <a:latin typeface="Courier New" panose="02070309020205020404" pitchFamily="49" charset="0"/>
                <a:cs typeface="Courier New" panose="02070309020205020404" pitchFamily="49" charset="0"/>
              </a:rPr>
              <a:t>. ‡u 4 ‡v r ‡</a:t>
            </a:r>
            <a:r>
              <a:rPr lang="en-GB" sz="2400" dirty="0" err="1">
                <a:latin typeface="Courier New" panose="02070309020205020404" pitchFamily="49" charset="0"/>
                <a:cs typeface="Courier New" panose="02070309020205020404" pitchFamily="49" charset="0"/>
              </a:rPr>
              <a:t>i</a:t>
            </a:r>
            <a:r>
              <a:rPr lang="en-GB" sz="2400" dirty="0">
                <a:latin typeface="Courier New" panose="02070309020205020404" pitchFamily="49" charset="0"/>
                <a:cs typeface="Courier New" panose="02070309020205020404" pitchFamily="49" charset="0"/>
              </a:rPr>
              <a:t> (year) ‡j (month) ‡w </a:t>
            </a:r>
            <a:r>
              <a:rPr lang="en-GB" sz="2400" dirty="0" smtClean="0">
                <a:latin typeface="Courier New" panose="02070309020205020404" pitchFamily="49" charset="0"/>
                <a:cs typeface="Courier New" panose="02070309020205020404" pitchFamily="49" charset="0"/>
              </a:rPr>
              <a:t>q</a:t>
            </a:r>
          </a:p>
          <a:p>
            <a:pPr marL="342900" indent="-342900">
              <a:buFont typeface="Arial" pitchFamily="34" charset="0"/>
              <a:buChar char="•"/>
            </a:pPr>
            <a:r>
              <a:rPr lang="en-ZA" sz="2400" dirty="0" smtClean="0">
                <a:cs typeface="Courier New" panose="02070309020205020404" pitchFamily="49" charset="0"/>
              </a:rPr>
              <a:t>It has no acquisitions order or prediction pattern</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example here not using a prediction pattern </a:t>
            </a:r>
          </a:p>
        </p:txBody>
      </p:sp>
      <p:sp>
        <p:nvSpPr>
          <p:cNvPr id="7" name="Rectangle 6"/>
          <p:cNvSpPr/>
          <p:nvPr/>
        </p:nvSpPr>
        <p:spPr bwMode="auto">
          <a:xfrm>
            <a:off x="5796136" y="4080570"/>
            <a:ext cx="3272488" cy="28800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6968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08720"/>
            <a:ext cx="8568952" cy="3168352"/>
          </a:xfrm>
        </p:spPr>
        <p:txBody>
          <a:bodyPr/>
          <a:lstStyle/>
          <a:p>
            <a:pPr marL="342900" indent="-342900">
              <a:buFont typeface="Arial" pitchFamily="34" charset="0"/>
              <a:buChar char="•"/>
            </a:pPr>
            <a:r>
              <a:rPr lang="en-US" sz="2400" dirty="0" smtClean="0"/>
              <a:t>The functionality shown here can still be used even without a prediction pattern as long as the items have </a:t>
            </a:r>
          </a:p>
          <a:p>
            <a:pPr marL="457200" indent="-457200">
              <a:buFont typeface="+mj-lt"/>
              <a:buAutoNum type="arabicPeriod"/>
            </a:pPr>
            <a:r>
              <a:rPr lang="en-US" sz="2400" dirty="0"/>
              <a:t>A receiving </a:t>
            </a:r>
            <a:r>
              <a:rPr lang="en-US" sz="2400" dirty="0" smtClean="0"/>
              <a:t>date</a:t>
            </a:r>
          </a:p>
          <a:p>
            <a:pPr marL="457200" indent="-457200">
              <a:buFont typeface="+mj-lt"/>
              <a:buAutoNum type="arabicPeriod"/>
            </a:pPr>
            <a:r>
              <a:rPr lang="en-US" sz="2400" dirty="0" smtClean="0">
                <a:cs typeface="Courier New" panose="02070309020205020404" pitchFamily="49" charset="0"/>
              </a:rPr>
              <a:t>Pattern type</a:t>
            </a:r>
          </a:p>
          <a:p>
            <a:pPr marL="457200" indent="-457200">
              <a:buFont typeface="+mj-lt"/>
              <a:buAutoNum type="arabicPeriod"/>
            </a:pPr>
            <a:r>
              <a:rPr lang="en-US" sz="2400" dirty="0" smtClean="0">
                <a:cs typeface="Courier New" panose="02070309020205020404" pitchFamily="49" charset="0"/>
              </a:rPr>
              <a:t>Linking number</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example here not using a prediction pattern </a:t>
            </a:r>
          </a:p>
        </p:txBody>
      </p:sp>
    </p:spTree>
    <p:extLst>
      <p:ext uri="{BB962C8B-B14F-4D97-AF65-F5344CB8AC3E}">
        <p14:creationId xmlns:p14="http://schemas.microsoft.com/office/powerpoint/2010/main" val="2495379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2713062"/>
            <a:ext cx="7810500" cy="3524250"/>
          </a:xfrm>
          <a:prstGeom prst="rect">
            <a:avLst/>
          </a:prstGeom>
          <a:ln>
            <a:solidFill>
              <a:schemeClr val="tx1"/>
            </a:solidFill>
          </a:ln>
        </p:spPr>
      </p:pic>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145210" y="836712"/>
            <a:ext cx="8856984" cy="1872208"/>
          </a:xfrm>
        </p:spPr>
        <p:txBody>
          <a:bodyPr/>
          <a:lstStyle/>
          <a:p>
            <a:pPr marL="342900" indent="-342900">
              <a:buFont typeface="Arial" pitchFamily="34" charset="0"/>
              <a:buChar char="•"/>
            </a:pPr>
            <a:r>
              <a:rPr lang="en-US" sz="2000" dirty="0" smtClean="0"/>
              <a:t>By default Alma </a:t>
            </a:r>
            <a:r>
              <a:rPr lang="en-US" sz="2000" dirty="0"/>
              <a:t>provides a set of </a:t>
            </a:r>
            <a:r>
              <a:rPr lang="en-US" sz="2000" dirty="0" smtClean="0"/>
              <a:t>rules which occur when a holdings record is saved.</a:t>
            </a:r>
          </a:p>
          <a:p>
            <a:pPr marL="342900" indent="-342900">
              <a:buFont typeface="Arial" pitchFamily="34" charset="0"/>
              <a:buChar char="•"/>
            </a:pPr>
            <a:r>
              <a:rPr lang="en-US" sz="2000" dirty="0"/>
              <a:t>These may be viewed at </a:t>
            </a:r>
            <a:r>
              <a:rPr lang="en-US" sz="2000" dirty="0" smtClean="0"/>
              <a:t>Resource Management Configuration Menu </a:t>
            </a:r>
            <a:r>
              <a:rPr lang="en-US" sz="2000" dirty="0"/>
              <a:t>&gt; </a:t>
            </a:r>
            <a:r>
              <a:rPr lang="en-US" sz="2000" dirty="0" smtClean="0"/>
              <a:t>Cataloging &gt; Metadata </a:t>
            </a:r>
            <a:r>
              <a:rPr lang="en-US" sz="2000" dirty="0"/>
              <a:t>Configuration </a:t>
            </a:r>
            <a:r>
              <a:rPr lang="en-US" sz="2000" dirty="0" smtClean="0"/>
              <a:t>&gt; Marc 21 Holding </a:t>
            </a:r>
            <a:r>
              <a:rPr lang="en-US" sz="2000" dirty="0"/>
              <a:t>&gt; Normalization &gt; Marc21 Holding normalize on </a:t>
            </a:r>
            <a:r>
              <a:rPr lang="en-US" sz="2000" dirty="0" smtClean="0"/>
              <a:t>save</a:t>
            </a:r>
          </a:p>
        </p:txBody>
      </p:sp>
      <p:sp>
        <p:nvSpPr>
          <p:cNvPr id="8" name="Rectangle 7"/>
          <p:cNvSpPr/>
          <p:nvPr/>
        </p:nvSpPr>
        <p:spPr bwMode="auto">
          <a:xfrm>
            <a:off x="1259632" y="3924430"/>
            <a:ext cx="1656184" cy="38097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1619672" y="5515328"/>
            <a:ext cx="2160240" cy="36194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0022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2905929"/>
            <a:ext cx="8961120" cy="3055708"/>
          </a:xfrm>
          <a:prstGeom prst="rect">
            <a:avLst/>
          </a:prstGeom>
          <a:ln>
            <a:solidFill>
              <a:schemeClr val="tx1"/>
            </a:solidFill>
          </a:ln>
        </p:spPr>
      </p:pic>
      <p:sp>
        <p:nvSpPr>
          <p:cNvPr id="6" name="Content Placeholder 2"/>
          <p:cNvSpPr>
            <a:spLocks noGrp="1"/>
          </p:cNvSpPr>
          <p:nvPr>
            <p:ph idx="1"/>
          </p:nvPr>
        </p:nvSpPr>
        <p:spPr>
          <a:xfrm>
            <a:off x="251520" y="908720"/>
            <a:ext cx="8568952" cy="1728192"/>
          </a:xfrm>
        </p:spPr>
        <p:txBody>
          <a:bodyPr/>
          <a:lstStyle/>
          <a:p>
            <a:pPr marL="342900" indent="-342900">
              <a:buFont typeface="Arial" pitchFamily="34" charset="0"/>
              <a:buChar char="•"/>
            </a:pPr>
            <a:r>
              <a:rPr lang="en-US" sz="2000" dirty="0" smtClean="0"/>
              <a:t>The library has </a:t>
            </a:r>
          </a:p>
          <a:p>
            <a:pPr marL="742950" lvl="1" indent="-457200">
              <a:buFont typeface="Arial" panose="020B0604020202020204" pitchFamily="34" charset="0"/>
              <a:buChar char="•"/>
            </a:pPr>
            <a:r>
              <a:rPr lang="en-US" sz="2000" dirty="0" smtClean="0"/>
              <a:t>Volume 2 from 2018, issues 1-4</a:t>
            </a:r>
          </a:p>
          <a:p>
            <a:pPr marL="742950" lvl="1" indent="-457200">
              <a:buFont typeface="Arial" panose="020B0604020202020204" pitchFamily="34" charset="0"/>
              <a:buChar char="•"/>
            </a:pPr>
            <a:r>
              <a:rPr lang="en-US" sz="2000" dirty="0" smtClean="0">
                <a:cs typeface="Courier New" panose="02070309020205020404" pitchFamily="49" charset="0"/>
              </a:rPr>
              <a:t>Volume 3 from 2019, issue 1</a:t>
            </a:r>
          </a:p>
          <a:p>
            <a:pPr marL="457200" indent="-457200">
              <a:buFont typeface="Arial" panose="020B0604020202020204" pitchFamily="34" charset="0"/>
              <a:buChar char="•"/>
            </a:pPr>
            <a:r>
              <a:rPr lang="en-US" sz="2000" dirty="0" smtClean="0">
                <a:cs typeface="Courier New" panose="02070309020205020404" pitchFamily="49" charset="0"/>
              </a:rPr>
              <a:t>All have a receiving date</a:t>
            </a:r>
            <a:endParaRPr lang="en-ZA" sz="20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example here not using a prediction pattern </a:t>
            </a:r>
          </a:p>
        </p:txBody>
      </p:sp>
      <p:sp>
        <p:nvSpPr>
          <p:cNvPr id="9" name="Rectangle 8"/>
          <p:cNvSpPr/>
          <p:nvPr/>
        </p:nvSpPr>
        <p:spPr bwMode="auto">
          <a:xfrm>
            <a:off x="5796136" y="4365104"/>
            <a:ext cx="720080" cy="15965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7740352" y="4365105"/>
            <a:ext cx="876515" cy="15965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4157932" y="4352748"/>
            <a:ext cx="930543" cy="15965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4428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9122" y="2104209"/>
            <a:ext cx="6613748" cy="3925116"/>
          </a:xfrm>
          <a:prstGeom prst="rect">
            <a:avLst/>
          </a:prstGeom>
          <a:ln>
            <a:solidFill>
              <a:schemeClr val="tx1"/>
            </a:solidFill>
          </a:ln>
        </p:spPr>
      </p:pic>
      <p:sp>
        <p:nvSpPr>
          <p:cNvPr id="6" name="Content Placeholder 2"/>
          <p:cNvSpPr>
            <a:spLocks noGrp="1"/>
          </p:cNvSpPr>
          <p:nvPr>
            <p:ph idx="1"/>
          </p:nvPr>
        </p:nvSpPr>
        <p:spPr>
          <a:xfrm>
            <a:off x="251520" y="908720"/>
            <a:ext cx="8568952" cy="792088"/>
          </a:xfrm>
        </p:spPr>
        <p:txBody>
          <a:bodyPr/>
          <a:lstStyle/>
          <a:p>
            <a:pPr marL="342900" indent="-342900">
              <a:buFont typeface="Arial" pitchFamily="34" charset="0"/>
              <a:buChar char="•"/>
            </a:pPr>
            <a:r>
              <a:rPr lang="en-US" sz="2400" dirty="0" smtClean="0"/>
              <a:t>All issues are linked to the 853 field of the holding record</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example here not using a prediction pattern </a:t>
            </a:r>
          </a:p>
        </p:txBody>
      </p:sp>
      <p:sp>
        <p:nvSpPr>
          <p:cNvPr id="8" name="Rectangle 7"/>
          <p:cNvSpPr/>
          <p:nvPr/>
        </p:nvSpPr>
        <p:spPr bwMode="auto">
          <a:xfrm>
            <a:off x="1229122" y="5219546"/>
            <a:ext cx="6367214" cy="65772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8472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5616" y="2060848"/>
            <a:ext cx="6933220" cy="2592288"/>
          </a:xfrm>
          <a:prstGeom prst="rect">
            <a:avLst/>
          </a:prstGeom>
          <a:ln>
            <a:solidFill>
              <a:schemeClr val="tx1"/>
            </a:solidFill>
          </a:ln>
        </p:spPr>
      </p:pic>
      <p:sp>
        <p:nvSpPr>
          <p:cNvPr id="6" name="Content Placeholder 2"/>
          <p:cNvSpPr>
            <a:spLocks noGrp="1"/>
          </p:cNvSpPr>
          <p:nvPr>
            <p:ph idx="1"/>
          </p:nvPr>
        </p:nvSpPr>
        <p:spPr>
          <a:xfrm>
            <a:off x="251520" y="908720"/>
            <a:ext cx="8568952" cy="792088"/>
          </a:xfrm>
        </p:spPr>
        <p:txBody>
          <a:bodyPr/>
          <a:lstStyle/>
          <a:p>
            <a:pPr marL="342900" indent="-342900">
              <a:buFont typeface="Arial" pitchFamily="34" charset="0"/>
              <a:buChar char="•"/>
            </a:pPr>
            <a:r>
              <a:rPr lang="en-US" sz="2400" dirty="0" smtClean="0"/>
              <a:t>When the holding record is saved the 863 and 866 is automatically created</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The example here not using a prediction pattern </a:t>
            </a:r>
          </a:p>
        </p:txBody>
      </p:sp>
      <p:sp>
        <p:nvSpPr>
          <p:cNvPr id="7" name="Rectangle 6"/>
          <p:cNvSpPr/>
          <p:nvPr/>
        </p:nvSpPr>
        <p:spPr bwMode="auto">
          <a:xfrm>
            <a:off x="1368008" y="3793266"/>
            <a:ext cx="3203992" cy="64384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5366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800" dirty="0" smtClean="0"/>
              <a:t>Introduction</a:t>
            </a:r>
          </a:p>
          <a:p>
            <a:pPr marL="342900" indent="-342900">
              <a:buFont typeface="Arial" pitchFamily="34" charset="0"/>
              <a:buChar char="•"/>
            </a:pPr>
            <a:r>
              <a:rPr lang="en-GB" sz="1800" dirty="0" smtClean="0"/>
              <a:t>The connection between the item and the holdings record</a:t>
            </a:r>
          </a:p>
          <a:p>
            <a:pPr marL="342900" indent="-342900">
              <a:buFont typeface="Arial" pitchFamily="34" charset="0"/>
              <a:buChar char="•"/>
            </a:pPr>
            <a:r>
              <a:rPr lang="en-GB" sz="1800" dirty="0"/>
              <a:t>The example here using a prediction pattern </a:t>
            </a:r>
            <a:endParaRPr lang="en-GB" sz="1800" dirty="0" smtClean="0"/>
          </a:p>
          <a:p>
            <a:pPr marL="342900" indent="-342900">
              <a:buFont typeface="Arial" pitchFamily="34" charset="0"/>
              <a:buChar char="•"/>
            </a:pPr>
            <a:r>
              <a:rPr lang="en-GB" sz="1800" dirty="0" smtClean="0"/>
              <a:t>The 863/4/5 and the 866/7/8 tasks</a:t>
            </a:r>
          </a:p>
          <a:p>
            <a:pPr marL="342900" indent="-342900">
              <a:buFont typeface="Arial" pitchFamily="34" charset="0"/>
              <a:buChar char="•"/>
            </a:pPr>
            <a:r>
              <a:rPr lang="en-US" sz="1800" dirty="0"/>
              <a:t>Recreating the </a:t>
            </a:r>
            <a:r>
              <a:rPr lang="en-GB" sz="1800" dirty="0"/>
              <a:t>863/4/5 and the 866/7/8 </a:t>
            </a:r>
            <a:r>
              <a:rPr lang="en-GB" sz="1800" dirty="0" smtClean="0"/>
              <a:t>fields</a:t>
            </a:r>
          </a:p>
          <a:p>
            <a:pPr marL="342900" indent="-342900">
              <a:buFont typeface="Arial" pitchFamily="34" charset="0"/>
              <a:buChar char="•"/>
            </a:pPr>
            <a:r>
              <a:rPr lang="en-GB" sz="1800" dirty="0"/>
              <a:t>The example here not using a prediction pattern </a:t>
            </a:r>
            <a:endParaRPr lang="en-GB" sz="1800" dirty="0" smtClean="0"/>
          </a:p>
          <a:p>
            <a:pPr marL="342900" indent="-342900">
              <a:buFont typeface="Arial" pitchFamily="34" charset="0"/>
              <a:buChar char="•"/>
            </a:pPr>
            <a:r>
              <a:rPr lang="en-US" sz="1800" b="1" dirty="0"/>
              <a:t>Viewing the summary holding in </a:t>
            </a:r>
            <a:r>
              <a:rPr lang="en-US" sz="1800" b="1" dirty="0" smtClean="0"/>
              <a:t>Primo</a:t>
            </a:r>
            <a:endParaRPr lang="en-GB" sz="1800" b="1" dirty="0"/>
          </a:p>
        </p:txBody>
      </p:sp>
    </p:spTree>
    <p:extLst>
      <p:ext uri="{BB962C8B-B14F-4D97-AF65-F5344CB8AC3E}">
        <p14:creationId xmlns:p14="http://schemas.microsoft.com/office/powerpoint/2010/main" val="389647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08719"/>
            <a:ext cx="8568952" cy="3888433"/>
          </a:xfrm>
        </p:spPr>
        <p:txBody>
          <a:bodyPr/>
          <a:lstStyle/>
          <a:p>
            <a:pPr marL="342900" indent="-342900">
              <a:buFont typeface="Arial" pitchFamily="34" charset="0"/>
              <a:buChar char="•"/>
            </a:pPr>
            <a:r>
              <a:rPr lang="en-US" sz="2400" dirty="0" smtClean="0"/>
              <a:t>When the end user views the record in Primo he now does not need to scroll through what can often be a long list of items to see if the item(s) he needs are present.</a:t>
            </a:r>
          </a:p>
          <a:p>
            <a:pPr marL="342900" indent="-342900">
              <a:buFont typeface="Arial" pitchFamily="34" charset="0"/>
              <a:buChar char="•"/>
            </a:pPr>
            <a:r>
              <a:rPr lang="en-US" sz="2400" dirty="0" smtClean="0">
                <a:cs typeface="Courier New" panose="02070309020205020404" pitchFamily="49" charset="0"/>
              </a:rPr>
              <a:t>He can instead view the summary holdings record in the GetIt tab</a:t>
            </a:r>
          </a:p>
          <a:p>
            <a:pPr marL="342900" indent="-342900">
              <a:buFont typeface="Arial" pitchFamily="34" charset="0"/>
              <a:buChar char="•"/>
            </a:pPr>
            <a:r>
              <a:rPr lang="en-US" sz="2400" dirty="0" smtClean="0">
                <a:cs typeface="Courier New" panose="02070309020205020404" pitchFamily="49" charset="0"/>
              </a:rPr>
              <a:t>The actual display of the 866/7/8 field in Primo depends on local customizations and thus differs from library to library</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Viewing the summary holding in Primo</a:t>
            </a:r>
          </a:p>
        </p:txBody>
      </p:sp>
    </p:spTree>
    <p:extLst>
      <p:ext uri="{BB962C8B-B14F-4D97-AF65-F5344CB8AC3E}">
        <p14:creationId xmlns:p14="http://schemas.microsoft.com/office/powerpoint/2010/main" val="1166417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97" y="2636912"/>
            <a:ext cx="8162925" cy="3419475"/>
          </a:xfrm>
          <a:prstGeom prst="rect">
            <a:avLst/>
          </a:prstGeom>
          <a:ln>
            <a:solidFill>
              <a:schemeClr val="tx1"/>
            </a:solidFill>
          </a:ln>
        </p:spPr>
      </p:pic>
      <p:sp>
        <p:nvSpPr>
          <p:cNvPr id="6" name="Content Placeholder 2"/>
          <p:cNvSpPr>
            <a:spLocks noGrp="1"/>
          </p:cNvSpPr>
          <p:nvPr>
            <p:ph idx="1"/>
          </p:nvPr>
        </p:nvSpPr>
        <p:spPr>
          <a:xfrm>
            <a:off x="251520" y="908719"/>
            <a:ext cx="8568952" cy="936105"/>
          </a:xfrm>
        </p:spPr>
        <p:txBody>
          <a:bodyPr/>
          <a:lstStyle/>
          <a:p>
            <a:pPr marL="342900" indent="-342900">
              <a:buFont typeface="Arial" pitchFamily="34" charset="0"/>
              <a:buChar char="•"/>
            </a:pPr>
            <a:r>
              <a:rPr lang="en-US" sz="2400" dirty="0" smtClean="0"/>
              <a:t>For example this appears above the list of items in Primo for the first example here “Foreign Affairs” journal</a:t>
            </a:r>
            <a:endParaRPr lang="en-ZA" sz="2400" dirty="0">
              <a:cs typeface="Courier New" panose="02070309020205020404" pitchFamily="49" charset="0"/>
            </a:endParaRP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Viewing the summary holding in Primo</a:t>
            </a:r>
          </a:p>
        </p:txBody>
      </p:sp>
      <p:sp>
        <p:nvSpPr>
          <p:cNvPr id="7" name="Rectangle 6"/>
          <p:cNvSpPr/>
          <p:nvPr/>
        </p:nvSpPr>
        <p:spPr bwMode="auto">
          <a:xfrm>
            <a:off x="257922" y="3466504"/>
            <a:ext cx="4674118" cy="11521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6343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3262" y="2309812"/>
            <a:ext cx="8058150" cy="2238375"/>
          </a:xfrm>
          <a:prstGeom prst="rect">
            <a:avLst/>
          </a:prstGeom>
          <a:ln>
            <a:solidFill>
              <a:schemeClr val="tx1"/>
            </a:solidFill>
          </a:ln>
        </p:spPr>
      </p:pic>
      <p:sp>
        <p:nvSpPr>
          <p:cNvPr id="6" name="Content Placeholder 2"/>
          <p:cNvSpPr>
            <a:spLocks noGrp="1"/>
          </p:cNvSpPr>
          <p:nvPr>
            <p:ph idx="1"/>
          </p:nvPr>
        </p:nvSpPr>
        <p:spPr>
          <a:xfrm>
            <a:off x="251520" y="908719"/>
            <a:ext cx="8568952" cy="936105"/>
          </a:xfrm>
        </p:spPr>
        <p:txBody>
          <a:bodyPr/>
          <a:lstStyle/>
          <a:p>
            <a:pPr marL="342900" indent="-342900">
              <a:buFont typeface="Arial" pitchFamily="34" charset="0"/>
              <a:buChar char="•"/>
            </a:pPr>
            <a:r>
              <a:rPr lang="en-US" sz="2400" dirty="0" smtClean="0"/>
              <a:t>Here is the second example done here “Thoreau Journal” as it appears in Primo.</a:t>
            </a: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Viewing the summary holding in Primo</a:t>
            </a:r>
          </a:p>
        </p:txBody>
      </p:sp>
      <p:sp>
        <p:nvSpPr>
          <p:cNvPr id="7" name="Rectangle 6"/>
          <p:cNvSpPr/>
          <p:nvPr/>
        </p:nvSpPr>
        <p:spPr bwMode="auto">
          <a:xfrm>
            <a:off x="683568" y="3003439"/>
            <a:ext cx="2448272" cy="2815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3532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4162" y="2132856"/>
            <a:ext cx="7280246" cy="3195219"/>
          </a:xfrm>
          <a:prstGeom prst="rect">
            <a:avLst/>
          </a:prstGeom>
          <a:ln>
            <a:solidFill>
              <a:schemeClr val="tx1"/>
            </a:solidFill>
          </a:ln>
        </p:spPr>
      </p:pic>
      <p:sp>
        <p:nvSpPr>
          <p:cNvPr id="6" name="Content Placeholder 2"/>
          <p:cNvSpPr>
            <a:spLocks noGrp="1"/>
          </p:cNvSpPr>
          <p:nvPr>
            <p:ph idx="1"/>
          </p:nvPr>
        </p:nvSpPr>
        <p:spPr>
          <a:xfrm>
            <a:off x="251520" y="836712"/>
            <a:ext cx="8568952" cy="1152129"/>
          </a:xfrm>
        </p:spPr>
        <p:txBody>
          <a:bodyPr/>
          <a:lstStyle/>
          <a:p>
            <a:pPr marL="342900" indent="-342900">
              <a:buFont typeface="Arial" pitchFamily="34" charset="0"/>
              <a:buChar char="•"/>
            </a:pPr>
            <a:r>
              <a:rPr lang="en-US" sz="2400" dirty="0" smtClean="0"/>
              <a:t>In this example from another library the end user immediately sees that all issues exist since Vol. 1 from June 1967.</a:t>
            </a: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Viewing the summary holding in Primo</a:t>
            </a:r>
          </a:p>
        </p:txBody>
      </p:sp>
      <p:sp>
        <p:nvSpPr>
          <p:cNvPr id="7" name="Rectangle 6"/>
          <p:cNvSpPr/>
          <p:nvPr/>
        </p:nvSpPr>
        <p:spPr bwMode="auto">
          <a:xfrm>
            <a:off x="1087640" y="4485705"/>
            <a:ext cx="2924005" cy="2815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a:stretch>
            <a:fillRect/>
          </a:stretch>
        </p:blipFill>
        <p:spPr>
          <a:xfrm>
            <a:off x="1089914" y="5637021"/>
            <a:ext cx="3124070" cy="1083861"/>
          </a:xfrm>
          <a:prstGeom prst="rect">
            <a:avLst/>
          </a:prstGeom>
          <a:ln>
            <a:solidFill>
              <a:schemeClr val="tx1"/>
            </a:solidFill>
          </a:ln>
        </p:spPr>
      </p:pic>
      <p:sp>
        <p:nvSpPr>
          <p:cNvPr id="10" name="Rectangle 9"/>
          <p:cNvSpPr/>
          <p:nvPr/>
        </p:nvSpPr>
        <p:spPr bwMode="auto">
          <a:xfrm>
            <a:off x="1087640" y="6309144"/>
            <a:ext cx="2924005" cy="2815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 name="Straight Arrow Connector 10"/>
          <p:cNvCxnSpPr/>
          <p:nvPr/>
        </p:nvCxnSpPr>
        <p:spPr bwMode="auto">
          <a:xfrm flipV="1">
            <a:off x="432899" y="4660260"/>
            <a:ext cx="535392"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flipV="1">
            <a:off x="395536" y="6515190"/>
            <a:ext cx="690121"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Arrow Connector 13"/>
          <p:cNvCxnSpPr/>
          <p:nvPr/>
        </p:nvCxnSpPr>
        <p:spPr bwMode="auto">
          <a:xfrm flipV="1">
            <a:off x="432898" y="4660261"/>
            <a:ext cx="1" cy="185493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07854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881211" y="2266925"/>
            <a:ext cx="6715125" cy="2962275"/>
          </a:xfrm>
          <a:prstGeom prst="rect">
            <a:avLst/>
          </a:prstGeom>
          <a:ln>
            <a:solidFill>
              <a:schemeClr val="tx1"/>
            </a:solidFill>
          </a:ln>
        </p:spPr>
      </p:pic>
      <p:sp>
        <p:nvSpPr>
          <p:cNvPr id="6" name="Content Placeholder 2"/>
          <p:cNvSpPr>
            <a:spLocks noGrp="1"/>
          </p:cNvSpPr>
          <p:nvPr>
            <p:ph idx="1"/>
          </p:nvPr>
        </p:nvSpPr>
        <p:spPr>
          <a:xfrm>
            <a:off x="251520" y="836712"/>
            <a:ext cx="8568952" cy="1152129"/>
          </a:xfrm>
        </p:spPr>
        <p:txBody>
          <a:bodyPr/>
          <a:lstStyle/>
          <a:p>
            <a:pPr marL="342900" indent="-342900">
              <a:buFont typeface="Arial" pitchFamily="34" charset="0"/>
              <a:buChar char="•"/>
            </a:pPr>
            <a:r>
              <a:rPr lang="en-US" sz="2400" dirty="0" smtClean="0"/>
              <a:t>In this example from another library the end user immediately sees that all issues exist since Vol. 18 (1975) to Vol. 33 (1990) from June 1967.</a:t>
            </a:r>
          </a:p>
        </p:txBody>
      </p:sp>
      <p:sp>
        <p:nvSpPr>
          <p:cNvPr id="5"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dirty="0"/>
              <a:t>Viewing the summary holding in Primo</a:t>
            </a:r>
          </a:p>
        </p:txBody>
      </p:sp>
      <p:sp>
        <p:nvSpPr>
          <p:cNvPr id="10" name="Rectangle 9"/>
          <p:cNvSpPr/>
          <p:nvPr/>
        </p:nvSpPr>
        <p:spPr bwMode="auto">
          <a:xfrm>
            <a:off x="943669" y="5820359"/>
            <a:ext cx="3888569" cy="48896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 name="Straight Arrow Connector 10"/>
          <p:cNvCxnSpPr/>
          <p:nvPr/>
        </p:nvCxnSpPr>
        <p:spPr bwMode="auto">
          <a:xfrm>
            <a:off x="459161" y="4365105"/>
            <a:ext cx="9864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flipV="1">
            <a:off x="432899" y="6076199"/>
            <a:ext cx="510771"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Arrow Connector 13"/>
          <p:cNvCxnSpPr/>
          <p:nvPr/>
        </p:nvCxnSpPr>
        <p:spPr bwMode="auto">
          <a:xfrm flipV="1">
            <a:off x="432899" y="4365105"/>
            <a:ext cx="0" cy="1699734"/>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pic>
        <p:nvPicPr>
          <p:cNvPr id="2" name="Picture 1"/>
          <p:cNvPicPr>
            <a:picLocks noChangeAspect="1"/>
          </p:cNvPicPr>
          <p:nvPr/>
        </p:nvPicPr>
        <p:blipFill>
          <a:blip r:embed="rId4"/>
          <a:stretch>
            <a:fillRect/>
          </a:stretch>
        </p:blipFill>
        <p:spPr>
          <a:xfrm>
            <a:off x="1020814" y="5820359"/>
            <a:ext cx="3811425" cy="413287"/>
          </a:xfrm>
          <a:prstGeom prst="rect">
            <a:avLst/>
          </a:prstGeom>
        </p:spPr>
      </p:pic>
    </p:spTree>
    <p:extLst>
      <p:ext uri="{BB962C8B-B14F-4D97-AF65-F5344CB8AC3E}">
        <p14:creationId xmlns:p14="http://schemas.microsoft.com/office/powerpoint/2010/main" val="3895752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5" y="6295"/>
            <a:ext cx="9144000" cy="5105099"/>
          </a:xfrm>
          <a:prstGeom prst="rect">
            <a:avLst/>
          </a:prstGeom>
        </p:spPr>
      </p:pic>
      <p:sp>
        <p:nvSpPr>
          <p:cNvPr id="2" name="Rectangle 1"/>
          <p:cNvSpPr/>
          <p:nvPr/>
        </p:nvSpPr>
        <p:spPr>
          <a:xfrm>
            <a:off x="6824" y="5120339"/>
            <a:ext cx="9144000" cy="6833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34760" y="5156909"/>
            <a:ext cx="8993876" cy="610243"/>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8" name="Rectangle 7"/>
          <p:cNvSpPr/>
          <p:nvPr/>
        </p:nvSpPr>
        <p:spPr>
          <a:xfrm>
            <a:off x="0" y="11522"/>
            <a:ext cx="9144000" cy="2609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3"/>
          <a:stretch>
            <a:fillRect/>
          </a:stretch>
        </p:blipFill>
        <p:spPr>
          <a:xfrm>
            <a:off x="271964" y="20142"/>
            <a:ext cx="3657600" cy="252248"/>
          </a:xfrm>
          <a:prstGeom prst="rect">
            <a:avLst/>
          </a:prstGeom>
        </p:spPr>
      </p:pic>
      <p:pic>
        <p:nvPicPr>
          <p:cNvPr id="10" name="Picture 9"/>
          <p:cNvPicPr>
            <a:picLocks noChangeAspect="1"/>
          </p:cNvPicPr>
          <p:nvPr/>
        </p:nvPicPr>
        <p:blipFill>
          <a:blip r:embed="rId4"/>
          <a:stretch>
            <a:fillRect/>
          </a:stretch>
        </p:blipFill>
        <p:spPr>
          <a:xfrm>
            <a:off x="3978332" y="20142"/>
            <a:ext cx="2010918" cy="256032"/>
          </a:xfrm>
          <a:prstGeom prst="rect">
            <a:avLst/>
          </a:prstGeom>
        </p:spPr>
      </p:pic>
      <p:pic>
        <p:nvPicPr>
          <p:cNvPr id="11" name="Picture 10"/>
          <p:cNvPicPr>
            <a:picLocks noChangeAspect="1"/>
          </p:cNvPicPr>
          <p:nvPr/>
        </p:nvPicPr>
        <p:blipFill>
          <a:blip r:embed="rId5"/>
          <a:stretch>
            <a:fillRect/>
          </a:stretch>
        </p:blipFill>
        <p:spPr>
          <a:xfrm>
            <a:off x="6034970" y="25053"/>
            <a:ext cx="2560320" cy="256032"/>
          </a:xfrm>
          <a:prstGeom prst="rect">
            <a:avLst/>
          </a:prstGeom>
        </p:spPr>
      </p:pic>
    </p:spTree>
    <p:extLst>
      <p:ext uri="{BB962C8B-B14F-4D97-AF65-F5344CB8AC3E}">
        <p14:creationId xmlns:p14="http://schemas.microsoft.com/office/powerpoint/2010/main" val="125873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90998" y="980728"/>
            <a:ext cx="8856984" cy="4392488"/>
          </a:xfrm>
        </p:spPr>
        <p:txBody>
          <a:bodyPr/>
          <a:lstStyle/>
          <a:p>
            <a:pPr marL="457200" indent="-457200">
              <a:buFont typeface="Arial" pitchFamily="34" charset="0"/>
              <a:buChar char="•"/>
            </a:pPr>
            <a:r>
              <a:rPr lang="en-US" dirty="0" smtClean="0"/>
              <a:t>In the “Task List” tab which we will show here we can see the following five tasks:</a:t>
            </a:r>
          </a:p>
          <a:p>
            <a:pPr marL="966788" lvl="2" indent="-457200">
              <a:buFont typeface="+mj-lt"/>
              <a:buAutoNum type="arabicPeriod"/>
            </a:pPr>
            <a:r>
              <a:rPr lang="en-US" sz="2200" dirty="0">
                <a:ea typeface="+mn-ea"/>
              </a:rPr>
              <a:t>852 field normalization</a:t>
            </a:r>
          </a:p>
          <a:p>
            <a:pPr marL="966788" lvl="2" indent="-457200">
              <a:buFont typeface="+mj-lt"/>
              <a:buAutoNum type="arabicPeriod"/>
            </a:pPr>
            <a:r>
              <a:rPr lang="en-GB" sz="2200" dirty="0" err="1">
                <a:ea typeface="+mn-ea"/>
              </a:rPr>
              <a:t>MarcDroolNormalization</a:t>
            </a:r>
            <a:endParaRPr lang="en-GB" sz="2200" dirty="0">
              <a:ea typeface="+mn-ea"/>
            </a:endParaRPr>
          </a:p>
          <a:p>
            <a:pPr marL="966788" lvl="2" indent="-457200">
              <a:buFont typeface="+mj-lt"/>
              <a:buAutoNum type="arabicPeriod"/>
            </a:pPr>
            <a:r>
              <a:rPr lang="en-GB" sz="2200" dirty="0">
                <a:ea typeface="+mn-ea"/>
              </a:rPr>
              <a:t>MARC21 Expand Holding By 863/4/5 Task </a:t>
            </a:r>
          </a:p>
          <a:p>
            <a:pPr marL="966788" lvl="2" indent="-457200">
              <a:buFont typeface="+mj-lt"/>
              <a:buAutoNum type="arabicPeriod"/>
            </a:pPr>
            <a:r>
              <a:rPr lang="en-GB" sz="2200" dirty="0">
                <a:ea typeface="+mn-ea"/>
              </a:rPr>
              <a:t>MARC21 Expand Holding By 866/7/8 Task </a:t>
            </a:r>
          </a:p>
          <a:p>
            <a:pPr marL="966788" lvl="2" indent="-457200">
              <a:buFont typeface="+mj-lt"/>
              <a:buAutoNum type="arabicPeriod"/>
            </a:pPr>
            <a:r>
              <a:rPr lang="en-US" sz="2200" dirty="0" smtClean="0">
                <a:ea typeface="+mn-ea"/>
              </a:rPr>
              <a:t>marc21HoldingClearEmptyFieldsTask</a:t>
            </a:r>
            <a:endParaRPr lang="en-US" sz="2200" dirty="0">
              <a:ea typeface="+mn-ea"/>
            </a:endParaRPr>
          </a:p>
        </p:txBody>
      </p:sp>
    </p:spTree>
    <p:extLst>
      <p:ext uri="{BB962C8B-B14F-4D97-AF65-F5344CB8AC3E}">
        <p14:creationId xmlns:p14="http://schemas.microsoft.com/office/powerpoint/2010/main" val="60590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1950" y="1266825"/>
            <a:ext cx="8420100" cy="4324350"/>
          </a:xfrm>
          <a:prstGeom prst="rect">
            <a:avLst/>
          </a:prstGeom>
          <a:ln>
            <a:solidFill>
              <a:schemeClr val="tx1"/>
            </a:solidFill>
          </a:ln>
        </p:spPr>
      </p:pic>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7" name="Rectangle 6"/>
          <p:cNvSpPr/>
          <p:nvPr/>
        </p:nvSpPr>
        <p:spPr bwMode="auto">
          <a:xfrm>
            <a:off x="2055183" y="3645024"/>
            <a:ext cx="2588825" cy="187220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1763689" y="2492896"/>
            <a:ext cx="792088"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529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145210" y="836712"/>
            <a:ext cx="8856984" cy="4248472"/>
          </a:xfrm>
        </p:spPr>
        <p:txBody>
          <a:bodyPr/>
          <a:lstStyle/>
          <a:p>
            <a:pPr marL="342900" indent="-342900">
              <a:buFont typeface="Arial" pitchFamily="34" charset="0"/>
              <a:buChar char="•"/>
            </a:pPr>
            <a:r>
              <a:rPr lang="en-US" sz="2400" dirty="0" smtClean="0"/>
              <a:t>The order of the tasks in the task list, as shown in the previous slide, is very important and it is recommended that these three  appear in the following order:</a:t>
            </a:r>
          </a:p>
          <a:p>
            <a:pPr marL="966788" lvl="2" indent="-457200">
              <a:buFont typeface="+mj-lt"/>
              <a:buAutoNum type="arabicPeriod"/>
            </a:pPr>
            <a:r>
              <a:rPr lang="en-GB" sz="2400" dirty="0" err="1"/>
              <a:t>MarcDroolNormalization</a:t>
            </a:r>
            <a:endParaRPr lang="en-GB" sz="2400" dirty="0"/>
          </a:p>
          <a:p>
            <a:pPr marL="966788" lvl="2" indent="-457200">
              <a:buFont typeface="+mj-lt"/>
              <a:buAutoNum type="arabicPeriod"/>
            </a:pPr>
            <a:r>
              <a:rPr lang="en-GB" sz="2400" dirty="0"/>
              <a:t>MARC21 Expand Holding By 863/4/5 Task </a:t>
            </a:r>
          </a:p>
          <a:p>
            <a:pPr marL="966788" lvl="2" indent="-457200">
              <a:buFont typeface="+mj-lt"/>
              <a:buAutoNum type="arabicPeriod"/>
            </a:pPr>
            <a:r>
              <a:rPr lang="en-GB" sz="2400" dirty="0"/>
              <a:t>MARC21 Expand Holding By 866/7/8 Task </a:t>
            </a:r>
            <a:endParaRPr lang="en-GB" sz="2400" dirty="0" smtClean="0"/>
          </a:p>
          <a:p>
            <a:endParaRPr lang="en-US" sz="2400" dirty="0" smtClean="0"/>
          </a:p>
          <a:p>
            <a:pPr marL="457200" indent="-457200">
              <a:buFont typeface="Arial" panose="020B0604020202020204" pitchFamily="34" charset="0"/>
              <a:buChar char="•"/>
            </a:pPr>
            <a:endParaRPr lang="en-GB"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387203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145210" y="836712"/>
            <a:ext cx="8856984" cy="4968552"/>
          </a:xfrm>
        </p:spPr>
        <p:txBody>
          <a:bodyPr/>
          <a:lstStyle/>
          <a:p>
            <a:pPr marL="342900" indent="-342900">
              <a:buFont typeface="Arial" pitchFamily="34" charset="0"/>
              <a:buChar char="•"/>
            </a:pPr>
            <a:r>
              <a:rPr lang="en-US" sz="2400" dirty="0" smtClean="0"/>
              <a:t>The order is important because as we will see:</a:t>
            </a:r>
          </a:p>
          <a:p>
            <a:pPr marL="457200" indent="-457200">
              <a:buFont typeface="Arial" panose="020B0604020202020204" pitchFamily="34" charset="0"/>
              <a:buChar char="•"/>
            </a:pPr>
            <a:r>
              <a:rPr lang="en-US" sz="2400" dirty="0" smtClean="0"/>
              <a:t>“</a:t>
            </a:r>
            <a:r>
              <a:rPr lang="en-US" sz="2400" dirty="0" err="1" smtClean="0"/>
              <a:t>MarcDroolNormalization</a:t>
            </a:r>
            <a:r>
              <a:rPr lang="en-US" sz="2400" dirty="0" smtClean="0"/>
              <a:t>” will remove previous 863/4/5/6/7/8 fields before creating new “up-to-date” ones</a:t>
            </a:r>
          </a:p>
          <a:p>
            <a:pPr marL="457200" lvl="2" indent="-457200">
              <a:buFont typeface="Arial" pitchFamily="34" charset="0"/>
              <a:buChar char="•"/>
            </a:pPr>
            <a:r>
              <a:rPr lang="en-GB" sz="2400" dirty="0" smtClean="0"/>
              <a:t>“MARC21 </a:t>
            </a:r>
            <a:r>
              <a:rPr lang="en-GB" sz="2400" dirty="0"/>
              <a:t>Expand Holding By 863/4/5 </a:t>
            </a:r>
            <a:r>
              <a:rPr lang="en-GB" sz="2400" dirty="0" smtClean="0"/>
              <a:t>Task” will create the 863/4/5 fields that will subsequently be used by “</a:t>
            </a:r>
            <a:r>
              <a:rPr lang="en-GB" sz="2400" dirty="0"/>
              <a:t>MARC21 Expand Holding By 866/7/8 </a:t>
            </a:r>
            <a:r>
              <a:rPr lang="en-GB" sz="2400" dirty="0" smtClean="0"/>
              <a:t>Task” </a:t>
            </a:r>
          </a:p>
          <a:p>
            <a:pPr marL="457200" lvl="2" indent="-457200">
              <a:buFont typeface="Arial" pitchFamily="34" charset="0"/>
              <a:buChar char="•"/>
            </a:pPr>
            <a:r>
              <a:rPr lang="en-US" sz="2400" dirty="0" smtClean="0"/>
              <a:t>Because </a:t>
            </a:r>
            <a:r>
              <a:rPr lang="en-GB" sz="2400" dirty="0"/>
              <a:t>“MARC21 Expand Holding By 866/7/8 Task” </a:t>
            </a:r>
            <a:r>
              <a:rPr lang="en-GB" sz="2400" dirty="0" smtClean="0"/>
              <a:t>uses the results of </a:t>
            </a:r>
            <a:r>
              <a:rPr lang="en-GB" sz="2400" dirty="0"/>
              <a:t>“MARC21 Expand Holding By 863/4/5 Task” </a:t>
            </a:r>
            <a:r>
              <a:rPr lang="en-GB" sz="2400" dirty="0" smtClean="0"/>
              <a:t>it should appear after </a:t>
            </a:r>
            <a:r>
              <a:rPr lang="en-GB" sz="2400" dirty="0"/>
              <a:t>“MARC21 Expand Holding By 863/4/5 Task” </a:t>
            </a:r>
          </a:p>
          <a:p>
            <a:pPr marL="457200" lvl="2" indent="-457200">
              <a:buFont typeface="Arial" pitchFamily="34" charset="0"/>
              <a:buChar char="•"/>
            </a:pPr>
            <a:endParaRPr lang="en-GB"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GB"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206799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1025" y="2362200"/>
            <a:ext cx="7981950" cy="2133600"/>
          </a:xfrm>
          <a:prstGeom prst="rect">
            <a:avLst/>
          </a:prstGeom>
          <a:ln>
            <a:solidFill>
              <a:schemeClr val="tx1"/>
            </a:solidFill>
          </a:ln>
        </p:spPr>
      </p:pic>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6" name="Rectangle 5"/>
          <p:cNvSpPr/>
          <p:nvPr/>
        </p:nvSpPr>
        <p:spPr bwMode="auto">
          <a:xfrm>
            <a:off x="827584" y="2996952"/>
            <a:ext cx="7704856" cy="108012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2"/>
          <p:cNvSpPr>
            <a:spLocks noGrp="1"/>
          </p:cNvSpPr>
          <p:nvPr>
            <p:ph idx="1"/>
          </p:nvPr>
        </p:nvSpPr>
        <p:spPr>
          <a:xfrm>
            <a:off x="145210" y="836712"/>
            <a:ext cx="8856984" cy="504056"/>
          </a:xfrm>
        </p:spPr>
        <p:txBody>
          <a:bodyPr/>
          <a:lstStyle/>
          <a:p>
            <a:pPr marL="342900" indent="-342900">
              <a:buFont typeface="Arial" pitchFamily="34" charset="0"/>
              <a:buChar char="•"/>
            </a:pPr>
            <a:r>
              <a:rPr lang="en-US" sz="2400" dirty="0" smtClean="0"/>
              <a:t>The order of the tasks</a:t>
            </a:r>
          </a:p>
        </p:txBody>
      </p:sp>
    </p:spTree>
    <p:extLst>
      <p:ext uri="{BB962C8B-B14F-4D97-AF65-F5344CB8AC3E}">
        <p14:creationId xmlns:p14="http://schemas.microsoft.com/office/powerpoint/2010/main" val="336878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39126</TotalTime>
  <Words>2319</Words>
  <Application>Microsoft Office PowerPoint</Application>
  <PresentationFormat>On-screen Show (4:3)</PresentationFormat>
  <Paragraphs>281</Paragraphs>
  <Slides>49</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MS PGothic</vt:lpstr>
      <vt:lpstr>Arial</vt:lpstr>
      <vt:lpstr>Calibri</vt:lpstr>
      <vt:lpstr>Courier New</vt:lpstr>
      <vt:lpstr>Verdana</vt:lpstr>
      <vt:lpstr>Wingdings 3</vt:lpstr>
      <vt:lpstr>urm</vt:lpstr>
      <vt:lpstr>Automation tasks for summary holdings</vt:lpstr>
      <vt:lpstr>Agenda</vt:lpstr>
      <vt:lpstr>Introduction</vt:lpstr>
      <vt:lpstr>Introduction</vt:lpstr>
      <vt:lpstr>Introduction</vt:lpstr>
      <vt:lpstr>Introduction</vt:lpstr>
      <vt:lpstr>Introduction</vt:lpstr>
      <vt:lpstr>Introduction</vt:lpstr>
      <vt:lpstr>Introduction</vt:lpstr>
      <vt:lpstr>Introduction</vt:lpstr>
      <vt:lpstr>Introduction</vt:lpstr>
      <vt:lpstr>Agenda</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Thank you</vt:lpstr>
    </vt:vector>
  </TitlesOfParts>
  <Company>Inigral,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Yoel Kortick</cp:lastModifiedBy>
  <cp:revision>1787</cp:revision>
  <cp:lastPrinted>2012-04-04T01:07:57Z</cp:lastPrinted>
  <dcterms:created xsi:type="dcterms:W3CDTF">2011-09-14T22:43:15Z</dcterms:created>
  <dcterms:modified xsi:type="dcterms:W3CDTF">2018-05-09T08:03:42Z</dcterms:modified>
</cp:coreProperties>
</file>