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4"/>
  </p:notesMasterIdLst>
  <p:handoutMasterIdLst>
    <p:handoutMasterId r:id="rId45"/>
  </p:handoutMasterIdLst>
  <p:sldIdLst>
    <p:sldId id="574" r:id="rId18"/>
    <p:sldId id="389" r:id="rId19"/>
    <p:sldId id="696" r:id="rId20"/>
    <p:sldId id="403" r:id="rId21"/>
    <p:sldId id="697" r:id="rId22"/>
    <p:sldId id="698" r:id="rId23"/>
    <p:sldId id="699" r:id="rId24"/>
    <p:sldId id="714" r:id="rId25"/>
    <p:sldId id="715" r:id="rId26"/>
    <p:sldId id="704" r:id="rId27"/>
    <p:sldId id="705" r:id="rId28"/>
    <p:sldId id="716" r:id="rId29"/>
    <p:sldId id="717" r:id="rId30"/>
    <p:sldId id="718" r:id="rId31"/>
    <p:sldId id="719" r:id="rId32"/>
    <p:sldId id="720" r:id="rId33"/>
    <p:sldId id="711" r:id="rId34"/>
    <p:sldId id="709" r:id="rId35"/>
    <p:sldId id="712" r:id="rId36"/>
    <p:sldId id="713" r:id="rId37"/>
    <p:sldId id="721" r:id="rId38"/>
    <p:sldId id="722" r:id="rId39"/>
    <p:sldId id="723" r:id="rId40"/>
    <p:sldId id="724" r:id="rId41"/>
    <p:sldId id="725" r:id="rId42"/>
    <p:sldId id="616" r:id="rId43"/>
  </p:sldIdLst>
  <p:sldSz cx="12192000"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3962DE9-A7B5-4C8B-8571-5BAEE0475229}" v="22" dt="2023-08-25T13:57:29.68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104" d="100"/>
          <a:sy n="104" d="100"/>
        </p:scale>
        <p:origin x="582" y="7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handoutMaster" Target="handoutMasters/handoutMaster1.xml"/><Relationship Id="rId53" Type="http://schemas.microsoft.com/office/2018/10/relationships/authors" Target="authors.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notesMaster" Target="notesMasters/notesMaster1.xml"/><Relationship Id="rId52"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viewProps" Target="viewProps.xml"/><Relationship Id="rId8" Type="http://schemas.openxmlformats.org/officeDocument/2006/relationships/slideMaster" Target="slideMasters/slideMaster5.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tags" Target="tags/tag1.xml"/><Relationship Id="rId20" Type="http://schemas.openxmlformats.org/officeDocument/2006/relationships/slide" Target="slides/slide3.xml"/><Relationship Id="rId41"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7T10:33:30.312" v="684" actId="1038"/>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7T10:33:30.312" v="684" actId="1038"/>
        <pc:sldMkLst>
          <pc:docMk/>
          <pc:sldMk cId="2441513226" sldId="574"/>
        </pc:sldMkLst>
        <pc:spChg chg="mod">
          <ac:chgData name="Yoel Kortick" userId="167978f5-7f40-4909-85d5-d4149554ad4e" providerId="ADAL" clId="{33962DE9-A7B5-4C8B-8571-5BAEE0475229}" dt="2023-08-27T10:33:30.312" v="684" actId="1038"/>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27/08/2023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27/08/2023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332508" y="1359707"/>
            <a:ext cx="11521065" cy="2169113"/>
          </a:xfrm>
        </p:spPr>
        <p:txBody>
          <a:bodyPr/>
          <a:lstStyle/>
          <a:p>
            <a:r>
              <a:rPr lang="en-US" dirty="0"/>
              <a:t>How to prevent the download of digital files in the discovery interface</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2458719" y="2442689"/>
            <a:ext cx="7305041" cy="1567891"/>
          </a:xfrm>
        </p:spPr>
        <p:txBody>
          <a:bodyPr/>
          <a:lstStyle/>
          <a:p>
            <a:r>
              <a:rPr lang="en-US" dirty="0"/>
              <a:t>The setup</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003459"/>
          </a:xfrm>
        </p:spPr>
        <p:txBody>
          <a:bodyPr/>
          <a:lstStyle/>
          <a:p>
            <a:r>
              <a:rPr lang="en-US" sz="2800" dirty="0"/>
              <a:t>At “Configuration &gt; Fulfillment &gt; Copyright Management &gt; Access Rights” we will create new access right.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3EBB14C-3F02-C32E-45A4-C42BD95547FE}"/>
              </a:ext>
            </a:extLst>
          </p:cNvPr>
          <p:cNvPicPr>
            <a:picLocks noChangeAspect="1"/>
          </p:cNvPicPr>
          <p:nvPr/>
        </p:nvPicPr>
        <p:blipFill>
          <a:blip r:embed="rId3"/>
          <a:stretch>
            <a:fillRect/>
          </a:stretch>
        </p:blipFill>
        <p:spPr>
          <a:xfrm>
            <a:off x="205480" y="2843372"/>
            <a:ext cx="11802691" cy="2003459"/>
          </a:xfrm>
          <a:prstGeom prst="rect">
            <a:avLst/>
          </a:prstGeom>
          <a:ln>
            <a:solidFill>
              <a:schemeClr val="tx1"/>
            </a:solidFill>
          </a:ln>
        </p:spPr>
      </p:pic>
      <p:sp>
        <p:nvSpPr>
          <p:cNvPr id="10" name="Rectangle 9">
            <a:extLst>
              <a:ext uri="{FF2B5EF4-FFF2-40B4-BE49-F238E27FC236}">
                <a16:creationId xmlns:a16="http://schemas.microsoft.com/office/drawing/2014/main" id="{D21B7F74-B7AE-A24E-8013-6A407CE4AE9E}"/>
              </a:ext>
            </a:extLst>
          </p:cNvPr>
          <p:cNvSpPr/>
          <p:nvPr/>
        </p:nvSpPr>
        <p:spPr>
          <a:xfrm>
            <a:off x="10308980" y="3149902"/>
            <a:ext cx="1197220" cy="36386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FC2F686-126A-857D-67C2-6D13CCD0A224}"/>
              </a:ext>
            </a:extLst>
          </p:cNvPr>
          <p:cNvPicPr>
            <a:picLocks noChangeAspect="1"/>
          </p:cNvPicPr>
          <p:nvPr/>
        </p:nvPicPr>
        <p:blipFill>
          <a:blip r:embed="rId3"/>
          <a:stretch>
            <a:fillRect/>
          </a:stretch>
        </p:blipFill>
        <p:spPr>
          <a:xfrm>
            <a:off x="-1" y="2025665"/>
            <a:ext cx="12098695" cy="2207288"/>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We will call it “YLK 3 Logged in user can download not logged in user cannot download” and add a rule.</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776A8C2C-C999-6306-158C-DA7E45BE67F2}"/>
              </a:ext>
            </a:extLst>
          </p:cNvPr>
          <p:cNvSpPr/>
          <p:nvPr/>
        </p:nvSpPr>
        <p:spPr>
          <a:xfrm>
            <a:off x="10757096" y="3872913"/>
            <a:ext cx="663375"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A67E11-F9BF-1706-3879-A9760672797A}"/>
              </a:ext>
            </a:extLst>
          </p:cNvPr>
          <p:cNvSpPr/>
          <p:nvPr/>
        </p:nvSpPr>
        <p:spPr>
          <a:xfrm>
            <a:off x="945222" y="2250040"/>
            <a:ext cx="4274050" cy="31849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7009765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In the rule we will state “Registered = False” and not check “Allow Download”</a:t>
            </a:r>
          </a:p>
          <a:p>
            <a:endParaRPr lang="en-US" sz="27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12FA5F42-54F0-69D8-E093-2FEE8D082CB8}"/>
              </a:ext>
            </a:extLst>
          </p:cNvPr>
          <p:cNvPicPr>
            <a:picLocks noChangeAspect="1"/>
          </p:cNvPicPr>
          <p:nvPr/>
        </p:nvPicPr>
        <p:blipFill>
          <a:blip r:embed="rId3"/>
          <a:stretch>
            <a:fillRect/>
          </a:stretch>
        </p:blipFill>
        <p:spPr>
          <a:xfrm>
            <a:off x="35796" y="2440740"/>
            <a:ext cx="12120407" cy="2947829"/>
          </a:xfrm>
          <a:prstGeom prst="rect">
            <a:avLst/>
          </a:prstGeom>
          <a:ln>
            <a:solidFill>
              <a:schemeClr val="tx1"/>
            </a:solidFill>
          </a:ln>
        </p:spPr>
      </p:pic>
      <p:cxnSp>
        <p:nvCxnSpPr>
          <p:cNvPr id="7" name="Straight Arrow Connector 6">
            <a:extLst>
              <a:ext uri="{FF2B5EF4-FFF2-40B4-BE49-F238E27FC236}">
                <a16:creationId xmlns:a16="http://schemas.microsoft.com/office/drawing/2014/main" id="{9984183D-20E9-3650-1C62-4603FC2EDCAF}"/>
              </a:ext>
            </a:extLst>
          </p:cNvPr>
          <p:cNvCxnSpPr/>
          <p:nvPr/>
        </p:nvCxnSpPr>
        <p:spPr>
          <a:xfrm flipH="1">
            <a:off x="1793533" y="5191449"/>
            <a:ext cx="1008112"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A6753EBB-A1E3-520F-3BED-68DF61B12D1D}"/>
              </a:ext>
            </a:extLst>
          </p:cNvPr>
          <p:cNvSpPr txBox="1"/>
          <p:nvPr/>
        </p:nvSpPr>
        <p:spPr>
          <a:xfrm>
            <a:off x="4231530" y="2637100"/>
            <a:ext cx="3491880" cy="646331"/>
          </a:xfrm>
          <a:prstGeom prst="rect">
            <a:avLst/>
          </a:prstGeom>
          <a:solidFill>
            <a:schemeClr val="bg1"/>
          </a:solidFill>
          <a:ln>
            <a:solidFill>
              <a:schemeClr val="tx1"/>
            </a:solidFill>
          </a:ln>
        </p:spPr>
        <p:txBody>
          <a:bodyPr wrap="square" rtlCol="0">
            <a:spAutoFit/>
          </a:bodyPr>
          <a:lstStyle/>
          <a:p>
            <a:r>
              <a:rPr lang="en-US" dirty="0"/>
              <a:t>The rule is called “Not logged in cannot download”</a:t>
            </a:r>
          </a:p>
        </p:txBody>
      </p:sp>
      <p:cxnSp>
        <p:nvCxnSpPr>
          <p:cNvPr id="9" name="Straight Arrow Connector 8">
            <a:extLst>
              <a:ext uri="{FF2B5EF4-FFF2-40B4-BE49-F238E27FC236}">
                <a16:creationId xmlns:a16="http://schemas.microsoft.com/office/drawing/2014/main" id="{FA81E634-D321-A3CF-0800-7E6D699E9F86}"/>
              </a:ext>
            </a:extLst>
          </p:cNvPr>
          <p:cNvCxnSpPr>
            <a:cxnSpLocks/>
          </p:cNvCxnSpPr>
          <p:nvPr/>
        </p:nvCxnSpPr>
        <p:spPr>
          <a:xfrm flipH="1">
            <a:off x="3295426" y="2916827"/>
            <a:ext cx="936104"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DAD6876-1E8E-21FA-7564-86E3FA849F44}"/>
              </a:ext>
            </a:extLst>
          </p:cNvPr>
          <p:cNvSpPr txBox="1"/>
          <p:nvPr/>
        </p:nvSpPr>
        <p:spPr>
          <a:xfrm>
            <a:off x="6215543" y="4742238"/>
            <a:ext cx="4536504" cy="646331"/>
          </a:xfrm>
          <a:prstGeom prst="rect">
            <a:avLst/>
          </a:prstGeom>
          <a:solidFill>
            <a:schemeClr val="bg1"/>
          </a:solidFill>
          <a:ln>
            <a:solidFill>
              <a:schemeClr val="bg2"/>
            </a:solidFill>
          </a:ln>
        </p:spPr>
        <p:txBody>
          <a:bodyPr wrap="square" rtlCol="0">
            <a:spAutoFit/>
          </a:bodyPr>
          <a:lstStyle/>
          <a:p>
            <a:r>
              <a:rPr lang="en-US" dirty="0"/>
              <a:t>The condition is that the patron is not registered (logged in)</a:t>
            </a:r>
          </a:p>
        </p:txBody>
      </p:sp>
      <p:cxnSp>
        <p:nvCxnSpPr>
          <p:cNvPr id="11" name="Straight Arrow Connector 10">
            <a:extLst>
              <a:ext uri="{FF2B5EF4-FFF2-40B4-BE49-F238E27FC236}">
                <a16:creationId xmlns:a16="http://schemas.microsoft.com/office/drawing/2014/main" id="{6B755DC4-2DC3-ABEC-33EC-EA6959D001DD}"/>
              </a:ext>
            </a:extLst>
          </p:cNvPr>
          <p:cNvCxnSpPr>
            <a:cxnSpLocks/>
          </p:cNvCxnSpPr>
          <p:nvPr/>
        </p:nvCxnSpPr>
        <p:spPr>
          <a:xfrm flipV="1">
            <a:off x="8250148" y="4306038"/>
            <a:ext cx="233647" cy="43266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DB8BEBB8-7A1B-BAF8-F752-DAD0984F6640}"/>
              </a:ext>
            </a:extLst>
          </p:cNvPr>
          <p:cNvCxnSpPr>
            <a:cxnSpLocks/>
          </p:cNvCxnSpPr>
          <p:nvPr/>
        </p:nvCxnSpPr>
        <p:spPr>
          <a:xfrm flipH="1">
            <a:off x="1094712" y="4236441"/>
            <a:ext cx="2312519"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56D0B03D-3949-7D13-CCEC-AC422EAB9114}"/>
              </a:ext>
            </a:extLst>
          </p:cNvPr>
          <p:cNvCxnSpPr>
            <a:cxnSpLocks/>
            <a:stCxn id="10" idx="1"/>
          </p:cNvCxnSpPr>
          <p:nvPr/>
        </p:nvCxnSpPr>
        <p:spPr>
          <a:xfrm flipH="1" flipV="1">
            <a:off x="3407231" y="4236441"/>
            <a:ext cx="2808312" cy="828963"/>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CAF3D19A-401C-462C-B411-6E0848052B3B}"/>
              </a:ext>
            </a:extLst>
          </p:cNvPr>
          <p:cNvSpPr txBox="1"/>
          <p:nvPr/>
        </p:nvSpPr>
        <p:spPr>
          <a:xfrm>
            <a:off x="2801645" y="5022769"/>
            <a:ext cx="2427901" cy="369332"/>
          </a:xfrm>
          <a:prstGeom prst="rect">
            <a:avLst/>
          </a:prstGeom>
          <a:solidFill>
            <a:schemeClr val="bg1"/>
          </a:solidFill>
          <a:ln>
            <a:solidFill>
              <a:schemeClr val="bg2"/>
            </a:solidFill>
          </a:ln>
        </p:spPr>
        <p:txBody>
          <a:bodyPr wrap="square" rtlCol="0">
            <a:spAutoFit/>
          </a:bodyPr>
          <a:lstStyle/>
          <a:p>
            <a:r>
              <a:rPr lang="en-US" dirty="0"/>
              <a:t>Cannot download</a:t>
            </a:r>
          </a:p>
        </p:txBody>
      </p:sp>
    </p:spTree>
    <p:custDataLst>
      <p:tags r:id="rId1"/>
    </p:custDataLst>
    <p:extLst>
      <p:ext uri="{BB962C8B-B14F-4D97-AF65-F5344CB8AC3E}">
        <p14:creationId xmlns:p14="http://schemas.microsoft.com/office/powerpoint/2010/main" val="35772096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EE6943D2-538B-D896-7304-BB64A9DBE3EA}"/>
              </a:ext>
            </a:extLst>
          </p:cNvPr>
          <p:cNvPicPr>
            <a:picLocks noChangeAspect="1"/>
          </p:cNvPicPr>
          <p:nvPr/>
        </p:nvPicPr>
        <p:blipFill>
          <a:blip r:embed="rId3"/>
          <a:stretch>
            <a:fillRect/>
          </a:stretch>
        </p:blipFill>
        <p:spPr>
          <a:xfrm>
            <a:off x="119857" y="2211416"/>
            <a:ext cx="11840012" cy="2853988"/>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Now we create another rule and state “Registered = True” and do check “Allow Download”</a:t>
            </a:r>
          </a:p>
          <a:p>
            <a:endParaRPr lang="en-US" sz="27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66671A46-F2DD-04EE-3752-491BF7C53D53}"/>
              </a:ext>
            </a:extLst>
          </p:cNvPr>
          <p:cNvCxnSpPr/>
          <p:nvPr/>
        </p:nvCxnSpPr>
        <p:spPr>
          <a:xfrm flipH="1">
            <a:off x="1927097" y="4864753"/>
            <a:ext cx="1008112"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1EE5B457-7C52-A90F-A8A5-B497FE4C9418}"/>
              </a:ext>
            </a:extLst>
          </p:cNvPr>
          <p:cNvSpPr txBox="1"/>
          <p:nvPr/>
        </p:nvSpPr>
        <p:spPr>
          <a:xfrm>
            <a:off x="3995224" y="2419346"/>
            <a:ext cx="3491880" cy="646331"/>
          </a:xfrm>
          <a:prstGeom prst="rect">
            <a:avLst/>
          </a:prstGeom>
          <a:solidFill>
            <a:schemeClr val="bg1"/>
          </a:solidFill>
          <a:ln>
            <a:solidFill>
              <a:schemeClr val="tx1"/>
            </a:solidFill>
          </a:ln>
        </p:spPr>
        <p:txBody>
          <a:bodyPr wrap="square" rtlCol="0">
            <a:spAutoFit/>
          </a:bodyPr>
          <a:lstStyle/>
          <a:p>
            <a:r>
              <a:rPr lang="en-US" dirty="0"/>
              <a:t>The rule is called “Logged in can download”</a:t>
            </a:r>
          </a:p>
        </p:txBody>
      </p:sp>
      <p:cxnSp>
        <p:nvCxnSpPr>
          <p:cNvPr id="9" name="Straight Arrow Connector 8">
            <a:extLst>
              <a:ext uri="{FF2B5EF4-FFF2-40B4-BE49-F238E27FC236}">
                <a16:creationId xmlns:a16="http://schemas.microsoft.com/office/drawing/2014/main" id="{93573E94-46E3-ADF1-14BD-70789BF2EDCF}"/>
              </a:ext>
            </a:extLst>
          </p:cNvPr>
          <p:cNvCxnSpPr>
            <a:cxnSpLocks/>
          </p:cNvCxnSpPr>
          <p:nvPr/>
        </p:nvCxnSpPr>
        <p:spPr>
          <a:xfrm flipH="1">
            <a:off x="3059120" y="2699073"/>
            <a:ext cx="936104"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25AFC73B-C350-CD54-EBFE-C71791E669D8}"/>
              </a:ext>
            </a:extLst>
          </p:cNvPr>
          <p:cNvSpPr txBox="1"/>
          <p:nvPr/>
        </p:nvSpPr>
        <p:spPr>
          <a:xfrm>
            <a:off x="6297735" y="4495662"/>
            <a:ext cx="4536504" cy="646331"/>
          </a:xfrm>
          <a:prstGeom prst="rect">
            <a:avLst/>
          </a:prstGeom>
          <a:solidFill>
            <a:schemeClr val="bg1"/>
          </a:solidFill>
          <a:ln>
            <a:solidFill>
              <a:schemeClr val="bg2"/>
            </a:solidFill>
          </a:ln>
        </p:spPr>
        <p:txBody>
          <a:bodyPr wrap="square" rtlCol="0">
            <a:spAutoFit/>
          </a:bodyPr>
          <a:lstStyle/>
          <a:p>
            <a:r>
              <a:rPr lang="en-US" dirty="0"/>
              <a:t>The condition is that the patron is registered (logged in)</a:t>
            </a:r>
          </a:p>
        </p:txBody>
      </p:sp>
      <p:cxnSp>
        <p:nvCxnSpPr>
          <p:cNvPr id="11" name="Straight Arrow Connector 10">
            <a:extLst>
              <a:ext uri="{FF2B5EF4-FFF2-40B4-BE49-F238E27FC236}">
                <a16:creationId xmlns:a16="http://schemas.microsoft.com/office/drawing/2014/main" id="{D1339684-F6CD-D7AA-2240-78E01899BE81}"/>
              </a:ext>
            </a:extLst>
          </p:cNvPr>
          <p:cNvCxnSpPr>
            <a:cxnSpLocks/>
          </p:cNvCxnSpPr>
          <p:nvPr/>
        </p:nvCxnSpPr>
        <p:spPr>
          <a:xfrm flipV="1">
            <a:off x="8040688" y="4093431"/>
            <a:ext cx="233647" cy="43266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6A933440-215D-6BE7-E5BC-98F9F8048A98}"/>
              </a:ext>
            </a:extLst>
          </p:cNvPr>
          <p:cNvCxnSpPr>
            <a:cxnSpLocks/>
          </p:cNvCxnSpPr>
          <p:nvPr/>
        </p:nvCxnSpPr>
        <p:spPr>
          <a:xfrm flipH="1">
            <a:off x="1176904" y="3989865"/>
            <a:ext cx="2312519"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71185A00-8290-6B86-DEEF-5995C44EE09C}"/>
              </a:ext>
            </a:extLst>
          </p:cNvPr>
          <p:cNvCxnSpPr>
            <a:cxnSpLocks/>
            <a:stCxn id="10" idx="1"/>
          </p:cNvCxnSpPr>
          <p:nvPr/>
        </p:nvCxnSpPr>
        <p:spPr>
          <a:xfrm flipH="1" flipV="1">
            <a:off x="3489423" y="3989865"/>
            <a:ext cx="2808312" cy="828963"/>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D916EF8-883E-1984-B1A8-429B00C2935D}"/>
              </a:ext>
            </a:extLst>
          </p:cNvPr>
          <p:cNvSpPr txBox="1"/>
          <p:nvPr/>
        </p:nvSpPr>
        <p:spPr>
          <a:xfrm>
            <a:off x="2935209" y="4696073"/>
            <a:ext cx="2427901" cy="369332"/>
          </a:xfrm>
          <a:prstGeom prst="rect">
            <a:avLst/>
          </a:prstGeom>
          <a:solidFill>
            <a:schemeClr val="bg1"/>
          </a:solidFill>
          <a:ln>
            <a:solidFill>
              <a:schemeClr val="bg2"/>
            </a:solidFill>
          </a:ln>
        </p:spPr>
        <p:txBody>
          <a:bodyPr wrap="square" rtlCol="0">
            <a:spAutoFit/>
          </a:bodyPr>
          <a:lstStyle/>
          <a:p>
            <a:r>
              <a:rPr lang="en-US" dirty="0"/>
              <a:t>Can download</a:t>
            </a:r>
          </a:p>
        </p:txBody>
      </p:sp>
    </p:spTree>
    <p:custDataLst>
      <p:tags r:id="rId1"/>
    </p:custDataLst>
    <p:extLst>
      <p:ext uri="{BB962C8B-B14F-4D97-AF65-F5344CB8AC3E}">
        <p14:creationId xmlns:p14="http://schemas.microsoft.com/office/powerpoint/2010/main" val="37122472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Now the access right has two rules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A87EAEF-F8FE-68D6-854A-4E69C5797284}"/>
              </a:ext>
            </a:extLst>
          </p:cNvPr>
          <p:cNvPicPr>
            <a:picLocks noChangeAspect="1"/>
          </p:cNvPicPr>
          <p:nvPr/>
        </p:nvPicPr>
        <p:blipFill>
          <a:blip r:embed="rId3"/>
          <a:stretch>
            <a:fillRect/>
          </a:stretch>
        </p:blipFill>
        <p:spPr>
          <a:xfrm>
            <a:off x="102739" y="2162181"/>
            <a:ext cx="11965871" cy="2039948"/>
          </a:xfrm>
          <a:prstGeom prst="rect">
            <a:avLst/>
          </a:prstGeom>
          <a:ln>
            <a:solidFill>
              <a:schemeClr val="tx1"/>
            </a:solidFill>
          </a:ln>
        </p:spPr>
      </p:pic>
    </p:spTree>
    <p:custDataLst>
      <p:tags r:id="rId1"/>
    </p:custDataLst>
    <p:extLst>
      <p:ext uri="{BB962C8B-B14F-4D97-AF65-F5344CB8AC3E}">
        <p14:creationId xmlns:p14="http://schemas.microsoft.com/office/powerpoint/2010/main" val="169647987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setup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setup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We attribute the access right to the representation for title “</a:t>
            </a:r>
            <a:r>
              <a:rPr lang="en-US" sz="2800" dirty="0" err="1"/>
              <a:t>Anacamptis</a:t>
            </a:r>
            <a:r>
              <a:rPr lang="en-US" sz="2800" dirty="0"/>
              <a:t> </a:t>
            </a:r>
            <a:r>
              <a:rPr lang="en-US" sz="2800" dirty="0" err="1"/>
              <a:t>papilionacea</a:t>
            </a:r>
            <a:r>
              <a:rPr lang="en-US" sz="2800" dirty="0"/>
              <a:t> photographed 20200325”</a:t>
            </a:r>
          </a:p>
          <a:p>
            <a:endParaRPr lang="en-US" sz="1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86B8CA5-1BA5-64AE-105C-0BB83E1A9BBD}"/>
              </a:ext>
            </a:extLst>
          </p:cNvPr>
          <p:cNvPicPr>
            <a:picLocks noChangeAspect="1"/>
          </p:cNvPicPr>
          <p:nvPr/>
        </p:nvPicPr>
        <p:blipFill>
          <a:blip r:embed="rId3"/>
          <a:stretch>
            <a:fillRect/>
          </a:stretch>
        </p:blipFill>
        <p:spPr>
          <a:xfrm>
            <a:off x="-1" y="1850681"/>
            <a:ext cx="11966119" cy="4190522"/>
          </a:xfrm>
          <a:prstGeom prst="rect">
            <a:avLst/>
          </a:prstGeom>
          <a:ln>
            <a:solidFill>
              <a:schemeClr val="tx1"/>
            </a:solidFill>
          </a:ln>
        </p:spPr>
      </p:pic>
      <p:sp>
        <p:nvSpPr>
          <p:cNvPr id="7" name="Rectangle 6">
            <a:extLst>
              <a:ext uri="{FF2B5EF4-FFF2-40B4-BE49-F238E27FC236}">
                <a16:creationId xmlns:a16="http://schemas.microsoft.com/office/drawing/2014/main" id="{780C73CC-918D-D391-C1FA-34C8C3DABB20}"/>
              </a:ext>
            </a:extLst>
          </p:cNvPr>
          <p:cNvSpPr/>
          <p:nvPr/>
        </p:nvSpPr>
        <p:spPr>
          <a:xfrm>
            <a:off x="1135987" y="5447064"/>
            <a:ext cx="1946260"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1A9B7D3-3ADC-B6D2-DA41-B726392441CB}"/>
              </a:ext>
            </a:extLst>
          </p:cNvPr>
          <p:cNvSpPr/>
          <p:nvPr/>
        </p:nvSpPr>
        <p:spPr>
          <a:xfrm>
            <a:off x="84451" y="2188198"/>
            <a:ext cx="5073175" cy="29785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48B0729-28BA-1E5A-5D6A-7BAD5FA3357D}"/>
              </a:ext>
            </a:extLst>
          </p:cNvPr>
          <p:cNvSpPr/>
          <p:nvPr/>
        </p:nvSpPr>
        <p:spPr>
          <a:xfrm>
            <a:off x="2109117" y="5744133"/>
            <a:ext cx="4209490" cy="29707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4305545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524000" y="2442689"/>
            <a:ext cx="9123679" cy="1567891"/>
          </a:xfrm>
        </p:spPr>
        <p:txBody>
          <a:bodyPr/>
          <a:lstStyle/>
          <a:p>
            <a:r>
              <a:rPr lang="en-US" dirty="0"/>
              <a:t>Let's see a real live example</a:t>
            </a:r>
          </a:p>
        </p:txBody>
      </p:sp>
    </p:spTree>
    <p:custDataLst>
      <p:tags r:id="rId1"/>
    </p:custDataLst>
    <p:extLst>
      <p:ext uri="{BB962C8B-B14F-4D97-AF65-F5344CB8AC3E}">
        <p14:creationId xmlns:p14="http://schemas.microsoft.com/office/powerpoint/2010/main" val="258307921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493861"/>
          </a:xfrm>
        </p:spPr>
        <p:txBody>
          <a:bodyPr/>
          <a:lstStyle/>
          <a:p>
            <a:r>
              <a:rPr lang="en-US" sz="2800" dirty="0"/>
              <a:t>Now in Primo </a:t>
            </a:r>
            <a:r>
              <a:rPr lang="en-US" sz="2800" dirty="0">
                <a:highlight>
                  <a:srgbClr val="FFFF00"/>
                </a:highlight>
              </a:rPr>
              <a:t>when not logged in </a:t>
            </a:r>
            <a:r>
              <a:rPr lang="en-US" sz="2800" dirty="0"/>
              <a:t>we no longer have the download button</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E0257560-CE96-E72E-C613-DA3B8D741515}"/>
              </a:ext>
            </a:extLst>
          </p:cNvPr>
          <p:cNvPicPr>
            <a:picLocks noChangeAspect="1"/>
          </p:cNvPicPr>
          <p:nvPr/>
        </p:nvPicPr>
        <p:blipFill>
          <a:blip r:embed="rId3"/>
          <a:stretch>
            <a:fillRect/>
          </a:stretch>
        </p:blipFill>
        <p:spPr>
          <a:xfrm>
            <a:off x="2821821" y="1602183"/>
            <a:ext cx="6996833" cy="4500666"/>
          </a:xfrm>
          <a:prstGeom prst="rect">
            <a:avLst/>
          </a:prstGeom>
          <a:ln>
            <a:solidFill>
              <a:schemeClr val="bg2"/>
            </a:solidFill>
          </a:ln>
        </p:spPr>
      </p:pic>
      <p:sp>
        <p:nvSpPr>
          <p:cNvPr id="8" name="TextBox 7">
            <a:extLst>
              <a:ext uri="{FF2B5EF4-FFF2-40B4-BE49-F238E27FC236}">
                <a16:creationId xmlns:a16="http://schemas.microsoft.com/office/drawing/2014/main" id="{B386DFE1-68CC-0883-6C09-4F087FD64EC4}"/>
              </a:ext>
            </a:extLst>
          </p:cNvPr>
          <p:cNvSpPr txBox="1"/>
          <p:nvPr/>
        </p:nvSpPr>
        <p:spPr>
          <a:xfrm>
            <a:off x="8742926" y="4299777"/>
            <a:ext cx="1944216" cy="923330"/>
          </a:xfrm>
          <a:prstGeom prst="rect">
            <a:avLst/>
          </a:prstGeom>
          <a:solidFill>
            <a:schemeClr val="bg1"/>
          </a:solidFill>
          <a:ln>
            <a:solidFill>
              <a:schemeClr val="tx1"/>
            </a:solidFill>
          </a:ln>
        </p:spPr>
        <p:txBody>
          <a:bodyPr wrap="square" rtlCol="0">
            <a:spAutoFit/>
          </a:bodyPr>
          <a:lstStyle/>
          <a:p>
            <a:r>
              <a:rPr lang="en-US" dirty="0"/>
              <a:t>Previously there was a download button here</a:t>
            </a:r>
          </a:p>
        </p:txBody>
      </p:sp>
      <p:cxnSp>
        <p:nvCxnSpPr>
          <p:cNvPr id="9" name="Straight Arrow Connector 8">
            <a:extLst>
              <a:ext uri="{FF2B5EF4-FFF2-40B4-BE49-F238E27FC236}">
                <a16:creationId xmlns:a16="http://schemas.microsoft.com/office/drawing/2014/main" id="{15B8780A-A80E-8D65-0019-E668C2907779}"/>
              </a:ext>
            </a:extLst>
          </p:cNvPr>
          <p:cNvCxnSpPr>
            <a:cxnSpLocks/>
          </p:cNvCxnSpPr>
          <p:nvPr/>
        </p:nvCxnSpPr>
        <p:spPr>
          <a:xfrm flipV="1">
            <a:off x="9262649" y="2260315"/>
            <a:ext cx="117657" cy="20081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72AFE1F-62F0-0BE7-6257-360D25CF7460}"/>
              </a:ext>
            </a:extLst>
          </p:cNvPr>
          <p:cNvSpPr txBox="1"/>
          <p:nvPr/>
        </p:nvSpPr>
        <p:spPr>
          <a:xfrm>
            <a:off x="10145988" y="2054273"/>
            <a:ext cx="1944216" cy="646331"/>
          </a:xfrm>
          <a:prstGeom prst="rect">
            <a:avLst/>
          </a:prstGeom>
          <a:solidFill>
            <a:schemeClr val="bg1"/>
          </a:solidFill>
          <a:ln>
            <a:solidFill>
              <a:schemeClr val="tx1"/>
            </a:solidFill>
          </a:ln>
        </p:spPr>
        <p:txBody>
          <a:bodyPr wrap="square" rtlCol="0">
            <a:spAutoFit/>
          </a:bodyPr>
          <a:lstStyle/>
          <a:p>
            <a:r>
              <a:rPr lang="en-US" dirty="0"/>
              <a:t>User not signed in</a:t>
            </a:r>
          </a:p>
        </p:txBody>
      </p:sp>
      <p:cxnSp>
        <p:nvCxnSpPr>
          <p:cNvPr id="12" name="Straight Arrow Connector 11">
            <a:extLst>
              <a:ext uri="{FF2B5EF4-FFF2-40B4-BE49-F238E27FC236}">
                <a16:creationId xmlns:a16="http://schemas.microsoft.com/office/drawing/2014/main" id="{434DD89E-928C-CF62-7ED8-97EA9EAEC7E6}"/>
              </a:ext>
            </a:extLst>
          </p:cNvPr>
          <p:cNvCxnSpPr>
            <a:cxnSpLocks/>
            <a:stCxn id="11" idx="1"/>
          </p:cNvCxnSpPr>
          <p:nvPr/>
        </p:nvCxnSpPr>
        <p:spPr>
          <a:xfrm flipH="1" flipV="1">
            <a:off x="9070260" y="1921286"/>
            <a:ext cx="1075728" cy="45615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9960940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800" dirty="0"/>
              <a:t>Right clicking the image does nothing </a:t>
            </a:r>
            <a:r>
              <a:rPr lang="en-US" sz="2800" dirty="0">
                <a:highlight>
                  <a:srgbClr val="FFFF00"/>
                </a:highlight>
              </a:rPr>
              <a:t>when not logged in</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69DD99CE-D756-A871-BF77-10CE71E5E7AA}"/>
              </a:ext>
            </a:extLst>
          </p:cNvPr>
          <p:cNvSpPr txBox="1"/>
          <p:nvPr/>
        </p:nvSpPr>
        <p:spPr>
          <a:xfrm>
            <a:off x="8545190" y="1478526"/>
            <a:ext cx="2016643" cy="2066058"/>
          </a:xfrm>
          <a:prstGeom prst="rect">
            <a:avLst/>
          </a:prstGeom>
          <a:solidFill>
            <a:schemeClr val="bg1"/>
          </a:solidFill>
          <a:ln>
            <a:solidFill>
              <a:schemeClr val="tx1"/>
            </a:solidFill>
          </a:ln>
        </p:spPr>
        <p:txBody>
          <a:bodyPr wrap="square" rtlCol="0">
            <a:spAutoFit/>
          </a:bodyPr>
          <a:lstStyle/>
          <a:p>
            <a:r>
              <a:rPr lang="en-US" dirty="0"/>
              <a:t>Previously we could right click and choose “Save Image As”.  Now when right clicking nothing happens</a:t>
            </a:r>
          </a:p>
        </p:txBody>
      </p:sp>
      <p:pic>
        <p:nvPicPr>
          <p:cNvPr id="7" name="Picture 6">
            <a:extLst>
              <a:ext uri="{FF2B5EF4-FFF2-40B4-BE49-F238E27FC236}">
                <a16:creationId xmlns:a16="http://schemas.microsoft.com/office/drawing/2014/main" id="{82B9C29E-C177-5F10-D8FE-ACEF56FF92E3}"/>
              </a:ext>
            </a:extLst>
          </p:cNvPr>
          <p:cNvPicPr>
            <a:picLocks noChangeAspect="1"/>
          </p:cNvPicPr>
          <p:nvPr/>
        </p:nvPicPr>
        <p:blipFill>
          <a:blip r:embed="rId3"/>
          <a:stretch>
            <a:fillRect/>
          </a:stretch>
        </p:blipFill>
        <p:spPr>
          <a:xfrm>
            <a:off x="4430067" y="1646976"/>
            <a:ext cx="3864861" cy="4697805"/>
          </a:xfrm>
          <a:prstGeom prst="rect">
            <a:avLst/>
          </a:prstGeom>
          <a:ln>
            <a:solidFill>
              <a:schemeClr val="tx1"/>
            </a:solidFill>
          </a:ln>
        </p:spPr>
      </p:pic>
    </p:spTree>
    <p:custDataLst>
      <p:tags r:id="rId1"/>
    </p:custDataLst>
    <p:extLst>
      <p:ext uri="{BB962C8B-B14F-4D97-AF65-F5344CB8AC3E}">
        <p14:creationId xmlns:p14="http://schemas.microsoft.com/office/powerpoint/2010/main" val="31422578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Before we prevent the download</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The setup</a:t>
            </a:r>
          </a:p>
        </p:txBody>
      </p:sp>
      <p:sp>
        <p:nvSpPr>
          <p:cNvPr id="37" name="Text Placeholder 36">
            <a:extLst>
              <a:ext uri="{FF2B5EF4-FFF2-40B4-BE49-F238E27FC236}">
                <a16:creationId xmlns:a16="http://schemas.microsoft.com/office/drawing/2014/main" id="{C8FC2611-6E43-0A65-5736-75EE135AF2B1}"/>
              </a:ext>
            </a:extLst>
          </p:cNvPr>
          <p:cNvSpPr>
            <a:spLocks noGrp="1"/>
          </p:cNvSpPr>
          <p:nvPr>
            <p:ph type="body" sz="quarter" idx="27"/>
          </p:nvPr>
        </p:nvSpPr>
        <p:spPr/>
        <p:txBody>
          <a:bodyPr/>
          <a:lstStyle/>
          <a:p>
            <a:r>
              <a:rPr lang="en-US" dirty="0"/>
              <a:t>Let's see a real live example</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10554"/>
          </a:xfrm>
        </p:spPr>
        <p:txBody>
          <a:bodyPr/>
          <a:lstStyle/>
          <a:p>
            <a:r>
              <a:rPr lang="en-US" sz="2800" dirty="0"/>
              <a:t>Let’s again download the page </a:t>
            </a:r>
            <a:r>
              <a:rPr lang="en-US" sz="2800" dirty="0">
                <a:highlight>
                  <a:srgbClr val="FFFF00"/>
                </a:highlight>
              </a:rPr>
              <a:t>when not logged in</a:t>
            </a: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DBC8EB4-A087-B14F-F523-681636723F2D}"/>
              </a:ext>
            </a:extLst>
          </p:cNvPr>
          <p:cNvPicPr>
            <a:picLocks noChangeAspect="1"/>
          </p:cNvPicPr>
          <p:nvPr/>
        </p:nvPicPr>
        <p:blipFill>
          <a:blip r:embed="rId3"/>
          <a:stretch>
            <a:fillRect/>
          </a:stretch>
        </p:blipFill>
        <p:spPr>
          <a:xfrm>
            <a:off x="2950384" y="1756999"/>
            <a:ext cx="7524472" cy="4169698"/>
          </a:xfrm>
          <a:prstGeom prst="rect">
            <a:avLst/>
          </a:prstGeom>
          <a:ln>
            <a:solidFill>
              <a:schemeClr val="tx1"/>
            </a:solidFill>
          </a:ln>
        </p:spPr>
      </p:pic>
      <p:sp>
        <p:nvSpPr>
          <p:cNvPr id="17" name="Rectangle 16">
            <a:extLst>
              <a:ext uri="{FF2B5EF4-FFF2-40B4-BE49-F238E27FC236}">
                <a16:creationId xmlns:a16="http://schemas.microsoft.com/office/drawing/2014/main" id="{360F6CF7-59E7-912C-5E68-AF5A58F9344D}"/>
              </a:ext>
            </a:extLst>
          </p:cNvPr>
          <p:cNvSpPr/>
          <p:nvPr/>
        </p:nvSpPr>
        <p:spPr>
          <a:xfrm>
            <a:off x="5589208" y="2432028"/>
            <a:ext cx="1047898" cy="30089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3887942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10554"/>
          </a:xfrm>
        </p:spPr>
        <p:txBody>
          <a:bodyPr/>
          <a:lstStyle/>
          <a:p>
            <a:r>
              <a:rPr lang="en-US" sz="2800" dirty="0"/>
              <a:t>Now </a:t>
            </a:r>
            <a:r>
              <a:rPr lang="en-US" sz="2800" dirty="0">
                <a:highlight>
                  <a:srgbClr val="FFFF00"/>
                </a:highlight>
              </a:rPr>
              <a:t>when not logged in</a:t>
            </a:r>
            <a:r>
              <a:rPr lang="en-US" sz="2800" dirty="0"/>
              <a:t> the image is not downloaded in the folder of the downloaded page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5FA0DD9-D878-5F3B-D322-6088AD2987BB}"/>
              </a:ext>
            </a:extLst>
          </p:cNvPr>
          <p:cNvPicPr>
            <a:picLocks noChangeAspect="1"/>
          </p:cNvPicPr>
          <p:nvPr/>
        </p:nvPicPr>
        <p:blipFill>
          <a:blip r:embed="rId3"/>
          <a:stretch>
            <a:fillRect/>
          </a:stretch>
        </p:blipFill>
        <p:spPr>
          <a:xfrm>
            <a:off x="390418" y="2387436"/>
            <a:ext cx="11524030" cy="1259890"/>
          </a:xfrm>
          <a:prstGeom prst="rect">
            <a:avLst/>
          </a:prstGeom>
          <a:ln>
            <a:solidFill>
              <a:schemeClr val="tx1"/>
            </a:solidFill>
          </a:ln>
        </p:spPr>
      </p:pic>
      <p:sp>
        <p:nvSpPr>
          <p:cNvPr id="7" name="TextBox 6">
            <a:extLst>
              <a:ext uri="{FF2B5EF4-FFF2-40B4-BE49-F238E27FC236}">
                <a16:creationId xmlns:a16="http://schemas.microsoft.com/office/drawing/2014/main" id="{B9A1B96B-B05E-AC26-F832-427CA498A435}"/>
              </a:ext>
            </a:extLst>
          </p:cNvPr>
          <p:cNvSpPr txBox="1"/>
          <p:nvPr/>
        </p:nvSpPr>
        <p:spPr>
          <a:xfrm>
            <a:off x="4572000" y="4213720"/>
            <a:ext cx="4871017" cy="1200329"/>
          </a:xfrm>
          <a:prstGeom prst="rect">
            <a:avLst/>
          </a:prstGeom>
          <a:solidFill>
            <a:schemeClr val="bg1"/>
          </a:solidFill>
          <a:ln>
            <a:solidFill>
              <a:schemeClr val="tx1"/>
            </a:solidFill>
          </a:ln>
        </p:spPr>
        <p:txBody>
          <a:bodyPr wrap="square" rtlCol="0">
            <a:spAutoFit/>
          </a:bodyPr>
          <a:lstStyle/>
          <a:p>
            <a:r>
              <a:rPr lang="en-US" dirty="0"/>
              <a:t>Previously the image was saved here and called “Anacamptis%20papilionacea%20(%D7%A1%D7%97%D7%9C%D7%91%20%D7%”</a:t>
            </a:r>
          </a:p>
        </p:txBody>
      </p:sp>
      <p:cxnSp>
        <p:nvCxnSpPr>
          <p:cNvPr id="8" name="Straight Arrow Connector 7">
            <a:extLst>
              <a:ext uri="{FF2B5EF4-FFF2-40B4-BE49-F238E27FC236}">
                <a16:creationId xmlns:a16="http://schemas.microsoft.com/office/drawing/2014/main" id="{65ACF3F6-E0AD-B93E-3AF3-F976F961BD4C}"/>
              </a:ext>
            </a:extLst>
          </p:cNvPr>
          <p:cNvCxnSpPr>
            <a:cxnSpLocks/>
          </p:cNvCxnSpPr>
          <p:nvPr/>
        </p:nvCxnSpPr>
        <p:spPr>
          <a:xfrm flipH="1">
            <a:off x="2122127" y="3236670"/>
            <a:ext cx="2880320"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CD1A69EE-4F1E-0BD2-505E-40542C76A0DD}"/>
              </a:ext>
            </a:extLst>
          </p:cNvPr>
          <p:cNvCxnSpPr>
            <a:cxnSpLocks/>
          </p:cNvCxnSpPr>
          <p:nvPr/>
        </p:nvCxnSpPr>
        <p:spPr>
          <a:xfrm flipH="1" flipV="1">
            <a:off x="5002447" y="3236670"/>
            <a:ext cx="1007935" cy="97705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716910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10554"/>
          </a:xfrm>
        </p:spPr>
        <p:txBody>
          <a:bodyPr/>
          <a:lstStyle/>
          <a:p>
            <a:r>
              <a:rPr lang="en-US" sz="2800" dirty="0"/>
              <a:t>In Primo </a:t>
            </a:r>
            <a:r>
              <a:rPr lang="en-US" sz="2800" dirty="0">
                <a:highlight>
                  <a:srgbClr val="FFFF00"/>
                </a:highlight>
              </a:rPr>
              <a:t>when logged in</a:t>
            </a:r>
            <a:r>
              <a:rPr lang="en-US" sz="2800" dirty="0"/>
              <a:t> we do have the download button</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ACE68BD-0D69-DA5C-A694-76B112D32234}"/>
              </a:ext>
            </a:extLst>
          </p:cNvPr>
          <p:cNvPicPr>
            <a:picLocks noChangeAspect="1"/>
          </p:cNvPicPr>
          <p:nvPr/>
        </p:nvPicPr>
        <p:blipFill>
          <a:blip r:embed="rId3"/>
          <a:stretch>
            <a:fillRect/>
          </a:stretch>
        </p:blipFill>
        <p:spPr>
          <a:xfrm>
            <a:off x="2539391" y="1494133"/>
            <a:ext cx="7194270" cy="4555068"/>
          </a:xfrm>
          <a:prstGeom prst="rect">
            <a:avLst/>
          </a:prstGeom>
          <a:ln>
            <a:solidFill>
              <a:schemeClr val="tx1"/>
            </a:solidFill>
          </a:ln>
        </p:spPr>
      </p:pic>
      <p:sp>
        <p:nvSpPr>
          <p:cNvPr id="7" name="TextBox 6">
            <a:extLst>
              <a:ext uri="{FF2B5EF4-FFF2-40B4-BE49-F238E27FC236}">
                <a16:creationId xmlns:a16="http://schemas.microsoft.com/office/drawing/2014/main" id="{A4D314BF-2008-03DC-AFBE-7F74F447E969}"/>
              </a:ext>
            </a:extLst>
          </p:cNvPr>
          <p:cNvSpPr txBox="1"/>
          <p:nvPr/>
        </p:nvSpPr>
        <p:spPr>
          <a:xfrm>
            <a:off x="8783709" y="4016243"/>
            <a:ext cx="1944216" cy="923330"/>
          </a:xfrm>
          <a:prstGeom prst="rect">
            <a:avLst/>
          </a:prstGeom>
          <a:solidFill>
            <a:schemeClr val="bg1"/>
          </a:solidFill>
          <a:ln>
            <a:solidFill>
              <a:schemeClr val="tx1"/>
            </a:solidFill>
          </a:ln>
        </p:spPr>
        <p:txBody>
          <a:bodyPr wrap="square" rtlCol="0">
            <a:spAutoFit/>
          </a:bodyPr>
          <a:lstStyle/>
          <a:p>
            <a:r>
              <a:rPr lang="en-US" dirty="0"/>
              <a:t>There is a download button here</a:t>
            </a:r>
          </a:p>
        </p:txBody>
      </p:sp>
      <p:cxnSp>
        <p:nvCxnSpPr>
          <p:cNvPr id="8" name="Straight Arrow Connector 7">
            <a:extLst>
              <a:ext uri="{FF2B5EF4-FFF2-40B4-BE49-F238E27FC236}">
                <a16:creationId xmlns:a16="http://schemas.microsoft.com/office/drawing/2014/main" id="{9E940D9B-76C6-2BB7-AB7E-44F9E5810076}"/>
              </a:ext>
            </a:extLst>
          </p:cNvPr>
          <p:cNvCxnSpPr>
            <a:cxnSpLocks/>
          </p:cNvCxnSpPr>
          <p:nvPr/>
        </p:nvCxnSpPr>
        <p:spPr>
          <a:xfrm flipV="1">
            <a:off x="9211697" y="2239428"/>
            <a:ext cx="0" cy="1776815"/>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07630C7-B984-30D5-49EE-93F8CF3DBA16}"/>
              </a:ext>
            </a:extLst>
          </p:cNvPr>
          <p:cNvSpPr txBox="1"/>
          <p:nvPr/>
        </p:nvSpPr>
        <p:spPr>
          <a:xfrm>
            <a:off x="10001846" y="2380093"/>
            <a:ext cx="1504354" cy="646331"/>
          </a:xfrm>
          <a:prstGeom prst="rect">
            <a:avLst/>
          </a:prstGeom>
          <a:solidFill>
            <a:schemeClr val="bg1"/>
          </a:solidFill>
          <a:ln>
            <a:solidFill>
              <a:schemeClr val="tx1"/>
            </a:solidFill>
          </a:ln>
        </p:spPr>
        <p:txBody>
          <a:bodyPr wrap="square" rtlCol="0">
            <a:spAutoFit/>
          </a:bodyPr>
          <a:lstStyle/>
          <a:p>
            <a:r>
              <a:rPr lang="en-US" dirty="0"/>
              <a:t>User signed in</a:t>
            </a:r>
          </a:p>
        </p:txBody>
      </p:sp>
      <p:cxnSp>
        <p:nvCxnSpPr>
          <p:cNvPr id="10" name="Straight Arrow Connector 9">
            <a:extLst>
              <a:ext uri="{FF2B5EF4-FFF2-40B4-BE49-F238E27FC236}">
                <a16:creationId xmlns:a16="http://schemas.microsoft.com/office/drawing/2014/main" id="{3168C97F-7F8D-35D2-57A0-52B0055CED9D}"/>
              </a:ext>
            </a:extLst>
          </p:cNvPr>
          <p:cNvCxnSpPr>
            <a:cxnSpLocks/>
          </p:cNvCxnSpPr>
          <p:nvPr/>
        </p:nvCxnSpPr>
        <p:spPr>
          <a:xfrm flipH="1" flipV="1">
            <a:off x="9361803" y="1779929"/>
            <a:ext cx="747968" cy="60016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97005697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10554"/>
          </a:xfrm>
        </p:spPr>
        <p:txBody>
          <a:bodyPr/>
          <a:lstStyle/>
          <a:p>
            <a:r>
              <a:rPr lang="en-US" sz="2800" dirty="0"/>
              <a:t>Right clicking the image </a:t>
            </a:r>
            <a:r>
              <a:rPr lang="en-US" sz="2800" dirty="0">
                <a:highlight>
                  <a:srgbClr val="FFFF00"/>
                </a:highlight>
              </a:rPr>
              <a:t>when logged in</a:t>
            </a:r>
            <a:r>
              <a:rPr lang="en-US" sz="2800" dirty="0"/>
              <a:t> allows the user to “Save Image As”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4F2F600A-CBF1-485C-4468-A213B13A2E0A}"/>
              </a:ext>
            </a:extLst>
          </p:cNvPr>
          <p:cNvPicPr>
            <a:picLocks noChangeAspect="1"/>
          </p:cNvPicPr>
          <p:nvPr/>
        </p:nvPicPr>
        <p:blipFill>
          <a:blip r:embed="rId3"/>
          <a:stretch>
            <a:fillRect/>
          </a:stretch>
        </p:blipFill>
        <p:spPr>
          <a:xfrm>
            <a:off x="2749918" y="1727047"/>
            <a:ext cx="7084819" cy="4391210"/>
          </a:xfrm>
          <a:prstGeom prst="rect">
            <a:avLst/>
          </a:prstGeom>
          <a:ln>
            <a:solidFill>
              <a:schemeClr val="tx1"/>
            </a:solidFill>
          </a:ln>
        </p:spPr>
      </p:pic>
      <p:sp>
        <p:nvSpPr>
          <p:cNvPr id="7" name="TextBox 6">
            <a:extLst>
              <a:ext uri="{FF2B5EF4-FFF2-40B4-BE49-F238E27FC236}">
                <a16:creationId xmlns:a16="http://schemas.microsoft.com/office/drawing/2014/main" id="{FA719A93-65D8-FF1A-D319-2D2E552FBFF6}"/>
              </a:ext>
            </a:extLst>
          </p:cNvPr>
          <p:cNvSpPr txBox="1"/>
          <p:nvPr/>
        </p:nvSpPr>
        <p:spPr>
          <a:xfrm>
            <a:off x="9496579" y="2722323"/>
            <a:ext cx="1944216" cy="1200329"/>
          </a:xfrm>
          <a:prstGeom prst="rect">
            <a:avLst/>
          </a:prstGeom>
          <a:solidFill>
            <a:schemeClr val="bg1"/>
          </a:solidFill>
          <a:ln>
            <a:solidFill>
              <a:schemeClr val="tx1"/>
            </a:solidFill>
          </a:ln>
        </p:spPr>
        <p:txBody>
          <a:bodyPr wrap="square" rtlCol="0">
            <a:spAutoFit/>
          </a:bodyPr>
          <a:lstStyle/>
          <a:p>
            <a:r>
              <a:rPr lang="en-US" dirty="0"/>
              <a:t>The logged in user can right click and choose “Save Image As”.  </a:t>
            </a:r>
          </a:p>
        </p:txBody>
      </p:sp>
      <p:sp>
        <p:nvSpPr>
          <p:cNvPr id="8" name="Rectangle 7">
            <a:extLst>
              <a:ext uri="{FF2B5EF4-FFF2-40B4-BE49-F238E27FC236}">
                <a16:creationId xmlns:a16="http://schemas.microsoft.com/office/drawing/2014/main" id="{4D8D7A03-1C66-A30D-4A0D-52C9A6E3CC93}"/>
              </a:ext>
            </a:extLst>
          </p:cNvPr>
          <p:cNvSpPr/>
          <p:nvPr/>
        </p:nvSpPr>
        <p:spPr>
          <a:xfrm>
            <a:off x="6096000" y="3428820"/>
            <a:ext cx="982894" cy="28014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91D868D-6F83-3D36-2C37-8C35EBBD6DB7}"/>
              </a:ext>
            </a:extLst>
          </p:cNvPr>
          <p:cNvSpPr/>
          <p:nvPr/>
        </p:nvSpPr>
        <p:spPr>
          <a:xfrm>
            <a:off x="8838112" y="1680919"/>
            <a:ext cx="792088"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5086666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10554"/>
          </a:xfrm>
        </p:spPr>
        <p:txBody>
          <a:bodyPr/>
          <a:lstStyle/>
          <a:p>
            <a:r>
              <a:rPr lang="en-US" sz="2800" dirty="0"/>
              <a:t>Let’s again download the page </a:t>
            </a:r>
            <a:r>
              <a:rPr lang="en-US" sz="2800" dirty="0">
                <a:highlight>
                  <a:srgbClr val="FFFF00"/>
                </a:highlight>
              </a:rPr>
              <a:t>when logged in</a:t>
            </a: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118A36B-5EE9-87E1-1603-B5F3B1952399}"/>
              </a:ext>
            </a:extLst>
          </p:cNvPr>
          <p:cNvPicPr>
            <a:picLocks noChangeAspect="1"/>
          </p:cNvPicPr>
          <p:nvPr/>
        </p:nvPicPr>
        <p:blipFill>
          <a:blip r:embed="rId3"/>
          <a:stretch>
            <a:fillRect/>
          </a:stretch>
        </p:blipFill>
        <p:spPr>
          <a:xfrm>
            <a:off x="3109512" y="1766063"/>
            <a:ext cx="6773069" cy="4306788"/>
          </a:xfrm>
          <a:prstGeom prst="rect">
            <a:avLst/>
          </a:prstGeom>
          <a:ln>
            <a:solidFill>
              <a:schemeClr val="tx1"/>
            </a:solidFill>
          </a:ln>
        </p:spPr>
      </p:pic>
      <p:sp>
        <p:nvSpPr>
          <p:cNvPr id="7" name="Rectangle 6">
            <a:extLst>
              <a:ext uri="{FF2B5EF4-FFF2-40B4-BE49-F238E27FC236}">
                <a16:creationId xmlns:a16="http://schemas.microsoft.com/office/drawing/2014/main" id="{431EDF04-8C80-D0C3-B2EC-8A28BBE28DD4}"/>
              </a:ext>
            </a:extLst>
          </p:cNvPr>
          <p:cNvSpPr/>
          <p:nvPr/>
        </p:nvSpPr>
        <p:spPr>
          <a:xfrm>
            <a:off x="9018485" y="1768029"/>
            <a:ext cx="864096"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BF64C85-E1FD-E742-1F07-280902119408}"/>
              </a:ext>
            </a:extLst>
          </p:cNvPr>
          <p:cNvSpPr/>
          <p:nvPr/>
        </p:nvSpPr>
        <p:spPr>
          <a:xfrm>
            <a:off x="6006801" y="2671282"/>
            <a:ext cx="989900" cy="33365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23833847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a real live example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a real live example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86318"/>
          </a:xfrm>
        </p:spPr>
        <p:txBody>
          <a:bodyPr/>
          <a:lstStyle/>
          <a:p>
            <a:r>
              <a:rPr lang="en-US" sz="2800" dirty="0">
                <a:highlight>
                  <a:srgbClr val="FFFF00"/>
                </a:highlight>
              </a:rPr>
              <a:t>When logged in</a:t>
            </a:r>
            <a:r>
              <a:rPr lang="en-US" sz="2800" dirty="0"/>
              <a:t> the image is downloaded in the folder of the downloaded page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1E0B61B6-5DAC-EDB9-C298-C1A264D4104E}"/>
              </a:ext>
            </a:extLst>
          </p:cNvPr>
          <p:cNvCxnSpPr>
            <a:cxnSpLocks/>
          </p:cNvCxnSpPr>
          <p:nvPr/>
        </p:nvCxnSpPr>
        <p:spPr>
          <a:xfrm flipH="1">
            <a:off x="827584" y="2912499"/>
            <a:ext cx="2880320"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F89F97C0-FF58-782E-E33B-CF2636E8A3E7}"/>
              </a:ext>
            </a:extLst>
          </p:cNvPr>
          <p:cNvPicPr>
            <a:picLocks noChangeAspect="1"/>
          </p:cNvPicPr>
          <p:nvPr/>
        </p:nvPicPr>
        <p:blipFill>
          <a:blip r:embed="rId3"/>
          <a:stretch>
            <a:fillRect/>
          </a:stretch>
        </p:blipFill>
        <p:spPr>
          <a:xfrm>
            <a:off x="226031" y="2113586"/>
            <a:ext cx="11729530" cy="1728946"/>
          </a:xfrm>
          <a:prstGeom prst="rect">
            <a:avLst/>
          </a:prstGeom>
          <a:ln>
            <a:solidFill>
              <a:schemeClr val="tx1"/>
            </a:solidFill>
          </a:ln>
        </p:spPr>
      </p:pic>
      <p:sp>
        <p:nvSpPr>
          <p:cNvPr id="8" name="Rectangle 7">
            <a:extLst>
              <a:ext uri="{FF2B5EF4-FFF2-40B4-BE49-F238E27FC236}">
                <a16:creationId xmlns:a16="http://schemas.microsoft.com/office/drawing/2014/main" id="{F3892ADE-4314-66EE-312F-3453EF172FD5}"/>
              </a:ext>
            </a:extLst>
          </p:cNvPr>
          <p:cNvSpPr/>
          <p:nvPr/>
        </p:nvSpPr>
        <p:spPr>
          <a:xfrm>
            <a:off x="133564" y="2945468"/>
            <a:ext cx="6524090" cy="28802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700302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It is possible to prevent users from being able to download digital files while viewing them in the discovery interface.</a:t>
            </a:r>
          </a:p>
          <a:p>
            <a:r>
              <a:rPr lang="en-US" sz="2800" dirty="0"/>
              <a:t>This is done via a configuration in the access right which is attributed to the digital representation.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2428240" y="2442689"/>
            <a:ext cx="7325359" cy="1567891"/>
          </a:xfrm>
        </p:spPr>
        <p:txBody>
          <a:bodyPr/>
          <a:lstStyle/>
          <a:p>
            <a:r>
              <a:rPr lang="en-US" dirty="0"/>
              <a:t>Before we prevent the download</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Before we prevent the download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Before we prevent the download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6778C878-FA31-D102-D5F2-FD380E4398E3}"/>
              </a:ext>
            </a:extLst>
          </p:cNvPr>
          <p:cNvPicPr>
            <a:picLocks noChangeAspect="1"/>
          </p:cNvPicPr>
          <p:nvPr/>
        </p:nvPicPr>
        <p:blipFill>
          <a:blip r:embed="rId3"/>
          <a:stretch>
            <a:fillRect/>
          </a:stretch>
        </p:blipFill>
        <p:spPr>
          <a:xfrm>
            <a:off x="2617896" y="1996625"/>
            <a:ext cx="6666442" cy="3871618"/>
          </a:xfrm>
          <a:prstGeom prst="rect">
            <a:avLst/>
          </a:prstGeom>
          <a:ln>
            <a:solidFill>
              <a:schemeClr val="bg2"/>
            </a:solidFill>
          </a:ln>
        </p:spPr>
      </p:pic>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1"/>
            <a:ext cx="11687227" cy="130556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we are in Primo viewing an image in the Alma Viewer from the title “</a:t>
            </a:r>
            <a:r>
              <a:rPr lang="en-US" sz="2800" dirty="0" err="1"/>
              <a:t>Anacamptis</a:t>
            </a:r>
            <a:r>
              <a:rPr lang="en-US" sz="2800" dirty="0"/>
              <a:t> </a:t>
            </a:r>
            <a:r>
              <a:rPr lang="en-US" sz="2800" dirty="0" err="1"/>
              <a:t>papilionacea</a:t>
            </a:r>
            <a:r>
              <a:rPr lang="en-US" sz="2800" dirty="0"/>
              <a:t> photographed 20200325”.  </a:t>
            </a:r>
          </a:p>
        </p:txBody>
      </p:sp>
      <p:cxnSp>
        <p:nvCxnSpPr>
          <p:cNvPr id="10" name="Straight Arrow Connector 9">
            <a:extLst>
              <a:ext uri="{FF2B5EF4-FFF2-40B4-BE49-F238E27FC236}">
                <a16:creationId xmlns:a16="http://schemas.microsoft.com/office/drawing/2014/main" id="{603EA2DC-CF86-4A0F-7C6F-B2D406354555}"/>
              </a:ext>
            </a:extLst>
          </p:cNvPr>
          <p:cNvCxnSpPr>
            <a:cxnSpLocks/>
          </p:cNvCxnSpPr>
          <p:nvPr/>
        </p:nvCxnSpPr>
        <p:spPr>
          <a:xfrm flipV="1">
            <a:off x="8845583" y="2304582"/>
            <a:ext cx="0" cy="621375"/>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9B6BFB2-4B88-4A6F-2248-BBD411CB3C77}"/>
              </a:ext>
            </a:extLst>
          </p:cNvPr>
          <p:cNvSpPr txBox="1"/>
          <p:nvPr/>
        </p:nvSpPr>
        <p:spPr>
          <a:xfrm>
            <a:off x="8532228" y="2925957"/>
            <a:ext cx="2080974" cy="646331"/>
          </a:xfrm>
          <a:prstGeom prst="rect">
            <a:avLst/>
          </a:prstGeom>
          <a:solidFill>
            <a:schemeClr val="bg1"/>
          </a:solidFill>
          <a:ln>
            <a:solidFill>
              <a:schemeClr val="bg2"/>
            </a:solidFill>
          </a:ln>
        </p:spPr>
        <p:txBody>
          <a:bodyPr wrap="square" rtlCol="0">
            <a:spAutoFit/>
          </a:bodyPr>
          <a:lstStyle/>
          <a:p>
            <a:r>
              <a:rPr lang="en-US" sz="1800" kern="1200" dirty="0">
                <a:solidFill>
                  <a:srgbClr val="262626"/>
                </a:solidFill>
                <a:effectLst/>
                <a:latin typeface="Calibri" panose="020F0502020204030204" pitchFamily="34" charset="0"/>
                <a:ea typeface="+mn-ea"/>
                <a:cs typeface="+mn-cs"/>
              </a:rPr>
              <a:t>Note the “download” button.</a:t>
            </a:r>
            <a:endParaRPr lang="en-US" dirty="0"/>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Before we prevent the download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Before we prevent the download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00BF3F24-1A14-5A2F-7270-7E3884C6A1F1}"/>
              </a:ext>
            </a:extLst>
          </p:cNvPr>
          <p:cNvPicPr>
            <a:picLocks noChangeAspect="1"/>
          </p:cNvPicPr>
          <p:nvPr/>
        </p:nvPicPr>
        <p:blipFill>
          <a:blip r:embed="rId3"/>
          <a:stretch>
            <a:fillRect/>
          </a:stretch>
        </p:blipFill>
        <p:spPr>
          <a:xfrm>
            <a:off x="2982578" y="1914615"/>
            <a:ext cx="7039971" cy="4171834"/>
          </a:xfrm>
          <a:prstGeom prst="rect">
            <a:avLst/>
          </a:prstGeom>
        </p:spPr>
      </p:pic>
      <p:sp>
        <p:nvSpPr>
          <p:cNvPr id="10" name="Content Placeholder 3">
            <a:extLst>
              <a:ext uri="{FF2B5EF4-FFF2-40B4-BE49-F238E27FC236}">
                <a16:creationId xmlns:a16="http://schemas.microsoft.com/office/drawing/2014/main" id="{BADEB02A-F588-AF19-8589-D34044A8E520}"/>
              </a:ext>
            </a:extLst>
          </p:cNvPr>
          <p:cNvSpPr txBox="1">
            <a:spLocks/>
          </p:cNvSpPr>
          <p:nvPr/>
        </p:nvSpPr>
        <p:spPr>
          <a:xfrm>
            <a:off x="179511" y="771551"/>
            <a:ext cx="11542685" cy="881160"/>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Note also the “Save Image As” option when right-clicking the image</a:t>
            </a:r>
          </a:p>
        </p:txBody>
      </p:sp>
      <p:sp>
        <p:nvSpPr>
          <p:cNvPr id="11" name="Rectangle 10">
            <a:extLst>
              <a:ext uri="{FF2B5EF4-FFF2-40B4-BE49-F238E27FC236}">
                <a16:creationId xmlns:a16="http://schemas.microsoft.com/office/drawing/2014/main" id="{2F819869-C40A-3350-FDB5-BA7A77135BBD}"/>
              </a:ext>
            </a:extLst>
          </p:cNvPr>
          <p:cNvSpPr/>
          <p:nvPr/>
        </p:nvSpPr>
        <p:spPr>
          <a:xfrm>
            <a:off x="4858076" y="3123344"/>
            <a:ext cx="1029016" cy="29573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2920281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Before we prevent the download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Before we prevent the download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75620B21-D2DF-10D1-2505-54A88669C89C}"/>
              </a:ext>
            </a:extLst>
          </p:cNvPr>
          <p:cNvPicPr>
            <a:picLocks noChangeAspect="1"/>
          </p:cNvPicPr>
          <p:nvPr/>
        </p:nvPicPr>
        <p:blipFill>
          <a:blip r:embed="rId3"/>
          <a:stretch>
            <a:fillRect/>
          </a:stretch>
        </p:blipFill>
        <p:spPr>
          <a:xfrm>
            <a:off x="2688540" y="1923678"/>
            <a:ext cx="7231812" cy="4281390"/>
          </a:xfrm>
          <a:prstGeom prst="rect">
            <a:avLst/>
          </a:prstGeom>
          <a:ln>
            <a:solidFill>
              <a:schemeClr val="tx1"/>
            </a:solidFill>
          </a:ln>
        </p:spPr>
      </p:pic>
      <p:sp>
        <p:nvSpPr>
          <p:cNvPr id="6" name="Content Placeholder 3">
            <a:extLst>
              <a:ext uri="{FF2B5EF4-FFF2-40B4-BE49-F238E27FC236}">
                <a16:creationId xmlns:a16="http://schemas.microsoft.com/office/drawing/2014/main" id="{4233041A-013A-2A03-96E9-73CE39F6FFB3}"/>
              </a:ext>
            </a:extLst>
          </p:cNvPr>
          <p:cNvSpPr txBox="1">
            <a:spLocks/>
          </p:cNvSpPr>
          <p:nvPr/>
        </p:nvSpPr>
        <p:spPr>
          <a:xfrm>
            <a:off x="323528" y="771551"/>
            <a:ext cx="11553398" cy="91341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Note also that if we right-click the banner and do “save page as”…</a:t>
            </a:r>
          </a:p>
        </p:txBody>
      </p:sp>
      <p:sp>
        <p:nvSpPr>
          <p:cNvPr id="7" name="Rectangle 6">
            <a:extLst>
              <a:ext uri="{FF2B5EF4-FFF2-40B4-BE49-F238E27FC236}">
                <a16:creationId xmlns:a16="http://schemas.microsoft.com/office/drawing/2014/main" id="{3623F3DE-BE7B-E7E2-A39A-E905593E9697}"/>
              </a:ext>
            </a:extLst>
          </p:cNvPr>
          <p:cNvSpPr/>
          <p:nvPr/>
        </p:nvSpPr>
        <p:spPr>
          <a:xfrm>
            <a:off x="4971535" y="2499742"/>
            <a:ext cx="1038845" cy="34620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9955036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Before we prevent the download</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Before we prevent the download</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FC9195C-7D44-D955-DBC2-FE31A18E87D8}"/>
              </a:ext>
            </a:extLst>
          </p:cNvPr>
          <p:cNvPicPr>
            <a:picLocks noChangeAspect="1"/>
          </p:cNvPicPr>
          <p:nvPr/>
        </p:nvPicPr>
        <p:blipFill>
          <a:blip r:embed="rId3"/>
          <a:stretch>
            <a:fillRect/>
          </a:stretch>
        </p:blipFill>
        <p:spPr>
          <a:xfrm>
            <a:off x="626724" y="2694963"/>
            <a:ext cx="11342250" cy="1821003"/>
          </a:xfrm>
          <a:prstGeom prst="rect">
            <a:avLst/>
          </a:prstGeom>
          <a:ln>
            <a:solidFill>
              <a:schemeClr val="tx1"/>
            </a:solidFill>
          </a:ln>
        </p:spPr>
      </p:pic>
      <p:sp>
        <p:nvSpPr>
          <p:cNvPr id="6" name="Content Placeholder 3">
            <a:extLst>
              <a:ext uri="{FF2B5EF4-FFF2-40B4-BE49-F238E27FC236}">
                <a16:creationId xmlns:a16="http://schemas.microsoft.com/office/drawing/2014/main" id="{123381C4-4B34-8EB6-E015-59F95F546553}"/>
              </a:ext>
            </a:extLst>
          </p:cNvPr>
          <p:cNvSpPr txBox="1">
            <a:spLocks/>
          </p:cNvSpPr>
          <p:nvPr/>
        </p:nvSpPr>
        <p:spPr>
          <a:xfrm>
            <a:off x="400692" y="1305807"/>
            <a:ext cx="11198831" cy="94423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The image is downloaded in the folder of the downloaded page</a:t>
            </a:r>
          </a:p>
        </p:txBody>
      </p:sp>
      <p:sp>
        <p:nvSpPr>
          <p:cNvPr id="7" name="Rectangle 6">
            <a:extLst>
              <a:ext uri="{FF2B5EF4-FFF2-40B4-BE49-F238E27FC236}">
                <a16:creationId xmlns:a16="http://schemas.microsoft.com/office/drawing/2014/main" id="{725D086D-2183-2E62-818B-8857DB129BB6}"/>
              </a:ext>
            </a:extLst>
          </p:cNvPr>
          <p:cNvSpPr/>
          <p:nvPr/>
        </p:nvSpPr>
        <p:spPr>
          <a:xfrm>
            <a:off x="626724" y="3317432"/>
            <a:ext cx="6236413" cy="45318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08100217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2.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274</TotalTime>
  <Words>675</Words>
  <Application>Microsoft Office PowerPoint</Application>
  <PresentationFormat>Widescreen</PresentationFormat>
  <Paragraphs>105</Paragraphs>
  <Slides>26</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26</vt:i4>
      </vt:variant>
    </vt:vector>
  </HeadingPairs>
  <TitlesOfParts>
    <vt:vector size="46"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Before we prevent the download</vt:lpstr>
      <vt:lpstr>Before we prevent the download</vt:lpstr>
      <vt:lpstr>Before we prevent the download</vt:lpstr>
      <vt:lpstr>Before we prevent the download</vt:lpstr>
      <vt:lpstr>PowerPoint Presentation</vt:lpstr>
      <vt:lpstr>The setup</vt:lpstr>
      <vt:lpstr>The setup</vt:lpstr>
      <vt:lpstr>The setup</vt:lpstr>
      <vt:lpstr>The setup</vt:lpstr>
      <vt:lpstr>The setup</vt:lpstr>
      <vt:lpstr>The setup</vt:lpstr>
      <vt:lpstr>PowerPoint Presentation</vt:lpstr>
      <vt:lpstr>Let's see a real live example</vt:lpstr>
      <vt:lpstr>Let's see a real live example</vt:lpstr>
      <vt:lpstr>Let's see a real live example</vt:lpstr>
      <vt:lpstr>Let's see a real live example</vt:lpstr>
      <vt:lpstr>Let's see a real live example</vt:lpstr>
      <vt:lpstr>Let's see a real live example</vt:lpstr>
      <vt:lpstr>Let's see a real live example</vt:lpstr>
      <vt:lpstr>Let's see a real live example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2023-08-27T10:33:34Z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