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handoutMasterIdLst>
    <p:handoutMasterId r:id="rId56"/>
  </p:handoutMasterIdLst>
  <p:sldIdLst>
    <p:sldId id="4596" r:id="rId5"/>
    <p:sldId id="4597" r:id="rId6"/>
    <p:sldId id="1783" r:id="rId7"/>
    <p:sldId id="1853" r:id="rId8"/>
    <p:sldId id="4600" r:id="rId9"/>
    <p:sldId id="4641" r:id="rId10"/>
    <p:sldId id="1859" r:id="rId11"/>
    <p:sldId id="4611" r:id="rId12"/>
    <p:sldId id="4612" r:id="rId13"/>
    <p:sldId id="4637" r:id="rId14"/>
    <p:sldId id="4638" r:id="rId15"/>
    <p:sldId id="4642" r:id="rId16"/>
    <p:sldId id="1860" r:id="rId17"/>
    <p:sldId id="4601" r:id="rId18"/>
    <p:sldId id="4602" r:id="rId19"/>
    <p:sldId id="4603" r:id="rId20"/>
    <p:sldId id="4643" r:id="rId21"/>
    <p:sldId id="1861" r:id="rId22"/>
    <p:sldId id="4613" r:id="rId23"/>
    <p:sldId id="4614" r:id="rId24"/>
    <p:sldId id="4644" r:id="rId25"/>
    <p:sldId id="1851" r:id="rId26"/>
    <p:sldId id="4632" r:id="rId27"/>
    <p:sldId id="4604" r:id="rId28"/>
    <p:sldId id="4615" r:id="rId29"/>
    <p:sldId id="4607" r:id="rId30"/>
    <p:sldId id="4629" r:id="rId31"/>
    <p:sldId id="4630" r:id="rId32"/>
    <p:sldId id="4631" r:id="rId33"/>
    <p:sldId id="4633" r:id="rId34"/>
    <p:sldId id="4610" r:id="rId35"/>
    <p:sldId id="4619" r:id="rId36"/>
    <p:sldId id="4620" r:id="rId37"/>
    <p:sldId id="4621" r:id="rId38"/>
    <p:sldId id="4623" r:id="rId39"/>
    <p:sldId id="4616" r:id="rId40"/>
    <p:sldId id="4617" r:id="rId41"/>
    <p:sldId id="4618" r:id="rId42"/>
    <p:sldId id="4605" r:id="rId43"/>
    <p:sldId id="4609" r:id="rId44"/>
    <p:sldId id="1855" r:id="rId45"/>
    <p:sldId id="4624" r:id="rId46"/>
    <p:sldId id="4625" r:id="rId47"/>
    <p:sldId id="4626" r:id="rId48"/>
    <p:sldId id="4627" r:id="rId49"/>
    <p:sldId id="4628" r:id="rId50"/>
    <p:sldId id="4645" r:id="rId51"/>
    <p:sldId id="1852" r:id="rId52"/>
    <p:sldId id="4635" r:id="rId53"/>
    <p:sldId id="4636" r:id="rId5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B5CDA1-DFC6-D1D3-4D69-E686D3157CF6}" name="Rachel Bellavia" initials="RB" userId="S::rachel.bellavia@clarivate.com::f6f94ca4-34c9-4452-980e-60ed8bb850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9925E-BF3A-47A4-AF00-D6E932C6BEC4}" v="4386" dt="2023-09-19T05:49:51.53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3" autoAdjust="0"/>
    <p:restoredTop sz="93252" autoAdjust="0"/>
  </p:normalViewPr>
  <p:slideViewPr>
    <p:cSldViewPr>
      <p:cViewPr varScale="1">
        <p:scale>
          <a:sx n="82" d="100"/>
          <a:sy n="82" d="100"/>
        </p:scale>
        <p:origin x="200" y="40"/>
      </p:cViewPr>
      <p:guideLst>
        <p:guide orient="horz" pos="1620"/>
        <p:guide pos="2880"/>
      </p:guideLst>
    </p:cSldViewPr>
  </p:slideViewPr>
  <p:outlineViewPr>
    <p:cViewPr>
      <p:scale>
        <a:sx n="33" d="100"/>
        <a:sy n="33" d="100"/>
      </p:scale>
      <p:origin x="0" y="-3298"/>
    </p:cViewPr>
  </p:outlineViewPr>
  <p:notesTextViewPr>
    <p:cViewPr>
      <p:scale>
        <a:sx n="3" d="2"/>
        <a:sy n="3" d="2"/>
      </p:scale>
      <p:origin x="0" y="0"/>
    </p:cViewPr>
  </p:notesTextViewPr>
  <p:sorterViewPr>
    <p:cViewPr>
      <p:scale>
        <a:sx n="100" d="100"/>
        <a:sy n="100" d="100"/>
      </p:scale>
      <p:origin x="0" y="-8851"/>
    </p:cViewPr>
  </p:sorterViewPr>
  <p:notesViewPr>
    <p:cSldViewPr>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42DFE-DE8C-49B5-8E64-732015EB0E5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D5E68C5-41AD-4514-B3FF-B960BEE1E5D7}">
      <dgm:prSet phldrT="[Text]"/>
      <dgm:spPr>
        <a:solidFill>
          <a:srgbClr val="0070C0"/>
        </a:solidFill>
      </dgm:spPr>
      <dgm:t>
        <a:bodyPr/>
        <a:lstStyle/>
        <a:p>
          <a:r>
            <a:rPr lang="en-US" b="0" dirty="0">
              <a:latin typeface="Avenir Next LT Pro" panose="020B0504020202020204" pitchFamily="34" charset="0"/>
            </a:rPr>
            <a:t>Get bib data</a:t>
          </a:r>
        </a:p>
      </dgm:t>
    </dgm:pt>
    <dgm:pt modelId="{D6296D2E-176E-47D7-A1E2-5DCF218951DB}" type="parTrans" cxnId="{F75B7700-A0B8-4CFD-85D6-6A10F26A9110}">
      <dgm:prSet/>
      <dgm:spPr/>
      <dgm:t>
        <a:bodyPr/>
        <a:lstStyle/>
        <a:p>
          <a:endParaRPr lang="en-US" b="0">
            <a:latin typeface="Avenir Next LT Pro" panose="020B0504020202020204" pitchFamily="34" charset="0"/>
          </a:endParaRPr>
        </a:p>
      </dgm:t>
    </dgm:pt>
    <dgm:pt modelId="{DCFE2404-F6C5-4C6D-AD87-A93D5A05DB4E}" type="sibTrans" cxnId="{F75B7700-A0B8-4CFD-85D6-6A10F26A9110}">
      <dgm:prSet/>
      <dgm:spPr/>
      <dgm:t>
        <a:bodyPr/>
        <a:lstStyle/>
        <a:p>
          <a:endParaRPr lang="en-US" b="0">
            <a:latin typeface="Avenir Next LT Pro" panose="020B0504020202020204" pitchFamily="34" charset="0"/>
          </a:endParaRPr>
        </a:p>
      </dgm:t>
    </dgm:pt>
    <dgm:pt modelId="{40BFFD9A-E052-4221-983D-734889345A13}">
      <dgm:prSet phldrT="[Text]" custT="1"/>
      <dgm:spPr>
        <a:solidFill>
          <a:srgbClr val="0070C0"/>
        </a:solidFill>
      </dgm:spPr>
      <dgm:t>
        <a:bodyPr/>
        <a:lstStyle/>
        <a:p>
          <a:endParaRPr lang="en-US" sz="2100" b="0" kern="1200" dirty="0">
            <a:latin typeface="Avenir Next LT Pro" panose="020B0504020202020204" pitchFamily="34" charset="0"/>
          </a:endParaRPr>
        </a:p>
        <a:p>
          <a:r>
            <a:rPr lang="en-US" sz="2100" b="0" kern="1200" dirty="0">
              <a:solidFill>
                <a:srgbClr val="FFFFFF"/>
              </a:solidFill>
              <a:latin typeface="Avenir Next LT Pro" panose="020B0504020202020204" pitchFamily="34" charset="0"/>
              <a:ea typeface="+mn-ea"/>
              <a:cs typeface="+mn-cs"/>
            </a:rPr>
            <a:t>Order resource </a:t>
          </a:r>
          <a:r>
            <a:rPr lang="en-US" sz="2100" b="0" kern="1200" dirty="0">
              <a:solidFill>
                <a:schemeClr val="accent2"/>
              </a:solidFill>
              <a:latin typeface="Avenir Next LT Pro" panose="020B0504020202020204" pitchFamily="34" charset="0"/>
            </a:rPr>
            <a:t>*</a:t>
          </a:r>
        </a:p>
      </dgm:t>
    </dgm:pt>
    <dgm:pt modelId="{45F2D47D-BF93-4E77-85C9-7089F100451E}" type="parTrans" cxnId="{0ABBE01D-D37C-4BC6-BC26-462155003087}">
      <dgm:prSet/>
      <dgm:spPr/>
      <dgm:t>
        <a:bodyPr/>
        <a:lstStyle/>
        <a:p>
          <a:endParaRPr lang="en-US" b="0">
            <a:latin typeface="Avenir Next LT Pro" panose="020B0504020202020204" pitchFamily="34" charset="0"/>
          </a:endParaRPr>
        </a:p>
      </dgm:t>
    </dgm:pt>
    <dgm:pt modelId="{44686795-30F6-4D4F-AD20-E7AF8EBEBA04}" type="sibTrans" cxnId="{0ABBE01D-D37C-4BC6-BC26-462155003087}">
      <dgm:prSet/>
      <dgm:spPr/>
      <dgm:t>
        <a:bodyPr/>
        <a:lstStyle/>
        <a:p>
          <a:endParaRPr lang="en-US" b="0">
            <a:latin typeface="Avenir Next LT Pro" panose="020B0504020202020204" pitchFamily="34" charset="0"/>
          </a:endParaRPr>
        </a:p>
      </dgm:t>
    </dgm:pt>
    <dgm:pt modelId="{E803687F-E1D6-4760-8BE3-58C95CED50AA}">
      <dgm:prSet/>
      <dgm:spPr>
        <a:solidFill>
          <a:srgbClr val="0070C0"/>
        </a:solidFill>
      </dgm:spPr>
      <dgm:t>
        <a:bodyPr/>
        <a:lstStyle/>
        <a:p>
          <a:r>
            <a:rPr lang="en-US" b="0" dirty="0">
              <a:latin typeface="Avenir Next LT Pro" panose="020B0504020202020204" pitchFamily="34" charset="0"/>
            </a:rPr>
            <a:t>Activate</a:t>
          </a:r>
        </a:p>
      </dgm:t>
    </dgm:pt>
    <dgm:pt modelId="{DEE65ADE-BAE0-4B83-AC23-D7BFB2B0EDD9}" type="parTrans" cxnId="{4A65EB1C-4B02-45B0-B596-BE7DFC1E4D9A}">
      <dgm:prSet/>
      <dgm:spPr/>
      <dgm:t>
        <a:bodyPr/>
        <a:lstStyle/>
        <a:p>
          <a:endParaRPr lang="en-US" b="0">
            <a:latin typeface="Avenir Next LT Pro" panose="020B0504020202020204" pitchFamily="34" charset="0"/>
          </a:endParaRPr>
        </a:p>
      </dgm:t>
    </dgm:pt>
    <dgm:pt modelId="{4F85B379-78BA-4BAF-93FC-B303D4F633FD}" type="sibTrans" cxnId="{4A65EB1C-4B02-45B0-B596-BE7DFC1E4D9A}">
      <dgm:prSet/>
      <dgm:spPr/>
      <dgm:t>
        <a:bodyPr/>
        <a:lstStyle/>
        <a:p>
          <a:endParaRPr lang="en-US" b="0">
            <a:latin typeface="Avenir Next LT Pro" panose="020B0504020202020204" pitchFamily="34" charset="0"/>
          </a:endParaRPr>
        </a:p>
      </dgm:t>
    </dgm:pt>
    <dgm:pt modelId="{CF077A1F-6085-4221-8635-4CD74853A9A4}">
      <dgm:prSet/>
      <dgm:spPr>
        <a:solidFill>
          <a:srgbClr val="0070C0"/>
        </a:solidFill>
      </dgm:spPr>
      <dgm:t>
        <a:bodyPr/>
        <a:lstStyle/>
        <a:p>
          <a:r>
            <a:rPr lang="en-US" b="0" dirty="0">
              <a:latin typeface="Avenir Next LT Pro" panose="020B0504020202020204" pitchFamily="34" charset="0"/>
            </a:rPr>
            <a:t>Pay </a:t>
          </a:r>
          <a:r>
            <a:rPr lang="en-US" b="0" dirty="0">
              <a:solidFill>
                <a:schemeClr val="accent2"/>
              </a:solidFill>
              <a:latin typeface="Avenir Next LT Pro" panose="020B0504020202020204" pitchFamily="34" charset="0"/>
            </a:rPr>
            <a:t>*</a:t>
          </a:r>
        </a:p>
      </dgm:t>
    </dgm:pt>
    <dgm:pt modelId="{6709F5A8-D245-4800-A623-0D0214FFFA3E}" type="parTrans" cxnId="{7AC67070-2C21-4DD0-A382-6057344508A7}">
      <dgm:prSet/>
      <dgm:spPr/>
      <dgm:t>
        <a:bodyPr/>
        <a:lstStyle/>
        <a:p>
          <a:endParaRPr lang="en-US" b="0">
            <a:latin typeface="Avenir Next LT Pro" panose="020B0504020202020204" pitchFamily="34" charset="0"/>
          </a:endParaRPr>
        </a:p>
      </dgm:t>
    </dgm:pt>
    <dgm:pt modelId="{E01AEFB0-7038-49F8-B2FF-26A4F60A880C}" type="sibTrans" cxnId="{7AC67070-2C21-4DD0-A382-6057344508A7}">
      <dgm:prSet/>
      <dgm:spPr/>
      <dgm:t>
        <a:bodyPr/>
        <a:lstStyle/>
        <a:p>
          <a:endParaRPr lang="en-US" b="0">
            <a:latin typeface="Avenir Next LT Pro" panose="020B0504020202020204" pitchFamily="34" charset="0"/>
          </a:endParaRPr>
        </a:p>
      </dgm:t>
    </dgm:pt>
    <dgm:pt modelId="{A0A5370C-1E26-4AB7-869A-D875EB0BC233}">
      <dgm:prSet/>
      <dgm:spPr>
        <a:solidFill>
          <a:srgbClr val="0070C0"/>
        </a:solidFill>
      </dgm:spPr>
      <dgm:t>
        <a:bodyPr/>
        <a:lstStyle/>
        <a:p>
          <a:r>
            <a:rPr lang="en-US" b="0" dirty="0">
              <a:latin typeface="Avenir Next LT Pro" panose="020B0504020202020204" pitchFamily="34" charset="0"/>
            </a:rPr>
            <a:t>Maintain</a:t>
          </a:r>
          <a:endParaRPr lang="en-US" b="0" dirty="0">
            <a:solidFill>
              <a:schemeClr val="accent3"/>
            </a:solidFill>
            <a:latin typeface="Avenir Next LT Pro" panose="020B0504020202020204" pitchFamily="34" charset="0"/>
          </a:endParaRPr>
        </a:p>
      </dgm:t>
    </dgm:pt>
    <dgm:pt modelId="{7F157408-6FC9-4B65-87E8-6F9DECE2ED3C}" type="parTrans" cxnId="{1B0C56CD-9DA4-4B87-88A1-8C5B845DD336}">
      <dgm:prSet/>
      <dgm:spPr/>
      <dgm:t>
        <a:bodyPr/>
        <a:lstStyle/>
        <a:p>
          <a:endParaRPr lang="en-US" b="0">
            <a:latin typeface="Avenir Next LT Pro" panose="020B0504020202020204" pitchFamily="34" charset="0"/>
          </a:endParaRPr>
        </a:p>
      </dgm:t>
    </dgm:pt>
    <dgm:pt modelId="{BE720BDE-C6DB-4376-8430-0D492D67CDFF}" type="sibTrans" cxnId="{1B0C56CD-9DA4-4B87-88A1-8C5B845DD336}">
      <dgm:prSet/>
      <dgm:spPr/>
      <dgm:t>
        <a:bodyPr/>
        <a:lstStyle/>
        <a:p>
          <a:endParaRPr lang="en-US" b="0">
            <a:latin typeface="Avenir Next LT Pro" panose="020B0504020202020204" pitchFamily="34" charset="0"/>
          </a:endParaRPr>
        </a:p>
      </dgm:t>
    </dgm:pt>
    <dgm:pt modelId="{02E898E1-CC96-4349-80E0-7307F8C8172C}" type="pres">
      <dgm:prSet presAssocID="{CD842DFE-DE8C-49B5-8E64-732015EB0E53}" presName="CompostProcess" presStyleCnt="0">
        <dgm:presLayoutVars>
          <dgm:dir/>
          <dgm:resizeHandles val="exact"/>
        </dgm:presLayoutVars>
      </dgm:prSet>
      <dgm:spPr/>
    </dgm:pt>
    <dgm:pt modelId="{151E0C12-CB56-4377-9357-F506AB9FB946}" type="pres">
      <dgm:prSet presAssocID="{CD842DFE-DE8C-49B5-8E64-732015EB0E53}" presName="arrow" presStyleLbl="bgShp" presStyleIdx="0" presStyleCnt="1"/>
      <dgm:spPr>
        <a:solidFill>
          <a:schemeClr val="accent5">
            <a:lumMod val="90000"/>
          </a:schemeClr>
        </a:solidFill>
      </dgm:spPr>
    </dgm:pt>
    <dgm:pt modelId="{D5B4461B-852F-4EDC-A958-12B6DEAEA430}" type="pres">
      <dgm:prSet presAssocID="{CD842DFE-DE8C-49B5-8E64-732015EB0E53}" presName="linearProcess" presStyleCnt="0"/>
      <dgm:spPr/>
    </dgm:pt>
    <dgm:pt modelId="{9C984082-0FCC-4B62-9DC0-0FE641D8619E}" type="pres">
      <dgm:prSet presAssocID="{AD5E68C5-41AD-4514-B3FF-B960BEE1E5D7}" presName="textNode" presStyleLbl="node1" presStyleIdx="0" presStyleCnt="5" custLinFactNeighborX="17191" custLinFactNeighborY="-58">
        <dgm:presLayoutVars>
          <dgm:bulletEnabled val="1"/>
        </dgm:presLayoutVars>
      </dgm:prSet>
      <dgm:spPr/>
    </dgm:pt>
    <dgm:pt modelId="{B4920479-B964-4CD9-A70D-8114866A1ACA}" type="pres">
      <dgm:prSet presAssocID="{DCFE2404-F6C5-4C6D-AD87-A93D5A05DB4E}" presName="sibTrans" presStyleCnt="0"/>
      <dgm:spPr/>
    </dgm:pt>
    <dgm:pt modelId="{094B96C5-BB7B-4142-89E6-18951CEF9485}" type="pres">
      <dgm:prSet presAssocID="{40BFFD9A-E052-4221-983D-734889345A13}" presName="textNode" presStyleLbl="node1" presStyleIdx="1" presStyleCnt="5">
        <dgm:presLayoutVars>
          <dgm:bulletEnabled val="1"/>
        </dgm:presLayoutVars>
      </dgm:prSet>
      <dgm:spPr/>
    </dgm:pt>
    <dgm:pt modelId="{91563A35-579D-4D16-8713-1CC5A32A89CE}" type="pres">
      <dgm:prSet presAssocID="{44686795-30F6-4D4F-AD20-E7AF8EBEBA04}" presName="sibTrans" presStyleCnt="0"/>
      <dgm:spPr/>
    </dgm:pt>
    <dgm:pt modelId="{20D6E3FC-7CE1-4F5F-B3DB-0806518C78B6}" type="pres">
      <dgm:prSet presAssocID="{E803687F-E1D6-4760-8BE3-58C95CED50AA}" presName="textNode" presStyleLbl="node1" presStyleIdx="2" presStyleCnt="5">
        <dgm:presLayoutVars>
          <dgm:bulletEnabled val="1"/>
        </dgm:presLayoutVars>
      </dgm:prSet>
      <dgm:spPr/>
    </dgm:pt>
    <dgm:pt modelId="{C90CF040-D081-47BB-8B5D-DBA30C8B9DC6}" type="pres">
      <dgm:prSet presAssocID="{4F85B379-78BA-4BAF-93FC-B303D4F633FD}" presName="sibTrans" presStyleCnt="0"/>
      <dgm:spPr/>
    </dgm:pt>
    <dgm:pt modelId="{5FD30B2A-787F-41BF-A6BE-5F5F2E86E108}" type="pres">
      <dgm:prSet presAssocID="{CF077A1F-6085-4221-8635-4CD74853A9A4}" presName="textNode" presStyleLbl="node1" presStyleIdx="3" presStyleCnt="5" custLinFactNeighborX="30278">
        <dgm:presLayoutVars>
          <dgm:bulletEnabled val="1"/>
        </dgm:presLayoutVars>
      </dgm:prSet>
      <dgm:spPr/>
    </dgm:pt>
    <dgm:pt modelId="{043537A9-99F1-4BA2-9DA7-D5451DE80142}" type="pres">
      <dgm:prSet presAssocID="{E01AEFB0-7038-49F8-B2FF-26A4F60A880C}" presName="sibTrans" presStyleCnt="0"/>
      <dgm:spPr/>
    </dgm:pt>
    <dgm:pt modelId="{950954CD-BE32-48D5-BF23-4B03FDD1D514}" type="pres">
      <dgm:prSet presAssocID="{A0A5370C-1E26-4AB7-869A-D875EB0BC233}" presName="textNode" presStyleLbl="node1" presStyleIdx="4" presStyleCnt="5" custLinFactNeighborX="30278">
        <dgm:presLayoutVars>
          <dgm:bulletEnabled val="1"/>
        </dgm:presLayoutVars>
      </dgm:prSet>
      <dgm:spPr/>
    </dgm:pt>
  </dgm:ptLst>
  <dgm:cxnLst>
    <dgm:cxn modelId="{F75B7700-A0B8-4CFD-85D6-6A10F26A9110}" srcId="{CD842DFE-DE8C-49B5-8E64-732015EB0E53}" destId="{AD5E68C5-41AD-4514-B3FF-B960BEE1E5D7}" srcOrd="0" destOrd="0" parTransId="{D6296D2E-176E-47D7-A1E2-5DCF218951DB}" sibTransId="{DCFE2404-F6C5-4C6D-AD87-A93D5A05DB4E}"/>
    <dgm:cxn modelId="{4A65EB1C-4B02-45B0-B596-BE7DFC1E4D9A}" srcId="{CD842DFE-DE8C-49B5-8E64-732015EB0E53}" destId="{E803687F-E1D6-4760-8BE3-58C95CED50AA}" srcOrd="2" destOrd="0" parTransId="{DEE65ADE-BAE0-4B83-AC23-D7BFB2B0EDD9}" sibTransId="{4F85B379-78BA-4BAF-93FC-B303D4F633FD}"/>
    <dgm:cxn modelId="{0ABBE01D-D37C-4BC6-BC26-462155003087}" srcId="{CD842DFE-DE8C-49B5-8E64-732015EB0E53}" destId="{40BFFD9A-E052-4221-983D-734889345A13}" srcOrd="1" destOrd="0" parTransId="{45F2D47D-BF93-4E77-85C9-7089F100451E}" sibTransId="{44686795-30F6-4D4F-AD20-E7AF8EBEBA04}"/>
    <dgm:cxn modelId="{568BF020-FCDA-4BC6-A848-E326F88188E6}" type="presOf" srcId="{E803687F-E1D6-4760-8BE3-58C95CED50AA}" destId="{20D6E3FC-7CE1-4F5F-B3DB-0806518C78B6}" srcOrd="0" destOrd="0" presId="urn:microsoft.com/office/officeart/2005/8/layout/hProcess9"/>
    <dgm:cxn modelId="{7AC67070-2C21-4DD0-A382-6057344508A7}" srcId="{CD842DFE-DE8C-49B5-8E64-732015EB0E53}" destId="{CF077A1F-6085-4221-8635-4CD74853A9A4}" srcOrd="3" destOrd="0" parTransId="{6709F5A8-D245-4800-A623-0D0214FFFA3E}" sibTransId="{E01AEFB0-7038-49F8-B2FF-26A4F60A880C}"/>
    <dgm:cxn modelId="{2D47C775-BA2F-4BC7-8A19-3DCF43728081}" type="presOf" srcId="{CD842DFE-DE8C-49B5-8E64-732015EB0E53}" destId="{02E898E1-CC96-4349-80E0-7307F8C8172C}" srcOrd="0" destOrd="0" presId="urn:microsoft.com/office/officeart/2005/8/layout/hProcess9"/>
    <dgm:cxn modelId="{2A8AEE77-9FD4-43B6-BC18-7CC0AF3EF0A6}" type="presOf" srcId="{40BFFD9A-E052-4221-983D-734889345A13}" destId="{094B96C5-BB7B-4142-89E6-18951CEF9485}" srcOrd="0" destOrd="0" presId="urn:microsoft.com/office/officeart/2005/8/layout/hProcess9"/>
    <dgm:cxn modelId="{BBE1C691-BA86-4F2C-BA2E-246FAFE8F02D}" type="presOf" srcId="{A0A5370C-1E26-4AB7-869A-D875EB0BC233}" destId="{950954CD-BE32-48D5-BF23-4B03FDD1D514}" srcOrd="0" destOrd="0" presId="urn:microsoft.com/office/officeart/2005/8/layout/hProcess9"/>
    <dgm:cxn modelId="{5ADE2FA1-154D-4217-9824-C2DDB610D4C0}" type="presOf" srcId="{CF077A1F-6085-4221-8635-4CD74853A9A4}" destId="{5FD30B2A-787F-41BF-A6BE-5F5F2E86E108}" srcOrd="0" destOrd="0" presId="urn:microsoft.com/office/officeart/2005/8/layout/hProcess9"/>
    <dgm:cxn modelId="{1B0C56CD-9DA4-4B87-88A1-8C5B845DD336}" srcId="{CD842DFE-DE8C-49B5-8E64-732015EB0E53}" destId="{A0A5370C-1E26-4AB7-869A-D875EB0BC233}" srcOrd="4" destOrd="0" parTransId="{7F157408-6FC9-4B65-87E8-6F9DECE2ED3C}" sibTransId="{BE720BDE-C6DB-4376-8430-0D492D67CDFF}"/>
    <dgm:cxn modelId="{2D98C0FA-2D94-4EE7-9FC3-6F9674467D57}" type="presOf" srcId="{AD5E68C5-41AD-4514-B3FF-B960BEE1E5D7}" destId="{9C984082-0FCC-4B62-9DC0-0FE641D8619E}" srcOrd="0" destOrd="0" presId="urn:microsoft.com/office/officeart/2005/8/layout/hProcess9"/>
    <dgm:cxn modelId="{8894C26D-AD91-4CD2-B34E-9C1687896C32}" type="presParOf" srcId="{02E898E1-CC96-4349-80E0-7307F8C8172C}" destId="{151E0C12-CB56-4377-9357-F506AB9FB946}" srcOrd="0" destOrd="0" presId="urn:microsoft.com/office/officeart/2005/8/layout/hProcess9"/>
    <dgm:cxn modelId="{7F1C3DF1-87FD-4E3B-B87B-657A58324E67}" type="presParOf" srcId="{02E898E1-CC96-4349-80E0-7307F8C8172C}" destId="{D5B4461B-852F-4EDC-A958-12B6DEAEA430}" srcOrd="1" destOrd="0" presId="urn:microsoft.com/office/officeart/2005/8/layout/hProcess9"/>
    <dgm:cxn modelId="{EA55E811-F398-40C9-90EA-3213659F2BDC}" type="presParOf" srcId="{D5B4461B-852F-4EDC-A958-12B6DEAEA430}" destId="{9C984082-0FCC-4B62-9DC0-0FE641D8619E}" srcOrd="0" destOrd="0" presId="urn:microsoft.com/office/officeart/2005/8/layout/hProcess9"/>
    <dgm:cxn modelId="{237F25C4-E945-45BB-852B-8890D100C02A}" type="presParOf" srcId="{D5B4461B-852F-4EDC-A958-12B6DEAEA430}" destId="{B4920479-B964-4CD9-A70D-8114866A1ACA}" srcOrd="1" destOrd="0" presId="urn:microsoft.com/office/officeart/2005/8/layout/hProcess9"/>
    <dgm:cxn modelId="{E71D1C37-82D5-45FF-9111-EBC4A87A6164}" type="presParOf" srcId="{D5B4461B-852F-4EDC-A958-12B6DEAEA430}" destId="{094B96C5-BB7B-4142-89E6-18951CEF9485}" srcOrd="2" destOrd="0" presId="urn:microsoft.com/office/officeart/2005/8/layout/hProcess9"/>
    <dgm:cxn modelId="{7B140BA8-F403-4B2C-9061-F0A2AF3689F1}" type="presParOf" srcId="{D5B4461B-852F-4EDC-A958-12B6DEAEA430}" destId="{91563A35-579D-4D16-8713-1CC5A32A89CE}" srcOrd="3" destOrd="0" presId="urn:microsoft.com/office/officeart/2005/8/layout/hProcess9"/>
    <dgm:cxn modelId="{34F5EC69-5C58-4775-AE22-C88CAF81574A}" type="presParOf" srcId="{D5B4461B-852F-4EDC-A958-12B6DEAEA430}" destId="{20D6E3FC-7CE1-4F5F-B3DB-0806518C78B6}" srcOrd="4" destOrd="0" presId="urn:microsoft.com/office/officeart/2005/8/layout/hProcess9"/>
    <dgm:cxn modelId="{90C4249B-32F2-49BC-8AE6-80764E93BE80}" type="presParOf" srcId="{D5B4461B-852F-4EDC-A958-12B6DEAEA430}" destId="{C90CF040-D081-47BB-8B5D-DBA30C8B9DC6}" srcOrd="5" destOrd="0" presId="urn:microsoft.com/office/officeart/2005/8/layout/hProcess9"/>
    <dgm:cxn modelId="{5CB9309C-742E-42EF-B400-6854AFE06FE5}" type="presParOf" srcId="{D5B4461B-852F-4EDC-A958-12B6DEAEA430}" destId="{5FD30B2A-787F-41BF-A6BE-5F5F2E86E108}" srcOrd="6" destOrd="0" presId="urn:microsoft.com/office/officeart/2005/8/layout/hProcess9"/>
    <dgm:cxn modelId="{D5BA8367-8385-40EE-A025-8D8CBA0C2F5D}" type="presParOf" srcId="{D5B4461B-852F-4EDC-A958-12B6DEAEA430}" destId="{043537A9-99F1-4BA2-9DA7-D5451DE80142}" srcOrd="7" destOrd="0" presId="urn:microsoft.com/office/officeart/2005/8/layout/hProcess9"/>
    <dgm:cxn modelId="{903D3BAB-7A65-4E7B-8BA1-3A719E639D63}" type="presParOf" srcId="{D5B4461B-852F-4EDC-A958-12B6DEAEA430}" destId="{950954CD-BE32-48D5-BF23-4B03FDD1D51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E0C12-CB56-4377-9357-F506AB9FB946}">
      <dsp:nvSpPr>
        <dsp:cNvPr id="0" name=""/>
        <dsp:cNvSpPr/>
      </dsp:nvSpPr>
      <dsp:spPr>
        <a:xfrm>
          <a:off x="610267" y="0"/>
          <a:ext cx="6916368" cy="3600400"/>
        </a:xfrm>
        <a:prstGeom prst="rightArrow">
          <a:avLst/>
        </a:prstGeom>
        <a:solidFill>
          <a:schemeClr val="accent5">
            <a:lumMod val="90000"/>
          </a:schemeClr>
        </a:solidFill>
        <a:ln>
          <a:noFill/>
        </a:ln>
        <a:effectLst/>
      </dsp:spPr>
      <dsp:style>
        <a:lnRef idx="0">
          <a:scrgbClr r="0" g="0" b="0"/>
        </a:lnRef>
        <a:fillRef idx="1">
          <a:scrgbClr r="0" g="0" b="0"/>
        </a:fillRef>
        <a:effectRef idx="0">
          <a:scrgbClr r="0" g="0" b="0"/>
        </a:effectRef>
        <a:fontRef idx="minor"/>
      </dsp:style>
    </dsp:sp>
    <dsp:sp modelId="{9C984082-0FCC-4B62-9DC0-0FE641D8619E}">
      <dsp:nvSpPr>
        <dsp:cNvPr id="0" name=""/>
        <dsp:cNvSpPr/>
      </dsp:nvSpPr>
      <dsp:spPr>
        <a:xfrm>
          <a:off x="22337" y="1079284"/>
          <a:ext cx="1534919" cy="14401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venir Next LT Pro" panose="020B0504020202020204" pitchFamily="34" charset="0"/>
            </a:rPr>
            <a:t>Get bib data</a:t>
          </a:r>
        </a:p>
      </dsp:txBody>
      <dsp:txXfrm>
        <a:off x="92640" y="1149587"/>
        <a:ext cx="1394313" cy="1299554"/>
      </dsp:txXfrm>
    </dsp:sp>
    <dsp:sp modelId="{094B96C5-BB7B-4142-89E6-18951CEF9485}">
      <dsp:nvSpPr>
        <dsp:cNvPr id="0" name=""/>
        <dsp:cNvSpPr/>
      </dsp:nvSpPr>
      <dsp:spPr>
        <a:xfrm>
          <a:off x="1651846" y="1080119"/>
          <a:ext cx="1534919" cy="14401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b="0" kern="1200" dirty="0">
            <a:latin typeface="Avenir Next LT Pro" panose="020B0504020202020204" pitchFamily="34" charset="0"/>
          </a:endParaRPr>
        </a:p>
        <a:p>
          <a:pPr marL="0" lvl="0" indent="0" algn="ctr" defTabSz="933450">
            <a:lnSpc>
              <a:spcPct val="90000"/>
            </a:lnSpc>
            <a:spcBef>
              <a:spcPct val="0"/>
            </a:spcBef>
            <a:spcAft>
              <a:spcPct val="35000"/>
            </a:spcAft>
            <a:buNone/>
          </a:pPr>
          <a:r>
            <a:rPr lang="en-US" sz="2100" b="0" kern="1200" dirty="0">
              <a:solidFill>
                <a:srgbClr val="FFFFFF"/>
              </a:solidFill>
              <a:latin typeface="Avenir Next LT Pro" panose="020B0504020202020204" pitchFamily="34" charset="0"/>
              <a:ea typeface="+mn-ea"/>
              <a:cs typeface="+mn-cs"/>
            </a:rPr>
            <a:t>Order resource </a:t>
          </a:r>
          <a:r>
            <a:rPr lang="en-US" sz="2100" b="0" kern="1200" dirty="0">
              <a:solidFill>
                <a:schemeClr val="accent2"/>
              </a:solidFill>
              <a:latin typeface="Avenir Next LT Pro" panose="020B0504020202020204" pitchFamily="34" charset="0"/>
            </a:rPr>
            <a:t>*</a:t>
          </a:r>
        </a:p>
      </dsp:txBody>
      <dsp:txXfrm>
        <a:off x="1722149" y="1150422"/>
        <a:ext cx="1394313" cy="1299554"/>
      </dsp:txXfrm>
    </dsp:sp>
    <dsp:sp modelId="{20D6E3FC-7CE1-4F5F-B3DB-0806518C78B6}">
      <dsp:nvSpPr>
        <dsp:cNvPr id="0" name=""/>
        <dsp:cNvSpPr/>
      </dsp:nvSpPr>
      <dsp:spPr>
        <a:xfrm>
          <a:off x="3300992" y="1080119"/>
          <a:ext cx="1534919" cy="14401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venir Next LT Pro" panose="020B0504020202020204" pitchFamily="34" charset="0"/>
            </a:rPr>
            <a:t>Activate</a:t>
          </a:r>
        </a:p>
      </dsp:txBody>
      <dsp:txXfrm>
        <a:off x="3371295" y="1150422"/>
        <a:ext cx="1394313" cy="1299554"/>
      </dsp:txXfrm>
    </dsp:sp>
    <dsp:sp modelId="{5FD30B2A-787F-41BF-A6BE-5F5F2E86E108}">
      <dsp:nvSpPr>
        <dsp:cNvPr id="0" name=""/>
        <dsp:cNvSpPr/>
      </dsp:nvSpPr>
      <dsp:spPr>
        <a:xfrm>
          <a:off x="4984723" y="1080119"/>
          <a:ext cx="1534919" cy="14401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venir Next LT Pro" panose="020B0504020202020204" pitchFamily="34" charset="0"/>
            </a:rPr>
            <a:t>Pay </a:t>
          </a:r>
          <a:r>
            <a:rPr lang="en-US" sz="2400" b="0" kern="1200" dirty="0">
              <a:solidFill>
                <a:schemeClr val="accent2"/>
              </a:solidFill>
              <a:latin typeface="Avenir Next LT Pro" panose="020B0504020202020204" pitchFamily="34" charset="0"/>
            </a:rPr>
            <a:t>*</a:t>
          </a:r>
        </a:p>
      </dsp:txBody>
      <dsp:txXfrm>
        <a:off x="5055026" y="1150422"/>
        <a:ext cx="1394313" cy="1299554"/>
      </dsp:txXfrm>
    </dsp:sp>
    <dsp:sp modelId="{950954CD-BE32-48D5-BF23-4B03FDD1D514}">
      <dsp:nvSpPr>
        <dsp:cNvPr id="0" name=""/>
        <dsp:cNvSpPr/>
      </dsp:nvSpPr>
      <dsp:spPr>
        <a:xfrm>
          <a:off x="6601984" y="1080119"/>
          <a:ext cx="1534919" cy="14401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venir Next LT Pro" panose="020B0504020202020204" pitchFamily="34" charset="0"/>
            </a:rPr>
            <a:t>Maintain</a:t>
          </a:r>
          <a:endParaRPr lang="en-US" sz="2400" b="0" kern="1200" dirty="0">
            <a:solidFill>
              <a:schemeClr val="accent3"/>
            </a:solidFill>
            <a:latin typeface="Avenir Next LT Pro" panose="020B0504020202020204" pitchFamily="34" charset="0"/>
          </a:endParaRPr>
        </a:p>
      </dsp:txBody>
      <dsp:txXfrm>
        <a:off x="6672287" y="1150422"/>
        <a:ext cx="1394313" cy="12995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1/29/2024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a:t>
            </a:fld>
            <a:endParaRPr lang="en-US"/>
          </a:p>
        </p:txBody>
      </p:sp>
    </p:spTree>
    <p:extLst>
      <p:ext uri="{BB962C8B-B14F-4D97-AF65-F5344CB8AC3E}">
        <p14:creationId xmlns:p14="http://schemas.microsoft.com/office/powerpoint/2010/main" val="1428023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13</a:t>
            </a:fld>
            <a:endParaRPr lang="en-US"/>
          </a:p>
        </p:txBody>
      </p:sp>
    </p:spTree>
    <p:extLst>
      <p:ext uri="{BB962C8B-B14F-4D97-AF65-F5344CB8AC3E}">
        <p14:creationId xmlns:p14="http://schemas.microsoft.com/office/powerpoint/2010/main" val="333727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14</a:t>
            </a:fld>
            <a:endParaRPr lang="en-US"/>
          </a:p>
        </p:txBody>
      </p:sp>
    </p:spTree>
    <p:extLst>
      <p:ext uri="{BB962C8B-B14F-4D97-AF65-F5344CB8AC3E}">
        <p14:creationId xmlns:p14="http://schemas.microsoft.com/office/powerpoint/2010/main" val="124836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15</a:t>
            </a:fld>
            <a:endParaRPr lang="en-US"/>
          </a:p>
        </p:txBody>
      </p:sp>
    </p:spTree>
    <p:extLst>
      <p:ext uri="{BB962C8B-B14F-4D97-AF65-F5344CB8AC3E}">
        <p14:creationId xmlns:p14="http://schemas.microsoft.com/office/powerpoint/2010/main" val="1817746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16</a:t>
            </a:fld>
            <a:endParaRPr lang="en-US"/>
          </a:p>
        </p:txBody>
      </p:sp>
    </p:spTree>
    <p:extLst>
      <p:ext uri="{BB962C8B-B14F-4D97-AF65-F5344CB8AC3E}">
        <p14:creationId xmlns:p14="http://schemas.microsoft.com/office/powerpoint/2010/main" val="1473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18</a:t>
            </a:fld>
            <a:endParaRPr lang="en-US"/>
          </a:p>
        </p:txBody>
      </p:sp>
    </p:spTree>
    <p:extLst>
      <p:ext uri="{BB962C8B-B14F-4D97-AF65-F5344CB8AC3E}">
        <p14:creationId xmlns:p14="http://schemas.microsoft.com/office/powerpoint/2010/main" val="389397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19</a:t>
            </a:fld>
            <a:endParaRPr lang="en-US"/>
          </a:p>
        </p:txBody>
      </p:sp>
    </p:spTree>
    <p:extLst>
      <p:ext uri="{BB962C8B-B14F-4D97-AF65-F5344CB8AC3E}">
        <p14:creationId xmlns:p14="http://schemas.microsoft.com/office/powerpoint/2010/main" val="390982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20</a:t>
            </a:fld>
            <a:endParaRPr lang="en-US"/>
          </a:p>
        </p:txBody>
      </p:sp>
    </p:spTree>
    <p:extLst>
      <p:ext uri="{BB962C8B-B14F-4D97-AF65-F5344CB8AC3E}">
        <p14:creationId xmlns:p14="http://schemas.microsoft.com/office/powerpoint/2010/main" val="32330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22</a:t>
            </a:fld>
            <a:endParaRPr lang="en-US"/>
          </a:p>
        </p:txBody>
      </p:sp>
    </p:spTree>
    <p:extLst>
      <p:ext uri="{BB962C8B-B14F-4D97-AF65-F5344CB8AC3E}">
        <p14:creationId xmlns:p14="http://schemas.microsoft.com/office/powerpoint/2010/main" val="1739226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23</a:t>
            </a:fld>
            <a:endParaRPr lang="en-US"/>
          </a:p>
        </p:txBody>
      </p:sp>
    </p:spTree>
    <p:extLst>
      <p:ext uri="{BB962C8B-B14F-4D97-AF65-F5344CB8AC3E}">
        <p14:creationId xmlns:p14="http://schemas.microsoft.com/office/powerpoint/2010/main" val="62492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24</a:t>
            </a:fld>
            <a:endParaRPr lang="en-US"/>
          </a:p>
        </p:txBody>
      </p:sp>
    </p:spTree>
    <p:extLst>
      <p:ext uri="{BB962C8B-B14F-4D97-AF65-F5344CB8AC3E}">
        <p14:creationId xmlns:p14="http://schemas.microsoft.com/office/powerpoint/2010/main" val="325486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a:t>
            </a:fld>
            <a:endParaRPr lang="en-US"/>
          </a:p>
        </p:txBody>
      </p:sp>
    </p:spTree>
    <p:extLst>
      <p:ext uri="{BB962C8B-B14F-4D97-AF65-F5344CB8AC3E}">
        <p14:creationId xmlns:p14="http://schemas.microsoft.com/office/powerpoint/2010/main" val="3119621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25</a:t>
            </a:fld>
            <a:endParaRPr lang="en-US"/>
          </a:p>
        </p:txBody>
      </p:sp>
    </p:spTree>
    <p:extLst>
      <p:ext uri="{BB962C8B-B14F-4D97-AF65-F5344CB8AC3E}">
        <p14:creationId xmlns:p14="http://schemas.microsoft.com/office/powerpoint/2010/main" val="1285849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26</a:t>
            </a:fld>
            <a:endParaRPr lang="en-US"/>
          </a:p>
        </p:txBody>
      </p:sp>
    </p:spTree>
    <p:extLst>
      <p:ext uri="{BB962C8B-B14F-4D97-AF65-F5344CB8AC3E}">
        <p14:creationId xmlns:p14="http://schemas.microsoft.com/office/powerpoint/2010/main" val="122775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27</a:t>
            </a:fld>
            <a:endParaRPr lang="en-US"/>
          </a:p>
        </p:txBody>
      </p:sp>
    </p:spTree>
    <p:extLst>
      <p:ext uri="{BB962C8B-B14F-4D97-AF65-F5344CB8AC3E}">
        <p14:creationId xmlns:p14="http://schemas.microsoft.com/office/powerpoint/2010/main" val="745639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28</a:t>
            </a:fld>
            <a:endParaRPr lang="en-US"/>
          </a:p>
        </p:txBody>
      </p:sp>
    </p:spTree>
    <p:extLst>
      <p:ext uri="{BB962C8B-B14F-4D97-AF65-F5344CB8AC3E}">
        <p14:creationId xmlns:p14="http://schemas.microsoft.com/office/powerpoint/2010/main" val="3886891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29</a:t>
            </a:fld>
            <a:endParaRPr lang="en-US"/>
          </a:p>
        </p:txBody>
      </p:sp>
    </p:spTree>
    <p:extLst>
      <p:ext uri="{BB962C8B-B14F-4D97-AF65-F5344CB8AC3E}">
        <p14:creationId xmlns:p14="http://schemas.microsoft.com/office/powerpoint/2010/main" val="3203090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30</a:t>
            </a:fld>
            <a:endParaRPr lang="en-US"/>
          </a:p>
        </p:txBody>
      </p:sp>
    </p:spTree>
    <p:extLst>
      <p:ext uri="{BB962C8B-B14F-4D97-AF65-F5344CB8AC3E}">
        <p14:creationId xmlns:p14="http://schemas.microsoft.com/office/powerpoint/2010/main" val="2513282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31</a:t>
            </a:fld>
            <a:endParaRPr lang="en-US"/>
          </a:p>
        </p:txBody>
      </p:sp>
    </p:spTree>
    <p:extLst>
      <p:ext uri="{BB962C8B-B14F-4D97-AF65-F5344CB8AC3E}">
        <p14:creationId xmlns:p14="http://schemas.microsoft.com/office/powerpoint/2010/main" val="688374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32</a:t>
            </a:fld>
            <a:endParaRPr lang="en-US"/>
          </a:p>
        </p:txBody>
      </p:sp>
    </p:spTree>
    <p:extLst>
      <p:ext uri="{BB962C8B-B14F-4D97-AF65-F5344CB8AC3E}">
        <p14:creationId xmlns:p14="http://schemas.microsoft.com/office/powerpoint/2010/main" val="4061044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33</a:t>
            </a:fld>
            <a:endParaRPr lang="en-US"/>
          </a:p>
        </p:txBody>
      </p:sp>
    </p:spTree>
    <p:extLst>
      <p:ext uri="{BB962C8B-B14F-4D97-AF65-F5344CB8AC3E}">
        <p14:creationId xmlns:p14="http://schemas.microsoft.com/office/powerpoint/2010/main" val="2731467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34</a:t>
            </a:fld>
            <a:endParaRPr lang="en-US"/>
          </a:p>
        </p:txBody>
      </p:sp>
    </p:spTree>
    <p:extLst>
      <p:ext uri="{BB962C8B-B14F-4D97-AF65-F5344CB8AC3E}">
        <p14:creationId xmlns:p14="http://schemas.microsoft.com/office/powerpoint/2010/main" val="66092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a:t>
            </a:fld>
            <a:endParaRPr lang="en-US"/>
          </a:p>
        </p:txBody>
      </p:sp>
    </p:spTree>
    <p:extLst>
      <p:ext uri="{BB962C8B-B14F-4D97-AF65-F5344CB8AC3E}">
        <p14:creationId xmlns:p14="http://schemas.microsoft.com/office/powerpoint/2010/main" val="3258583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35</a:t>
            </a:fld>
            <a:endParaRPr lang="en-US"/>
          </a:p>
        </p:txBody>
      </p:sp>
    </p:spTree>
    <p:extLst>
      <p:ext uri="{BB962C8B-B14F-4D97-AF65-F5344CB8AC3E}">
        <p14:creationId xmlns:p14="http://schemas.microsoft.com/office/powerpoint/2010/main" val="1792377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36</a:t>
            </a:fld>
            <a:endParaRPr lang="en-US"/>
          </a:p>
        </p:txBody>
      </p:sp>
    </p:spTree>
    <p:extLst>
      <p:ext uri="{BB962C8B-B14F-4D97-AF65-F5344CB8AC3E}">
        <p14:creationId xmlns:p14="http://schemas.microsoft.com/office/powerpoint/2010/main" val="397203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37</a:t>
            </a:fld>
            <a:endParaRPr lang="en-US"/>
          </a:p>
        </p:txBody>
      </p:sp>
    </p:spTree>
    <p:extLst>
      <p:ext uri="{BB962C8B-B14F-4D97-AF65-F5344CB8AC3E}">
        <p14:creationId xmlns:p14="http://schemas.microsoft.com/office/powerpoint/2010/main" val="2286578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38</a:t>
            </a:fld>
            <a:endParaRPr lang="en-US"/>
          </a:p>
        </p:txBody>
      </p:sp>
    </p:spTree>
    <p:extLst>
      <p:ext uri="{BB962C8B-B14F-4D97-AF65-F5344CB8AC3E}">
        <p14:creationId xmlns:p14="http://schemas.microsoft.com/office/powerpoint/2010/main" val="4245629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39</a:t>
            </a:fld>
            <a:endParaRPr lang="en-US"/>
          </a:p>
        </p:txBody>
      </p:sp>
    </p:spTree>
    <p:extLst>
      <p:ext uri="{BB962C8B-B14F-4D97-AF65-F5344CB8AC3E}">
        <p14:creationId xmlns:p14="http://schemas.microsoft.com/office/powerpoint/2010/main" val="3398308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40</a:t>
            </a:fld>
            <a:endParaRPr lang="en-US"/>
          </a:p>
        </p:txBody>
      </p:sp>
    </p:spTree>
    <p:extLst>
      <p:ext uri="{BB962C8B-B14F-4D97-AF65-F5344CB8AC3E}">
        <p14:creationId xmlns:p14="http://schemas.microsoft.com/office/powerpoint/2010/main" val="1887736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41</a:t>
            </a:fld>
            <a:endParaRPr lang="en-US"/>
          </a:p>
        </p:txBody>
      </p:sp>
    </p:spTree>
    <p:extLst>
      <p:ext uri="{BB962C8B-B14F-4D97-AF65-F5344CB8AC3E}">
        <p14:creationId xmlns:p14="http://schemas.microsoft.com/office/powerpoint/2010/main" val="1610190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42</a:t>
            </a:fld>
            <a:endParaRPr lang="en-US"/>
          </a:p>
        </p:txBody>
      </p:sp>
    </p:spTree>
    <p:extLst>
      <p:ext uri="{BB962C8B-B14F-4D97-AF65-F5344CB8AC3E}">
        <p14:creationId xmlns:p14="http://schemas.microsoft.com/office/powerpoint/2010/main" val="771703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43</a:t>
            </a:fld>
            <a:endParaRPr lang="en-US"/>
          </a:p>
        </p:txBody>
      </p:sp>
    </p:spTree>
    <p:extLst>
      <p:ext uri="{BB962C8B-B14F-4D97-AF65-F5344CB8AC3E}">
        <p14:creationId xmlns:p14="http://schemas.microsoft.com/office/powerpoint/2010/main" val="418742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44</a:t>
            </a:fld>
            <a:endParaRPr lang="en-US"/>
          </a:p>
        </p:txBody>
      </p:sp>
    </p:spTree>
    <p:extLst>
      <p:ext uri="{BB962C8B-B14F-4D97-AF65-F5344CB8AC3E}">
        <p14:creationId xmlns:p14="http://schemas.microsoft.com/office/powerpoint/2010/main" val="354032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5</a:t>
            </a:fld>
            <a:endParaRPr lang="en-US"/>
          </a:p>
        </p:txBody>
      </p:sp>
    </p:spTree>
    <p:extLst>
      <p:ext uri="{BB962C8B-B14F-4D97-AF65-F5344CB8AC3E}">
        <p14:creationId xmlns:p14="http://schemas.microsoft.com/office/powerpoint/2010/main" val="853233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45</a:t>
            </a:fld>
            <a:endParaRPr lang="en-US"/>
          </a:p>
        </p:txBody>
      </p:sp>
    </p:spTree>
    <p:extLst>
      <p:ext uri="{BB962C8B-B14F-4D97-AF65-F5344CB8AC3E}">
        <p14:creationId xmlns:p14="http://schemas.microsoft.com/office/powerpoint/2010/main" val="3639140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46</a:t>
            </a:fld>
            <a:endParaRPr lang="en-US"/>
          </a:p>
        </p:txBody>
      </p:sp>
    </p:spTree>
    <p:extLst>
      <p:ext uri="{BB962C8B-B14F-4D97-AF65-F5344CB8AC3E}">
        <p14:creationId xmlns:p14="http://schemas.microsoft.com/office/powerpoint/2010/main" val="3278875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48</a:t>
            </a:fld>
            <a:endParaRPr lang="en-US"/>
          </a:p>
        </p:txBody>
      </p:sp>
    </p:spTree>
    <p:extLst>
      <p:ext uri="{BB962C8B-B14F-4D97-AF65-F5344CB8AC3E}">
        <p14:creationId xmlns:p14="http://schemas.microsoft.com/office/powerpoint/2010/main" val="2609310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49</a:t>
            </a:fld>
            <a:endParaRPr lang="en-US"/>
          </a:p>
        </p:txBody>
      </p:sp>
    </p:spTree>
    <p:extLst>
      <p:ext uri="{BB962C8B-B14F-4D97-AF65-F5344CB8AC3E}">
        <p14:creationId xmlns:p14="http://schemas.microsoft.com/office/powerpoint/2010/main" val="2688586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50</a:t>
            </a:fld>
            <a:endParaRPr lang="en-US"/>
          </a:p>
        </p:txBody>
      </p:sp>
    </p:spTree>
    <p:extLst>
      <p:ext uri="{BB962C8B-B14F-4D97-AF65-F5344CB8AC3E}">
        <p14:creationId xmlns:p14="http://schemas.microsoft.com/office/powerpoint/2010/main" val="215365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7</a:t>
            </a:fld>
            <a:endParaRPr lang="en-US"/>
          </a:p>
        </p:txBody>
      </p:sp>
    </p:spTree>
    <p:extLst>
      <p:ext uri="{BB962C8B-B14F-4D97-AF65-F5344CB8AC3E}">
        <p14:creationId xmlns:p14="http://schemas.microsoft.com/office/powerpoint/2010/main" val="340456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a:t>
            </a:fld>
            <a:endParaRPr lang="en-US"/>
          </a:p>
        </p:txBody>
      </p:sp>
    </p:spTree>
    <p:extLst>
      <p:ext uri="{BB962C8B-B14F-4D97-AF65-F5344CB8AC3E}">
        <p14:creationId xmlns:p14="http://schemas.microsoft.com/office/powerpoint/2010/main" val="12590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9</a:t>
            </a:fld>
            <a:endParaRPr lang="en-US"/>
          </a:p>
        </p:txBody>
      </p:sp>
    </p:spTree>
    <p:extLst>
      <p:ext uri="{BB962C8B-B14F-4D97-AF65-F5344CB8AC3E}">
        <p14:creationId xmlns:p14="http://schemas.microsoft.com/office/powerpoint/2010/main" val="423081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10</a:t>
            </a:fld>
            <a:endParaRPr lang="en-US"/>
          </a:p>
        </p:txBody>
      </p:sp>
    </p:spTree>
    <p:extLst>
      <p:ext uri="{BB962C8B-B14F-4D97-AF65-F5344CB8AC3E}">
        <p14:creationId xmlns:p14="http://schemas.microsoft.com/office/powerpoint/2010/main" val="1689045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11</a:t>
            </a:fld>
            <a:endParaRPr lang="en-US"/>
          </a:p>
        </p:txBody>
      </p:sp>
    </p:spTree>
    <p:extLst>
      <p:ext uri="{BB962C8B-B14F-4D97-AF65-F5344CB8AC3E}">
        <p14:creationId xmlns:p14="http://schemas.microsoft.com/office/powerpoint/2010/main" val="2934574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 name="Slide Number Placeholder 2"/>
          <p:cNvSpPr>
            <a:spLocks noGrp="1"/>
          </p:cNvSpPr>
          <p:nvPr>
            <p:ph type="sldNum" sz="quarter" idx="10"/>
          </p:nvPr>
        </p:nvSpPr>
        <p:spPr>
          <a:xfrm>
            <a:off x="4302217" y="4812039"/>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latin typeface="Avenir Next LT Pro" panose="020B0504020202020204" pitchFamily="34" charset="0"/>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Avenir Next LT Pro" panose="020B0504020202020204" pitchFamily="34" charset="0"/>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Avenir Next LT Pro" panose="020B0504020202020204" pitchFamily="34" charset="0"/>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latin typeface="Avenir Next LT Pro" panose="020B0504020202020204" pitchFamily="34" charset="0"/>
              </a:defRPr>
            </a:lvl1p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Avenir Next LT Pro" panose="020B0504020202020204" pitchFamily="34" charset="0"/>
              </a:defRPr>
            </a:lvl1pPr>
            <a:lvl2pPr>
              <a:lnSpc>
                <a:spcPct val="100000"/>
              </a:lnSpc>
              <a:spcBef>
                <a:spcPts val="600"/>
              </a:spcBef>
              <a:spcAft>
                <a:spcPts val="0"/>
              </a:spcAft>
              <a:defRPr sz="2000" baseline="0">
                <a:solidFill>
                  <a:schemeClr val="tx1">
                    <a:lumMod val="85000"/>
                    <a:lumOff val="15000"/>
                  </a:schemeClr>
                </a:solidFill>
                <a:latin typeface="Avenir Next LT Pro" panose="020B0504020202020204" pitchFamily="34" charset="0"/>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latin typeface="Avenir Next LT Pro" panose="020B0504020202020204" pitchFamily="34" charset="0"/>
                  </a:endParaRPr>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latin typeface="Avenir Next LT Pro" panose="020B0504020202020204" pitchFamily="34" charset="0"/>
                  </a:endParaRPr>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latin typeface="Avenir Next LT Pro" panose="020B0504020202020204" pitchFamily="34" charset="0"/>
                  </a:endParaRPr>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latin typeface="Avenir Next LT Pro" panose="020B0504020202020204" pitchFamily="34" charset="0"/>
                  </a:endParaRPr>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latin typeface="Avenir Next LT Pro" panose="020B0504020202020204" pitchFamily="34" charset="0"/>
                </a:endParaRPr>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latin typeface="Avenir Next LT Pro" panose="020B0504020202020204" pitchFamily="34" charset="0"/>
              </a:endParaRPr>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latin typeface="Avenir Next LT Pro" panose="020B0504020202020204" pitchFamily="34" charset="0"/>
              </a:endParaRPr>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latin typeface="Avenir Next LT Pro" panose="020B0504020202020204" pitchFamily="34" charset="0"/>
              </a:endParaRPr>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latin typeface="Avenir Next LT Pro" panose="020B0504020202020204" pitchFamily="34" charset="0"/>
              </a:endParaRPr>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latin typeface="Avenir Next LT Pro" panose="020B0504020202020204" pitchFamily="34" charset="0"/>
              </a:endParaRPr>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latin typeface="Avenir Next LT Pro" panose="020B0504020202020204" pitchFamily="34" charset="0"/>
              </a:endParaRPr>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latin typeface="Avenir Next LT Pro" panose="020B0504020202020204" pitchFamily="34" charset="0"/>
              </a:endParaRPr>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latin typeface="Avenir Next LT Pro" panose="020B0504020202020204" pitchFamily="34" charset="0"/>
              </a:endParaRPr>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latin typeface="Avenir Next LT Pro" panose="020B0504020202020204" pitchFamily="34" charset="0"/>
              </a:endParaRPr>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latin typeface="Avenir Next LT Pro" panose="020B0504020202020204" pitchFamily="34" charset="0"/>
              </a:endParaRPr>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latin typeface="Avenir Next LT Pro" panose="020B0504020202020204" pitchFamily="34" charset="0"/>
              </a:endParaRPr>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latin typeface="Avenir Next LT Pro" panose="020B0504020202020204" pitchFamily="34" charset="0"/>
                </a:endParaRPr>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latin typeface="Avenir Next LT Pro" panose="020B0504020202020204" pitchFamily="34" charset="0"/>
                </a:endParaRPr>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latin typeface="Avenir Next LT Pro" panose="020B0504020202020204" pitchFamily="34" charset="0"/>
                </a:endParaRPr>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latin typeface="Avenir Next LT Pro" panose="020B0504020202020204" pitchFamily="34" charset="0"/>
                </a:endParaRPr>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latin typeface="Avenir Next LT Pro" panose="020B0504020202020204" pitchFamily="34" charset="0"/>
              </a:endParaRPr>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latin typeface="Avenir Next LT Pro" panose="020B0504020202020204" pitchFamily="34" charset="0"/>
              </a:endParaRPr>
            </a:p>
          </p:txBody>
        </p:sp>
      </p:grpSp>
      <p:sp>
        <p:nvSpPr>
          <p:cNvPr id="3" name="Slide Number Placeholder 2"/>
          <p:cNvSpPr>
            <a:spLocks noGrp="1"/>
          </p:cNvSpPr>
          <p:nvPr>
            <p:ph type="sldNum" sz="quarter" idx="10"/>
          </p:nvPr>
        </p:nvSpPr>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latin typeface="Avenir Next LT Pro" panose="020B0504020202020204" pitchFamily="34" charset="0"/>
              </a:defRPr>
            </a:lvl1p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Avenir Next LT Pro" panose="020B0504020202020204" pitchFamily="34" charset="0"/>
              </a:defRPr>
            </a:lvl1pPr>
            <a:lvl2pPr>
              <a:lnSpc>
                <a:spcPct val="100000"/>
              </a:lnSpc>
              <a:spcBef>
                <a:spcPts val="600"/>
              </a:spcBef>
              <a:spcAft>
                <a:spcPts val="0"/>
              </a:spcAft>
              <a:defRPr sz="2000" baseline="0">
                <a:solidFill>
                  <a:schemeClr val="tx1">
                    <a:lumMod val="85000"/>
                    <a:lumOff val="15000"/>
                  </a:schemeClr>
                </a:solidFill>
                <a:latin typeface="Avenir Next LT Pro" panose="020B0504020202020204" pitchFamily="34" charset="0"/>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latin typeface="Avenir Next LT Pro" panose="020B0504020202020204" pitchFamily="34" charset="0"/>
              </a:endParaRPr>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latin typeface="Avenir Next LT Pro" panose="020B0504020202020204" pitchFamily="34" charset="0"/>
              </a:endParaRPr>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latin typeface="Avenir Next LT Pro" panose="020B0504020202020204" pitchFamily="34" charset="0"/>
              </a:endParaRPr>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latin typeface="Avenir Next LT Pro" panose="020B0504020202020204" pitchFamily="34" charset="0"/>
              </a:endParaRPr>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latin typeface="Avenir Next LT Pro" panose="020B0504020202020204" pitchFamily="34" charset="0"/>
              </a:endParaRPr>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latin typeface="Avenir Next LT Pro" panose="020B0504020202020204" pitchFamily="34" charset="0"/>
              </a:endParaRPr>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latin typeface="Avenir Next LT Pro" panose="020B0504020202020204" pitchFamily="34" charset="0"/>
              </a:endParaRPr>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latin typeface="Avenir Next LT Pro" panose="020B0504020202020204" pitchFamily="34" charset="0"/>
              </a:endParaRPr>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latin typeface="Avenir Next LT Pro" panose="020B0504020202020204" pitchFamily="34" charset="0"/>
              </a:endParaRPr>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latin typeface="Avenir Next LT Pro" panose="020B0504020202020204" pitchFamily="34" charset="0"/>
              </a:endParaRPr>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latin typeface="Avenir Next LT Pro" panose="020B0504020202020204" pitchFamily="34" charset="0"/>
              </a:endParaRPr>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latin typeface="Avenir Next LT Pro" panose="020B0504020202020204" pitchFamily="34" charset="0"/>
              </a:endParaRPr>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latin typeface="Avenir Next LT Pro" panose="020B0504020202020204" pitchFamily="34" charset="0"/>
              </a:endParaRPr>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latin typeface="Avenir Next LT Pro" panose="020B0504020202020204" pitchFamily="34" charset="0"/>
              </a:endParaRPr>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latin typeface="Avenir Next LT Pro" panose="020B0504020202020204" pitchFamily="34" charset="0"/>
              </a:endParaRPr>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latin typeface="Avenir Next LT Pro" panose="020B0504020202020204" pitchFamily="34" charset="0"/>
              </a:endParaRPr>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latin typeface="Avenir Next LT Pro" panose="020B0504020202020204" pitchFamily="34" charset="0"/>
              </a:endParaRPr>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latin typeface="Avenir Next LT Pro" panose="020B0504020202020204" pitchFamily="34" charset="0"/>
              </a:endParaRPr>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latin typeface="Avenir Next LT Pro" panose="020B0504020202020204" pitchFamily="34" charset="0"/>
              </a:endParaRPr>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latin typeface="Avenir Next LT Pro" panose="020B0504020202020204" pitchFamily="34" charset="0"/>
              </a:endParaRPr>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latin typeface="Avenir Next LT Pro" panose="020B0504020202020204" pitchFamily="34" charset="0"/>
              </a:endParaRPr>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latin typeface="Avenir Next LT Pro" panose="020B0504020202020204" pitchFamily="34" charset="0"/>
              </a:endParaRPr>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latin typeface="Avenir Next LT Pro" panose="020B0504020202020204" pitchFamily="34" charset="0"/>
              </a:endParaRPr>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latin typeface="Avenir Next LT Pro" panose="020B0504020202020204" pitchFamily="34" charset="0"/>
              </a:endParaRPr>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latin typeface="Avenir Next LT Pro" panose="020B0504020202020204" pitchFamily="34" charset="0"/>
              </a:endParaRPr>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latin typeface="Avenir Next LT Pro" panose="020B0504020202020204" pitchFamily="34" charset="0"/>
              </a:endParaRPr>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latin typeface="Avenir Next LT Pro" panose="020B0504020202020204" pitchFamily="34" charset="0"/>
              </a:endParaRPr>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latin typeface="Avenir Next LT Pro" panose="020B0504020202020204" pitchFamily="34" charset="0"/>
              </a:endParaRPr>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latin typeface="Avenir Next LT Pro" panose="020B0504020202020204" pitchFamily="34" charset="0"/>
              </a:endParaRPr>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latin typeface="Avenir Next LT Pro" panose="020B0504020202020204" pitchFamily="34" charset="0"/>
              </a:endParaRPr>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latin typeface="Avenir Next LT Pro" panose="020B0504020202020204" pitchFamily="34" charset="0"/>
              </a:endParaRPr>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latin typeface="Avenir Next LT Pro" panose="020B0504020202020204" pitchFamily="34" charset="0"/>
              </a:endParaRPr>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latin typeface="Avenir Next LT Pro" panose="020B0504020202020204" pitchFamily="34" charset="0"/>
              </a:endParaRPr>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latin typeface="Avenir Next LT Pro" panose="020B0504020202020204" pitchFamily="34" charset="0"/>
              </a:endParaRPr>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latin typeface="Avenir Next LT Pro" panose="020B0504020202020204" pitchFamily="34" charset="0"/>
              </a:endParaRPr>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latin typeface="Avenir Next LT Pro" panose="020B0504020202020204" pitchFamily="34" charset="0"/>
              </a:defRPr>
            </a:lvl1pPr>
          </a:lstStyle>
          <a:p>
            <a:r>
              <a:rPr lang="en-US" dirty="0"/>
              <a:t>Click to edit Master title style</a:t>
            </a:r>
          </a:p>
        </p:txBody>
      </p:sp>
      <p:sp>
        <p:nvSpPr>
          <p:cNvPr id="9" name="Content Placeholder 2"/>
          <p:cNvSpPr>
            <a:spLocks noGrp="1"/>
          </p:cNvSpPr>
          <p:nvPr>
            <p:ph idx="1" hasCustomPrompt="1"/>
          </p:nvPr>
        </p:nvSpPr>
        <p:spPr>
          <a:xfrm>
            <a:off x="395535" y="771550"/>
            <a:ext cx="83529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Avenir Next LT Pro" panose="020B0504020202020204" pitchFamily="34" charset="0"/>
              </a:defRPr>
            </a:lvl1pPr>
            <a:lvl2pPr>
              <a:lnSpc>
                <a:spcPct val="100000"/>
              </a:lnSpc>
              <a:spcBef>
                <a:spcPts val="600"/>
              </a:spcBef>
              <a:spcAft>
                <a:spcPts val="0"/>
              </a:spcAft>
              <a:defRPr sz="2000" baseline="0">
                <a:solidFill>
                  <a:schemeClr val="tx1">
                    <a:lumMod val="85000"/>
                    <a:lumOff val="15000"/>
                  </a:schemeClr>
                </a:solidFill>
                <a:latin typeface="Avenir Next LT Pro" panose="020B0504020202020204" pitchFamily="34" charset="0"/>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latin typeface="Avenir Next LT Pro" panose="020B0504020202020204" pitchFamily="34" charset="0"/>
              </a:defRPr>
            </a:lvl1pPr>
          </a:lstStyle>
          <a:p>
            <a:r>
              <a:rPr lang="en-US" dirty="0"/>
              <a:t>Click to edit Master title style</a:t>
            </a:r>
          </a:p>
        </p:txBody>
      </p:sp>
      <p:sp>
        <p:nvSpPr>
          <p:cNvPr id="9" name="Content Placeholder 2"/>
          <p:cNvSpPr>
            <a:spLocks noGrp="1"/>
          </p:cNvSpPr>
          <p:nvPr>
            <p:ph idx="1" hasCustomPrompt="1"/>
          </p:nvPr>
        </p:nvSpPr>
        <p:spPr>
          <a:xfrm>
            <a:off x="395535" y="771550"/>
            <a:ext cx="8424936"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Avenir Next LT Pro" panose="020B0504020202020204" pitchFamily="34" charset="0"/>
              </a:defRPr>
            </a:lvl1pPr>
            <a:lvl2pPr>
              <a:lnSpc>
                <a:spcPct val="100000"/>
              </a:lnSpc>
              <a:spcBef>
                <a:spcPts val="600"/>
              </a:spcBef>
              <a:spcAft>
                <a:spcPts val="0"/>
              </a:spcAft>
              <a:defRPr sz="2000" baseline="0">
                <a:solidFill>
                  <a:schemeClr val="tx1">
                    <a:lumMod val="85000"/>
                    <a:lumOff val="15000"/>
                  </a:schemeClr>
                </a:solidFill>
                <a:latin typeface="Avenir Next LT Pro" panose="020B0504020202020204" pitchFamily="34" charset="0"/>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lvl1pPr>
              <a:defRPr>
                <a:latin typeface="Avenir Next LT Pro" panose="020B0504020202020204" pitchFamily="34" charset="0"/>
              </a:defRPr>
            </a:lvl1p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Avenir Next LT Pro" panose="020B0504020202020204" pitchFamily="34" charset="0"/>
              </a:defRPr>
            </a:lvl1pPr>
            <a:lvl2pPr>
              <a:lnSpc>
                <a:spcPct val="100000"/>
              </a:lnSpc>
              <a:spcBef>
                <a:spcPts val="600"/>
              </a:spcBef>
              <a:spcAft>
                <a:spcPts val="0"/>
              </a:spcAft>
              <a:defRPr sz="2000" baseline="0">
                <a:solidFill>
                  <a:schemeClr val="tx1">
                    <a:lumMod val="85000"/>
                    <a:lumOff val="15000"/>
                  </a:schemeClr>
                </a:solidFill>
                <a:latin typeface="Avenir Next LT Pro" panose="020B0504020202020204" pitchFamily="34" charset="0"/>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latin typeface="Avenir Next LT Pro" panose="020B0504020202020204" pitchFamily="34" charset="0"/>
              </a:defRPr>
            </a:lvl1pPr>
          </a:lstStyle>
          <a:p>
            <a:r>
              <a:rPr lang="en-US" dirty="0"/>
              <a:t>Click to edit Master title style</a:t>
            </a:r>
          </a:p>
        </p:txBody>
      </p:sp>
      <p:sp>
        <p:nvSpPr>
          <p:cNvPr id="9" name="Content Placeholder 2"/>
          <p:cNvSpPr>
            <a:spLocks noGrp="1"/>
          </p:cNvSpPr>
          <p:nvPr>
            <p:ph idx="1" hasCustomPrompt="1"/>
          </p:nvPr>
        </p:nvSpPr>
        <p:spPr>
          <a:xfrm>
            <a:off x="395535" y="771550"/>
            <a:ext cx="8496945"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Avenir Next LT Pro" panose="020B0504020202020204" pitchFamily="34" charset="0"/>
              </a:defRPr>
            </a:lvl1pPr>
            <a:lvl2pPr>
              <a:lnSpc>
                <a:spcPct val="100000"/>
              </a:lnSpc>
              <a:spcBef>
                <a:spcPts val="600"/>
              </a:spcBef>
              <a:spcAft>
                <a:spcPts val="0"/>
              </a:spcAft>
              <a:defRPr sz="2000" baseline="0">
                <a:solidFill>
                  <a:schemeClr val="tx1">
                    <a:lumMod val="85000"/>
                    <a:lumOff val="15000"/>
                  </a:schemeClr>
                </a:solidFill>
                <a:latin typeface="Avenir Next LT Pro" panose="020B0504020202020204" pitchFamily="34" charset="0"/>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atin typeface="Avenir Next LT Pro" panose="020B0504020202020204" pitchFamily="34" charset="0"/>
            </a:endParaRPr>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latin typeface="Avenir Next LT Pro" panose="020B0504020202020204" pitchFamily="34" charset="0"/>
                  </a:endParaRPr>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latin typeface="Avenir Next LT Pro" panose="020B0504020202020204" pitchFamily="34" charset="0"/>
                </a:endParaRPr>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latin typeface="Avenir Next LT Pro" panose="020B0504020202020204" pitchFamily="34" charset="0"/>
              </a:endParaRPr>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latin typeface="Avenir Next LT Pro" panose="020B0504020202020204" pitchFamily="34" charset="0"/>
              </a:endParaRPr>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latin typeface="Avenir Next LT Pro" panose="020B0504020202020204" pitchFamily="34" charset="0"/>
              </a:endParaRPr>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latin typeface="Avenir Next LT Pro" panose="020B0504020202020204" pitchFamily="34" charset="0"/>
                  </a:endParaRPr>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latin typeface="Avenir Next LT Pro" panose="020B0504020202020204" pitchFamily="34" charset="0"/>
                  </a:endParaRPr>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latin typeface="Avenir Next LT Pro" panose="020B0504020202020204" pitchFamily="34" charset="0"/>
              </a:endParaRPr>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latin typeface="Avenir Next LT Pro" panose="020B0504020202020204" pitchFamily="34" charset="0"/>
                  </a:endParaRPr>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latin typeface="Avenir Next LT Pro" panose="020B0504020202020204" pitchFamily="34" charset="0"/>
                  </a:endParaRPr>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latin typeface="Avenir Next LT Pro" panose="020B0504020202020204" pitchFamily="34" charset="0"/>
              </a:endParaRPr>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latin typeface="Avenir Next LT Pro" panose="020B0504020202020204" pitchFamily="34" charset="0"/>
              </a:endParaRPr>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latin typeface="Avenir Next LT Pro" panose="020B0504020202020204" pitchFamily="34" charset="0"/>
              </a:endParaRPr>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latin typeface="Avenir Next LT Pro" panose="020B0504020202020204" pitchFamily="34" charset="0"/>
              </a:endParaRPr>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latin typeface="Avenir Next LT Pro" panose="020B0504020202020204" pitchFamily="34" charset="0"/>
              </a:endParaRPr>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latin typeface="Avenir Next LT Pro" panose="020B0504020202020204" pitchFamily="34" charset="0"/>
              </a:endParaRPr>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latin typeface="Avenir Next LT Pro" panose="020B0504020202020204" pitchFamily="34" charset="0"/>
              </a:endParaRPr>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latin typeface="Avenir Next LT Pro" panose="020B0504020202020204" pitchFamily="34" charset="0"/>
                </a:endParaRPr>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latin typeface="Avenir Next LT Pro" panose="020B0504020202020204" pitchFamily="34" charset="0"/>
                </a:endParaRPr>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latin typeface="Avenir Next LT Pro" panose="020B0504020202020204" pitchFamily="34" charset="0"/>
                </a:endParaRPr>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latin typeface="Avenir Next LT Pro" panose="020B0504020202020204" pitchFamily="34" charset="0"/>
                </a:endParaRPr>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latin typeface="Avenir Next LT Pro" panose="020B0504020202020204" pitchFamily="34" charset="0"/>
                </a:endParaRPr>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latin typeface="Avenir Next LT Pro" panose="020B0504020202020204" pitchFamily="34" charset="0"/>
                </a:endParaRPr>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latin typeface="Avenir Next LT Pro" panose="020B0504020202020204" pitchFamily="34" charset="0"/>
              </a:endParaRPr>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latin typeface="Avenir Next LT Pro" panose="020B0504020202020204" pitchFamily="34" charset="0"/>
                </a:endParaRPr>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latin typeface="Avenir Next LT Pro" panose="020B0504020202020204" pitchFamily="34" charset="0"/>
                </a:endParaRPr>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latin typeface="Avenir Next LT Pro" panose="020B0504020202020204" pitchFamily="34" charset="0"/>
                  </a:endParaRPr>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latin typeface="Avenir Next LT Pro" panose="020B0504020202020204" pitchFamily="34" charset="0"/>
                  </a:endParaRPr>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latin typeface="Avenir Next LT Pro" panose="020B0504020202020204" pitchFamily="34" charset="0"/>
                  </a:endParaRPr>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latin typeface="Avenir Next LT Pro" panose="020B0504020202020204" pitchFamily="34" charset="0"/>
                  </a:endParaRPr>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latin typeface="Avenir Next LT Pro" panose="020B0504020202020204" pitchFamily="34" charset="0"/>
                  </a:endParaRPr>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latin typeface="Avenir Next LT Pro" panose="020B0504020202020204" pitchFamily="34" charset="0"/>
                  </a:endParaRPr>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latin typeface="Avenir Next LT Pro" panose="020B0504020202020204" pitchFamily="34" charset="0"/>
                  </a:endParaRPr>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latin typeface="Avenir Next LT Pro" panose="020B0504020202020204" pitchFamily="34" charset="0"/>
                  </a:endParaRPr>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latin typeface="Avenir Next LT Pro" panose="020B0504020202020204" pitchFamily="34" charset="0"/>
                  </a:endParaRPr>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latin typeface="Avenir Next LT Pro" panose="020B0504020202020204" pitchFamily="34" charset="0"/>
                    </a:endParaRPr>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latin typeface="Avenir Next LT Pro" panose="020B0504020202020204" pitchFamily="34" charset="0"/>
                    </a:endParaRPr>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latin typeface="Avenir Next LT Pro" panose="020B0504020202020204" pitchFamily="34" charset="0"/>
                    </a:endParaRPr>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latin typeface="Avenir Next LT Pro" panose="020B0504020202020204" pitchFamily="34" charset="0"/>
                </a:endParaRPr>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latin typeface="Avenir Next LT Pro" panose="020B0504020202020204" pitchFamily="34" charset="0"/>
                </a:endParaRPr>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latin typeface="Avenir Next LT Pro" panose="020B0504020202020204" pitchFamily="34" charset="0"/>
                </a:endParaRPr>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latin typeface="Avenir Next LT Pro" panose="020B0504020202020204" pitchFamily="34" charset="0"/>
                    </a:endParaRPr>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latin typeface="Avenir Next LT Pro" panose="020B0504020202020204" pitchFamily="34" charset="0"/>
                  </a:endParaRPr>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latin typeface="Avenir Next LT Pro" panose="020B0504020202020204" pitchFamily="34" charset="0"/>
                  </a:endParaRPr>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latin typeface="Avenir Next LT Pro" panose="020B0504020202020204" pitchFamily="34" charset="0"/>
                  </a:endParaRPr>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latin typeface="Avenir Next LT Pro" panose="020B0504020202020204" pitchFamily="34" charset="0"/>
                  </a:endParaRPr>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latin typeface="Avenir Next LT Pro" panose="020B0504020202020204" pitchFamily="34" charset="0"/>
                  </a:endParaRPr>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latin typeface="Avenir Next LT Pro" panose="020B0504020202020204" pitchFamily="34" charset="0"/>
                  </a:endParaRPr>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latin typeface="Avenir Next LT Pro" panose="020B0504020202020204" pitchFamily="34" charset="0"/>
                  </a:endParaRPr>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latin typeface="Avenir Next LT Pro" panose="020B0504020202020204" pitchFamily="34" charset="0"/>
                  </a:endParaRPr>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latin typeface="Avenir Next LT Pro" panose="020B0504020202020204" pitchFamily="34" charset="0"/>
                </a:endParaRPr>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latin typeface="Avenir Next LT Pro" panose="020B0504020202020204" pitchFamily="34" charset="0"/>
                </a:endParaRPr>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latin typeface="Avenir Next LT Pro" panose="020B0504020202020204" pitchFamily="34" charset="0"/>
                </a:endParaRPr>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latin typeface="Avenir Next LT Pro" panose="020B0504020202020204" pitchFamily="34" charset="0"/>
              </a:endParaRPr>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latin typeface="Avenir Next LT Pro" panose="020B0504020202020204" pitchFamily="34" charset="0"/>
              </a:endParaRPr>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latin typeface="Avenir Next LT Pro" panose="020B0504020202020204" pitchFamily="34" charset="0"/>
                  </a:endParaRPr>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latin typeface="Avenir Next LT Pro" panose="020B0504020202020204" pitchFamily="34" charset="0"/>
                  </a:endParaRPr>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latin typeface="Avenir Next LT Pro" panose="020B0504020202020204" pitchFamily="34" charset="0"/>
                  </a:endParaRPr>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latin typeface="Avenir Next LT Pro" panose="020B0504020202020204" pitchFamily="34" charset="0"/>
                  </a:endParaRPr>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latin typeface="Avenir Next LT Pro" panose="020B0504020202020204" pitchFamily="34" charset="0"/>
                  </a:endParaRPr>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latin typeface="Avenir Next LT Pro" panose="020B0504020202020204" pitchFamily="34" charset="0"/>
                  </a:endParaRPr>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latin typeface="Avenir Next LT Pro" panose="020B0504020202020204" pitchFamily="34" charset="0"/>
                  </a:endParaRPr>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latin typeface="Avenir Next LT Pro" panose="020B0504020202020204" pitchFamily="34" charset="0"/>
                  </a:endParaRPr>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latin typeface="Avenir Next LT Pro" panose="020B0504020202020204" pitchFamily="34" charset="0"/>
                  </a:endParaRPr>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latin typeface="Avenir Next LT Pro" panose="020B0504020202020204" pitchFamily="34" charset="0"/>
                    </a:endParaRPr>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latin typeface="Avenir Next LT Pro" panose="020B0504020202020204" pitchFamily="34" charset="0"/>
                    </a:endParaRPr>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latin typeface="Avenir Next LT Pro" panose="020B0504020202020204" pitchFamily="34" charset="0"/>
                </a:endParaRPr>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latin typeface="Avenir Next LT Pro" panose="020B0504020202020204" pitchFamily="34" charset="0"/>
                </a:endParaRPr>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latin typeface="Avenir Next LT Pro" panose="020B0504020202020204" pitchFamily="34" charset="0"/>
                </a:endParaRPr>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latin typeface="Avenir Next LT Pro" panose="020B0504020202020204" pitchFamily="34" charset="0"/>
                </a:endParaRPr>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latin typeface="Avenir Next LT Pro" panose="020B0504020202020204" pitchFamily="34" charset="0"/>
                </a:endParaRPr>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latin typeface="Avenir Next LT Pro" panose="020B0504020202020204" pitchFamily="34" charset="0"/>
              </a:endParaRPr>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latin typeface="Avenir Next LT Pro" panose="020B0504020202020204" pitchFamily="34" charset="0"/>
              </a:endParaRPr>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latin typeface="Avenir Next LT Pro" panose="020B0504020202020204" pitchFamily="34" charset="0"/>
              </a:endParaRPr>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latin typeface="Avenir Next LT Pro" panose="020B0504020202020204" pitchFamily="34" charset="0"/>
                  </a:endParaRPr>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latin typeface="Avenir Next LT Pro" panose="020B0504020202020204" pitchFamily="34" charset="0"/>
                    </a:endParaRPr>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latin typeface="Avenir Next LT Pro" panose="020B0504020202020204" pitchFamily="34" charset="0"/>
                </a:endParaRPr>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latin typeface="Avenir Next LT Pro" panose="020B0504020202020204" pitchFamily="34" charset="0"/>
                </a:endParaRPr>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latin typeface="Avenir Next LT Pro" panose="020B0504020202020204" pitchFamily="34" charset="0"/>
                </a:endParaRPr>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latin typeface="Avenir Next LT Pro" panose="020B0504020202020204" pitchFamily="34" charset="0"/>
                </a:endParaRPr>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latin typeface="Avenir Next LT Pro" panose="020B0504020202020204" pitchFamily="34" charset="0"/>
              </a:endParaRPr>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latin typeface="Avenir Next LT Pro" panose="020B0504020202020204" pitchFamily="34" charset="0"/>
                </a:endParaRPr>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latin typeface="Avenir Next LT Pro" panose="020B0504020202020204" pitchFamily="34" charset="0"/>
                  </a:endParaRPr>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latin typeface="Avenir Next LT Pro" panose="020B0504020202020204" pitchFamily="34" charset="0"/>
                  </a:endParaRPr>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latin typeface="Avenir Next LT Pro" panose="020B0504020202020204" pitchFamily="34" charset="0"/>
                  </a:endParaRPr>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latin typeface="Avenir Next LT Pro" panose="020B0504020202020204" pitchFamily="34" charset="0"/>
                  </a:endParaRPr>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latin typeface="Avenir Next LT Pro" panose="020B0504020202020204" pitchFamily="34" charset="0"/>
                    </a:endParaRPr>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latin typeface="Avenir Next LT Pro" panose="020B0504020202020204" pitchFamily="34" charset="0"/>
                    </a:endParaRPr>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latin typeface="Avenir Next LT Pro" panose="020B0504020202020204" pitchFamily="34" charset="0"/>
                  </a:endParaRPr>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latin typeface="Avenir Next LT Pro" panose="020B0504020202020204" pitchFamily="34" charset="0"/>
                  </a:endParaRPr>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latin typeface="Avenir Next LT Pro" panose="020B0504020202020204" pitchFamily="34" charset="0"/>
                  </a:endParaRPr>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latin typeface="Avenir Next LT Pro" panose="020B0504020202020204" pitchFamily="34" charset="0"/>
                  </a:endParaRPr>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latin typeface="Avenir Next LT Pro" panose="020B0504020202020204" pitchFamily="34" charset="0"/>
                    </a:endParaRPr>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latin typeface="Avenir Next LT Pro" panose="020B0504020202020204" pitchFamily="34" charset="0"/>
                </a:endParaRPr>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latin typeface="Avenir Next LT Pro" panose="020B0504020202020204" pitchFamily="34" charset="0"/>
                </a:endParaRPr>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latin typeface="Avenir Next LT Pro" panose="020B0504020202020204" pitchFamily="34" charset="0"/>
                </a:endParaRPr>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latin typeface="Avenir Next LT Pro" panose="020B0504020202020204" pitchFamily="34" charset="0"/>
                </a:endParaRPr>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latin typeface="Avenir Next LT Pro" panose="020B0504020202020204" pitchFamily="34" charset="0"/>
                </a:endParaRPr>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latin typeface="Avenir Next LT Pro" panose="020B0504020202020204" pitchFamily="34" charset="0"/>
                </a:endParaRPr>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latin typeface="Avenir Next LT Pro" panose="020B0504020202020204" pitchFamily="34" charset="0"/>
                </a:endParaRPr>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latin typeface="Avenir Next LT Pro" panose="020B0504020202020204" pitchFamily="34" charset="0"/>
                </a:endParaRPr>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latin typeface="Avenir Next LT Pro" panose="020B0504020202020204" pitchFamily="34" charset="0"/>
                </a:endParaRPr>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latin typeface="Avenir Next LT Pro" panose="020B0504020202020204" pitchFamily="34" charset="0"/>
                </a:endParaRPr>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latin typeface="Avenir Next LT Pro" panose="020B0504020202020204" pitchFamily="34" charset="0"/>
                  </a:endParaRPr>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latin typeface="Avenir Next LT Pro" panose="020B0504020202020204" pitchFamily="34" charset="0"/>
                  </a:endParaRPr>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latin typeface="Avenir Next LT Pro" panose="020B0504020202020204" pitchFamily="34" charset="0"/>
                  </a:endParaRPr>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latin typeface="Avenir Next LT Pro" panose="020B0504020202020204" pitchFamily="34" charset="0"/>
                  </a:endParaRPr>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latin typeface="Avenir Next LT Pro" panose="020B0504020202020204" pitchFamily="34" charset="0"/>
                </a:endParaRPr>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latin typeface="Avenir Next LT Pro" panose="020B0504020202020204" pitchFamily="34" charset="0"/>
                </a:endParaRPr>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latin typeface="Avenir Next LT Pro" panose="020B0504020202020204" pitchFamily="34" charset="0"/>
                </a:endParaRPr>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latin typeface="Avenir Next LT Pro" panose="020B0504020202020204" pitchFamily="34" charset="0"/>
                  </a:endParaRPr>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latin typeface="Avenir Next LT Pro" panose="020B0504020202020204" pitchFamily="34" charset="0"/>
                </a:endParaRPr>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latin typeface="Avenir Next LT Pro" panose="020B0504020202020204" pitchFamily="34" charset="0"/>
                </a:endParaRPr>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latin typeface="Avenir Next LT Pro" panose="020B0504020202020204" pitchFamily="34" charset="0"/>
                </a:endParaRPr>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latin typeface="Avenir Next LT Pro" panose="020B0504020202020204" pitchFamily="34" charset="0"/>
                </a:endParaRPr>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latin typeface="Avenir Next LT Pro" panose="020B0504020202020204" pitchFamily="34" charset="0"/>
                </a:endParaRPr>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latin typeface="Avenir Next LT Pro" panose="020B0504020202020204" pitchFamily="34" charset="0"/>
                </a:endParaRPr>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latin typeface="Avenir Next LT Pro" panose="020B0504020202020204" pitchFamily="34" charset="0"/>
                </a:endParaRPr>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latin typeface="Avenir Next LT Pro" panose="020B0504020202020204" pitchFamily="34" charset="0"/>
                    </a:endParaRPr>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latin typeface="Avenir Next LT Pro" panose="020B0504020202020204" pitchFamily="34" charset="0"/>
                      </a:endParaRPr>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latin typeface="Avenir Next LT Pro" panose="020B0504020202020204" pitchFamily="34" charset="0"/>
                      </a:endParaRPr>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latin typeface="Avenir Next LT Pro" panose="020B0504020202020204" pitchFamily="34" charset="0"/>
                      </a:endParaRPr>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latin typeface="Avenir Next LT Pro" panose="020B0504020202020204" pitchFamily="34" charset="0"/>
                      </a:endParaRPr>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latin typeface="Avenir Next LT Pro" panose="020B0504020202020204" pitchFamily="34" charset="0"/>
                      </a:endParaRPr>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latin typeface="Avenir Next LT Pro" panose="020B0504020202020204" pitchFamily="34" charset="0"/>
                      </a:endParaRPr>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latin typeface="Avenir Next LT Pro" panose="020B0504020202020204" pitchFamily="34" charset="0"/>
                      </a:endParaRPr>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latin typeface="Avenir Next LT Pro" panose="020B0504020202020204" pitchFamily="34" charset="0"/>
                        </a:endParaRPr>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latin typeface="Avenir Next LT Pro" panose="020B0504020202020204" pitchFamily="34" charset="0"/>
                        </a:endParaRPr>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latin typeface="Avenir Next LT Pro" panose="020B0504020202020204" pitchFamily="34" charset="0"/>
                        </a:endParaRPr>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latin typeface="Avenir Next LT Pro" panose="020B0504020202020204" pitchFamily="34" charset="0"/>
                        </a:endParaRPr>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latin typeface="Avenir Next LT Pro" panose="020B0504020202020204" pitchFamily="34" charset="0"/>
                        </a:endParaRPr>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latin typeface="Avenir Next LT Pro" panose="020B0504020202020204" pitchFamily="34" charset="0"/>
                        </a:endParaRPr>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latin typeface="Avenir Next LT Pro" panose="020B0504020202020204" pitchFamily="34" charset="0"/>
                    </a:endParaRPr>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latin typeface="Avenir Next LT Pro" panose="020B0504020202020204" pitchFamily="34" charset="0"/>
                    </a:endParaRPr>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latin typeface="Avenir Next LT Pro" panose="020B0504020202020204" pitchFamily="34" charset="0"/>
                      </a:endParaRPr>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latin typeface="Avenir Next LT Pro" panose="020B0504020202020204" pitchFamily="34" charset="0"/>
                        </a:endParaRPr>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latin typeface="Avenir Next LT Pro" panose="020B0504020202020204" pitchFamily="34" charset="0"/>
                      </a:endParaRPr>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latin typeface="Avenir Next LT Pro" panose="020B0504020202020204" pitchFamily="34" charset="0"/>
                  </a:endParaRPr>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latin typeface="Avenir Next LT Pro" panose="020B0504020202020204" pitchFamily="34" charset="0"/>
                </a:endParaRPr>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latin typeface="Avenir Next LT Pro" panose="020B0504020202020204" pitchFamily="34" charset="0"/>
                </a:endParaRPr>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latin typeface="Avenir Next LT Pro" panose="020B0504020202020204" pitchFamily="34" charset="0"/>
                </a:endParaRPr>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latin typeface="Avenir Next LT Pro" panose="020B0504020202020204" pitchFamily="34" charset="0"/>
                  </a:endParaRPr>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latin typeface="Avenir Next LT Pro" panose="020B0504020202020204" pitchFamily="34" charset="0"/>
                  </a:endParaRPr>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latin typeface="Avenir Next LT Pro" panose="020B0504020202020204" pitchFamily="34" charset="0"/>
                </a:endParaRPr>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latin typeface="Avenir Next LT Pro" panose="020B0504020202020204" pitchFamily="34" charset="0"/>
                </a:endParaRPr>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latin typeface="Avenir Next LT Pro" panose="020B0504020202020204" pitchFamily="34" charset="0"/>
                </a:endParaRPr>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latin typeface="Avenir Next LT Pro" panose="020B0504020202020204" pitchFamily="34" charset="0"/>
                </a:endParaRPr>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latin typeface="Avenir Next LT Pro" panose="020B0504020202020204" pitchFamily="34" charset="0"/>
              </a:endParaRPr>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latin typeface="Avenir Next LT Pro" panose="020B0504020202020204" pitchFamily="34" charset="0"/>
              </a:endParaRPr>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latin typeface="Avenir Next LT Pro" panose="020B0504020202020204" pitchFamily="34" charset="0"/>
              </a:endParaRPr>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latin typeface="Avenir Next LT Pro" panose="020B0504020202020204" pitchFamily="34" charset="0"/>
              </a:endParaRPr>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latin typeface="Avenir Next LT Pro" panose="020B0504020202020204" pitchFamily="34" charset="0"/>
                </a:endParaRPr>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latin typeface="Avenir Next LT Pro" panose="020B0504020202020204" pitchFamily="34" charset="0"/>
                </a:endParaRPr>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latin typeface="Avenir Next LT Pro" panose="020B0504020202020204" pitchFamily="34" charset="0"/>
                </a:endParaRPr>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latin typeface="Avenir Next LT Pro" panose="020B0504020202020204" pitchFamily="34" charset="0"/>
                </a:endParaRPr>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latin typeface="Avenir Next LT Pro" panose="020B0504020202020204" pitchFamily="34" charset="0"/>
                </a:endParaRPr>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latin typeface="Avenir Next LT Pro" panose="020B0504020202020204" pitchFamily="34" charset="0"/>
                </a:endParaRPr>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latin typeface="Avenir Next LT Pro" panose="020B0504020202020204" pitchFamily="34" charset="0"/>
                </a:endParaRPr>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latin typeface="Avenir Next LT Pro" panose="020B0504020202020204" pitchFamily="34" charset="0"/>
                </a:endParaRPr>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latin typeface="Avenir Next LT Pro" panose="020B0504020202020204" pitchFamily="34" charset="0"/>
                  </a:endParaRPr>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latin typeface="Avenir Next LT Pro" panose="020B0504020202020204" pitchFamily="34" charset="0"/>
              </a:endParaRPr>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latin typeface="Avenir Next LT Pro" panose="020B0504020202020204" pitchFamily="34" charset="0"/>
              </a:endParaRPr>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latin typeface="Avenir Next LT Pro" panose="020B0504020202020204" pitchFamily="34" charset="0"/>
              </a:endParaRPr>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latin typeface="Avenir Next LT Pro" panose="020B0504020202020204" pitchFamily="34" charset="0"/>
              </a:endParaRPr>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latin typeface="Avenir Next LT Pro" panose="020B0504020202020204" pitchFamily="34" charset="0"/>
              </a:endParaRPr>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latin typeface="Avenir Next LT Pro" panose="020B0504020202020204" pitchFamily="34" charset="0"/>
              </a:endParaRPr>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latin typeface="Avenir Next LT Pro" panose="020B0504020202020204" pitchFamily="34" charset="0"/>
              </a:endParaRPr>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latin typeface="Avenir Next LT Pro" panose="020B0504020202020204" pitchFamily="34" charset="0"/>
              </a:endParaRPr>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latin typeface="Avenir Next LT Pro" panose="020B0504020202020204" pitchFamily="34" charset="0"/>
              </a:endParaRPr>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latin typeface="Avenir Next LT Pro" panose="020B0504020202020204" pitchFamily="34" charset="0"/>
              </a:endParaRPr>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latin typeface="Avenir Next LT Pro" panose="020B0504020202020204" pitchFamily="34" charset="0"/>
              </a:endParaRPr>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latin typeface="Avenir Next LT Pro" panose="020B0504020202020204" pitchFamily="34" charset="0"/>
                </a:endParaRPr>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latin typeface="Avenir Next LT Pro" panose="020B0504020202020204" pitchFamily="34" charset="0"/>
                </a:endParaRPr>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latin typeface="Avenir Next LT Pro" panose="020B0504020202020204" pitchFamily="34" charset="0"/>
                </a:endParaRPr>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latin typeface="Avenir Next LT Pro" panose="020B0504020202020204" pitchFamily="34" charset="0"/>
                </a:endParaRPr>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latin typeface="Avenir Next LT Pro" panose="020B0504020202020204" pitchFamily="34" charset="0"/>
                </a:endParaRPr>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latin typeface="Avenir Next LT Pro" panose="020B0504020202020204" pitchFamily="34" charset="0"/>
                </a:endParaRPr>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latin typeface="Avenir Next LT Pro" panose="020B0504020202020204" pitchFamily="34" charset="0"/>
                </a:endParaRPr>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latin typeface="Avenir Next LT Pro" panose="020B0504020202020204" pitchFamily="34" charset="0"/>
                </a:endParaRPr>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latin typeface="Avenir Next LT Pro" panose="020B0504020202020204" pitchFamily="34" charset="0"/>
                </a:endParaRPr>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atin typeface="Avenir Next LT Pro" panose="020B0504020202020204" pitchFamily="34" charset="0"/>
            </a:endParaRPr>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latin typeface="Avenir Next LT Pro" panose="020B0504020202020204" pitchFamily="34" charset="0"/>
            </a:endParaRPr>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atin typeface="Avenir Next LT Pro" panose="020B0504020202020204" pitchFamily="34" charset="0"/>
            </a:endParaRPr>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atin typeface="Avenir Next LT Pro" panose="020B0504020202020204" pitchFamily="34" charset="0"/>
            </a:endParaRPr>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latin typeface="Avenir Next LT Pro" panose="020B0504020202020204" pitchFamily="34" charset="0"/>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latin typeface="Avenir Next LT Pro" panose="020B0504020202020204" pitchFamily="34" charset="0"/>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277137" y="1464126"/>
            <a:ext cx="4294864" cy="1015663"/>
          </a:xfrm>
          <a:prstGeom prst="rect">
            <a:avLst/>
          </a:prstGeom>
          <a:noFill/>
        </p:spPr>
        <p:txBody>
          <a:bodyPr wrap="square" rtlCol="0">
            <a:spAutoFit/>
          </a:bodyPr>
          <a:lstStyle/>
          <a:p>
            <a:r>
              <a:rPr lang="en-US" sz="6000" b="1" dirty="0">
                <a:solidFill>
                  <a:srgbClr val="50CFDA"/>
                </a:solidFill>
                <a:latin typeface="Avenir Next LT Pro" panose="020B050402020202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atin typeface="Avenir Next LT Pro" panose="020B0504020202020204" pitchFamily="34" charset="0"/>
            </a:endParaRPr>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atin typeface="Avenir Next LT Pro" panose="020B0504020202020204" pitchFamily="34" charset="0"/>
            </a:endParaRPr>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atin typeface="Avenir Next LT Pro" panose="020B0504020202020204" pitchFamily="34" charset="0"/>
            </a:endParaRPr>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latin typeface="Avenir Next LT Pro" panose="020B0504020202020204" pitchFamily="34" charset="0"/>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latin typeface="Avenir Next LT Pro" panose="020B0504020202020204" pitchFamily="34" charset="0"/>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277137" y="1464126"/>
            <a:ext cx="4294864" cy="1015663"/>
          </a:xfrm>
          <a:prstGeom prst="rect">
            <a:avLst/>
          </a:prstGeom>
          <a:noFill/>
        </p:spPr>
        <p:txBody>
          <a:bodyPr wrap="square" rtlCol="0">
            <a:spAutoFit/>
          </a:bodyPr>
          <a:lstStyle/>
          <a:p>
            <a:r>
              <a:rPr lang="en-US" sz="6000" b="1" dirty="0">
                <a:solidFill>
                  <a:srgbClr val="50CFDA"/>
                </a:solidFill>
                <a:latin typeface="Avenir Next LT Pro" panose="020B050402020202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Avenir Next LT Pro" panose="020B0504020202020204" pitchFamily="34" charset="0"/>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lvl1pPr>
              <a:defRPr>
                <a:latin typeface="Avenir Next LT Pro" panose="020B0504020202020204" pitchFamily="34" charset="0"/>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148064" y="1464126"/>
            <a:ext cx="3995936" cy="923330"/>
          </a:xfrm>
          <a:prstGeom prst="rect">
            <a:avLst/>
          </a:prstGeom>
          <a:noFill/>
        </p:spPr>
        <p:txBody>
          <a:bodyPr wrap="square" rtlCol="0">
            <a:spAutoFit/>
          </a:bodyPr>
          <a:lstStyle/>
          <a:p>
            <a:r>
              <a:rPr lang="en-US" sz="5400" b="1" dirty="0">
                <a:solidFill>
                  <a:srgbClr val="50CFDA"/>
                </a:solidFill>
                <a:latin typeface="Avenir Next LT Pro" panose="020B050402020202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latin typeface="Avenir Next LT Pro" panose="020B0504020202020204" pitchFamily="34" charset="0"/>
              </a:endParaRPr>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225695" y="1464126"/>
            <a:ext cx="3923927" cy="923330"/>
          </a:xfrm>
          <a:prstGeom prst="rect">
            <a:avLst/>
          </a:prstGeom>
          <a:noFill/>
        </p:spPr>
        <p:txBody>
          <a:bodyPr wrap="square" rtlCol="0">
            <a:spAutoFit/>
          </a:bodyPr>
          <a:lstStyle/>
          <a:p>
            <a:r>
              <a:rPr lang="en-US" sz="5400" b="1" dirty="0">
                <a:solidFill>
                  <a:srgbClr val="50CFDA"/>
                </a:solidFill>
                <a:latin typeface="Avenir Next LT Pro" panose="020B050402020202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205129" y="1464126"/>
            <a:ext cx="4438880" cy="1015663"/>
          </a:xfrm>
          <a:prstGeom prst="rect">
            <a:avLst/>
          </a:prstGeom>
          <a:noFill/>
        </p:spPr>
        <p:txBody>
          <a:bodyPr wrap="square" rtlCol="0">
            <a:spAutoFit/>
          </a:bodyPr>
          <a:lstStyle/>
          <a:p>
            <a:r>
              <a:rPr lang="en-US" sz="6000" b="1" dirty="0">
                <a:solidFill>
                  <a:srgbClr val="50CFDA"/>
                </a:solidFill>
                <a:latin typeface="Avenir Next LT Pro" panose="020B050402020202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277137" y="1464126"/>
            <a:ext cx="4294864" cy="1015663"/>
          </a:xfrm>
          <a:prstGeom prst="rect">
            <a:avLst/>
          </a:prstGeom>
          <a:noFill/>
        </p:spPr>
        <p:txBody>
          <a:bodyPr wrap="square" rtlCol="0">
            <a:spAutoFit/>
          </a:bodyPr>
          <a:lstStyle/>
          <a:p>
            <a:r>
              <a:rPr lang="en-US" sz="6000" b="1" dirty="0">
                <a:solidFill>
                  <a:srgbClr val="50CFDA"/>
                </a:solidFill>
                <a:latin typeface="Avenir Next LT Pro" panose="020B050402020202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Avenir Next LT Pro" panose="020B050402020202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Avenir Next LT Pro" panose="020B0504020202020204" pitchFamily="34" charset="0"/>
              </a:defRPr>
            </a:lvl1pPr>
          </a:lstStyle>
          <a:p>
            <a:fld id="{1C146586-7EC2-481D-848F-8CE41EB2DE6C}" type="slidenum">
              <a:rPr lang="en-US" smtClean="0"/>
              <a:pPr/>
              <a:t>‹#›</a:t>
            </a:fld>
            <a:endParaRPr lang="en-US" dirty="0"/>
          </a:p>
        </p:txBody>
      </p:sp>
      <p:sp>
        <p:nvSpPr>
          <p:cNvPr id="27" name="TextBox 26"/>
          <p:cNvSpPr txBox="1"/>
          <p:nvPr/>
        </p:nvSpPr>
        <p:spPr>
          <a:xfrm>
            <a:off x="136097" y="4861198"/>
            <a:ext cx="2496196"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Avenir Next LT Pro" panose="020B0504020202020204" pitchFamily="34" charset="0"/>
                <a:cs typeface="Arial" pitchFamily="34" charset="0"/>
              </a:rPr>
              <a:t>© 2024 Ex Libris | Confidential &amp; Proprietary</a:t>
            </a:r>
            <a:endParaRPr lang="en-US" sz="900" dirty="0">
              <a:solidFill>
                <a:srgbClr val="787878"/>
              </a:solidFill>
              <a:latin typeface="Avenir Next LT Pro" panose="020B0504020202020204" pitchFamily="34" charset="0"/>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Electronic_Resource_Management/030_Working_with_Local_Electronic_Resources/015Managing_Electronic_Resources"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50Administration/030User_Management/060Managing_User_Roles#User_Roles_.E2.80.93_Descriptions_and_Accessible_Components"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Electronic_Resource_Management/030_Working_with_Local_Electronic_Resources/015Managing_Electronic_Resources"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90712"/>
            <a:ext cx="6916611" cy="1305174"/>
          </a:xfrm>
        </p:spPr>
        <p:txBody>
          <a:bodyPr/>
          <a:lstStyle/>
          <a:p>
            <a:r>
              <a:rPr lang="en-US" sz="2800" dirty="0"/>
              <a:t>Electronic Resource Management </a:t>
            </a:r>
            <a:br>
              <a:rPr lang="en-US" sz="2800" dirty="0"/>
            </a:br>
            <a:r>
              <a:rPr lang="en-US" sz="2800" dirty="0"/>
              <a:t>Overview and Background</a:t>
            </a:r>
            <a:endParaRPr lang="LID4096" sz="2800" dirty="0"/>
          </a:p>
        </p:txBody>
      </p:sp>
      <p:pic>
        <p:nvPicPr>
          <p:cNvPr id="7" name="Picture 6" descr="A picture containing icon&#10;&#10;Description automatically generated">
            <a:extLst>
              <a:ext uri="{FF2B5EF4-FFF2-40B4-BE49-F238E27FC236}">
                <a16:creationId xmlns:a16="http://schemas.microsoft.com/office/drawing/2014/main" id="{BEBCF7EB-DCA6-4A69-A00A-1CEB67D14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2859782"/>
            <a:ext cx="1895907" cy="886027"/>
          </a:xfrm>
          <a:prstGeom prst="rect">
            <a:avLst/>
          </a:prstGeom>
        </p:spPr>
      </p:pic>
      <p:pic>
        <p:nvPicPr>
          <p:cNvPr id="9" name="Picture 8" descr="Shape&#10;&#10;Description automatically generated">
            <a:extLst>
              <a:ext uri="{FF2B5EF4-FFF2-40B4-BE49-F238E27FC236}">
                <a16:creationId xmlns:a16="http://schemas.microsoft.com/office/drawing/2014/main" id="{E3DA6DEA-542D-ECE1-0E08-9989A6DC1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1" y="25376"/>
            <a:ext cx="2499977" cy="2042318"/>
          </a:xfrm>
          <a:prstGeom prst="rect">
            <a:avLst/>
          </a:prstGeom>
        </p:spPr>
      </p:pic>
      <p:sp>
        <p:nvSpPr>
          <p:cNvPr id="10" name="TextBox 9">
            <a:extLst>
              <a:ext uri="{FF2B5EF4-FFF2-40B4-BE49-F238E27FC236}">
                <a16:creationId xmlns:a16="http://schemas.microsoft.com/office/drawing/2014/main" id="{1C7917D8-1272-2E8C-F4BB-4ED4A2BBF015}"/>
              </a:ext>
            </a:extLst>
          </p:cNvPr>
          <p:cNvSpPr txBox="1"/>
          <p:nvPr/>
        </p:nvSpPr>
        <p:spPr>
          <a:xfrm>
            <a:off x="627817" y="568300"/>
            <a:ext cx="1180580" cy="923330"/>
          </a:xfrm>
          <a:prstGeom prst="rect">
            <a:avLst/>
          </a:prstGeom>
          <a:noFill/>
          <a:effectLst/>
        </p:spPr>
        <p:txBody>
          <a:bodyPr wrap="none" rtlCol="0">
            <a:spAutoFit/>
          </a:bodyPr>
          <a:lstStyle/>
          <a:p>
            <a:pPr algn="ctr"/>
            <a:r>
              <a:rPr lang="en-US" b="1" dirty="0">
                <a:solidFill>
                  <a:srgbClr val="293784"/>
                </a:solidFill>
                <a:latin typeface="Dax" panose="00000400000000000000" pitchFamily="2" charset="0"/>
              </a:rPr>
              <a:t>Managing</a:t>
            </a:r>
          </a:p>
          <a:p>
            <a:pPr algn="ctr"/>
            <a:r>
              <a:rPr lang="en-US" b="1" dirty="0">
                <a:solidFill>
                  <a:srgbClr val="293784"/>
                </a:solidFill>
                <a:latin typeface="Dax" panose="00000400000000000000" pitchFamily="2" charset="0"/>
              </a:rPr>
              <a:t>Electronic</a:t>
            </a:r>
          </a:p>
          <a:p>
            <a:pPr algn="ctr"/>
            <a:r>
              <a:rPr lang="en-US" b="1" dirty="0">
                <a:solidFill>
                  <a:srgbClr val="293784"/>
                </a:solidFill>
                <a:latin typeface="Dax" panose="00000400000000000000" pitchFamily="2" charset="0"/>
              </a:rPr>
              <a:t>Resources</a:t>
            </a:r>
          </a:p>
        </p:txBody>
      </p:sp>
      <p:sp>
        <p:nvSpPr>
          <p:cNvPr id="2" name="TextBox 1">
            <a:extLst>
              <a:ext uri="{FF2B5EF4-FFF2-40B4-BE49-F238E27FC236}">
                <a16:creationId xmlns:a16="http://schemas.microsoft.com/office/drawing/2014/main" id="{B15B1841-8518-10B9-74FC-0F07866F33C2}"/>
              </a:ext>
            </a:extLst>
          </p:cNvPr>
          <p:cNvSpPr txBox="1"/>
          <p:nvPr/>
        </p:nvSpPr>
        <p:spPr>
          <a:xfrm>
            <a:off x="251520" y="3867894"/>
            <a:ext cx="4320480" cy="646331"/>
          </a:xfrm>
          <a:prstGeom prst="rect">
            <a:avLst/>
          </a:prstGeom>
          <a:noFill/>
        </p:spPr>
        <p:txBody>
          <a:bodyPr wrap="square" rtlCol="0">
            <a:spAutoFit/>
          </a:bodyPr>
          <a:lstStyle/>
          <a:p>
            <a:r>
              <a:rPr lang="en-US" dirty="0"/>
              <a:t>Yoel Kortick</a:t>
            </a:r>
          </a:p>
          <a:p>
            <a:r>
              <a:rPr lang="en-US" dirty="0"/>
              <a:t>Senior Librarian</a:t>
            </a:r>
          </a:p>
        </p:txBody>
      </p:sp>
    </p:spTree>
    <p:extLst>
      <p:ext uri="{BB962C8B-B14F-4D97-AF65-F5344CB8AC3E}">
        <p14:creationId xmlns:p14="http://schemas.microsoft.com/office/powerpoint/2010/main" val="3105424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B65118-20A5-936F-9E8F-97CE3E33B49E}"/>
              </a:ext>
            </a:extLst>
          </p:cNvPr>
          <p:cNvPicPr>
            <a:picLocks noChangeAspect="1"/>
          </p:cNvPicPr>
          <p:nvPr/>
        </p:nvPicPr>
        <p:blipFill>
          <a:blip r:embed="rId3"/>
          <a:stretch>
            <a:fillRect/>
          </a:stretch>
        </p:blipFill>
        <p:spPr>
          <a:xfrm>
            <a:off x="0" y="1674660"/>
            <a:ext cx="9144000" cy="2409258"/>
          </a:xfrm>
          <a:prstGeom prst="rect">
            <a:avLst/>
          </a:prstGeom>
          <a:ln>
            <a:solidFill>
              <a:schemeClr val="tx1"/>
            </a:solidFill>
          </a:ln>
        </p:spPr>
      </p:pic>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lstStyle/>
          <a:p>
            <a:r>
              <a:rPr lang="en-US" dirty="0"/>
              <a:t>Terminology</a:t>
            </a:r>
          </a:p>
        </p:txBody>
      </p:sp>
      <p:sp>
        <p:nvSpPr>
          <p:cNvPr id="11" name="Rectangle 10">
            <a:extLst>
              <a:ext uri="{FF2B5EF4-FFF2-40B4-BE49-F238E27FC236}">
                <a16:creationId xmlns:a16="http://schemas.microsoft.com/office/drawing/2014/main" id="{4DA60758-0B3D-CF98-E98D-FF70215BB232}"/>
              </a:ext>
            </a:extLst>
          </p:cNvPr>
          <p:cNvSpPr/>
          <p:nvPr/>
        </p:nvSpPr>
        <p:spPr>
          <a:xfrm>
            <a:off x="179512" y="1676925"/>
            <a:ext cx="864096" cy="2882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BB08C6-984E-D3CA-9CBB-D9DDD5D406C8}"/>
              </a:ext>
            </a:extLst>
          </p:cNvPr>
          <p:cNvSpPr/>
          <p:nvPr/>
        </p:nvSpPr>
        <p:spPr>
          <a:xfrm>
            <a:off x="3309724" y="1676924"/>
            <a:ext cx="144016" cy="231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C3D6B4-51C2-A387-5AD7-D135674136BF}"/>
              </a:ext>
            </a:extLst>
          </p:cNvPr>
          <p:cNvSpPr txBox="1"/>
          <p:nvPr/>
        </p:nvSpPr>
        <p:spPr>
          <a:xfrm>
            <a:off x="3707904" y="1207179"/>
            <a:ext cx="5328592" cy="338554"/>
          </a:xfrm>
          <a:prstGeom prst="rect">
            <a:avLst/>
          </a:prstGeom>
          <a:noFill/>
          <a:ln>
            <a:solidFill>
              <a:schemeClr val="tx1"/>
            </a:solidFill>
          </a:ln>
        </p:spPr>
        <p:txBody>
          <a:bodyPr wrap="square" rtlCol="0">
            <a:spAutoFit/>
          </a:bodyPr>
          <a:lstStyle/>
          <a:p>
            <a:r>
              <a:rPr lang="en-US" sz="1600" dirty="0"/>
              <a:t>We searched “Electronic portfolios” in the “Institution Zone”</a:t>
            </a:r>
          </a:p>
        </p:txBody>
      </p:sp>
      <p:cxnSp>
        <p:nvCxnSpPr>
          <p:cNvPr id="15" name="Straight Connector 14">
            <a:extLst>
              <a:ext uri="{FF2B5EF4-FFF2-40B4-BE49-F238E27FC236}">
                <a16:creationId xmlns:a16="http://schemas.microsoft.com/office/drawing/2014/main" id="{6E1032D2-7141-2806-68D8-09156888BFEB}"/>
              </a:ext>
            </a:extLst>
          </p:cNvPr>
          <p:cNvCxnSpPr>
            <a:cxnSpLocks/>
            <a:stCxn id="13" idx="1"/>
          </p:cNvCxnSpPr>
          <p:nvPr/>
        </p:nvCxnSpPr>
        <p:spPr>
          <a:xfrm flipH="1">
            <a:off x="395536" y="1376456"/>
            <a:ext cx="33123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40F0C8-BA54-A19A-CD9C-58562FA09D5C}"/>
              </a:ext>
            </a:extLst>
          </p:cNvPr>
          <p:cNvCxnSpPr>
            <a:cxnSpLocks/>
          </p:cNvCxnSpPr>
          <p:nvPr/>
        </p:nvCxnSpPr>
        <p:spPr>
          <a:xfrm>
            <a:off x="395536" y="1376456"/>
            <a:ext cx="0" cy="29053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2DC310-16E6-A292-6D84-D4B074FAE47C}"/>
              </a:ext>
            </a:extLst>
          </p:cNvPr>
          <p:cNvCxnSpPr>
            <a:cxnSpLocks/>
          </p:cNvCxnSpPr>
          <p:nvPr/>
        </p:nvCxnSpPr>
        <p:spPr>
          <a:xfrm>
            <a:off x="3381732" y="1381284"/>
            <a:ext cx="0" cy="29053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FDBBC2D-D7B7-2A44-FFB6-9F0B5D73CF2A}"/>
              </a:ext>
            </a:extLst>
          </p:cNvPr>
          <p:cNvSpPr txBox="1"/>
          <p:nvPr/>
        </p:nvSpPr>
        <p:spPr>
          <a:xfrm>
            <a:off x="2420410" y="4011910"/>
            <a:ext cx="2574988" cy="338554"/>
          </a:xfrm>
          <a:prstGeom prst="rect">
            <a:avLst/>
          </a:prstGeom>
          <a:solidFill>
            <a:schemeClr val="bg1"/>
          </a:solidFill>
          <a:ln>
            <a:solidFill>
              <a:schemeClr val="tx1"/>
            </a:solidFill>
          </a:ln>
        </p:spPr>
        <p:txBody>
          <a:bodyPr wrap="square" rtlCol="0">
            <a:spAutoFit/>
          </a:bodyPr>
          <a:lstStyle/>
          <a:p>
            <a:r>
              <a:rPr lang="en-US" sz="1600" dirty="0"/>
              <a:t>Electronic portfolio title</a:t>
            </a:r>
          </a:p>
        </p:txBody>
      </p:sp>
      <p:cxnSp>
        <p:nvCxnSpPr>
          <p:cNvPr id="22" name="Straight Connector 21">
            <a:extLst>
              <a:ext uri="{FF2B5EF4-FFF2-40B4-BE49-F238E27FC236}">
                <a16:creationId xmlns:a16="http://schemas.microsoft.com/office/drawing/2014/main" id="{7391A522-4738-B6D2-70D3-C57B95E835A2}"/>
              </a:ext>
            </a:extLst>
          </p:cNvPr>
          <p:cNvCxnSpPr>
            <a:cxnSpLocks/>
          </p:cNvCxnSpPr>
          <p:nvPr/>
        </p:nvCxnSpPr>
        <p:spPr>
          <a:xfrm flipH="1" flipV="1">
            <a:off x="2555776" y="2883770"/>
            <a:ext cx="504056" cy="112814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23C41B4-0E89-767D-BB62-969539D3F142}"/>
              </a:ext>
            </a:extLst>
          </p:cNvPr>
          <p:cNvSpPr txBox="1"/>
          <p:nvPr/>
        </p:nvSpPr>
        <p:spPr>
          <a:xfrm>
            <a:off x="3059832" y="627534"/>
            <a:ext cx="2952328" cy="369332"/>
          </a:xfrm>
          <a:prstGeom prst="rect">
            <a:avLst/>
          </a:prstGeom>
          <a:solidFill>
            <a:srgbClr val="FFFF00"/>
          </a:solidFill>
        </p:spPr>
        <p:txBody>
          <a:bodyPr wrap="square" rtlCol="0">
            <a:spAutoFit/>
          </a:bodyPr>
          <a:lstStyle/>
          <a:p>
            <a:r>
              <a:rPr lang="en-US" dirty="0"/>
              <a:t>Electronic Portfolio in Alma</a:t>
            </a:r>
          </a:p>
        </p:txBody>
      </p:sp>
    </p:spTree>
    <p:extLst>
      <p:ext uri="{BB962C8B-B14F-4D97-AF65-F5344CB8AC3E}">
        <p14:creationId xmlns:p14="http://schemas.microsoft.com/office/powerpoint/2010/main" val="82958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1A916F-A9F3-2121-5D4F-AB8854DB232A}"/>
              </a:ext>
            </a:extLst>
          </p:cNvPr>
          <p:cNvPicPr>
            <a:picLocks noChangeAspect="1"/>
          </p:cNvPicPr>
          <p:nvPr/>
        </p:nvPicPr>
        <p:blipFill>
          <a:blip r:embed="rId3"/>
          <a:stretch>
            <a:fillRect/>
          </a:stretch>
        </p:blipFill>
        <p:spPr>
          <a:xfrm>
            <a:off x="1133872" y="1172694"/>
            <a:ext cx="6876256" cy="3587908"/>
          </a:xfrm>
          <a:prstGeom prst="rect">
            <a:avLst/>
          </a:prstGeom>
          <a:ln>
            <a:solidFill>
              <a:schemeClr val="tx1"/>
            </a:solidFill>
          </a:ln>
        </p:spPr>
      </p:pic>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lstStyle/>
          <a:p>
            <a:r>
              <a:rPr lang="en-US" dirty="0"/>
              <a:t>Terminology</a:t>
            </a:r>
          </a:p>
        </p:txBody>
      </p:sp>
      <p:sp>
        <p:nvSpPr>
          <p:cNvPr id="27" name="TextBox 26">
            <a:extLst>
              <a:ext uri="{FF2B5EF4-FFF2-40B4-BE49-F238E27FC236}">
                <a16:creationId xmlns:a16="http://schemas.microsoft.com/office/drawing/2014/main" id="{123C41B4-0E89-767D-BB62-969539D3F142}"/>
              </a:ext>
            </a:extLst>
          </p:cNvPr>
          <p:cNvSpPr txBox="1"/>
          <p:nvPr/>
        </p:nvSpPr>
        <p:spPr>
          <a:xfrm>
            <a:off x="3059832" y="646479"/>
            <a:ext cx="2952328" cy="369332"/>
          </a:xfrm>
          <a:prstGeom prst="rect">
            <a:avLst/>
          </a:prstGeom>
          <a:solidFill>
            <a:srgbClr val="FFFF00"/>
          </a:solidFill>
        </p:spPr>
        <p:txBody>
          <a:bodyPr wrap="square" rtlCol="0">
            <a:spAutoFit/>
          </a:bodyPr>
          <a:lstStyle/>
          <a:p>
            <a:r>
              <a:rPr lang="en-US" dirty="0"/>
              <a:t>Electronic Portfolio in Primo</a:t>
            </a:r>
          </a:p>
        </p:txBody>
      </p:sp>
      <p:sp>
        <p:nvSpPr>
          <p:cNvPr id="6" name="Rectangle 5">
            <a:extLst>
              <a:ext uri="{FF2B5EF4-FFF2-40B4-BE49-F238E27FC236}">
                <a16:creationId xmlns:a16="http://schemas.microsoft.com/office/drawing/2014/main" id="{0BF2554C-CBAD-B984-C31E-9A20C577D4B5}"/>
              </a:ext>
            </a:extLst>
          </p:cNvPr>
          <p:cNvSpPr/>
          <p:nvPr/>
        </p:nvSpPr>
        <p:spPr>
          <a:xfrm>
            <a:off x="1133872" y="3975702"/>
            <a:ext cx="3682099" cy="324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74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b="1" dirty="0"/>
              <a:t>Collections, Portfolios and Titles</a:t>
            </a:r>
            <a:endParaRPr lang="LID4096" dirty="0"/>
          </a:p>
        </p:txBody>
      </p:sp>
    </p:spTree>
    <p:extLst>
      <p:ext uri="{BB962C8B-B14F-4D97-AF65-F5344CB8AC3E}">
        <p14:creationId xmlns:p14="http://schemas.microsoft.com/office/powerpoint/2010/main" val="145678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normAutofit/>
          </a:bodyPr>
          <a:lstStyle/>
          <a:p>
            <a:r>
              <a:rPr lang="en-US" dirty="0"/>
              <a:t>Collections, Portfolios and Titles</a:t>
            </a:r>
          </a:p>
        </p:txBody>
      </p:sp>
      <p:sp>
        <p:nvSpPr>
          <p:cNvPr id="4" name="Content Placeholder 3">
            <a:extLst>
              <a:ext uri="{FF2B5EF4-FFF2-40B4-BE49-F238E27FC236}">
                <a16:creationId xmlns:a16="http://schemas.microsoft.com/office/drawing/2014/main" id="{D99EDF25-E773-4AA7-863A-766CD587C027}"/>
              </a:ext>
            </a:extLst>
          </p:cNvPr>
          <p:cNvSpPr>
            <a:spLocks noGrp="1"/>
          </p:cNvSpPr>
          <p:nvPr>
            <p:ph idx="1"/>
          </p:nvPr>
        </p:nvSpPr>
        <p:spPr>
          <a:xfrm>
            <a:off x="323527" y="906093"/>
            <a:ext cx="8496945" cy="3331313"/>
          </a:xfrm>
        </p:spPr>
        <p:txBody>
          <a:bodyPr>
            <a:normAutofit/>
          </a:bodyPr>
          <a:lstStyle/>
          <a:p>
            <a:r>
              <a:rPr lang="en-US" sz="2200" dirty="0"/>
              <a:t>The same title (MMS ID) could be in several different portfolios (Portfolio ID). For example:</a:t>
            </a:r>
          </a:p>
          <a:p>
            <a:pPr lvl="1"/>
            <a:r>
              <a:rPr lang="en-US" sz="2200" dirty="0"/>
              <a:t>Provided by different vendors</a:t>
            </a:r>
          </a:p>
          <a:p>
            <a:pPr lvl="1"/>
            <a:r>
              <a:rPr lang="en-US" sz="2200" dirty="0"/>
              <a:t>Provided by one vendor in different Electronic Collections (therefore, found in different collections)</a:t>
            </a:r>
          </a:p>
          <a:p>
            <a:pPr lvl="1"/>
            <a:r>
              <a:rPr lang="en-US" sz="2200" dirty="0"/>
              <a:t>Available with different coverage dates</a:t>
            </a:r>
          </a:p>
          <a:p>
            <a:pPr lvl="1"/>
            <a:endParaRPr lang="en-US" sz="2200" dirty="0"/>
          </a:p>
          <a:p>
            <a:pPr lvl="1"/>
            <a:endParaRPr lang="en-US" sz="2200" dirty="0"/>
          </a:p>
        </p:txBody>
      </p:sp>
    </p:spTree>
    <p:extLst>
      <p:ext uri="{BB962C8B-B14F-4D97-AF65-F5344CB8AC3E}">
        <p14:creationId xmlns:p14="http://schemas.microsoft.com/office/powerpoint/2010/main" val="19891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normAutofit/>
          </a:bodyPr>
          <a:lstStyle/>
          <a:p>
            <a:r>
              <a:rPr lang="en-US" dirty="0"/>
              <a:t>Collections, Portfolios and Titles</a:t>
            </a:r>
          </a:p>
        </p:txBody>
      </p:sp>
      <p:pic>
        <p:nvPicPr>
          <p:cNvPr id="6" name="Picture 5">
            <a:extLst>
              <a:ext uri="{FF2B5EF4-FFF2-40B4-BE49-F238E27FC236}">
                <a16:creationId xmlns:a16="http://schemas.microsoft.com/office/drawing/2014/main" id="{E2B6C13B-70D6-F902-DE38-F7BE29DF9A60}"/>
              </a:ext>
            </a:extLst>
          </p:cNvPr>
          <p:cNvPicPr>
            <a:picLocks noChangeAspect="1"/>
          </p:cNvPicPr>
          <p:nvPr/>
        </p:nvPicPr>
        <p:blipFill>
          <a:blip r:embed="rId3"/>
          <a:stretch>
            <a:fillRect/>
          </a:stretch>
        </p:blipFill>
        <p:spPr>
          <a:xfrm>
            <a:off x="0" y="1752384"/>
            <a:ext cx="9144000" cy="1638732"/>
          </a:xfrm>
          <a:prstGeom prst="rect">
            <a:avLst/>
          </a:prstGeom>
          <a:ln>
            <a:solidFill>
              <a:schemeClr val="tx1"/>
            </a:solidFill>
          </a:ln>
        </p:spPr>
      </p:pic>
      <p:sp>
        <p:nvSpPr>
          <p:cNvPr id="7" name="Rectangle 6">
            <a:extLst>
              <a:ext uri="{FF2B5EF4-FFF2-40B4-BE49-F238E27FC236}">
                <a16:creationId xmlns:a16="http://schemas.microsoft.com/office/drawing/2014/main" id="{B1A692B3-8B06-D13D-EE3F-F537A6BB32AD}"/>
              </a:ext>
            </a:extLst>
          </p:cNvPr>
          <p:cNvSpPr/>
          <p:nvPr/>
        </p:nvSpPr>
        <p:spPr>
          <a:xfrm>
            <a:off x="6012160" y="1995686"/>
            <a:ext cx="1296144" cy="360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A9CB81-25A1-5853-C3D5-279C48A35911}"/>
              </a:ext>
            </a:extLst>
          </p:cNvPr>
          <p:cNvSpPr/>
          <p:nvPr/>
        </p:nvSpPr>
        <p:spPr>
          <a:xfrm>
            <a:off x="1835696" y="3028231"/>
            <a:ext cx="1296144" cy="360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18FE65-4596-783B-96A3-9D770E231D43}"/>
              </a:ext>
            </a:extLst>
          </p:cNvPr>
          <p:cNvSpPr txBox="1"/>
          <p:nvPr/>
        </p:nvSpPr>
        <p:spPr>
          <a:xfrm>
            <a:off x="4644008" y="3651870"/>
            <a:ext cx="2448272" cy="369332"/>
          </a:xfrm>
          <a:prstGeom prst="rect">
            <a:avLst/>
          </a:prstGeom>
          <a:noFill/>
          <a:ln>
            <a:solidFill>
              <a:schemeClr val="tx1"/>
            </a:solidFill>
          </a:ln>
        </p:spPr>
        <p:txBody>
          <a:bodyPr wrap="square" rtlCol="0">
            <a:spAutoFit/>
          </a:bodyPr>
          <a:lstStyle/>
          <a:p>
            <a:r>
              <a:rPr lang="en-US" dirty="0"/>
              <a:t>Has three portfolios</a:t>
            </a:r>
          </a:p>
        </p:txBody>
      </p:sp>
      <p:cxnSp>
        <p:nvCxnSpPr>
          <p:cNvPr id="10" name="Straight Connector 9">
            <a:extLst>
              <a:ext uri="{FF2B5EF4-FFF2-40B4-BE49-F238E27FC236}">
                <a16:creationId xmlns:a16="http://schemas.microsoft.com/office/drawing/2014/main" id="{38EB7B93-8CBB-EB19-E97F-E91FC23872F7}"/>
              </a:ext>
            </a:extLst>
          </p:cNvPr>
          <p:cNvCxnSpPr>
            <a:cxnSpLocks/>
          </p:cNvCxnSpPr>
          <p:nvPr/>
        </p:nvCxnSpPr>
        <p:spPr>
          <a:xfrm flipH="1">
            <a:off x="2411760" y="3867894"/>
            <a:ext cx="2232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2257AB-71B8-24F1-FF6F-18711CB4AE76}"/>
              </a:ext>
            </a:extLst>
          </p:cNvPr>
          <p:cNvCxnSpPr>
            <a:cxnSpLocks/>
          </p:cNvCxnSpPr>
          <p:nvPr/>
        </p:nvCxnSpPr>
        <p:spPr>
          <a:xfrm flipV="1">
            <a:off x="2411760" y="3388271"/>
            <a:ext cx="0" cy="479623"/>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8192DBF-29C2-D6BB-B8F1-C3960CA0BE16}"/>
              </a:ext>
            </a:extLst>
          </p:cNvPr>
          <p:cNvSpPr txBox="1"/>
          <p:nvPr/>
        </p:nvSpPr>
        <p:spPr>
          <a:xfrm>
            <a:off x="5940152" y="1209899"/>
            <a:ext cx="1440160" cy="369332"/>
          </a:xfrm>
          <a:prstGeom prst="rect">
            <a:avLst/>
          </a:prstGeom>
          <a:noFill/>
          <a:ln>
            <a:solidFill>
              <a:schemeClr val="tx1"/>
            </a:solidFill>
          </a:ln>
        </p:spPr>
        <p:txBody>
          <a:bodyPr wrap="square" rtlCol="0">
            <a:spAutoFit/>
          </a:bodyPr>
          <a:lstStyle/>
          <a:p>
            <a:r>
              <a:rPr lang="en-US" dirty="0"/>
              <a:t>One MMS ID</a:t>
            </a:r>
          </a:p>
        </p:txBody>
      </p:sp>
      <p:cxnSp>
        <p:nvCxnSpPr>
          <p:cNvPr id="18" name="Straight Connector 17">
            <a:extLst>
              <a:ext uri="{FF2B5EF4-FFF2-40B4-BE49-F238E27FC236}">
                <a16:creationId xmlns:a16="http://schemas.microsoft.com/office/drawing/2014/main" id="{1862F87F-E2BF-9934-3305-355EC868C993}"/>
              </a:ext>
            </a:extLst>
          </p:cNvPr>
          <p:cNvCxnSpPr>
            <a:cxnSpLocks/>
          </p:cNvCxnSpPr>
          <p:nvPr/>
        </p:nvCxnSpPr>
        <p:spPr>
          <a:xfrm>
            <a:off x="6660232" y="1579231"/>
            <a:ext cx="0" cy="416455"/>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371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CA435D-C2DA-6366-5085-4ABBB4487DFA}"/>
              </a:ext>
            </a:extLst>
          </p:cNvPr>
          <p:cNvPicPr>
            <a:picLocks noChangeAspect="1"/>
          </p:cNvPicPr>
          <p:nvPr/>
        </p:nvPicPr>
        <p:blipFill>
          <a:blip r:embed="rId3"/>
          <a:stretch>
            <a:fillRect/>
          </a:stretch>
        </p:blipFill>
        <p:spPr>
          <a:xfrm>
            <a:off x="0" y="1347614"/>
            <a:ext cx="9144000" cy="3322509"/>
          </a:xfrm>
          <a:prstGeom prst="rect">
            <a:avLst/>
          </a:prstGeom>
          <a:ln>
            <a:solidFill>
              <a:schemeClr val="tx1"/>
            </a:solidFill>
          </a:ln>
        </p:spPr>
      </p:pic>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normAutofit/>
          </a:bodyPr>
          <a:lstStyle/>
          <a:p>
            <a:r>
              <a:rPr lang="en-US" dirty="0"/>
              <a:t>Collections, Portfolios and Titles</a:t>
            </a:r>
          </a:p>
        </p:txBody>
      </p:sp>
      <p:sp>
        <p:nvSpPr>
          <p:cNvPr id="4" name="Content Placeholder 3">
            <a:extLst>
              <a:ext uri="{FF2B5EF4-FFF2-40B4-BE49-F238E27FC236}">
                <a16:creationId xmlns:a16="http://schemas.microsoft.com/office/drawing/2014/main" id="{D99EDF25-E773-4AA7-863A-766CD587C027}"/>
              </a:ext>
            </a:extLst>
          </p:cNvPr>
          <p:cNvSpPr>
            <a:spLocks noGrp="1"/>
          </p:cNvSpPr>
          <p:nvPr>
            <p:ph idx="1"/>
          </p:nvPr>
        </p:nvSpPr>
        <p:spPr>
          <a:xfrm>
            <a:off x="5076056" y="2427734"/>
            <a:ext cx="2448272" cy="1200329"/>
          </a:xfrm>
          <a:solidFill>
            <a:schemeClr val="bg1"/>
          </a:solidFill>
          <a:ln>
            <a:solidFill>
              <a:schemeClr val="tx1"/>
            </a:solidFill>
          </a:ln>
        </p:spPr>
        <p:txBody>
          <a:bodyPr wrap="square" rtlCol="0">
            <a:spAutoFit/>
          </a:bodyPr>
          <a:lstStyle/>
          <a:p>
            <a:pPr marL="0" indent="0">
              <a:buNone/>
            </a:pPr>
            <a:r>
              <a:rPr lang="en-US" sz="1800" dirty="0">
                <a:solidFill>
                  <a:schemeClr val="tx1"/>
                </a:solidFill>
                <a:latin typeface="+mn-lt"/>
              </a:rPr>
              <a:t>The three active portfolios are in three different electronic collections</a:t>
            </a:r>
          </a:p>
        </p:txBody>
      </p:sp>
      <p:sp>
        <p:nvSpPr>
          <p:cNvPr id="8" name="Rectangle 7">
            <a:extLst>
              <a:ext uri="{FF2B5EF4-FFF2-40B4-BE49-F238E27FC236}">
                <a16:creationId xmlns:a16="http://schemas.microsoft.com/office/drawing/2014/main" id="{CDA9CB81-25A1-5853-C3D5-279C48A35911}"/>
              </a:ext>
            </a:extLst>
          </p:cNvPr>
          <p:cNvSpPr/>
          <p:nvPr/>
        </p:nvSpPr>
        <p:spPr>
          <a:xfrm>
            <a:off x="1173110" y="1347613"/>
            <a:ext cx="1296144" cy="360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EFB795-BDD1-DBCE-C2F4-D480B9EC1493}"/>
              </a:ext>
            </a:extLst>
          </p:cNvPr>
          <p:cNvSpPr/>
          <p:nvPr/>
        </p:nvSpPr>
        <p:spPr>
          <a:xfrm>
            <a:off x="1821182" y="2048748"/>
            <a:ext cx="1886722" cy="9550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364FA6-F80C-547E-09BC-2B7281366EC3}"/>
              </a:ext>
            </a:extLst>
          </p:cNvPr>
          <p:cNvSpPr/>
          <p:nvPr/>
        </p:nvSpPr>
        <p:spPr>
          <a:xfrm>
            <a:off x="1821182" y="3003798"/>
            <a:ext cx="1886722" cy="739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FB1BFE-C192-3A11-0576-905863A812D4}"/>
              </a:ext>
            </a:extLst>
          </p:cNvPr>
          <p:cNvSpPr/>
          <p:nvPr/>
        </p:nvSpPr>
        <p:spPr>
          <a:xfrm>
            <a:off x="1821182" y="3742824"/>
            <a:ext cx="1886722" cy="557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23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CC6328-3FDC-11DD-6C97-1CA6F64EE48A}"/>
              </a:ext>
            </a:extLst>
          </p:cNvPr>
          <p:cNvPicPr>
            <a:picLocks noChangeAspect="1"/>
          </p:cNvPicPr>
          <p:nvPr/>
        </p:nvPicPr>
        <p:blipFill>
          <a:blip r:embed="rId3"/>
          <a:stretch>
            <a:fillRect/>
          </a:stretch>
        </p:blipFill>
        <p:spPr>
          <a:xfrm>
            <a:off x="35496" y="1319260"/>
            <a:ext cx="3108960" cy="2129424"/>
          </a:xfrm>
          <a:prstGeom prst="rect">
            <a:avLst/>
          </a:prstGeom>
          <a:ln>
            <a:solidFill>
              <a:schemeClr val="tx1"/>
            </a:solidFill>
          </a:ln>
        </p:spPr>
      </p:pic>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8" name="Rectangle 7">
            <a:extLst>
              <a:ext uri="{FF2B5EF4-FFF2-40B4-BE49-F238E27FC236}">
                <a16:creationId xmlns:a16="http://schemas.microsoft.com/office/drawing/2014/main" id="{CDA9CB81-25A1-5853-C3D5-279C48A35911}"/>
              </a:ext>
            </a:extLst>
          </p:cNvPr>
          <p:cNvSpPr/>
          <p:nvPr/>
        </p:nvSpPr>
        <p:spPr>
          <a:xfrm>
            <a:off x="1724322" y="2211710"/>
            <a:ext cx="881691" cy="2741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03952-E6C1-FB35-DB67-97E4569A46A9}"/>
              </a:ext>
            </a:extLst>
          </p:cNvPr>
          <p:cNvPicPr>
            <a:picLocks noChangeAspect="1"/>
          </p:cNvPicPr>
          <p:nvPr/>
        </p:nvPicPr>
        <p:blipFill>
          <a:blip r:embed="rId4"/>
          <a:stretch>
            <a:fillRect/>
          </a:stretch>
        </p:blipFill>
        <p:spPr>
          <a:xfrm>
            <a:off x="5940152" y="1320383"/>
            <a:ext cx="3108960" cy="2115463"/>
          </a:xfrm>
          <a:prstGeom prst="rect">
            <a:avLst/>
          </a:prstGeom>
          <a:ln>
            <a:solidFill>
              <a:schemeClr val="tx1"/>
            </a:solidFill>
          </a:ln>
        </p:spPr>
      </p:pic>
      <p:pic>
        <p:nvPicPr>
          <p:cNvPr id="12" name="Picture 11">
            <a:extLst>
              <a:ext uri="{FF2B5EF4-FFF2-40B4-BE49-F238E27FC236}">
                <a16:creationId xmlns:a16="http://schemas.microsoft.com/office/drawing/2014/main" id="{20B1FAD4-6316-9659-1D7C-C8C9AD35D3AF}"/>
              </a:ext>
            </a:extLst>
          </p:cNvPr>
          <p:cNvPicPr>
            <a:picLocks noChangeAspect="1"/>
          </p:cNvPicPr>
          <p:nvPr/>
        </p:nvPicPr>
        <p:blipFill>
          <a:blip r:embed="rId5"/>
          <a:stretch>
            <a:fillRect/>
          </a:stretch>
        </p:blipFill>
        <p:spPr>
          <a:xfrm>
            <a:off x="3047216" y="2716180"/>
            <a:ext cx="3108960" cy="2116830"/>
          </a:xfrm>
          <a:prstGeom prst="rect">
            <a:avLst/>
          </a:prstGeom>
          <a:ln>
            <a:solidFill>
              <a:schemeClr val="tx1"/>
            </a:solidFill>
          </a:ln>
        </p:spPr>
      </p:pic>
      <p:sp>
        <p:nvSpPr>
          <p:cNvPr id="13" name="Rectangle 12">
            <a:extLst>
              <a:ext uri="{FF2B5EF4-FFF2-40B4-BE49-F238E27FC236}">
                <a16:creationId xmlns:a16="http://schemas.microsoft.com/office/drawing/2014/main" id="{61C389AD-2934-2987-BBCD-F1121CD7C362}"/>
              </a:ext>
            </a:extLst>
          </p:cNvPr>
          <p:cNvSpPr/>
          <p:nvPr/>
        </p:nvSpPr>
        <p:spPr>
          <a:xfrm>
            <a:off x="7618107" y="2232841"/>
            <a:ext cx="881691" cy="2741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D0F088-BF81-1584-1483-89438725A673}"/>
              </a:ext>
            </a:extLst>
          </p:cNvPr>
          <p:cNvSpPr/>
          <p:nvPr/>
        </p:nvSpPr>
        <p:spPr>
          <a:xfrm>
            <a:off x="4741401" y="3630583"/>
            <a:ext cx="881691" cy="2741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A1CB9E38-4CA8-3480-17FF-353420876A4A}"/>
              </a:ext>
            </a:extLst>
          </p:cNvPr>
          <p:cNvSpPr>
            <a:spLocks noGrp="1"/>
          </p:cNvSpPr>
          <p:nvPr>
            <p:ph type="title"/>
          </p:nvPr>
        </p:nvSpPr>
        <p:spPr>
          <a:xfrm>
            <a:off x="395536" y="70415"/>
            <a:ext cx="8424936" cy="576064"/>
          </a:xfrm>
        </p:spPr>
        <p:txBody>
          <a:bodyPr>
            <a:normAutofit/>
          </a:bodyPr>
          <a:lstStyle/>
          <a:p>
            <a:r>
              <a:rPr lang="en-US" dirty="0"/>
              <a:t>Collections, Portfolios and Titles</a:t>
            </a:r>
          </a:p>
        </p:txBody>
      </p:sp>
      <p:sp>
        <p:nvSpPr>
          <p:cNvPr id="16" name="Content Placeholder 3">
            <a:extLst>
              <a:ext uri="{FF2B5EF4-FFF2-40B4-BE49-F238E27FC236}">
                <a16:creationId xmlns:a16="http://schemas.microsoft.com/office/drawing/2014/main" id="{0FEB815E-026C-011F-887C-DF6CB325BA31}"/>
              </a:ext>
            </a:extLst>
          </p:cNvPr>
          <p:cNvSpPr>
            <a:spLocks noGrp="1"/>
          </p:cNvSpPr>
          <p:nvPr>
            <p:ph idx="1"/>
          </p:nvPr>
        </p:nvSpPr>
        <p:spPr>
          <a:xfrm>
            <a:off x="3318168" y="1402282"/>
            <a:ext cx="2448272" cy="646331"/>
          </a:xfrm>
          <a:solidFill>
            <a:schemeClr val="bg1"/>
          </a:solidFill>
          <a:ln>
            <a:solidFill>
              <a:schemeClr val="tx1"/>
            </a:solidFill>
          </a:ln>
        </p:spPr>
        <p:txBody>
          <a:bodyPr wrap="square" rtlCol="0">
            <a:spAutoFit/>
          </a:bodyPr>
          <a:lstStyle/>
          <a:p>
            <a:pPr marL="0" indent="0">
              <a:buNone/>
            </a:pPr>
            <a:r>
              <a:rPr lang="en-US" sz="1800" dirty="0">
                <a:solidFill>
                  <a:schemeClr val="tx1"/>
                </a:solidFill>
                <a:latin typeface="+mn-lt"/>
              </a:rPr>
              <a:t>Each portfolio has its own portfolio ID</a:t>
            </a:r>
          </a:p>
        </p:txBody>
      </p:sp>
    </p:spTree>
    <p:extLst>
      <p:ext uri="{BB962C8B-B14F-4D97-AF65-F5344CB8AC3E}">
        <p14:creationId xmlns:p14="http://schemas.microsoft.com/office/powerpoint/2010/main" val="148455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17935" cy="1240583"/>
          </a:xfrm>
        </p:spPr>
        <p:txBody>
          <a:bodyPr/>
          <a:lstStyle/>
          <a:p>
            <a:r>
              <a:rPr lang="en-US" b="1" dirty="0"/>
              <a:t>Electronic Collection type “Database”</a:t>
            </a:r>
          </a:p>
        </p:txBody>
      </p:sp>
    </p:spTree>
    <p:extLst>
      <p:ext uri="{BB962C8B-B14F-4D97-AF65-F5344CB8AC3E}">
        <p14:creationId xmlns:p14="http://schemas.microsoft.com/office/powerpoint/2010/main" val="9731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4" name="Content Placeholder 3">
            <a:extLst>
              <a:ext uri="{FF2B5EF4-FFF2-40B4-BE49-F238E27FC236}">
                <a16:creationId xmlns:a16="http://schemas.microsoft.com/office/drawing/2014/main" id="{D99EDF25-E773-4AA7-863A-766CD587C027}"/>
              </a:ext>
            </a:extLst>
          </p:cNvPr>
          <p:cNvSpPr>
            <a:spLocks noGrp="1"/>
          </p:cNvSpPr>
          <p:nvPr>
            <p:ph idx="1"/>
          </p:nvPr>
        </p:nvSpPr>
        <p:spPr>
          <a:xfrm>
            <a:off x="395536" y="843558"/>
            <a:ext cx="8496945" cy="2520280"/>
          </a:xfrm>
        </p:spPr>
        <p:txBody>
          <a:bodyPr>
            <a:normAutofit/>
          </a:bodyPr>
          <a:lstStyle/>
          <a:p>
            <a:r>
              <a:rPr lang="en-US" sz="2200" dirty="0"/>
              <a:t>Regarding the term “Database”:</a:t>
            </a:r>
          </a:p>
          <a:p>
            <a:pPr lvl="1"/>
            <a:r>
              <a:rPr lang="en-US" sz="2200" dirty="0"/>
              <a:t>In Alma, a Database is a Collection with </a:t>
            </a:r>
            <a:r>
              <a:rPr lang="en-US" sz="2200" b="1" dirty="0"/>
              <a:t>no</a:t>
            </a:r>
            <a:r>
              <a:rPr lang="en-US" sz="2200" dirty="0"/>
              <a:t> </a:t>
            </a:r>
            <a:r>
              <a:rPr lang="en-US" sz="2200" b="1" dirty="0"/>
              <a:t>portfolios</a:t>
            </a:r>
          </a:p>
          <a:p>
            <a:pPr lvl="2"/>
            <a:r>
              <a:rPr lang="en-US" sz="2200" dirty="0">
                <a:latin typeface="Avenir Next LT Pro" panose="020B0504020202020204" pitchFamily="34" charset="0"/>
              </a:rPr>
              <a:t>This is typically a resource of abstracting and indexing “citation-only” content</a:t>
            </a:r>
          </a:p>
          <a:p>
            <a:pPr lvl="2"/>
            <a:r>
              <a:rPr lang="en-US" sz="2200" dirty="0">
                <a:latin typeface="Avenir Next LT Pro" panose="020B0504020202020204" pitchFamily="34" charset="0"/>
              </a:rPr>
              <a:t>See </a:t>
            </a:r>
            <a:r>
              <a:rPr lang="en-US" sz="2200" dirty="0">
                <a:latin typeface="Avenir Next LT Pro" panose="020B0504020202020204" pitchFamily="34" charset="0"/>
                <a:hlinkClick r:id="rId3"/>
              </a:rPr>
              <a:t>Managing Electronic Resources</a:t>
            </a:r>
            <a:r>
              <a:rPr lang="en-US" sz="2200" dirty="0">
                <a:latin typeface="Avenir Next LT Pro" panose="020B0504020202020204" pitchFamily="34" charset="0"/>
              </a:rPr>
              <a:t>: </a:t>
            </a:r>
          </a:p>
          <a:p>
            <a:pPr lvl="1"/>
            <a:r>
              <a:rPr lang="en-US" sz="2200" dirty="0"/>
              <a:t>Vendors sometimes refer to other entities as a “Database”.</a:t>
            </a:r>
          </a:p>
          <a:p>
            <a:pPr lvl="1"/>
            <a:endParaRPr lang="en-US" sz="2200" dirty="0"/>
          </a:p>
        </p:txBody>
      </p:sp>
      <p:sp>
        <p:nvSpPr>
          <p:cNvPr id="7" name="Title 2">
            <a:extLst>
              <a:ext uri="{FF2B5EF4-FFF2-40B4-BE49-F238E27FC236}">
                <a16:creationId xmlns:a16="http://schemas.microsoft.com/office/drawing/2014/main" id="{EE6E0906-205A-38AF-9F9C-05BF85E5E68E}"/>
              </a:ext>
            </a:extLst>
          </p:cNvPr>
          <p:cNvSpPr>
            <a:spLocks noGrp="1"/>
          </p:cNvSpPr>
          <p:nvPr>
            <p:ph type="title"/>
          </p:nvPr>
        </p:nvSpPr>
        <p:spPr>
          <a:xfrm>
            <a:off x="395536" y="70415"/>
            <a:ext cx="8424936" cy="576064"/>
          </a:xfrm>
        </p:spPr>
        <p:txBody>
          <a:bodyPr>
            <a:normAutofit/>
          </a:bodyPr>
          <a:lstStyle/>
          <a:p>
            <a:r>
              <a:rPr lang="en-US" dirty="0"/>
              <a:t>Electronic Collection type “Database”</a:t>
            </a:r>
          </a:p>
        </p:txBody>
      </p:sp>
    </p:spTree>
    <p:extLst>
      <p:ext uri="{BB962C8B-B14F-4D97-AF65-F5344CB8AC3E}">
        <p14:creationId xmlns:p14="http://schemas.microsoft.com/office/powerpoint/2010/main" val="4026615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4" name="Content Placeholder 3">
            <a:extLst>
              <a:ext uri="{FF2B5EF4-FFF2-40B4-BE49-F238E27FC236}">
                <a16:creationId xmlns:a16="http://schemas.microsoft.com/office/drawing/2014/main" id="{D99EDF25-E773-4AA7-863A-766CD587C027}"/>
              </a:ext>
            </a:extLst>
          </p:cNvPr>
          <p:cNvSpPr>
            <a:spLocks noGrp="1"/>
          </p:cNvSpPr>
          <p:nvPr>
            <p:ph idx="1"/>
          </p:nvPr>
        </p:nvSpPr>
        <p:spPr>
          <a:xfrm>
            <a:off x="395535" y="771551"/>
            <a:ext cx="8496945" cy="864096"/>
          </a:xfrm>
        </p:spPr>
        <p:txBody>
          <a:bodyPr>
            <a:normAutofit/>
          </a:bodyPr>
          <a:lstStyle/>
          <a:p>
            <a:r>
              <a:rPr lang="en-US" dirty="0"/>
              <a:t>The “Encyclopedia of Ludic Terms” is an electronic collection of type Database</a:t>
            </a:r>
          </a:p>
          <a:p>
            <a:pPr lvl="1"/>
            <a:endParaRPr lang="en-US" dirty="0"/>
          </a:p>
        </p:txBody>
      </p:sp>
      <p:pic>
        <p:nvPicPr>
          <p:cNvPr id="6" name="Picture 5">
            <a:extLst>
              <a:ext uri="{FF2B5EF4-FFF2-40B4-BE49-F238E27FC236}">
                <a16:creationId xmlns:a16="http://schemas.microsoft.com/office/drawing/2014/main" id="{F4D4F30E-4E30-0C57-7F58-A9F96A0225A5}"/>
              </a:ext>
            </a:extLst>
          </p:cNvPr>
          <p:cNvPicPr>
            <a:picLocks noChangeAspect="1"/>
          </p:cNvPicPr>
          <p:nvPr/>
        </p:nvPicPr>
        <p:blipFill>
          <a:blip r:embed="rId3"/>
          <a:stretch>
            <a:fillRect/>
          </a:stretch>
        </p:blipFill>
        <p:spPr>
          <a:xfrm>
            <a:off x="0" y="1813929"/>
            <a:ext cx="9144000" cy="1515642"/>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7FD2B95A-349E-F016-D076-8511799C9F98}"/>
              </a:ext>
            </a:extLst>
          </p:cNvPr>
          <p:cNvCxnSpPr/>
          <p:nvPr/>
        </p:nvCxnSpPr>
        <p:spPr>
          <a:xfrm flipH="1">
            <a:off x="1006436" y="2678594"/>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A156121F-9401-A5FD-98CA-B45236775672}"/>
              </a:ext>
            </a:extLst>
          </p:cNvPr>
          <p:cNvSpPr>
            <a:spLocks noGrp="1"/>
          </p:cNvSpPr>
          <p:nvPr>
            <p:ph type="title"/>
          </p:nvPr>
        </p:nvSpPr>
        <p:spPr>
          <a:xfrm>
            <a:off x="395536" y="70415"/>
            <a:ext cx="8424936" cy="576064"/>
          </a:xfrm>
        </p:spPr>
        <p:txBody>
          <a:bodyPr>
            <a:normAutofit/>
          </a:bodyPr>
          <a:lstStyle/>
          <a:p>
            <a:r>
              <a:rPr lang="en-US" dirty="0"/>
              <a:t>Electronic Collection type “Database”</a:t>
            </a:r>
          </a:p>
        </p:txBody>
      </p:sp>
    </p:spTree>
    <p:extLst>
      <p:ext uri="{BB962C8B-B14F-4D97-AF65-F5344CB8AC3E}">
        <p14:creationId xmlns:p14="http://schemas.microsoft.com/office/powerpoint/2010/main" val="180193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431088" y="1491630"/>
            <a:ext cx="5327050" cy="3153367"/>
          </a:xfrm>
        </p:spPr>
        <p:txBody>
          <a:bodyPr>
            <a:normAutofit/>
          </a:bodyPr>
          <a:lstStyle/>
          <a:p>
            <a:r>
              <a:rPr lang="en-US" dirty="0"/>
              <a:t>E-Resources Workflow</a:t>
            </a:r>
          </a:p>
          <a:p>
            <a:r>
              <a:rPr lang="en-US" dirty="0"/>
              <a:t>Terminology</a:t>
            </a:r>
          </a:p>
          <a:p>
            <a:r>
              <a:rPr lang="en-US" dirty="0"/>
              <a:t>Collections, Portfolios and Titles</a:t>
            </a:r>
          </a:p>
          <a:p>
            <a:r>
              <a:rPr lang="en-US" dirty="0"/>
              <a:t>Electronic Collection type “Database”</a:t>
            </a:r>
          </a:p>
          <a:p>
            <a:r>
              <a:rPr lang="en-US" dirty="0"/>
              <a:t>Inventory Model in Alma</a:t>
            </a:r>
          </a:p>
          <a:p>
            <a:r>
              <a:rPr lang="en-US" dirty="0"/>
              <a:t>User Roles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3755472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20</a:t>
            </a:fld>
            <a:endParaRPr lang="en-US" dirty="0"/>
          </a:p>
        </p:txBody>
      </p:sp>
      <p:pic>
        <p:nvPicPr>
          <p:cNvPr id="10" name="Picture 9">
            <a:extLst>
              <a:ext uri="{FF2B5EF4-FFF2-40B4-BE49-F238E27FC236}">
                <a16:creationId xmlns:a16="http://schemas.microsoft.com/office/drawing/2014/main" id="{F31EC984-9219-088C-60F7-F34424FAD925}"/>
              </a:ext>
            </a:extLst>
          </p:cNvPr>
          <p:cNvPicPr>
            <a:picLocks noChangeAspect="1"/>
          </p:cNvPicPr>
          <p:nvPr/>
        </p:nvPicPr>
        <p:blipFill>
          <a:blip r:embed="rId3"/>
          <a:stretch>
            <a:fillRect/>
          </a:stretch>
        </p:blipFill>
        <p:spPr>
          <a:xfrm>
            <a:off x="1133872" y="926108"/>
            <a:ext cx="6876256" cy="3793306"/>
          </a:xfrm>
          <a:prstGeom prst="rect">
            <a:avLst/>
          </a:prstGeom>
          <a:ln>
            <a:solidFill>
              <a:schemeClr val="tx1"/>
            </a:solidFill>
          </a:ln>
        </p:spPr>
      </p:pic>
      <p:sp>
        <p:nvSpPr>
          <p:cNvPr id="11" name="Content Placeholder 3">
            <a:extLst>
              <a:ext uri="{FF2B5EF4-FFF2-40B4-BE49-F238E27FC236}">
                <a16:creationId xmlns:a16="http://schemas.microsoft.com/office/drawing/2014/main" id="{555B42E0-BA59-8896-F363-1BE35BDB0E75}"/>
              </a:ext>
            </a:extLst>
          </p:cNvPr>
          <p:cNvSpPr>
            <a:spLocks noGrp="1"/>
          </p:cNvSpPr>
          <p:nvPr>
            <p:ph idx="1"/>
          </p:nvPr>
        </p:nvSpPr>
        <p:spPr>
          <a:xfrm>
            <a:off x="5004048" y="1059582"/>
            <a:ext cx="2448272" cy="1200329"/>
          </a:xfrm>
          <a:solidFill>
            <a:schemeClr val="bg1"/>
          </a:solidFill>
          <a:ln>
            <a:solidFill>
              <a:schemeClr val="tx1"/>
            </a:solidFill>
          </a:ln>
        </p:spPr>
        <p:txBody>
          <a:bodyPr wrap="square" rtlCol="0">
            <a:spAutoFit/>
          </a:bodyPr>
          <a:lstStyle/>
          <a:p>
            <a:pPr marL="0" indent="0">
              <a:buNone/>
            </a:pPr>
            <a:r>
              <a:rPr lang="en-US" sz="1800" dirty="0">
                <a:solidFill>
                  <a:schemeClr val="tx1"/>
                </a:solidFill>
                <a:latin typeface="+mn-lt"/>
              </a:rPr>
              <a:t>The database has no portfolios.  It links to a URL (web site) which can be searched</a:t>
            </a:r>
          </a:p>
        </p:txBody>
      </p:sp>
      <p:sp>
        <p:nvSpPr>
          <p:cNvPr id="6" name="Title 2">
            <a:extLst>
              <a:ext uri="{FF2B5EF4-FFF2-40B4-BE49-F238E27FC236}">
                <a16:creationId xmlns:a16="http://schemas.microsoft.com/office/drawing/2014/main" id="{B45C6670-1752-2C0B-A260-D4EA8D5CF1A0}"/>
              </a:ext>
            </a:extLst>
          </p:cNvPr>
          <p:cNvSpPr>
            <a:spLocks noGrp="1"/>
          </p:cNvSpPr>
          <p:nvPr>
            <p:ph type="title"/>
          </p:nvPr>
        </p:nvSpPr>
        <p:spPr>
          <a:xfrm>
            <a:off x="395536" y="70415"/>
            <a:ext cx="8424936" cy="576064"/>
          </a:xfrm>
        </p:spPr>
        <p:txBody>
          <a:bodyPr>
            <a:normAutofit/>
          </a:bodyPr>
          <a:lstStyle/>
          <a:p>
            <a:r>
              <a:rPr lang="en-US" dirty="0"/>
              <a:t>Electronic Collection type “Database”</a:t>
            </a:r>
          </a:p>
        </p:txBody>
      </p:sp>
    </p:spTree>
    <p:extLst>
      <p:ext uri="{BB962C8B-B14F-4D97-AF65-F5344CB8AC3E}">
        <p14:creationId xmlns:p14="http://schemas.microsoft.com/office/powerpoint/2010/main" val="258585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b="1" dirty="0">
                <a:solidFill>
                  <a:schemeClr val="tx1"/>
                </a:solidFill>
              </a:rPr>
              <a:t>Inventory Model in Alma</a:t>
            </a:r>
          </a:p>
        </p:txBody>
      </p:sp>
    </p:spTree>
    <p:extLst>
      <p:ext uri="{BB962C8B-B14F-4D97-AF65-F5344CB8AC3E}">
        <p14:creationId xmlns:p14="http://schemas.microsoft.com/office/powerpoint/2010/main" val="1096213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29543" y="1041165"/>
            <a:ext cx="8496945" cy="666489"/>
          </a:xfrm>
          <a:ln>
            <a:solidFill>
              <a:schemeClr val="tx1"/>
            </a:solidFill>
          </a:ln>
        </p:spPr>
        <p:txBody>
          <a:bodyPr>
            <a:normAutofit lnSpcReduction="10000"/>
          </a:bodyPr>
          <a:lstStyle/>
          <a:p>
            <a:pPr marL="0" indent="0">
              <a:buNone/>
            </a:pPr>
            <a:r>
              <a:rPr lang="en-US" sz="2000" b="1" dirty="0"/>
              <a:t>P</a:t>
            </a:r>
            <a:r>
              <a:rPr lang="en-US" sz="2000" dirty="0"/>
              <a:t> = </a:t>
            </a:r>
            <a:r>
              <a:rPr lang="en-US" sz="2000" b="1" dirty="0"/>
              <a:t>P</a:t>
            </a:r>
            <a:r>
              <a:rPr lang="en-US" sz="2000" dirty="0"/>
              <a:t>hysical. Bibliographic record with holdings and items attached to the holdings</a:t>
            </a:r>
            <a:endParaRPr lang="LID4096" sz="2000" dirty="0"/>
          </a:p>
        </p:txBody>
      </p:sp>
      <p:sp>
        <p:nvSpPr>
          <p:cNvPr id="7" name="Content Placeholder 3">
            <a:extLst>
              <a:ext uri="{FF2B5EF4-FFF2-40B4-BE49-F238E27FC236}">
                <a16:creationId xmlns:a16="http://schemas.microsoft.com/office/drawing/2014/main" id="{57972C2A-D20C-993D-DC7C-A76E37C110C0}"/>
              </a:ext>
            </a:extLst>
          </p:cNvPr>
          <p:cNvSpPr txBox="1">
            <a:spLocks/>
          </p:cNvSpPr>
          <p:nvPr/>
        </p:nvSpPr>
        <p:spPr>
          <a:xfrm>
            <a:off x="229544" y="2571750"/>
            <a:ext cx="8496945" cy="666489"/>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00000"/>
              </a:lnSpc>
              <a:spcBef>
                <a:spcPts val="600"/>
              </a:spcBef>
              <a:spcAft>
                <a:spcPts val="0"/>
              </a:spcAft>
              <a:buFont typeface="Arial" panose="020B0604020202020204" pitchFamily="34" charset="0"/>
              <a:buChar char="•"/>
              <a:defRPr sz="2400" kern="1200">
                <a:solidFill>
                  <a:schemeClr val="tx1">
                    <a:lumMod val="85000"/>
                    <a:lumOff val="15000"/>
                  </a:schemeClr>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baseline="0">
                <a:solidFill>
                  <a:schemeClr val="tx1">
                    <a:lumMod val="85000"/>
                    <a:lumOff val="15000"/>
                  </a:schemeClr>
                </a:solidFill>
                <a:latin typeface="Avenir Next LT Pro" panose="020B0504020202020204" pitchFamily="34" charset="0"/>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E</a:t>
            </a:r>
            <a:r>
              <a:rPr lang="en-US" sz="2000" dirty="0"/>
              <a:t> = </a:t>
            </a:r>
            <a:r>
              <a:rPr lang="en-US" sz="2000" b="1" dirty="0"/>
              <a:t>E</a:t>
            </a:r>
            <a:r>
              <a:rPr lang="en-US" sz="2000" dirty="0"/>
              <a:t>lectronic. Bibliographic record with portfolios.  May be part of an electronic collection or “standalone”</a:t>
            </a:r>
            <a:endParaRPr lang="LID4096" sz="2000" dirty="0"/>
          </a:p>
        </p:txBody>
      </p:sp>
      <p:sp>
        <p:nvSpPr>
          <p:cNvPr id="8" name="Content Placeholder 3">
            <a:extLst>
              <a:ext uri="{FF2B5EF4-FFF2-40B4-BE49-F238E27FC236}">
                <a16:creationId xmlns:a16="http://schemas.microsoft.com/office/drawing/2014/main" id="{EB44E9CF-A785-195A-BBB4-20118E79F29B}"/>
              </a:ext>
            </a:extLst>
          </p:cNvPr>
          <p:cNvSpPr txBox="1">
            <a:spLocks/>
          </p:cNvSpPr>
          <p:nvPr/>
        </p:nvSpPr>
        <p:spPr>
          <a:xfrm>
            <a:off x="229542" y="3908643"/>
            <a:ext cx="8496945" cy="74851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Font typeface="Arial" panose="020B0604020202020204" pitchFamily="34" charset="0"/>
              <a:buChar char="•"/>
              <a:defRPr sz="2400" kern="1200">
                <a:solidFill>
                  <a:schemeClr val="tx1">
                    <a:lumMod val="85000"/>
                    <a:lumOff val="15000"/>
                  </a:schemeClr>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baseline="0">
                <a:solidFill>
                  <a:schemeClr val="tx1">
                    <a:lumMod val="85000"/>
                    <a:lumOff val="15000"/>
                  </a:schemeClr>
                </a:solidFill>
                <a:latin typeface="Avenir Next LT Pro" panose="020B0504020202020204" pitchFamily="34" charset="0"/>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D</a:t>
            </a:r>
            <a:r>
              <a:rPr lang="en-US" sz="2000" dirty="0"/>
              <a:t> = </a:t>
            </a:r>
            <a:r>
              <a:rPr lang="en-US" sz="2000" b="1" dirty="0"/>
              <a:t>D</a:t>
            </a:r>
            <a:r>
              <a:rPr lang="en-US" sz="2000" dirty="0"/>
              <a:t>igital. Bibliographic record with digital representation, and digital objects attached to the representation</a:t>
            </a:r>
            <a:endParaRPr lang="LID4096" sz="2000" dirty="0"/>
          </a:p>
        </p:txBody>
      </p:sp>
    </p:spTree>
    <p:extLst>
      <p:ext uri="{BB962C8B-B14F-4D97-AF65-F5344CB8AC3E}">
        <p14:creationId xmlns:p14="http://schemas.microsoft.com/office/powerpoint/2010/main" val="4065014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pic>
        <p:nvPicPr>
          <p:cNvPr id="11" name="Picture 10">
            <a:extLst>
              <a:ext uri="{FF2B5EF4-FFF2-40B4-BE49-F238E27FC236}">
                <a16:creationId xmlns:a16="http://schemas.microsoft.com/office/drawing/2014/main" id="{6EF70118-4FF7-81C2-0454-9004E080A00D}"/>
              </a:ext>
            </a:extLst>
          </p:cNvPr>
          <p:cNvPicPr>
            <a:picLocks noChangeAspect="1"/>
          </p:cNvPicPr>
          <p:nvPr/>
        </p:nvPicPr>
        <p:blipFill>
          <a:blip r:embed="rId3"/>
          <a:stretch>
            <a:fillRect/>
          </a:stretch>
        </p:blipFill>
        <p:spPr>
          <a:xfrm>
            <a:off x="1115616" y="632530"/>
            <a:ext cx="6696744" cy="4126221"/>
          </a:xfrm>
          <a:prstGeom prst="rect">
            <a:avLst/>
          </a:prstGeom>
          <a:ln>
            <a:solidFill>
              <a:schemeClr val="accent1"/>
            </a:solidFill>
          </a:ln>
        </p:spPr>
      </p:pic>
      <p:sp>
        <p:nvSpPr>
          <p:cNvPr id="12" name="Rectangle 11">
            <a:extLst>
              <a:ext uri="{FF2B5EF4-FFF2-40B4-BE49-F238E27FC236}">
                <a16:creationId xmlns:a16="http://schemas.microsoft.com/office/drawing/2014/main" id="{85618FDE-4793-C743-A63E-577F225F82EE}"/>
              </a:ext>
            </a:extLst>
          </p:cNvPr>
          <p:cNvSpPr/>
          <p:nvPr/>
        </p:nvSpPr>
        <p:spPr>
          <a:xfrm>
            <a:off x="3059832" y="4501048"/>
            <a:ext cx="720080" cy="1589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49395E-2B15-1D34-3E39-C3C0D984217E}"/>
              </a:ext>
            </a:extLst>
          </p:cNvPr>
          <p:cNvSpPr/>
          <p:nvPr/>
        </p:nvSpPr>
        <p:spPr>
          <a:xfrm>
            <a:off x="3627429" y="3482453"/>
            <a:ext cx="720080" cy="1589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D1AA9D-5CF4-838D-C776-B5564AEACCEE}"/>
              </a:ext>
            </a:extLst>
          </p:cNvPr>
          <p:cNvSpPr/>
          <p:nvPr/>
        </p:nvSpPr>
        <p:spPr>
          <a:xfrm>
            <a:off x="4067944" y="2440473"/>
            <a:ext cx="720080" cy="1589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895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1779662"/>
            <a:ext cx="8496945" cy="2232248"/>
          </a:xfrm>
        </p:spPr>
        <p:txBody>
          <a:bodyPr>
            <a:normAutofit lnSpcReduction="10000"/>
          </a:bodyPr>
          <a:lstStyle/>
          <a:p>
            <a:r>
              <a:rPr lang="en-US" sz="2000" dirty="0"/>
              <a:t>The “Top” of the hierarchy of the electronic inventory is the “Electronic Collection”</a:t>
            </a:r>
          </a:p>
          <a:p>
            <a:r>
              <a:rPr lang="en-US" sz="2000" dirty="0"/>
              <a:t>Collections are groups of titles sold and / or managed together by the vendor. </a:t>
            </a:r>
          </a:p>
          <a:p>
            <a:r>
              <a:rPr lang="en-US" sz="2000" dirty="0"/>
              <a:t>Each of the titles in an electronic collection is called a “Portfolio”.  As we already saw, a title could appear in more than one electronic collection from more than one vendor.  </a:t>
            </a:r>
          </a:p>
        </p:txBody>
      </p:sp>
      <p:sp>
        <p:nvSpPr>
          <p:cNvPr id="5" name="TextBox 4">
            <a:extLst>
              <a:ext uri="{FF2B5EF4-FFF2-40B4-BE49-F238E27FC236}">
                <a16:creationId xmlns:a16="http://schemas.microsoft.com/office/drawing/2014/main" id="{EA0B0D39-03DF-426A-1F4C-4C4009392CAB}"/>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Electronic Collection</a:t>
            </a:r>
          </a:p>
        </p:txBody>
      </p:sp>
    </p:spTree>
    <p:extLst>
      <p:ext uri="{BB962C8B-B14F-4D97-AF65-F5344CB8AC3E}">
        <p14:creationId xmlns:p14="http://schemas.microsoft.com/office/powerpoint/2010/main" val="4105726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5" name="TextBox 4">
            <a:extLst>
              <a:ext uri="{FF2B5EF4-FFF2-40B4-BE49-F238E27FC236}">
                <a16:creationId xmlns:a16="http://schemas.microsoft.com/office/drawing/2014/main" id="{EA0B0D39-03DF-426A-1F4C-4C4009392CAB}"/>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Electronic Collection</a:t>
            </a:r>
          </a:p>
        </p:txBody>
      </p:sp>
      <p:sp>
        <p:nvSpPr>
          <p:cNvPr id="8" name="Content Placeholder 3">
            <a:extLst>
              <a:ext uri="{FF2B5EF4-FFF2-40B4-BE49-F238E27FC236}">
                <a16:creationId xmlns:a16="http://schemas.microsoft.com/office/drawing/2014/main" id="{B37BB235-64BF-938D-F131-D73703241A25}"/>
              </a:ext>
            </a:extLst>
          </p:cNvPr>
          <p:cNvSpPr>
            <a:spLocks noGrp="1"/>
          </p:cNvSpPr>
          <p:nvPr>
            <p:ph idx="1"/>
          </p:nvPr>
        </p:nvSpPr>
        <p:spPr>
          <a:xfrm>
            <a:off x="395535" y="1635647"/>
            <a:ext cx="8496945" cy="576064"/>
          </a:xfrm>
        </p:spPr>
        <p:txBody>
          <a:bodyPr>
            <a:normAutofit/>
          </a:bodyPr>
          <a:lstStyle/>
          <a:p>
            <a:r>
              <a:rPr lang="en-US" sz="2000" dirty="0"/>
              <a:t>There are three types of electronic collections in Alma:</a:t>
            </a:r>
          </a:p>
        </p:txBody>
      </p:sp>
      <p:pic>
        <p:nvPicPr>
          <p:cNvPr id="9" name="Picture 8">
            <a:extLst>
              <a:ext uri="{FF2B5EF4-FFF2-40B4-BE49-F238E27FC236}">
                <a16:creationId xmlns:a16="http://schemas.microsoft.com/office/drawing/2014/main" id="{4C53A74F-14F3-F794-B507-50955F4FFA13}"/>
              </a:ext>
            </a:extLst>
          </p:cNvPr>
          <p:cNvPicPr>
            <a:picLocks noChangeAspect="1"/>
          </p:cNvPicPr>
          <p:nvPr/>
        </p:nvPicPr>
        <p:blipFill>
          <a:blip r:embed="rId3"/>
          <a:stretch>
            <a:fillRect/>
          </a:stretch>
        </p:blipFill>
        <p:spPr>
          <a:xfrm>
            <a:off x="0" y="2495635"/>
            <a:ext cx="9144000" cy="2092339"/>
          </a:xfrm>
          <a:prstGeom prst="rect">
            <a:avLst/>
          </a:prstGeom>
          <a:ln>
            <a:solidFill>
              <a:schemeClr val="tx1"/>
            </a:solidFill>
          </a:ln>
        </p:spPr>
      </p:pic>
      <p:sp>
        <p:nvSpPr>
          <p:cNvPr id="10" name="Rectangle 9">
            <a:extLst>
              <a:ext uri="{FF2B5EF4-FFF2-40B4-BE49-F238E27FC236}">
                <a16:creationId xmlns:a16="http://schemas.microsoft.com/office/drawing/2014/main" id="{19A3A452-7CEE-B882-EF57-C0FFD27C0A41}"/>
              </a:ext>
            </a:extLst>
          </p:cNvPr>
          <p:cNvSpPr/>
          <p:nvPr/>
        </p:nvSpPr>
        <p:spPr>
          <a:xfrm>
            <a:off x="1187624" y="3291830"/>
            <a:ext cx="1872208" cy="432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20F3CD-3299-3434-D1E7-E0325BB6C671}"/>
              </a:ext>
            </a:extLst>
          </p:cNvPr>
          <p:cNvSpPr/>
          <p:nvPr/>
        </p:nvSpPr>
        <p:spPr>
          <a:xfrm>
            <a:off x="5076056" y="3291830"/>
            <a:ext cx="1440160" cy="1152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93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81985" y="1424707"/>
            <a:ext cx="8496945" cy="2016224"/>
          </a:xfrm>
        </p:spPr>
        <p:txBody>
          <a:bodyPr>
            <a:normAutofit/>
          </a:bodyPr>
          <a:lstStyle/>
          <a:p>
            <a:r>
              <a:rPr lang="en-US" sz="1800" dirty="0"/>
              <a:t>An “Aggregator Package” = An electronic collection for which the library typically will activate the entire collection (and not only specific portfolios).*</a:t>
            </a:r>
          </a:p>
          <a:p>
            <a:r>
              <a:rPr lang="en-US" sz="1800" dirty="0"/>
              <a:t>A “Selective Package” = An electronic collection for which the library typically will activate specific portfolios (and not the entire collection). *</a:t>
            </a:r>
          </a:p>
          <a:p>
            <a:r>
              <a:rPr lang="en-US" sz="1800" dirty="0"/>
              <a:t>A “Database” = Already discussed. An electronic collection with no portfolios.  Points to a URL (website) that can be searched. </a:t>
            </a:r>
          </a:p>
        </p:txBody>
      </p:sp>
      <p:sp>
        <p:nvSpPr>
          <p:cNvPr id="5" name="TextBox 4">
            <a:extLst>
              <a:ext uri="{FF2B5EF4-FFF2-40B4-BE49-F238E27FC236}">
                <a16:creationId xmlns:a16="http://schemas.microsoft.com/office/drawing/2014/main" id="{8DE1F553-7B50-390F-BFFC-4F684FC16A39}"/>
              </a:ext>
            </a:extLst>
          </p:cNvPr>
          <p:cNvSpPr txBox="1"/>
          <p:nvPr/>
        </p:nvSpPr>
        <p:spPr>
          <a:xfrm>
            <a:off x="3958695" y="3579862"/>
            <a:ext cx="4106930" cy="1169551"/>
          </a:xfrm>
          <a:prstGeom prst="rect">
            <a:avLst/>
          </a:prstGeom>
          <a:noFill/>
          <a:ln>
            <a:solidFill>
              <a:schemeClr val="tx1"/>
            </a:solidFill>
          </a:ln>
        </p:spPr>
        <p:txBody>
          <a:bodyPr wrap="square" rtlCol="0">
            <a:spAutoFit/>
          </a:bodyPr>
          <a:lstStyle/>
          <a:p>
            <a:r>
              <a:rPr lang="en-US" sz="1400" dirty="0">
                <a:latin typeface="Avenir Next LT Pro" panose="020B0504020202020204" pitchFamily="34" charset="0"/>
              </a:rPr>
              <a:t>* Note that "Selective" package and "Aggregator" package behave the same when the flag "Automatically activate new portfolios" is checked in the electronic collection activation wizard. (more on this in a later session) </a:t>
            </a:r>
          </a:p>
        </p:txBody>
      </p:sp>
      <p:sp>
        <p:nvSpPr>
          <p:cNvPr id="6" name="TextBox 5">
            <a:extLst>
              <a:ext uri="{FF2B5EF4-FFF2-40B4-BE49-F238E27FC236}">
                <a16:creationId xmlns:a16="http://schemas.microsoft.com/office/drawing/2014/main" id="{CD2FCD8E-4BE2-3CEB-FBDB-94A8E84F8AA4}"/>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Types of Electronic Collections</a:t>
            </a:r>
          </a:p>
        </p:txBody>
      </p:sp>
    </p:spTree>
    <p:extLst>
      <p:ext uri="{BB962C8B-B14F-4D97-AF65-F5344CB8AC3E}">
        <p14:creationId xmlns:p14="http://schemas.microsoft.com/office/powerpoint/2010/main" val="952407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07504" y="1230400"/>
            <a:ext cx="8496945" cy="1053318"/>
          </a:xfrm>
        </p:spPr>
        <p:txBody>
          <a:bodyPr>
            <a:noAutofit/>
          </a:bodyPr>
          <a:lstStyle/>
          <a:p>
            <a:r>
              <a:rPr lang="en-US" sz="1800" dirty="0"/>
              <a:t>The Electronic Inventory POL (Purchase Order Line) type may be</a:t>
            </a:r>
          </a:p>
          <a:p>
            <a:pPr marL="800100" lvl="1" indent="-342900">
              <a:buFont typeface="+mj-lt"/>
              <a:buAutoNum type="arabicPeriod"/>
            </a:pPr>
            <a:r>
              <a:rPr lang="en-US" sz="1800" dirty="0"/>
              <a:t>“Continuous” (“Subscription”) </a:t>
            </a:r>
          </a:p>
          <a:p>
            <a:pPr marL="800100" lvl="1" indent="-342900">
              <a:buFont typeface="+mj-lt"/>
              <a:buAutoNum type="arabicPeriod"/>
            </a:pPr>
            <a:r>
              <a:rPr lang="en-US" sz="1800" dirty="0"/>
              <a:t>“One Time”.</a:t>
            </a:r>
          </a:p>
        </p:txBody>
      </p:sp>
      <p:sp>
        <p:nvSpPr>
          <p:cNvPr id="6" name="TextBox 5">
            <a:extLst>
              <a:ext uri="{FF2B5EF4-FFF2-40B4-BE49-F238E27FC236}">
                <a16:creationId xmlns:a16="http://schemas.microsoft.com/office/drawing/2014/main" id="{CD2FCD8E-4BE2-3CEB-FBDB-94A8E84F8AA4}"/>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POL for Electronic Inventory</a:t>
            </a:r>
          </a:p>
        </p:txBody>
      </p:sp>
      <p:pic>
        <p:nvPicPr>
          <p:cNvPr id="10" name="Picture 9">
            <a:extLst>
              <a:ext uri="{FF2B5EF4-FFF2-40B4-BE49-F238E27FC236}">
                <a16:creationId xmlns:a16="http://schemas.microsoft.com/office/drawing/2014/main" id="{8C7BC926-43B8-3139-6A58-96B06278735C}"/>
              </a:ext>
            </a:extLst>
          </p:cNvPr>
          <p:cNvPicPr>
            <a:picLocks noChangeAspect="1"/>
          </p:cNvPicPr>
          <p:nvPr/>
        </p:nvPicPr>
        <p:blipFill>
          <a:blip r:embed="rId3"/>
          <a:stretch>
            <a:fillRect/>
          </a:stretch>
        </p:blipFill>
        <p:spPr>
          <a:xfrm>
            <a:off x="395536" y="2499742"/>
            <a:ext cx="4659398" cy="2246950"/>
          </a:xfrm>
          <a:prstGeom prst="rect">
            <a:avLst/>
          </a:prstGeom>
          <a:ln>
            <a:solidFill>
              <a:schemeClr val="tx1"/>
            </a:solidFill>
          </a:ln>
        </p:spPr>
      </p:pic>
      <p:cxnSp>
        <p:nvCxnSpPr>
          <p:cNvPr id="16" name="Straight Arrow Connector 15">
            <a:extLst>
              <a:ext uri="{FF2B5EF4-FFF2-40B4-BE49-F238E27FC236}">
                <a16:creationId xmlns:a16="http://schemas.microsoft.com/office/drawing/2014/main" id="{6F7F8C1B-03FA-06EC-CBA3-7E74EB05BE51}"/>
              </a:ext>
            </a:extLst>
          </p:cNvPr>
          <p:cNvCxnSpPr/>
          <p:nvPr/>
        </p:nvCxnSpPr>
        <p:spPr>
          <a:xfrm flipH="1">
            <a:off x="2509211" y="3994492"/>
            <a:ext cx="48580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2A030A7-E49C-EC20-F809-E41FBF4B89E8}"/>
              </a:ext>
            </a:extLst>
          </p:cNvPr>
          <p:cNvCxnSpPr/>
          <p:nvPr/>
        </p:nvCxnSpPr>
        <p:spPr>
          <a:xfrm flipH="1">
            <a:off x="2411076" y="4426540"/>
            <a:ext cx="48580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920AC71-22D1-4B61-24DF-FA61037D9D6A}"/>
              </a:ext>
            </a:extLst>
          </p:cNvPr>
          <p:cNvCxnSpPr/>
          <p:nvPr/>
        </p:nvCxnSpPr>
        <p:spPr>
          <a:xfrm flipH="1">
            <a:off x="2626775" y="4201807"/>
            <a:ext cx="4858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8EF1274-B7FA-0538-EA50-09E812A068CC}"/>
              </a:ext>
            </a:extLst>
          </p:cNvPr>
          <p:cNvCxnSpPr/>
          <p:nvPr/>
        </p:nvCxnSpPr>
        <p:spPr>
          <a:xfrm flipH="1">
            <a:off x="2528640" y="4633855"/>
            <a:ext cx="4858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E98D49-0C20-26FD-3FC4-E009C3D3DC34}"/>
              </a:ext>
            </a:extLst>
          </p:cNvPr>
          <p:cNvSpPr txBox="1"/>
          <p:nvPr/>
        </p:nvSpPr>
        <p:spPr>
          <a:xfrm>
            <a:off x="5328374" y="2283718"/>
            <a:ext cx="3400848" cy="1477328"/>
          </a:xfrm>
          <a:prstGeom prst="rect">
            <a:avLst/>
          </a:prstGeom>
          <a:noFill/>
          <a:ln>
            <a:solidFill>
              <a:schemeClr val="tx1"/>
            </a:solidFill>
          </a:ln>
        </p:spPr>
        <p:txBody>
          <a:bodyPr wrap="square" rtlCol="0">
            <a:spAutoFit/>
          </a:bodyPr>
          <a:lstStyle/>
          <a:p>
            <a:r>
              <a:rPr lang="en-US" dirty="0"/>
              <a:t>This list will differ per institution depending on what POL types are activated at “Configuration &gt; Acquisitions &gt; Purchase Orders &gt; PO Line Types”</a:t>
            </a:r>
          </a:p>
        </p:txBody>
      </p:sp>
    </p:spTree>
    <p:extLst>
      <p:ext uri="{BB962C8B-B14F-4D97-AF65-F5344CB8AC3E}">
        <p14:creationId xmlns:p14="http://schemas.microsoft.com/office/powerpoint/2010/main" val="2651474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98941" y="1174070"/>
            <a:ext cx="8496945" cy="1685711"/>
          </a:xfrm>
        </p:spPr>
        <p:txBody>
          <a:bodyPr>
            <a:noAutofit/>
          </a:bodyPr>
          <a:lstStyle/>
          <a:p>
            <a:r>
              <a:rPr lang="en-US" sz="1400" dirty="0"/>
              <a:t>The different POL types behave the same when they have the same “Continuity” and “Inventory Format”.</a:t>
            </a:r>
          </a:p>
          <a:p>
            <a:r>
              <a:rPr lang="en-US" sz="1400" dirty="0"/>
              <a:t>They differ merely in name (Description).  This is why typically they are not all activated.</a:t>
            </a:r>
          </a:p>
          <a:p>
            <a:r>
              <a:rPr lang="en-US" sz="1400" dirty="0"/>
              <a:t>For example, below, </a:t>
            </a:r>
          </a:p>
          <a:p>
            <a:pPr lvl="1"/>
            <a:r>
              <a:rPr lang="en-US" sz="1400" dirty="0"/>
              <a:t>“</a:t>
            </a:r>
            <a:r>
              <a:rPr lang="en-US" sz="1400" u="none" strike="noStrike" dirty="0">
                <a:effectLst/>
              </a:rPr>
              <a:t>Electronic Book - One Time</a:t>
            </a:r>
            <a:r>
              <a:rPr lang="en-US" sz="1400" dirty="0"/>
              <a:t>” and “</a:t>
            </a:r>
            <a:r>
              <a:rPr lang="en-US" sz="1400" u="none" strike="noStrike" dirty="0">
                <a:effectLst/>
              </a:rPr>
              <a:t>Electronic Title - One Time</a:t>
            </a:r>
            <a:r>
              <a:rPr lang="en-US" sz="1400" dirty="0"/>
              <a:t>” behave the same.</a:t>
            </a:r>
          </a:p>
          <a:p>
            <a:pPr lvl="1"/>
            <a:r>
              <a:rPr lang="en-US" sz="1400" dirty="0"/>
              <a:t>“</a:t>
            </a:r>
            <a:r>
              <a:rPr lang="en-US" sz="1400" u="none" strike="noStrike" dirty="0">
                <a:effectLst/>
              </a:rPr>
              <a:t>Electronic Journal - Subscription</a:t>
            </a:r>
            <a:r>
              <a:rPr lang="en-US" sz="1400" dirty="0"/>
              <a:t>” and “</a:t>
            </a:r>
            <a:r>
              <a:rPr lang="en-US" sz="1400" u="none" strike="noStrike" dirty="0">
                <a:effectLst/>
              </a:rPr>
              <a:t>Electronic Title - Subscription</a:t>
            </a:r>
            <a:r>
              <a:rPr lang="en-US" sz="1400" dirty="0"/>
              <a:t>” behave the same.</a:t>
            </a:r>
          </a:p>
        </p:txBody>
      </p:sp>
      <p:graphicFrame>
        <p:nvGraphicFramePr>
          <p:cNvPr id="5" name="Table 4">
            <a:extLst>
              <a:ext uri="{FF2B5EF4-FFF2-40B4-BE49-F238E27FC236}">
                <a16:creationId xmlns:a16="http://schemas.microsoft.com/office/drawing/2014/main" id="{1EFE9D4C-7EC9-B60D-650C-D04FD70B601C}"/>
              </a:ext>
            </a:extLst>
          </p:cNvPr>
          <p:cNvGraphicFramePr>
            <a:graphicFrameLocks noGrp="1"/>
          </p:cNvGraphicFramePr>
          <p:nvPr>
            <p:extLst>
              <p:ext uri="{D42A27DB-BD31-4B8C-83A1-F6EECF244321}">
                <p14:modId xmlns:p14="http://schemas.microsoft.com/office/powerpoint/2010/main" val="610875104"/>
              </p:ext>
            </p:extLst>
          </p:nvPr>
        </p:nvGraphicFramePr>
        <p:xfrm>
          <a:off x="520700" y="2971006"/>
          <a:ext cx="8102600" cy="1905000"/>
        </p:xfrm>
        <a:graphic>
          <a:graphicData uri="http://schemas.openxmlformats.org/drawingml/2006/table">
            <a:tbl>
              <a:tblPr>
                <a:tableStyleId>{5C22544A-7EE6-4342-B048-85BDC9FD1C3A}</a:tableStyleId>
              </a:tblPr>
              <a:tblGrid>
                <a:gridCol w="3351487">
                  <a:extLst>
                    <a:ext uri="{9D8B030D-6E8A-4147-A177-3AD203B41FA5}">
                      <a16:colId xmlns:a16="http://schemas.microsoft.com/office/drawing/2014/main" val="1435881978"/>
                    </a:ext>
                  </a:extLst>
                </a:gridCol>
                <a:gridCol w="2132764">
                  <a:extLst>
                    <a:ext uri="{9D8B030D-6E8A-4147-A177-3AD203B41FA5}">
                      <a16:colId xmlns:a16="http://schemas.microsoft.com/office/drawing/2014/main" val="273384500"/>
                    </a:ext>
                  </a:extLst>
                </a:gridCol>
                <a:gridCol w="2618349">
                  <a:extLst>
                    <a:ext uri="{9D8B030D-6E8A-4147-A177-3AD203B41FA5}">
                      <a16:colId xmlns:a16="http://schemas.microsoft.com/office/drawing/2014/main" val="2420852338"/>
                    </a:ext>
                  </a:extLst>
                </a:gridCol>
              </a:tblGrid>
              <a:tr h="190500">
                <a:tc>
                  <a:txBody>
                    <a:bodyPr/>
                    <a:lstStyle/>
                    <a:p>
                      <a:pPr algn="l" fontAlgn="t"/>
                      <a:r>
                        <a:rPr lang="en-US" sz="1100" b="1" u="none" strike="noStrike" dirty="0">
                          <a:effectLst/>
                        </a:rPr>
                        <a:t>[Description]</a:t>
                      </a:r>
                      <a:endParaRPr lang="en-US" sz="11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1" u="none" strike="noStrike" dirty="0">
                          <a:effectLst/>
                        </a:rPr>
                        <a:t>[Continuity]</a:t>
                      </a:r>
                      <a:endParaRPr lang="en-US" sz="11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1" u="none" strike="noStrike" dirty="0">
                          <a:effectLst/>
                        </a:rPr>
                        <a:t>[Inventory Format]</a:t>
                      </a:r>
                      <a:endParaRPr lang="en-US" sz="11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044517325"/>
                  </a:ext>
                </a:extLst>
              </a:tr>
              <a:tr h="190500">
                <a:tc>
                  <a:txBody>
                    <a:bodyPr/>
                    <a:lstStyle/>
                    <a:p>
                      <a:pPr algn="l" fontAlgn="t"/>
                      <a:r>
                        <a:rPr lang="en-US" sz="1100" u="none" strike="noStrike">
                          <a:effectLst/>
                        </a:rPr>
                        <a:t>Electronic Book - Subscription</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dirty="0">
                          <a:effectLst/>
                        </a:rPr>
                        <a:t>Continuous</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dirty="0">
                          <a:effectLst/>
                        </a:rPr>
                        <a:t>Electronic</a:t>
                      </a:r>
                      <a:endParaRPr lang="en-US" sz="11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21728202"/>
                  </a:ext>
                </a:extLst>
              </a:tr>
              <a:tr h="190500">
                <a:tc>
                  <a:txBody>
                    <a:bodyPr/>
                    <a:lstStyle/>
                    <a:p>
                      <a:pPr algn="l" fontAlgn="t"/>
                      <a:r>
                        <a:rPr lang="en-US" sz="1100" u="none" strike="noStrike" dirty="0">
                          <a:effectLst/>
                        </a:rPr>
                        <a:t>Electronic Book - One Time</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One-Time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Electronic</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261387702"/>
                  </a:ext>
                </a:extLst>
              </a:tr>
              <a:tr h="190500">
                <a:tc>
                  <a:txBody>
                    <a:bodyPr/>
                    <a:lstStyle/>
                    <a:p>
                      <a:pPr algn="l" fontAlgn="t"/>
                      <a:r>
                        <a:rPr lang="en-US" sz="1100" u="none" strike="noStrike">
                          <a:effectLst/>
                        </a:rPr>
                        <a:t>Electronic Journal - Subscription</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dirty="0">
                          <a:effectLst/>
                        </a:rPr>
                        <a:t>Continuous</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Electronic</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509144177"/>
                  </a:ext>
                </a:extLst>
              </a:tr>
              <a:tr h="190500">
                <a:tc>
                  <a:txBody>
                    <a:bodyPr/>
                    <a:lstStyle/>
                    <a:p>
                      <a:pPr algn="l" fontAlgn="t"/>
                      <a:r>
                        <a:rPr lang="en-US" sz="1100" u="none" strike="noStrike">
                          <a:effectLst/>
                        </a:rPr>
                        <a:t>Electronic Journal - One Time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One-Time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Electronic</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46291614"/>
                  </a:ext>
                </a:extLst>
              </a:tr>
              <a:tr h="190500">
                <a:tc>
                  <a:txBody>
                    <a:bodyPr/>
                    <a:lstStyle/>
                    <a:p>
                      <a:pPr algn="l" fontAlgn="t"/>
                      <a:r>
                        <a:rPr lang="en-US" sz="1100" u="none" strike="noStrike">
                          <a:effectLst/>
                        </a:rPr>
                        <a:t>Electronic Collection - Subscription</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Continuous</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Electronic</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832316928"/>
                  </a:ext>
                </a:extLst>
              </a:tr>
              <a:tr h="190500">
                <a:tc>
                  <a:txBody>
                    <a:bodyPr/>
                    <a:lstStyle/>
                    <a:p>
                      <a:pPr algn="l" fontAlgn="t"/>
                      <a:r>
                        <a:rPr lang="en-US" sz="1100" u="none" strike="noStrike">
                          <a:effectLst/>
                        </a:rPr>
                        <a:t>Electronic Collection - One Time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One-Time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Electronic</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061943922"/>
                  </a:ext>
                </a:extLst>
              </a:tr>
              <a:tr h="190500">
                <a:tc>
                  <a:txBody>
                    <a:bodyPr/>
                    <a:lstStyle/>
                    <a:p>
                      <a:pPr algn="l" fontAlgn="t"/>
                      <a:r>
                        <a:rPr lang="en-US" sz="1100" u="none" strike="noStrike">
                          <a:effectLst/>
                        </a:rPr>
                        <a:t>Electronic Title - Subscription</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Continuous</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Electronic</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510751812"/>
                  </a:ext>
                </a:extLst>
              </a:tr>
              <a:tr h="190500">
                <a:tc>
                  <a:txBody>
                    <a:bodyPr/>
                    <a:lstStyle/>
                    <a:p>
                      <a:pPr algn="l" fontAlgn="t"/>
                      <a:r>
                        <a:rPr lang="en-US" sz="1100" u="none" strike="noStrike" dirty="0">
                          <a:effectLst/>
                        </a:rPr>
                        <a:t>Electronic Title - One Time</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One-Time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Electronic</a:t>
                      </a:r>
                      <a:endParaRPr lang="en-US" sz="11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009481050"/>
                  </a:ext>
                </a:extLst>
              </a:tr>
              <a:tr h="190500">
                <a:tc>
                  <a:txBody>
                    <a:bodyPr/>
                    <a:lstStyle/>
                    <a:p>
                      <a:pPr algn="l" fontAlgn="t"/>
                      <a:r>
                        <a:rPr lang="en-US" sz="1100" u="none" strike="noStrike">
                          <a:effectLst/>
                        </a:rPr>
                        <a:t>License Upgrade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a:effectLst/>
                        </a:rPr>
                        <a:t>One-Time</a:t>
                      </a:r>
                      <a:endParaRPr lang="en-US" sz="11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1100" u="none" strike="noStrike" dirty="0">
                          <a:effectLst/>
                        </a:rPr>
                        <a:t>Electronic</a:t>
                      </a:r>
                      <a:endParaRPr lang="en-US" sz="11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194480106"/>
                  </a:ext>
                </a:extLst>
              </a:tr>
            </a:tbl>
          </a:graphicData>
        </a:graphic>
      </p:graphicFrame>
      <p:sp>
        <p:nvSpPr>
          <p:cNvPr id="7" name="TextBox 6">
            <a:extLst>
              <a:ext uri="{FF2B5EF4-FFF2-40B4-BE49-F238E27FC236}">
                <a16:creationId xmlns:a16="http://schemas.microsoft.com/office/drawing/2014/main" id="{E9338008-1EDD-26D0-A1EA-43B124BC42A3}"/>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POL for Electronic Inventory</a:t>
            </a:r>
          </a:p>
        </p:txBody>
      </p:sp>
    </p:spTree>
    <p:extLst>
      <p:ext uri="{BB962C8B-B14F-4D97-AF65-F5344CB8AC3E}">
        <p14:creationId xmlns:p14="http://schemas.microsoft.com/office/powerpoint/2010/main" val="1011578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98941" y="1174070"/>
            <a:ext cx="8496945" cy="3341896"/>
          </a:xfrm>
        </p:spPr>
        <p:txBody>
          <a:bodyPr>
            <a:noAutofit/>
          </a:bodyPr>
          <a:lstStyle/>
          <a:p>
            <a:pPr algn="l" rtl="0" fontAlgn="base">
              <a:buFont typeface="Arial" panose="020B0604020202020204" pitchFamily="34" charset="0"/>
              <a:buChar char="•"/>
            </a:pPr>
            <a:r>
              <a:rPr lang="en-US" sz="2200" b="0" i="0" u="none" strike="noStrike" dirty="0">
                <a:solidFill>
                  <a:srgbClr val="262626"/>
                </a:solidFill>
                <a:effectLst/>
              </a:rPr>
              <a:t>Electronic Inventory POL of type Continuous (Subscription</a:t>
            </a:r>
            <a:r>
              <a:rPr lang="en-US" sz="2200" b="0" i="0" dirty="0">
                <a:solidFill>
                  <a:srgbClr val="262626"/>
                </a:solidFill>
                <a:effectLst/>
              </a:rPr>
              <a:t>​)</a:t>
            </a:r>
            <a:endParaRPr lang="en-US" sz="2200" b="0" i="0" dirty="0">
              <a:effectLst/>
            </a:endParaRPr>
          </a:p>
          <a:p>
            <a:pPr lvl="1" fontAlgn="base"/>
            <a:r>
              <a:rPr lang="en-US" sz="2200" b="0" i="0" u="none" strike="noStrike" dirty="0">
                <a:solidFill>
                  <a:srgbClr val="262626"/>
                </a:solidFill>
                <a:effectLst/>
              </a:rPr>
              <a:t>Renewal Dates</a:t>
            </a:r>
            <a:r>
              <a:rPr lang="en-US" sz="2200" b="0" i="0" dirty="0">
                <a:solidFill>
                  <a:srgbClr val="262626"/>
                </a:solidFill>
                <a:effectLst/>
              </a:rPr>
              <a:t>​</a:t>
            </a:r>
            <a:endParaRPr lang="en-US" sz="2200" b="0" i="0" dirty="0">
              <a:effectLst/>
            </a:endParaRPr>
          </a:p>
          <a:p>
            <a:pPr lvl="1" fontAlgn="base"/>
            <a:r>
              <a:rPr lang="en-US" sz="2200" b="0" i="0" u="none" strike="noStrike" dirty="0">
                <a:solidFill>
                  <a:srgbClr val="262626"/>
                </a:solidFill>
                <a:effectLst/>
              </a:rPr>
              <a:t>Automated or manual renewals</a:t>
            </a:r>
            <a:r>
              <a:rPr lang="en-US" sz="2200" b="0" i="0" dirty="0">
                <a:solidFill>
                  <a:srgbClr val="262626"/>
                </a:solidFill>
                <a:effectLst/>
              </a:rPr>
              <a:t>​</a:t>
            </a:r>
            <a:endParaRPr lang="en-US" sz="2200" b="0" i="0" dirty="0">
              <a:effectLst/>
            </a:endParaRPr>
          </a:p>
          <a:p>
            <a:pPr lvl="1" fontAlgn="base"/>
            <a:r>
              <a:rPr lang="en-US" sz="2200" b="0" i="0" u="none" strike="noStrike" dirty="0">
                <a:solidFill>
                  <a:srgbClr val="262626"/>
                </a:solidFill>
                <a:effectLst/>
              </a:rPr>
              <a:t>Licenses can be used</a:t>
            </a:r>
            <a:r>
              <a:rPr lang="en-US" sz="2200" b="0" i="0" dirty="0">
                <a:solidFill>
                  <a:srgbClr val="262626"/>
                </a:solidFill>
                <a:effectLst/>
              </a:rPr>
              <a:t>​</a:t>
            </a:r>
            <a:endParaRPr lang="en-US" sz="2200" b="0" i="0" dirty="0">
              <a:effectLst/>
            </a:endParaRPr>
          </a:p>
          <a:p>
            <a:pPr algn="l" rtl="0" fontAlgn="base">
              <a:buFont typeface="Arial" panose="020B0604020202020204" pitchFamily="34" charset="0"/>
              <a:buChar char="•"/>
            </a:pPr>
            <a:r>
              <a:rPr lang="en-US" sz="2200" b="0" i="0" dirty="0">
                <a:solidFill>
                  <a:srgbClr val="262626"/>
                </a:solidFill>
                <a:effectLst/>
              </a:rPr>
              <a:t>​</a:t>
            </a:r>
            <a:endParaRPr lang="en-US" sz="2200" b="0" i="0" dirty="0">
              <a:effectLst/>
            </a:endParaRPr>
          </a:p>
          <a:p>
            <a:pPr algn="l" rtl="0" fontAlgn="base">
              <a:buFont typeface="Arial" panose="020B0604020202020204" pitchFamily="34" charset="0"/>
              <a:buChar char="•"/>
            </a:pPr>
            <a:r>
              <a:rPr lang="en-US" sz="2200" b="0" i="0" u="none" strike="noStrike" dirty="0">
                <a:solidFill>
                  <a:srgbClr val="262626"/>
                </a:solidFill>
                <a:effectLst/>
              </a:rPr>
              <a:t>Electronic Inventory POL of type One-Time</a:t>
            </a:r>
            <a:r>
              <a:rPr lang="en-US" sz="2200" b="0" i="0" dirty="0">
                <a:solidFill>
                  <a:srgbClr val="262626"/>
                </a:solidFill>
                <a:effectLst/>
              </a:rPr>
              <a:t>​</a:t>
            </a:r>
            <a:endParaRPr lang="en-US" sz="2200" b="0" i="0" dirty="0">
              <a:effectLst/>
            </a:endParaRPr>
          </a:p>
          <a:p>
            <a:pPr lvl="1" fontAlgn="base"/>
            <a:r>
              <a:rPr lang="en-US" sz="2200" b="0" i="0" u="none" strike="noStrike" dirty="0">
                <a:solidFill>
                  <a:srgbClr val="262626"/>
                </a:solidFill>
                <a:effectLst/>
              </a:rPr>
              <a:t>No Renewal Dates</a:t>
            </a:r>
            <a:r>
              <a:rPr lang="en-US" sz="2200" b="0" i="0" dirty="0">
                <a:solidFill>
                  <a:srgbClr val="262626"/>
                </a:solidFill>
                <a:effectLst/>
              </a:rPr>
              <a:t>​</a:t>
            </a:r>
            <a:endParaRPr lang="en-US" sz="2200" b="0" i="0" dirty="0">
              <a:effectLst/>
            </a:endParaRPr>
          </a:p>
          <a:p>
            <a:pPr lvl="1" fontAlgn="base"/>
            <a:r>
              <a:rPr lang="en-US" sz="2200" b="0" i="0" u="none" strike="noStrike" dirty="0">
                <a:solidFill>
                  <a:srgbClr val="262626"/>
                </a:solidFill>
                <a:effectLst/>
              </a:rPr>
              <a:t>Licenses can be used</a:t>
            </a:r>
            <a:r>
              <a:rPr lang="en-US" sz="2200" b="0" i="0" dirty="0">
                <a:solidFill>
                  <a:srgbClr val="262626"/>
                </a:solidFill>
                <a:effectLst/>
              </a:rPr>
              <a:t>​</a:t>
            </a:r>
            <a:endParaRPr lang="en-US" sz="2200" b="0" i="0" dirty="0">
              <a:effectLst/>
            </a:endParaRPr>
          </a:p>
        </p:txBody>
      </p:sp>
      <p:sp>
        <p:nvSpPr>
          <p:cNvPr id="5" name="TextBox 4">
            <a:extLst>
              <a:ext uri="{FF2B5EF4-FFF2-40B4-BE49-F238E27FC236}">
                <a16:creationId xmlns:a16="http://schemas.microsoft.com/office/drawing/2014/main" id="{CE0F5A98-B077-F18C-C227-95D231F56D7E}"/>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POL for Electronic Inventory</a:t>
            </a:r>
          </a:p>
        </p:txBody>
      </p:sp>
    </p:spTree>
    <p:extLst>
      <p:ext uri="{BB962C8B-B14F-4D97-AF65-F5344CB8AC3E}">
        <p14:creationId xmlns:p14="http://schemas.microsoft.com/office/powerpoint/2010/main" val="548326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E-Resources Workflow</a:t>
            </a:r>
          </a:p>
        </p:txBody>
      </p:sp>
    </p:spTree>
    <p:extLst>
      <p:ext uri="{BB962C8B-B14F-4D97-AF65-F5344CB8AC3E}">
        <p14:creationId xmlns:p14="http://schemas.microsoft.com/office/powerpoint/2010/main" val="3301537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4B8C11-9DAD-DC0F-AF0D-FB3E8A9BE600}"/>
              </a:ext>
            </a:extLst>
          </p:cNvPr>
          <p:cNvPicPr>
            <a:picLocks noChangeAspect="1"/>
          </p:cNvPicPr>
          <p:nvPr/>
        </p:nvPicPr>
        <p:blipFill>
          <a:blip r:embed="rId3"/>
          <a:stretch>
            <a:fillRect/>
          </a:stretch>
        </p:blipFill>
        <p:spPr>
          <a:xfrm>
            <a:off x="737828" y="1347614"/>
            <a:ext cx="7668344" cy="332683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4830117" y="1832725"/>
            <a:ext cx="3576055" cy="792088"/>
          </a:xfrm>
          <a:solidFill>
            <a:schemeClr val="bg1"/>
          </a:solidFill>
          <a:ln>
            <a:solidFill>
              <a:schemeClr val="accent1"/>
            </a:solidFill>
          </a:ln>
        </p:spPr>
        <p:txBody>
          <a:bodyPr>
            <a:noAutofit/>
          </a:bodyPr>
          <a:lstStyle/>
          <a:p>
            <a:pPr marL="0" indent="0" algn="l" rtl="0" fontAlgn="base">
              <a:buNone/>
            </a:pPr>
            <a:r>
              <a:rPr lang="en-US" sz="2200" b="0" i="0" u="none" strike="noStrike" dirty="0">
                <a:solidFill>
                  <a:srgbClr val="262626"/>
                </a:solidFill>
                <a:effectLst/>
              </a:rPr>
              <a:t>Example of POL of type Continuous (Subscription</a:t>
            </a:r>
            <a:r>
              <a:rPr lang="en-US" sz="2200" b="0" i="0" dirty="0">
                <a:solidFill>
                  <a:srgbClr val="262626"/>
                </a:solidFill>
                <a:effectLst/>
              </a:rPr>
              <a:t>​</a:t>
            </a:r>
            <a:r>
              <a:rPr lang="en-US" sz="2200" dirty="0">
                <a:solidFill>
                  <a:srgbClr val="262626"/>
                </a:solidFill>
              </a:rPr>
              <a:t>)</a:t>
            </a:r>
            <a:endParaRPr lang="en-US" sz="2200" b="0" i="0" dirty="0">
              <a:effectLst/>
            </a:endParaRPr>
          </a:p>
        </p:txBody>
      </p:sp>
      <p:sp>
        <p:nvSpPr>
          <p:cNvPr id="8" name="Rectangle 7">
            <a:extLst>
              <a:ext uri="{FF2B5EF4-FFF2-40B4-BE49-F238E27FC236}">
                <a16:creationId xmlns:a16="http://schemas.microsoft.com/office/drawing/2014/main" id="{141F3A9F-2753-6484-E1F0-D05452F1C37A}"/>
              </a:ext>
            </a:extLst>
          </p:cNvPr>
          <p:cNvSpPr/>
          <p:nvPr/>
        </p:nvSpPr>
        <p:spPr>
          <a:xfrm>
            <a:off x="1619672" y="2715766"/>
            <a:ext cx="1152128"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BE9BD0-FD09-5113-BFC2-679092157578}"/>
              </a:ext>
            </a:extLst>
          </p:cNvPr>
          <p:cNvSpPr/>
          <p:nvPr/>
        </p:nvSpPr>
        <p:spPr>
          <a:xfrm>
            <a:off x="1763688" y="3089635"/>
            <a:ext cx="1512168" cy="4182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AA28C0-6B61-B115-12BC-D643A7C0D81D}"/>
              </a:ext>
            </a:extLst>
          </p:cNvPr>
          <p:cNvSpPr/>
          <p:nvPr/>
        </p:nvSpPr>
        <p:spPr>
          <a:xfrm>
            <a:off x="5580112" y="3004968"/>
            <a:ext cx="1512168" cy="4182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CA5960-D65D-7118-565F-C77976605E02}"/>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POL for Electronic Inventory</a:t>
            </a:r>
          </a:p>
        </p:txBody>
      </p:sp>
    </p:spTree>
    <p:extLst>
      <p:ext uri="{BB962C8B-B14F-4D97-AF65-F5344CB8AC3E}">
        <p14:creationId xmlns:p14="http://schemas.microsoft.com/office/powerpoint/2010/main" val="142749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23527" y="1347614"/>
            <a:ext cx="8496945" cy="3096344"/>
          </a:xfrm>
        </p:spPr>
        <p:txBody>
          <a:bodyPr>
            <a:normAutofit/>
          </a:bodyPr>
          <a:lstStyle/>
          <a:p>
            <a:r>
              <a:rPr lang="en-US" sz="2000" dirty="0"/>
              <a:t>An Electronic Portfolio is the specific coverage, services, and link information relevant for an electronic title. Portfolios may be defined as standalone entities or as part of an electronic collection.</a:t>
            </a:r>
          </a:p>
          <a:p>
            <a:r>
              <a:rPr lang="en-US" sz="2000" dirty="0"/>
              <a:t>Electronic Collections organize electronic resources for delivery and publication.  </a:t>
            </a:r>
          </a:p>
          <a:p>
            <a:r>
              <a:rPr lang="en-US" sz="2000" dirty="0"/>
              <a:t>The electronic resources can be of type journals, books, dissertations, manuscripts, etc. </a:t>
            </a:r>
          </a:p>
          <a:p>
            <a:r>
              <a:rPr lang="en-US" sz="2000" dirty="0"/>
              <a:t>The electronic resources identify the service and provider of a resource.</a:t>
            </a:r>
            <a:endParaRPr lang="en-US" sz="2200" dirty="0"/>
          </a:p>
        </p:txBody>
      </p:sp>
      <p:sp>
        <p:nvSpPr>
          <p:cNvPr id="5" name="TextBox 4">
            <a:extLst>
              <a:ext uri="{FF2B5EF4-FFF2-40B4-BE49-F238E27FC236}">
                <a16:creationId xmlns:a16="http://schemas.microsoft.com/office/drawing/2014/main" id="{B05B2CAC-C995-A13C-6915-528B30E196AB}"/>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Electronic Portfolio</a:t>
            </a:r>
          </a:p>
        </p:txBody>
      </p:sp>
    </p:spTree>
    <p:extLst>
      <p:ext uri="{BB962C8B-B14F-4D97-AF65-F5344CB8AC3E}">
        <p14:creationId xmlns:p14="http://schemas.microsoft.com/office/powerpoint/2010/main" val="904882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D44F2E-ECB0-5492-0B85-335C30F38935}"/>
              </a:ext>
            </a:extLst>
          </p:cNvPr>
          <p:cNvPicPr>
            <a:picLocks noChangeAspect="1"/>
          </p:cNvPicPr>
          <p:nvPr/>
        </p:nvPicPr>
        <p:blipFill>
          <a:blip r:embed="rId3"/>
          <a:stretch>
            <a:fillRect/>
          </a:stretch>
        </p:blipFill>
        <p:spPr>
          <a:xfrm>
            <a:off x="0" y="1708346"/>
            <a:ext cx="9144000" cy="1726807"/>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5" name="TextBox 4">
            <a:extLst>
              <a:ext uri="{FF2B5EF4-FFF2-40B4-BE49-F238E27FC236}">
                <a16:creationId xmlns:a16="http://schemas.microsoft.com/office/drawing/2014/main" id="{B05B2CAC-C995-A13C-6915-528B30E196AB}"/>
              </a:ext>
            </a:extLst>
          </p:cNvPr>
          <p:cNvSpPr txBox="1"/>
          <p:nvPr/>
        </p:nvSpPr>
        <p:spPr>
          <a:xfrm>
            <a:off x="2051720" y="762258"/>
            <a:ext cx="4896544" cy="369332"/>
          </a:xfrm>
          <a:prstGeom prst="rect">
            <a:avLst/>
          </a:prstGeom>
          <a:solidFill>
            <a:srgbClr val="FFFF00"/>
          </a:solidFill>
        </p:spPr>
        <p:txBody>
          <a:bodyPr wrap="square" rtlCol="0">
            <a:spAutoFit/>
          </a:bodyPr>
          <a:lstStyle/>
          <a:p>
            <a:pPr algn="ctr"/>
            <a:r>
              <a:rPr lang="en-US" dirty="0"/>
              <a:t>The Electronic Portfolio – Example one of two</a:t>
            </a:r>
          </a:p>
        </p:txBody>
      </p:sp>
      <p:cxnSp>
        <p:nvCxnSpPr>
          <p:cNvPr id="9" name="Straight Connector 8">
            <a:extLst>
              <a:ext uri="{FF2B5EF4-FFF2-40B4-BE49-F238E27FC236}">
                <a16:creationId xmlns:a16="http://schemas.microsoft.com/office/drawing/2014/main" id="{7349E7E4-3C2B-E030-68B8-1027A26BBA43}"/>
              </a:ext>
            </a:extLst>
          </p:cNvPr>
          <p:cNvCxnSpPr>
            <a:cxnSpLocks/>
          </p:cNvCxnSpPr>
          <p:nvPr/>
        </p:nvCxnSpPr>
        <p:spPr>
          <a:xfrm flipV="1">
            <a:off x="7812360" y="2676807"/>
            <a:ext cx="291597" cy="909289"/>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C95B29-826F-8881-46CF-A910B8159C20}"/>
              </a:ext>
            </a:extLst>
          </p:cNvPr>
          <p:cNvSpPr txBox="1"/>
          <p:nvPr/>
        </p:nvSpPr>
        <p:spPr>
          <a:xfrm>
            <a:off x="5940152" y="3586096"/>
            <a:ext cx="2736304" cy="1077218"/>
          </a:xfrm>
          <a:prstGeom prst="rect">
            <a:avLst/>
          </a:prstGeom>
          <a:solidFill>
            <a:schemeClr val="bg1"/>
          </a:solidFill>
          <a:ln>
            <a:solidFill>
              <a:schemeClr val="tx1"/>
            </a:solidFill>
          </a:ln>
        </p:spPr>
        <p:txBody>
          <a:bodyPr wrap="square" rtlCol="0">
            <a:spAutoFit/>
          </a:bodyPr>
          <a:lstStyle/>
          <a:p>
            <a:r>
              <a:rPr lang="en-US" sz="1600" dirty="0"/>
              <a:t>We will now see the 78929 portfolios for this Electronic Collection “EZB-FREE-00999 freely available EZB journals”</a:t>
            </a:r>
          </a:p>
        </p:txBody>
      </p:sp>
    </p:spTree>
    <p:extLst>
      <p:ext uri="{BB962C8B-B14F-4D97-AF65-F5344CB8AC3E}">
        <p14:creationId xmlns:p14="http://schemas.microsoft.com/office/powerpoint/2010/main" val="553870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244DC7-45B0-7300-5DDF-880C281F5124}"/>
              </a:ext>
            </a:extLst>
          </p:cNvPr>
          <p:cNvPicPr>
            <a:picLocks noChangeAspect="1"/>
          </p:cNvPicPr>
          <p:nvPr/>
        </p:nvPicPr>
        <p:blipFill>
          <a:blip r:embed="rId3"/>
          <a:stretch>
            <a:fillRect/>
          </a:stretch>
        </p:blipFill>
        <p:spPr>
          <a:xfrm>
            <a:off x="0" y="1573716"/>
            <a:ext cx="9144000" cy="199606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cxnSp>
        <p:nvCxnSpPr>
          <p:cNvPr id="9" name="Straight Connector 8">
            <a:extLst>
              <a:ext uri="{FF2B5EF4-FFF2-40B4-BE49-F238E27FC236}">
                <a16:creationId xmlns:a16="http://schemas.microsoft.com/office/drawing/2014/main" id="{7349E7E4-3C2B-E030-68B8-1027A26BBA43}"/>
              </a:ext>
            </a:extLst>
          </p:cNvPr>
          <p:cNvCxnSpPr>
            <a:cxnSpLocks/>
          </p:cNvCxnSpPr>
          <p:nvPr/>
        </p:nvCxnSpPr>
        <p:spPr>
          <a:xfrm flipV="1">
            <a:off x="7812360" y="2355726"/>
            <a:ext cx="504056" cy="1339127"/>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C95B29-826F-8881-46CF-A910B8159C20}"/>
              </a:ext>
            </a:extLst>
          </p:cNvPr>
          <p:cNvSpPr txBox="1"/>
          <p:nvPr/>
        </p:nvSpPr>
        <p:spPr>
          <a:xfrm>
            <a:off x="6372200" y="3694853"/>
            <a:ext cx="2304256" cy="830997"/>
          </a:xfrm>
          <a:prstGeom prst="rect">
            <a:avLst/>
          </a:prstGeom>
          <a:noFill/>
          <a:ln>
            <a:solidFill>
              <a:schemeClr val="tx1"/>
            </a:solidFill>
          </a:ln>
        </p:spPr>
        <p:txBody>
          <a:bodyPr wrap="square" rtlCol="0">
            <a:spAutoFit/>
          </a:bodyPr>
          <a:lstStyle/>
          <a:p>
            <a:r>
              <a:rPr lang="en-US" sz="1600" dirty="0"/>
              <a:t>And we will edit the portfolio “Advancing women in leadership”</a:t>
            </a:r>
          </a:p>
        </p:txBody>
      </p:sp>
      <p:sp>
        <p:nvSpPr>
          <p:cNvPr id="11" name="TextBox 10">
            <a:extLst>
              <a:ext uri="{FF2B5EF4-FFF2-40B4-BE49-F238E27FC236}">
                <a16:creationId xmlns:a16="http://schemas.microsoft.com/office/drawing/2014/main" id="{065BCB46-5318-6078-1781-2E2BA929A0DA}"/>
              </a:ext>
            </a:extLst>
          </p:cNvPr>
          <p:cNvSpPr txBox="1"/>
          <p:nvPr/>
        </p:nvSpPr>
        <p:spPr>
          <a:xfrm>
            <a:off x="2051720" y="762258"/>
            <a:ext cx="4896544" cy="369332"/>
          </a:xfrm>
          <a:prstGeom prst="rect">
            <a:avLst/>
          </a:prstGeom>
          <a:solidFill>
            <a:srgbClr val="FFFF00"/>
          </a:solidFill>
        </p:spPr>
        <p:txBody>
          <a:bodyPr wrap="square" rtlCol="0">
            <a:spAutoFit/>
          </a:bodyPr>
          <a:lstStyle/>
          <a:p>
            <a:pPr algn="ctr"/>
            <a:r>
              <a:rPr lang="en-US" dirty="0"/>
              <a:t>The Electronic Portfolio – Example one of two</a:t>
            </a:r>
          </a:p>
        </p:txBody>
      </p:sp>
    </p:spTree>
    <p:extLst>
      <p:ext uri="{BB962C8B-B14F-4D97-AF65-F5344CB8AC3E}">
        <p14:creationId xmlns:p14="http://schemas.microsoft.com/office/powerpoint/2010/main" val="1469074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116DC2-BD85-4B08-7385-AAC47EF133A8}"/>
              </a:ext>
            </a:extLst>
          </p:cNvPr>
          <p:cNvPicPr>
            <a:picLocks noChangeAspect="1"/>
          </p:cNvPicPr>
          <p:nvPr/>
        </p:nvPicPr>
        <p:blipFill>
          <a:blip r:embed="rId3"/>
          <a:stretch>
            <a:fillRect/>
          </a:stretch>
        </p:blipFill>
        <p:spPr>
          <a:xfrm>
            <a:off x="2411760" y="1203598"/>
            <a:ext cx="4285661" cy="359197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cxnSp>
        <p:nvCxnSpPr>
          <p:cNvPr id="9" name="Straight Connector 8">
            <a:extLst>
              <a:ext uri="{FF2B5EF4-FFF2-40B4-BE49-F238E27FC236}">
                <a16:creationId xmlns:a16="http://schemas.microsoft.com/office/drawing/2014/main" id="{7349E7E4-3C2B-E030-68B8-1027A26BBA43}"/>
              </a:ext>
            </a:extLst>
          </p:cNvPr>
          <p:cNvCxnSpPr>
            <a:cxnSpLocks/>
          </p:cNvCxnSpPr>
          <p:nvPr/>
        </p:nvCxnSpPr>
        <p:spPr>
          <a:xfrm flipH="1">
            <a:off x="4923331" y="1845297"/>
            <a:ext cx="1440160"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C95B29-826F-8881-46CF-A910B8159C20}"/>
              </a:ext>
            </a:extLst>
          </p:cNvPr>
          <p:cNvSpPr txBox="1"/>
          <p:nvPr/>
        </p:nvSpPr>
        <p:spPr>
          <a:xfrm>
            <a:off x="6330469" y="1671940"/>
            <a:ext cx="1224136" cy="307777"/>
          </a:xfrm>
          <a:prstGeom prst="rect">
            <a:avLst/>
          </a:prstGeom>
          <a:solidFill>
            <a:schemeClr val="bg1"/>
          </a:solidFill>
          <a:ln>
            <a:solidFill>
              <a:schemeClr val="tx1"/>
            </a:solidFill>
          </a:ln>
        </p:spPr>
        <p:txBody>
          <a:bodyPr wrap="square" rtlCol="0">
            <a:spAutoFit/>
          </a:bodyPr>
          <a:lstStyle/>
          <a:p>
            <a:r>
              <a:rPr lang="en-US" sz="1400" dirty="0"/>
              <a:t>It is active</a:t>
            </a:r>
          </a:p>
        </p:txBody>
      </p:sp>
      <p:cxnSp>
        <p:nvCxnSpPr>
          <p:cNvPr id="12" name="Straight Connector 11">
            <a:extLst>
              <a:ext uri="{FF2B5EF4-FFF2-40B4-BE49-F238E27FC236}">
                <a16:creationId xmlns:a16="http://schemas.microsoft.com/office/drawing/2014/main" id="{28085CF0-B91B-004F-40C0-DD3FFDD04CDC}"/>
              </a:ext>
            </a:extLst>
          </p:cNvPr>
          <p:cNvCxnSpPr>
            <a:cxnSpLocks/>
          </p:cNvCxnSpPr>
          <p:nvPr/>
        </p:nvCxnSpPr>
        <p:spPr>
          <a:xfrm flipH="1">
            <a:off x="4175845" y="2303692"/>
            <a:ext cx="1440160"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CB6587-D520-614F-FBCE-239F4C262AEE}"/>
              </a:ext>
            </a:extLst>
          </p:cNvPr>
          <p:cNvSpPr txBox="1"/>
          <p:nvPr/>
        </p:nvSpPr>
        <p:spPr>
          <a:xfrm>
            <a:off x="5616005" y="2135281"/>
            <a:ext cx="1224136" cy="307777"/>
          </a:xfrm>
          <a:prstGeom prst="rect">
            <a:avLst/>
          </a:prstGeom>
          <a:solidFill>
            <a:schemeClr val="bg1"/>
          </a:solidFill>
          <a:ln>
            <a:solidFill>
              <a:schemeClr val="tx1"/>
            </a:solidFill>
          </a:ln>
        </p:spPr>
        <p:txBody>
          <a:bodyPr wrap="square" rtlCol="0">
            <a:spAutoFit/>
          </a:bodyPr>
          <a:lstStyle/>
          <a:p>
            <a:r>
              <a:rPr lang="en-US" sz="1400" dirty="0"/>
              <a:t>It is a journal</a:t>
            </a:r>
          </a:p>
        </p:txBody>
      </p:sp>
      <p:cxnSp>
        <p:nvCxnSpPr>
          <p:cNvPr id="15" name="Straight Connector 14">
            <a:extLst>
              <a:ext uri="{FF2B5EF4-FFF2-40B4-BE49-F238E27FC236}">
                <a16:creationId xmlns:a16="http://schemas.microsoft.com/office/drawing/2014/main" id="{EC82970B-B186-C96B-D424-A5C573A48FA2}"/>
              </a:ext>
            </a:extLst>
          </p:cNvPr>
          <p:cNvCxnSpPr>
            <a:cxnSpLocks/>
          </p:cNvCxnSpPr>
          <p:nvPr/>
        </p:nvCxnSpPr>
        <p:spPr>
          <a:xfrm flipH="1">
            <a:off x="4644008" y="3532249"/>
            <a:ext cx="1440160"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07D563-201C-804C-54F0-9F88EA4C8BA5}"/>
              </a:ext>
            </a:extLst>
          </p:cNvPr>
          <p:cNvSpPr txBox="1"/>
          <p:nvPr/>
        </p:nvSpPr>
        <p:spPr>
          <a:xfrm>
            <a:off x="6084168" y="3294166"/>
            <a:ext cx="2880320" cy="523220"/>
          </a:xfrm>
          <a:prstGeom prst="rect">
            <a:avLst/>
          </a:prstGeom>
          <a:solidFill>
            <a:schemeClr val="bg1"/>
          </a:solidFill>
          <a:ln>
            <a:solidFill>
              <a:schemeClr val="tx1"/>
            </a:solidFill>
          </a:ln>
        </p:spPr>
        <p:txBody>
          <a:bodyPr wrap="square" rtlCol="0">
            <a:spAutoFit/>
          </a:bodyPr>
          <a:lstStyle/>
          <a:p>
            <a:r>
              <a:rPr lang="en-US" sz="1400" dirty="0"/>
              <a:t>It is part of an electronic collection of type “Aggregator package”</a:t>
            </a:r>
          </a:p>
        </p:txBody>
      </p:sp>
      <p:sp>
        <p:nvSpPr>
          <p:cNvPr id="17" name="TextBox 16">
            <a:extLst>
              <a:ext uri="{FF2B5EF4-FFF2-40B4-BE49-F238E27FC236}">
                <a16:creationId xmlns:a16="http://schemas.microsoft.com/office/drawing/2014/main" id="{6DFD971F-2982-7201-A3ED-D654C7F74A9F}"/>
              </a:ext>
            </a:extLst>
          </p:cNvPr>
          <p:cNvSpPr txBox="1"/>
          <p:nvPr/>
        </p:nvSpPr>
        <p:spPr>
          <a:xfrm>
            <a:off x="2051720" y="762258"/>
            <a:ext cx="4896544" cy="369332"/>
          </a:xfrm>
          <a:prstGeom prst="rect">
            <a:avLst/>
          </a:prstGeom>
          <a:solidFill>
            <a:srgbClr val="FFFF00"/>
          </a:solidFill>
        </p:spPr>
        <p:txBody>
          <a:bodyPr wrap="square" rtlCol="0">
            <a:spAutoFit/>
          </a:bodyPr>
          <a:lstStyle/>
          <a:p>
            <a:pPr algn="ctr"/>
            <a:r>
              <a:rPr lang="en-US" dirty="0"/>
              <a:t>The Electronic Portfolio – Example one of two</a:t>
            </a:r>
          </a:p>
        </p:txBody>
      </p:sp>
      <p:sp>
        <p:nvSpPr>
          <p:cNvPr id="6" name="Rectangle 5">
            <a:extLst>
              <a:ext uri="{FF2B5EF4-FFF2-40B4-BE49-F238E27FC236}">
                <a16:creationId xmlns:a16="http://schemas.microsoft.com/office/drawing/2014/main" id="{FB003500-47D1-3904-DBB4-BF90E3624FB4}"/>
              </a:ext>
            </a:extLst>
          </p:cNvPr>
          <p:cNvSpPr/>
          <p:nvPr/>
        </p:nvSpPr>
        <p:spPr>
          <a:xfrm>
            <a:off x="2483768" y="1563638"/>
            <a:ext cx="329764" cy="216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330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EACD6F-D1C3-0C78-39A9-BBCF5C14AA05}"/>
              </a:ext>
            </a:extLst>
          </p:cNvPr>
          <p:cNvPicPr>
            <a:picLocks noChangeAspect="1"/>
          </p:cNvPicPr>
          <p:nvPr/>
        </p:nvPicPr>
        <p:blipFill>
          <a:blip r:embed="rId3"/>
          <a:stretch>
            <a:fillRect/>
          </a:stretch>
        </p:blipFill>
        <p:spPr>
          <a:xfrm>
            <a:off x="0" y="1343784"/>
            <a:ext cx="9144000" cy="310017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16" name="TextBox 15">
            <a:extLst>
              <a:ext uri="{FF2B5EF4-FFF2-40B4-BE49-F238E27FC236}">
                <a16:creationId xmlns:a16="http://schemas.microsoft.com/office/drawing/2014/main" id="{7D07D563-201C-804C-54F0-9F88EA4C8BA5}"/>
              </a:ext>
            </a:extLst>
          </p:cNvPr>
          <p:cNvSpPr txBox="1"/>
          <p:nvPr/>
        </p:nvSpPr>
        <p:spPr>
          <a:xfrm>
            <a:off x="2915816" y="3435846"/>
            <a:ext cx="2880320" cy="523220"/>
          </a:xfrm>
          <a:prstGeom prst="rect">
            <a:avLst/>
          </a:prstGeom>
          <a:solidFill>
            <a:schemeClr val="bg1"/>
          </a:solidFill>
          <a:ln>
            <a:solidFill>
              <a:schemeClr val="tx1"/>
            </a:solidFill>
          </a:ln>
        </p:spPr>
        <p:txBody>
          <a:bodyPr wrap="square" rtlCol="0">
            <a:spAutoFit/>
          </a:bodyPr>
          <a:lstStyle/>
          <a:p>
            <a:r>
              <a:rPr lang="en-US" sz="1400" dirty="0"/>
              <a:t>It is Available from 1997 issue: 1 until 2007 issue: 23</a:t>
            </a:r>
          </a:p>
        </p:txBody>
      </p:sp>
      <p:sp>
        <p:nvSpPr>
          <p:cNvPr id="17" name="TextBox 16">
            <a:extLst>
              <a:ext uri="{FF2B5EF4-FFF2-40B4-BE49-F238E27FC236}">
                <a16:creationId xmlns:a16="http://schemas.microsoft.com/office/drawing/2014/main" id="{6DFD971F-2982-7201-A3ED-D654C7F74A9F}"/>
              </a:ext>
            </a:extLst>
          </p:cNvPr>
          <p:cNvSpPr txBox="1"/>
          <p:nvPr/>
        </p:nvSpPr>
        <p:spPr>
          <a:xfrm>
            <a:off x="2051720" y="762258"/>
            <a:ext cx="4896544" cy="369332"/>
          </a:xfrm>
          <a:prstGeom prst="rect">
            <a:avLst/>
          </a:prstGeom>
          <a:solidFill>
            <a:srgbClr val="FFFF00"/>
          </a:solidFill>
        </p:spPr>
        <p:txBody>
          <a:bodyPr wrap="square" rtlCol="0">
            <a:spAutoFit/>
          </a:bodyPr>
          <a:lstStyle/>
          <a:p>
            <a:pPr algn="ctr"/>
            <a:r>
              <a:rPr lang="en-US" dirty="0"/>
              <a:t>The Electronic Portfolio – Example one of two</a:t>
            </a:r>
          </a:p>
        </p:txBody>
      </p:sp>
      <p:sp>
        <p:nvSpPr>
          <p:cNvPr id="6" name="Rectangle 5">
            <a:extLst>
              <a:ext uri="{FF2B5EF4-FFF2-40B4-BE49-F238E27FC236}">
                <a16:creationId xmlns:a16="http://schemas.microsoft.com/office/drawing/2014/main" id="{FB003500-47D1-3904-DBB4-BF90E3624FB4}"/>
              </a:ext>
            </a:extLst>
          </p:cNvPr>
          <p:cNvSpPr/>
          <p:nvPr/>
        </p:nvSpPr>
        <p:spPr>
          <a:xfrm>
            <a:off x="755576" y="1671939"/>
            <a:ext cx="360040" cy="2439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079D556-0CF7-1A95-2267-E9A05A4A021F}"/>
              </a:ext>
            </a:extLst>
          </p:cNvPr>
          <p:cNvSpPr/>
          <p:nvPr/>
        </p:nvSpPr>
        <p:spPr>
          <a:xfrm>
            <a:off x="179512" y="2499742"/>
            <a:ext cx="8856984" cy="360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379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5" name="TextBox 4">
            <a:extLst>
              <a:ext uri="{FF2B5EF4-FFF2-40B4-BE49-F238E27FC236}">
                <a16:creationId xmlns:a16="http://schemas.microsoft.com/office/drawing/2014/main" id="{B05B2CAC-C995-A13C-6915-528B30E196AB}"/>
              </a:ext>
            </a:extLst>
          </p:cNvPr>
          <p:cNvSpPr txBox="1"/>
          <p:nvPr/>
        </p:nvSpPr>
        <p:spPr>
          <a:xfrm>
            <a:off x="2051720" y="762258"/>
            <a:ext cx="4896544" cy="369332"/>
          </a:xfrm>
          <a:prstGeom prst="rect">
            <a:avLst/>
          </a:prstGeom>
          <a:solidFill>
            <a:srgbClr val="FFFF00"/>
          </a:solidFill>
        </p:spPr>
        <p:txBody>
          <a:bodyPr wrap="square" rtlCol="0">
            <a:spAutoFit/>
          </a:bodyPr>
          <a:lstStyle/>
          <a:p>
            <a:pPr algn="ctr"/>
            <a:r>
              <a:rPr lang="en-US" dirty="0"/>
              <a:t>The Electronic Portfolio – Example two of two</a:t>
            </a:r>
          </a:p>
        </p:txBody>
      </p:sp>
      <p:pic>
        <p:nvPicPr>
          <p:cNvPr id="8" name="Picture 7">
            <a:extLst>
              <a:ext uri="{FF2B5EF4-FFF2-40B4-BE49-F238E27FC236}">
                <a16:creationId xmlns:a16="http://schemas.microsoft.com/office/drawing/2014/main" id="{9E271859-1130-D358-ECE2-8C19EF41584E}"/>
              </a:ext>
            </a:extLst>
          </p:cNvPr>
          <p:cNvPicPr>
            <a:picLocks noChangeAspect="1"/>
          </p:cNvPicPr>
          <p:nvPr/>
        </p:nvPicPr>
        <p:blipFill>
          <a:blip r:embed="rId3"/>
          <a:stretch>
            <a:fillRect/>
          </a:stretch>
        </p:blipFill>
        <p:spPr>
          <a:xfrm>
            <a:off x="0" y="1676925"/>
            <a:ext cx="9144000" cy="2911049"/>
          </a:xfrm>
          <a:prstGeom prst="rect">
            <a:avLst/>
          </a:prstGeom>
          <a:ln>
            <a:solidFill>
              <a:schemeClr val="accent1"/>
            </a:solidFill>
          </a:ln>
        </p:spPr>
      </p:pic>
      <p:cxnSp>
        <p:nvCxnSpPr>
          <p:cNvPr id="9" name="Straight Connector 8">
            <a:extLst>
              <a:ext uri="{FF2B5EF4-FFF2-40B4-BE49-F238E27FC236}">
                <a16:creationId xmlns:a16="http://schemas.microsoft.com/office/drawing/2014/main" id="{7349E7E4-3C2B-E030-68B8-1027A26BBA43}"/>
              </a:ext>
            </a:extLst>
          </p:cNvPr>
          <p:cNvCxnSpPr>
            <a:cxnSpLocks/>
          </p:cNvCxnSpPr>
          <p:nvPr/>
        </p:nvCxnSpPr>
        <p:spPr>
          <a:xfrm flipV="1">
            <a:off x="7812360" y="2676807"/>
            <a:ext cx="291597" cy="1018046"/>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C95B29-826F-8881-46CF-A910B8159C20}"/>
              </a:ext>
            </a:extLst>
          </p:cNvPr>
          <p:cNvSpPr txBox="1"/>
          <p:nvPr/>
        </p:nvSpPr>
        <p:spPr>
          <a:xfrm>
            <a:off x="5796136" y="3694853"/>
            <a:ext cx="2880320" cy="1077218"/>
          </a:xfrm>
          <a:prstGeom prst="rect">
            <a:avLst/>
          </a:prstGeom>
          <a:solidFill>
            <a:schemeClr val="bg1"/>
          </a:solidFill>
          <a:ln>
            <a:solidFill>
              <a:schemeClr val="tx1"/>
            </a:solidFill>
          </a:ln>
        </p:spPr>
        <p:txBody>
          <a:bodyPr wrap="square" rtlCol="0">
            <a:spAutoFit/>
          </a:bodyPr>
          <a:lstStyle/>
          <a:p>
            <a:r>
              <a:rPr lang="en-US" sz="1600" dirty="0"/>
              <a:t>We will now see the 86 portfolios for this Electronic Collection “Scottish Women Poets of the Romantic Period</a:t>
            </a:r>
          </a:p>
        </p:txBody>
      </p:sp>
    </p:spTree>
    <p:extLst>
      <p:ext uri="{BB962C8B-B14F-4D97-AF65-F5344CB8AC3E}">
        <p14:creationId xmlns:p14="http://schemas.microsoft.com/office/powerpoint/2010/main" val="2410423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98D27D-2B0F-4B29-C8BA-817B5971249C}"/>
              </a:ext>
            </a:extLst>
          </p:cNvPr>
          <p:cNvPicPr>
            <a:picLocks noChangeAspect="1"/>
          </p:cNvPicPr>
          <p:nvPr/>
        </p:nvPicPr>
        <p:blipFill>
          <a:blip r:embed="rId3"/>
          <a:stretch>
            <a:fillRect/>
          </a:stretch>
        </p:blipFill>
        <p:spPr>
          <a:xfrm>
            <a:off x="0" y="1638973"/>
            <a:ext cx="9144000" cy="186555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cxnSp>
        <p:nvCxnSpPr>
          <p:cNvPr id="9" name="Straight Connector 8">
            <a:extLst>
              <a:ext uri="{FF2B5EF4-FFF2-40B4-BE49-F238E27FC236}">
                <a16:creationId xmlns:a16="http://schemas.microsoft.com/office/drawing/2014/main" id="{7349E7E4-3C2B-E030-68B8-1027A26BBA43}"/>
              </a:ext>
            </a:extLst>
          </p:cNvPr>
          <p:cNvCxnSpPr>
            <a:cxnSpLocks/>
          </p:cNvCxnSpPr>
          <p:nvPr/>
        </p:nvCxnSpPr>
        <p:spPr>
          <a:xfrm flipV="1">
            <a:off x="7812360" y="2355726"/>
            <a:ext cx="504056" cy="1339127"/>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C95B29-826F-8881-46CF-A910B8159C20}"/>
              </a:ext>
            </a:extLst>
          </p:cNvPr>
          <p:cNvSpPr txBox="1"/>
          <p:nvPr/>
        </p:nvSpPr>
        <p:spPr>
          <a:xfrm>
            <a:off x="6372200" y="3694853"/>
            <a:ext cx="2304256" cy="584775"/>
          </a:xfrm>
          <a:prstGeom prst="rect">
            <a:avLst/>
          </a:prstGeom>
          <a:noFill/>
          <a:ln>
            <a:solidFill>
              <a:schemeClr val="tx1"/>
            </a:solidFill>
          </a:ln>
        </p:spPr>
        <p:txBody>
          <a:bodyPr wrap="square" rtlCol="0">
            <a:spAutoFit/>
          </a:bodyPr>
          <a:lstStyle/>
          <a:p>
            <a:r>
              <a:rPr lang="en-US" sz="1600" dirty="0"/>
              <a:t>And we will edit the first portfolio</a:t>
            </a:r>
          </a:p>
        </p:txBody>
      </p:sp>
      <p:sp>
        <p:nvSpPr>
          <p:cNvPr id="11" name="TextBox 10">
            <a:extLst>
              <a:ext uri="{FF2B5EF4-FFF2-40B4-BE49-F238E27FC236}">
                <a16:creationId xmlns:a16="http://schemas.microsoft.com/office/drawing/2014/main" id="{065BCB46-5318-6078-1781-2E2BA929A0DA}"/>
              </a:ext>
            </a:extLst>
          </p:cNvPr>
          <p:cNvSpPr txBox="1"/>
          <p:nvPr/>
        </p:nvSpPr>
        <p:spPr>
          <a:xfrm>
            <a:off x="2051720" y="762258"/>
            <a:ext cx="4896544" cy="369332"/>
          </a:xfrm>
          <a:prstGeom prst="rect">
            <a:avLst/>
          </a:prstGeom>
          <a:solidFill>
            <a:srgbClr val="FFFF00"/>
          </a:solidFill>
        </p:spPr>
        <p:txBody>
          <a:bodyPr wrap="square" rtlCol="0">
            <a:spAutoFit/>
          </a:bodyPr>
          <a:lstStyle/>
          <a:p>
            <a:pPr algn="ctr"/>
            <a:r>
              <a:rPr lang="en-US" dirty="0"/>
              <a:t>The Electronic Portfolio – Example two of two</a:t>
            </a:r>
          </a:p>
        </p:txBody>
      </p:sp>
    </p:spTree>
    <p:extLst>
      <p:ext uri="{BB962C8B-B14F-4D97-AF65-F5344CB8AC3E}">
        <p14:creationId xmlns:p14="http://schemas.microsoft.com/office/powerpoint/2010/main" val="121224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5F4E4D-E4F5-769F-C24E-4F1BE54D6EF0}"/>
              </a:ext>
            </a:extLst>
          </p:cNvPr>
          <p:cNvPicPr>
            <a:picLocks noChangeAspect="1"/>
          </p:cNvPicPr>
          <p:nvPr/>
        </p:nvPicPr>
        <p:blipFill>
          <a:blip r:embed="rId3"/>
          <a:stretch>
            <a:fillRect/>
          </a:stretch>
        </p:blipFill>
        <p:spPr>
          <a:xfrm>
            <a:off x="2627784" y="1297634"/>
            <a:ext cx="4205866" cy="354203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cxnSp>
        <p:nvCxnSpPr>
          <p:cNvPr id="9" name="Straight Connector 8">
            <a:extLst>
              <a:ext uri="{FF2B5EF4-FFF2-40B4-BE49-F238E27FC236}">
                <a16:creationId xmlns:a16="http://schemas.microsoft.com/office/drawing/2014/main" id="{7349E7E4-3C2B-E030-68B8-1027A26BBA43}"/>
              </a:ext>
            </a:extLst>
          </p:cNvPr>
          <p:cNvCxnSpPr>
            <a:cxnSpLocks/>
          </p:cNvCxnSpPr>
          <p:nvPr/>
        </p:nvCxnSpPr>
        <p:spPr>
          <a:xfrm flipH="1">
            <a:off x="4932040" y="1923678"/>
            <a:ext cx="1440160"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C95B29-826F-8881-46CF-A910B8159C20}"/>
              </a:ext>
            </a:extLst>
          </p:cNvPr>
          <p:cNvSpPr txBox="1"/>
          <p:nvPr/>
        </p:nvSpPr>
        <p:spPr>
          <a:xfrm>
            <a:off x="6339178" y="1750321"/>
            <a:ext cx="1224136" cy="307777"/>
          </a:xfrm>
          <a:prstGeom prst="rect">
            <a:avLst/>
          </a:prstGeom>
          <a:solidFill>
            <a:schemeClr val="bg1"/>
          </a:solidFill>
          <a:ln>
            <a:solidFill>
              <a:schemeClr val="tx1"/>
            </a:solidFill>
          </a:ln>
        </p:spPr>
        <p:txBody>
          <a:bodyPr wrap="square" rtlCol="0">
            <a:spAutoFit/>
          </a:bodyPr>
          <a:lstStyle/>
          <a:p>
            <a:r>
              <a:rPr lang="en-US" sz="1400" dirty="0"/>
              <a:t>It is active</a:t>
            </a:r>
          </a:p>
        </p:txBody>
      </p:sp>
      <p:cxnSp>
        <p:nvCxnSpPr>
          <p:cNvPr id="12" name="Straight Connector 11">
            <a:extLst>
              <a:ext uri="{FF2B5EF4-FFF2-40B4-BE49-F238E27FC236}">
                <a16:creationId xmlns:a16="http://schemas.microsoft.com/office/drawing/2014/main" id="{28085CF0-B91B-004F-40C0-DD3FFDD04CDC}"/>
              </a:ext>
            </a:extLst>
          </p:cNvPr>
          <p:cNvCxnSpPr>
            <a:cxnSpLocks/>
          </p:cNvCxnSpPr>
          <p:nvPr/>
        </p:nvCxnSpPr>
        <p:spPr>
          <a:xfrm flipH="1">
            <a:off x="4184554" y="2382073"/>
            <a:ext cx="1440160"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CB6587-D520-614F-FBCE-239F4C262AEE}"/>
              </a:ext>
            </a:extLst>
          </p:cNvPr>
          <p:cNvSpPr txBox="1"/>
          <p:nvPr/>
        </p:nvSpPr>
        <p:spPr>
          <a:xfrm>
            <a:off x="5624714" y="2213662"/>
            <a:ext cx="1224136" cy="307777"/>
          </a:xfrm>
          <a:prstGeom prst="rect">
            <a:avLst/>
          </a:prstGeom>
          <a:solidFill>
            <a:schemeClr val="bg1"/>
          </a:solidFill>
          <a:ln>
            <a:solidFill>
              <a:schemeClr val="tx1"/>
            </a:solidFill>
          </a:ln>
        </p:spPr>
        <p:txBody>
          <a:bodyPr wrap="square" rtlCol="0">
            <a:spAutoFit/>
          </a:bodyPr>
          <a:lstStyle/>
          <a:p>
            <a:r>
              <a:rPr lang="en-US" sz="1400" dirty="0"/>
              <a:t>It is a book</a:t>
            </a:r>
          </a:p>
        </p:txBody>
      </p:sp>
      <p:cxnSp>
        <p:nvCxnSpPr>
          <p:cNvPr id="15" name="Straight Connector 14">
            <a:extLst>
              <a:ext uri="{FF2B5EF4-FFF2-40B4-BE49-F238E27FC236}">
                <a16:creationId xmlns:a16="http://schemas.microsoft.com/office/drawing/2014/main" id="{EC82970B-B186-C96B-D424-A5C573A48FA2}"/>
              </a:ext>
            </a:extLst>
          </p:cNvPr>
          <p:cNvCxnSpPr>
            <a:cxnSpLocks/>
          </p:cNvCxnSpPr>
          <p:nvPr/>
        </p:nvCxnSpPr>
        <p:spPr>
          <a:xfrm flipH="1">
            <a:off x="4644008" y="3621433"/>
            <a:ext cx="1440160"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07D563-201C-804C-54F0-9F88EA4C8BA5}"/>
              </a:ext>
            </a:extLst>
          </p:cNvPr>
          <p:cNvSpPr txBox="1"/>
          <p:nvPr/>
        </p:nvSpPr>
        <p:spPr>
          <a:xfrm>
            <a:off x="6084168" y="3453022"/>
            <a:ext cx="2880320" cy="523220"/>
          </a:xfrm>
          <a:prstGeom prst="rect">
            <a:avLst/>
          </a:prstGeom>
          <a:solidFill>
            <a:schemeClr val="bg1"/>
          </a:solidFill>
          <a:ln>
            <a:solidFill>
              <a:schemeClr val="tx1"/>
            </a:solidFill>
          </a:ln>
        </p:spPr>
        <p:txBody>
          <a:bodyPr wrap="square" rtlCol="0">
            <a:spAutoFit/>
          </a:bodyPr>
          <a:lstStyle/>
          <a:p>
            <a:r>
              <a:rPr lang="en-US" sz="1400" dirty="0"/>
              <a:t>It is part of an electronic collection of type “Aggregator package”</a:t>
            </a:r>
          </a:p>
        </p:txBody>
      </p:sp>
      <p:sp>
        <p:nvSpPr>
          <p:cNvPr id="17" name="TextBox 16">
            <a:extLst>
              <a:ext uri="{FF2B5EF4-FFF2-40B4-BE49-F238E27FC236}">
                <a16:creationId xmlns:a16="http://schemas.microsoft.com/office/drawing/2014/main" id="{6DFD971F-2982-7201-A3ED-D654C7F74A9F}"/>
              </a:ext>
            </a:extLst>
          </p:cNvPr>
          <p:cNvSpPr txBox="1"/>
          <p:nvPr/>
        </p:nvSpPr>
        <p:spPr>
          <a:xfrm>
            <a:off x="2051720" y="762258"/>
            <a:ext cx="4896544" cy="369332"/>
          </a:xfrm>
          <a:prstGeom prst="rect">
            <a:avLst/>
          </a:prstGeom>
          <a:solidFill>
            <a:srgbClr val="FFFF00"/>
          </a:solidFill>
        </p:spPr>
        <p:txBody>
          <a:bodyPr wrap="square" rtlCol="0">
            <a:spAutoFit/>
          </a:bodyPr>
          <a:lstStyle/>
          <a:p>
            <a:pPr algn="ctr"/>
            <a:r>
              <a:rPr lang="en-US" dirty="0"/>
              <a:t>The Electronic Portfolio – Example two of two</a:t>
            </a:r>
          </a:p>
        </p:txBody>
      </p:sp>
    </p:spTree>
    <p:extLst>
      <p:ext uri="{BB962C8B-B14F-4D97-AF65-F5344CB8AC3E}">
        <p14:creationId xmlns:p14="http://schemas.microsoft.com/office/powerpoint/2010/main" val="94162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DDAE3B-B574-5221-2710-5471C9526E15}"/>
              </a:ext>
            </a:extLst>
          </p:cNvPr>
          <p:cNvPicPr>
            <a:picLocks noChangeAspect="1"/>
          </p:cNvPicPr>
          <p:nvPr/>
        </p:nvPicPr>
        <p:blipFill>
          <a:blip r:embed="rId3"/>
          <a:stretch>
            <a:fillRect/>
          </a:stretch>
        </p:blipFill>
        <p:spPr>
          <a:xfrm>
            <a:off x="0" y="2940645"/>
            <a:ext cx="9144000" cy="179134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7" name="Rectangle 6">
            <a:extLst>
              <a:ext uri="{FF2B5EF4-FFF2-40B4-BE49-F238E27FC236}">
                <a16:creationId xmlns:a16="http://schemas.microsoft.com/office/drawing/2014/main" id="{9BA5D0C1-5A59-8762-84CB-BD11243844E3}"/>
              </a:ext>
            </a:extLst>
          </p:cNvPr>
          <p:cNvSpPr/>
          <p:nvPr/>
        </p:nvSpPr>
        <p:spPr>
          <a:xfrm>
            <a:off x="1475656" y="3070761"/>
            <a:ext cx="1152128" cy="432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7189B-6303-4588-23FD-41C743067965}"/>
              </a:ext>
            </a:extLst>
          </p:cNvPr>
          <p:cNvSpPr/>
          <p:nvPr/>
        </p:nvSpPr>
        <p:spPr>
          <a:xfrm>
            <a:off x="5076056" y="3507854"/>
            <a:ext cx="1440160" cy="1152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3BACA3-C683-F60D-B18B-8ABEF0CA3E84}"/>
              </a:ext>
            </a:extLst>
          </p:cNvPr>
          <p:cNvSpPr txBox="1"/>
          <p:nvPr/>
        </p:nvSpPr>
        <p:spPr>
          <a:xfrm>
            <a:off x="2771800" y="762258"/>
            <a:ext cx="3240360" cy="369332"/>
          </a:xfrm>
          <a:prstGeom prst="rect">
            <a:avLst/>
          </a:prstGeom>
          <a:solidFill>
            <a:srgbClr val="FFFF00"/>
          </a:solidFill>
        </p:spPr>
        <p:txBody>
          <a:bodyPr wrap="square" rtlCol="0">
            <a:spAutoFit/>
          </a:bodyPr>
          <a:lstStyle/>
          <a:p>
            <a:pPr algn="ctr"/>
            <a:r>
              <a:rPr lang="en-US" dirty="0"/>
              <a:t>The Electronic Service</a:t>
            </a:r>
          </a:p>
        </p:txBody>
      </p:sp>
      <p:sp>
        <p:nvSpPr>
          <p:cNvPr id="9" name="Content Placeholder 3">
            <a:extLst>
              <a:ext uri="{FF2B5EF4-FFF2-40B4-BE49-F238E27FC236}">
                <a16:creationId xmlns:a16="http://schemas.microsoft.com/office/drawing/2014/main" id="{470C27B6-9855-A11C-7393-C592A4A86C72}"/>
              </a:ext>
            </a:extLst>
          </p:cNvPr>
          <p:cNvSpPr>
            <a:spLocks noGrp="1"/>
          </p:cNvSpPr>
          <p:nvPr>
            <p:ph idx="1"/>
          </p:nvPr>
        </p:nvSpPr>
        <p:spPr>
          <a:xfrm>
            <a:off x="395535" y="1131590"/>
            <a:ext cx="8496945" cy="1872208"/>
          </a:xfrm>
        </p:spPr>
        <p:txBody>
          <a:bodyPr>
            <a:normAutofit/>
          </a:bodyPr>
          <a:lstStyle/>
          <a:p>
            <a:r>
              <a:rPr lang="en-US" sz="1800" dirty="0"/>
              <a:t>In the vast majority of cases electronic collections which are not type “Database” have service “Full Text”.</a:t>
            </a:r>
          </a:p>
          <a:p>
            <a:r>
              <a:rPr lang="en-US" sz="1800" dirty="0"/>
              <a:t>Electronic Collections of type “Database” have no service (“None”).</a:t>
            </a:r>
          </a:p>
          <a:p>
            <a:r>
              <a:rPr lang="en-US" sz="1800" dirty="0"/>
              <a:t>Relatively few Electronic Collections have “Selected Full Text” and this is typically something that was used in the past.</a:t>
            </a:r>
          </a:p>
        </p:txBody>
      </p:sp>
    </p:spTree>
    <p:extLst>
      <p:ext uri="{BB962C8B-B14F-4D97-AF65-F5344CB8AC3E}">
        <p14:creationId xmlns:p14="http://schemas.microsoft.com/office/powerpoint/2010/main" val="117800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4C8C3E-F675-4429-95AE-5DAE702DD41C}"/>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5" name="Title 4">
            <a:extLst>
              <a:ext uri="{FF2B5EF4-FFF2-40B4-BE49-F238E27FC236}">
                <a16:creationId xmlns:a16="http://schemas.microsoft.com/office/drawing/2014/main" id="{9C3CD5A9-C1E4-4A77-9C0A-FA74F0D7C365}"/>
              </a:ext>
            </a:extLst>
          </p:cNvPr>
          <p:cNvSpPr>
            <a:spLocks noGrp="1"/>
          </p:cNvSpPr>
          <p:nvPr>
            <p:ph type="title"/>
          </p:nvPr>
        </p:nvSpPr>
        <p:spPr/>
        <p:txBody>
          <a:bodyPr/>
          <a:lstStyle/>
          <a:p>
            <a:r>
              <a:rPr lang="en-US" dirty="0"/>
              <a:t>E-Resources Workflow</a:t>
            </a:r>
            <a:endParaRPr lang="LID4096" dirty="0"/>
          </a:p>
        </p:txBody>
      </p:sp>
      <p:graphicFrame>
        <p:nvGraphicFramePr>
          <p:cNvPr id="7" name="Content Placeholder 6">
            <a:extLst>
              <a:ext uri="{FF2B5EF4-FFF2-40B4-BE49-F238E27FC236}">
                <a16:creationId xmlns:a16="http://schemas.microsoft.com/office/drawing/2014/main" id="{48D71956-D26E-43D1-A8E1-044381C4B981}"/>
              </a:ext>
            </a:extLst>
          </p:cNvPr>
          <p:cNvGraphicFramePr>
            <a:graphicFrameLocks noGrp="1"/>
          </p:cNvGraphicFramePr>
          <p:nvPr>
            <p:ph idx="1"/>
            <p:extLst>
              <p:ext uri="{D42A27DB-BD31-4B8C-83A1-F6EECF244321}">
                <p14:modId xmlns:p14="http://schemas.microsoft.com/office/powerpoint/2010/main" val="2325703620"/>
              </p:ext>
            </p:extLst>
          </p:nvPr>
        </p:nvGraphicFramePr>
        <p:xfrm>
          <a:off x="539552" y="771550"/>
          <a:ext cx="8136904"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AC60EFB6-9806-43F0-B1B8-7E420D121190}"/>
              </a:ext>
            </a:extLst>
          </p:cNvPr>
          <p:cNvSpPr txBox="1">
            <a:spLocks/>
          </p:cNvSpPr>
          <p:nvPr/>
        </p:nvSpPr>
        <p:spPr>
          <a:xfrm>
            <a:off x="2267744" y="3579863"/>
            <a:ext cx="1728192" cy="3600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0"/>
              </a:spcAft>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solidFill>
                  <a:schemeClr val="tx1"/>
                </a:solidFill>
                <a:latin typeface="Avenir Next LT Pro" panose="020B0504020202020204" pitchFamily="34" charset="0"/>
              </a:rPr>
              <a:t>* Not mandatory</a:t>
            </a:r>
            <a:endParaRPr lang="en-US" sz="1600" b="1"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9214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5" y="843558"/>
            <a:ext cx="8496945" cy="3907377"/>
          </a:xfrm>
        </p:spPr>
        <p:txBody>
          <a:bodyPr>
            <a:normAutofit/>
          </a:bodyPr>
          <a:lstStyle/>
          <a:p>
            <a:r>
              <a:rPr lang="en-US" sz="2200" dirty="0"/>
              <a:t>Regarding electronic inventory:</a:t>
            </a:r>
          </a:p>
          <a:p>
            <a:pPr lvl="1"/>
            <a:r>
              <a:rPr lang="en-US" sz="2200" dirty="0"/>
              <a:t>When searching in Alma we can search for (among many other options):</a:t>
            </a:r>
          </a:p>
          <a:p>
            <a:pPr lvl="2"/>
            <a:r>
              <a:rPr lang="en-US" sz="2200" dirty="0">
                <a:latin typeface="Avenir Next LT Pro" panose="020B0504020202020204" pitchFamily="34" charset="0"/>
              </a:rPr>
              <a:t>Electronic Titles</a:t>
            </a:r>
          </a:p>
          <a:p>
            <a:pPr lvl="2"/>
            <a:r>
              <a:rPr lang="en-US" sz="2200" dirty="0">
                <a:latin typeface="Avenir Next LT Pro" panose="020B0504020202020204" pitchFamily="34" charset="0"/>
              </a:rPr>
              <a:t>Electronic Portfolios</a:t>
            </a:r>
          </a:p>
          <a:p>
            <a:pPr lvl="2"/>
            <a:r>
              <a:rPr lang="en-US" sz="2200" dirty="0">
                <a:latin typeface="Avenir Next LT Pro" panose="020B0504020202020204" pitchFamily="34" charset="0"/>
              </a:rPr>
              <a:t>Electronic Collections</a:t>
            </a:r>
          </a:p>
          <a:p>
            <a:endParaRPr lang="en-US" sz="2200" dirty="0"/>
          </a:p>
          <a:p>
            <a:endParaRPr lang="en-US" sz="2200" dirty="0"/>
          </a:p>
        </p:txBody>
      </p:sp>
    </p:spTree>
    <p:extLst>
      <p:ext uri="{BB962C8B-B14F-4D97-AF65-F5344CB8AC3E}">
        <p14:creationId xmlns:p14="http://schemas.microsoft.com/office/powerpoint/2010/main" val="761680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D9452-257D-CBF9-07C7-9398781A97DF}"/>
              </a:ext>
            </a:extLst>
          </p:cNvPr>
          <p:cNvPicPr>
            <a:picLocks noChangeAspect="1"/>
          </p:cNvPicPr>
          <p:nvPr/>
        </p:nvPicPr>
        <p:blipFill rotWithShape="1">
          <a:blip r:embed="rId3"/>
          <a:srcRect r="845" b="27111"/>
          <a:stretch/>
        </p:blipFill>
        <p:spPr>
          <a:xfrm>
            <a:off x="1230822" y="646479"/>
            <a:ext cx="6126480" cy="374904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Inventory Model in Alma</a:t>
            </a:r>
            <a:endParaRPr lang="LID4096" dirty="0"/>
          </a:p>
        </p:txBody>
      </p:sp>
      <p:pic>
        <p:nvPicPr>
          <p:cNvPr id="14" name="Picture 13">
            <a:extLst>
              <a:ext uri="{FF2B5EF4-FFF2-40B4-BE49-F238E27FC236}">
                <a16:creationId xmlns:a16="http://schemas.microsoft.com/office/drawing/2014/main" id="{8C0A6AB1-1F42-4FB1-AF64-1567A80266FD}"/>
              </a:ext>
            </a:extLst>
          </p:cNvPr>
          <p:cNvPicPr>
            <a:picLocks noChangeAspect="1"/>
          </p:cNvPicPr>
          <p:nvPr/>
        </p:nvPicPr>
        <p:blipFill>
          <a:blip r:embed="rId4"/>
          <a:stretch>
            <a:fillRect/>
          </a:stretch>
        </p:blipFill>
        <p:spPr>
          <a:xfrm>
            <a:off x="6724162" y="1051182"/>
            <a:ext cx="1105054" cy="1257475"/>
          </a:xfrm>
          <a:prstGeom prst="rect">
            <a:avLst/>
          </a:prstGeom>
          <a:ln>
            <a:solidFill>
              <a:schemeClr val="accent1"/>
            </a:solidFill>
          </a:ln>
        </p:spPr>
      </p:pic>
      <p:pic>
        <p:nvPicPr>
          <p:cNvPr id="7" name="Picture 6">
            <a:extLst>
              <a:ext uri="{FF2B5EF4-FFF2-40B4-BE49-F238E27FC236}">
                <a16:creationId xmlns:a16="http://schemas.microsoft.com/office/drawing/2014/main" id="{2D3AD697-9A8A-89F0-0A9E-B9F087EE48B5}"/>
              </a:ext>
            </a:extLst>
          </p:cNvPr>
          <p:cNvPicPr>
            <a:picLocks noChangeAspect="1"/>
          </p:cNvPicPr>
          <p:nvPr/>
        </p:nvPicPr>
        <p:blipFill rotWithShape="1">
          <a:blip r:embed="rId5"/>
          <a:srcRect t="-1" b="11074"/>
          <a:stretch/>
        </p:blipFill>
        <p:spPr>
          <a:xfrm>
            <a:off x="1700638" y="1058710"/>
            <a:ext cx="1486107" cy="3108960"/>
          </a:xfrm>
          <a:prstGeom prst="rect">
            <a:avLst/>
          </a:prstGeom>
          <a:ln>
            <a:solidFill>
              <a:schemeClr val="accent1"/>
            </a:solidFill>
          </a:ln>
        </p:spPr>
      </p:pic>
      <p:sp>
        <p:nvSpPr>
          <p:cNvPr id="10" name="Content Placeholder 3">
            <a:extLst>
              <a:ext uri="{FF2B5EF4-FFF2-40B4-BE49-F238E27FC236}">
                <a16:creationId xmlns:a16="http://schemas.microsoft.com/office/drawing/2014/main" id="{FAEB58BB-C036-4E64-BD68-3192D2252BDB}"/>
              </a:ext>
            </a:extLst>
          </p:cNvPr>
          <p:cNvSpPr>
            <a:spLocks noGrp="1"/>
          </p:cNvSpPr>
          <p:nvPr>
            <p:ph idx="1"/>
          </p:nvPr>
        </p:nvSpPr>
        <p:spPr>
          <a:xfrm>
            <a:off x="3635896" y="1707654"/>
            <a:ext cx="2592288" cy="2376264"/>
          </a:xfrm>
        </p:spPr>
        <p:txBody>
          <a:bodyPr>
            <a:normAutofit/>
          </a:bodyPr>
          <a:lstStyle/>
          <a:p>
            <a:r>
              <a:rPr lang="en-US" sz="2000" dirty="0"/>
              <a:t>Electronic Collection</a:t>
            </a:r>
            <a:endParaRPr lang="LID4096" sz="2000" dirty="0"/>
          </a:p>
          <a:p>
            <a:r>
              <a:rPr lang="en-US" sz="2000" dirty="0"/>
              <a:t>Electronic Portfolio</a:t>
            </a:r>
          </a:p>
          <a:p>
            <a:r>
              <a:rPr lang="en-US" sz="2000" dirty="0"/>
              <a:t>Electronic Title</a:t>
            </a:r>
          </a:p>
          <a:p>
            <a:r>
              <a:rPr lang="en-US" sz="2000" dirty="0"/>
              <a:t>All Titles</a:t>
            </a:r>
          </a:p>
          <a:p>
            <a:endParaRPr lang="en-US" sz="2000" dirty="0"/>
          </a:p>
          <a:p>
            <a:endParaRPr lang="en-US" sz="2000" dirty="0"/>
          </a:p>
          <a:p>
            <a:endParaRPr lang="en-US" sz="2000" dirty="0"/>
          </a:p>
        </p:txBody>
      </p:sp>
      <p:sp>
        <p:nvSpPr>
          <p:cNvPr id="8" name="Rectangle 7">
            <a:extLst>
              <a:ext uri="{FF2B5EF4-FFF2-40B4-BE49-F238E27FC236}">
                <a16:creationId xmlns:a16="http://schemas.microsoft.com/office/drawing/2014/main" id="{C65B029F-36BB-8329-0388-0DFCAF7C0E2D}"/>
              </a:ext>
            </a:extLst>
          </p:cNvPr>
          <p:cNvSpPr/>
          <p:nvPr/>
        </p:nvSpPr>
        <p:spPr>
          <a:xfrm>
            <a:off x="1612332" y="2521345"/>
            <a:ext cx="1635905" cy="11089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C48803-19BC-81FF-48C4-FF821C8040AF}"/>
              </a:ext>
            </a:extLst>
          </p:cNvPr>
          <p:cNvSpPr txBox="1"/>
          <p:nvPr/>
        </p:nvSpPr>
        <p:spPr>
          <a:xfrm>
            <a:off x="6588224" y="3147814"/>
            <a:ext cx="2448272" cy="954107"/>
          </a:xfrm>
          <a:prstGeom prst="rect">
            <a:avLst/>
          </a:prstGeom>
          <a:solidFill>
            <a:srgbClr val="FFFF00"/>
          </a:solidFill>
          <a:ln>
            <a:solidFill>
              <a:schemeClr val="accent1"/>
            </a:solidFill>
          </a:ln>
        </p:spPr>
        <p:txBody>
          <a:bodyPr wrap="square" rtlCol="0">
            <a:spAutoFit/>
          </a:bodyPr>
          <a:lstStyle/>
          <a:p>
            <a:r>
              <a:rPr lang="en-US" sz="1400" dirty="0"/>
              <a:t>“Network” is relevant for Network Zone Consortia only and will not appear for “standalone” institutions</a:t>
            </a:r>
          </a:p>
        </p:txBody>
      </p:sp>
      <p:cxnSp>
        <p:nvCxnSpPr>
          <p:cNvPr id="9" name="Straight Arrow Connector 8">
            <a:extLst>
              <a:ext uri="{FF2B5EF4-FFF2-40B4-BE49-F238E27FC236}">
                <a16:creationId xmlns:a16="http://schemas.microsoft.com/office/drawing/2014/main" id="{A7AD5A6B-0BF2-5A2C-6868-83C586CBEB30}"/>
              </a:ext>
            </a:extLst>
          </p:cNvPr>
          <p:cNvCxnSpPr/>
          <p:nvPr/>
        </p:nvCxnSpPr>
        <p:spPr>
          <a:xfrm flipH="1">
            <a:off x="7596336" y="1787411"/>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35E02C-22D9-233E-BEEF-065ACE95BFC7}"/>
              </a:ext>
            </a:extLst>
          </p:cNvPr>
          <p:cNvCxnSpPr>
            <a:cxnSpLocks/>
          </p:cNvCxnSpPr>
          <p:nvPr/>
        </p:nvCxnSpPr>
        <p:spPr>
          <a:xfrm flipV="1">
            <a:off x="8244408" y="1779662"/>
            <a:ext cx="0" cy="1368152"/>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433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5" y="843559"/>
            <a:ext cx="8496945" cy="1872208"/>
          </a:xfrm>
        </p:spPr>
        <p:txBody>
          <a:bodyPr>
            <a:normAutofit fontScale="92500"/>
          </a:bodyPr>
          <a:lstStyle/>
          <a:p>
            <a:r>
              <a:rPr lang="en-US" sz="2200" dirty="0"/>
              <a:t>In the advanced search it is possible to search for electronic portfolios according to information from the electronic collection.  </a:t>
            </a:r>
          </a:p>
          <a:p>
            <a:r>
              <a:rPr lang="en-US" sz="2200" dirty="0"/>
              <a:t>For example, it is possible to search for all portfolios in electronic collection “EZB-FREE-00999 freely available EZB journals” which have “Word from title = Leadership”.</a:t>
            </a:r>
          </a:p>
          <a:p>
            <a:endParaRPr lang="en-US" sz="2200" dirty="0"/>
          </a:p>
        </p:txBody>
      </p:sp>
      <p:pic>
        <p:nvPicPr>
          <p:cNvPr id="6" name="Picture 5">
            <a:extLst>
              <a:ext uri="{FF2B5EF4-FFF2-40B4-BE49-F238E27FC236}">
                <a16:creationId xmlns:a16="http://schemas.microsoft.com/office/drawing/2014/main" id="{41908D4C-2673-D1D2-A300-C00C28DB989D}"/>
              </a:ext>
            </a:extLst>
          </p:cNvPr>
          <p:cNvPicPr>
            <a:picLocks noChangeAspect="1"/>
          </p:cNvPicPr>
          <p:nvPr/>
        </p:nvPicPr>
        <p:blipFill>
          <a:blip r:embed="rId3"/>
          <a:stretch>
            <a:fillRect/>
          </a:stretch>
        </p:blipFill>
        <p:spPr>
          <a:xfrm>
            <a:off x="1547812" y="2912847"/>
            <a:ext cx="6048375" cy="1428750"/>
          </a:xfrm>
          <a:prstGeom prst="rect">
            <a:avLst/>
          </a:prstGeom>
          <a:ln>
            <a:solidFill>
              <a:schemeClr val="tx1"/>
            </a:solidFill>
          </a:ln>
        </p:spPr>
      </p:pic>
      <p:sp>
        <p:nvSpPr>
          <p:cNvPr id="7" name="Rectangle 6">
            <a:extLst>
              <a:ext uri="{FF2B5EF4-FFF2-40B4-BE49-F238E27FC236}">
                <a16:creationId xmlns:a16="http://schemas.microsoft.com/office/drawing/2014/main" id="{194F8D60-1460-1D8E-9562-87BFEA5EAEBF}"/>
              </a:ext>
            </a:extLst>
          </p:cNvPr>
          <p:cNvSpPr/>
          <p:nvPr/>
        </p:nvSpPr>
        <p:spPr>
          <a:xfrm>
            <a:off x="1547811" y="2912847"/>
            <a:ext cx="2016077" cy="234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1EEFFA-D8D2-25F1-8CA7-9E8C51B8DDD9}"/>
              </a:ext>
            </a:extLst>
          </p:cNvPr>
          <p:cNvSpPr/>
          <p:nvPr/>
        </p:nvSpPr>
        <p:spPr>
          <a:xfrm>
            <a:off x="1547812" y="3227410"/>
            <a:ext cx="1951556" cy="234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A3E24F-9F4A-45C3-3FB0-C4887A92DC37}"/>
              </a:ext>
            </a:extLst>
          </p:cNvPr>
          <p:cNvSpPr txBox="1"/>
          <p:nvPr/>
        </p:nvSpPr>
        <p:spPr>
          <a:xfrm>
            <a:off x="107503" y="2904778"/>
            <a:ext cx="1296143" cy="415498"/>
          </a:xfrm>
          <a:prstGeom prst="rect">
            <a:avLst/>
          </a:prstGeom>
          <a:noFill/>
          <a:ln>
            <a:solidFill>
              <a:schemeClr val="tx1"/>
            </a:solidFill>
          </a:ln>
        </p:spPr>
        <p:txBody>
          <a:bodyPr wrap="square" rtlCol="0">
            <a:spAutoFit/>
          </a:bodyPr>
          <a:lstStyle/>
          <a:p>
            <a:r>
              <a:rPr lang="en-US" sz="1050" dirty="0"/>
              <a:t>Search Electronic Portfolios</a:t>
            </a:r>
          </a:p>
        </p:txBody>
      </p:sp>
      <p:sp>
        <p:nvSpPr>
          <p:cNvPr id="10" name="TextBox 9">
            <a:extLst>
              <a:ext uri="{FF2B5EF4-FFF2-40B4-BE49-F238E27FC236}">
                <a16:creationId xmlns:a16="http://schemas.microsoft.com/office/drawing/2014/main" id="{3230B3A7-CBC1-E47A-9F72-E08EECE1E717}"/>
              </a:ext>
            </a:extLst>
          </p:cNvPr>
          <p:cNvSpPr txBox="1"/>
          <p:nvPr/>
        </p:nvSpPr>
        <p:spPr>
          <a:xfrm>
            <a:off x="106082" y="3462377"/>
            <a:ext cx="1297565" cy="577081"/>
          </a:xfrm>
          <a:prstGeom prst="rect">
            <a:avLst/>
          </a:prstGeom>
          <a:noFill/>
          <a:ln>
            <a:solidFill>
              <a:schemeClr val="tx1"/>
            </a:solidFill>
          </a:ln>
        </p:spPr>
        <p:txBody>
          <a:bodyPr wrap="square" rtlCol="0">
            <a:spAutoFit/>
          </a:bodyPr>
          <a:lstStyle/>
          <a:p>
            <a:r>
              <a:rPr lang="en-US" sz="1050" dirty="0"/>
              <a:t>Search by Electronic Collection information</a:t>
            </a:r>
          </a:p>
        </p:txBody>
      </p:sp>
      <p:cxnSp>
        <p:nvCxnSpPr>
          <p:cNvPr id="12" name="Straight Arrow Connector 11">
            <a:extLst>
              <a:ext uri="{FF2B5EF4-FFF2-40B4-BE49-F238E27FC236}">
                <a16:creationId xmlns:a16="http://schemas.microsoft.com/office/drawing/2014/main" id="{46E88BE5-3ED5-0CF4-5CE4-E7BB04E13801}"/>
              </a:ext>
            </a:extLst>
          </p:cNvPr>
          <p:cNvCxnSpPr>
            <a:endCxn id="7" idx="1"/>
          </p:cNvCxnSpPr>
          <p:nvPr/>
        </p:nvCxnSpPr>
        <p:spPr>
          <a:xfrm>
            <a:off x="1403646" y="3003798"/>
            <a:ext cx="144165" cy="265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7D46C7E-28CB-98E6-AA81-1F5FD277A8C1}"/>
              </a:ext>
            </a:extLst>
          </p:cNvPr>
          <p:cNvCxnSpPr>
            <a:cxnSpLocks/>
          </p:cNvCxnSpPr>
          <p:nvPr/>
        </p:nvCxnSpPr>
        <p:spPr>
          <a:xfrm flipV="1">
            <a:off x="1403646" y="3390371"/>
            <a:ext cx="144167" cy="720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354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pic>
        <p:nvPicPr>
          <p:cNvPr id="11" name="Picture 10">
            <a:extLst>
              <a:ext uri="{FF2B5EF4-FFF2-40B4-BE49-F238E27FC236}">
                <a16:creationId xmlns:a16="http://schemas.microsoft.com/office/drawing/2014/main" id="{898915A2-7235-9CF4-6109-AD7B5FF7AC60}"/>
              </a:ext>
            </a:extLst>
          </p:cNvPr>
          <p:cNvPicPr>
            <a:picLocks noChangeAspect="1"/>
          </p:cNvPicPr>
          <p:nvPr/>
        </p:nvPicPr>
        <p:blipFill>
          <a:blip r:embed="rId3"/>
          <a:stretch>
            <a:fillRect/>
          </a:stretch>
        </p:blipFill>
        <p:spPr>
          <a:xfrm>
            <a:off x="1366168" y="843558"/>
            <a:ext cx="6411663" cy="3889245"/>
          </a:xfrm>
          <a:prstGeom prst="rect">
            <a:avLst/>
          </a:prstGeom>
          <a:ln>
            <a:solidFill>
              <a:schemeClr val="tx1"/>
            </a:solidFill>
          </a:ln>
        </p:spPr>
      </p:pic>
      <p:sp>
        <p:nvSpPr>
          <p:cNvPr id="12" name="Rectangle 11">
            <a:extLst>
              <a:ext uri="{FF2B5EF4-FFF2-40B4-BE49-F238E27FC236}">
                <a16:creationId xmlns:a16="http://schemas.microsoft.com/office/drawing/2014/main" id="{F58C8D75-1485-781E-DCA8-D81708A3B403}"/>
              </a:ext>
            </a:extLst>
          </p:cNvPr>
          <p:cNvSpPr/>
          <p:nvPr/>
        </p:nvSpPr>
        <p:spPr>
          <a:xfrm>
            <a:off x="1835696" y="3346421"/>
            <a:ext cx="19515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4C8FE2-EE13-8779-3D3D-59482D788390}"/>
              </a:ext>
            </a:extLst>
          </p:cNvPr>
          <p:cNvSpPr/>
          <p:nvPr/>
        </p:nvSpPr>
        <p:spPr>
          <a:xfrm>
            <a:off x="1844405" y="1733781"/>
            <a:ext cx="19515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C04B4F-8E74-8621-3D1F-221B914E9F8D}"/>
              </a:ext>
            </a:extLst>
          </p:cNvPr>
          <p:cNvSpPr/>
          <p:nvPr/>
        </p:nvSpPr>
        <p:spPr>
          <a:xfrm>
            <a:off x="2195736" y="3218204"/>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502422-DBA7-A4A3-3559-0A9B1FE70319}"/>
              </a:ext>
            </a:extLst>
          </p:cNvPr>
          <p:cNvSpPr/>
          <p:nvPr/>
        </p:nvSpPr>
        <p:spPr>
          <a:xfrm>
            <a:off x="1881577" y="1589765"/>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FCC5E9A-9114-3506-DF25-03DA42891534}"/>
              </a:ext>
            </a:extLst>
          </p:cNvPr>
          <p:cNvSpPr txBox="1"/>
          <p:nvPr/>
        </p:nvSpPr>
        <p:spPr>
          <a:xfrm>
            <a:off x="51439" y="1422127"/>
            <a:ext cx="1296143" cy="415498"/>
          </a:xfrm>
          <a:prstGeom prst="rect">
            <a:avLst/>
          </a:prstGeom>
          <a:noFill/>
          <a:ln>
            <a:solidFill>
              <a:schemeClr val="tx1"/>
            </a:solidFill>
          </a:ln>
        </p:spPr>
        <p:txBody>
          <a:bodyPr wrap="square" rtlCol="0">
            <a:spAutoFit/>
          </a:bodyPr>
          <a:lstStyle/>
          <a:p>
            <a:r>
              <a:rPr lang="en-US" sz="1050" dirty="0"/>
              <a:t>The results are  Electronic Portfolios</a:t>
            </a:r>
          </a:p>
        </p:txBody>
      </p:sp>
      <p:cxnSp>
        <p:nvCxnSpPr>
          <p:cNvPr id="17" name="Straight Arrow Connector 16">
            <a:extLst>
              <a:ext uri="{FF2B5EF4-FFF2-40B4-BE49-F238E27FC236}">
                <a16:creationId xmlns:a16="http://schemas.microsoft.com/office/drawing/2014/main" id="{3D6D95E2-FF47-BB74-E916-F573E69008A5}"/>
              </a:ext>
            </a:extLst>
          </p:cNvPr>
          <p:cNvCxnSpPr>
            <a:cxnSpLocks/>
          </p:cNvCxnSpPr>
          <p:nvPr/>
        </p:nvCxnSpPr>
        <p:spPr>
          <a:xfrm flipV="1">
            <a:off x="827584" y="942099"/>
            <a:ext cx="648074" cy="4800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062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AE60D0-75FB-4E7B-1D8C-D3D69DD6C478}"/>
              </a:ext>
            </a:extLst>
          </p:cNvPr>
          <p:cNvPicPr>
            <a:picLocks noChangeAspect="1"/>
          </p:cNvPicPr>
          <p:nvPr/>
        </p:nvPicPr>
        <p:blipFill>
          <a:blip r:embed="rId3"/>
          <a:stretch>
            <a:fillRect/>
          </a:stretch>
        </p:blipFill>
        <p:spPr>
          <a:xfrm>
            <a:off x="1803309" y="2905100"/>
            <a:ext cx="6076950" cy="146685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5" y="771550"/>
            <a:ext cx="8496945" cy="1872208"/>
          </a:xfrm>
        </p:spPr>
        <p:txBody>
          <a:bodyPr>
            <a:normAutofit fontScale="92500"/>
          </a:bodyPr>
          <a:lstStyle/>
          <a:p>
            <a:r>
              <a:rPr lang="en-US" sz="2200" dirty="0"/>
              <a:t>In the advanced search it is possible to search for electronic collections according to information from the electronic portfolio.  </a:t>
            </a:r>
          </a:p>
          <a:p>
            <a:r>
              <a:rPr lang="en-US" sz="2200" dirty="0"/>
              <a:t>For example, it is possible to search for all electronic collections which have a portfolio </a:t>
            </a:r>
            <a:r>
              <a:rPr lang="en-US" sz="2200" dirty="0" err="1"/>
              <a:t>fo</a:t>
            </a:r>
            <a:r>
              <a:rPr lang="en-US" sz="2200" dirty="0"/>
              <a:t> material type “Book” and “Word from title = Leadership”.</a:t>
            </a:r>
          </a:p>
          <a:p>
            <a:endParaRPr lang="en-US" sz="2200" dirty="0"/>
          </a:p>
        </p:txBody>
      </p:sp>
      <p:sp>
        <p:nvSpPr>
          <p:cNvPr id="7" name="Rectangle 6">
            <a:extLst>
              <a:ext uri="{FF2B5EF4-FFF2-40B4-BE49-F238E27FC236}">
                <a16:creationId xmlns:a16="http://schemas.microsoft.com/office/drawing/2014/main" id="{194F8D60-1460-1D8E-9562-87BFEA5EAEBF}"/>
              </a:ext>
            </a:extLst>
          </p:cNvPr>
          <p:cNvSpPr/>
          <p:nvPr/>
        </p:nvSpPr>
        <p:spPr>
          <a:xfrm>
            <a:off x="1907704" y="3337147"/>
            <a:ext cx="1656184" cy="234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1EEFFA-D8D2-25F1-8CA7-9E8C51B8DDD9}"/>
              </a:ext>
            </a:extLst>
          </p:cNvPr>
          <p:cNvSpPr/>
          <p:nvPr/>
        </p:nvSpPr>
        <p:spPr>
          <a:xfrm>
            <a:off x="1843182" y="3651710"/>
            <a:ext cx="1656185" cy="234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A3E24F-9F4A-45C3-3FB0-C4887A92DC37}"/>
              </a:ext>
            </a:extLst>
          </p:cNvPr>
          <p:cNvSpPr txBox="1"/>
          <p:nvPr/>
        </p:nvSpPr>
        <p:spPr>
          <a:xfrm>
            <a:off x="107503" y="2904778"/>
            <a:ext cx="1296143" cy="415498"/>
          </a:xfrm>
          <a:prstGeom prst="rect">
            <a:avLst/>
          </a:prstGeom>
          <a:noFill/>
          <a:ln>
            <a:solidFill>
              <a:schemeClr val="tx1"/>
            </a:solidFill>
          </a:ln>
        </p:spPr>
        <p:txBody>
          <a:bodyPr wrap="square" rtlCol="0">
            <a:spAutoFit/>
          </a:bodyPr>
          <a:lstStyle/>
          <a:p>
            <a:r>
              <a:rPr lang="en-US" sz="1050" dirty="0"/>
              <a:t>Search Electronic Collections</a:t>
            </a:r>
          </a:p>
        </p:txBody>
      </p:sp>
      <p:sp>
        <p:nvSpPr>
          <p:cNvPr id="10" name="TextBox 9">
            <a:extLst>
              <a:ext uri="{FF2B5EF4-FFF2-40B4-BE49-F238E27FC236}">
                <a16:creationId xmlns:a16="http://schemas.microsoft.com/office/drawing/2014/main" id="{3230B3A7-CBC1-E47A-9F72-E08EECE1E717}"/>
              </a:ext>
            </a:extLst>
          </p:cNvPr>
          <p:cNvSpPr txBox="1"/>
          <p:nvPr/>
        </p:nvSpPr>
        <p:spPr>
          <a:xfrm>
            <a:off x="125918" y="3759165"/>
            <a:ext cx="1297565" cy="577081"/>
          </a:xfrm>
          <a:prstGeom prst="rect">
            <a:avLst/>
          </a:prstGeom>
          <a:noFill/>
          <a:ln>
            <a:solidFill>
              <a:schemeClr val="tx1"/>
            </a:solidFill>
          </a:ln>
        </p:spPr>
        <p:txBody>
          <a:bodyPr wrap="square" rtlCol="0">
            <a:spAutoFit/>
          </a:bodyPr>
          <a:lstStyle/>
          <a:p>
            <a:r>
              <a:rPr lang="en-US" sz="1050" dirty="0"/>
              <a:t>Search by Electronic Portfolio information</a:t>
            </a:r>
          </a:p>
        </p:txBody>
      </p:sp>
      <p:cxnSp>
        <p:nvCxnSpPr>
          <p:cNvPr id="12" name="Straight Arrow Connector 11">
            <a:extLst>
              <a:ext uri="{FF2B5EF4-FFF2-40B4-BE49-F238E27FC236}">
                <a16:creationId xmlns:a16="http://schemas.microsoft.com/office/drawing/2014/main" id="{46E88BE5-3ED5-0CF4-5CE4-E7BB04E13801}"/>
              </a:ext>
            </a:extLst>
          </p:cNvPr>
          <p:cNvCxnSpPr>
            <a:cxnSpLocks/>
          </p:cNvCxnSpPr>
          <p:nvPr/>
        </p:nvCxnSpPr>
        <p:spPr>
          <a:xfrm>
            <a:off x="1392049" y="3070304"/>
            <a:ext cx="504058" cy="265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7D46C7E-28CB-98E6-AA81-1F5FD277A8C1}"/>
              </a:ext>
            </a:extLst>
          </p:cNvPr>
          <p:cNvCxnSpPr>
            <a:cxnSpLocks/>
            <a:endCxn id="7" idx="1"/>
          </p:cNvCxnSpPr>
          <p:nvPr/>
        </p:nvCxnSpPr>
        <p:spPr>
          <a:xfrm flipV="1">
            <a:off x="1403646" y="3454631"/>
            <a:ext cx="504058" cy="314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536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F697E-CD8A-FB52-41E3-37A4A82FFFEE}"/>
              </a:ext>
            </a:extLst>
          </p:cNvPr>
          <p:cNvPicPr>
            <a:picLocks noChangeAspect="1"/>
          </p:cNvPicPr>
          <p:nvPr/>
        </p:nvPicPr>
        <p:blipFill>
          <a:blip r:embed="rId3"/>
          <a:stretch>
            <a:fillRect/>
          </a:stretch>
        </p:blipFill>
        <p:spPr>
          <a:xfrm>
            <a:off x="2482667" y="646479"/>
            <a:ext cx="4036917" cy="403183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13" name="Rectangle 12">
            <a:extLst>
              <a:ext uri="{FF2B5EF4-FFF2-40B4-BE49-F238E27FC236}">
                <a16:creationId xmlns:a16="http://schemas.microsoft.com/office/drawing/2014/main" id="{AF4C8FE2-EE13-8779-3D3D-59482D788390}"/>
              </a:ext>
            </a:extLst>
          </p:cNvPr>
          <p:cNvSpPr/>
          <p:nvPr/>
        </p:nvSpPr>
        <p:spPr>
          <a:xfrm>
            <a:off x="2843808" y="3075806"/>
            <a:ext cx="1534241"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9825D8-AFEB-AA97-EA91-757A1F309E98}"/>
              </a:ext>
            </a:extLst>
          </p:cNvPr>
          <p:cNvSpPr txBox="1"/>
          <p:nvPr/>
        </p:nvSpPr>
        <p:spPr>
          <a:xfrm>
            <a:off x="51439" y="1422127"/>
            <a:ext cx="1296143" cy="577081"/>
          </a:xfrm>
          <a:prstGeom prst="rect">
            <a:avLst/>
          </a:prstGeom>
          <a:noFill/>
          <a:ln>
            <a:solidFill>
              <a:schemeClr val="tx1"/>
            </a:solidFill>
          </a:ln>
        </p:spPr>
        <p:txBody>
          <a:bodyPr wrap="square" rtlCol="0">
            <a:spAutoFit/>
          </a:bodyPr>
          <a:lstStyle/>
          <a:p>
            <a:r>
              <a:rPr lang="en-US" sz="1050" dirty="0"/>
              <a:t>The results are  Electronic Collections</a:t>
            </a:r>
          </a:p>
        </p:txBody>
      </p:sp>
      <p:cxnSp>
        <p:nvCxnSpPr>
          <p:cNvPr id="5" name="Straight Arrow Connector 4">
            <a:extLst>
              <a:ext uri="{FF2B5EF4-FFF2-40B4-BE49-F238E27FC236}">
                <a16:creationId xmlns:a16="http://schemas.microsoft.com/office/drawing/2014/main" id="{B468F1B4-AFF1-3068-0BEF-27106EEDDE10}"/>
              </a:ext>
            </a:extLst>
          </p:cNvPr>
          <p:cNvCxnSpPr>
            <a:cxnSpLocks/>
          </p:cNvCxnSpPr>
          <p:nvPr/>
        </p:nvCxnSpPr>
        <p:spPr>
          <a:xfrm flipV="1">
            <a:off x="827584" y="794289"/>
            <a:ext cx="1655083" cy="6278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2032AC-4095-7F4A-F50F-B0E28EF39409}"/>
              </a:ext>
            </a:extLst>
          </p:cNvPr>
          <p:cNvSpPr txBox="1"/>
          <p:nvPr/>
        </p:nvSpPr>
        <p:spPr>
          <a:xfrm>
            <a:off x="5980017" y="2283718"/>
            <a:ext cx="2626698" cy="923330"/>
          </a:xfrm>
          <a:prstGeom prst="rect">
            <a:avLst/>
          </a:prstGeom>
          <a:solidFill>
            <a:schemeClr val="bg1"/>
          </a:solidFill>
          <a:ln>
            <a:solidFill>
              <a:schemeClr val="tx1"/>
            </a:solidFill>
          </a:ln>
        </p:spPr>
        <p:txBody>
          <a:bodyPr wrap="square" rtlCol="0">
            <a:spAutoFit/>
          </a:bodyPr>
          <a:lstStyle/>
          <a:p>
            <a:r>
              <a:rPr lang="en-US" dirty="0"/>
              <a:t>Let’s look at “</a:t>
            </a:r>
            <a:r>
              <a:rPr lang="en-US" dirty="0" err="1"/>
              <a:t>Ebook</a:t>
            </a:r>
            <a:r>
              <a:rPr lang="en-US" dirty="0"/>
              <a:t> Central Academic Complete UKI Edition”</a:t>
            </a:r>
          </a:p>
        </p:txBody>
      </p:sp>
      <p:cxnSp>
        <p:nvCxnSpPr>
          <p:cNvPr id="17" name="Straight Arrow Connector 16">
            <a:extLst>
              <a:ext uri="{FF2B5EF4-FFF2-40B4-BE49-F238E27FC236}">
                <a16:creationId xmlns:a16="http://schemas.microsoft.com/office/drawing/2014/main" id="{E9FB349A-DAEA-E18D-220B-2D8512F67074}"/>
              </a:ext>
            </a:extLst>
          </p:cNvPr>
          <p:cNvCxnSpPr>
            <a:cxnSpLocks/>
            <a:stCxn id="16" idx="1"/>
          </p:cNvCxnSpPr>
          <p:nvPr/>
        </p:nvCxnSpPr>
        <p:spPr>
          <a:xfrm flipH="1">
            <a:off x="4488370" y="2745383"/>
            <a:ext cx="1491647" cy="4024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369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1F153D-9081-319B-A7B9-3266E0B234CF}"/>
              </a:ext>
            </a:extLst>
          </p:cNvPr>
          <p:cNvPicPr>
            <a:picLocks noChangeAspect="1"/>
          </p:cNvPicPr>
          <p:nvPr/>
        </p:nvPicPr>
        <p:blipFill>
          <a:blip r:embed="rId3"/>
          <a:stretch>
            <a:fillRect/>
          </a:stretch>
        </p:blipFill>
        <p:spPr>
          <a:xfrm>
            <a:off x="2087029" y="779057"/>
            <a:ext cx="5171503" cy="386250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a:bodyPr>
          <a:lstStyle/>
          <a:p>
            <a:r>
              <a:rPr lang="en-US" dirty="0"/>
              <a:t>Inventory Model in Alma</a:t>
            </a:r>
            <a:endParaRPr lang="LID4096" dirty="0"/>
          </a:p>
        </p:txBody>
      </p:sp>
      <p:sp>
        <p:nvSpPr>
          <p:cNvPr id="13" name="Rectangle 12">
            <a:extLst>
              <a:ext uri="{FF2B5EF4-FFF2-40B4-BE49-F238E27FC236}">
                <a16:creationId xmlns:a16="http://schemas.microsoft.com/office/drawing/2014/main" id="{AF4C8FE2-EE13-8779-3D3D-59482D788390}"/>
              </a:ext>
            </a:extLst>
          </p:cNvPr>
          <p:cNvSpPr/>
          <p:nvPr/>
        </p:nvSpPr>
        <p:spPr>
          <a:xfrm>
            <a:off x="4680190" y="3261134"/>
            <a:ext cx="1534241"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E2032AC-4095-7F4A-F50F-B0E28EF39409}"/>
              </a:ext>
            </a:extLst>
          </p:cNvPr>
          <p:cNvSpPr txBox="1"/>
          <p:nvPr/>
        </p:nvSpPr>
        <p:spPr>
          <a:xfrm>
            <a:off x="6467234" y="1059582"/>
            <a:ext cx="2626698" cy="1754326"/>
          </a:xfrm>
          <a:prstGeom prst="rect">
            <a:avLst/>
          </a:prstGeom>
          <a:solidFill>
            <a:schemeClr val="bg1"/>
          </a:solidFill>
          <a:ln>
            <a:solidFill>
              <a:schemeClr val="tx1"/>
            </a:solidFill>
          </a:ln>
        </p:spPr>
        <p:txBody>
          <a:bodyPr wrap="square" rtlCol="0">
            <a:spAutoFit/>
          </a:bodyPr>
          <a:lstStyle/>
          <a:p>
            <a:r>
              <a:rPr lang="en-US" dirty="0"/>
              <a:t>As </a:t>
            </a:r>
            <a:r>
              <a:rPr lang="en-US"/>
              <a:t>per our </a:t>
            </a:r>
            <a:r>
              <a:rPr lang="en-US" dirty="0"/>
              <a:t>search, this electronic collection has a portfolio (actually several portfolios) with word from title “Leadership” and material type “Book”.</a:t>
            </a:r>
          </a:p>
        </p:txBody>
      </p:sp>
      <p:sp>
        <p:nvSpPr>
          <p:cNvPr id="9" name="Rectangle 8">
            <a:extLst>
              <a:ext uri="{FF2B5EF4-FFF2-40B4-BE49-F238E27FC236}">
                <a16:creationId xmlns:a16="http://schemas.microsoft.com/office/drawing/2014/main" id="{81D73A9E-639A-7309-EE3A-556AFCA11557}"/>
              </a:ext>
            </a:extLst>
          </p:cNvPr>
          <p:cNvSpPr/>
          <p:nvPr/>
        </p:nvSpPr>
        <p:spPr>
          <a:xfrm>
            <a:off x="4680190" y="1635646"/>
            <a:ext cx="1534241"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C6A0C9-CBBC-5487-6406-00596D212F74}"/>
              </a:ext>
            </a:extLst>
          </p:cNvPr>
          <p:cNvSpPr/>
          <p:nvPr/>
        </p:nvSpPr>
        <p:spPr>
          <a:xfrm>
            <a:off x="2660956" y="1518370"/>
            <a:ext cx="1911043" cy="1631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E32106-FB1B-87A5-7564-DE8467380DA6}"/>
              </a:ext>
            </a:extLst>
          </p:cNvPr>
          <p:cNvSpPr/>
          <p:nvPr/>
        </p:nvSpPr>
        <p:spPr>
          <a:xfrm>
            <a:off x="2087028" y="745018"/>
            <a:ext cx="2845011"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378DC0-8A99-1904-F9B4-7F2355C4D33D}"/>
              </a:ext>
            </a:extLst>
          </p:cNvPr>
          <p:cNvSpPr/>
          <p:nvPr/>
        </p:nvSpPr>
        <p:spPr>
          <a:xfrm>
            <a:off x="2677209" y="3179555"/>
            <a:ext cx="1911043" cy="1631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514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b="1" dirty="0">
                <a:solidFill>
                  <a:schemeClr val="tx1"/>
                </a:solidFill>
              </a:rPr>
              <a:t>User Roles</a:t>
            </a:r>
            <a:endParaRPr lang="en-US" dirty="0">
              <a:solidFill>
                <a:schemeClr val="tx1"/>
              </a:solidFill>
            </a:endParaRPr>
          </a:p>
        </p:txBody>
      </p:sp>
    </p:spTree>
    <p:extLst>
      <p:ext uri="{BB962C8B-B14F-4D97-AF65-F5344CB8AC3E}">
        <p14:creationId xmlns:p14="http://schemas.microsoft.com/office/powerpoint/2010/main" val="4254797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User Roles</a:t>
            </a:r>
            <a:endParaRPr lang="LID4096" dirty="0"/>
          </a:p>
        </p:txBody>
      </p:sp>
      <p:sp>
        <p:nvSpPr>
          <p:cNvPr id="14" name="Content Placeholder 5">
            <a:extLst>
              <a:ext uri="{FF2B5EF4-FFF2-40B4-BE49-F238E27FC236}">
                <a16:creationId xmlns:a16="http://schemas.microsoft.com/office/drawing/2014/main" id="{E7712320-4EB7-D46F-C435-BD5835D4CE04}"/>
              </a:ext>
            </a:extLst>
          </p:cNvPr>
          <p:cNvSpPr>
            <a:spLocks noGrp="1"/>
          </p:cNvSpPr>
          <p:nvPr>
            <p:ph idx="1"/>
          </p:nvPr>
        </p:nvSpPr>
        <p:spPr>
          <a:xfrm>
            <a:off x="395536" y="771550"/>
            <a:ext cx="8208912" cy="3979385"/>
          </a:xfrm>
        </p:spPr>
        <p:txBody>
          <a:bodyPr>
            <a:normAutofit/>
          </a:bodyPr>
          <a:lstStyle/>
          <a:p>
            <a:endParaRPr lang="en-US" sz="2200" dirty="0">
              <a:latin typeface="Avenir Next LT Pro" panose="020B0504020202020204" pitchFamily="34" charset="0"/>
            </a:endParaRPr>
          </a:p>
          <a:p>
            <a:pPr marL="0" indent="0">
              <a:buNone/>
            </a:pPr>
            <a:endParaRPr lang="en-US" sz="2200" dirty="0">
              <a:latin typeface="Avenir Next LT Pro" panose="020B0504020202020204" pitchFamily="34" charset="0"/>
            </a:endParaRPr>
          </a:p>
        </p:txBody>
      </p:sp>
      <p:sp>
        <p:nvSpPr>
          <p:cNvPr id="15" name="Content Placeholder 5">
            <a:extLst>
              <a:ext uri="{FF2B5EF4-FFF2-40B4-BE49-F238E27FC236}">
                <a16:creationId xmlns:a16="http://schemas.microsoft.com/office/drawing/2014/main" id="{237CCD49-CA8E-29AA-9122-B33076881944}"/>
              </a:ext>
            </a:extLst>
          </p:cNvPr>
          <p:cNvSpPr txBox="1">
            <a:spLocks/>
          </p:cNvSpPr>
          <p:nvPr/>
        </p:nvSpPr>
        <p:spPr>
          <a:xfrm>
            <a:off x="395536" y="717216"/>
            <a:ext cx="8208912" cy="39793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Avenir Next LT Pro" panose="020B0504020202020204" pitchFamily="34" charset="0"/>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We will now discuss user roles associated with electronic inventory management.</a:t>
            </a:r>
          </a:p>
          <a:p>
            <a:r>
              <a:rPr lang="en-US" sz="2200" dirty="0"/>
              <a:t>Some of these roles are unique to electronic inventory management, while others are needed for electronic inventory management as well as for managing non-electronic resources (for example role “Invoice Operator” is necessary for approving invoices of either electronic resources or physical resources). </a:t>
            </a:r>
          </a:p>
          <a:p>
            <a:r>
              <a:rPr lang="en-US" sz="2200" dirty="0"/>
              <a:t>See also </a:t>
            </a:r>
            <a:r>
              <a:rPr lang="en-US" sz="2200" dirty="0">
                <a:hlinkClick r:id="rId3"/>
              </a:rPr>
              <a:t>User Roles – Descriptions and Accessible Components</a:t>
            </a:r>
            <a:endParaRPr lang="en-US" sz="2200" dirty="0"/>
          </a:p>
          <a:p>
            <a:pPr marL="0" indent="0">
              <a:buFont typeface="Arial" panose="020B0604020202020204" pitchFamily="34" charset="0"/>
              <a:buNone/>
            </a:pPr>
            <a:endParaRPr lang="en-US" sz="2200" dirty="0"/>
          </a:p>
        </p:txBody>
      </p:sp>
    </p:spTree>
    <p:extLst>
      <p:ext uri="{BB962C8B-B14F-4D97-AF65-F5344CB8AC3E}">
        <p14:creationId xmlns:p14="http://schemas.microsoft.com/office/powerpoint/2010/main" val="51359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User Roles</a:t>
            </a:r>
            <a:endParaRPr lang="LID4096" dirty="0"/>
          </a:p>
        </p:txBody>
      </p:sp>
      <p:sp>
        <p:nvSpPr>
          <p:cNvPr id="14" name="Content Placeholder 5">
            <a:extLst>
              <a:ext uri="{FF2B5EF4-FFF2-40B4-BE49-F238E27FC236}">
                <a16:creationId xmlns:a16="http://schemas.microsoft.com/office/drawing/2014/main" id="{E7712320-4EB7-D46F-C435-BD5835D4CE04}"/>
              </a:ext>
            </a:extLst>
          </p:cNvPr>
          <p:cNvSpPr>
            <a:spLocks noGrp="1"/>
          </p:cNvSpPr>
          <p:nvPr>
            <p:ph idx="1"/>
          </p:nvPr>
        </p:nvSpPr>
        <p:spPr>
          <a:xfrm>
            <a:off x="395536" y="771550"/>
            <a:ext cx="8208912" cy="3979385"/>
          </a:xfrm>
        </p:spPr>
        <p:txBody>
          <a:bodyPr>
            <a:normAutofit/>
          </a:bodyPr>
          <a:lstStyle/>
          <a:p>
            <a:endParaRPr lang="en-US" sz="2200" dirty="0">
              <a:latin typeface="Avenir Next LT Pro" panose="020B0504020202020204" pitchFamily="34" charset="0"/>
            </a:endParaRPr>
          </a:p>
          <a:p>
            <a:pPr marL="0" indent="0">
              <a:buNone/>
            </a:pPr>
            <a:endParaRPr lang="en-US" sz="2200" dirty="0">
              <a:latin typeface="Avenir Next LT Pro" panose="020B0504020202020204" pitchFamily="34" charset="0"/>
            </a:endParaRPr>
          </a:p>
        </p:txBody>
      </p:sp>
      <p:sp>
        <p:nvSpPr>
          <p:cNvPr id="15" name="Content Placeholder 5">
            <a:extLst>
              <a:ext uri="{FF2B5EF4-FFF2-40B4-BE49-F238E27FC236}">
                <a16:creationId xmlns:a16="http://schemas.microsoft.com/office/drawing/2014/main" id="{237CCD49-CA8E-29AA-9122-B33076881944}"/>
              </a:ext>
            </a:extLst>
          </p:cNvPr>
          <p:cNvSpPr txBox="1">
            <a:spLocks/>
          </p:cNvSpPr>
          <p:nvPr/>
        </p:nvSpPr>
        <p:spPr>
          <a:xfrm>
            <a:off x="539552" y="1126594"/>
            <a:ext cx="8208912" cy="36774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Avenir Next LT Pro" panose="020B0504020202020204" pitchFamily="34" charset="0"/>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CDI Inventory Operator </a:t>
            </a:r>
            <a:r>
              <a:rPr lang="en-US" dirty="0"/>
              <a:t>= can activate and deactivate a CDI electronic collection, remove the CDI-only full-text activation, and edit fields in the CDI tab in the Electronic Collections Editor.</a:t>
            </a:r>
          </a:p>
          <a:p>
            <a:r>
              <a:rPr lang="en-US" b="1" dirty="0"/>
              <a:t>Electronic Inventory Operator </a:t>
            </a:r>
            <a:r>
              <a:rPr lang="en-US" dirty="0"/>
              <a:t>= can activate e-resources, and link an electronic portfolio to another bibliographic record</a:t>
            </a:r>
          </a:p>
          <a:p>
            <a:r>
              <a:rPr lang="en-US" b="1" dirty="0"/>
              <a:t>Electronic Inventory Operator - Extended </a:t>
            </a:r>
            <a:r>
              <a:rPr lang="en-US" dirty="0"/>
              <a:t>= Like Electronic Inventory Operator but can also delete electronic inventory</a:t>
            </a:r>
          </a:p>
          <a:p>
            <a:r>
              <a:rPr lang="en-US" b="1" dirty="0"/>
              <a:t>Electronic Inventory Operator – Limited </a:t>
            </a:r>
            <a:r>
              <a:rPr lang="en-US" dirty="0"/>
              <a:t>= Like Electronic Inventory Operator but cannot link an electronic portfolio to another bibliographic record</a:t>
            </a:r>
          </a:p>
        </p:txBody>
      </p:sp>
      <p:sp>
        <p:nvSpPr>
          <p:cNvPr id="4" name="TextBox 3">
            <a:extLst>
              <a:ext uri="{FF2B5EF4-FFF2-40B4-BE49-F238E27FC236}">
                <a16:creationId xmlns:a16="http://schemas.microsoft.com/office/drawing/2014/main" id="{52290F43-D65B-CCBA-4E8C-DC44BD139894}"/>
              </a:ext>
            </a:extLst>
          </p:cNvPr>
          <p:cNvSpPr txBox="1"/>
          <p:nvPr/>
        </p:nvSpPr>
        <p:spPr>
          <a:xfrm>
            <a:off x="2720998" y="634561"/>
            <a:ext cx="3744416" cy="369332"/>
          </a:xfrm>
          <a:prstGeom prst="rect">
            <a:avLst/>
          </a:prstGeom>
          <a:solidFill>
            <a:srgbClr val="FFFF00"/>
          </a:solidFill>
          <a:ln>
            <a:solidFill>
              <a:schemeClr val="tx1"/>
            </a:solidFill>
          </a:ln>
        </p:spPr>
        <p:txBody>
          <a:bodyPr wrap="square" rtlCol="0">
            <a:spAutoFit/>
          </a:bodyPr>
          <a:lstStyle/>
          <a:p>
            <a:pPr algn="ctr"/>
            <a:r>
              <a:rPr lang="en-US" dirty="0"/>
              <a:t>Roles specific to Electronic Inventory</a:t>
            </a:r>
          </a:p>
        </p:txBody>
      </p:sp>
    </p:spTree>
    <p:extLst>
      <p:ext uri="{BB962C8B-B14F-4D97-AF65-F5344CB8AC3E}">
        <p14:creationId xmlns:p14="http://schemas.microsoft.com/office/powerpoint/2010/main" val="15802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normAutofit/>
          </a:bodyPr>
          <a:lstStyle/>
          <a:p>
            <a:r>
              <a:rPr lang="en-US" dirty="0"/>
              <a:t>E-Resources Workflow</a:t>
            </a:r>
          </a:p>
        </p:txBody>
      </p:sp>
      <p:sp>
        <p:nvSpPr>
          <p:cNvPr id="4" name="Content Placeholder 3">
            <a:extLst>
              <a:ext uri="{FF2B5EF4-FFF2-40B4-BE49-F238E27FC236}">
                <a16:creationId xmlns:a16="http://schemas.microsoft.com/office/drawing/2014/main" id="{D99EDF25-E773-4AA7-863A-766CD587C027}"/>
              </a:ext>
            </a:extLst>
          </p:cNvPr>
          <p:cNvSpPr>
            <a:spLocks noGrp="1"/>
          </p:cNvSpPr>
          <p:nvPr>
            <p:ph idx="1"/>
          </p:nvPr>
        </p:nvSpPr>
        <p:spPr>
          <a:xfrm>
            <a:off x="323527" y="771550"/>
            <a:ext cx="8496945" cy="3979385"/>
          </a:xfrm>
        </p:spPr>
        <p:txBody>
          <a:bodyPr>
            <a:noAutofit/>
          </a:bodyPr>
          <a:lstStyle/>
          <a:p>
            <a:r>
              <a:rPr lang="en-US" sz="1600" b="1" dirty="0"/>
              <a:t>Have bibliographic Data</a:t>
            </a:r>
            <a:r>
              <a:rPr lang="en-US" sz="1600" dirty="0"/>
              <a:t>: There must be a bibliographic data.  Could be from community zone, from vendor, manually catalogued, copied from external resource, manually catalogued, etc. </a:t>
            </a:r>
          </a:p>
          <a:p>
            <a:r>
              <a:rPr lang="en-US" sz="1600" b="1" dirty="0"/>
              <a:t>Order the resource</a:t>
            </a:r>
            <a:r>
              <a:rPr lang="en-US" sz="1600" dirty="0"/>
              <a:t>:  This is not mandatory, as it is possible to activate electronic resources without using Alma acquisitions.</a:t>
            </a:r>
          </a:p>
          <a:p>
            <a:r>
              <a:rPr lang="en-US" sz="1600" b="1" dirty="0"/>
              <a:t>Activate the resource</a:t>
            </a:r>
            <a:r>
              <a:rPr lang="en-US" sz="1600" dirty="0"/>
              <a:t>: With physical inventory the there is “receival”, and with electronic inventory there is “activation”. The activation makes the resource </a:t>
            </a:r>
            <a:r>
              <a:rPr lang="en-US" sz="1600" dirty="0" err="1"/>
              <a:t>accessable</a:t>
            </a:r>
            <a:r>
              <a:rPr lang="en-US" sz="1600" dirty="0"/>
              <a:t> to the end user and available in discovery (Primo or Summon). </a:t>
            </a:r>
          </a:p>
          <a:p>
            <a:r>
              <a:rPr lang="en-US" sz="1600" b="1" dirty="0"/>
              <a:t>Pay for the resource</a:t>
            </a:r>
            <a:r>
              <a:rPr lang="en-US" sz="1600" dirty="0"/>
              <a:t>: The “paying” for the resource via an invoice may be done either before, at the time of, or after activation.  This depends on how the vendor works with the institution. (This is similar to physical inventory in that the payment may be done either before, at the time of, or after item arrival).</a:t>
            </a:r>
          </a:p>
          <a:p>
            <a:r>
              <a:rPr lang="en-US" sz="1600" b="1" dirty="0"/>
              <a:t>Maintain</a:t>
            </a:r>
            <a:r>
              <a:rPr lang="en-US" sz="1600" dirty="0"/>
              <a:t>: If the institution needs to maintain the electronic resource over time (in which case the POL type is “continuous” or “subscription”) then the subscription will need to be renewed before expiration.  </a:t>
            </a:r>
          </a:p>
        </p:txBody>
      </p:sp>
    </p:spTree>
    <p:extLst>
      <p:ext uri="{BB962C8B-B14F-4D97-AF65-F5344CB8AC3E}">
        <p14:creationId xmlns:p14="http://schemas.microsoft.com/office/powerpoint/2010/main" val="973886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User Roles</a:t>
            </a:r>
            <a:endParaRPr lang="LID4096" dirty="0"/>
          </a:p>
        </p:txBody>
      </p:sp>
      <p:sp>
        <p:nvSpPr>
          <p:cNvPr id="14" name="Content Placeholder 5">
            <a:extLst>
              <a:ext uri="{FF2B5EF4-FFF2-40B4-BE49-F238E27FC236}">
                <a16:creationId xmlns:a16="http://schemas.microsoft.com/office/drawing/2014/main" id="{E7712320-4EB7-D46F-C435-BD5835D4CE04}"/>
              </a:ext>
            </a:extLst>
          </p:cNvPr>
          <p:cNvSpPr>
            <a:spLocks noGrp="1"/>
          </p:cNvSpPr>
          <p:nvPr>
            <p:ph idx="1"/>
          </p:nvPr>
        </p:nvSpPr>
        <p:spPr>
          <a:xfrm>
            <a:off x="395536" y="771550"/>
            <a:ext cx="8208912" cy="3979385"/>
          </a:xfrm>
        </p:spPr>
        <p:txBody>
          <a:bodyPr>
            <a:normAutofit/>
          </a:bodyPr>
          <a:lstStyle/>
          <a:p>
            <a:endParaRPr lang="en-US" sz="2200" dirty="0">
              <a:latin typeface="Avenir Next LT Pro" panose="020B0504020202020204" pitchFamily="34" charset="0"/>
            </a:endParaRPr>
          </a:p>
          <a:p>
            <a:pPr marL="0" indent="0">
              <a:buNone/>
            </a:pPr>
            <a:endParaRPr lang="en-US" sz="2200" dirty="0">
              <a:latin typeface="Avenir Next LT Pro" panose="020B0504020202020204" pitchFamily="34" charset="0"/>
            </a:endParaRPr>
          </a:p>
        </p:txBody>
      </p:sp>
      <p:sp>
        <p:nvSpPr>
          <p:cNvPr id="15" name="Content Placeholder 5">
            <a:extLst>
              <a:ext uri="{FF2B5EF4-FFF2-40B4-BE49-F238E27FC236}">
                <a16:creationId xmlns:a16="http://schemas.microsoft.com/office/drawing/2014/main" id="{237CCD49-CA8E-29AA-9122-B33076881944}"/>
              </a:ext>
            </a:extLst>
          </p:cNvPr>
          <p:cNvSpPr txBox="1">
            <a:spLocks/>
          </p:cNvSpPr>
          <p:nvPr/>
        </p:nvSpPr>
        <p:spPr>
          <a:xfrm>
            <a:off x="539552" y="1126594"/>
            <a:ext cx="8208912" cy="36774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Avenir Next LT Pro" panose="020B0504020202020204" pitchFamily="34" charset="0"/>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Repository Manager </a:t>
            </a:r>
            <a:r>
              <a:rPr lang="en-US" dirty="0"/>
              <a:t>= Manages inventory-related actions, including adding, editing and deleting notes, assigning e-resource activation to operators, managing inventory, managing repository jobs, and adding, editing, deleting, and linking inventory in the MD Editor. </a:t>
            </a:r>
          </a:p>
          <a:p>
            <a:r>
              <a:rPr lang="en-US" b="1" dirty="0"/>
              <a:t>Invoice Operator </a:t>
            </a:r>
            <a:r>
              <a:rPr lang="en-US" dirty="0"/>
              <a:t>= Creates, edits, and reviews invoices. Reassigns invoices to other invoice operators.</a:t>
            </a:r>
          </a:p>
          <a:p>
            <a:r>
              <a:rPr lang="en-US" b="1" dirty="0"/>
              <a:t>Invoice Manager </a:t>
            </a:r>
            <a:r>
              <a:rPr lang="en-US" dirty="0"/>
              <a:t>= Manages invoice creation, review and approval activities, and assigning invoices to other operators. </a:t>
            </a:r>
          </a:p>
        </p:txBody>
      </p:sp>
      <p:sp>
        <p:nvSpPr>
          <p:cNvPr id="4" name="TextBox 3">
            <a:extLst>
              <a:ext uri="{FF2B5EF4-FFF2-40B4-BE49-F238E27FC236}">
                <a16:creationId xmlns:a16="http://schemas.microsoft.com/office/drawing/2014/main" id="{52290F43-D65B-CCBA-4E8C-DC44BD139894}"/>
              </a:ext>
            </a:extLst>
          </p:cNvPr>
          <p:cNvSpPr txBox="1"/>
          <p:nvPr/>
        </p:nvSpPr>
        <p:spPr>
          <a:xfrm>
            <a:off x="2627784" y="634561"/>
            <a:ext cx="4104456" cy="369332"/>
          </a:xfrm>
          <a:prstGeom prst="rect">
            <a:avLst/>
          </a:prstGeom>
          <a:solidFill>
            <a:srgbClr val="FFFF00"/>
          </a:solidFill>
          <a:ln>
            <a:solidFill>
              <a:schemeClr val="tx1"/>
            </a:solidFill>
          </a:ln>
        </p:spPr>
        <p:txBody>
          <a:bodyPr wrap="square" rtlCol="0">
            <a:spAutoFit/>
          </a:bodyPr>
          <a:lstStyle/>
          <a:p>
            <a:pPr algn="ctr"/>
            <a:r>
              <a:rPr lang="en-US" dirty="0"/>
              <a:t>Roles not specific to Electronic Inventory</a:t>
            </a:r>
          </a:p>
        </p:txBody>
      </p:sp>
    </p:spTree>
    <p:extLst>
      <p:ext uri="{BB962C8B-B14F-4D97-AF65-F5344CB8AC3E}">
        <p14:creationId xmlns:p14="http://schemas.microsoft.com/office/powerpoint/2010/main" val="99591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Terminology</a:t>
            </a:r>
          </a:p>
        </p:txBody>
      </p:sp>
    </p:spTree>
    <p:extLst>
      <p:ext uri="{BB962C8B-B14F-4D97-AF65-F5344CB8AC3E}">
        <p14:creationId xmlns:p14="http://schemas.microsoft.com/office/powerpoint/2010/main" val="155768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lstStyle/>
          <a:p>
            <a:r>
              <a:rPr lang="en-US" dirty="0"/>
              <a:t>Terminology</a:t>
            </a:r>
          </a:p>
        </p:txBody>
      </p:sp>
      <p:sp>
        <p:nvSpPr>
          <p:cNvPr id="4" name="Content Placeholder 3">
            <a:extLst>
              <a:ext uri="{FF2B5EF4-FFF2-40B4-BE49-F238E27FC236}">
                <a16:creationId xmlns:a16="http://schemas.microsoft.com/office/drawing/2014/main" id="{D99EDF25-E773-4AA7-863A-766CD587C027}"/>
              </a:ext>
            </a:extLst>
          </p:cNvPr>
          <p:cNvSpPr>
            <a:spLocks noGrp="1"/>
          </p:cNvSpPr>
          <p:nvPr>
            <p:ph idx="1"/>
          </p:nvPr>
        </p:nvSpPr>
        <p:spPr/>
        <p:txBody>
          <a:bodyPr>
            <a:normAutofit/>
          </a:bodyPr>
          <a:lstStyle/>
          <a:p>
            <a:r>
              <a:rPr lang="en-US" sz="2000" b="1" dirty="0"/>
              <a:t>In addition to this presentation see also </a:t>
            </a:r>
            <a:r>
              <a:rPr lang="en-US" sz="2000" dirty="0">
                <a:latin typeface="Avenir Next LT Pro" panose="020B0504020202020204" pitchFamily="34" charset="0"/>
                <a:hlinkClick r:id="rId3"/>
              </a:rPr>
              <a:t>Managing Electronic Resources</a:t>
            </a:r>
            <a:endParaRPr lang="en-US" sz="2000" b="1" dirty="0"/>
          </a:p>
          <a:p>
            <a:endParaRPr lang="en-US" sz="2000" b="1" dirty="0"/>
          </a:p>
          <a:p>
            <a:r>
              <a:rPr lang="en-US" sz="2000" b="1" dirty="0"/>
              <a:t>Title:</a:t>
            </a:r>
            <a:r>
              <a:rPr lang="en-US" sz="2000" dirty="0"/>
              <a:t> Individual resource (book, journal, etc.), usually available from multiple vendors</a:t>
            </a:r>
          </a:p>
          <a:p>
            <a:endParaRPr lang="en-US" sz="2000" dirty="0"/>
          </a:p>
          <a:p>
            <a:r>
              <a:rPr lang="en-US" sz="2000" b="1" dirty="0"/>
              <a:t>Portfolio</a:t>
            </a:r>
            <a:r>
              <a:rPr lang="en-US" sz="2000" dirty="0"/>
              <a:t>: Single title from a specific vendor and typically contained within a specific collection</a:t>
            </a:r>
          </a:p>
          <a:p>
            <a:endParaRPr lang="en-US" sz="2000" dirty="0"/>
          </a:p>
          <a:p>
            <a:r>
              <a:rPr lang="en-US" sz="2000" b="1" dirty="0"/>
              <a:t>Collection</a:t>
            </a:r>
            <a:r>
              <a:rPr lang="en-US" sz="2000" dirty="0"/>
              <a:t>: Group of portfolios that are titles made available together by a vendor (also referred to as a “package”)</a:t>
            </a:r>
          </a:p>
        </p:txBody>
      </p:sp>
    </p:spTree>
    <p:extLst>
      <p:ext uri="{BB962C8B-B14F-4D97-AF65-F5344CB8AC3E}">
        <p14:creationId xmlns:p14="http://schemas.microsoft.com/office/powerpoint/2010/main" val="156067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F1BF8A-592A-4591-5B63-A7A8E3CA77A9}"/>
              </a:ext>
            </a:extLst>
          </p:cNvPr>
          <p:cNvPicPr>
            <a:picLocks noChangeAspect="1"/>
          </p:cNvPicPr>
          <p:nvPr/>
        </p:nvPicPr>
        <p:blipFill>
          <a:blip r:embed="rId3"/>
          <a:stretch>
            <a:fillRect/>
          </a:stretch>
        </p:blipFill>
        <p:spPr>
          <a:xfrm>
            <a:off x="0" y="1676925"/>
            <a:ext cx="9144000" cy="2911049"/>
          </a:xfrm>
          <a:prstGeom prst="rect">
            <a:avLst/>
          </a:prstGeom>
          <a:ln>
            <a:solidFill>
              <a:schemeClr val="accent1"/>
            </a:solidFill>
          </a:ln>
        </p:spPr>
      </p:pic>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lstStyle/>
          <a:p>
            <a:r>
              <a:rPr lang="en-US" dirty="0"/>
              <a:t>Terminology</a:t>
            </a:r>
          </a:p>
        </p:txBody>
      </p:sp>
      <p:sp>
        <p:nvSpPr>
          <p:cNvPr id="11" name="Rectangle 10">
            <a:extLst>
              <a:ext uri="{FF2B5EF4-FFF2-40B4-BE49-F238E27FC236}">
                <a16:creationId xmlns:a16="http://schemas.microsoft.com/office/drawing/2014/main" id="{4DA60758-0B3D-CF98-E98D-FF70215BB232}"/>
              </a:ext>
            </a:extLst>
          </p:cNvPr>
          <p:cNvSpPr/>
          <p:nvPr/>
        </p:nvSpPr>
        <p:spPr>
          <a:xfrm>
            <a:off x="179512" y="1676925"/>
            <a:ext cx="720080" cy="231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BB08C6-984E-D3CA-9CBB-D9DDD5D406C8}"/>
              </a:ext>
            </a:extLst>
          </p:cNvPr>
          <p:cNvSpPr/>
          <p:nvPr/>
        </p:nvSpPr>
        <p:spPr>
          <a:xfrm>
            <a:off x="2915816" y="1676924"/>
            <a:ext cx="144016" cy="231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C3D6B4-51C2-A387-5AD7-D135674136BF}"/>
              </a:ext>
            </a:extLst>
          </p:cNvPr>
          <p:cNvSpPr txBox="1"/>
          <p:nvPr/>
        </p:nvSpPr>
        <p:spPr>
          <a:xfrm>
            <a:off x="3707904" y="1207179"/>
            <a:ext cx="5328592" cy="338554"/>
          </a:xfrm>
          <a:prstGeom prst="rect">
            <a:avLst/>
          </a:prstGeom>
          <a:noFill/>
          <a:ln>
            <a:solidFill>
              <a:schemeClr val="tx1"/>
            </a:solidFill>
          </a:ln>
        </p:spPr>
        <p:txBody>
          <a:bodyPr wrap="square" rtlCol="0">
            <a:spAutoFit/>
          </a:bodyPr>
          <a:lstStyle/>
          <a:p>
            <a:r>
              <a:rPr lang="en-US" sz="1600" dirty="0"/>
              <a:t>We searched “Electronic Collections” in the “Institution Zone”</a:t>
            </a:r>
          </a:p>
        </p:txBody>
      </p:sp>
      <p:cxnSp>
        <p:nvCxnSpPr>
          <p:cNvPr id="15" name="Straight Connector 14">
            <a:extLst>
              <a:ext uri="{FF2B5EF4-FFF2-40B4-BE49-F238E27FC236}">
                <a16:creationId xmlns:a16="http://schemas.microsoft.com/office/drawing/2014/main" id="{6E1032D2-7141-2806-68D8-09156888BFEB}"/>
              </a:ext>
            </a:extLst>
          </p:cNvPr>
          <p:cNvCxnSpPr>
            <a:cxnSpLocks/>
            <a:stCxn id="13" idx="1"/>
          </p:cNvCxnSpPr>
          <p:nvPr/>
        </p:nvCxnSpPr>
        <p:spPr>
          <a:xfrm flipH="1">
            <a:off x="395536" y="1376456"/>
            <a:ext cx="33123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40F0C8-BA54-A19A-CD9C-58562FA09D5C}"/>
              </a:ext>
            </a:extLst>
          </p:cNvPr>
          <p:cNvCxnSpPr>
            <a:cxnSpLocks/>
          </p:cNvCxnSpPr>
          <p:nvPr/>
        </p:nvCxnSpPr>
        <p:spPr>
          <a:xfrm>
            <a:off x="395536" y="1376456"/>
            <a:ext cx="0" cy="29053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2DC310-16E6-A292-6D84-D4B074FAE47C}"/>
              </a:ext>
            </a:extLst>
          </p:cNvPr>
          <p:cNvCxnSpPr>
            <a:cxnSpLocks/>
          </p:cNvCxnSpPr>
          <p:nvPr/>
        </p:nvCxnSpPr>
        <p:spPr>
          <a:xfrm>
            <a:off x="2987824" y="1381284"/>
            <a:ext cx="0" cy="29053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FDBBC2D-D7B7-2A44-FFB6-9F0B5D73CF2A}"/>
              </a:ext>
            </a:extLst>
          </p:cNvPr>
          <p:cNvSpPr txBox="1"/>
          <p:nvPr/>
        </p:nvSpPr>
        <p:spPr>
          <a:xfrm>
            <a:off x="3509180" y="3420482"/>
            <a:ext cx="2574988" cy="338554"/>
          </a:xfrm>
          <a:prstGeom prst="rect">
            <a:avLst/>
          </a:prstGeom>
          <a:noFill/>
          <a:ln>
            <a:solidFill>
              <a:schemeClr val="tx1"/>
            </a:solidFill>
          </a:ln>
        </p:spPr>
        <p:txBody>
          <a:bodyPr wrap="square" rtlCol="0">
            <a:spAutoFit/>
          </a:bodyPr>
          <a:lstStyle/>
          <a:p>
            <a:r>
              <a:rPr lang="en-US" sz="1600" dirty="0"/>
              <a:t>Electronic Collections Name</a:t>
            </a:r>
          </a:p>
        </p:txBody>
      </p:sp>
      <p:cxnSp>
        <p:nvCxnSpPr>
          <p:cNvPr id="22" name="Straight Connector 21">
            <a:extLst>
              <a:ext uri="{FF2B5EF4-FFF2-40B4-BE49-F238E27FC236}">
                <a16:creationId xmlns:a16="http://schemas.microsoft.com/office/drawing/2014/main" id="{7391A522-4738-B6D2-70D3-C57B95E835A2}"/>
              </a:ext>
            </a:extLst>
          </p:cNvPr>
          <p:cNvCxnSpPr>
            <a:cxnSpLocks/>
          </p:cNvCxnSpPr>
          <p:nvPr/>
        </p:nvCxnSpPr>
        <p:spPr>
          <a:xfrm flipH="1" flipV="1">
            <a:off x="2555776" y="2702904"/>
            <a:ext cx="953404" cy="71757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63C04A-096E-F99E-120D-7A80C053D42D}"/>
              </a:ext>
            </a:extLst>
          </p:cNvPr>
          <p:cNvCxnSpPr>
            <a:cxnSpLocks/>
          </p:cNvCxnSpPr>
          <p:nvPr/>
        </p:nvCxnSpPr>
        <p:spPr>
          <a:xfrm flipV="1">
            <a:off x="7812360" y="2676807"/>
            <a:ext cx="291597" cy="1018046"/>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673134C-6D83-C540-619E-9B92D7DCD233}"/>
              </a:ext>
            </a:extLst>
          </p:cNvPr>
          <p:cNvSpPr txBox="1"/>
          <p:nvPr/>
        </p:nvSpPr>
        <p:spPr>
          <a:xfrm>
            <a:off x="6372200" y="3694853"/>
            <a:ext cx="2304256" cy="584775"/>
          </a:xfrm>
          <a:prstGeom prst="rect">
            <a:avLst/>
          </a:prstGeom>
          <a:noFill/>
          <a:ln>
            <a:solidFill>
              <a:schemeClr val="tx1"/>
            </a:solidFill>
          </a:ln>
        </p:spPr>
        <p:txBody>
          <a:bodyPr wrap="square" rtlCol="0">
            <a:spAutoFit/>
          </a:bodyPr>
          <a:lstStyle/>
          <a:p>
            <a:r>
              <a:rPr lang="en-US" sz="1600" dirty="0"/>
              <a:t>This Electronic Collection has 86 portfolios</a:t>
            </a:r>
          </a:p>
        </p:txBody>
      </p:sp>
      <p:sp>
        <p:nvSpPr>
          <p:cNvPr id="27" name="TextBox 26">
            <a:extLst>
              <a:ext uri="{FF2B5EF4-FFF2-40B4-BE49-F238E27FC236}">
                <a16:creationId xmlns:a16="http://schemas.microsoft.com/office/drawing/2014/main" id="{123C41B4-0E89-767D-BB62-969539D3F142}"/>
              </a:ext>
            </a:extLst>
          </p:cNvPr>
          <p:cNvSpPr txBox="1"/>
          <p:nvPr/>
        </p:nvSpPr>
        <p:spPr>
          <a:xfrm>
            <a:off x="3059832" y="627534"/>
            <a:ext cx="2952328" cy="369332"/>
          </a:xfrm>
          <a:prstGeom prst="rect">
            <a:avLst/>
          </a:prstGeom>
          <a:solidFill>
            <a:srgbClr val="FFFF00"/>
          </a:solidFill>
        </p:spPr>
        <p:txBody>
          <a:bodyPr wrap="square" rtlCol="0">
            <a:spAutoFit/>
          </a:bodyPr>
          <a:lstStyle/>
          <a:p>
            <a:r>
              <a:rPr lang="en-US" dirty="0"/>
              <a:t>Electronic Collection in Alma</a:t>
            </a:r>
          </a:p>
        </p:txBody>
      </p:sp>
    </p:spTree>
    <p:extLst>
      <p:ext uri="{BB962C8B-B14F-4D97-AF65-F5344CB8AC3E}">
        <p14:creationId xmlns:p14="http://schemas.microsoft.com/office/powerpoint/2010/main" val="906359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D1349-88A2-411B-AEE3-41B2852B928A}"/>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F5365294-FBB3-4E19-AE95-6A33D04E0175}"/>
              </a:ext>
            </a:extLst>
          </p:cNvPr>
          <p:cNvSpPr>
            <a:spLocks noGrp="1"/>
          </p:cNvSpPr>
          <p:nvPr>
            <p:ph type="title"/>
          </p:nvPr>
        </p:nvSpPr>
        <p:spPr/>
        <p:txBody>
          <a:bodyPr/>
          <a:lstStyle/>
          <a:p>
            <a:r>
              <a:rPr lang="en-US" dirty="0"/>
              <a:t>Terminology</a:t>
            </a:r>
          </a:p>
        </p:txBody>
      </p:sp>
      <p:sp>
        <p:nvSpPr>
          <p:cNvPr id="27" name="TextBox 26">
            <a:extLst>
              <a:ext uri="{FF2B5EF4-FFF2-40B4-BE49-F238E27FC236}">
                <a16:creationId xmlns:a16="http://schemas.microsoft.com/office/drawing/2014/main" id="{123C41B4-0E89-767D-BB62-969539D3F142}"/>
              </a:ext>
            </a:extLst>
          </p:cNvPr>
          <p:cNvSpPr txBox="1"/>
          <p:nvPr/>
        </p:nvSpPr>
        <p:spPr>
          <a:xfrm>
            <a:off x="3059832" y="646479"/>
            <a:ext cx="2952328" cy="369332"/>
          </a:xfrm>
          <a:prstGeom prst="rect">
            <a:avLst/>
          </a:prstGeom>
          <a:solidFill>
            <a:srgbClr val="FFFF00"/>
          </a:solidFill>
        </p:spPr>
        <p:txBody>
          <a:bodyPr wrap="square" rtlCol="0">
            <a:spAutoFit/>
          </a:bodyPr>
          <a:lstStyle/>
          <a:p>
            <a:r>
              <a:rPr lang="en-US" dirty="0"/>
              <a:t>Electronic Collection in Primo</a:t>
            </a:r>
          </a:p>
        </p:txBody>
      </p:sp>
      <p:pic>
        <p:nvPicPr>
          <p:cNvPr id="5" name="Picture 4">
            <a:extLst>
              <a:ext uri="{FF2B5EF4-FFF2-40B4-BE49-F238E27FC236}">
                <a16:creationId xmlns:a16="http://schemas.microsoft.com/office/drawing/2014/main" id="{69293EEE-DA39-20D6-53FC-64DE16D09D8F}"/>
              </a:ext>
            </a:extLst>
          </p:cNvPr>
          <p:cNvPicPr>
            <a:picLocks noChangeAspect="1"/>
          </p:cNvPicPr>
          <p:nvPr/>
        </p:nvPicPr>
        <p:blipFill>
          <a:blip r:embed="rId3"/>
          <a:stretch>
            <a:fillRect/>
          </a:stretch>
        </p:blipFill>
        <p:spPr>
          <a:xfrm>
            <a:off x="1352550" y="1352525"/>
            <a:ext cx="6438900" cy="3019425"/>
          </a:xfrm>
          <a:prstGeom prst="rect">
            <a:avLst/>
          </a:prstGeom>
          <a:ln>
            <a:solidFill>
              <a:schemeClr val="tx1"/>
            </a:solidFill>
          </a:ln>
        </p:spPr>
      </p:pic>
      <p:sp>
        <p:nvSpPr>
          <p:cNvPr id="4" name="Rectangle 3">
            <a:extLst>
              <a:ext uri="{FF2B5EF4-FFF2-40B4-BE49-F238E27FC236}">
                <a16:creationId xmlns:a16="http://schemas.microsoft.com/office/drawing/2014/main" id="{605D270B-9EA7-EA3E-F94C-0CEEE28C207A}"/>
              </a:ext>
            </a:extLst>
          </p:cNvPr>
          <p:cNvSpPr/>
          <p:nvPr/>
        </p:nvSpPr>
        <p:spPr>
          <a:xfrm>
            <a:off x="1465965" y="3219822"/>
            <a:ext cx="3970131"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123985"/>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B1D05BE0271548BEC2E74460909291" ma:contentTypeVersion="8" ma:contentTypeDescription="Create a new document." ma:contentTypeScope="" ma:versionID="95f96192bbf38633e25c34002241c75f">
  <xsd:schema xmlns:xsd="http://www.w3.org/2001/XMLSchema" xmlns:xs="http://www.w3.org/2001/XMLSchema" xmlns:p="http://schemas.microsoft.com/office/2006/metadata/properties" xmlns:ns2="dc1b0380-2611-441e-bfb5-287c7ccdcc5d" xmlns:ns3="32b7f7ca-4d75-44cf-aa89-369ef3eb202e" xmlns:ns4="beb9e82c-7b23-404a-bcb1-4e1ebe5c1674" xmlns:ns5="56a246d4-1268-429d-89a3-e3739628efde" targetNamespace="http://schemas.microsoft.com/office/2006/metadata/properties" ma:root="true" ma:fieldsID="20d8874af545c60891eefbcab40a0897" ns2:_="" ns3:_="" ns4:_="" ns5:_="">
    <xsd:import namespace="dc1b0380-2611-441e-bfb5-287c7ccdcc5d"/>
    <xsd:import namespace="32b7f7ca-4d75-44cf-aa89-369ef3eb202e"/>
    <xsd:import namespace="beb9e82c-7b23-404a-bcb1-4e1ebe5c1674"/>
    <xsd:import namespace="56a246d4-1268-429d-89a3-e3739628efd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lcf76f155ced4ddcb4097134ff3c332f" minOccurs="0"/>
                <xsd:element ref="ns5:TaxCatchAll"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b0380-2611-441e-bfb5-287c7ccdc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b7f7ca-4d75-44cf-aa89-369ef3eb20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b9e82c-7b23-404a-bcb1-4e1ebe5c1674"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a246d4-1268-429d-89a3-e3739628efd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6a246d4-1268-429d-89a3-e3739628efde}" ma:internalName="TaxCatchAll" ma:showField="CatchAllData" ma:web="ccfdc575-a839-4e37-b3b7-63dbccb167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eb9e82c-7b23-404a-bcb1-4e1ebe5c1674">
      <Terms xmlns="http://schemas.microsoft.com/office/infopath/2007/PartnerControls"/>
    </lcf76f155ced4ddcb4097134ff3c332f>
    <TaxCatchAll xmlns="56a246d4-1268-429d-89a3-e3739628efde" xsi:nil="true"/>
    <SharedWithUsers xmlns="32b7f7ca-4d75-44cf-aa89-369ef3eb202e">
      <UserInfo>
        <DisplayName>Kevin Lane-Cummings</DisplayName>
        <AccountId>15</AccountId>
        <AccountType/>
      </UserInfo>
      <UserInfo>
        <DisplayName>Rachel Bellavia</DisplayName>
        <AccountId>139</AccountId>
        <AccountType/>
      </UserInfo>
      <UserInfo>
        <DisplayName>Audrey Ho</DisplayName>
        <AccountId>24</AccountId>
        <AccountType/>
      </UserInfo>
      <UserInfo>
        <DisplayName>Leslie Farrell</DisplayName>
        <AccountId>73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B16D49-265E-4F48-833C-25AC692E24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b0380-2611-441e-bfb5-287c7ccdcc5d"/>
    <ds:schemaRef ds:uri="32b7f7ca-4d75-44cf-aa89-369ef3eb202e"/>
    <ds:schemaRef ds:uri="beb9e82c-7b23-404a-bcb1-4e1ebe5c1674"/>
    <ds:schemaRef ds:uri="56a246d4-1268-429d-89a3-e3739628ef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B0B382-7323-4101-97B2-8AC3F55A0863}">
  <ds:schemaRefs>
    <ds:schemaRef ds:uri="http://schemas.microsoft.com/office/2006/metadata/properties"/>
    <ds:schemaRef ds:uri="http://schemas.microsoft.com/office/infopath/2007/PartnerControls"/>
    <ds:schemaRef ds:uri="260d191b-173d-4ede-b8cb-f15091734e97"/>
    <ds:schemaRef ds:uri="69ee0a70-3ed0-4fe2-9598-d2d2e3c4d92b"/>
    <ds:schemaRef ds:uri="beb9e82c-7b23-404a-bcb1-4e1ebe5c1674"/>
    <ds:schemaRef ds:uri="56a246d4-1268-429d-89a3-e3739628efde"/>
    <ds:schemaRef ds:uri="32b7f7ca-4d75-44cf-aa89-369ef3eb202e"/>
  </ds:schemaRefs>
</ds:datastoreItem>
</file>

<file path=customXml/itemProps3.xml><?xml version="1.0" encoding="utf-8"?>
<ds:datastoreItem xmlns:ds="http://schemas.openxmlformats.org/officeDocument/2006/customXml" ds:itemID="{38049B26-D7CB-48CB-B468-8E2476C52680}">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
  <TotalTime>20628</TotalTime>
  <Words>2057</Words>
  <Application>Microsoft Office PowerPoint</Application>
  <PresentationFormat>On-screen Show (16:9)</PresentationFormat>
  <Paragraphs>319</Paragraphs>
  <Slides>50</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Avenir Next LT Pro</vt:lpstr>
      <vt:lpstr>Calibri</vt:lpstr>
      <vt:lpstr>Calibri Light</vt:lpstr>
      <vt:lpstr>Dax</vt:lpstr>
      <vt:lpstr>IGeLU_2016_16X9 (1)</vt:lpstr>
      <vt:lpstr>Electronic Resource Management  Overview and Background</vt:lpstr>
      <vt:lpstr>PowerPoint Presentation</vt:lpstr>
      <vt:lpstr>E-Resources Workflow</vt:lpstr>
      <vt:lpstr>E-Resources Workflow</vt:lpstr>
      <vt:lpstr>E-Resources Workflow</vt:lpstr>
      <vt:lpstr>Terminology</vt:lpstr>
      <vt:lpstr>Terminology</vt:lpstr>
      <vt:lpstr>Terminology</vt:lpstr>
      <vt:lpstr>Terminology</vt:lpstr>
      <vt:lpstr>Terminology</vt:lpstr>
      <vt:lpstr>Terminology</vt:lpstr>
      <vt:lpstr>Collections, Portfolios and Titles</vt:lpstr>
      <vt:lpstr>Collections, Portfolios and Titles</vt:lpstr>
      <vt:lpstr>Collections, Portfolios and Titles</vt:lpstr>
      <vt:lpstr>Collections, Portfolios and Titles</vt:lpstr>
      <vt:lpstr>Collections, Portfolios and Titles</vt:lpstr>
      <vt:lpstr>Electronic Collection type “Database”</vt:lpstr>
      <vt:lpstr>Electronic Collection type “Database”</vt:lpstr>
      <vt:lpstr>Electronic Collection type “Database”</vt:lpstr>
      <vt:lpstr>Electronic Collection type “Database”</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Inventory Model in Alma</vt:lpstr>
      <vt:lpstr>User Roles</vt:lpstr>
      <vt:lpstr>User Roles</vt:lpstr>
      <vt:lpstr>User Roles</vt:lpstr>
      <vt:lpstr>User Roles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747</cp:revision>
  <dcterms:created xsi:type="dcterms:W3CDTF">2017-01-02T15:10:30Z</dcterms:created>
  <dcterms:modified xsi:type="dcterms:W3CDTF">2024-01-29T13:50:02Z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y fmtid="{D5CDD505-2E9C-101B-9397-08002B2CF9AE}" pid="5" name="ContentTypeId">
    <vt:lpwstr>0x010100AFB1D05BE0271548BEC2E74460909291</vt:lpwstr>
  </property>
  <property fmtid="{D5CDD505-2E9C-101B-9397-08002B2CF9AE}" pid="6" name="MediaServiceImageTags">
    <vt:lpwstr/>
  </property>
</Properties>
</file>