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1778" r:id="rId2"/>
    <p:sldId id="1783" r:id="rId3"/>
    <p:sldId id="1774" r:id="rId4"/>
    <p:sldId id="1781" r:id="rId5"/>
    <p:sldId id="1794" r:id="rId6"/>
    <p:sldId id="1792" r:id="rId7"/>
    <p:sldId id="1793" r:id="rId8"/>
    <p:sldId id="1795" r:id="rId9"/>
    <p:sldId id="1803" r:id="rId10"/>
    <p:sldId id="1797" r:id="rId11"/>
    <p:sldId id="1798" r:id="rId12"/>
    <p:sldId id="1800" r:id="rId13"/>
    <p:sldId id="1799" r:id="rId14"/>
    <p:sldId id="1801" r:id="rId15"/>
    <p:sldId id="1802" r:id="rId16"/>
    <p:sldId id="1804" r:id="rId17"/>
    <p:sldId id="1805" r:id="rId18"/>
    <p:sldId id="1807" r:id="rId19"/>
    <p:sldId id="1808" r:id="rId20"/>
    <p:sldId id="1809" r:id="rId21"/>
    <p:sldId id="1810" r:id="rId22"/>
    <p:sldId id="1811" r:id="rId23"/>
    <p:sldId id="1812" r:id="rId24"/>
    <p:sldId id="1813" r:id="rId25"/>
    <p:sldId id="1814" r:id="rId26"/>
    <p:sldId id="1815" r:id="rId27"/>
    <p:sldId id="1816" r:id="rId28"/>
    <p:sldId id="1817" r:id="rId29"/>
    <p:sldId id="1818" r:id="rId30"/>
    <p:sldId id="1819" r:id="rId31"/>
    <p:sldId id="1820" r:id="rId32"/>
    <p:sldId id="1821" r:id="rId33"/>
    <p:sldId id="1822" r:id="rId34"/>
    <p:sldId id="1823" r:id="rId35"/>
    <p:sldId id="1824" r:id="rId36"/>
    <p:sldId id="1825" r:id="rId37"/>
    <p:sldId id="1828" r:id="rId38"/>
    <p:sldId id="1826" r:id="rId39"/>
    <p:sldId id="1827" r:id="rId40"/>
    <p:sldId id="1829" r:id="rId41"/>
    <p:sldId id="1830" r:id="rId42"/>
    <p:sldId id="1831" r:id="rId43"/>
    <p:sldId id="1845" r:id="rId44"/>
    <p:sldId id="1832" r:id="rId45"/>
    <p:sldId id="1833" r:id="rId46"/>
    <p:sldId id="1836" r:id="rId47"/>
    <p:sldId id="1837" r:id="rId48"/>
    <p:sldId id="1834" r:id="rId49"/>
    <p:sldId id="1835" r:id="rId50"/>
    <p:sldId id="1838" r:id="rId51"/>
    <p:sldId id="1839" r:id="rId52"/>
    <p:sldId id="1846" r:id="rId53"/>
    <p:sldId id="1840" r:id="rId54"/>
    <p:sldId id="1841" r:id="rId55"/>
    <p:sldId id="1842" r:id="rId56"/>
    <p:sldId id="1847" r:id="rId57"/>
    <p:sldId id="1843" r:id="rId58"/>
    <p:sldId id="1844" r:id="rId59"/>
    <p:sldId id="1787" r:id="rId6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FBC32-1804-4A68-9574-FBD9E59D9210}" v="53" dt="2024-01-29T10:39:45.539"/>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2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1/29/2024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60Courses_and_Reading_Lists/020Managing_Courses"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30Fulfillment/060Courses_and_Reading_Lists/030Managing_Reading_Lists#Adding_a_Reading_List" TargetMode="External"/><Relationship Id="rId2" Type="http://schemas.openxmlformats.org/officeDocument/2006/relationships/image" Target="../media/image67.png"/><Relationship Id="rId1" Type="http://schemas.openxmlformats.org/officeDocument/2006/relationships/slideLayout" Target="../slideLayouts/slideLayout14.xml"/><Relationship Id="rId4" Type="http://schemas.openxmlformats.org/officeDocument/2006/relationships/hyperlink" Target="https://knowledge.exlibrisgroup.com/Alma/Product_Documentation/010Alma_Online_Help_(English)/030Fulfillment/060Courses_and_Reading_Lists/030Managing_Reading_Lists#Managing_Reading_List_Due_Back_Date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60Courses_and_Reading_Lists/040Managing_Citations#Adding_Citations_to_a_Reading_List"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hyperlink" Target="https://developers.exlibrisgroup.com/alma/apis/courses/"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30Fulfillment/060Courses_and_Reading_Lists/040Managing_Citations#Managing_Citation_Fulfillment_Options" TargetMode="External"/><Relationship Id="rId2" Type="http://schemas.openxmlformats.org/officeDocument/2006/relationships/hyperlink" Target="https://knowledge.exlibrisgroup.com/Alma/Product_Documentation/010Alma_Online_Help_(English)/030Fulfillment/020Resource_Requests/040Scanning_Items#Changing_Item_Information"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60Courses_and_Reading_Lists/010Courses_and_Reading_Lists_Workflow"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196533" cy="1305174"/>
          </a:xfrm>
        </p:spPr>
        <p:txBody>
          <a:bodyPr/>
          <a:lstStyle/>
          <a:p>
            <a:r>
              <a:rPr lang="en-US" dirty="0"/>
              <a:t>Course Reserves</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168351"/>
          </a:xfrm>
        </p:spPr>
        <p:txBody>
          <a:bodyPr>
            <a:noAutofit/>
          </a:bodyPr>
          <a:lstStyle/>
          <a:p>
            <a:r>
              <a:rPr lang="en-US" sz="2200" dirty="0"/>
              <a:t>After clicking “Add Course” the “Manage Course Information” page opens with three tabs:</a:t>
            </a:r>
          </a:p>
          <a:p>
            <a:pPr marL="914400" lvl="1" indent="-457200">
              <a:buFont typeface="+mj-lt"/>
              <a:buAutoNum type="arabicPeriod"/>
            </a:pPr>
            <a:r>
              <a:rPr lang="en-US" sz="2200" dirty="0"/>
              <a:t>Course Information</a:t>
            </a:r>
          </a:p>
          <a:p>
            <a:pPr marL="914400" lvl="1" indent="-457200">
              <a:buFont typeface="+mj-lt"/>
              <a:buAutoNum type="arabicPeriod"/>
            </a:pPr>
            <a:r>
              <a:rPr lang="en-US" sz="2200" dirty="0"/>
              <a:t>Instructors</a:t>
            </a:r>
          </a:p>
          <a:p>
            <a:pPr marL="914400" lvl="1" indent="-457200">
              <a:buFont typeface="+mj-lt"/>
              <a:buAutoNum type="arabicPeriod"/>
            </a:pPr>
            <a:r>
              <a:rPr lang="en-US" sz="2200" dirty="0"/>
              <a:t>Campus</a:t>
            </a:r>
          </a:p>
          <a:p>
            <a:r>
              <a:rPr lang="en-US" sz="2200" dirty="0"/>
              <a:t>For details about these tabs and the fields in each tab see “Manage Course Information Fields” at </a:t>
            </a:r>
            <a:r>
              <a:rPr lang="en-US" sz="2200" dirty="0">
                <a:hlinkClick r:id="rId2"/>
              </a:rPr>
              <a:t>Managing Courses</a:t>
            </a:r>
            <a:endParaRPr lang="en-US" sz="2200" dirty="0"/>
          </a:p>
        </p:txBody>
      </p:sp>
    </p:spTree>
    <p:extLst>
      <p:ext uri="{BB962C8B-B14F-4D97-AF65-F5344CB8AC3E}">
        <p14:creationId xmlns:p14="http://schemas.microsoft.com/office/powerpoint/2010/main" val="560928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pic>
        <p:nvPicPr>
          <p:cNvPr id="8" name="Picture 7">
            <a:extLst>
              <a:ext uri="{FF2B5EF4-FFF2-40B4-BE49-F238E27FC236}">
                <a16:creationId xmlns:a16="http://schemas.microsoft.com/office/drawing/2014/main" id="{6E547DCB-D857-6789-7642-08E353DD6A1A}"/>
              </a:ext>
            </a:extLst>
          </p:cNvPr>
          <p:cNvPicPr>
            <a:picLocks noChangeAspect="1"/>
          </p:cNvPicPr>
          <p:nvPr/>
        </p:nvPicPr>
        <p:blipFill>
          <a:blip r:embed="rId2"/>
          <a:stretch>
            <a:fillRect/>
          </a:stretch>
        </p:blipFill>
        <p:spPr>
          <a:xfrm>
            <a:off x="583094" y="915566"/>
            <a:ext cx="7956376" cy="3717933"/>
          </a:xfrm>
          <a:prstGeom prst="rect">
            <a:avLst/>
          </a:prstGeom>
          <a:ln>
            <a:solidFill>
              <a:schemeClr val="accent1"/>
            </a:solidFill>
          </a:ln>
        </p:spPr>
      </p:pic>
      <p:sp>
        <p:nvSpPr>
          <p:cNvPr id="9" name="TextBox 8">
            <a:extLst>
              <a:ext uri="{FF2B5EF4-FFF2-40B4-BE49-F238E27FC236}">
                <a16:creationId xmlns:a16="http://schemas.microsoft.com/office/drawing/2014/main" id="{D06C022C-387E-0F49-D513-D1BE789BE68D}"/>
              </a:ext>
            </a:extLst>
          </p:cNvPr>
          <p:cNvSpPr txBox="1"/>
          <p:nvPr/>
        </p:nvSpPr>
        <p:spPr>
          <a:xfrm>
            <a:off x="4211960" y="646479"/>
            <a:ext cx="2736304" cy="523220"/>
          </a:xfrm>
          <a:prstGeom prst="rect">
            <a:avLst/>
          </a:prstGeom>
          <a:solidFill>
            <a:srgbClr val="FFFF00"/>
          </a:solidFill>
          <a:ln>
            <a:solidFill>
              <a:schemeClr val="accent1"/>
            </a:solidFill>
          </a:ln>
        </p:spPr>
        <p:txBody>
          <a:bodyPr wrap="square" rtlCol="0">
            <a:spAutoFit/>
          </a:bodyPr>
          <a:lstStyle/>
          <a:p>
            <a:r>
              <a:rPr lang="en-US" sz="1400" dirty="0"/>
              <a:t>Here we have  created a course called “Library Science 101”</a:t>
            </a:r>
          </a:p>
        </p:txBody>
      </p:sp>
      <p:sp>
        <p:nvSpPr>
          <p:cNvPr id="10" name="Rectangle 9">
            <a:extLst>
              <a:ext uri="{FF2B5EF4-FFF2-40B4-BE49-F238E27FC236}">
                <a16:creationId xmlns:a16="http://schemas.microsoft.com/office/drawing/2014/main" id="{F7A9D2B3-79B3-AAEF-9E37-1D7F395663F0}"/>
              </a:ext>
            </a:extLst>
          </p:cNvPr>
          <p:cNvSpPr/>
          <p:nvPr/>
        </p:nvSpPr>
        <p:spPr>
          <a:xfrm>
            <a:off x="583094" y="1275606"/>
            <a:ext cx="89256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821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A9087-7B43-C4D5-C640-EEB852102A3B}"/>
              </a:ext>
            </a:extLst>
          </p:cNvPr>
          <p:cNvPicPr>
            <a:picLocks noChangeAspect="1"/>
          </p:cNvPicPr>
          <p:nvPr/>
        </p:nvPicPr>
        <p:blipFill>
          <a:blip r:embed="rId2"/>
          <a:stretch>
            <a:fillRect/>
          </a:stretch>
        </p:blipFill>
        <p:spPr>
          <a:xfrm>
            <a:off x="0" y="1265415"/>
            <a:ext cx="9144000" cy="209842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9" name="TextBox 8">
            <a:extLst>
              <a:ext uri="{FF2B5EF4-FFF2-40B4-BE49-F238E27FC236}">
                <a16:creationId xmlns:a16="http://schemas.microsoft.com/office/drawing/2014/main" id="{D06C022C-387E-0F49-D513-D1BE789BE68D}"/>
              </a:ext>
            </a:extLst>
          </p:cNvPr>
          <p:cNvSpPr txBox="1"/>
          <p:nvPr/>
        </p:nvSpPr>
        <p:spPr>
          <a:xfrm>
            <a:off x="2915816" y="1511741"/>
            <a:ext cx="2376264" cy="307777"/>
          </a:xfrm>
          <a:prstGeom prst="rect">
            <a:avLst/>
          </a:prstGeom>
          <a:solidFill>
            <a:srgbClr val="FFFF00"/>
          </a:solidFill>
          <a:ln>
            <a:solidFill>
              <a:schemeClr val="accent1"/>
            </a:solidFill>
          </a:ln>
        </p:spPr>
        <p:txBody>
          <a:bodyPr wrap="square" rtlCol="0">
            <a:spAutoFit/>
          </a:bodyPr>
          <a:lstStyle/>
          <a:p>
            <a:r>
              <a:rPr lang="en-US" sz="1400" dirty="0"/>
              <a:t>This course has one instructor</a:t>
            </a:r>
          </a:p>
        </p:txBody>
      </p:sp>
      <p:sp>
        <p:nvSpPr>
          <p:cNvPr id="10" name="Rectangle 9">
            <a:extLst>
              <a:ext uri="{FF2B5EF4-FFF2-40B4-BE49-F238E27FC236}">
                <a16:creationId xmlns:a16="http://schemas.microsoft.com/office/drawing/2014/main" id="{F7A9D2B3-79B3-AAEF-9E37-1D7F395663F0}"/>
              </a:ext>
            </a:extLst>
          </p:cNvPr>
          <p:cNvSpPr/>
          <p:nvPr/>
        </p:nvSpPr>
        <p:spPr>
          <a:xfrm>
            <a:off x="1021837" y="1635646"/>
            <a:ext cx="60453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66EA7C-91CC-7F56-9EBE-3C8BF8C87415}"/>
              </a:ext>
            </a:extLst>
          </p:cNvPr>
          <p:cNvSpPr txBox="1"/>
          <p:nvPr/>
        </p:nvSpPr>
        <p:spPr>
          <a:xfrm>
            <a:off x="6660232" y="1665629"/>
            <a:ext cx="2016224" cy="307777"/>
          </a:xfrm>
          <a:prstGeom prst="rect">
            <a:avLst/>
          </a:prstGeom>
          <a:solidFill>
            <a:srgbClr val="FFFF00"/>
          </a:solidFill>
          <a:ln>
            <a:solidFill>
              <a:schemeClr val="accent1"/>
            </a:solidFill>
          </a:ln>
        </p:spPr>
        <p:txBody>
          <a:bodyPr wrap="square" rtlCol="0">
            <a:spAutoFit/>
          </a:bodyPr>
          <a:lstStyle/>
          <a:p>
            <a:r>
              <a:rPr lang="en-US" sz="1400" dirty="0"/>
              <a:t>Click “Save” when done</a:t>
            </a:r>
          </a:p>
        </p:txBody>
      </p:sp>
      <p:cxnSp>
        <p:nvCxnSpPr>
          <p:cNvPr id="11" name="Straight Arrow Connector 10">
            <a:extLst>
              <a:ext uri="{FF2B5EF4-FFF2-40B4-BE49-F238E27FC236}">
                <a16:creationId xmlns:a16="http://schemas.microsoft.com/office/drawing/2014/main" id="{9A6995D0-F08A-F681-23BB-03EC037E7E2C}"/>
              </a:ext>
            </a:extLst>
          </p:cNvPr>
          <p:cNvCxnSpPr/>
          <p:nvPr/>
        </p:nvCxnSpPr>
        <p:spPr>
          <a:xfrm flipV="1">
            <a:off x="8892480" y="1518998"/>
            <a:ext cx="0" cy="2679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9C83A3-555D-DEF7-D0DD-592F38B7069D}"/>
              </a:ext>
            </a:extLst>
          </p:cNvPr>
          <p:cNvCxnSpPr>
            <a:cxnSpLocks/>
          </p:cNvCxnSpPr>
          <p:nvPr/>
        </p:nvCxnSpPr>
        <p:spPr>
          <a:xfrm flipV="1">
            <a:off x="8676456" y="1790489"/>
            <a:ext cx="216024" cy="1"/>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637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2000" dirty="0"/>
              <a:t>After clicking “Save” the course is created. </a:t>
            </a:r>
          </a:p>
        </p:txBody>
      </p:sp>
      <p:pic>
        <p:nvPicPr>
          <p:cNvPr id="6" name="Picture 5">
            <a:extLst>
              <a:ext uri="{FF2B5EF4-FFF2-40B4-BE49-F238E27FC236}">
                <a16:creationId xmlns:a16="http://schemas.microsoft.com/office/drawing/2014/main" id="{FD99FFCB-EE89-6552-48AF-854031672B15}"/>
              </a:ext>
            </a:extLst>
          </p:cNvPr>
          <p:cNvPicPr>
            <a:picLocks noChangeAspect="1"/>
          </p:cNvPicPr>
          <p:nvPr/>
        </p:nvPicPr>
        <p:blipFill>
          <a:blip r:embed="rId2"/>
          <a:stretch>
            <a:fillRect/>
          </a:stretch>
        </p:blipFill>
        <p:spPr>
          <a:xfrm>
            <a:off x="0" y="1280811"/>
            <a:ext cx="9144000" cy="3379171"/>
          </a:xfrm>
          <a:prstGeom prst="rect">
            <a:avLst/>
          </a:prstGeom>
          <a:ln>
            <a:solidFill>
              <a:schemeClr val="tx1"/>
            </a:solidFill>
          </a:ln>
        </p:spPr>
      </p:pic>
      <p:sp>
        <p:nvSpPr>
          <p:cNvPr id="7" name="Rectangle 6">
            <a:extLst>
              <a:ext uri="{FF2B5EF4-FFF2-40B4-BE49-F238E27FC236}">
                <a16:creationId xmlns:a16="http://schemas.microsoft.com/office/drawing/2014/main" id="{84117020-BF04-28EB-BFB9-736732F8A25C}"/>
              </a:ext>
            </a:extLst>
          </p:cNvPr>
          <p:cNvSpPr/>
          <p:nvPr/>
        </p:nvSpPr>
        <p:spPr>
          <a:xfrm>
            <a:off x="1475656" y="2787774"/>
            <a:ext cx="756084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27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Creating a new reading list</a:t>
            </a:r>
          </a:p>
        </p:txBody>
      </p:sp>
    </p:spTree>
    <p:extLst>
      <p:ext uri="{BB962C8B-B14F-4D97-AF65-F5344CB8AC3E}">
        <p14:creationId xmlns:p14="http://schemas.microsoft.com/office/powerpoint/2010/main" val="198392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2000" dirty="0"/>
              <a:t>Access the “Courses” page at “Fulfillment &gt; Course Reserves &gt; Courses”</a:t>
            </a:r>
          </a:p>
          <a:p>
            <a:r>
              <a:rPr lang="en-US" sz="2000" dirty="0"/>
              <a:t>In the row actions for the course for which you want to add a reading list select “Reading List”</a:t>
            </a:r>
          </a:p>
        </p:txBody>
      </p:sp>
    </p:spTree>
    <p:extLst>
      <p:ext uri="{BB962C8B-B14F-4D97-AF65-F5344CB8AC3E}">
        <p14:creationId xmlns:p14="http://schemas.microsoft.com/office/powerpoint/2010/main" val="1346361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61696B-8785-3B72-3021-778CA76DC29A}"/>
              </a:ext>
            </a:extLst>
          </p:cNvPr>
          <p:cNvPicPr>
            <a:picLocks noChangeAspect="1"/>
          </p:cNvPicPr>
          <p:nvPr/>
        </p:nvPicPr>
        <p:blipFill>
          <a:blip r:embed="rId2"/>
          <a:stretch>
            <a:fillRect/>
          </a:stretch>
        </p:blipFill>
        <p:spPr>
          <a:xfrm>
            <a:off x="449796" y="771551"/>
            <a:ext cx="8316416" cy="380727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7" name="Rectangle 6">
            <a:extLst>
              <a:ext uri="{FF2B5EF4-FFF2-40B4-BE49-F238E27FC236}">
                <a16:creationId xmlns:a16="http://schemas.microsoft.com/office/drawing/2014/main" id="{46B1F7CE-7878-857D-5797-9EE0681B16E2}"/>
              </a:ext>
            </a:extLst>
          </p:cNvPr>
          <p:cNvSpPr/>
          <p:nvPr/>
        </p:nvSpPr>
        <p:spPr>
          <a:xfrm>
            <a:off x="8316416" y="2398706"/>
            <a:ext cx="37778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F8C887-A588-9B22-40CD-178104CB2D06}"/>
              </a:ext>
            </a:extLst>
          </p:cNvPr>
          <p:cNvSpPr/>
          <p:nvPr/>
        </p:nvSpPr>
        <p:spPr>
          <a:xfrm>
            <a:off x="7020272" y="2931790"/>
            <a:ext cx="72008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8497552-47BF-4FA3-A7C7-776BE733ED2F}"/>
              </a:ext>
            </a:extLst>
          </p:cNvPr>
          <p:cNvSpPr/>
          <p:nvPr/>
        </p:nvSpPr>
        <p:spPr>
          <a:xfrm>
            <a:off x="1475656" y="2434710"/>
            <a:ext cx="1008112" cy="25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6C4CCCA-5661-7D1D-0E4F-DFAD560DA237}"/>
              </a:ext>
            </a:extLst>
          </p:cNvPr>
          <p:cNvCxnSpPr/>
          <p:nvPr/>
        </p:nvCxnSpPr>
        <p:spPr>
          <a:xfrm flipV="1">
            <a:off x="6588224" y="3147814"/>
            <a:ext cx="432048"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211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7787B1-C8B7-1C4A-B47E-D07D1AEEDED9}"/>
              </a:ext>
            </a:extLst>
          </p:cNvPr>
          <p:cNvPicPr>
            <a:picLocks noChangeAspect="1"/>
          </p:cNvPicPr>
          <p:nvPr/>
        </p:nvPicPr>
        <p:blipFill>
          <a:blip r:embed="rId2"/>
          <a:stretch>
            <a:fillRect/>
          </a:stretch>
        </p:blipFill>
        <p:spPr>
          <a:xfrm>
            <a:off x="0" y="1777951"/>
            <a:ext cx="9144000" cy="223395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2000" dirty="0"/>
              <a:t>The Course’s Reading List page appears</a:t>
            </a:r>
          </a:p>
          <a:p>
            <a:r>
              <a:rPr lang="en-US" sz="2000" dirty="0"/>
              <a:t>Click “Add Reading List”. </a:t>
            </a:r>
          </a:p>
        </p:txBody>
      </p:sp>
      <p:sp>
        <p:nvSpPr>
          <p:cNvPr id="7" name="Rectangle 6">
            <a:extLst>
              <a:ext uri="{FF2B5EF4-FFF2-40B4-BE49-F238E27FC236}">
                <a16:creationId xmlns:a16="http://schemas.microsoft.com/office/drawing/2014/main" id="{46B1F7CE-7878-857D-5797-9EE0681B16E2}"/>
              </a:ext>
            </a:extLst>
          </p:cNvPr>
          <p:cNvSpPr/>
          <p:nvPr/>
        </p:nvSpPr>
        <p:spPr>
          <a:xfrm>
            <a:off x="8046132" y="1888977"/>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974DFE-F2C3-00C2-418B-C7C123D9E2B3}"/>
              </a:ext>
            </a:extLst>
          </p:cNvPr>
          <p:cNvSpPr/>
          <p:nvPr/>
        </p:nvSpPr>
        <p:spPr>
          <a:xfrm>
            <a:off x="6588224" y="2066839"/>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174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B8A3C1-5481-309F-33C2-E4F2095A81FD}"/>
              </a:ext>
            </a:extLst>
          </p:cNvPr>
          <p:cNvPicPr>
            <a:picLocks noChangeAspect="1"/>
          </p:cNvPicPr>
          <p:nvPr/>
        </p:nvPicPr>
        <p:blipFill>
          <a:blip r:embed="rId2"/>
          <a:stretch>
            <a:fillRect/>
          </a:stretch>
        </p:blipFill>
        <p:spPr>
          <a:xfrm>
            <a:off x="1442194" y="1635646"/>
            <a:ext cx="6259611" cy="256426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712968" cy="792087"/>
          </a:xfrm>
        </p:spPr>
        <p:txBody>
          <a:bodyPr>
            <a:normAutofit fontScale="77500" lnSpcReduction="20000"/>
          </a:bodyPr>
          <a:lstStyle/>
          <a:p>
            <a:r>
              <a:rPr lang="en-US" sz="1800" dirty="0"/>
              <a:t>The Add Reading List dialog box appears.</a:t>
            </a:r>
          </a:p>
          <a:p>
            <a:r>
              <a:rPr lang="en-US" sz="1800" dirty="0"/>
              <a:t>We will fill in the Reading List dialog box and “Add and Close”.</a:t>
            </a:r>
          </a:p>
          <a:p>
            <a:r>
              <a:rPr lang="en-US" sz="1800" dirty="0"/>
              <a:t>For a description of the fields see “Add Reading List Fields” at </a:t>
            </a:r>
            <a:r>
              <a:rPr lang="en-US" sz="1800" dirty="0">
                <a:hlinkClick r:id="rId3"/>
              </a:rPr>
              <a:t>Adding a Reading List</a:t>
            </a:r>
            <a:endParaRPr lang="en-US" sz="1800" dirty="0"/>
          </a:p>
        </p:txBody>
      </p:sp>
      <p:sp>
        <p:nvSpPr>
          <p:cNvPr id="8" name="Rectangle 7">
            <a:extLst>
              <a:ext uri="{FF2B5EF4-FFF2-40B4-BE49-F238E27FC236}">
                <a16:creationId xmlns:a16="http://schemas.microsoft.com/office/drawing/2014/main" id="{7A974DFE-F2C3-00C2-418B-C7C123D9E2B3}"/>
              </a:ext>
            </a:extLst>
          </p:cNvPr>
          <p:cNvSpPr/>
          <p:nvPr/>
        </p:nvSpPr>
        <p:spPr>
          <a:xfrm>
            <a:off x="4427984" y="2409933"/>
            <a:ext cx="266429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9ACEEDF-2540-72F9-372B-38C295B994E6}"/>
              </a:ext>
            </a:extLst>
          </p:cNvPr>
          <p:cNvSpPr txBox="1"/>
          <p:nvPr/>
        </p:nvSpPr>
        <p:spPr>
          <a:xfrm>
            <a:off x="683568" y="3579862"/>
            <a:ext cx="4392488" cy="1169551"/>
          </a:xfrm>
          <a:prstGeom prst="rect">
            <a:avLst/>
          </a:prstGeom>
          <a:solidFill>
            <a:srgbClr val="FFFF00"/>
          </a:solidFill>
          <a:ln>
            <a:solidFill>
              <a:schemeClr val="accent1"/>
            </a:solidFill>
          </a:ln>
        </p:spPr>
        <p:txBody>
          <a:bodyPr wrap="square" rtlCol="0">
            <a:spAutoFit/>
          </a:bodyPr>
          <a:lstStyle/>
          <a:p>
            <a:r>
              <a:rPr lang="en-US" sz="1400" dirty="0"/>
              <a:t>This is the date that the items which are transferred from permanent location to course reserves location are due back to permanent location. The default date is the course’s end date. For details on managing a course’s due back date, see </a:t>
            </a:r>
            <a:r>
              <a:rPr lang="en-US" sz="1400" dirty="0">
                <a:hlinkClick r:id="rId4" tooltip="Managing Reading Lists"/>
              </a:rPr>
              <a:t>Managing Reading List Due Back Dates</a:t>
            </a:r>
            <a:endParaRPr lang="en-US" sz="1400" dirty="0"/>
          </a:p>
        </p:txBody>
      </p:sp>
      <p:cxnSp>
        <p:nvCxnSpPr>
          <p:cNvPr id="12" name="Straight Arrow Connector 11">
            <a:extLst>
              <a:ext uri="{FF2B5EF4-FFF2-40B4-BE49-F238E27FC236}">
                <a16:creationId xmlns:a16="http://schemas.microsoft.com/office/drawing/2014/main" id="{C88CC9E2-EE12-45E3-21C8-755D1B21320B}"/>
              </a:ext>
            </a:extLst>
          </p:cNvPr>
          <p:cNvCxnSpPr>
            <a:cxnSpLocks/>
          </p:cNvCxnSpPr>
          <p:nvPr/>
        </p:nvCxnSpPr>
        <p:spPr>
          <a:xfrm flipV="1">
            <a:off x="4841784" y="2832599"/>
            <a:ext cx="594312" cy="747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21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Adding citations to the reading list</a:t>
            </a:r>
          </a:p>
        </p:txBody>
      </p:sp>
    </p:spTree>
    <p:extLst>
      <p:ext uri="{BB962C8B-B14F-4D97-AF65-F5344CB8AC3E}">
        <p14:creationId xmlns:p14="http://schemas.microsoft.com/office/powerpoint/2010/main" val="415535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349984" y="436492"/>
            <a:ext cx="5408154" cy="4208505"/>
          </a:xfrm>
        </p:spPr>
        <p:txBody>
          <a:bodyPr>
            <a:normAutofit/>
          </a:bodyPr>
          <a:lstStyle/>
          <a:p>
            <a:r>
              <a:rPr lang="en-US" b="1" dirty="0"/>
              <a:t>Introduction</a:t>
            </a:r>
          </a:p>
          <a:p>
            <a:r>
              <a:rPr lang="en-US" b="1" dirty="0"/>
              <a:t>Creating a new course</a:t>
            </a:r>
          </a:p>
          <a:p>
            <a:r>
              <a:rPr lang="en-US" b="1" dirty="0"/>
              <a:t>Creating a new reading list</a:t>
            </a:r>
          </a:p>
          <a:p>
            <a:r>
              <a:rPr lang="en-US" b="1" dirty="0"/>
              <a:t>Adding citations to the reading list</a:t>
            </a:r>
          </a:p>
          <a:p>
            <a:r>
              <a:rPr lang="en-US" b="1" dirty="0"/>
              <a:t>Managing Citation Fulfillment Options</a:t>
            </a:r>
          </a:p>
          <a:p>
            <a:endParaRPr lang="en-US" b="1" dirty="0"/>
          </a:p>
          <a:p>
            <a:endParaRPr lang="en-US" b="1" dirty="0"/>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200" dirty="0"/>
              <a:t>We will look at the following functions:</a:t>
            </a:r>
          </a:p>
          <a:p>
            <a:pPr lvl="1"/>
            <a:r>
              <a:rPr lang="en-US" sz="2200" dirty="0"/>
              <a:t>Adding a Citation Already in the Repository (a repository citation).</a:t>
            </a:r>
          </a:p>
          <a:p>
            <a:pPr lvl="1"/>
            <a:r>
              <a:rPr lang="en-US" sz="2200" dirty="0"/>
              <a:t>Adding a Citation Not in the Repository (a non-repository citation).</a:t>
            </a:r>
          </a:p>
          <a:p>
            <a:pPr lvl="1"/>
            <a:r>
              <a:rPr lang="en-US" sz="2200" dirty="0"/>
              <a:t>Contributing Instructor Resources to a Reading List.</a:t>
            </a:r>
          </a:p>
          <a:p>
            <a:pPr lvl="1"/>
            <a:r>
              <a:rPr lang="en-US" sz="2200" dirty="0"/>
              <a:t>Managing a Citation's Attachment to an Inventory Item.</a:t>
            </a:r>
          </a:p>
          <a:p>
            <a:pPr lvl="1"/>
            <a:r>
              <a:rPr lang="en-US" sz="2200" dirty="0"/>
              <a:t>Managing Citation Fulfillment Options.</a:t>
            </a:r>
          </a:p>
          <a:p>
            <a:endParaRPr lang="en-US" sz="2200" dirty="0"/>
          </a:p>
          <a:p>
            <a:r>
              <a:rPr lang="en-US" sz="2200" dirty="0"/>
              <a:t>See also </a:t>
            </a:r>
            <a:r>
              <a:rPr lang="en-US" sz="2200" dirty="0">
                <a:hlinkClick r:id="rId2" tooltip="Managing Citations"/>
              </a:rPr>
              <a:t>Adding Citations to a Reading List</a:t>
            </a:r>
            <a:r>
              <a:rPr lang="en-US" sz="2200" dirty="0"/>
              <a:t>.</a:t>
            </a:r>
          </a:p>
        </p:txBody>
      </p:sp>
    </p:spTree>
    <p:extLst>
      <p:ext uri="{BB962C8B-B14F-4D97-AF65-F5344CB8AC3E}">
        <p14:creationId xmlns:p14="http://schemas.microsoft.com/office/powerpoint/2010/main" val="2595097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2000" dirty="0"/>
              <a:t>We will now add a repository citation for physical title “Library and information center management / Robert D. </a:t>
            </a:r>
            <a:r>
              <a:rPr lang="en-US" sz="2000" dirty="0" err="1"/>
              <a:t>Stueart</a:t>
            </a:r>
            <a:r>
              <a:rPr lang="en-US" sz="2000" dirty="0"/>
              <a:t> and Barbara B. Moran”.</a:t>
            </a:r>
          </a:p>
          <a:p>
            <a:r>
              <a:rPr lang="en-US" sz="2000" dirty="0"/>
              <a:t>Currently it is in place at the Main Library General Location</a:t>
            </a:r>
          </a:p>
        </p:txBody>
      </p:sp>
      <p:pic>
        <p:nvPicPr>
          <p:cNvPr id="6" name="Picture 5">
            <a:extLst>
              <a:ext uri="{FF2B5EF4-FFF2-40B4-BE49-F238E27FC236}">
                <a16:creationId xmlns:a16="http://schemas.microsoft.com/office/drawing/2014/main" id="{BEDD1194-EDAE-B05E-49E9-2DFE75FDB248}"/>
              </a:ext>
            </a:extLst>
          </p:cNvPr>
          <p:cNvPicPr>
            <a:picLocks noChangeAspect="1"/>
          </p:cNvPicPr>
          <p:nvPr/>
        </p:nvPicPr>
        <p:blipFill>
          <a:blip r:embed="rId2"/>
          <a:stretch>
            <a:fillRect/>
          </a:stretch>
        </p:blipFill>
        <p:spPr>
          <a:xfrm>
            <a:off x="0" y="2072483"/>
            <a:ext cx="9144000" cy="2371475"/>
          </a:xfrm>
          <a:prstGeom prst="rect">
            <a:avLst/>
          </a:prstGeom>
          <a:ln>
            <a:solidFill>
              <a:schemeClr val="accent1"/>
            </a:solidFill>
          </a:ln>
        </p:spPr>
      </p:pic>
      <p:sp>
        <p:nvSpPr>
          <p:cNvPr id="7" name="Rectangle 6">
            <a:extLst>
              <a:ext uri="{FF2B5EF4-FFF2-40B4-BE49-F238E27FC236}">
                <a16:creationId xmlns:a16="http://schemas.microsoft.com/office/drawing/2014/main" id="{7A6006ED-793B-C21A-6C73-EB5C45D09206}"/>
              </a:ext>
            </a:extLst>
          </p:cNvPr>
          <p:cNvSpPr/>
          <p:nvPr/>
        </p:nvSpPr>
        <p:spPr>
          <a:xfrm>
            <a:off x="971600" y="207248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F046ED-20A3-5D61-386E-0720A4DD2A66}"/>
              </a:ext>
            </a:extLst>
          </p:cNvPr>
          <p:cNvSpPr/>
          <p:nvPr/>
        </p:nvSpPr>
        <p:spPr>
          <a:xfrm>
            <a:off x="971600" y="2723807"/>
            <a:ext cx="1152128" cy="207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B2BD36-FA8E-0760-6E09-B20829D79E23}"/>
              </a:ext>
            </a:extLst>
          </p:cNvPr>
          <p:cNvSpPr/>
          <p:nvPr/>
        </p:nvSpPr>
        <p:spPr>
          <a:xfrm>
            <a:off x="971600" y="3954416"/>
            <a:ext cx="1512168" cy="207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3851920" y="2723807"/>
            <a:ext cx="1080120" cy="207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73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CA8B87-2A4C-443D-7B37-C903FEEE07E7}"/>
              </a:ext>
            </a:extLst>
          </p:cNvPr>
          <p:cNvPicPr>
            <a:picLocks noChangeAspect="1"/>
          </p:cNvPicPr>
          <p:nvPr/>
        </p:nvPicPr>
        <p:blipFill>
          <a:blip r:embed="rId2"/>
          <a:stretch>
            <a:fillRect/>
          </a:stretch>
        </p:blipFill>
        <p:spPr>
          <a:xfrm>
            <a:off x="792088" y="1228533"/>
            <a:ext cx="7596336" cy="341415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From the course we will access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115616" y="2658272"/>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6804248" y="3169023"/>
            <a:ext cx="648072" cy="194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189EC7-B5CB-879F-0A41-19379ADC6CE5}"/>
              </a:ext>
            </a:extLst>
          </p:cNvPr>
          <p:cNvSpPr txBox="1"/>
          <p:nvPr/>
        </p:nvSpPr>
        <p:spPr>
          <a:xfrm>
            <a:off x="971600" y="3939902"/>
            <a:ext cx="3528392" cy="523220"/>
          </a:xfrm>
          <a:prstGeom prst="rect">
            <a:avLst/>
          </a:prstGeom>
          <a:solidFill>
            <a:srgbClr val="FFFF00"/>
          </a:solidFill>
          <a:ln>
            <a:solidFill>
              <a:schemeClr val="accent1"/>
            </a:solidFill>
          </a:ln>
        </p:spPr>
        <p:txBody>
          <a:bodyPr wrap="square" rtlCol="0">
            <a:spAutoFit/>
          </a:bodyPr>
          <a:lstStyle/>
          <a:p>
            <a:r>
              <a:rPr lang="en-US" sz="1400" dirty="0"/>
              <a:t>Note that we could also access the Reading List via “Fulfillment &gt; Courses &gt; Reading Lists”</a:t>
            </a:r>
          </a:p>
        </p:txBody>
      </p:sp>
    </p:spTree>
    <p:extLst>
      <p:ext uri="{BB962C8B-B14F-4D97-AF65-F5344CB8AC3E}">
        <p14:creationId xmlns:p14="http://schemas.microsoft.com/office/powerpoint/2010/main" val="3679450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DEA38-EA27-AC80-8F5B-FA63AC95254B}"/>
              </a:ext>
            </a:extLst>
          </p:cNvPr>
          <p:cNvPicPr>
            <a:picLocks noChangeAspect="1"/>
          </p:cNvPicPr>
          <p:nvPr/>
        </p:nvPicPr>
        <p:blipFill>
          <a:blip r:embed="rId2"/>
          <a:stretch>
            <a:fillRect/>
          </a:stretch>
        </p:blipFill>
        <p:spPr>
          <a:xfrm>
            <a:off x="0" y="1219631"/>
            <a:ext cx="9144000" cy="3656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Now we will “Work On”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79512" y="252151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7524328" y="3011533"/>
            <a:ext cx="50405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93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3F0C1-A090-D6A0-DA18-C6947646BF4B}"/>
              </a:ext>
            </a:extLst>
          </p:cNvPr>
          <p:cNvPicPr>
            <a:picLocks noChangeAspect="1"/>
          </p:cNvPicPr>
          <p:nvPr/>
        </p:nvPicPr>
        <p:blipFill>
          <a:blip r:embed="rId2"/>
          <a:stretch>
            <a:fillRect/>
          </a:stretch>
        </p:blipFill>
        <p:spPr>
          <a:xfrm>
            <a:off x="926722" y="1165816"/>
            <a:ext cx="7290556" cy="36652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Now we will choose “Add Repository Citation”</a:t>
            </a:r>
          </a:p>
        </p:txBody>
      </p:sp>
      <p:sp>
        <p:nvSpPr>
          <p:cNvPr id="7" name="Rectangle 6">
            <a:extLst>
              <a:ext uri="{FF2B5EF4-FFF2-40B4-BE49-F238E27FC236}">
                <a16:creationId xmlns:a16="http://schemas.microsoft.com/office/drawing/2014/main" id="{7A6006ED-793B-C21A-6C73-EB5C45D09206}"/>
              </a:ext>
            </a:extLst>
          </p:cNvPr>
          <p:cNvSpPr/>
          <p:nvPr/>
        </p:nvSpPr>
        <p:spPr>
          <a:xfrm>
            <a:off x="5039771" y="4350178"/>
            <a:ext cx="828373" cy="237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17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DB2C2B-45F3-47AD-D072-34B9DCDC074D}"/>
              </a:ext>
            </a:extLst>
          </p:cNvPr>
          <p:cNvPicPr>
            <a:picLocks noChangeAspect="1"/>
          </p:cNvPicPr>
          <p:nvPr/>
        </p:nvPicPr>
        <p:blipFill>
          <a:blip r:embed="rId2"/>
          <a:stretch>
            <a:fillRect/>
          </a:stretch>
        </p:blipFill>
        <p:spPr>
          <a:xfrm>
            <a:off x="0" y="1297187"/>
            <a:ext cx="9144000" cy="254912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We search for title and “Select”.</a:t>
            </a:r>
          </a:p>
        </p:txBody>
      </p:sp>
      <p:sp>
        <p:nvSpPr>
          <p:cNvPr id="7" name="Rectangle 6">
            <a:extLst>
              <a:ext uri="{FF2B5EF4-FFF2-40B4-BE49-F238E27FC236}">
                <a16:creationId xmlns:a16="http://schemas.microsoft.com/office/drawing/2014/main" id="{7A6006ED-793B-C21A-6C73-EB5C45D09206}"/>
              </a:ext>
            </a:extLst>
          </p:cNvPr>
          <p:cNvSpPr/>
          <p:nvPr/>
        </p:nvSpPr>
        <p:spPr>
          <a:xfrm>
            <a:off x="1187624" y="2428297"/>
            <a:ext cx="3888432" cy="229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8726693" y="1668646"/>
            <a:ext cx="39553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323528" y="2427734"/>
            <a:ext cx="21602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93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45DFEB-6A50-14DB-7398-517DC739A23B}"/>
              </a:ext>
            </a:extLst>
          </p:cNvPr>
          <p:cNvPicPr>
            <a:picLocks noChangeAspect="1"/>
          </p:cNvPicPr>
          <p:nvPr/>
        </p:nvPicPr>
        <p:blipFill>
          <a:blip r:embed="rId2"/>
          <a:stretch>
            <a:fillRect/>
          </a:stretch>
        </p:blipFill>
        <p:spPr>
          <a:xfrm>
            <a:off x="0" y="1347614"/>
            <a:ext cx="9144000" cy="302744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The citation has been added to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395536" y="3018312"/>
            <a:ext cx="2232248"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21771" y="1390594"/>
            <a:ext cx="481777"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84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59C845-A774-61D4-07D4-9467B02704A3}"/>
              </a:ext>
            </a:extLst>
          </p:cNvPr>
          <p:cNvPicPr>
            <a:picLocks noChangeAspect="1"/>
          </p:cNvPicPr>
          <p:nvPr/>
        </p:nvPicPr>
        <p:blipFill>
          <a:blip r:embed="rId2"/>
          <a:stretch>
            <a:fillRect/>
          </a:stretch>
        </p:blipFill>
        <p:spPr>
          <a:xfrm>
            <a:off x="0" y="1923678"/>
            <a:ext cx="9144000" cy="253151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2000" dirty="0"/>
              <a:t>We will now add a repository citation for electronic title “Guide to reference : essential general reference and library science sources”.</a:t>
            </a:r>
          </a:p>
          <a:p>
            <a:r>
              <a:rPr lang="en-US" sz="2000" dirty="0"/>
              <a:t>Currently it is available from Ebook Central Academic Complete UKI Edition</a:t>
            </a:r>
          </a:p>
        </p:txBody>
      </p:sp>
      <p:sp>
        <p:nvSpPr>
          <p:cNvPr id="7" name="Rectangle 6">
            <a:extLst>
              <a:ext uri="{FF2B5EF4-FFF2-40B4-BE49-F238E27FC236}">
                <a16:creationId xmlns:a16="http://schemas.microsoft.com/office/drawing/2014/main" id="{7A6006ED-793B-C21A-6C73-EB5C45D09206}"/>
              </a:ext>
            </a:extLst>
          </p:cNvPr>
          <p:cNvSpPr/>
          <p:nvPr/>
        </p:nvSpPr>
        <p:spPr>
          <a:xfrm>
            <a:off x="755576" y="1923678"/>
            <a:ext cx="408620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F046ED-20A3-5D61-386E-0720A4DD2A66}"/>
              </a:ext>
            </a:extLst>
          </p:cNvPr>
          <p:cNvSpPr/>
          <p:nvPr/>
        </p:nvSpPr>
        <p:spPr>
          <a:xfrm>
            <a:off x="827584" y="2341996"/>
            <a:ext cx="158417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B2BD36-FA8E-0760-6E09-B20829D79E23}"/>
              </a:ext>
            </a:extLst>
          </p:cNvPr>
          <p:cNvSpPr/>
          <p:nvPr/>
        </p:nvSpPr>
        <p:spPr>
          <a:xfrm>
            <a:off x="179512" y="2696476"/>
            <a:ext cx="360040" cy="235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6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CA8B87-2A4C-443D-7B37-C903FEEE07E7}"/>
              </a:ext>
            </a:extLst>
          </p:cNvPr>
          <p:cNvPicPr>
            <a:picLocks noChangeAspect="1"/>
          </p:cNvPicPr>
          <p:nvPr/>
        </p:nvPicPr>
        <p:blipFill>
          <a:blip r:embed="rId2"/>
          <a:stretch>
            <a:fillRect/>
          </a:stretch>
        </p:blipFill>
        <p:spPr>
          <a:xfrm>
            <a:off x="792088" y="1228533"/>
            <a:ext cx="7596336" cy="341415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From the course we will access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115616" y="2658272"/>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6804248" y="3169023"/>
            <a:ext cx="648072" cy="194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189EC7-B5CB-879F-0A41-19379ADC6CE5}"/>
              </a:ext>
            </a:extLst>
          </p:cNvPr>
          <p:cNvSpPr txBox="1"/>
          <p:nvPr/>
        </p:nvSpPr>
        <p:spPr>
          <a:xfrm>
            <a:off x="971600" y="3939902"/>
            <a:ext cx="3528392" cy="523220"/>
          </a:xfrm>
          <a:prstGeom prst="rect">
            <a:avLst/>
          </a:prstGeom>
          <a:solidFill>
            <a:srgbClr val="FFFF00"/>
          </a:solidFill>
          <a:ln>
            <a:solidFill>
              <a:schemeClr val="accent1"/>
            </a:solidFill>
          </a:ln>
        </p:spPr>
        <p:txBody>
          <a:bodyPr wrap="square" rtlCol="0">
            <a:spAutoFit/>
          </a:bodyPr>
          <a:lstStyle/>
          <a:p>
            <a:r>
              <a:rPr lang="en-US" sz="1400" dirty="0"/>
              <a:t>Note that we could also access the Reading List via “Fulfillment &gt; Courses &gt; Reading Lists”</a:t>
            </a:r>
          </a:p>
        </p:txBody>
      </p:sp>
    </p:spTree>
    <p:extLst>
      <p:ext uri="{BB962C8B-B14F-4D97-AF65-F5344CB8AC3E}">
        <p14:creationId xmlns:p14="http://schemas.microsoft.com/office/powerpoint/2010/main" val="3447289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DEA38-EA27-AC80-8F5B-FA63AC95254B}"/>
              </a:ext>
            </a:extLst>
          </p:cNvPr>
          <p:cNvPicPr>
            <a:picLocks noChangeAspect="1"/>
          </p:cNvPicPr>
          <p:nvPr/>
        </p:nvPicPr>
        <p:blipFill>
          <a:blip r:embed="rId2"/>
          <a:stretch>
            <a:fillRect/>
          </a:stretch>
        </p:blipFill>
        <p:spPr>
          <a:xfrm>
            <a:off x="0" y="1219631"/>
            <a:ext cx="9144000" cy="3656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Now we will “Work On”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79512" y="252151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7524328" y="3011533"/>
            <a:ext cx="50405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4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3F0C1-A090-D6A0-DA18-C6947646BF4B}"/>
              </a:ext>
            </a:extLst>
          </p:cNvPr>
          <p:cNvPicPr>
            <a:picLocks noChangeAspect="1"/>
          </p:cNvPicPr>
          <p:nvPr/>
        </p:nvPicPr>
        <p:blipFill>
          <a:blip r:embed="rId2"/>
          <a:stretch>
            <a:fillRect/>
          </a:stretch>
        </p:blipFill>
        <p:spPr>
          <a:xfrm>
            <a:off x="926722" y="1165816"/>
            <a:ext cx="7290556" cy="36652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Now we will choose “Add Repository Citation”</a:t>
            </a:r>
          </a:p>
        </p:txBody>
      </p:sp>
      <p:sp>
        <p:nvSpPr>
          <p:cNvPr id="7" name="Rectangle 6">
            <a:extLst>
              <a:ext uri="{FF2B5EF4-FFF2-40B4-BE49-F238E27FC236}">
                <a16:creationId xmlns:a16="http://schemas.microsoft.com/office/drawing/2014/main" id="{7A6006ED-793B-C21A-6C73-EB5C45D09206}"/>
              </a:ext>
            </a:extLst>
          </p:cNvPr>
          <p:cNvSpPr/>
          <p:nvPr/>
        </p:nvSpPr>
        <p:spPr>
          <a:xfrm>
            <a:off x="5039771" y="4350178"/>
            <a:ext cx="828373" cy="237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059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17773E-04FB-3AA9-F49B-CD96B4F4498E}"/>
              </a:ext>
            </a:extLst>
          </p:cNvPr>
          <p:cNvPicPr>
            <a:picLocks noChangeAspect="1"/>
          </p:cNvPicPr>
          <p:nvPr/>
        </p:nvPicPr>
        <p:blipFill>
          <a:blip r:embed="rId2"/>
          <a:stretch>
            <a:fillRect/>
          </a:stretch>
        </p:blipFill>
        <p:spPr>
          <a:xfrm>
            <a:off x="0" y="1299578"/>
            <a:ext cx="9144000" cy="287086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We search for title and “Select”.</a:t>
            </a:r>
          </a:p>
        </p:txBody>
      </p:sp>
      <p:sp>
        <p:nvSpPr>
          <p:cNvPr id="7" name="Rectangle 6">
            <a:extLst>
              <a:ext uri="{FF2B5EF4-FFF2-40B4-BE49-F238E27FC236}">
                <a16:creationId xmlns:a16="http://schemas.microsoft.com/office/drawing/2014/main" id="{7A6006ED-793B-C21A-6C73-EB5C45D09206}"/>
              </a:ext>
            </a:extLst>
          </p:cNvPr>
          <p:cNvSpPr/>
          <p:nvPr/>
        </p:nvSpPr>
        <p:spPr>
          <a:xfrm>
            <a:off x="1101102" y="2428297"/>
            <a:ext cx="3398890" cy="2154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8726693" y="1668646"/>
            <a:ext cx="39553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323528" y="2427734"/>
            <a:ext cx="21602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802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810429-D0A7-12CE-FF97-2EBAAB910740}"/>
              </a:ext>
            </a:extLst>
          </p:cNvPr>
          <p:cNvPicPr>
            <a:picLocks noChangeAspect="1"/>
          </p:cNvPicPr>
          <p:nvPr/>
        </p:nvPicPr>
        <p:blipFill>
          <a:blip r:embed="rId2"/>
          <a:stretch>
            <a:fillRect/>
          </a:stretch>
        </p:blipFill>
        <p:spPr>
          <a:xfrm>
            <a:off x="0" y="1360211"/>
            <a:ext cx="9144000" cy="329307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The citation has been added to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395536" y="3018312"/>
            <a:ext cx="3600400"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21771" y="1390594"/>
            <a:ext cx="481777"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79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C32052-C6C7-9ABF-77CE-FA0C99948D34}"/>
              </a:ext>
            </a:extLst>
          </p:cNvPr>
          <p:cNvPicPr>
            <a:picLocks noChangeAspect="1"/>
          </p:cNvPicPr>
          <p:nvPr/>
        </p:nvPicPr>
        <p:blipFill>
          <a:blip r:embed="rId2"/>
          <a:stretch>
            <a:fillRect/>
          </a:stretch>
        </p:blipFill>
        <p:spPr>
          <a:xfrm>
            <a:off x="0" y="2234693"/>
            <a:ext cx="9144000" cy="206524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fontScale="92500" lnSpcReduction="20000"/>
          </a:bodyPr>
          <a:lstStyle/>
          <a:p>
            <a:r>
              <a:rPr lang="en-US" sz="2000" dirty="0"/>
              <a:t>We will now add a non-repository citation for a web site titled “Library and Information Science - an overview | ScienceDirect Topics”.</a:t>
            </a:r>
          </a:p>
          <a:p>
            <a:r>
              <a:rPr lang="en-US" sz="2000" dirty="0"/>
              <a:t>If we were to add a non-repository citation for a physical item, we could ad it to the reading list and put the physical item in the Course Reserves location.</a:t>
            </a:r>
          </a:p>
          <a:p>
            <a:endParaRPr lang="en-US" sz="2000" dirty="0"/>
          </a:p>
        </p:txBody>
      </p:sp>
      <p:sp>
        <p:nvSpPr>
          <p:cNvPr id="12" name="TextBox 11">
            <a:extLst>
              <a:ext uri="{FF2B5EF4-FFF2-40B4-BE49-F238E27FC236}">
                <a16:creationId xmlns:a16="http://schemas.microsoft.com/office/drawing/2014/main" id="{3B404338-6353-EADE-85C4-8D7E0A45C3A5}"/>
              </a:ext>
            </a:extLst>
          </p:cNvPr>
          <p:cNvSpPr txBox="1"/>
          <p:nvPr/>
        </p:nvSpPr>
        <p:spPr>
          <a:xfrm>
            <a:off x="971600" y="3939902"/>
            <a:ext cx="3528392" cy="523220"/>
          </a:xfrm>
          <a:prstGeom prst="rect">
            <a:avLst/>
          </a:prstGeom>
          <a:solidFill>
            <a:srgbClr val="FFFF00"/>
          </a:solidFill>
          <a:ln>
            <a:solidFill>
              <a:schemeClr val="accent1"/>
            </a:solidFill>
          </a:ln>
        </p:spPr>
        <p:txBody>
          <a:bodyPr wrap="square" rtlCol="0">
            <a:spAutoFit/>
          </a:bodyPr>
          <a:lstStyle/>
          <a:p>
            <a:r>
              <a:rPr lang="en-US" sz="1400" dirty="0"/>
              <a:t>This is the web site that we will add as a non-repository citation.</a:t>
            </a:r>
          </a:p>
        </p:txBody>
      </p:sp>
    </p:spTree>
    <p:extLst>
      <p:ext uri="{BB962C8B-B14F-4D97-AF65-F5344CB8AC3E}">
        <p14:creationId xmlns:p14="http://schemas.microsoft.com/office/powerpoint/2010/main" val="1980054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CA8B87-2A4C-443D-7B37-C903FEEE07E7}"/>
              </a:ext>
            </a:extLst>
          </p:cNvPr>
          <p:cNvPicPr>
            <a:picLocks noChangeAspect="1"/>
          </p:cNvPicPr>
          <p:nvPr/>
        </p:nvPicPr>
        <p:blipFill>
          <a:blip r:embed="rId2"/>
          <a:stretch>
            <a:fillRect/>
          </a:stretch>
        </p:blipFill>
        <p:spPr>
          <a:xfrm>
            <a:off x="792088" y="1228533"/>
            <a:ext cx="7596336" cy="341415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From the course we will access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115616" y="2658272"/>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6804248" y="3169023"/>
            <a:ext cx="648072" cy="194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189EC7-B5CB-879F-0A41-19379ADC6CE5}"/>
              </a:ext>
            </a:extLst>
          </p:cNvPr>
          <p:cNvSpPr txBox="1"/>
          <p:nvPr/>
        </p:nvSpPr>
        <p:spPr>
          <a:xfrm>
            <a:off x="971600" y="3939902"/>
            <a:ext cx="3528392" cy="523220"/>
          </a:xfrm>
          <a:prstGeom prst="rect">
            <a:avLst/>
          </a:prstGeom>
          <a:solidFill>
            <a:srgbClr val="FFFF00"/>
          </a:solidFill>
          <a:ln>
            <a:solidFill>
              <a:schemeClr val="accent1"/>
            </a:solidFill>
          </a:ln>
        </p:spPr>
        <p:txBody>
          <a:bodyPr wrap="square" rtlCol="0">
            <a:spAutoFit/>
          </a:bodyPr>
          <a:lstStyle/>
          <a:p>
            <a:r>
              <a:rPr lang="en-US" sz="1400" dirty="0"/>
              <a:t>Note that we could also access the Reading List via “Fulfillment &gt; Courses &gt; Reading Lists”</a:t>
            </a:r>
          </a:p>
        </p:txBody>
      </p:sp>
    </p:spTree>
    <p:extLst>
      <p:ext uri="{BB962C8B-B14F-4D97-AF65-F5344CB8AC3E}">
        <p14:creationId xmlns:p14="http://schemas.microsoft.com/office/powerpoint/2010/main" val="1919013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DEA38-EA27-AC80-8F5B-FA63AC95254B}"/>
              </a:ext>
            </a:extLst>
          </p:cNvPr>
          <p:cNvPicPr>
            <a:picLocks noChangeAspect="1"/>
          </p:cNvPicPr>
          <p:nvPr/>
        </p:nvPicPr>
        <p:blipFill>
          <a:blip r:embed="rId2"/>
          <a:stretch>
            <a:fillRect/>
          </a:stretch>
        </p:blipFill>
        <p:spPr>
          <a:xfrm>
            <a:off x="0" y="1219631"/>
            <a:ext cx="9144000" cy="36563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Now we will “Work On” the Reading List</a:t>
            </a:r>
          </a:p>
        </p:txBody>
      </p:sp>
      <p:sp>
        <p:nvSpPr>
          <p:cNvPr id="7" name="Rectangle 6">
            <a:extLst>
              <a:ext uri="{FF2B5EF4-FFF2-40B4-BE49-F238E27FC236}">
                <a16:creationId xmlns:a16="http://schemas.microsoft.com/office/drawing/2014/main" id="{7A6006ED-793B-C21A-6C73-EB5C45D09206}"/>
              </a:ext>
            </a:extLst>
          </p:cNvPr>
          <p:cNvSpPr/>
          <p:nvPr/>
        </p:nvSpPr>
        <p:spPr>
          <a:xfrm>
            <a:off x="179512" y="2521513"/>
            <a:ext cx="4608512" cy="283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7524328" y="3011533"/>
            <a:ext cx="50405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129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F3F0C1-A090-D6A0-DA18-C6947646BF4B}"/>
              </a:ext>
            </a:extLst>
          </p:cNvPr>
          <p:cNvPicPr>
            <a:picLocks noChangeAspect="1"/>
          </p:cNvPicPr>
          <p:nvPr/>
        </p:nvPicPr>
        <p:blipFill>
          <a:blip r:embed="rId2"/>
          <a:stretch>
            <a:fillRect/>
          </a:stretch>
        </p:blipFill>
        <p:spPr>
          <a:xfrm>
            <a:off x="926722" y="1165816"/>
            <a:ext cx="7290556" cy="36652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Now we will choose “Add Non-Repository Citation”</a:t>
            </a:r>
          </a:p>
        </p:txBody>
      </p:sp>
      <p:sp>
        <p:nvSpPr>
          <p:cNvPr id="7" name="Rectangle 6">
            <a:extLst>
              <a:ext uri="{FF2B5EF4-FFF2-40B4-BE49-F238E27FC236}">
                <a16:creationId xmlns:a16="http://schemas.microsoft.com/office/drawing/2014/main" id="{7A6006ED-793B-C21A-6C73-EB5C45D09206}"/>
              </a:ext>
            </a:extLst>
          </p:cNvPr>
          <p:cNvSpPr/>
          <p:nvPr/>
        </p:nvSpPr>
        <p:spPr>
          <a:xfrm>
            <a:off x="5039771" y="4184953"/>
            <a:ext cx="972389" cy="208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665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C90E2B-6274-9CF9-628A-0294ED8DD2D7}"/>
              </a:ext>
            </a:extLst>
          </p:cNvPr>
          <p:cNvPicPr>
            <a:picLocks noChangeAspect="1"/>
          </p:cNvPicPr>
          <p:nvPr/>
        </p:nvPicPr>
        <p:blipFill>
          <a:blip r:embed="rId2"/>
          <a:stretch>
            <a:fillRect/>
          </a:stretch>
        </p:blipFill>
        <p:spPr>
          <a:xfrm>
            <a:off x="319087" y="1776412"/>
            <a:ext cx="8505825" cy="15906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Now we choose the relevant material type</a:t>
            </a:r>
          </a:p>
        </p:txBody>
      </p:sp>
      <p:sp>
        <p:nvSpPr>
          <p:cNvPr id="7" name="Rectangle 6">
            <a:extLst>
              <a:ext uri="{FF2B5EF4-FFF2-40B4-BE49-F238E27FC236}">
                <a16:creationId xmlns:a16="http://schemas.microsoft.com/office/drawing/2014/main" id="{7A6006ED-793B-C21A-6C73-EB5C45D09206}"/>
              </a:ext>
            </a:extLst>
          </p:cNvPr>
          <p:cNvSpPr/>
          <p:nvPr/>
        </p:nvSpPr>
        <p:spPr>
          <a:xfrm>
            <a:off x="467544" y="2176348"/>
            <a:ext cx="3672408" cy="4389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941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51B687-BEE5-0661-94D6-6C180DA7D533}"/>
              </a:ext>
            </a:extLst>
          </p:cNvPr>
          <p:cNvPicPr>
            <a:picLocks noChangeAspect="1"/>
          </p:cNvPicPr>
          <p:nvPr/>
        </p:nvPicPr>
        <p:blipFill>
          <a:blip r:embed="rId2"/>
          <a:stretch>
            <a:fillRect/>
          </a:stretch>
        </p:blipFill>
        <p:spPr>
          <a:xfrm>
            <a:off x="0" y="1711066"/>
            <a:ext cx="9144000" cy="172136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We fill in details and save.</a:t>
            </a:r>
          </a:p>
        </p:txBody>
      </p:sp>
      <p:sp>
        <p:nvSpPr>
          <p:cNvPr id="10" name="Rectangle 9">
            <a:extLst>
              <a:ext uri="{FF2B5EF4-FFF2-40B4-BE49-F238E27FC236}">
                <a16:creationId xmlns:a16="http://schemas.microsoft.com/office/drawing/2014/main" id="{8890D032-09C4-9919-85A4-0844DAAAE413}"/>
              </a:ext>
            </a:extLst>
          </p:cNvPr>
          <p:cNvSpPr/>
          <p:nvPr/>
        </p:nvSpPr>
        <p:spPr>
          <a:xfrm>
            <a:off x="8762979" y="1773445"/>
            <a:ext cx="373764" cy="222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579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112733-D835-4D4B-8F42-3AB498CAB0FA}"/>
              </a:ext>
            </a:extLst>
          </p:cNvPr>
          <p:cNvPicPr>
            <a:picLocks noChangeAspect="1"/>
          </p:cNvPicPr>
          <p:nvPr/>
        </p:nvPicPr>
        <p:blipFill>
          <a:blip r:embed="rId2"/>
          <a:stretch>
            <a:fillRect/>
          </a:stretch>
        </p:blipFill>
        <p:spPr>
          <a:xfrm>
            <a:off x="0" y="1736391"/>
            <a:ext cx="9144000" cy="176749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792086"/>
          </a:xfrm>
        </p:spPr>
        <p:txBody>
          <a:bodyPr>
            <a:noAutofit/>
          </a:bodyPr>
          <a:lstStyle/>
          <a:p>
            <a:r>
              <a:rPr lang="en-US" sz="2000" dirty="0"/>
              <a:t>The citation has been added to the Reading List with an external link to the source.</a:t>
            </a:r>
          </a:p>
        </p:txBody>
      </p:sp>
      <p:sp>
        <p:nvSpPr>
          <p:cNvPr id="7" name="Rectangle 6">
            <a:extLst>
              <a:ext uri="{FF2B5EF4-FFF2-40B4-BE49-F238E27FC236}">
                <a16:creationId xmlns:a16="http://schemas.microsoft.com/office/drawing/2014/main" id="{7A6006ED-793B-C21A-6C73-EB5C45D09206}"/>
              </a:ext>
            </a:extLst>
          </p:cNvPr>
          <p:cNvSpPr/>
          <p:nvPr/>
        </p:nvSpPr>
        <p:spPr>
          <a:xfrm>
            <a:off x="414128" y="3003798"/>
            <a:ext cx="7182207"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8EFC30-65D6-1EF0-B799-63593D1193C7}"/>
              </a:ext>
            </a:extLst>
          </p:cNvPr>
          <p:cNvSpPr/>
          <p:nvPr/>
        </p:nvSpPr>
        <p:spPr>
          <a:xfrm>
            <a:off x="323528" y="1736391"/>
            <a:ext cx="338437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45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200" dirty="0"/>
              <a:t>Courses, reading lists, and citations can be managed </a:t>
            </a:r>
          </a:p>
          <a:p>
            <a:pPr marL="800100" lvl="1" indent="-342900">
              <a:buFont typeface="+mj-lt"/>
              <a:buAutoNum type="arabicPeriod"/>
            </a:pPr>
            <a:r>
              <a:rPr lang="en-US" sz="2200" dirty="0"/>
              <a:t>Manually using the Alma user interface</a:t>
            </a:r>
          </a:p>
          <a:p>
            <a:pPr marL="800100" lvl="1" indent="-342900">
              <a:buFont typeface="+mj-lt"/>
              <a:buAutoNum type="arabicPeriod"/>
            </a:pPr>
            <a:r>
              <a:rPr lang="en-US" sz="2200" dirty="0"/>
              <a:t>Automatically by an external service, such as Ex Libris Leganto or the Alma Web service. </a:t>
            </a:r>
          </a:p>
          <a:p>
            <a:r>
              <a:rPr lang="en-US" sz="2200" dirty="0"/>
              <a:t>This presentation describes the manual handling of these entities using Alma. </a:t>
            </a:r>
          </a:p>
          <a:p>
            <a:r>
              <a:rPr lang="en-US" sz="2200" dirty="0"/>
              <a:t>For information on using the Alma Web services to handle these entities, see the </a:t>
            </a:r>
            <a:r>
              <a:rPr lang="en-US" sz="2200" dirty="0">
                <a:hlinkClick r:id="rId2" tooltip="https://developers.exlibrisgroup.com/alma/apis/courses/"/>
              </a:rPr>
              <a:t>Courses API</a:t>
            </a:r>
            <a:r>
              <a:rPr lang="en-US" sz="2200" dirty="0"/>
              <a:t> in the Ex Libris Developers Network.</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Adding citations to the reading list</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3528390"/>
          </a:xfrm>
        </p:spPr>
        <p:txBody>
          <a:bodyPr>
            <a:noAutofit/>
          </a:bodyPr>
          <a:lstStyle/>
          <a:p>
            <a:r>
              <a:rPr lang="en-US" sz="2000" dirty="0"/>
              <a:t>We now have three citations in the Reading List</a:t>
            </a:r>
          </a:p>
          <a:p>
            <a:pPr marL="457200" indent="-457200">
              <a:buFont typeface="+mj-lt"/>
              <a:buAutoNum type="arabicPeriod"/>
            </a:pPr>
            <a:r>
              <a:rPr lang="en-US" sz="2000" dirty="0"/>
              <a:t>A physical repository citation</a:t>
            </a:r>
          </a:p>
          <a:p>
            <a:pPr marL="457200" indent="-457200">
              <a:buFont typeface="+mj-lt"/>
              <a:buAutoNum type="arabicPeriod"/>
            </a:pPr>
            <a:r>
              <a:rPr lang="en-US" sz="2000" dirty="0"/>
              <a:t>An electronic repository citation</a:t>
            </a:r>
          </a:p>
          <a:p>
            <a:pPr marL="457200" indent="-457200">
              <a:buFont typeface="+mj-lt"/>
              <a:buAutoNum type="arabicPeriod"/>
            </a:pPr>
            <a:r>
              <a:rPr lang="en-US" sz="2000" dirty="0"/>
              <a:t>An electronic non- repository citation</a:t>
            </a:r>
          </a:p>
          <a:p>
            <a:pPr marL="457200" indent="-457200">
              <a:buFont typeface="+mj-lt"/>
              <a:buAutoNum type="arabicPeriod"/>
            </a:pPr>
            <a:endParaRPr lang="en-US" sz="2000" dirty="0"/>
          </a:p>
          <a:p>
            <a:r>
              <a:rPr lang="en-US" sz="2000" dirty="0"/>
              <a:t>For the electronic resources we do not need to do anything as students will have access.</a:t>
            </a:r>
          </a:p>
          <a:p>
            <a:r>
              <a:rPr lang="en-US" sz="2000" dirty="0"/>
              <a:t>We now must manage the fulfillment options for the physical repository citation.</a:t>
            </a:r>
          </a:p>
          <a:p>
            <a:endParaRPr lang="en-US" sz="2000" dirty="0"/>
          </a:p>
        </p:txBody>
      </p:sp>
    </p:spTree>
    <p:extLst>
      <p:ext uri="{BB962C8B-B14F-4D97-AF65-F5344CB8AC3E}">
        <p14:creationId xmlns:p14="http://schemas.microsoft.com/office/powerpoint/2010/main" val="1936253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Managing Citation Fulfillment Options</a:t>
            </a:r>
          </a:p>
        </p:txBody>
      </p:sp>
    </p:spTree>
    <p:extLst>
      <p:ext uri="{BB962C8B-B14F-4D97-AF65-F5344CB8AC3E}">
        <p14:creationId xmlns:p14="http://schemas.microsoft.com/office/powerpoint/2010/main" val="3741732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What needs to happen now is that physical items on the reading list need to move from the permanent location to be in a temporary location, typically called “Course Reserves” or “Reserves”.  When the course is over the items need to move back to the permanent location.</a:t>
            </a:r>
          </a:p>
          <a:p>
            <a:r>
              <a:rPr lang="en-US" sz="2000" dirty="0"/>
              <a:t>While in the temporary location the fulfillment policy of the item will be based on whatever is defined for items in that temporary location.</a:t>
            </a:r>
          </a:p>
          <a:p>
            <a:r>
              <a:rPr lang="en-US" sz="2000" dirty="0"/>
              <a:t>There are multiple ways to move the items to the temporary location, and the preferred method may differ from institution to institution.</a:t>
            </a:r>
          </a:p>
          <a:p>
            <a:r>
              <a:rPr lang="en-US" sz="2000" dirty="0"/>
              <a:t>We will show one option here.</a:t>
            </a:r>
          </a:p>
        </p:txBody>
      </p:sp>
    </p:spTree>
    <p:extLst>
      <p:ext uri="{BB962C8B-B14F-4D97-AF65-F5344CB8AC3E}">
        <p14:creationId xmlns:p14="http://schemas.microsoft.com/office/powerpoint/2010/main" val="65146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On the Edit Reading List page for the relevant citation select the Manage Fulfillment Options citation action.</a:t>
            </a:r>
          </a:p>
          <a:p>
            <a:pPr>
              <a:buFont typeface="Arial" panose="020B0604020202020204" pitchFamily="34" charset="0"/>
              <a:buChar char="•"/>
            </a:pPr>
            <a:r>
              <a:rPr lang="en-US" sz="2000" dirty="0"/>
              <a:t>If we want to take the item off the shelf and transfer it to the Course Reserves location, then a staff user can retrieve the items from the shelves by selecting the Print slip citation action to print a slip for the specific citation.  We will use this option.</a:t>
            </a:r>
          </a:p>
          <a:p>
            <a:pPr>
              <a:buFont typeface="Arial" panose="020B0604020202020204" pitchFamily="34" charset="0"/>
              <a:buChar char="•"/>
            </a:pPr>
            <a:r>
              <a:rPr lang="en-US" sz="2000" dirty="0"/>
              <a:t>Then we will use the Change Item Information tab to temporarily change the item location, as described in </a:t>
            </a:r>
            <a:r>
              <a:rPr lang="en-US" sz="2000" dirty="0">
                <a:hlinkClick r:id="rId2" tooltip="Scanning Items"/>
              </a:rPr>
              <a:t>Changing Item Information</a:t>
            </a:r>
            <a:r>
              <a:rPr lang="en-US" sz="2000" dirty="0"/>
              <a:t>.</a:t>
            </a:r>
          </a:p>
          <a:p>
            <a:endParaRPr lang="en-US" sz="2000" dirty="0"/>
          </a:p>
          <a:p>
            <a:r>
              <a:rPr lang="en-US" sz="2000" dirty="0"/>
              <a:t>See also </a:t>
            </a:r>
            <a:r>
              <a:rPr lang="en-US" sz="2000" dirty="0">
                <a:hlinkClick r:id="rId3" tooltip="Managing Citations"/>
              </a:rPr>
              <a:t>Managing Citation Fulfillment Options</a:t>
            </a:r>
            <a:r>
              <a:rPr lang="en-US" sz="2000" dirty="0"/>
              <a:t>.</a:t>
            </a:r>
          </a:p>
        </p:txBody>
      </p:sp>
    </p:spTree>
    <p:extLst>
      <p:ext uri="{BB962C8B-B14F-4D97-AF65-F5344CB8AC3E}">
        <p14:creationId xmlns:p14="http://schemas.microsoft.com/office/powerpoint/2010/main" val="3165122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pic>
        <p:nvPicPr>
          <p:cNvPr id="8" name="Picture 7">
            <a:extLst>
              <a:ext uri="{FF2B5EF4-FFF2-40B4-BE49-F238E27FC236}">
                <a16:creationId xmlns:a16="http://schemas.microsoft.com/office/drawing/2014/main" id="{DB589362-A05A-D6D0-5169-294125BDB8EA}"/>
              </a:ext>
            </a:extLst>
          </p:cNvPr>
          <p:cNvPicPr>
            <a:picLocks noChangeAspect="1"/>
          </p:cNvPicPr>
          <p:nvPr/>
        </p:nvPicPr>
        <p:blipFill>
          <a:blip r:embed="rId2"/>
          <a:stretch>
            <a:fillRect/>
          </a:stretch>
        </p:blipFill>
        <p:spPr>
          <a:xfrm>
            <a:off x="698644" y="761868"/>
            <a:ext cx="7740352" cy="3963809"/>
          </a:xfrm>
          <a:prstGeom prst="rect">
            <a:avLst/>
          </a:prstGeom>
          <a:ln>
            <a:solidFill>
              <a:schemeClr val="accent1"/>
            </a:solidFill>
          </a:ln>
        </p:spPr>
      </p:pic>
      <p:sp>
        <p:nvSpPr>
          <p:cNvPr id="9" name="Rectangle 8">
            <a:extLst>
              <a:ext uri="{FF2B5EF4-FFF2-40B4-BE49-F238E27FC236}">
                <a16:creationId xmlns:a16="http://schemas.microsoft.com/office/drawing/2014/main" id="{84080D3F-3838-1A60-F0B6-AA171F1592C3}"/>
              </a:ext>
            </a:extLst>
          </p:cNvPr>
          <p:cNvSpPr/>
          <p:nvPr/>
        </p:nvSpPr>
        <p:spPr>
          <a:xfrm>
            <a:off x="698644" y="2211710"/>
            <a:ext cx="4889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13EBAC-A7A5-821A-8E20-2AB1B1451F0A}"/>
              </a:ext>
            </a:extLst>
          </p:cNvPr>
          <p:cNvSpPr/>
          <p:nvPr/>
        </p:nvSpPr>
        <p:spPr>
          <a:xfrm>
            <a:off x="2267744" y="2715766"/>
            <a:ext cx="158417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AACFE-BF7F-6CF3-DF5A-8AE96ABA07F9}"/>
              </a:ext>
            </a:extLst>
          </p:cNvPr>
          <p:cNvSpPr/>
          <p:nvPr/>
        </p:nvSpPr>
        <p:spPr>
          <a:xfrm>
            <a:off x="8028384" y="3651870"/>
            <a:ext cx="216024"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7E4A8-CFFE-97A3-E62D-7FEE70D47732}"/>
              </a:ext>
            </a:extLst>
          </p:cNvPr>
          <p:cNvSpPr/>
          <p:nvPr/>
        </p:nvSpPr>
        <p:spPr>
          <a:xfrm>
            <a:off x="7402082" y="1563638"/>
            <a:ext cx="1036913"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C05B75A-13BF-6D44-5D70-B6CD2B2F855B}"/>
              </a:ext>
            </a:extLst>
          </p:cNvPr>
          <p:cNvSpPr txBox="1"/>
          <p:nvPr/>
        </p:nvSpPr>
        <p:spPr>
          <a:xfrm>
            <a:off x="3851920" y="1779662"/>
            <a:ext cx="3240360" cy="738664"/>
          </a:xfrm>
          <a:prstGeom prst="rect">
            <a:avLst/>
          </a:prstGeom>
          <a:solidFill>
            <a:srgbClr val="FFFF00"/>
          </a:solidFill>
          <a:ln>
            <a:solidFill>
              <a:schemeClr val="accent1"/>
            </a:solidFill>
          </a:ln>
        </p:spPr>
        <p:txBody>
          <a:bodyPr wrap="square" rtlCol="0">
            <a:spAutoFit/>
          </a:bodyPr>
          <a:lstStyle/>
          <a:p>
            <a:r>
              <a:rPr lang="en-US" sz="1400" dirty="0"/>
              <a:t>From the list of citations  for the Reading List we searched for the citation and selected “Manage Fulfillment Options”</a:t>
            </a:r>
          </a:p>
        </p:txBody>
      </p:sp>
    </p:spTree>
    <p:extLst>
      <p:ext uri="{BB962C8B-B14F-4D97-AF65-F5344CB8AC3E}">
        <p14:creationId xmlns:p14="http://schemas.microsoft.com/office/powerpoint/2010/main" val="4250059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35895"/>
          </a:xfrm>
        </p:spPr>
        <p:txBody>
          <a:bodyPr>
            <a:normAutofit/>
          </a:bodyPr>
          <a:lstStyle/>
          <a:p>
            <a:r>
              <a:rPr lang="en-US" sz="2000" dirty="0"/>
              <a:t>On the physical item we will place a request</a:t>
            </a:r>
          </a:p>
        </p:txBody>
      </p:sp>
      <p:pic>
        <p:nvPicPr>
          <p:cNvPr id="8" name="Picture 7">
            <a:extLst>
              <a:ext uri="{FF2B5EF4-FFF2-40B4-BE49-F238E27FC236}">
                <a16:creationId xmlns:a16="http://schemas.microsoft.com/office/drawing/2014/main" id="{2D45D80E-F77B-E28D-4CFB-830A0A7ABB75}"/>
              </a:ext>
            </a:extLst>
          </p:cNvPr>
          <p:cNvPicPr>
            <a:picLocks noChangeAspect="1"/>
          </p:cNvPicPr>
          <p:nvPr/>
        </p:nvPicPr>
        <p:blipFill>
          <a:blip r:embed="rId2"/>
          <a:stretch>
            <a:fillRect/>
          </a:stretch>
        </p:blipFill>
        <p:spPr>
          <a:xfrm>
            <a:off x="107504" y="1275606"/>
            <a:ext cx="9144000" cy="3413678"/>
          </a:xfrm>
          <a:prstGeom prst="rect">
            <a:avLst/>
          </a:prstGeom>
          <a:ln>
            <a:solidFill>
              <a:schemeClr val="accent1"/>
            </a:solidFill>
          </a:ln>
        </p:spPr>
      </p:pic>
      <p:sp>
        <p:nvSpPr>
          <p:cNvPr id="9" name="Rectangle 8">
            <a:extLst>
              <a:ext uri="{FF2B5EF4-FFF2-40B4-BE49-F238E27FC236}">
                <a16:creationId xmlns:a16="http://schemas.microsoft.com/office/drawing/2014/main" id="{39B68C40-8532-695E-1ADB-3DCC8407368C}"/>
              </a:ext>
            </a:extLst>
          </p:cNvPr>
          <p:cNvSpPr/>
          <p:nvPr/>
        </p:nvSpPr>
        <p:spPr>
          <a:xfrm>
            <a:off x="7884368" y="3939902"/>
            <a:ext cx="50405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29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35895"/>
          </a:xfrm>
        </p:spPr>
        <p:txBody>
          <a:bodyPr>
            <a:normAutofit/>
          </a:bodyPr>
          <a:lstStyle/>
          <a:p>
            <a:r>
              <a:rPr lang="en-US" sz="2000" dirty="0"/>
              <a:t>The request will be to move temporarily to the Course Reserves location</a:t>
            </a:r>
          </a:p>
        </p:txBody>
      </p:sp>
      <p:pic>
        <p:nvPicPr>
          <p:cNvPr id="6" name="Picture 5">
            <a:extLst>
              <a:ext uri="{FF2B5EF4-FFF2-40B4-BE49-F238E27FC236}">
                <a16:creationId xmlns:a16="http://schemas.microsoft.com/office/drawing/2014/main" id="{20AE5403-3118-7578-1A09-7A74707501B7}"/>
              </a:ext>
            </a:extLst>
          </p:cNvPr>
          <p:cNvPicPr>
            <a:picLocks noChangeAspect="1"/>
          </p:cNvPicPr>
          <p:nvPr/>
        </p:nvPicPr>
        <p:blipFill>
          <a:blip r:embed="rId2"/>
          <a:stretch>
            <a:fillRect/>
          </a:stretch>
        </p:blipFill>
        <p:spPr>
          <a:xfrm>
            <a:off x="0" y="1285298"/>
            <a:ext cx="9144000" cy="3858202"/>
          </a:xfrm>
          <a:prstGeom prst="rect">
            <a:avLst/>
          </a:prstGeom>
          <a:ln>
            <a:solidFill>
              <a:schemeClr val="accent1"/>
            </a:solidFill>
          </a:ln>
        </p:spPr>
      </p:pic>
      <p:sp>
        <p:nvSpPr>
          <p:cNvPr id="7" name="Rectangle 6">
            <a:extLst>
              <a:ext uri="{FF2B5EF4-FFF2-40B4-BE49-F238E27FC236}">
                <a16:creationId xmlns:a16="http://schemas.microsoft.com/office/drawing/2014/main" id="{9452D39A-13E8-5BAD-1BEC-C2C07BFB5C2D}"/>
              </a:ext>
            </a:extLst>
          </p:cNvPr>
          <p:cNvSpPr/>
          <p:nvPr/>
        </p:nvSpPr>
        <p:spPr>
          <a:xfrm>
            <a:off x="755576" y="4812039"/>
            <a:ext cx="1296144" cy="2610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2A93B2-F6D4-AE2C-DD87-EF035E0E5E55}"/>
              </a:ext>
            </a:extLst>
          </p:cNvPr>
          <p:cNvSpPr/>
          <p:nvPr/>
        </p:nvSpPr>
        <p:spPr>
          <a:xfrm>
            <a:off x="1259632" y="1923678"/>
            <a:ext cx="1008112" cy="2610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72B389-1B3A-18B5-442F-3E46D0502F2C}"/>
              </a:ext>
            </a:extLst>
          </p:cNvPr>
          <p:cNvSpPr/>
          <p:nvPr/>
        </p:nvSpPr>
        <p:spPr>
          <a:xfrm>
            <a:off x="1259632" y="3579862"/>
            <a:ext cx="1368152" cy="278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9032F5-3160-6DCE-6443-1C20D838BA65}"/>
              </a:ext>
            </a:extLst>
          </p:cNvPr>
          <p:cNvSpPr txBox="1"/>
          <p:nvPr/>
        </p:nvSpPr>
        <p:spPr>
          <a:xfrm>
            <a:off x="3779912" y="3858202"/>
            <a:ext cx="1944216" cy="954107"/>
          </a:xfrm>
          <a:prstGeom prst="rect">
            <a:avLst/>
          </a:prstGeom>
          <a:solidFill>
            <a:srgbClr val="FFFF00"/>
          </a:solidFill>
          <a:ln>
            <a:solidFill>
              <a:schemeClr val="accent1"/>
            </a:solidFill>
          </a:ln>
        </p:spPr>
        <p:txBody>
          <a:bodyPr wrap="square" rtlCol="0">
            <a:spAutoFit/>
          </a:bodyPr>
          <a:lstStyle/>
          <a:p>
            <a:r>
              <a:rPr lang="en-US" sz="1400" dirty="0"/>
              <a:t>The request automatically gets a due back date which is the end of the course</a:t>
            </a:r>
          </a:p>
        </p:txBody>
      </p:sp>
      <p:cxnSp>
        <p:nvCxnSpPr>
          <p:cNvPr id="13" name="Straight Arrow Connector 12">
            <a:extLst>
              <a:ext uri="{FF2B5EF4-FFF2-40B4-BE49-F238E27FC236}">
                <a16:creationId xmlns:a16="http://schemas.microsoft.com/office/drawing/2014/main" id="{B363FDA0-03C0-01F4-C12A-5579BE500838}"/>
              </a:ext>
            </a:extLst>
          </p:cNvPr>
          <p:cNvCxnSpPr>
            <a:stCxn id="11" idx="1"/>
          </p:cNvCxnSpPr>
          <p:nvPr/>
        </p:nvCxnSpPr>
        <p:spPr>
          <a:xfrm flipH="1">
            <a:off x="2123728" y="4335256"/>
            <a:ext cx="1656184" cy="5407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772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EE35C5-A0C1-6C4A-765A-9F2DC7449D61}"/>
              </a:ext>
            </a:extLst>
          </p:cNvPr>
          <p:cNvPicPr>
            <a:picLocks noChangeAspect="1"/>
          </p:cNvPicPr>
          <p:nvPr/>
        </p:nvPicPr>
        <p:blipFill>
          <a:blip r:embed="rId2"/>
          <a:stretch>
            <a:fillRect/>
          </a:stretch>
        </p:blipFill>
        <p:spPr>
          <a:xfrm>
            <a:off x="1025860" y="1169036"/>
            <a:ext cx="7092280" cy="364300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35895"/>
          </a:xfrm>
        </p:spPr>
        <p:txBody>
          <a:bodyPr>
            <a:normAutofit/>
          </a:bodyPr>
          <a:lstStyle/>
          <a:p>
            <a:r>
              <a:rPr lang="en-US" sz="2000" dirty="0"/>
              <a:t>The request has been made</a:t>
            </a:r>
          </a:p>
        </p:txBody>
      </p:sp>
      <p:sp>
        <p:nvSpPr>
          <p:cNvPr id="7" name="Rectangle 6">
            <a:extLst>
              <a:ext uri="{FF2B5EF4-FFF2-40B4-BE49-F238E27FC236}">
                <a16:creationId xmlns:a16="http://schemas.microsoft.com/office/drawing/2014/main" id="{9452D39A-13E8-5BAD-1BEC-C2C07BFB5C2D}"/>
              </a:ext>
            </a:extLst>
          </p:cNvPr>
          <p:cNvSpPr/>
          <p:nvPr/>
        </p:nvSpPr>
        <p:spPr>
          <a:xfrm>
            <a:off x="1115616" y="3147814"/>
            <a:ext cx="50405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914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A430CE-0EF8-C5D3-88A6-A14EA35F078E}"/>
              </a:ext>
            </a:extLst>
          </p:cNvPr>
          <p:cNvPicPr>
            <a:picLocks noChangeAspect="1"/>
          </p:cNvPicPr>
          <p:nvPr/>
        </p:nvPicPr>
        <p:blipFill>
          <a:blip r:embed="rId2"/>
          <a:stretch>
            <a:fillRect/>
          </a:stretch>
        </p:blipFill>
        <p:spPr>
          <a:xfrm>
            <a:off x="0" y="1296136"/>
            <a:ext cx="9144000" cy="255122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If desired, we can print a slip to aid a staff user getting it from the shelf</a:t>
            </a:r>
          </a:p>
        </p:txBody>
      </p:sp>
      <p:sp>
        <p:nvSpPr>
          <p:cNvPr id="9" name="Rectangle 8">
            <a:extLst>
              <a:ext uri="{FF2B5EF4-FFF2-40B4-BE49-F238E27FC236}">
                <a16:creationId xmlns:a16="http://schemas.microsoft.com/office/drawing/2014/main" id="{AB747591-9A3D-136F-05A7-F8E3E883AE70}"/>
              </a:ext>
            </a:extLst>
          </p:cNvPr>
          <p:cNvSpPr/>
          <p:nvPr/>
        </p:nvSpPr>
        <p:spPr>
          <a:xfrm>
            <a:off x="8035247" y="1403267"/>
            <a:ext cx="648072" cy="197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082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The slip is printed</a:t>
            </a:r>
          </a:p>
        </p:txBody>
      </p:sp>
      <p:sp>
        <p:nvSpPr>
          <p:cNvPr id="9" name="Rectangle 8">
            <a:extLst>
              <a:ext uri="{FF2B5EF4-FFF2-40B4-BE49-F238E27FC236}">
                <a16:creationId xmlns:a16="http://schemas.microsoft.com/office/drawing/2014/main" id="{AB747591-9A3D-136F-05A7-F8E3E883AE70}"/>
              </a:ext>
            </a:extLst>
          </p:cNvPr>
          <p:cNvSpPr/>
          <p:nvPr/>
        </p:nvSpPr>
        <p:spPr>
          <a:xfrm>
            <a:off x="3203848" y="2341212"/>
            <a:ext cx="64807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EC78AF8-3557-645F-78D1-E544B26ECD20}"/>
              </a:ext>
            </a:extLst>
          </p:cNvPr>
          <p:cNvPicPr>
            <a:picLocks noChangeAspect="1"/>
          </p:cNvPicPr>
          <p:nvPr/>
        </p:nvPicPr>
        <p:blipFill>
          <a:blip r:embed="rId2"/>
          <a:stretch>
            <a:fillRect/>
          </a:stretch>
        </p:blipFill>
        <p:spPr>
          <a:xfrm>
            <a:off x="2804456" y="1376193"/>
            <a:ext cx="3479815" cy="3435846"/>
          </a:xfrm>
          <a:prstGeom prst="rect">
            <a:avLst/>
          </a:prstGeom>
          <a:ln>
            <a:solidFill>
              <a:schemeClr val="accent1"/>
            </a:solidFill>
          </a:ln>
        </p:spPr>
      </p:pic>
    </p:spTree>
    <p:extLst>
      <p:ext uri="{BB962C8B-B14F-4D97-AF65-F5344CB8AC3E}">
        <p14:creationId xmlns:p14="http://schemas.microsoft.com/office/powerpoint/2010/main" val="311696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Autofit/>
          </a:bodyPr>
          <a:lstStyle/>
          <a:p>
            <a:r>
              <a:rPr lang="en-US" sz="1800" dirty="0"/>
              <a:t>The Course Reserves components are as follows:</a:t>
            </a:r>
          </a:p>
          <a:p>
            <a:r>
              <a:rPr lang="en-US" sz="1800" b="1" dirty="0"/>
              <a:t>Courses</a:t>
            </a:r>
            <a:r>
              <a:rPr lang="en-US" sz="1800" dirty="0"/>
              <a:t> – contain details concerning the course</a:t>
            </a:r>
          </a:p>
          <a:p>
            <a:r>
              <a:rPr lang="en-US" sz="1800" b="1" dirty="0"/>
              <a:t>Course Departments </a:t>
            </a:r>
            <a:r>
              <a:rPr lang="en-US" sz="1800" dirty="0"/>
              <a:t>– Each course must be associated with a Course Department. A Course Department is itself associated with an organizational unit (institution or library/libraries)</a:t>
            </a:r>
          </a:p>
          <a:p>
            <a:pPr>
              <a:buFont typeface="Arial" panose="020B0604020202020204" pitchFamily="34" charset="0"/>
              <a:buChar char="•"/>
            </a:pPr>
            <a:r>
              <a:rPr lang="en-US" sz="1800" b="1" dirty="0"/>
              <a:t>Reading Lists </a:t>
            </a:r>
            <a:r>
              <a:rPr lang="en-US" sz="1800" dirty="0"/>
              <a:t>–  contain citations. A reading list is connected to a single course (if you are using Leganto, a reading list can be connected to multiple courses). A course can contain several reading lists, for example, reading lists that are processed by separate libraries. </a:t>
            </a:r>
          </a:p>
          <a:p>
            <a:pPr>
              <a:buFont typeface="Arial" panose="020B0604020202020204" pitchFamily="34" charset="0"/>
              <a:buChar char="•"/>
            </a:pPr>
            <a:r>
              <a:rPr lang="en-US" sz="1800" b="1" dirty="0"/>
              <a:t>Citations</a:t>
            </a:r>
            <a:r>
              <a:rPr lang="en-US" sz="1800" dirty="0"/>
              <a:t> –  refer to a resource, such as Alma inventory or a website. They are typically the reading list titles that must be processed (moved to and from reserved areas, digitized), or the faculty-owned copies that are part of the required reading list</a:t>
            </a:r>
          </a:p>
        </p:txBody>
      </p:sp>
    </p:spTree>
    <p:extLst>
      <p:ext uri="{BB962C8B-B14F-4D97-AF65-F5344CB8AC3E}">
        <p14:creationId xmlns:p14="http://schemas.microsoft.com/office/powerpoint/2010/main" val="3404480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619CE3-BAC0-A293-B2A8-0181DC40E729}"/>
              </a:ext>
            </a:extLst>
          </p:cNvPr>
          <p:cNvPicPr>
            <a:picLocks noChangeAspect="1"/>
          </p:cNvPicPr>
          <p:nvPr/>
        </p:nvPicPr>
        <p:blipFill>
          <a:blip r:embed="rId2"/>
          <a:stretch>
            <a:fillRect/>
          </a:stretch>
        </p:blipFill>
        <p:spPr>
          <a:xfrm>
            <a:off x="0" y="1656041"/>
            <a:ext cx="9144000" cy="264390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At the Course Reserves circulation desk, we will scan in the item to fulfill the request of type “Move Temporarily”</a:t>
            </a:r>
          </a:p>
        </p:txBody>
      </p:sp>
      <p:sp>
        <p:nvSpPr>
          <p:cNvPr id="9" name="Rectangle 8">
            <a:extLst>
              <a:ext uri="{FF2B5EF4-FFF2-40B4-BE49-F238E27FC236}">
                <a16:creationId xmlns:a16="http://schemas.microsoft.com/office/drawing/2014/main" id="{AB747591-9A3D-136F-05A7-F8E3E883AE70}"/>
              </a:ext>
            </a:extLst>
          </p:cNvPr>
          <p:cNvSpPr/>
          <p:nvPr/>
        </p:nvSpPr>
        <p:spPr>
          <a:xfrm>
            <a:off x="7884367" y="1605671"/>
            <a:ext cx="986341" cy="36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7917BB-8963-2A56-AE3C-556045B4746B}"/>
              </a:ext>
            </a:extLst>
          </p:cNvPr>
          <p:cNvSpPr/>
          <p:nvPr/>
        </p:nvSpPr>
        <p:spPr>
          <a:xfrm>
            <a:off x="269776" y="2427734"/>
            <a:ext cx="701824" cy="2965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711347-0233-2D60-78DB-DD66D2C21AE5}"/>
              </a:ext>
            </a:extLst>
          </p:cNvPr>
          <p:cNvSpPr/>
          <p:nvPr/>
        </p:nvSpPr>
        <p:spPr>
          <a:xfrm>
            <a:off x="616946" y="3789077"/>
            <a:ext cx="1917147"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228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A3808-E14C-7D90-CAF4-63DE2F16DEDC}"/>
              </a:ext>
            </a:extLst>
          </p:cNvPr>
          <p:cNvPicPr>
            <a:picLocks noChangeAspect="1"/>
          </p:cNvPicPr>
          <p:nvPr/>
        </p:nvPicPr>
        <p:blipFill>
          <a:blip r:embed="rId2"/>
          <a:stretch>
            <a:fillRect/>
          </a:stretch>
        </p:blipFill>
        <p:spPr>
          <a:xfrm>
            <a:off x="521804" y="1302382"/>
            <a:ext cx="8100392" cy="343273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The item moves to the temporary Course Reserves location </a:t>
            </a:r>
          </a:p>
        </p:txBody>
      </p:sp>
      <p:sp>
        <p:nvSpPr>
          <p:cNvPr id="9" name="Rectangle 8">
            <a:extLst>
              <a:ext uri="{FF2B5EF4-FFF2-40B4-BE49-F238E27FC236}">
                <a16:creationId xmlns:a16="http://schemas.microsoft.com/office/drawing/2014/main" id="{AB747591-9A3D-136F-05A7-F8E3E883AE70}"/>
              </a:ext>
            </a:extLst>
          </p:cNvPr>
          <p:cNvSpPr/>
          <p:nvPr/>
        </p:nvSpPr>
        <p:spPr>
          <a:xfrm>
            <a:off x="3275856" y="1862089"/>
            <a:ext cx="3312368"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0B209A-607A-C89C-744E-19B4A54EBBD7}"/>
              </a:ext>
            </a:extLst>
          </p:cNvPr>
          <p:cNvSpPr/>
          <p:nvPr/>
        </p:nvSpPr>
        <p:spPr>
          <a:xfrm>
            <a:off x="2195736" y="4368404"/>
            <a:ext cx="1008112" cy="2915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748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The item is now temporarily in the Course Reserves location with a due back date of 31/12/2024 </a:t>
            </a:r>
          </a:p>
        </p:txBody>
      </p:sp>
      <p:sp>
        <p:nvSpPr>
          <p:cNvPr id="9" name="Rectangle 8">
            <a:extLst>
              <a:ext uri="{FF2B5EF4-FFF2-40B4-BE49-F238E27FC236}">
                <a16:creationId xmlns:a16="http://schemas.microsoft.com/office/drawing/2014/main" id="{AB747591-9A3D-136F-05A7-F8E3E883AE70}"/>
              </a:ext>
            </a:extLst>
          </p:cNvPr>
          <p:cNvSpPr/>
          <p:nvPr/>
        </p:nvSpPr>
        <p:spPr>
          <a:xfrm>
            <a:off x="3203848" y="2405179"/>
            <a:ext cx="64807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6AE3C9-6975-7D74-751A-1E59F4453D78}"/>
              </a:ext>
            </a:extLst>
          </p:cNvPr>
          <p:cNvPicPr>
            <a:picLocks noChangeAspect="1"/>
          </p:cNvPicPr>
          <p:nvPr/>
        </p:nvPicPr>
        <p:blipFill>
          <a:blip r:embed="rId2"/>
          <a:stretch>
            <a:fillRect/>
          </a:stretch>
        </p:blipFill>
        <p:spPr>
          <a:xfrm>
            <a:off x="0" y="1456006"/>
            <a:ext cx="9144000" cy="3420000"/>
          </a:xfrm>
          <a:prstGeom prst="rect">
            <a:avLst/>
          </a:prstGeom>
          <a:ln>
            <a:solidFill>
              <a:schemeClr val="accent1"/>
            </a:solidFill>
          </a:ln>
        </p:spPr>
      </p:pic>
      <p:sp>
        <p:nvSpPr>
          <p:cNvPr id="8" name="Rectangle 7">
            <a:extLst>
              <a:ext uri="{FF2B5EF4-FFF2-40B4-BE49-F238E27FC236}">
                <a16:creationId xmlns:a16="http://schemas.microsoft.com/office/drawing/2014/main" id="{D40B209A-607A-C89C-744E-19B4A54EBBD7}"/>
              </a:ext>
            </a:extLst>
          </p:cNvPr>
          <p:cNvSpPr/>
          <p:nvPr/>
        </p:nvSpPr>
        <p:spPr>
          <a:xfrm>
            <a:off x="971600" y="4363909"/>
            <a:ext cx="25202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8EA54D-822F-2674-3A12-0630A1184105}"/>
              </a:ext>
            </a:extLst>
          </p:cNvPr>
          <p:cNvSpPr/>
          <p:nvPr/>
        </p:nvSpPr>
        <p:spPr>
          <a:xfrm>
            <a:off x="3779912" y="2995757"/>
            <a:ext cx="1152128" cy="173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790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FD80BF-D6FC-EE34-812F-B1EF84A20D9D}"/>
              </a:ext>
            </a:extLst>
          </p:cNvPr>
          <p:cNvPicPr>
            <a:picLocks noChangeAspect="1"/>
          </p:cNvPicPr>
          <p:nvPr/>
        </p:nvPicPr>
        <p:blipFill>
          <a:blip r:embed="rId2"/>
          <a:stretch>
            <a:fillRect/>
          </a:stretch>
        </p:blipFill>
        <p:spPr>
          <a:xfrm>
            <a:off x="900093" y="1288499"/>
            <a:ext cx="6804248" cy="333221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We can meanwhile change all three citations to “Complete”</a:t>
            </a:r>
          </a:p>
        </p:txBody>
      </p:sp>
      <p:sp>
        <p:nvSpPr>
          <p:cNvPr id="9" name="Rectangle 8">
            <a:extLst>
              <a:ext uri="{FF2B5EF4-FFF2-40B4-BE49-F238E27FC236}">
                <a16:creationId xmlns:a16="http://schemas.microsoft.com/office/drawing/2014/main" id="{AB747591-9A3D-136F-05A7-F8E3E883AE70}"/>
              </a:ext>
            </a:extLst>
          </p:cNvPr>
          <p:cNvSpPr/>
          <p:nvPr/>
        </p:nvSpPr>
        <p:spPr>
          <a:xfrm>
            <a:off x="5292080" y="1987509"/>
            <a:ext cx="64807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0B209A-607A-C89C-744E-19B4A54EBBD7}"/>
              </a:ext>
            </a:extLst>
          </p:cNvPr>
          <p:cNvSpPr/>
          <p:nvPr/>
        </p:nvSpPr>
        <p:spPr>
          <a:xfrm>
            <a:off x="900093" y="1704191"/>
            <a:ext cx="53956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8EA54D-822F-2674-3A12-0630A1184105}"/>
              </a:ext>
            </a:extLst>
          </p:cNvPr>
          <p:cNvSpPr/>
          <p:nvPr/>
        </p:nvSpPr>
        <p:spPr>
          <a:xfrm>
            <a:off x="5940152" y="2283718"/>
            <a:ext cx="57606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427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9E82CE-33BB-A581-E362-8D1A11F92EC7}"/>
              </a:ext>
            </a:extLst>
          </p:cNvPr>
          <p:cNvPicPr>
            <a:picLocks noChangeAspect="1"/>
          </p:cNvPicPr>
          <p:nvPr/>
        </p:nvPicPr>
        <p:blipFill>
          <a:blip r:embed="rId2"/>
          <a:stretch>
            <a:fillRect/>
          </a:stretch>
        </p:blipFill>
        <p:spPr>
          <a:xfrm>
            <a:off x="0" y="1430326"/>
            <a:ext cx="9144000" cy="228284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And the Reading List status has changed to “Complete”</a:t>
            </a:r>
          </a:p>
        </p:txBody>
      </p:sp>
      <p:sp>
        <p:nvSpPr>
          <p:cNvPr id="8" name="Rectangle 7">
            <a:extLst>
              <a:ext uri="{FF2B5EF4-FFF2-40B4-BE49-F238E27FC236}">
                <a16:creationId xmlns:a16="http://schemas.microsoft.com/office/drawing/2014/main" id="{D40B209A-607A-C89C-744E-19B4A54EBBD7}"/>
              </a:ext>
            </a:extLst>
          </p:cNvPr>
          <p:cNvSpPr/>
          <p:nvPr/>
        </p:nvSpPr>
        <p:spPr>
          <a:xfrm>
            <a:off x="5076056" y="1736677"/>
            <a:ext cx="252028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116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C3CD71-0E10-F639-F68E-37B5E8D32428}"/>
              </a:ext>
            </a:extLst>
          </p:cNvPr>
          <p:cNvPicPr>
            <a:picLocks noChangeAspect="1"/>
          </p:cNvPicPr>
          <p:nvPr/>
        </p:nvPicPr>
        <p:blipFill>
          <a:blip r:embed="rId2"/>
          <a:stretch>
            <a:fillRect/>
          </a:stretch>
        </p:blipFill>
        <p:spPr>
          <a:xfrm>
            <a:off x="-3246" y="2217996"/>
            <a:ext cx="9144000" cy="259404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The item is now at the Course Reserves location with a Due Back Date of 31/12/2024.</a:t>
            </a:r>
          </a:p>
        </p:txBody>
      </p:sp>
      <p:sp>
        <p:nvSpPr>
          <p:cNvPr id="8" name="Rectangle 7">
            <a:extLst>
              <a:ext uri="{FF2B5EF4-FFF2-40B4-BE49-F238E27FC236}">
                <a16:creationId xmlns:a16="http://schemas.microsoft.com/office/drawing/2014/main" id="{D40B209A-607A-C89C-744E-19B4A54EBBD7}"/>
              </a:ext>
            </a:extLst>
          </p:cNvPr>
          <p:cNvSpPr/>
          <p:nvPr/>
        </p:nvSpPr>
        <p:spPr>
          <a:xfrm>
            <a:off x="3707904" y="2931790"/>
            <a:ext cx="1296144" cy="3087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84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1872206"/>
          </a:xfrm>
        </p:spPr>
        <p:txBody>
          <a:bodyPr>
            <a:noAutofit/>
          </a:bodyPr>
          <a:lstStyle/>
          <a:p>
            <a:r>
              <a:rPr lang="en-US" sz="2000" dirty="0"/>
              <a:t>On the Due Back Date of 31/12/2024 a transfer request will automatically be created for the item to transfer back to the permanent location. </a:t>
            </a:r>
          </a:p>
          <a:p>
            <a:r>
              <a:rPr lang="en-US" sz="2000" dirty="0"/>
              <a:t>This is done via the job “Requests - Restore Temporarily Shelved Items” which runs as defined at “Fulfillment &gt; General &gt; Fulfillment Jobs Configuration”.</a:t>
            </a:r>
          </a:p>
          <a:p>
            <a:r>
              <a:rPr lang="en-US" sz="2000" dirty="0"/>
              <a:t>When the request is made it will appear in the “Pick from  shelf list”</a:t>
            </a:r>
          </a:p>
        </p:txBody>
      </p:sp>
      <p:pic>
        <p:nvPicPr>
          <p:cNvPr id="7" name="Picture 6">
            <a:extLst>
              <a:ext uri="{FF2B5EF4-FFF2-40B4-BE49-F238E27FC236}">
                <a16:creationId xmlns:a16="http://schemas.microsoft.com/office/drawing/2014/main" id="{CC67FFB3-F33D-C82D-159F-7E8F287F3B86}"/>
              </a:ext>
            </a:extLst>
          </p:cNvPr>
          <p:cNvPicPr>
            <a:picLocks noChangeAspect="1"/>
          </p:cNvPicPr>
          <p:nvPr/>
        </p:nvPicPr>
        <p:blipFill>
          <a:blip r:embed="rId2"/>
          <a:stretch>
            <a:fillRect/>
          </a:stretch>
        </p:blipFill>
        <p:spPr>
          <a:xfrm>
            <a:off x="0" y="2914252"/>
            <a:ext cx="9144000" cy="593602"/>
          </a:xfrm>
          <a:prstGeom prst="rect">
            <a:avLst/>
          </a:prstGeom>
          <a:ln>
            <a:solidFill>
              <a:schemeClr val="accent1"/>
            </a:solidFill>
          </a:ln>
        </p:spPr>
      </p:pic>
      <p:sp>
        <p:nvSpPr>
          <p:cNvPr id="9" name="Rectangle 8">
            <a:extLst>
              <a:ext uri="{FF2B5EF4-FFF2-40B4-BE49-F238E27FC236}">
                <a16:creationId xmlns:a16="http://schemas.microsoft.com/office/drawing/2014/main" id="{192B2AAC-E89A-E491-3418-CA7CC78D43F0}"/>
              </a:ext>
            </a:extLst>
          </p:cNvPr>
          <p:cNvSpPr/>
          <p:nvPr/>
        </p:nvSpPr>
        <p:spPr>
          <a:xfrm>
            <a:off x="0" y="2931790"/>
            <a:ext cx="197971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442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232ACD-1C1E-3BC7-C238-1D739E58838E}"/>
              </a:ext>
            </a:extLst>
          </p:cNvPr>
          <p:cNvPicPr>
            <a:picLocks noChangeAspect="1"/>
          </p:cNvPicPr>
          <p:nvPr/>
        </p:nvPicPr>
        <p:blipFill>
          <a:blip r:embed="rId2"/>
          <a:stretch>
            <a:fillRect/>
          </a:stretch>
        </p:blipFill>
        <p:spPr>
          <a:xfrm>
            <a:off x="0" y="2021307"/>
            <a:ext cx="9144000" cy="213461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The item can also be restored to the permanent location by scanning it in at a desk associated with the permanent location and switching to the “Change Item Information” tab.</a:t>
            </a:r>
          </a:p>
        </p:txBody>
      </p:sp>
      <p:sp>
        <p:nvSpPr>
          <p:cNvPr id="8" name="Rectangle 7">
            <a:extLst>
              <a:ext uri="{FF2B5EF4-FFF2-40B4-BE49-F238E27FC236}">
                <a16:creationId xmlns:a16="http://schemas.microsoft.com/office/drawing/2014/main" id="{D40B209A-607A-C89C-744E-19B4A54EBBD7}"/>
              </a:ext>
            </a:extLst>
          </p:cNvPr>
          <p:cNvSpPr/>
          <p:nvPr/>
        </p:nvSpPr>
        <p:spPr>
          <a:xfrm>
            <a:off x="4716016" y="3376649"/>
            <a:ext cx="158417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626ECF-40B6-9298-DB58-552AD3D93FBE}"/>
              </a:ext>
            </a:extLst>
          </p:cNvPr>
          <p:cNvSpPr/>
          <p:nvPr/>
        </p:nvSpPr>
        <p:spPr>
          <a:xfrm>
            <a:off x="539552" y="3304641"/>
            <a:ext cx="158417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376340-2CD5-377C-0FE4-2CAE0E810CF8}"/>
              </a:ext>
            </a:extLst>
          </p:cNvPr>
          <p:cNvSpPr/>
          <p:nvPr/>
        </p:nvSpPr>
        <p:spPr>
          <a:xfrm>
            <a:off x="971600" y="2728576"/>
            <a:ext cx="115212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31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DE15C1-D57D-499A-9711-E9AA216DC33F}"/>
              </a:ext>
            </a:extLst>
          </p:cNvPr>
          <p:cNvPicPr>
            <a:picLocks noChangeAspect="1"/>
          </p:cNvPicPr>
          <p:nvPr/>
        </p:nvPicPr>
        <p:blipFill>
          <a:blip r:embed="rId2"/>
          <a:stretch>
            <a:fillRect/>
          </a:stretch>
        </p:blipFill>
        <p:spPr>
          <a:xfrm>
            <a:off x="0" y="1358976"/>
            <a:ext cx="9144000" cy="322899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Managing Citation Fulfillment Options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73765" y="771552"/>
            <a:ext cx="8496944" cy="703724"/>
          </a:xfrm>
        </p:spPr>
        <p:txBody>
          <a:bodyPr>
            <a:noAutofit/>
          </a:bodyPr>
          <a:lstStyle/>
          <a:p>
            <a:r>
              <a:rPr lang="en-US" sz="2000" dirty="0"/>
              <a:t>The item is back in the permanent location (when the course is complete)</a:t>
            </a:r>
          </a:p>
        </p:txBody>
      </p:sp>
      <p:sp>
        <p:nvSpPr>
          <p:cNvPr id="8" name="Rectangle 7">
            <a:extLst>
              <a:ext uri="{FF2B5EF4-FFF2-40B4-BE49-F238E27FC236}">
                <a16:creationId xmlns:a16="http://schemas.microsoft.com/office/drawing/2014/main" id="{D40B209A-607A-C89C-744E-19B4A54EBBD7}"/>
              </a:ext>
            </a:extLst>
          </p:cNvPr>
          <p:cNvSpPr/>
          <p:nvPr/>
        </p:nvSpPr>
        <p:spPr>
          <a:xfrm>
            <a:off x="3815916" y="2780985"/>
            <a:ext cx="1116124" cy="2228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626ECF-40B6-9298-DB58-552AD3D93FBE}"/>
              </a:ext>
            </a:extLst>
          </p:cNvPr>
          <p:cNvSpPr/>
          <p:nvPr/>
        </p:nvSpPr>
        <p:spPr>
          <a:xfrm>
            <a:off x="1007604" y="2823778"/>
            <a:ext cx="1116124" cy="1800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383CE2-A37C-B378-8DEB-9A286BE224A4}"/>
              </a:ext>
            </a:extLst>
          </p:cNvPr>
          <p:cNvSpPr/>
          <p:nvPr/>
        </p:nvSpPr>
        <p:spPr>
          <a:xfrm>
            <a:off x="1019504" y="4011910"/>
            <a:ext cx="144975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7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7" name="TextBox 6">
            <a:extLst>
              <a:ext uri="{FF2B5EF4-FFF2-40B4-BE49-F238E27FC236}">
                <a16:creationId xmlns:a16="http://schemas.microsoft.com/office/drawing/2014/main" id="{B73225A7-1DCB-F8A0-2647-637E70D327B5}"/>
              </a:ext>
            </a:extLst>
          </p:cNvPr>
          <p:cNvSpPr txBox="1"/>
          <p:nvPr/>
        </p:nvSpPr>
        <p:spPr>
          <a:xfrm>
            <a:off x="3496712" y="843558"/>
            <a:ext cx="2088232" cy="369332"/>
          </a:xfrm>
          <a:prstGeom prst="rect">
            <a:avLst/>
          </a:prstGeom>
          <a:solidFill>
            <a:srgbClr val="FFFF00"/>
          </a:solidFill>
          <a:ln>
            <a:solidFill>
              <a:schemeClr val="accent1"/>
            </a:solidFill>
          </a:ln>
        </p:spPr>
        <p:txBody>
          <a:bodyPr wrap="square" rtlCol="0">
            <a:spAutoFit/>
          </a:bodyPr>
          <a:lstStyle/>
          <a:p>
            <a:pPr algn="ctr"/>
            <a:r>
              <a:rPr lang="en-US" dirty="0"/>
              <a:t>Course</a:t>
            </a:r>
          </a:p>
        </p:txBody>
      </p:sp>
      <p:sp>
        <p:nvSpPr>
          <p:cNvPr id="8" name="TextBox 7">
            <a:extLst>
              <a:ext uri="{FF2B5EF4-FFF2-40B4-BE49-F238E27FC236}">
                <a16:creationId xmlns:a16="http://schemas.microsoft.com/office/drawing/2014/main" id="{AD15862A-7163-BE19-3314-0C06F8A1FAA5}"/>
              </a:ext>
            </a:extLst>
          </p:cNvPr>
          <p:cNvSpPr txBox="1"/>
          <p:nvPr/>
        </p:nvSpPr>
        <p:spPr>
          <a:xfrm>
            <a:off x="1804960" y="2067694"/>
            <a:ext cx="1728193" cy="369332"/>
          </a:xfrm>
          <a:prstGeom prst="rect">
            <a:avLst/>
          </a:prstGeom>
          <a:solidFill>
            <a:srgbClr val="FFFF00"/>
          </a:solidFill>
          <a:ln>
            <a:solidFill>
              <a:schemeClr val="accent1"/>
            </a:solidFill>
          </a:ln>
        </p:spPr>
        <p:txBody>
          <a:bodyPr wrap="square" rtlCol="0">
            <a:spAutoFit/>
          </a:bodyPr>
          <a:lstStyle/>
          <a:p>
            <a:pPr algn="ctr"/>
            <a:r>
              <a:rPr lang="en-US" dirty="0"/>
              <a:t>Reading List</a:t>
            </a:r>
          </a:p>
        </p:txBody>
      </p:sp>
      <p:sp>
        <p:nvSpPr>
          <p:cNvPr id="9" name="TextBox 8">
            <a:extLst>
              <a:ext uri="{FF2B5EF4-FFF2-40B4-BE49-F238E27FC236}">
                <a16:creationId xmlns:a16="http://schemas.microsoft.com/office/drawing/2014/main" id="{E0DC7C59-3A63-103A-42F1-B07CCB9776AE}"/>
              </a:ext>
            </a:extLst>
          </p:cNvPr>
          <p:cNvSpPr txBox="1"/>
          <p:nvPr/>
        </p:nvSpPr>
        <p:spPr>
          <a:xfrm>
            <a:off x="5652119" y="2067694"/>
            <a:ext cx="1728193" cy="369332"/>
          </a:xfrm>
          <a:prstGeom prst="rect">
            <a:avLst/>
          </a:prstGeom>
          <a:solidFill>
            <a:srgbClr val="FFFF00"/>
          </a:solidFill>
          <a:ln>
            <a:solidFill>
              <a:schemeClr val="accent1"/>
            </a:solidFill>
          </a:ln>
        </p:spPr>
        <p:txBody>
          <a:bodyPr wrap="square" rtlCol="0">
            <a:spAutoFit/>
          </a:bodyPr>
          <a:lstStyle/>
          <a:p>
            <a:pPr algn="ctr"/>
            <a:r>
              <a:rPr lang="en-US" dirty="0"/>
              <a:t>Reading List</a:t>
            </a:r>
          </a:p>
        </p:txBody>
      </p:sp>
      <p:sp>
        <p:nvSpPr>
          <p:cNvPr id="10" name="TextBox 9">
            <a:extLst>
              <a:ext uri="{FF2B5EF4-FFF2-40B4-BE49-F238E27FC236}">
                <a16:creationId xmlns:a16="http://schemas.microsoft.com/office/drawing/2014/main" id="{F595A768-2C6F-90C7-3ED2-C6F342C2A73E}"/>
              </a:ext>
            </a:extLst>
          </p:cNvPr>
          <p:cNvSpPr txBox="1"/>
          <p:nvPr/>
        </p:nvSpPr>
        <p:spPr>
          <a:xfrm>
            <a:off x="1187624" y="3579862"/>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sp>
        <p:nvSpPr>
          <p:cNvPr id="11" name="TextBox 10">
            <a:extLst>
              <a:ext uri="{FF2B5EF4-FFF2-40B4-BE49-F238E27FC236}">
                <a16:creationId xmlns:a16="http://schemas.microsoft.com/office/drawing/2014/main" id="{BAB5433F-8182-D39B-AF18-96F275113E57}"/>
              </a:ext>
            </a:extLst>
          </p:cNvPr>
          <p:cNvSpPr txBox="1"/>
          <p:nvPr/>
        </p:nvSpPr>
        <p:spPr>
          <a:xfrm>
            <a:off x="2339752" y="3579862"/>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sp>
        <p:nvSpPr>
          <p:cNvPr id="12" name="TextBox 11">
            <a:extLst>
              <a:ext uri="{FF2B5EF4-FFF2-40B4-BE49-F238E27FC236}">
                <a16:creationId xmlns:a16="http://schemas.microsoft.com/office/drawing/2014/main" id="{3FAF598D-871D-1D01-7F75-8109E6CEEBE3}"/>
              </a:ext>
            </a:extLst>
          </p:cNvPr>
          <p:cNvSpPr txBox="1"/>
          <p:nvPr/>
        </p:nvSpPr>
        <p:spPr>
          <a:xfrm>
            <a:off x="3511850" y="3589565"/>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cxnSp>
        <p:nvCxnSpPr>
          <p:cNvPr id="13" name="Straight Connector 12">
            <a:extLst>
              <a:ext uri="{FF2B5EF4-FFF2-40B4-BE49-F238E27FC236}">
                <a16:creationId xmlns:a16="http://schemas.microsoft.com/office/drawing/2014/main" id="{E512EBCA-FA78-5895-0A62-E0C90FE7E263}"/>
              </a:ext>
            </a:extLst>
          </p:cNvPr>
          <p:cNvCxnSpPr>
            <a:stCxn id="7" idx="2"/>
            <a:endCxn id="8" idx="0"/>
          </p:cNvCxnSpPr>
          <p:nvPr/>
        </p:nvCxnSpPr>
        <p:spPr>
          <a:xfrm flipH="1">
            <a:off x="2669057" y="1212890"/>
            <a:ext cx="1871771" cy="854804"/>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5EAD4D-5CDE-C0BF-85BA-F54E0AF413AE}"/>
              </a:ext>
            </a:extLst>
          </p:cNvPr>
          <p:cNvCxnSpPr>
            <a:cxnSpLocks/>
            <a:endCxn id="9" idx="0"/>
          </p:cNvCxnSpPr>
          <p:nvPr/>
        </p:nvCxnSpPr>
        <p:spPr>
          <a:xfrm>
            <a:off x="4499555" y="1226650"/>
            <a:ext cx="2016661" cy="841044"/>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9DDB082-839E-3133-71D8-F061B6E47DA0}"/>
              </a:ext>
            </a:extLst>
          </p:cNvPr>
          <p:cNvCxnSpPr>
            <a:cxnSpLocks/>
            <a:stCxn id="8" idx="2"/>
          </p:cNvCxnSpPr>
          <p:nvPr/>
        </p:nvCxnSpPr>
        <p:spPr>
          <a:xfrm flipH="1">
            <a:off x="2654895" y="2437026"/>
            <a:ext cx="14162" cy="1143494"/>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F610D3-E974-613D-3DF1-44888F600DB8}"/>
              </a:ext>
            </a:extLst>
          </p:cNvPr>
          <p:cNvCxnSpPr>
            <a:cxnSpLocks/>
            <a:stCxn id="8" idx="2"/>
            <a:endCxn id="10" idx="0"/>
          </p:cNvCxnSpPr>
          <p:nvPr/>
        </p:nvCxnSpPr>
        <p:spPr>
          <a:xfrm flipH="1">
            <a:off x="1672256" y="2437026"/>
            <a:ext cx="996801" cy="114283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F581DF-A37C-9371-6D2C-01BA41CA5FA6}"/>
              </a:ext>
            </a:extLst>
          </p:cNvPr>
          <p:cNvCxnSpPr>
            <a:cxnSpLocks/>
            <a:stCxn id="8" idx="2"/>
            <a:endCxn id="12" idx="0"/>
          </p:cNvCxnSpPr>
          <p:nvPr/>
        </p:nvCxnSpPr>
        <p:spPr>
          <a:xfrm>
            <a:off x="2669057" y="2437026"/>
            <a:ext cx="1327425" cy="1152539"/>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4EE86F2-3646-43AD-BC59-1496320954F8}"/>
              </a:ext>
            </a:extLst>
          </p:cNvPr>
          <p:cNvSpPr txBox="1"/>
          <p:nvPr/>
        </p:nvSpPr>
        <p:spPr>
          <a:xfrm>
            <a:off x="5652120" y="3579862"/>
            <a:ext cx="969264" cy="365760"/>
          </a:xfrm>
          <a:prstGeom prst="rect">
            <a:avLst/>
          </a:prstGeom>
          <a:solidFill>
            <a:srgbClr val="FFFF00"/>
          </a:solidFill>
          <a:ln>
            <a:solidFill>
              <a:schemeClr val="accent1"/>
            </a:solidFill>
          </a:ln>
        </p:spPr>
        <p:txBody>
          <a:bodyPr wrap="square" rtlCol="0">
            <a:spAutoFit/>
          </a:bodyPr>
          <a:lstStyle/>
          <a:p>
            <a:pPr algn="ctr"/>
            <a:r>
              <a:rPr lang="en-US" dirty="0"/>
              <a:t>Citation</a:t>
            </a:r>
          </a:p>
        </p:txBody>
      </p:sp>
      <p:sp>
        <p:nvSpPr>
          <p:cNvPr id="22" name="TextBox 21">
            <a:extLst>
              <a:ext uri="{FF2B5EF4-FFF2-40B4-BE49-F238E27FC236}">
                <a16:creationId xmlns:a16="http://schemas.microsoft.com/office/drawing/2014/main" id="{1FA5D2CA-3032-A05C-AFE9-7CEAAF81962B}"/>
              </a:ext>
            </a:extLst>
          </p:cNvPr>
          <p:cNvSpPr txBox="1"/>
          <p:nvPr/>
        </p:nvSpPr>
        <p:spPr>
          <a:xfrm>
            <a:off x="6840253" y="3579862"/>
            <a:ext cx="972107" cy="369332"/>
          </a:xfrm>
          <a:prstGeom prst="rect">
            <a:avLst/>
          </a:prstGeom>
          <a:solidFill>
            <a:srgbClr val="FFFF00"/>
          </a:solidFill>
          <a:ln>
            <a:solidFill>
              <a:schemeClr val="accent1"/>
            </a:solidFill>
          </a:ln>
        </p:spPr>
        <p:txBody>
          <a:bodyPr wrap="square" rtlCol="0">
            <a:spAutoFit/>
          </a:bodyPr>
          <a:lstStyle/>
          <a:p>
            <a:pPr algn="ctr"/>
            <a:r>
              <a:rPr lang="en-US" dirty="0"/>
              <a:t>Citation</a:t>
            </a:r>
          </a:p>
        </p:txBody>
      </p:sp>
      <p:cxnSp>
        <p:nvCxnSpPr>
          <p:cNvPr id="23" name="Straight Connector 22">
            <a:extLst>
              <a:ext uri="{FF2B5EF4-FFF2-40B4-BE49-F238E27FC236}">
                <a16:creationId xmlns:a16="http://schemas.microsoft.com/office/drawing/2014/main" id="{32BE1D3D-EC2F-9935-AF8D-054FE2B1F09F}"/>
              </a:ext>
            </a:extLst>
          </p:cNvPr>
          <p:cNvCxnSpPr>
            <a:cxnSpLocks/>
            <a:endCxn id="21" idx="0"/>
          </p:cNvCxnSpPr>
          <p:nvPr/>
        </p:nvCxnSpPr>
        <p:spPr>
          <a:xfrm flipH="1">
            <a:off x="6136752" y="2437026"/>
            <a:ext cx="383896" cy="114283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7728BD-AAA2-D7F1-09D8-BAFC25E4A6A7}"/>
              </a:ext>
            </a:extLst>
          </p:cNvPr>
          <p:cNvCxnSpPr>
            <a:cxnSpLocks/>
            <a:endCxn id="22" idx="0"/>
          </p:cNvCxnSpPr>
          <p:nvPr/>
        </p:nvCxnSpPr>
        <p:spPr>
          <a:xfrm>
            <a:off x="6675600" y="2427734"/>
            <a:ext cx="650707" cy="1152128"/>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DCBAFEE-1294-FE43-DEB4-22F9F593C270}"/>
              </a:ext>
            </a:extLst>
          </p:cNvPr>
          <p:cNvSpPr txBox="1"/>
          <p:nvPr/>
        </p:nvSpPr>
        <p:spPr>
          <a:xfrm>
            <a:off x="1115616" y="4294222"/>
            <a:ext cx="1078992" cy="365760"/>
          </a:xfrm>
          <a:prstGeom prst="rect">
            <a:avLst/>
          </a:prstGeom>
          <a:solidFill>
            <a:srgbClr val="FFFF00"/>
          </a:solidFill>
          <a:ln>
            <a:solidFill>
              <a:schemeClr val="accent1"/>
            </a:solidFill>
          </a:ln>
        </p:spPr>
        <p:txBody>
          <a:bodyPr wrap="square" rtlCol="0">
            <a:spAutoFit/>
          </a:bodyPr>
          <a:lstStyle/>
          <a:p>
            <a:pPr algn="ctr"/>
            <a:r>
              <a:rPr lang="en-US" dirty="0"/>
              <a:t>Inventory</a:t>
            </a:r>
          </a:p>
        </p:txBody>
      </p:sp>
      <p:sp>
        <p:nvSpPr>
          <p:cNvPr id="30" name="TextBox 29">
            <a:extLst>
              <a:ext uri="{FF2B5EF4-FFF2-40B4-BE49-F238E27FC236}">
                <a16:creationId xmlns:a16="http://schemas.microsoft.com/office/drawing/2014/main" id="{B073A419-652C-CB4D-76FF-6C53A33D1B61}"/>
              </a:ext>
            </a:extLst>
          </p:cNvPr>
          <p:cNvSpPr txBox="1"/>
          <p:nvPr/>
        </p:nvSpPr>
        <p:spPr>
          <a:xfrm>
            <a:off x="2267744" y="4294222"/>
            <a:ext cx="1080121" cy="369332"/>
          </a:xfrm>
          <a:prstGeom prst="rect">
            <a:avLst/>
          </a:prstGeom>
          <a:solidFill>
            <a:srgbClr val="FFFF00"/>
          </a:solidFill>
          <a:ln>
            <a:solidFill>
              <a:schemeClr val="accent1"/>
            </a:solidFill>
          </a:ln>
        </p:spPr>
        <p:txBody>
          <a:bodyPr wrap="square" rtlCol="0">
            <a:spAutoFit/>
          </a:bodyPr>
          <a:lstStyle/>
          <a:p>
            <a:pPr algn="ctr"/>
            <a:r>
              <a:rPr lang="en-US" dirty="0"/>
              <a:t>Inventory</a:t>
            </a:r>
          </a:p>
        </p:txBody>
      </p:sp>
      <p:sp>
        <p:nvSpPr>
          <p:cNvPr id="31" name="TextBox 30">
            <a:extLst>
              <a:ext uri="{FF2B5EF4-FFF2-40B4-BE49-F238E27FC236}">
                <a16:creationId xmlns:a16="http://schemas.microsoft.com/office/drawing/2014/main" id="{BEB9FFEC-F553-67A0-C10C-9DA9A0E8D505}"/>
              </a:ext>
            </a:extLst>
          </p:cNvPr>
          <p:cNvSpPr txBox="1"/>
          <p:nvPr/>
        </p:nvSpPr>
        <p:spPr>
          <a:xfrm>
            <a:off x="5580112" y="4294222"/>
            <a:ext cx="1078992" cy="365760"/>
          </a:xfrm>
          <a:prstGeom prst="rect">
            <a:avLst/>
          </a:prstGeom>
          <a:solidFill>
            <a:srgbClr val="FFFF00"/>
          </a:solidFill>
          <a:ln>
            <a:solidFill>
              <a:schemeClr val="accent1"/>
            </a:solidFill>
          </a:ln>
        </p:spPr>
        <p:txBody>
          <a:bodyPr wrap="square" rtlCol="0">
            <a:spAutoFit/>
          </a:bodyPr>
          <a:lstStyle/>
          <a:p>
            <a:pPr algn="ctr"/>
            <a:r>
              <a:rPr lang="en-US" dirty="0"/>
              <a:t>Inventory</a:t>
            </a:r>
          </a:p>
        </p:txBody>
      </p:sp>
      <p:cxnSp>
        <p:nvCxnSpPr>
          <p:cNvPr id="40" name="Straight Connector 39">
            <a:extLst>
              <a:ext uri="{FF2B5EF4-FFF2-40B4-BE49-F238E27FC236}">
                <a16:creationId xmlns:a16="http://schemas.microsoft.com/office/drawing/2014/main" id="{DD041366-0734-63CA-41F5-4F053B2DBD0E}"/>
              </a:ext>
            </a:extLst>
          </p:cNvPr>
          <p:cNvCxnSpPr>
            <a:cxnSpLocks/>
            <a:stCxn id="10" idx="2"/>
          </p:cNvCxnSpPr>
          <p:nvPr/>
        </p:nvCxnSpPr>
        <p:spPr>
          <a:xfrm>
            <a:off x="1672256" y="3945622"/>
            <a:ext cx="4556" cy="35719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8FD6EE-86FA-660D-54E3-D938D9F19391}"/>
              </a:ext>
            </a:extLst>
          </p:cNvPr>
          <p:cNvCxnSpPr>
            <a:cxnSpLocks/>
          </p:cNvCxnSpPr>
          <p:nvPr/>
        </p:nvCxnSpPr>
        <p:spPr>
          <a:xfrm>
            <a:off x="2809362" y="3930610"/>
            <a:ext cx="4556" cy="35719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404001-B468-60F1-7B02-2C0C5A624D47}"/>
              </a:ext>
            </a:extLst>
          </p:cNvPr>
          <p:cNvCxnSpPr>
            <a:cxnSpLocks/>
          </p:cNvCxnSpPr>
          <p:nvPr/>
        </p:nvCxnSpPr>
        <p:spPr>
          <a:xfrm>
            <a:off x="6141418" y="3949194"/>
            <a:ext cx="4556" cy="35719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33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The workflow for creating and managing a course reserves reading list is as follows (see also </a:t>
            </a:r>
            <a:r>
              <a:rPr lang="en-US" sz="2000" dirty="0">
                <a:hlinkClick r:id="rId2"/>
              </a:rPr>
              <a:t>Courses and Reading Lists Workflow</a:t>
            </a:r>
            <a:r>
              <a:rPr lang="en-US" sz="2000" dirty="0"/>
              <a:t>). </a:t>
            </a:r>
          </a:p>
          <a:p>
            <a:pPr marL="457200" indent="-457200">
              <a:buFont typeface="+mj-lt"/>
              <a:buAutoNum type="arabicPeriod"/>
            </a:pPr>
            <a:r>
              <a:rPr lang="en-US" sz="2000" dirty="0"/>
              <a:t>Create the course: Creating a course is a prerequisite to enable access to reading lists.</a:t>
            </a:r>
          </a:p>
          <a:p>
            <a:pPr marL="457200" indent="-457200">
              <a:buFont typeface="+mj-lt"/>
              <a:buAutoNum type="arabicPeriod"/>
            </a:pPr>
            <a:r>
              <a:rPr lang="en-US" sz="2000" dirty="0"/>
              <a:t>Create the reading list: The reading list is connected to a course and specifies resources (physical, digital, and others) that can be selected from the repository within the library.</a:t>
            </a:r>
          </a:p>
          <a:p>
            <a:pPr marL="457200" indent="-457200">
              <a:buFont typeface="+mj-lt"/>
              <a:buAutoNum type="arabicPeriod"/>
            </a:pPr>
            <a:r>
              <a:rPr lang="en-US" sz="2000" dirty="0"/>
              <a:t>Add citations to the reading list</a:t>
            </a:r>
          </a:p>
          <a:p>
            <a:pPr marL="457200" indent="-457200">
              <a:buFont typeface="+mj-lt"/>
              <a:buAutoNum type="arabicPeriod"/>
            </a:pPr>
            <a:r>
              <a:rPr lang="en-US" sz="2000" dirty="0"/>
              <a:t>Move inventory in the reading list to the course reserves area</a:t>
            </a:r>
          </a:p>
          <a:p>
            <a:pPr marL="457200" indent="-457200">
              <a:buFont typeface="+mj-lt"/>
              <a:buAutoNum type="arabicPeriod"/>
            </a:pPr>
            <a:r>
              <a:rPr lang="en-US" sz="2000" dirty="0"/>
              <a:t>When course is over return items to original location.</a:t>
            </a:r>
          </a:p>
          <a:p>
            <a:pPr marL="457200" indent="-457200">
              <a:buFont typeface="+mj-lt"/>
              <a:buAutoNum type="arabicPeriod"/>
            </a:pPr>
            <a:endParaRPr lang="en-US" sz="2000" dirty="0"/>
          </a:p>
          <a:p>
            <a:endParaRPr lang="en-US" sz="2800" dirty="0"/>
          </a:p>
        </p:txBody>
      </p:sp>
    </p:spTree>
    <p:extLst>
      <p:ext uri="{BB962C8B-B14F-4D97-AF65-F5344CB8AC3E}">
        <p14:creationId xmlns:p14="http://schemas.microsoft.com/office/powerpoint/2010/main" val="2606218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Creating a new course</a:t>
            </a:r>
          </a:p>
        </p:txBody>
      </p:sp>
    </p:spTree>
    <p:extLst>
      <p:ext uri="{BB962C8B-B14F-4D97-AF65-F5344CB8AC3E}">
        <p14:creationId xmlns:p14="http://schemas.microsoft.com/office/powerpoint/2010/main" val="334422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Creating a new course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lnSpcReduction="10000"/>
          </a:bodyPr>
          <a:lstStyle/>
          <a:p>
            <a:r>
              <a:rPr lang="en-US" sz="2000" dirty="0"/>
              <a:t>Access the “Courses” page at “Fulfillment &gt; Course Reserves &gt; Courses”</a:t>
            </a:r>
          </a:p>
          <a:p>
            <a:r>
              <a:rPr lang="en-US" sz="2000" dirty="0"/>
              <a:t>The Course’s Reading List page appears. </a:t>
            </a:r>
          </a:p>
          <a:p>
            <a:r>
              <a:rPr lang="en-US" sz="2000" dirty="0"/>
              <a:t>Click “Add Course”</a:t>
            </a:r>
          </a:p>
        </p:txBody>
      </p:sp>
      <p:pic>
        <p:nvPicPr>
          <p:cNvPr id="6" name="Picture 5">
            <a:extLst>
              <a:ext uri="{FF2B5EF4-FFF2-40B4-BE49-F238E27FC236}">
                <a16:creationId xmlns:a16="http://schemas.microsoft.com/office/drawing/2014/main" id="{5B915268-D1D9-F777-3533-60270854E117}"/>
              </a:ext>
            </a:extLst>
          </p:cNvPr>
          <p:cNvPicPr>
            <a:picLocks noChangeAspect="1"/>
          </p:cNvPicPr>
          <p:nvPr/>
        </p:nvPicPr>
        <p:blipFill>
          <a:blip r:embed="rId2"/>
          <a:stretch>
            <a:fillRect/>
          </a:stretch>
        </p:blipFill>
        <p:spPr>
          <a:xfrm>
            <a:off x="0" y="1935808"/>
            <a:ext cx="9144000" cy="2508150"/>
          </a:xfrm>
          <a:prstGeom prst="rect">
            <a:avLst/>
          </a:prstGeom>
          <a:ln>
            <a:solidFill>
              <a:schemeClr val="accent1"/>
            </a:solidFill>
          </a:ln>
        </p:spPr>
      </p:pic>
      <p:sp>
        <p:nvSpPr>
          <p:cNvPr id="7" name="Rectangle 6">
            <a:extLst>
              <a:ext uri="{FF2B5EF4-FFF2-40B4-BE49-F238E27FC236}">
                <a16:creationId xmlns:a16="http://schemas.microsoft.com/office/drawing/2014/main" id="{46B1F7CE-7878-857D-5797-9EE0681B16E2}"/>
              </a:ext>
            </a:extLst>
          </p:cNvPr>
          <p:cNvSpPr/>
          <p:nvPr/>
        </p:nvSpPr>
        <p:spPr>
          <a:xfrm>
            <a:off x="7380312" y="2283718"/>
            <a:ext cx="936104"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223561"/>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20812</TotalTime>
  <Words>1866</Words>
  <Application>Microsoft Office PowerPoint</Application>
  <PresentationFormat>On-screen Show (16:9)</PresentationFormat>
  <Paragraphs>233</Paragraphs>
  <Slides>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IGeLU_2016_16X9 (1)</vt:lpstr>
      <vt:lpstr>Course Reserves</vt:lpstr>
      <vt:lpstr>PowerPoint Presentation</vt:lpstr>
      <vt:lpstr>Introduction</vt:lpstr>
      <vt:lpstr>Introduction</vt:lpstr>
      <vt:lpstr>Introduction</vt:lpstr>
      <vt:lpstr>Introduction</vt:lpstr>
      <vt:lpstr>Introduction</vt:lpstr>
      <vt:lpstr>Creating a new course</vt:lpstr>
      <vt:lpstr>Creating a new course</vt:lpstr>
      <vt:lpstr>Creating a new course</vt:lpstr>
      <vt:lpstr>Creating a new course</vt:lpstr>
      <vt:lpstr>Creating a new course</vt:lpstr>
      <vt:lpstr>Creating a new course</vt:lpstr>
      <vt:lpstr>Creating a new reading list</vt:lpstr>
      <vt:lpstr>Creating a new reading list</vt:lpstr>
      <vt:lpstr>Creating a new reading list</vt:lpstr>
      <vt:lpstr>Creating a new reading list</vt:lpstr>
      <vt:lpstr>Creating a new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Adding citations to the reading list</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Managing Citation Fulfillment Options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731</cp:revision>
  <dcterms:created xsi:type="dcterms:W3CDTF">2017-01-02T15:10:30Z</dcterms:created>
  <dcterms:modified xsi:type="dcterms:W3CDTF">2024-01-29T10:43:55Z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