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27" r:id="rId1"/>
    <p:sldMasterId id="2147484528" r:id="rId2"/>
    <p:sldMasterId id="2147484526" r:id="rId3"/>
    <p:sldMasterId id="2147484239" r:id="rId4"/>
  </p:sldMasterIdLst>
  <p:notesMasterIdLst>
    <p:notesMasterId r:id="rId34"/>
  </p:notesMasterIdLst>
  <p:handoutMasterIdLst>
    <p:handoutMasterId r:id="rId35"/>
  </p:handoutMasterIdLst>
  <p:sldIdLst>
    <p:sldId id="1726" r:id="rId5"/>
    <p:sldId id="1812" r:id="rId6"/>
    <p:sldId id="1813" r:id="rId7"/>
    <p:sldId id="1814" r:id="rId8"/>
    <p:sldId id="1822" r:id="rId9"/>
    <p:sldId id="1826" r:id="rId10"/>
    <p:sldId id="1823" r:id="rId11"/>
    <p:sldId id="1895" r:id="rId12"/>
    <p:sldId id="1896" r:id="rId13"/>
    <p:sldId id="1897" r:id="rId14"/>
    <p:sldId id="1898" r:id="rId15"/>
    <p:sldId id="1899" r:id="rId16"/>
    <p:sldId id="1900" r:id="rId17"/>
    <p:sldId id="1901" r:id="rId18"/>
    <p:sldId id="1902" r:id="rId19"/>
    <p:sldId id="1903" r:id="rId20"/>
    <p:sldId id="1904" r:id="rId21"/>
    <p:sldId id="1843" r:id="rId22"/>
    <p:sldId id="1905" r:id="rId23"/>
    <p:sldId id="1906" r:id="rId24"/>
    <p:sldId id="1888" r:id="rId25"/>
    <p:sldId id="1907" r:id="rId26"/>
    <p:sldId id="1908" r:id="rId27"/>
    <p:sldId id="1846" r:id="rId28"/>
    <p:sldId id="1909" r:id="rId29"/>
    <p:sldId id="1862" r:id="rId30"/>
    <p:sldId id="1886" r:id="rId31"/>
    <p:sldId id="1873" r:id="rId32"/>
    <p:sldId id="1885" r:id="rId33"/>
  </p:sldIdLst>
  <p:sldSz cx="9144000" cy="6858000" type="screen4x3"/>
  <p:notesSz cx="7023100" cy="9309100"/>
  <p:defaultTextStyle>
    <a:defPPr>
      <a:defRPr lang="en-US"/>
    </a:defPPr>
    <a:lvl1pPr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1pPr>
    <a:lvl2pPr marL="4572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2pPr>
    <a:lvl3pPr marL="9144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3pPr>
    <a:lvl4pPr marL="13716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4pPr>
    <a:lvl5pPr marL="18288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5pPr>
    <a:lvl6pPr marL="22860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6pPr>
    <a:lvl7pPr marL="27432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7pPr>
    <a:lvl8pPr marL="32004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8pPr>
    <a:lvl9pPr marL="36576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C1C1"/>
    <a:srgbClr val="FFD9AD"/>
    <a:srgbClr val="62D13B"/>
    <a:srgbClr val="A04036"/>
    <a:srgbClr val="E68900"/>
    <a:srgbClr val="54A0DE"/>
    <a:srgbClr val="F36925"/>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61" autoAdjust="0"/>
    <p:restoredTop sz="94790" autoAdjust="0"/>
  </p:normalViewPr>
  <p:slideViewPr>
    <p:cSldViewPr>
      <p:cViewPr varScale="1">
        <p:scale>
          <a:sx n="70" d="100"/>
          <a:sy n="70" d="100"/>
        </p:scale>
        <p:origin x="-1002" y="-10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3980231" y="1"/>
            <a:ext cx="304286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8" tIns="46650" rIns="93298" bIns="46650" numCol="1" anchor="t" anchorCtr="0" compatLnSpc="1">
            <a:prstTxWarp prst="textNoShape">
              <a:avLst/>
            </a:prstTxWarp>
          </a:bodyPr>
          <a:lstStyle>
            <a:lvl1pPr algn="r" defTabSz="933113">
              <a:spcBef>
                <a:spcPct val="0"/>
              </a:spcBef>
              <a:defRPr sz="1300" b="0">
                <a:solidFill>
                  <a:schemeClr val="tx1"/>
                </a:solidFill>
                <a:latin typeface="Arial" pitchFamily="34" charset="0"/>
                <a:ea typeface="ＭＳ Ｐゴシック" pitchFamily="34" charset="-128"/>
              </a:defRPr>
            </a:lvl1pPr>
          </a:lstStyle>
          <a:p>
            <a:endParaRPr lang="en-US"/>
          </a:p>
        </p:txBody>
      </p:sp>
      <p:sp>
        <p:nvSpPr>
          <p:cNvPr id="12291" name="Rectangle 3"/>
          <p:cNvSpPr>
            <a:spLocks noGrp="1" noChangeArrowheads="1"/>
          </p:cNvSpPr>
          <p:nvPr>
            <p:ph type="dt" sz="quarter" idx="1"/>
          </p:nvPr>
        </p:nvSpPr>
        <p:spPr bwMode="auto">
          <a:xfrm>
            <a:off x="1583" y="1"/>
            <a:ext cx="304286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8" tIns="46650" rIns="93298" bIns="46650" numCol="1" anchor="t" anchorCtr="0" compatLnSpc="1">
            <a:prstTxWarp prst="textNoShape">
              <a:avLst/>
            </a:prstTxWarp>
          </a:bodyPr>
          <a:lstStyle>
            <a:lvl1pPr algn="l" defTabSz="933113">
              <a:spcBef>
                <a:spcPct val="0"/>
              </a:spcBef>
              <a:defRPr sz="1300" b="0">
                <a:solidFill>
                  <a:schemeClr val="tx1"/>
                </a:solidFill>
                <a:latin typeface="Arial" pitchFamily="34" charset="0"/>
                <a:ea typeface="ＭＳ Ｐゴシック" pitchFamily="34" charset="-128"/>
              </a:defRPr>
            </a:lvl1pPr>
          </a:lstStyle>
          <a:p>
            <a:endParaRPr lang="en-US"/>
          </a:p>
        </p:txBody>
      </p:sp>
      <p:sp>
        <p:nvSpPr>
          <p:cNvPr id="12292" name="Rectangle 4"/>
          <p:cNvSpPr>
            <a:spLocks noGrp="1" noChangeArrowheads="1"/>
          </p:cNvSpPr>
          <p:nvPr>
            <p:ph type="ftr" sz="quarter" idx="2"/>
          </p:nvPr>
        </p:nvSpPr>
        <p:spPr bwMode="auto">
          <a:xfrm>
            <a:off x="1" y="8842376"/>
            <a:ext cx="304286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8" tIns="46650" rIns="93298" bIns="46650" numCol="1" anchor="b" anchorCtr="0" compatLnSpc="1">
            <a:prstTxWarp prst="textNoShape">
              <a:avLst/>
            </a:prstTxWarp>
          </a:bodyPr>
          <a:lstStyle>
            <a:lvl1pPr algn="l" defTabSz="933113">
              <a:spcBef>
                <a:spcPct val="0"/>
              </a:spcBef>
              <a:defRPr sz="1300" b="0">
                <a:solidFill>
                  <a:schemeClr val="tx1"/>
                </a:solidFill>
                <a:latin typeface="Arial" pitchFamily="34" charset="0"/>
                <a:ea typeface="ＭＳ Ｐゴシック" pitchFamily="34" charset="-128"/>
              </a:defRPr>
            </a:lvl1pPr>
          </a:lstStyle>
          <a:p>
            <a:endParaRPr lang="en-US"/>
          </a:p>
        </p:txBody>
      </p:sp>
      <p:sp>
        <p:nvSpPr>
          <p:cNvPr id="12293" name="Rectangle 5"/>
          <p:cNvSpPr>
            <a:spLocks noGrp="1" noChangeArrowheads="1"/>
          </p:cNvSpPr>
          <p:nvPr>
            <p:ph type="sldNum" sz="quarter" idx="3"/>
          </p:nvPr>
        </p:nvSpPr>
        <p:spPr bwMode="auto">
          <a:xfrm>
            <a:off x="3980231" y="8842376"/>
            <a:ext cx="304286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8" tIns="46650" rIns="93298" bIns="46650" numCol="1" anchor="b" anchorCtr="0" compatLnSpc="1">
            <a:prstTxWarp prst="textNoShape">
              <a:avLst/>
            </a:prstTxWarp>
          </a:bodyPr>
          <a:lstStyle>
            <a:lvl1pPr algn="r" defTabSz="933113">
              <a:spcBef>
                <a:spcPct val="0"/>
              </a:spcBef>
              <a:defRPr sz="1300" b="0">
                <a:solidFill>
                  <a:schemeClr val="tx1"/>
                </a:solidFill>
                <a:latin typeface="Arial" pitchFamily="34" charset="0"/>
              </a:defRPr>
            </a:lvl1pPr>
          </a:lstStyle>
          <a:p>
            <a:fld id="{CC9AA22E-3DF0-4BCB-A428-CEECBD1FA25F}" type="slidenum">
              <a:rPr lang="ar-SA"/>
              <a:pPr/>
              <a:t>‹#›</a:t>
            </a:fld>
            <a:endParaRPr lang="en-US">
              <a:cs typeface="Arial" pitchFamily="34" charset="0"/>
            </a:endParaRPr>
          </a:p>
        </p:txBody>
      </p:sp>
      <p:pic>
        <p:nvPicPr>
          <p:cNvPr id="14342" name="Picture 6" descr="top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54" y="-303213"/>
            <a:ext cx="7021519" cy="107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1646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1"/>
            <a:ext cx="304286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8" tIns="46650" rIns="93298" bIns="46650" numCol="1" anchor="t" anchorCtr="0" compatLnSpc="1">
            <a:prstTxWarp prst="textNoShape">
              <a:avLst/>
            </a:prstTxWarp>
          </a:bodyPr>
          <a:lstStyle>
            <a:lvl1pPr algn="l" defTabSz="933113">
              <a:spcBef>
                <a:spcPct val="0"/>
              </a:spcBef>
              <a:defRPr sz="1300" b="0">
                <a:solidFill>
                  <a:schemeClr val="tx1"/>
                </a:solidFill>
                <a:latin typeface="Arial" pitchFamily="34" charset="0"/>
                <a:ea typeface="ＭＳ Ｐゴシック" pitchFamily="34" charset="-128"/>
              </a:defRPr>
            </a:lvl1pPr>
          </a:lstStyle>
          <a:p>
            <a:endParaRPr lang="en-US"/>
          </a:p>
        </p:txBody>
      </p:sp>
      <p:sp>
        <p:nvSpPr>
          <p:cNvPr id="14339" name="Rectangle 3"/>
          <p:cNvSpPr>
            <a:spLocks noGrp="1" noChangeArrowheads="1"/>
          </p:cNvSpPr>
          <p:nvPr>
            <p:ph type="dt" idx="1"/>
          </p:nvPr>
        </p:nvSpPr>
        <p:spPr bwMode="auto">
          <a:xfrm>
            <a:off x="3980231" y="1589"/>
            <a:ext cx="3042869"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8" tIns="46650" rIns="93298" bIns="46650" numCol="1" anchor="t" anchorCtr="0" compatLnSpc="1">
            <a:prstTxWarp prst="textNoShape">
              <a:avLst/>
            </a:prstTxWarp>
          </a:bodyPr>
          <a:lstStyle>
            <a:lvl1pPr algn="r" defTabSz="933113">
              <a:spcBef>
                <a:spcPct val="0"/>
              </a:spcBef>
              <a:defRPr sz="1300" b="0">
                <a:solidFill>
                  <a:schemeClr val="tx1"/>
                </a:solidFill>
                <a:latin typeface="Arial" pitchFamily="34" charset="0"/>
                <a:ea typeface="ＭＳ Ｐゴシック" pitchFamily="34" charset="-128"/>
              </a:defRPr>
            </a:lvl1pPr>
          </a:lstStyle>
          <a:p>
            <a:endParaRPr lang="en-US"/>
          </a:p>
        </p:txBody>
      </p:sp>
      <p:sp>
        <p:nvSpPr>
          <p:cNvPr id="15364" name="Rectangle 4"/>
          <p:cNvSpPr>
            <a:spLocks noGrp="1" noRot="1" noChangeAspect="1" noChangeArrowheads="1" noTextEdit="1"/>
          </p:cNvSpPr>
          <p:nvPr>
            <p:ph type="sldImg" idx="2"/>
          </p:nvPr>
        </p:nvSpPr>
        <p:spPr bwMode="auto">
          <a:xfrm>
            <a:off x="1185863" y="698500"/>
            <a:ext cx="4652962"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701836" y="4422776"/>
            <a:ext cx="5619429"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8" tIns="46650" rIns="93298" bIns="466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2" name="Rectangle 6"/>
          <p:cNvSpPr>
            <a:spLocks noGrp="1" noChangeArrowheads="1"/>
          </p:cNvSpPr>
          <p:nvPr>
            <p:ph type="ftr" sz="quarter" idx="4"/>
          </p:nvPr>
        </p:nvSpPr>
        <p:spPr bwMode="auto">
          <a:xfrm>
            <a:off x="1" y="8842376"/>
            <a:ext cx="304286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8" tIns="46650" rIns="93298" bIns="46650" numCol="1" anchor="b" anchorCtr="0" compatLnSpc="1">
            <a:prstTxWarp prst="textNoShape">
              <a:avLst/>
            </a:prstTxWarp>
          </a:bodyPr>
          <a:lstStyle>
            <a:lvl1pPr algn="l" defTabSz="933113">
              <a:spcBef>
                <a:spcPct val="0"/>
              </a:spcBef>
              <a:defRPr sz="1300" b="0">
                <a:solidFill>
                  <a:schemeClr val="tx1"/>
                </a:solidFill>
                <a:latin typeface="Arial" pitchFamily="34" charset="0"/>
                <a:ea typeface="ＭＳ Ｐゴシック" pitchFamily="34" charset="-128"/>
              </a:defRPr>
            </a:lvl1pPr>
          </a:lstStyle>
          <a:p>
            <a:endParaRPr lang="en-US"/>
          </a:p>
        </p:txBody>
      </p:sp>
      <p:sp>
        <p:nvSpPr>
          <p:cNvPr id="14343" name="Rectangle 7"/>
          <p:cNvSpPr>
            <a:spLocks noGrp="1" noChangeArrowheads="1"/>
          </p:cNvSpPr>
          <p:nvPr>
            <p:ph type="sldNum" sz="quarter" idx="5"/>
          </p:nvPr>
        </p:nvSpPr>
        <p:spPr bwMode="auto">
          <a:xfrm>
            <a:off x="3980231" y="8843965"/>
            <a:ext cx="3042869"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8" tIns="46650" rIns="93298" bIns="46650" numCol="1" anchor="b" anchorCtr="0" compatLnSpc="1">
            <a:prstTxWarp prst="textNoShape">
              <a:avLst/>
            </a:prstTxWarp>
          </a:bodyPr>
          <a:lstStyle>
            <a:lvl1pPr algn="r" defTabSz="933113">
              <a:spcBef>
                <a:spcPct val="0"/>
              </a:spcBef>
              <a:defRPr sz="1300" b="0">
                <a:solidFill>
                  <a:schemeClr val="tx1"/>
                </a:solidFill>
                <a:latin typeface="Arial" pitchFamily="34" charset="0"/>
              </a:defRPr>
            </a:lvl1pPr>
          </a:lstStyle>
          <a:p>
            <a:fld id="{D0C5F65E-AE82-496A-90B0-3B6D6479628E}" type="slidenum">
              <a:rPr lang="ar-SA"/>
              <a:pPr/>
              <a:t>‹#›</a:t>
            </a:fld>
            <a:endParaRPr lang="en-US">
              <a:cs typeface="Arial" pitchFamily="34" charset="0"/>
            </a:endParaRPr>
          </a:p>
        </p:txBody>
      </p:sp>
    </p:spTree>
    <p:extLst>
      <p:ext uri="{BB962C8B-B14F-4D97-AF65-F5344CB8AC3E}">
        <p14:creationId xmlns:p14="http://schemas.microsoft.com/office/powerpoint/2010/main" val="23826717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ＭＳ Ｐゴシック" charset="0"/>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ＭＳ Ｐゴシック" pitchFamily="34" charset="-128"/>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ＭＳ Ｐゴシック" pitchFamily="34" charset="-128"/>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ＭＳ Ｐゴシック" pitchFamily="34" charset="-128"/>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ＭＳ Ｐゴシック" pitchFamily="34" charset="-128"/>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p:txBody>
          <a:bodyPr/>
          <a:lstStyle/>
          <a:p>
            <a:r>
              <a:rPr lang="en-US" dirty="0" smtClean="0">
                <a:ea typeface="ＭＳ Ｐゴシック" pitchFamily="34" charset="-128"/>
              </a:rPr>
              <a:t>Hello and welcome to this session on User Interface</a:t>
            </a:r>
            <a:r>
              <a:rPr lang="en-US" baseline="0" dirty="0" smtClean="0">
                <a:ea typeface="ＭＳ Ｐゴシック" pitchFamily="34" charset="-128"/>
              </a:rPr>
              <a:t> Configuration for the SFX Menu.</a:t>
            </a:r>
          </a:p>
          <a:p>
            <a:endParaRPr lang="en-US" baseline="0" dirty="0" smtClean="0">
              <a:ea typeface="ＭＳ Ｐゴシック" pitchFamily="34" charset="-128"/>
            </a:endParaRPr>
          </a:p>
          <a:p>
            <a:r>
              <a:rPr lang="en-US" baseline="0" dirty="0" smtClean="0">
                <a:ea typeface="ＭＳ Ｐゴシック" pitchFamily="34" charset="-128"/>
              </a:rPr>
              <a:t>This presentation is copyrighted and is the confidential property of Ex </a:t>
            </a:r>
            <a:r>
              <a:rPr lang="en-US" baseline="0" dirty="0" err="1" smtClean="0">
                <a:ea typeface="ＭＳ Ｐゴシック" pitchFamily="34" charset="-128"/>
              </a:rPr>
              <a:t>Libris</a:t>
            </a:r>
            <a:r>
              <a:rPr lang="en-US" baseline="0" dirty="0" smtClean="0">
                <a:ea typeface="ＭＳ Ｐゴシック" pitchFamily="34" charset="-128"/>
              </a:rPr>
              <a:t> Ltd. Information included in this presentation is periodically reviewed and updated. You may shared these training materials within your institution but not beyond.</a:t>
            </a:r>
            <a:endParaRPr lang="en-US" dirty="0"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r>
              <a:rPr lang="en-US" dirty="0" smtClean="0">
                <a:ea typeface="ＭＳ Ｐゴシック" pitchFamily="34" charset="-128"/>
              </a:rPr>
              <a:t>Like</a:t>
            </a:r>
            <a:r>
              <a:rPr lang="en-US" baseline="0" dirty="0" smtClean="0">
                <a:ea typeface="ＭＳ Ｐゴシック" pitchFamily="34" charset="-128"/>
              </a:rPr>
              <a:t> the A-Z List, you can show a language dropdown in the SFX menu, and you can choose the languages you’d like to appear in the dropdown. </a:t>
            </a:r>
            <a:endParaRPr lang="en-US" b="1" baseline="0" dirty="0" smtClean="0">
              <a:ea typeface="ＭＳ Ｐゴシック" pitchFamily="34" charset="-128"/>
            </a:endParaRPr>
          </a:p>
          <a:p>
            <a:endParaRPr lang="en-US" baseline="0" dirty="0" smtClean="0">
              <a:ea typeface="ＭＳ Ｐゴシック" pitchFamily="34" charset="-128"/>
            </a:endParaRPr>
          </a:p>
          <a:p>
            <a:r>
              <a:rPr lang="en-US" baseline="0" dirty="0" smtClean="0">
                <a:ea typeface="ＭＳ Ｐゴシック" pitchFamily="34" charset="-128"/>
              </a:rPr>
              <a:t>Also like the A-Z list, if you select a different language from the drop-down </a:t>
            </a:r>
            <a:r>
              <a:rPr lang="en-US" b="1" baseline="0" dirty="0" smtClean="0">
                <a:ea typeface="ＭＳ Ｐゴシック" pitchFamily="34" charset="-128"/>
              </a:rPr>
              <a:t>(click), </a:t>
            </a:r>
            <a:r>
              <a:rPr lang="en-US" baseline="0" dirty="0" smtClean="0">
                <a:ea typeface="ＭＳ Ｐゴシック" pitchFamily="34" charset="-128"/>
              </a:rPr>
              <a:t>the labels in the menu are translated, but the information that comes from the </a:t>
            </a:r>
            <a:r>
              <a:rPr lang="en-US" baseline="0" dirty="0" err="1" smtClean="0">
                <a:ea typeface="ＭＳ Ｐゴシック" pitchFamily="34" charset="-128"/>
              </a:rPr>
              <a:t>KnowledgeBase</a:t>
            </a:r>
            <a:r>
              <a:rPr lang="en-US" baseline="0" dirty="0" smtClean="0">
                <a:ea typeface="ＭＳ Ｐゴシック" pitchFamily="34" charset="-128"/>
              </a:rPr>
              <a:t> remains the same.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r>
              <a:rPr lang="en-US" baseline="0" dirty="0" smtClean="0">
                <a:ea typeface="ＭＳ Ｐゴシック" pitchFamily="34" charset="-128"/>
              </a:rPr>
              <a:t>You can also decide if and where you want to place hyperlinks in the SFX menu to access target services.</a:t>
            </a:r>
          </a:p>
          <a:p>
            <a:endParaRPr lang="en-US" baseline="0" dirty="0" smtClean="0">
              <a:ea typeface="ＭＳ Ｐゴシック" pitchFamily="34" charset="-128"/>
            </a:endParaRPr>
          </a:p>
          <a:p>
            <a:r>
              <a:rPr lang="en-US" baseline="0" dirty="0" smtClean="0">
                <a:ea typeface="ＭＳ Ｐゴシック" pitchFamily="34" charset="-128"/>
              </a:rPr>
              <a:t>(click)  By default, the </a:t>
            </a:r>
            <a:r>
              <a:rPr lang="en-US" b="1" baseline="0" dirty="0" smtClean="0">
                <a:ea typeface="ＭＳ Ｐゴシック" pitchFamily="34" charset="-128"/>
              </a:rPr>
              <a:t>target name</a:t>
            </a:r>
            <a:r>
              <a:rPr lang="en-US" baseline="0" dirty="0" smtClean="0">
                <a:ea typeface="ＭＳ Ｐゴシック" pitchFamily="34" charset="-128"/>
              </a:rPr>
              <a:t> links to the full text in this example.</a:t>
            </a:r>
          </a:p>
          <a:p>
            <a:r>
              <a:rPr lang="en-US" baseline="0" dirty="0" smtClean="0">
                <a:ea typeface="ＭＳ Ｐゴシック" pitchFamily="34" charset="-128"/>
              </a:rPr>
              <a:t>(click)  If you chose to have </a:t>
            </a:r>
            <a:r>
              <a:rPr lang="en-US" b="1" baseline="0" dirty="0" smtClean="0">
                <a:ea typeface="ＭＳ Ｐゴシック" pitchFamily="34" charset="-128"/>
              </a:rPr>
              <a:t>no linked text</a:t>
            </a:r>
            <a:r>
              <a:rPr lang="en-US" baseline="0" dirty="0" smtClean="0">
                <a:ea typeface="ＭＳ Ｐゴシック" pitchFamily="34" charset="-128"/>
              </a:rPr>
              <a:t>, it would look like this.  The user could still get to the full text using the ‘Go’ button.</a:t>
            </a:r>
          </a:p>
          <a:p>
            <a:r>
              <a:rPr lang="en-US" baseline="0" dirty="0" smtClean="0">
                <a:ea typeface="ＭＳ Ｐゴシック" pitchFamily="34" charset="-128"/>
              </a:rPr>
              <a:t>(click)  And lastly, this is what it would look like if you decided to use the </a:t>
            </a:r>
            <a:r>
              <a:rPr lang="en-US" b="1" baseline="0" dirty="0" smtClean="0">
                <a:ea typeface="ＭＳ Ｐゴシック" pitchFamily="34" charset="-128"/>
              </a:rPr>
              <a:t>service name</a:t>
            </a:r>
            <a:r>
              <a:rPr lang="en-US" baseline="0" dirty="0" smtClean="0">
                <a:ea typeface="ＭＳ Ｐゴシック" pitchFamily="34" charset="-128"/>
              </a:rPr>
              <a:t> to link to the full text.</a:t>
            </a:r>
            <a:endParaRPr lang="en-US" dirty="0"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r>
              <a:rPr lang="en-US" dirty="0" smtClean="0">
                <a:ea typeface="ＭＳ Ｐゴシック" pitchFamily="34" charset="-128"/>
              </a:rPr>
              <a:t>The next option is to</a:t>
            </a:r>
            <a:r>
              <a:rPr lang="en-US" baseline="0" dirty="0" smtClean="0">
                <a:ea typeface="ＭＳ Ｐゴシック" pitchFamily="34" charset="-128"/>
              </a:rPr>
              <a:t> </a:t>
            </a:r>
            <a:r>
              <a:rPr lang="en-US" dirty="0" smtClean="0">
                <a:ea typeface="ＭＳ Ｐゴシック" pitchFamily="34" charset="-128"/>
              </a:rPr>
              <a:t>display</a:t>
            </a:r>
            <a:r>
              <a:rPr lang="en-US" baseline="0" dirty="0" smtClean="0">
                <a:ea typeface="ＭＳ Ｐゴシック" pitchFamily="34" charset="-128"/>
              </a:rPr>
              <a:t> or hide the headers.</a:t>
            </a:r>
          </a:p>
          <a:p>
            <a:endParaRPr lang="en-US" baseline="0" dirty="0" smtClean="0">
              <a:ea typeface="ＭＳ Ｐゴシック" pitchFamily="34" charset="-128"/>
            </a:endParaRPr>
          </a:p>
          <a:p>
            <a:r>
              <a:rPr lang="en-US" baseline="0" dirty="0" smtClean="0">
                <a:ea typeface="ＭＳ Ｐゴシック" pitchFamily="34" charset="-128"/>
              </a:rPr>
              <a:t>If Display headers are enabled, then you’ll see section headers appear in the SFX menu for each type of service. </a:t>
            </a:r>
          </a:p>
          <a:p>
            <a:endParaRPr lang="en-US" baseline="0" dirty="0" smtClean="0">
              <a:ea typeface="ＭＳ Ｐゴシック" pitchFamily="34" charset="-128"/>
            </a:endParaRPr>
          </a:p>
          <a:p>
            <a:r>
              <a:rPr lang="en-US" baseline="0" dirty="0" smtClean="0">
                <a:ea typeface="ＭＳ Ｐゴシック" pitchFamily="34" charset="-128"/>
              </a:rPr>
              <a:t>If Display headers are not enabled (click), then you will not see any section headers, but targets will still be grouped together. Notice in this example that full-text targets are listed together, and table of contents targets are listed together, but there are no section headers displayed.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You also have an option to show Fill-in boxes, which allows the user to input </a:t>
            </a:r>
            <a:r>
              <a:rPr lang="en-US" baseline="0" dirty="0" smtClean="0">
                <a:ea typeface="ＭＳ Ｐゴシック" pitchFamily="34" charset="-128"/>
              </a:rPr>
              <a:t>their own year, volume, issue, and start page information into the menu.</a:t>
            </a:r>
          </a:p>
          <a:p>
            <a:endParaRPr lang="en-US" baseline="0" dirty="0" smtClean="0">
              <a:ea typeface="ＭＳ Ｐゴシック" pitchFamily="34" charset="-128"/>
            </a:endParaRPr>
          </a:p>
          <a:p>
            <a:r>
              <a:rPr lang="en-US" baseline="0" dirty="0" smtClean="0">
                <a:ea typeface="ＭＳ Ｐゴシック" pitchFamily="34" charset="-128"/>
              </a:rPr>
              <a:t>(click) Here’s the default – where we see the SFX menu as usual – with no fill-in boxes</a:t>
            </a:r>
          </a:p>
          <a:p>
            <a:r>
              <a:rPr lang="en-US" baseline="0" dirty="0" smtClean="0">
                <a:ea typeface="ＭＳ Ｐゴシック" pitchFamily="34" charset="-128"/>
              </a:rPr>
              <a:t>(click) and here’s the SFX menu with fill-in boxes. Note that the fill-in boxes will automatically be populated with the year, volume, issue, and start page for the article that the user is looking for; however the user also has the option of clearing out the fill-in boxes to enter in a year, volume, issue, and start page for a different article they might be looking for. If the user clicks on the Go button, they will then be taken to full-text if it’s available for the article.</a:t>
            </a:r>
            <a:endParaRPr lang="en-US" b="1" i="1" baseline="0" dirty="0"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r>
              <a:rPr lang="en-US" baseline="0" dirty="0" smtClean="0">
                <a:ea typeface="ＭＳ Ｐゴシック" pitchFamily="34" charset="-128"/>
              </a:rPr>
              <a:t>Speaking of the “Go” button… you can decide if you want the Go button to display or not.</a:t>
            </a:r>
          </a:p>
          <a:p>
            <a:endParaRPr lang="en-US" baseline="0" dirty="0" smtClean="0">
              <a:ea typeface="ＭＳ Ｐゴシック" pitchFamily="34" charset="-128"/>
            </a:endParaRPr>
          </a:p>
          <a:p>
            <a:r>
              <a:rPr lang="en-US" baseline="0" dirty="0" smtClean="0">
                <a:ea typeface="ＭＳ Ｐゴシック" pitchFamily="34" charset="-128"/>
              </a:rPr>
              <a:t>(click)  Here’s what it look like with the Go button.</a:t>
            </a:r>
          </a:p>
          <a:p>
            <a:r>
              <a:rPr lang="en-US" baseline="0" dirty="0" smtClean="0">
                <a:ea typeface="ＭＳ Ｐゴシック" pitchFamily="34" charset="-128"/>
              </a:rPr>
              <a:t>(click)  Here’s what it looks like without the Go button. Obviously if you decided not to make any of the text hyperlinked, you’d want to keep the Go button.</a:t>
            </a:r>
          </a:p>
          <a:p>
            <a:r>
              <a:rPr lang="en-US" baseline="0" dirty="0" smtClean="0">
                <a:ea typeface="ＭＳ Ｐゴシック" pitchFamily="34" charset="-128"/>
              </a:rPr>
              <a:t>(click) Another thing to keep in mind is that if you decide to show the fill-in boxes, you’ll also want to keep the Go button.  Otherwise it’s not clear how to submit the changed year/volume/issue information.  It’s possible (you can press the Enter key while your cursor is in one of the text boxes), but it’s really not that intuitive.</a:t>
            </a:r>
            <a:endParaRPr lang="en-US" dirty="0"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r>
              <a:rPr lang="en-US" dirty="0" smtClean="0">
                <a:ea typeface="ＭＳ Ｐゴシック" pitchFamily="34" charset="-128"/>
              </a:rPr>
              <a:t>It’s also possible to customize</a:t>
            </a:r>
            <a:r>
              <a:rPr lang="en-US" baseline="0" dirty="0" smtClean="0">
                <a:ea typeface="ＭＳ Ｐゴシック" pitchFamily="34" charset="-128"/>
              </a:rPr>
              <a:t> the icons that appear next to each link in the menu. </a:t>
            </a:r>
            <a:r>
              <a:rPr lang="en-US" b="1" baseline="0" dirty="0" smtClean="0">
                <a:ea typeface="ＭＳ Ｐゴシック" pitchFamily="34" charset="-128"/>
              </a:rPr>
              <a:t>(click)</a:t>
            </a:r>
          </a:p>
          <a:p>
            <a:endParaRPr lang="en-US" baseline="0" dirty="0" smtClean="0">
              <a:ea typeface="ＭＳ Ｐゴシック" pitchFamily="34" charset="-128"/>
            </a:endParaRPr>
          </a:p>
          <a:p>
            <a:r>
              <a:rPr lang="en-US" baseline="0" dirty="0" smtClean="0">
                <a:ea typeface="ＭＳ Ｐゴシック" pitchFamily="34" charset="-128"/>
              </a:rPr>
              <a:t>You can choose to make them all the same, remove them completely, or customize individual icons with your own icon.  You can also request that your Ex </a:t>
            </a:r>
            <a:r>
              <a:rPr lang="en-US" baseline="0" dirty="0" err="1" smtClean="0">
                <a:ea typeface="ＭＳ Ｐゴシック" pitchFamily="34" charset="-128"/>
              </a:rPr>
              <a:t>Libris</a:t>
            </a:r>
            <a:r>
              <a:rPr lang="en-US" baseline="0" dirty="0" smtClean="0">
                <a:ea typeface="ＭＳ Ｐゴシック" pitchFamily="34" charset="-128"/>
              </a:rPr>
              <a:t> project team or support reassign the icons.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r>
              <a:rPr lang="en-US" dirty="0" smtClean="0">
                <a:ea typeface="ＭＳ Ｐゴシック" pitchFamily="34" charset="-128"/>
              </a:rPr>
              <a:t>So that covers many</a:t>
            </a:r>
            <a:r>
              <a:rPr lang="en-US" baseline="0" dirty="0" smtClean="0">
                <a:ea typeface="ＭＳ Ｐゴシック" pitchFamily="34" charset="-128"/>
              </a:rPr>
              <a:t> of the design elements available, now let’s talk about service precedence.</a:t>
            </a:r>
          </a:p>
          <a:p>
            <a:endParaRPr lang="en-US" baseline="0" dirty="0" smtClean="0">
              <a:ea typeface="ＭＳ Ｐゴシック" pitchFamily="34" charset="-128"/>
            </a:endParaRPr>
          </a:p>
          <a:p>
            <a:r>
              <a:rPr lang="en-US" baseline="0" dirty="0" smtClean="0">
                <a:ea typeface="ＭＳ Ｐゴシック" pitchFamily="34" charset="-128"/>
              </a:rPr>
              <a:t>Basically, it’s possible to control the order of the services that we see, in order of priority. You can also decide what should be included in basic services which is important if you have a collapsible menu – so in other words, what services appear first in the SFX menu before the user has to click on the More Options tab.</a:t>
            </a:r>
          </a:p>
          <a:p>
            <a:endParaRPr lang="en-US" baseline="0" dirty="0" smtClean="0">
              <a:ea typeface="ＭＳ Ｐゴシック" pitchFamily="34" charset="-128"/>
            </a:endParaRPr>
          </a:p>
          <a:p>
            <a:r>
              <a:rPr lang="en-US" baseline="0" dirty="0" smtClean="0">
                <a:ea typeface="ＭＳ Ｐゴシック" pitchFamily="34" charset="-128"/>
              </a:rPr>
              <a:t>In my example, I’ve chosen make getFullTxt the top service in the SFX menu – so it displays first if it’s available. Then </a:t>
            </a:r>
            <a:r>
              <a:rPr lang="en-US" baseline="0" dirty="0" err="1" smtClean="0">
                <a:ea typeface="ＭＳ Ｐゴシック" pitchFamily="34" charset="-128"/>
              </a:rPr>
              <a:t>getselectedfulltxt</a:t>
            </a:r>
            <a:r>
              <a:rPr lang="en-US" baseline="0" dirty="0" smtClean="0">
                <a:ea typeface="ＭＳ Ｐゴシック" pitchFamily="34" charset="-128"/>
              </a:rPr>
              <a:t> if it’s available (it’s not in this example), then Holdings information, then Web service information, and so on. </a:t>
            </a:r>
            <a:endParaRPr lang="en-US" dirty="0"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p:txBody>
          <a:bodyPr/>
          <a:lstStyle/>
          <a:p>
            <a:pPr marL="0" marR="0" indent="0" algn="l" defTabSz="882682"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In a similar way, you can also define the target precedence.</a:t>
            </a:r>
            <a:r>
              <a:rPr lang="en-US" baseline="0" dirty="0" smtClean="0">
                <a:ea typeface="ＭＳ Ｐゴシック" pitchFamily="34" charset="-128"/>
              </a:rPr>
              <a:t> In other words, in what order targets should display in the SFX menu. By default, they’re going to display in alphabetical order. An option here is to showcase your subscription resources first – so have those targets display first in the SFX menu, and then you could opt to put all of your free targets last.</a:t>
            </a:r>
          </a:p>
          <a:p>
            <a:pPr defTabSz="882682">
              <a:defRPr/>
            </a:pPr>
            <a:endParaRPr lang="en-US" baseline="0" dirty="0" smtClean="0">
              <a:ea typeface="ＭＳ Ｐゴシック" pitchFamily="34" charset="-128"/>
            </a:endParaRPr>
          </a:p>
          <a:p>
            <a:pPr defTabSz="882682">
              <a:defRPr/>
            </a:pPr>
            <a:r>
              <a:rPr lang="en-US" baseline="0" dirty="0" smtClean="0">
                <a:ea typeface="ＭＳ Ｐゴシック" pitchFamily="34" charset="-128"/>
              </a:rPr>
              <a:t>Keep in mind that most likely your users are going to use the first link in the list. So using this example, if you have full text available from </a:t>
            </a:r>
            <a:r>
              <a:rPr lang="en-US" baseline="0" dirty="0" err="1" smtClean="0">
                <a:ea typeface="ＭＳ Ｐゴシック" pitchFamily="34" charset="-128"/>
              </a:rPr>
              <a:t>Metapress</a:t>
            </a:r>
            <a:r>
              <a:rPr lang="en-US" baseline="0" dirty="0" smtClean="0">
                <a:ea typeface="ＭＳ Ｐゴシック" pitchFamily="34" charset="-128"/>
              </a:rPr>
              <a:t> </a:t>
            </a:r>
            <a:r>
              <a:rPr lang="en-US" baseline="0" dirty="0" err="1" smtClean="0">
                <a:ea typeface="ＭＳ Ｐゴシック" pitchFamily="34" charset="-128"/>
              </a:rPr>
              <a:t>Baywood</a:t>
            </a:r>
            <a:r>
              <a:rPr lang="en-US" baseline="0" dirty="0" smtClean="0">
                <a:ea typeface="ＭＳ Ｐゴシック" pitchFamily="34" charset="-128"/>
              </a:rPr>
              <a:t> Publishing Company and </a:t>
            </a:r>
            <a:r>
              <a:rPr lang="en-US" baseline="0" dirty="0" err="1" smtClean="0">
                <a:ea typeface="ＭＳ Ｐゴシック" pitchFamily="34" charset="-128"/>
              </a:rPr>
              <a:t>Metapress</a:t>
            </a:r>
            <a:r>
              <a:rPr lang="en-US" baseline="0" dirty="0" smtClean="0">
                <a:ea typeface="ＭＳ Ｐゴシック" pitchFamily="34" charset="-128"/>
              </a:rPr>
              <a:t> Journal, they’re going to be using the </a:t>
            </a:r>
            <a:r>
              <a:rPr lang="en-US" baseline="0" dirty="0" err="1" smtClean="0">
                <a:ea typeface="ＭＳ Ｐゴシック" pitchFamily="34" charset="-128"/>
              </a:rPr>
              <a:t>Metapress</a:t>
            </a:r>
            <a:r>
              <a:rPr lang="en-US" baseline="0" dirty="0" smtClean="0">
                <a:ea typeface="ＭＳ Ｐゴシック" pitchFamily="34" charset="-128"/>
              </a:rPr>
              <a:t> </a:t>
            </a:r>
            <a:r>
              <a:rPr lang="en-US" baseline="0" dirty="0" err="1" smtClean="0">
                <a:ea typeface="ＭＳ Ｐゴシック" pitchFamily="34" charset="-128"/>
              </a:rPr>
              <a:t>Baywood</a:t>
            </a:r>
            <a:r>
              <a:rPr lang="en-US" baseline="0" dirty="0" smtClean="0">
                <a:ea typeface="ＭＳ Ｐゴシック" pitchFamily="34" charset="-128"/>
              </a:rPr>
              <a:t> Publishing Company full text link first because it appears first in the list. You may want to remember this when you’re running usage statistics, as the usage statistics for the target that you want to display first in the list will likely be pretty high.</a:t>
            </a:r>
          </a:p>
          <a:p>
            <a:pPr defTabSz="882682">
              <a:defRPr/>
            </a:pPr>
            <a:endParaRPr lang="en-US" baseline="0" dirty="0"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r>
              <a:rPr lang="en-US" b="0" dirty="0" smtClean="0">
                <a:ea typeface="ＭＳ Ｐゴシック" pitchFamily="34" charset="-128"/>
              </a:rPr>
              <a:t>Display</a:t>
            </a:r>
            <a:r>
              <a:rPr lang="en-US" b="0" baseline="0" dirty="0" smtClean="0">
                <a:ea typeface="ＭＳ Ｐゴシック" pitchFamily="34" charset="-128"/>
              </a:rPr>
              <a:t> logic can be a fun option to play with – and this screenshot of Display Logic is from the Support team view of the SFX Admin Center.</a:t>
            </a:r>
          </a:p>
          <a:p>
            <a:endParaRPr lang="en-US" b="0" baseline="0" dirty="0" smtClean="0">
              <a:ea typeface="ＭＳ Ｐゴシック" pitchFamily="34" charset="-128"/>
            </a:endParaRPr>
          </a:p>
          <a:p>
            <a:r>
              <a:rPr lang="en-US" b="0" baseline="0" dirty="0" smtClean="0">
                <a:ea typeface="ＭＳ Ｐゴシック" pitchFamily="34" charset="-128"/>
              </a:rPr>
              <a:t>Perhaps full text is available through multiple targets, or full text and table of contents information is available in the same menu. In certain circumstances you may not want to give all of those options to your users – you really want a nice clean menu without a lot of extraneous information in it. </a:t>
            </a:r>
          </a:p>
          <a:p>
            <a:endParaRPr lang="en-US" b="0" baseline="0" dirty="0" smtClean="0">
              <a:ea typeface="ＭＳ Ｐゴシック" pitchFamily="34" charset="-128"/>
            </a:endParaRPr>
          </a:p>
          <a:p>
            <a:r>
              <a:rPr lang="en-US" b="0" baseline="0" dirty="0" smtClean="0">
                <a:ea typeface="ＭＳ Ｐゴシック" pitchFamily="34" charset="-128"/>
              </a:rPr>
              <a:t>Here’s a great example. </a:t>
            </a:r>
            <a:r>
              <a:rPr lang="en-US" b="1" baseline="0" dirty="0" smtClean="0">
                <a:ea typeface="ＭＳ Ｐゴシック" pitchFamily="34" charset="-128"/>
              </a:rPr>
              <a:t>(click) </a:t>
            </a:r>
          </a:p>
          <a:p>
            <a:r>
              <a:rPr lang="en-US" b="0" baseline="0" dirty="0" smtClean="0">
                <a:ea typeface="ＭＳ Ｐゴシック" pitchFamily="34" charset="-128"/>
              </a:rPr>
              <a:t>We can see here that the full text is available from three EBSCO databases, not to mention that it’s also available from two other vendors, Gale and ProQuest. The table of contents is also available for this article, again, from three EBSCO databases.  You may decide that you really just want to display a full text link from each vendor, and you want to suppress the Table of Contents services in this case, because you’re already providing links to the full text.</a:t>
            </a:r>
          </a:p>
          <a:p>
            <a:endParaRPr lang="en-US" b="0" baseline="0" dirty="0" smtClean="0">
              <a:ea typeface="ＭＳ Ｐゴシック" pitchFamily="34" charset="-128"/>
            </a:endParaRPr>
          </a:p>
          <a:p>
            <a:r>
              <a:rPr lang="en-US" b="0" baseline="0" dirty="0" smtClean="0">
                <a:ea typeface="ＭＳ Ｐゴシック" pitchFamily="34" charset="-128"/>
              </a:rPr>
              <a:t>Now, it's possible to shut one or more of these services off or inactivate the services, but you may not want to do that - because it could be that with another article the full text isn't available, and you'd want to make sure that at least you gave your users the option to get to the Table of Contents.</a:t>
            </a:r>
          </a:p>
          <a:p>
            <a:endParaRPr lang="en-US" b="0" baseline="0" dirty="0" smtClean="0">
              <a:ea typeface="ＭＳ Ｐゴシック" pitchFamily="34" charset="-128"/>
            </a:endParaRPr>
          </a:p>
          <a:p>
            <a:r>
              <a:rPr lang="en-US" b="0" baseline="0" dirty="0" smtClean="0">
                <a:ea typeface="ＭＳ Ｐゴシック" pitchFamily="34" charset="-128"/>
              </a:rPr>
              <a:t>So Display Logic allows you to think about conditions you want to apply to the services that are displayed. </a:t>
            </a:r>
            <a:r>
              <a:rPr lang="en-US" b="1" baseline="0" dirty="0" smtClean="0">
                <a:ea typeface="ＭＳ Ｐゴシック" pitchFamily="34" charset="-128"/>
              </a:rPr>
              <a:t>(click)</a:t>
            </a:r>
            <a:endParaRPr lang="en-US" b="1"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Some of the default rules here can</a:t>
            </a:r>
            <a:r>
              <a:rPr lang="en-US" baseline="0" dirty="0" smtClean="0">
                <a:ea typeface="ＭＳ Ｐゴシック" pitchFamily="34" charset="-128"/>
              </a:rPr>
              <a:t> help you do just that. Again, this is a screenshot from behind the scenes, but this first rule, which I have active already, is saying that if the full text is available from a target, don't show the abstract.  There's a condition - </a:t>
            </a:r>
            <a:r>
              <a:rPr lang="en-US" i="1" baseline="0" dirty="0" smtClean="0">
                <a:ea typeface="ＭＳ Ｐゴシック" pitchFamily="34" charset="-128"/>
              </a:rPr>
              <a:t>if</a:t>
            </a:r>
            <a:r>
              <a:rPr lang="en-US" baseline="0" dirty="0" smtClean="0">
                <a:ea typeface="ＭＳ Ｐゴシック" pitchFamily="34" charset="-128"/>
              </a:rPr>
              <a:t> I'm getting the full text from a target, I only want to suppress the abstract from the same target.  The next rule states that if full text is available, I want to suppress document delivery.</a:t>
            </a:r>
          </a:p>
          <a:p>
            <a:endParaRPr lang="en-US" baseline="0" dirty="0" smtClean="0">
              <a:ea typeface="ＭＳ Ｐゴシック" pitchFamily="34" charset="-128"/>
            </a:endParaRPr>
          </a:p>
          <a:p>
            <a:r>
              <a:rPr lang="en-US" baseline="0" dirty="0" smtClean="0">
                <a:ea typeface="ＭＳ Ｐゴシック" pitchFamily="34" charset="-128"/>
              </a:rPr>
              <a:t>You can actually get very specific with these logic rules, and this will help you create a clutter-free SFX Menu.</a:t>
            </a:r>
            <a:endParaRPr lang="en-US" dirty="0"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r>
              <a:rPr lang="en-US" b="0" dirty="0" smtClean="0">
                <a:ea typeface="ＭＳ Ｐゴシック" pitchFamily="34" charset="-128"/>
              </a:rPr>
              <a:t>Let’s about now about</a:t>
            </a:r>
            <a:r>
              <a:rPr lang="en-US" b="0" baseline="0" dirty="0" smtClean="0">
                <a:ea typeface="ＭＳ Ｐゴシック" pitchFamily="34" charset="-128"/>
              </a:rPr>
              <a:t> using the Proxy server with the SFX menu.</a:t>
            </a:r>
            <a:endParaRPr lang="en-US" baseline="0" dirty="0" smtClean="0">
              <a:ea typeface="ＭＳ Ｐゴシック" pitchFamily="34" charset="-128"/>
            </a:endParaRPr>
          </a:p>
          <a:p>
            <a:r>
              <a:rPr lang="en-US" dirty="0"/>
              <a:t> </a:t>
            </a:r>
          </a:p>
          <a:p>
            <a:r>
              <a:rPr lang="en-US" dirty="0"/>
              <a:t>When creating target URLs, SFX can direct end users to go through your proxy server. The proxy server determines the IP address of the </a:t>
            </a:r>
            <a:r>
              <a:rPr lang="en-US" dirty="0" smtClean="0"/>
              <a:t>user</a:t>
            </a:r>
            <a:r>
              <a:rPr lang="en-US" dirty="0"/>
              <a:t> and checks to see whether the user on campus or off campus. If the user is on campus, they go straight to the to the target.  If the user is off campus, they’re asked to log into the proxy server. The proxy then goes out to the databases to get the web pages and send them back to the user.   Since your proxy is on the library’s network, the database vendors recognize the IP address as belonging to your institution.</a:t>
            </a:r>
          </a:p>
          <a:p>
            <a:endParaRPr lang="en-US" dirty="0"/>
          </a:p>
          <a:p>
            <a:pPr defTabSz="882682">
              <a:defRPr/>
            </a:pPr>
            <a:r>
              <a:rPr lang="en-US" dirty="0"/>
              <a:t>SFX supports EZProxy, Innovative WAM, </a:t>
            </a:r>
            <a:r>
              <a:rPr lang="en-US" dirty="0" smtClean="0"/>
              <a:t>LIBPROXY,</a:t>
            </a:r>
            <a:r>
              <a:rPr lang="en-US" baseline="0" dirty="0" smtClean="0"/>
              <a:t> and WEB_PROXY – and you can select when you want to use the proxy: </a:t>
            </a:r>
            <a:endParaRPr lang="en-US" dirty="0"/>
          </a:p>
          <a:p>
            <a:pPr marL="171450" indent="-171450" defTabSz="882682">
              <a:buFont typeface="Arial" pitchFamily="34" charset="0"/>
              <a:buChar char="•"/>
              <a:defRPr/>
            </a:pPr>
            <a:r>
              <a:rPr lang="en-US" dirty="0" smtClean="0"/>
              <a:t>All of the time for all targets – regardless of whether</a:t>
            </a:r>
            <a:r>
              <a:rPr lang="en-US" baseline="0" dirty="0" smtClean="0"/>
              <a:t> targets are free or subscription. </a:t>
            </a:r>
          </a:p>
          <a:p>
            <a:pPr marL="171450" indent="-171450" defTabSz="882682">
              <a:buFont typeface="Arial" pitchFamily="34" charset="0"/>
              <a:buChar char="•"/>
              <a:defRPr/>
            </a:pPr>
            <a:r>
              <a:rPr lang="en-US" dirty="0" smtClean="0"/>
              <a:t>None of the time</a:t>
            </a:r>
          </a:p>
          <a:p>
            <a:pPr marL="171450" indent="-171450" defTabSz="882682">
              <a:buFont typeface="Arial" pitchFamily="34" charset="0"/>
              <a:buChar char="•"/>
              <a:defRPr/>
            </a:pPr>
            <a:r>
              <a:rPr lang="en-US" dirty="0" smtClean="0"/>
              <a:t>Or</a:t>
            </a:r>
            <a:r>
              <a:rPr lang="en-US" baseline="0" dirty="0" smtClean="0"/>
              <a:t> </a:t>
            </a:r>
            <a:r>
              <a:rPr lang="en-US" dirty="0" smtClean="0"/>
              <a:t>selectively –</a:t>
            </a:r>
            <a:r>
              <a:rPr lang="en-US" baseline="0" dirty="0" smtClean="0"/>
              <a:t>  based on a checkbox in the target service level for each target. This is where to control whether or not to use the proxy for each target. Your Ex </a:t>
            </a:r>
            <a:r>
              <a:rPr lang="en-US" baseline="0" dirty="0" err="1" smtClean="0"/>
              <a:t>Libris</a:t>
            </a:r>
            <a:r>
              <a:rPr lang="en-US" baseline="0" dirty="0" smtClean="0"/>
              <a:t> project team and the support team has access to the target service level and can set this up for you. Selectively controlling when to use the proxy can be</a:t>
            </a:r>
            <a:r>
              <a:rPr lang="en-US" dirty="0" smtClean="0"/>
              <a:t> </a:t>
            </a:r>
            <a:r>
              <a:rPr lang="en-US" dirty="0"/>
              <a:t>handy if you find that your having technical issues with a particular database, or if you have a lot of free targets active – there’s no need to proxy a free target, and you can save your proxy server some traffic</a:t>
            </a:r>
            <a:r>
              <a:rPr lang="en-US" dirty="0" smtClean="0"/>
              <a:t>.</a:t>
            </a:r>
            <a:endParaRPr lang="en-US" dirty="0"/>
          </a:p>
          <a:p>
            <a:endParaRPr lang="en-US" dirty="0"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p:txBody>
          <a:bodyPr lIns="93288" tIns="46643" rIns="93288" bIns="46643"/>
          <a:lstStyle/>
          <a:p>
            <a:pPr eaLnBrk="1" hangingPunct="1"/>
            <a:endParaRPr 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r>
              <a:rPr lang="en-US" dirty="0" smtClean="0">
                <a:ea typeface="ＭＳ Ｐゴシック" pitchFamily="34" charset="-128"/>
              </a:rPr>
              <a:t>Let’s talk a</a:t>
            </a:r>
            <a:r>
              <a:rPr lang="en-US" baseline="0" dirty="0" smtClean="0">
                <a:ea typeface="ＭＳ Ｐゴシック" pitchFamily="34" charset="-128"/>
              </a:rPr>
              <a:t> little </a:t>
            </a:r>
            <a:r>
              <a:rPr lang="en-US" dirty="0" smtClean="0">
                <a:ea typeface="ＭＳ Ｐゴシック" pitchFamily="34" charset="-128"/>
              </a:rPr>
              <a:t>about </a:t>
            </a:r>
            <a:r>
              <a:rPr lang="en-US" baseline="0" dirty="0" err="1" smtClean="0">
                <a:ea typeface="ＭＳ Ｐゴシック" pitchFamily="34" charset="-128"/>
              </a:rPr>
              <a:t>CrossRef</a:t>
            </a:r>
            <a:r>
              <a:rPr lang="en-US" baseline="0" dirty="0" smtClean="0">
                <a:ea typeface="ＭＳ Ｐゴシック" pitchFamily="34" charset="-128"/>
              </a:rPr>
              <a:t> and how it’s used with SFX. By default, </a:t>
            </a:r>
            <a:r>
              <a:rPr lang="en-US" baseline="0" dirty="0" err="1" smtClean="0">
                <a:ea typeface="ＭＳ Ｐゴシック" pitchFamily="34" charset="-128"/>
              </a:rPr>
              <a:t>CrossRef</a:t>
            </a:r>
            <a:r>
              <a:rPr lang="en-US" baseline="0" dirty="0" smtClean="0">
                <a:ea typeface="ＭＳ Ｐゴシック" pitchFamily="34" charset="-128"/>
              </a:rPr>
              <a:t> is enabled to work with SFX.</a:t>
            </a:r>
          </a:p>
          <a:p>
            <a:endParaRPr lang="en-US" baseline="0"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ea typeface="ＭＳ Ｐゴシック" pitchFamily="34" charset="-128"/>
              </a:rPr>
              <a:t>CrossRef is the official DOI registration agency for scholarly and professional publications – DOI stands for Digital Object Identifier – it’s a standard identifier for articles and other digital objects that allows you to link directly to them based on the DOI itself. Using the DOI example here, the 10.1103 typically represents the publisher for the article. The other information seen in the DOI represents title of the journal, the volume and the page number for the article.</a:t>
            </a:r>
          </a:p>
          <a:p>
            <a:endParaRPr lang="en-US" baseline="0" dirty="0" smtClean="0">
              <a:ea typeface="ＭＳ Ｐゴシック" pitchFamily="34" charset="-128"/>
            </a:endParaRPr>
          </a:p>
          <a:p>
            <a:r>
              <a:rPr lang="en-US" baseline="0" dirty="0" smtClean="0">
                <a:ea typeface="ＭＳ Ｐゴシック" pitchFamily="34" charset="-128"/>
              </a:rPr>
              <a:t>During your implementation, you’ll be asked to register with CrossRef as a library affiliate.  There are a number of reasons why we have you do this…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pPr defTabSz="882682">
              <a:defRPr/>
            </a:pPr>
            <a:r>
              <a:rPr lang="en-US" dirty="0" smtClean="0"/>
              <a:t>The first reason why we ask you to register with </a:t>
            </a:r>
            <a:r>
              <a:rPr lang="en-US" dirty="0" err="1" smtClean="0"/>
              <a:t>CrossRef</a:t>
            </a:r>
            <a:r>
              <a:rPr lang="en-US" dirty="0" smtClean="0"/>
              <a:t> is to enable article-level linking.</a:t>
            </a:r>
            <a:r>
              <a:rPr lang="en-US" baseline="0" dirty="0" smtClean="0"/>
              <a:t> </a:t>
            </a:r>
            <a:r>
              <a:rPr lang="en-US" dirty="0" smtClean="0"/>
              <a:t>Also during your implementation,</a:t>
            </a:r>
            <a:r>
              <a:rPr lang="en-US" baseline="0" dirty="0" smtClean="0"/>
              <a:t> Ex </a:t>
            </a:r>
            <a:r>
              <a:rPr lang="en-US" baseline="0" dirty="0" err="1" smtClean="0"/>
              <a:t>Libris</a:t>
            </a:r>
            <a:r>
              <a:rPr lang="en-US" baseline="0" dirty="0" smtClean="0"/>
              <a:t> will probably be </a:t>
            </a:r>
            <a:r>
              <a:rPr lang="en-US" dirty="0" smtClean="0"/>
              <a:t>activating the DOI target </a:t>
            </a:r>
            <a:r>
              <a:rPr lang="en-US" baseline="0" dirty="0" smtClean="0"/>
              <a:t>in your </a:t>
            </a:r>
            <a:r>
              <a:rPr lang="en-US" baseline="0" dirty="0" err="1" smtClean="0"/>
              <a:t>KnowledgeBase</a:t>
            </a:r>
            <a:r>
              <a:rPr lang="en-US" baseline="0" dirty="0" smtClean="0"/>
              <a:t> </a:t>
            </a:r>
            <a:r>
              <a:rPr lang="en-US" dirty="0" smtClean="0"/>
              <a:t>– so when the SFX server receives a DOI, DOI linking can be provided.</a:t>
            </a:r>
            <a:r>
              <a:rPr lang="en-US" baseline="0" dirty="0" smtClean="0"/>
              <a:t>  </a:t>
            </a:r>
          </a:p>
          <a:p>
            <a:pPr defTabSz="882682">
              <a:defRPr/>
            </a:pPr>
            <a:endParaRPr lang="en-US" baseline="0" dirty="0" smtClean="0"/>
          </a:p>
          <a:p>
            <a:pPr defTabSz="882682">
              <a:defRPr/>
            </a:pPr>
            <a:r>
              <a:rPr lang="en-US" dirty="0" smtClean="0"/>
              <a:t>In other cases SFX targets may </a:t>
            </a:r>
            <a:r>
              <a:rPr lang="en-US" i="1" dirty="0" smtClean="0"/>
              <a:t>require</a:t>
            </a:r>
            <a:r>
              <a:rPr lang="en-US" dirty="0" smtClean="0"/>
              <a:t> a DOI to create an article level link.  However, the SFX source doesn't always send the DOI as metadata in the OpenURL.  When it's not there, SFX can retrieve the DOI from the CrossRef database. </a:t>
            </a:r>
          </a:p>
          <a:p>
            <a:endParaRPr lang="en-US" dirty="0" smtClean="0"/>
          </a:p>
          <a:p>
            <a:r>
              <a:rPr lang="en-US" dirty="0" smtClean="0"/>
              <a:t>Behind the scenes,</a:t>
            </a:r>
            <a:r>
              <a:rPr lang="en-US" baseline="0" dirty="0" smtClean="0"/>
              <a:t> t</a:t>
            </a:r>
            <a:r>
              <a:rPr lang="en-US" dirty="0" smtClean="0"/>
              <a:t>he targets that use DOI linking contain a field called '</a:t>
            </a:r>
            <a:r>
              <a:rPr lang="en-US" dirty="0" err="1" smtClean="0"/>
              <a:t>CrossRef</a:t>
            </a:r>
            <a:r>
              <a:rPr lang="en-US" dirty="0" smtClean="0"/>
              <a:t> Supported with a 'yes' value in the View and Edit windows of the target service</a:t>
            </a:r>
            <a:r>
              <a:rPr lang="en-US" baseline="0" dirty="0" smtClean="0"/>
              <a:t>.</a:t>
            </a:r>
            <a:endParaRPr lang="en-US" dirty="0" smtClean="0"/>
          </a:p>
          <a:p>
            <a:endParaRPr lang="en-US" dirty="0" smtClean="0"/>
          </a:p>
          <a:p>
            <a:r>
              <a:rPr lang="en-US" dirty="0" smtClean="0"/>
              <a:t>(click) Another reason</a:t>
            </a:r>
            <a:r>
              <a:rPr lang="en-US" baseline="0" dirty="0" smtClean="0"/>
              <a:t> to register with CrossRef is that s</a:t>
            </a:r>
            <a:r>
              <a:rPr lang="en-US" dirty="0" smtClean="0"/>
              <a:t>ometimes an SFX source sends a DOI through the OpenURL, but doesn't send any other metadata.  SFX can use the CrossRef database to augment the OpenURL so that the targets</a:t>
            </a:r>
            <a:r>
              <a:rPr lang="en-US" baseline="0" dirty="0" smtClean="0"/>
              <a:t> </a:t>
            </a:r>
            <a:r>
              <a:rPr lang="en-US" dirty="0" smtClean="0"/>
              <a:t>will have more information to work with.</a:t>
            </a:r>
          </a:p>
          <a:p>
            <a:endParaRPr lang="en-US" dirty="0" smtClean="0"/>
          </a:p>
          <a:p>
            <a:r>
              <a:rPr lang="en-US" dirty="0" smtClean="0"/>
              <a:t>(click) And lastly, CrossRef </a:t>
            </a:r>
            <a:r>
              <a:rPr lang="en-US" baseline="0" dirty="0" smtClean="0"/>
              <a:t>can ensure that your users are l</a:t>
            </a:r>
            <a:r>
              <a:rPr lang="en-US" dirty="0" smtClean="0"/>
              <a:t>inking to the appropriate copy:  By default, when your users click on a CrossRef or DOI link in a source, they're going to be linked to the full text at the publisher's Web site.  However, this may not be the link you want - for example, you may host the journal locally, or subscribe to the journal through an aggregator.  As a CrossRef library affiliate, you can ensure that when your users click on a CrossRef or DOI link, they're going to go to your SFX server,</a:t>
            </a:r>
            <a:r>
              <a:rPr lang="en-US" baseline="0" dirty="0" smtClean="0"/>
              <a:t> and not directly to the publisher’s site.</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smtClean="0">
                <a:ea typeface="ＭＳ Ｐゴシック" pitchFamily="34" charset="-128"/>
              </a:rPr>
              <a:t>Let’s talk about </a:t>
            </a:r>
            <a:r>
              <a:rPr lang="en-US" b="0" baseline="0" dirty="0" err="1" smtClean="0">
                <a:ea typeface="ＭＳ Ｐゴシック" pitchFamily="34" charset="-128"/>
              </a:rPr>
              <a:t>Directlink</a:t>
            </a:r>
            <a:r>
              <a:rPr lang="en-US" b="0" baseline="0" dirty="0" smtClean="0">
                <a:ea typeface="ＭＳ Ｐゴシック" pitchFamily="34" charset="-128"/>
              </a:rPr>
              <a:t> now. You may remember this setting from the SFX Introduction.  In short, when </a:t>
            </a:r>
            <a:r>
              <a:rPr lang="en-US" b="0" baseline="0" dirty="0" err="1" smtClean="0">
                <a:ea typeface="ＭＳ Ｐゴシック" pitchFamily="34" charset="-128"/>
              </a:rPr>
              <a:t>DirectLink</a:t>
            </a:r>
            <a:r>
              <a:rPr lang="en-US" b="0" baseline="0" dirty="0" smtClean="0">
                <a:ea typeface="ＭＳ Ｐゴシック" pitchFamily="34" charset="-128"/>
              </a:rPr>
              <a:t> is enabled, the user can click on the SFX button in the source system and be passed directly to the full text, bypassing the SFX Menu completely.</a:t>
            </a:r>
          </a:p>
          <a:p>
            <a:endParaRPr lang="en-US" dirty="0" smtClean="0">
              <a:ea typeface="ＭＳ Ｐゴシック" pitchFamily="34" charset="-128"/>
            </a:endParaRPr>
          </a:p>
          <a:p>
            <a:r>
              <a:rPr lang="en-US" dirty="0" smtClean="0">
                <a:ea typeface="ＭＳ Ｐゴシック" pitchFamily="34" charset="-128"/>
              </a:rPr>
              <a:t>To show you the difference</a:t>
            </a:r>
            <a:r>
              <a:rPr lang="en-US" baseline="0" dirty="0" smtClean="0">
                <a:ea typeface="ＭＳ Ｐゴシック" pitchFamily="34" charset="-128"/>
              </a:rPr>
              <a:t> between </a:t>
            </a:r>
            <a:r>
              <a:rPr lang="en-US" baseline="0" dirty="0" err="1" smtClean="0">
                <a:ea typeface="ＭＳ Ｐゴシック" pitchFamily="34" charset="-128"/>
              </a:rPr>
              <a:t>DirectLink</a:t>
            </a:r>
            <a:r>
              <a:rPr lang="en-US" baseline="0" dirty="0" smtClean="0">
                <a:ea typeface="ＭＳ Ｐゴシック" pitchFamily="34" charset="-128"/>
              </a:rPr>
              <a:t> turned off vs. on, let’s use an example of Primo as a source where the user starts his/her search.</a:t>
            </a:r>
          </a:p>
          <a:p>
            <a:endParaRPr lang="en-US" baseline="0" dirty="0" smtClean="0">
              <a:ea typeface="ＭＳ Ｐゴシック" pitchFamily="34" charset="-128"/>
            </a:endParaRPr>
          </a:p>
          <a:p>
            <a:r>
              <a:rPr lang="en-US" b="1" dirty="0" smtClean="0">
                <a:ea typeface="ＭＳ Ｐゴシック" pitchFamily="34" charset="-128"/>
              </a:rPr>
              <a:t>(click)</a:t>
            </a:r>
            <a:r>
              <a:rPr lang="en-US" dirty="0" smtClean="0">
                <a:ea typeface="ＭＳ Ｐゴシック" pitchFamily="34" charset="-128"/>
              </a:rPr>
              <a:t> With </a:t>
            </a:r>
            <a:r>
              <a:rPr lang="en-US" dirty="0" err="1" smtClean="0">
                <a:ea typeface="ＭＳ Ｐゴシック" pitchFamily="34" charset="-128"/>
              </a:rPr>
              <a:t>DirectLink</a:t>
            </a:r>
            <a:r>
              <a:rPr lang="en-US" dirty="0" smtClean="0">
                <a:ea typeface="ＭＳ Ｐゴシック" pitchFamily="34" charset="-128"/>
              </a:rPr>
              <a:t> off, when</a:t>
            </a:r>
            <a:r>
              <a:rPr lang="en-US" baseline="0" dirty="0" smtClean="0">
                <a:ea typeface="ＭＳ Ｐゴシック" pitchFamily="34" charset="-128"/>
              </a:rPr>
              <a:t> the user clicks on the View Online tab in Primo – or if they click on the SFX button in other sources - they </a:t>
            </a:r>
            <a:r>
              <a:rPr lang="en-US" dirty="0" smtClean="0">
                <a:ea typeface="ＭＳ Ｐゴシック" pitchFamily="34" charset="-128"/>
              </a:rPr>
              <a:t>will always see the SFX Menu as an intermediate step between the source and the target databases.  Generally speaking, with </a:t>
            </a:r>
            <a:r>
              <a:rPr lang="en-US" dirty="0" err="1" smtClean="0">
                <a:ea typeface="ＭＳ Ｐゴシック" pitchFamily="34" charset="-128"/>
              </a:rPr>
              <a:t>DirectLink</a:t>
            </a:r>
            <a:r>
              <a:rPr lang="en-US" dirty="0" smtClean="0">
                <a:ea typeface="ＭＳ Ｐゴシック" pitchFamily="34" charset="-128"/>
              </a:rPr>
              <a:t> off, the user will have the ability to choose which target they want to use, or take advantage of any</a:t>
            </a:r>
            <a:r>
              <a:rPr lang="en-US" baseline="0" dirty="0" smtClean="0">
                <a:ea typeface="ＭＳ Ｐゴシック" pitchFamily="34" charset="-128"/>
              </a:rPr>
              <a:t> </a:t>
            </a:r>
            <a:r>
              <a:rPr lang="en-US" dirty="0" smtClean="0">
                <a:ea typeface="ＭＳ Ｐゴシック" pitchFamily="34" charset="-128"/>
              </a:rPr>
              <a:t>additional services shown in the menu.</a:t>
            </a:r>
          </a:p>
          <a:p>
            <a:endParaRPr lang="en-US" dirty="0" smtClean="0">
              <a:ea typeface="ＭＳ Ｐゴシック" pitchFamily="34" charset="-128"/>
            </a:endParaRPr>
          </a:p>
          <a:p>
            <a:r>
              <a:rPr lang="en-US" b="1" dirty="0" smtClean="0">
                <a:ea typeface="ＭＳ Ｐゴシック" pitchFamily="34" charset="-128"/>
              </a:rPr>
              <a:t>(click)</a:t>
            </a:r>
            <a:r>
              <a:rPr lang="en-US" dirty="0" smtClean="0">
                <a:ea typeface="ＭＳ Ｐゴシック" pitchFamily="34" charset="-128"/>
              </a:rPr>
              <a:t> However, with </a:t>
            </a:r>
            <a:r>
              <a:rPr lang="en-US" dirty="0" err="1" smtClean="0">
                <a:ea typeface="ＭＳ Ｐゴシック" pitchFamily="34" charset="-128"/>
              </a:rPr>
              <a:t>DirectLink</a:t>
            </a:r>
            <a:r>
              <a:rPr lang="en-US" dirty="0" smtClean="0">
                <a:ea typeface="ＭＳ Ｐゴシック" pitchFamily="34" charset="-128"/>
              </a:rPr>
              <a:t> on, the user will be</a:t>
            </a:r>
            <a:r>
              <a:rPr lang="en-US" baseline="0" dirty="0" smtClean="0">
                <a:ea typeface="ＭＳ Ｐゴシック" pitchFamily="34" charset="-128"/>
              </a:rPr>
              <a:t> taken directly to </a:t>
            </a:r>
            <a:r>
              <a:rPr lang="en-US" dirty="0" smtClean="0">
                <a:ea typeface="ＭＳ Ｐゴシック" pitchFamily="34" charset="-128"/>
              </a:rPr>
              <a:t>full-text when they click on the SFX button in the source -</a:t>
            </a:r>
            <a:r>
              <a:rPr lang="en-US" baseline="0" dirty="0" smtClean="0">
                <a:ea typeface="ＭＳ Ｐゴシック" pitchFamily="34" charset="-128"/>
              </a:rPr>
              <a:t> </a:t>
            </a:r>
            <a:r>
              <a:rPr lang="en-US" dirty="0" smtClean="0">
                <a:ea typeface="ＭＳ Ｐゴシック" pitchFamily="34" charset="-128"/>
              </a:rPr>
              <a:t>or in Primo, the View Online tab. They</a:t>
            </a:r>
            <a:r>
              <a:rPr lang="en-US" baseline="0" dirty="0" smtClean="0">
                <a:ea typeface="ＭＳ Ｐゴシック" pitchFamily="34" charset="-128"/>
              </a:rPr>
              <a:t> will not see </a:t>
            </a:r>
            <a:r>
              <a:rPr lang="en-US" dirty="0" smtClean="0">
                <a:ea typeface="ＭＳ Ｐゴシック" pitchFamily="34" charset="-128"/>
              </a:rPr>
              <a:t>the SFX menu when full text is available.  </a:t>
            </a:r>
          </a:p>
          <a:p>
            <a:endParaRPr lang="en-US" dirty="0" smtClean="0">
              <a:ea typeface="ＭＳ Ｐゴシック" pitchFamily="34" charset="-128"/>
            </a:endParaRPr>
          </a:p>
          <a:p>
            <a:r>
              <a:rPr lang="en-US" dirty="0" smtClean="0">
                <a:ea typeface="ＭＳ Ｐゴシック" pitchFamily="34" charset="-128"/>
              </a:rPr>
              <a:t>With </a:t>
            </a:r>
            <a:r>
              <a:rPr lang="en-US" dirty="0" err="1" smtClean="0">
                <a:ea typeface="ＭＳ Ｐゴシック" pitchFamily="34" charset="-128"/>
              </a:rPr>
              <a:t>DirectLink</a:t>
            </a:r>
            <a:r>
              <a:rPr lang="en-US" dirty="0" smtClean="0">
                <a:ea typeface="ＭＳ Ｐゴシック" pitchFamily="34" charset="-128"/>
              </a:rPr>
              <a:t> on, the user no longer needs to make an extra decision and an extra click, and they’re brought directly to the full text</a:t>
            </a:r>
            <a:r>
              <a:rPr lang="en-US" baseline="0" dirty="0" smtClean="0">
                <a:ea typeface="ＭＳ Ｐゴシック" pitchFamily="34" charset="-128"/>
              </a:rPr>
              <a:t> – bypassing the SFX menu.</a:t>
            </a: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D0C5F65E-AE82-496A-90B0-3B6D6479628E}" type="slidenum">
              <a:rPr lang="ar-SA" smtClean="0"/>
              <a:pPr/>
              <a:t>22</a:t>
            </a:fld>
            <a:endParaRPr lang="en-US">
              <a:cs typeface="Arial" pitchFamily="34" charset="0"/>
            </a:endParaRPr>
          </a:p>
        </p:txBody>
      </p:sp>
    </p:spTree>
    <p:extLst>
      <p:ext uri="{BB962C8B-B14F-4D97-AF65-F5344CB8AC3E}">
        <p14:creationId xmlns:p14="http://schemas.microsoft.com/office/powerpoint/2010/main" val="2742687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r>
              <a:rPr lang="en-US" b="0" baseline="0" dirty="0" smtClean="0">
                <a:ea typeface="ＭＳ Ｐゴシック" pitchFamily="34" charset="-128"/>
              </a:rPr>
              <a:t>Now there are several decisions you can make about </a:t>
            </a:r>
            <a:r>
              <a:rPr lang="en-US" b="0" baseline="0" dirty="0" err="1" smtClean="0">
                <a:ea typeface="ＭＳ Ｐゴシック" pitchFamily="34" charset="-128"/>
              </a:rPr>
              <a:t>Directlink</a:t>
            </a:r>
            <a:r>
              <a:rPr lang="en-US" b="0" baseline="0" dirty="0" smtClean="0">
                <a:ea typeface="ＭＳ Ｐゴシック" pitchFamily="34" charset="-128"/>
              </a:rPr>
              <a:t>.  </a:t>
            </a:r>
          </a:p>
          <a:p>
            <a:endParaRPr lang="en-US" b="0" baseline="0" dirty="0" smtClean="0">
              <a:ea typeface="ＭＳ Ｐゴシック" pitchFamily="34" charset="-128"/>
            </a:endParaRPr>
          </a:p>
          <a:p>
            <a:r>
              <a:rPr lang="en-US" b="1" baseline="0" dirty="0" smtClean="0">
                <a:ea typeface="ＭＳ Ｐゴシック" pitchFamily="34" charset="-128"/>
              </a:rPr>
              <a:t>(click)</a:t>
            </a:r>
            <a:r>
              <a:rPr lang="en-US" b="0" baseline="0" dirty="0" smtClean="0">
                <a:ea typeface="ＭＳ Ｐゴシック" pitchFamily="34" charset="-128"/>
              </a:rPr>
              <a:t> First, you can decide if you want it turned on or off.</a:t>
            </a:r>
          </a:p>
          <a:p>
            <a:endParaRPr lang="en-US" b="0" baseline="0" dirty="0" smtClean="0">
              <a:ea typeface="ＭＳ Ｐゴシック" pitchFamily="34" charset="-128"/>
            </a:endParaRPr>
          </a:p>
          <a:p>
            <a:r>
              <a:rPr lang="en-US" b="1" baseline="0" dirty="0" smtClean="0">
                <a:ea typeface="ＭＳ Ｐゴシック" pitchFamily="34" charset="-128"/>
              </a:rPr>
              <a:t>(click)</a:t>
            </a:r>
            <a:r>
              <a:rPr lang="en-US" b="0" baseline="0" dirty="0" smtClean="0">
                <a:ea typeface="ＭＳ Ｐゴシック" pitchFamily="34" charset="-128"/>
              </a:rPr>
              <a:t> If you decide to turn </a:t>
            </a:r>
            <a:r>
              <a:rPr lang="en-US" b="0" baseline="0" dirty="0" err="1" smtClean="0">
                <a:ea typeface="ＭＳ Ｐゴシック" pitchFamily="34" charset="-128"/>
              </a:rPr>
              <a:t>directlinking</a:t>
            </a:r>
            <a:r>
              <a:rPr lang="en-US" b="0" baseline="0" dirty="0" smtClean="0">
                <a:ea typeface="ＭＳ Ｐゴシック" pitchFamily="34" charset="-128"/>
              </a:rPr>
              <a:t> on, you can determine which target services it should be used for. Typically, it is used for </a:t>
            </a:r>
            <a:r>
              <a:rPr lang="en-US" b="0" baseline="0" dirty="0" err="1" smtClean="0">
                <a:ea typeface="ＭＳ Ｐゴシック" pitchFamily="34" charset="-128"/>
              </a:rPr>
              <a:t>getFullText</a:t>
            </a:r>
            <a:r>
              <a:rPr lang="en-US" b="0" baseline="0" dirty="0" smtClean="0">
                <a:ea typeface="ＭＳ Ｐゴシック" pitchFamily="34" charset="-128"/>
              </a:rPr>
              <a:t> services where the user will be taken to full-text. So this means that if only an abstract or table of contents is available, the user will get the SFX menu.</a:t>
            </a:r>
          </a:p>
          <a:p>
            <a:endParaRPr lang="en-US" b="0" baseline="0" dirty="0" smtClean="0">
              <a:ea typeface="ＭＳ Ｐゴシック" pitchFamily="34" charset="-128"/>
            </a:endParaRPr>
          </a:p>
          <a:p>
            <a:r>
              <a:rPr lang="en-US" b="1" baseline="0" dirty="0" smtClean="0">
                <a:ea typeface="ＭＳ Ｐゴシック" pitchFamily="34" charset="-128"/>
              </a:rPr>
              <a:t>(click)</a:t>
            </a:r>
            <a:r>
              <a:rPr lang="en-US" b="0" baseline="0" dirty="0" smtClean="0">
                <a:ea typeface="ＭＳ Ｐゴシック" pitchFamily="34" charset="-128"/>
              </a:rPr>
              <a:t> You can decide which sources you want direct linking to work with.</a:t>
            </a:r>
          </a:p>
          <a:p>
            <a:endParaRPr lang="en-US" b="0" baseline="0" dirty="0" smtClean="0">
              <a:ea typeface="ＭＳ Ｐゴシック" pitchFamily="34" charset="-128"/>
            </a:endParaRPr>
          </a:p>
          <a:p>
            <a:r>
              <a:rPr lang="en-US" b="1" baseline="0" dirty="0" smtClean="0">
                <a:ea typeface="ＭＳ Ｐゴシック" pitchFamily="34" charset="-128"/>
              </a:rPr>
              <a:t>(click)</a:t>
            </a:r>
            <a:r>
              <a:rPr lang="en-US" b="0" baseline="0" dirty="0" smtClean="0">
                <a:ea typeface="ＭＳ Ｐゴシック" pitchFamily="34" charset="-128"/>
              </a:rPr>
              <a:t> In the event that the full text is available from more than one target, you can decide if want direct linking enabled in that case. If you choose </a:t>
            </a:r>
            <a:r>
              <a:rPr lang="en-US" b="0" i="1" baseline="0" dirty="0" smtClean="0">
                <a:ea typeface="ＭＳ Ｐゴシック" pitchFamily="34" charset="-128"/>
              </a:rPr>
              <a:t>not</a:t>
            </a:r>
            <a:r>
              <a:rPr lang="en-US" b="0" baseline="0" dirty="0" smtClean="0">
                <a:ea typeface="ＭＳ Ｐゴシック" pitchFamily="34" charset="-128"/>
              </a:rPr>
              <a:t> to enable direct linking if there are multiple targets that have the full-text, then the SFX menu will display in that case and the user can choose which target to view the full-text from.</a:t>
            </a:r>
          </a:p>
          <a:p>
            <a:endParaRPr lang="en-US" b="0" baseline="0" dirty="0" smtClean="0">
              <a:ea typeface="ＭＳ Ｐゴシック" pitchFamily="34" charset="-128"/>
            </a:endParaRPr>
          </a:p>
          <a:p>
            <a:r>
              <a:rPr lang="en-US" b="0" baseline="0" dirty="0" smtClean="0">
                <a:ea typeface="ＭＳ Ｐゴシック" pitchFamily="34" charset="-128"/>
              </a:rPr>
              <a:t>If you decide to enable direct linking if there are multiple targets that have the full-text, then you can decide which target full-text you want to link directly to – for example, perhaps showing the full-text from the first target that displays in the list - which will work in conjunction with target precedence if you have the established. </a:t>
            </a:r>
          </a:p>
          <a:p>
            <a:endParaRPr lang="en-US" b="0" baseline="0" dirty="0" smtClean="0">
              <a:ea typeface="ＭＳ Ｐゴシック" pitchFamily="34" charset="-128"/>
            </a:endParaRPr>
          </a:p>
          <a:p>
            <a:r>
              <a:rPr lang="en-US" b="0" baseline="0" dirty="0" smtClean="0">
                <a:ea typeface="ＭＳ Ｐゴシック" pitchFamily="34" charset="-128"/>
              </a:rPr>
              <a:t>There are a few other Direct Linking options that are not mentioned here. You can learn more about them from your Ex </a:t>
            </a:r>
            <a:r>
              <a:rPr lang="en-US" b="0" baseline="0" dirty="0" err="1" smtClean="0">
                <a:ea typeface="ＭＳ Ｐゴシック" pitchFamily="34" charset="-128"/>
              </a:rPr>
              <a:t>Libris</a:t>
            </a:r>
            <a:r>
              <a:rPr lang="en-US" b="0" baseline="0" dirty="0" smtClean="0">
                <a:ea typeface="ＭＳ Ｐゴシック" pitchFamily="34" charset="-128"/>
              </a:rPr>
              <a:t> project team or in the SFX General Users Guide.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r>
              <a:rPr lang="en-US" b="0" baseline="0" dirty="0" smtClean="0">
                <a:ea typeface="ＭＳ Ｐゴシック" pitchFamily="34" charset="-128"/>
              </a:rPr>
              <a:t>I’ll just sum up very briefly a few more options. </a:t>
            </a:r>
          </a:p>
          <a:p>
            <a:endParaRPr lang="en-US" b="0" baseline="0" dirty="0" smtClean="0">
              <a:ea typeface="ＭＳ Ｐゴシック" pitchFamily="34" charset="-128"/>
            </a:endParaRPr>
          </a:p>
          <a:p>
            <a:r>
              <a:rPr lang="en-US" b="0" baseline="0" dirty="0" smtClean="0">
                <a:ea typeface="ＭＳ Ｐゴシック" pitchFamily="34" charset="-128"/>
              </a:rPr>
              <a:t>For related objects: You can decide if </a:t>
            </a:r>
            <a:r>
              <a:rPr lang="en-US" b="0" i="1" baseline="0" dirty="0" smtClean="0">
                <a:ea typeface="ＭＳ Ｐゴシック" pitchFamily="34" charset="-128"/>
              </a:rPr>
              <a:t>related</a:t>
            </a:r>
            <a:r>
              <a:rPr lang="en-US" b="0" baseline="0" dirty="0" smtClean="0">
                <a:ea typeface="ＭＳ Ｐゴシック" pitchFamily="34" charset="-128"/>
              </a:rPr>
              <a:t> objects should display in the SFX menu. For example, titles that are continued by or absorbed by other titles. This is similar to the related objects options that we covered in the A-Z </a:t>
            </a:r>
            <a:r>
              <a:rPr lang="en-US" b="0" baseline="0" dirty="0" smtClean="0">
                <a:ea typeface="ＭＳ Ｐゴシック" pitchFamily="34" charset="-128"/>
              </a:rPr>
              <a:t>List configuration </a:t>
            </a:r>
            <a:r>
              <a:rPr lang="en-US" b="0" baseline="0" dirty="0" smtClean="0">
                <a:ea typeface="ＭＳ Ｐゴシック" pitchFamily="34" charset="-128"/>
              </a:rPr>
              <a:t>session, but this would be if you want related titles to display in the SFX menu.</a:t>
            </a:r>
          </a:p>
          <a:p>
            <a:endParaRPr lang="en-US" b="0"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Also, the SFX menu mobile user interface can be enabled or disabled. We talked briefly about the Mobile user interface in the A-Z List configuration session. Note that if the SFX menu mobile interface is disabled, the </a:t>
            </a:r>
            <a:r>
              <a:rPr lang="en-US" dirty="0" smtClean="0"/>
              <a:t>A-Z list</a:t>
            </a:r>
            <a:r>
              <a:rPr lang="en-US" baseline="0" dirty="0" smtClean="0"/>
              <a:t> mobile interface is still enabled</a:t>
            </a:r>
            <a:r>
              <a:rPr lang="en-US" dirty="0" smtClean="0"/>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r>
              <a:rPr lang="en-US" dirty="0" smtClean="0"/>
              <a:t>Lastly, just</a:t>
            </a:r>
            <a:r>
              <a:rPr lang="en-US" baseline="0" dirty="0" smtClean="0"/>
              <a:t> like we saw in the A-Z </a:t>
            </a:r>
            <a:r>
              <a:rPr lang="en-US" baseline="0" dirty="0" smtClean="0"/>
              <a:t>List configuration </a:t>
            </a:r>
            <a:r>
              <a:rPr lang="en-US" baseline="0" dirty="0" smtClean="0"/>
              <a:t>session, </a:t>
            </a:r>
            <a:r>
              <a:rPr lang="en-US" dirty="0" smtClean="0"/>
              <a:t>the </a:t>
            </a:r>
            <a:r>
              <a:rPr lang="en-US" dirty="0"/>
              <a:t>wording for </a:t>
            </a:r>
            <a:r>
              <a:rPr lang="en-US" dirty="0" smtClean="0"/>
              <a:t>text </a:t>
            </a:r>
            <a:r>
              <a:rPr lang="en-US" dirty="0"/>
              <a:t>elements that are used in </a:t>
            </a:r>
            <a:r>
              <a:rPr lang="en-US" dirty="0" smtClean="0"/>
              <a:t>the</a:t>
            </a:r>
            <a:r>
              <a:rPr lang="en-US" baseline="0" dirty="0" smtClean="0"/>
              <a:t> </a:t>
            </a:r>
            <a:r>
              <a:rPr lang="en-US" dirty="0" smtClean="0"/>
              <a:t>SFX Menu can be changed. </a:t>
            </a:r>
            <a:r>
              <a:rPr lang="en-US" baseline="0" dirty="0" smtClean="0"/>
              <a:t> </a:t>
            </a:r>
          </a:p>
          <a:p>
            <a:r>
              <a:rPr lang="en-US" baseline="0" dirty="0" smtClean="0"/>
              <a:t>If you want to change the wording for any of the labels in the SFX menu, you can ask your Ex </a:t>
            </a:r>
            <a:r>
              <a:rPr lang="en-US" baseline="0" dirty="0" err="1" smtClean="0"/>
              <a:t>Libris</a:t>
            </a:r>
            <a:r>
              <a:rPr lang="en-US" baseline="0" dirty="0" smtClean="0"/>
              <a:t> project team or Support to change it for you.</a:t>
            </a:r>
            <a:endParaRPr lang="en-US" dirty="0" smtClean="0"/>
          </a:p>
          <a:p>
            <a:endParaRPr lang="en-US" dirty="0" smtClean="0"/>
          </a:p>
          <a:p>
            <a:r>
              <a:rPr lang="en-US" dirty="0" smtClean="0"/>
              <a:t>This </a:t>
            </a:r>
            <a:r>
              <a:rPr lang="en-US" dirty="0"/>
              <a:t>can apply to one or more of the languages that you want to make available to your users</a:t>
            </a:r>
            <a:r>
              <a:rPr lang="en-US" dirty="0" smtClean="0"/>
              <a:t>.</a:t>
            </a:r>
            <a:endParaRPr lang="en-US" dirty="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r>
              <a:rPr lang="en-US" b="0" i="0" baseline="0" dirty="0" smtClean="0">
                <a:ea typeface="ＭＳ Ｐゴシック" pitchFamily="34" charset="-128"/>
              </a:rPr>
              <a:t>When you start thinking about how to customize the SFX Menu, remember that in general, </a:t>
            </a:r>
            <a:r>
              <a:rPr lang="en-US" b="1" i="0" baseline="0" dirty="0" smtClean="0">
                <a:ea typeface="ＭＳ Ｐゴシック" pitchFamily="34" charset="-128"/>
              </a:rPr>
              <a:t>(click)</a:t>
            </a:r>
            <a:r>
              <a:rPr lang="en-US" b="0" i="0" baseline="0" dirty="0" smtClean="0">
                <a:ea typeface="ＭＳ Ｐゴシック" pitchFamily="34" charset="-128"/>
              </a:rPr>
              <a:t> defaults are good!  Start from there, and as you start testing and becoming more familiar with SFX, you may start to notice things you want to change.</a:t>
            </a:r>
          </a:p>
          <a:p>
            <a:endParaRPr lang="en-US" b="0" i="0" baseline="0" dirty="0" smtClean="0">
              <a:ea typeface="ＭＳ Ｐゴシック" pitchFamily="34" charset="-128"/>
            </a:endParaRPr>
          </a:p>
          <a:p>
            <a:r>
              <a:rPr lang="en-US" b="1" i="0" baseline="0" dirty="0" smtClean="0">
                <a:ea typeface="ＭＳ Ｐゴシック" pitchFamily="34" charset="-128"/>
              </a:rPr>
              <a:t>(click) </a:t>
            </a:r>
            <a:r>
              <a:rPr lang="en-US" b="0" i="0" baseline="0" dirty="0" smtClean="0">
                <a:ea typeface="ＭＳ Ｐゴシック" pitchFamily="34" charset="-128"/>
              </a:rPr>
              <a:t>Next, remember to keep it simple.  You want to make sure your users know exactly what they need to click on to get to the full text, holdings information, or document delivery.  But you don’t want to necessarily hide options that are going to be useful to your users.</a:t>
            </a:r>
          </a:p>
          <a:p>
            <a:endParaRPr lang="en-US" b="0" i="0" baseline="0" dirty="0" smtClean="0">
              <a:ea typeface="ＭＳ Ｐゴシック" pitchFamily="34" charset="-128"/>
            </a:endParaRPr>
          </a:p>
          <a:p>
            <a:r>
              <a:rPr lang="en-US" b="1" i="0" baseline="0" dirty="0" smtClean="0">
                <a:ea typeface="ＭＳ Ｐゴシック" pitchFamily="34" charset="-128"/>
              </a:rPr>
              <a:t>(click)</a:t>
            </a:r>
            <a:r>
              <a:rPr lang="en-US" b="0" i="0" baseline="0" dirty="0" smtClean="0">
                <a:ea typeface="ＭＳ Ｐゴシック" pitchFamily="34" charset="-128"/>
              </a:rPr>
              <a:t> Remember also that the choices you make in regard to target and service precedence, display logic and direct linking are going to affect how your users gain access to your electronic resources.  </a:t>
            </a:r>
            <a:r>
              <a:rPr lang="en-US" b="1" i="0" baseline="0" dirty="0" smtClean="0">
                <a:ea typeface="ＭＳ Ｐゴシック" pitchFamily="34" charset="-128"/>
              </a:rPr>
              <a:t>(click)</a:t>
            </a:r>
            <a:r>
              <a:rPr lang="en-US" b="0" i="0" baseline="0" dirty="0" smtClean="0">
                <a:ea typeface="ＭＳ Ｐゴシック" pitchFamily="34" charset="-128"/>
              </a:rPr>
              <a:t> Therefore, they’re going to affect your usage statistics. An example is if you’ve implemented target precedence. Users may have a tendency to click on the first link they see in the SFX menu, so that first target and service that displays may get a lot of use which you’ll notice in your usage statistics.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r>
              <a:rPr lang="en-US" dirty="0" smtClean="0">
                <a:ea typeface="ＭＳ Ｐゴシック" pitchFamily="34" charset="-128"/>
              </a:rPr>
              <a:t>This brings us to</a:t>
            </a:r>
            <a:r>
              <a:rPr lang="en-US" baseline="0" dirty="0" smtClean="0">
                <a:ea typeface="ＭＳ Ｐゴシック" pitchFamily="34" charset="-128"/>
              </a:rPr>
              <a:t> the end of this session.</a:t>
            </a:r>
            <a:endParaRPr lang="en-US" dirty="0"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r>
              <a:rPr lang="en-US" dirty="0" smtClean="0">
                <a:latin typeface="Verdana" pitchFamily="34" charset="0"/>
                <a:ea typeface="Verdana" pitchFamily="34" charset="0"/>
                <a:cs typeface="Verdana" pitchFamily="34" charset="0"/>
              </a:rPr>
              <a:t>To summarize,</a:t>
            </a:r>
            <a:r>
              <a:rPr lang="en-US" baseline="0" dirty="0" smtClean="0">
                <a:latin typeface="Verdana" pitchFamily="34" charset="0"/>
                <a:ea typeface="Verdana" pitchFamily="34" charset="0"/>
                <a:cs typeface="Verdana" pitchFamily="34" charset="0"/>
              </a:rPr>
              <a:t> the key points we covered are:</a:t>
            </a:r>
            <a:endParaRPr lang="en-US" dirty="0" smtClean="0">
              <a:latin typeface="Verdana" pitchFamily="34" charset="0"/>
              <a:ea typeface="Verdana" pitchFamily="34" charset="0"/>
              <a:cs typeface="Verdana" pitchFamily="34" charset="0"/>
            </a:endParaRPr>
          </a:p>
          <a:p>
            <a:pPr>
              <a:lnSpc>
                <a:spcPct val="150000"/>
              </a:lnSpc>
              <a:buClr>
                <a:srgbClr val="A50021"/>
              </a:buClr>
              <a:buFontTx/>
              <a:buChar char="•"/>
            </a:pPr>
            <a:r>
              <a:rPr lang="en-US" dirty="0" smtClean="0">
                <a:latin typeface="Verdana" pitchFamily="34" charset="0"/>
                <a:ea typeface="Verdana" pitchFamily="34" charset="0"/>
                <a:cs typeface="Verdana" pitchFamily="34" charset="0"/>
              </a:rPr>
              <a:t> SFX menu customization possibilities that</a:t>
            </a:r>
            <a:r>
              <a:rPr lang="en-US" baseline="0" dirty="0" smtClean="0">
                <a:latin typeface="Verdana" pitchFamily="34" charset="0"/>
                <a:ea typeface="Verdana" pitchFamily="34" charset="0"/>
                <a:cs typeface="Verdana" pitchFamily="34" charset="0"/>
              </a:rPr>
              <a:t> are available</a:t>
            </a:r>
            <a:endParaRPr lang="en-US" dirty="0" smtClean="0">
              <a:latin typeface="Verdana" pitchFamily="34" charset="0"/>
              <a:ea typeface="Verdana" pitchFamily="34" charset="0"/>
              <a:cs typeface="Verdana" pitchFamily="34" charset="0"/>
            </a:endParaRPr>
          </a:p>
          <a:p>
            <a:pPr>
              <a:lnSpc>
                <a:spcPct val="150000"/>
              </a:lnSpc>
              <a:buClr>
                <a:srgbClr val="A50021"/>
              </a:buClr>
              <a:buFontTx/>
              <a:buChar char="•"/>
            </a:pPr>
            <a:r>
              <a:rPr lang="en-US" baseline="0" dirty="0" smtClean="0">
                <a:latin typeface="Verdana" pitchFamily="34" charset="0"/>
                <a:ea typeface="Verdana" pitchFamily="34" charset="0"/>
                <a:cs typeface="Verdana" pitchFamily="34" charset="0"/>
              </a:rPr>
              <a:t> </a:t>
            </a:r>
            <a:r>
              <a:rPr lang="en-US" dirty="0" smtClean="0">
                <a:latin typeface="Verdana" pitchFamily="34" charset="0"/>
                <a:ea typeface="Verdana" pitchFamily="34" charset="0"/>
                <a:cs typeface="Verdana" pitchFamily="34" charset="0"/>
              </a:rPr>
              <a:t>some</a:t>
            </a:r>
            <a:r>
              <a:rPr lang="en-US" baseline="0" dirty="0" smtClean="0">
                <a:latin typeface="Verdana" pitchFamily="34" charset="0"/>
                <a:ea typeface="Verdana" pitchFamily="34" charset="0"/>
                <a:cs typeface="Verdana" pitchFamily="34" charset="0"/>
              </a:rPr>
              <a:t> general </a:t>
            </a:r>
            <a:r>
              <a:rPr lang="en-US" dirty="0" smtClean="0">
                <a:latin typeface="Verdana" pitchFamily="34" charset="0"/>
                <a:ea typeface="Verdana" pitchFamily="34" charset="0"/>
                <a:cs typeface="Verdana" pitchFamily="34" charset="0"/>
              </a:rPr>
              <a:t>best practices for SFX menu customizations</a:t>
            </a:r>
          </a:p>
          <a:p>
            <a:endParaRPr lang="en-US" dirty="0" smtClean="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p:spPr>
        <p:txBody>
          <a:bodyPr/>
          <a:lstStyle/>
          <a:p>
            <a:r>
              <a:rPr lang="en-US" dirty="0" smtClean="0">
                <a:ea typeface="ＭＳ Ｐゴシック" pitchFamily="34" charset="-128"/>
              </a:rPr>
              <a:t>Here’s where</a:t>
            </a:r>
            <a:r>
              <a:rPr lang="en-US" baseline="0" dirty="0" smtClean="0">
                <a:ea typeface="ＭＳ Ｐゴシック" pitchFamily="34" charset="-128"/>
              </a:rPr>
              <a:t> you can find more </a:t>
            </a:r>
            <a:r>
              <a:rPr lang="en-US" dirty="0" smtClean="0">
                <a:ea typeface="ＭＳ Ｐゴシック" pitchFamily="34" charset="-128"/>
              </a:rPr>
              <a:t>information</a:t>
            </a:r>
            <a:r>
              <a:rPr lang="en-US" baseline="0" dirty="0" smtClean="0">
                <a:ea typeface="ＭＳ Ｐゴシック" pitchFamily="34" charset="-128"/>
              </a:rPr>
              <a:t> on SFX menu configurations. </a:t>
            </a:r>
            <a:r>
              <a:rPr lang="en-US" dirty="0" smtClean="0">
                <a:ea typeface="ＭＳ Ｐゴシック" pitchFamily="34" charset="-128"/>
              </a:rPr>
              <a:t>These can all</a:t>
            </a:r>
            <a:r>
              <a:rPr lang="en-US" baseline="0" dirty="0" smtClean="0">
                <a:ea typeface="ＭＳ Ｐゴシック" pitchFamily="34" charset="-128"/>
              </a:rPr>
              <a:t> be found in the Ex </a:t>
            </a:r>
            <a:r>
              <a:rPr lang="en-US" baseline="0" dirty="0" err="1" smtClean="0">
                <a:ea typeface="ＭＳ Ｐゴシック" pitchFamily="34" charset="-128"/>
              </a:rPr>
              <a:t>Libris</a:t>
            </a:r>
            <a:r>
              <a:rPr lang="en-US" baseline="0" dirty="0" smtClean="0">
                <a:ea typeface="ＭＳ Ｐゴシック" pitchFamily="34" charset="-128"/>
              </a:rPr>
              <a:t> Documentation Center.</a:t>
            </a:r>
          </a:p>
          <a:p>
            <a:endParaRPr lang="en-US" baseline="0" dirty="0" smtClean="0">
              <a:ea typeface="ＭＳ Ｐゴシック" pitchFamily="34" charset="-128"/>
            </a:endParaRPr>
          </a:p>
          <a:p>
            <a:pPr marL="168752" indent="-168752">
              <a:buFont typeface="Arial" pitchFamily="34" charset="0"/>
              <a:buChar char="•"/>
            </a:pPr>
            <a:r>
              <a:rPr lang="en-US" baseline="0" dirty="0" smtClean="0">
                <a:ea typeface="ＭＳ Ｐゴシック" pitchFamily="34" charset="-128"/>
              </a:rPr>
              <a:t>The General User’s Guide will have more details on the SFX menu customization options we talked about in this session. </a:t>
            </a:r>
          </a:p>
          <a:p>
            <a:pPr marL="168752" indent="-168752">
              <a:buFont typeface="Arial" pitchFamily="34" charset="0"/>
              <a:buChar char="•"/>
            </a:pPr>
            <a:r>
              <a:rPr lang="en-US" baseline="0" dirty="0" smtClean="0">
                <a:ea typeface="ＭＳ Ｐゴシック" pitchFamily="34" charset="-128"/>
              </a:rPr>
              <a:t>The Advanced User’s Guide will have information on SFX menu customization options that Ex </a:t>
            </a:r>
            <a:r>
              <a:rPr lang="en-US" baseline="0" dirty="0" err="1" smtClean="0">
                <a:ea typeface="ＭＳ Ｐゴシック" pitchFamily="34" charset="-128"/>
              </a:rPr>
              <a:t>Libris</a:t>
            </a:r>
            <a:r>
              <a:rPr lang="en-US" baseline="0" dirty="0" smtClean="0">
                <a:ea typeface="ＭＳ Ｐゴシック" pitchFamily="34" charset="-128"/>
              </a:rPr>
              <a:t> does on the server.</a:t>
            </a:r>
          </a:p>
          <a:p>
            <a:pPr marL="168752" indent="-168752">
              <a:buFont typeface="Arial" pitchFamily="34" charset="0"/>
              <a:buChar char="•"/>
            </a:pPr>
            <a:r>
              <a:rPr lang="en-US" baseline="0" dirty="0" smtClean="0">
                <a:ea typeface="ＭＳ Ｐゴシック" pitchFamily="34" charset="-128"/>
              </a:rPr>
              <a:t>Additionally, the EL Commons website is one place where customers can share information and customizations they have implemented.</a:t>
            </a:r>
          </a:p>
          <a:p>
            <a:pPr marL="0" indent="0">
              <a:buFont typeface="Arial" pitchFamily="34" charset="0"/>
              <a:buNone/>
            </a:pPr>
            <a:endParaRPr lang="en-US" baseline="0" dirty="0" smtClean="0">
              <a:ea typeface="ＭＳ Ｐゴシック" pitchFamily="34" charset="-128"/>
            </a:endParaRPr>
          </a:p>
          <a:p>
            <a:r>
              <a:rPr lang="en-US" baseline="0" dirty="0" smtClean="0">
                <a:ea typeface="ＭＳ Ｐゴシック" pitchFamily="34" charset="-128"/>
              </a:rPr>
              <a:t>Thanks for viewing this session!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pPr defTabSz="912518">
              <a:defRPr/>
            </a:pPr>
            <a:r>
              <a:rPr lang="en-US" baseline="0" dirty="0" smtClean="0">
                <a:ea typeface="ＭＳ Ｐゴシック" pitchFamily="34" charset="-128"/>
              </a:rPr>
              <a:t>During this session, we’ll be focusing on the SFX Menu, and I’ll be showing the possibilities for customization, or in other words configuration, of the SFX menu. </a:t>
            </a:r>
          </a:p>
          <a:p>
            <a:pPr defTabSz="912518">
              <a:defRPr/>
            </a:pPr>
            <a:endParaRPr lang="en-US" baseline="0" dirty="0" smtClean="0">
              <a:ea typeface="ＭＳ Ｐゴシック" pitchFamily="34" charset="-128"/>
            </a:endParaRPr>
          </a:p>
          <a:p>
            <a:pPr defTabSz="912518">
              <a:defRPr/>
            </a:pPr>
            <a:r>
              <a:rPr lang="en-US" baseline="0" dirty="0" smtClean="0">
                <a:ea typeface="ＭＳ Ｐゴシック" pitchFamily="34" charset="-128"/>
              </a:rPr>
              <a:t>As mentioned in the A-Z </a:t>
            </a:r>
            <a:r>
              <a:rPr lang="en-US" baseline="0" dirty="0" smtClean="0">
                <a:ea typeface="ＭＳ Ｐゴシック" pitchFamily="34" charset="-128"/>
              </a:rPr>
              <a:t>List </a:t>
            </a:r>
            <a:r>
              <a:rPr lang="en-US" baseline="0" dirty="0" smtClean="0">
                <a:ea typeface="ＭＳ Ｐゴシック" pitchFamily="34" charset="-128"/>
              </a:rPr>
              <a:t>configuration session, keep in mind that defaults are set for the customizations – so don’t feel like you need to make decisions on each and every one of the options I’ll be covering.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r>
              <a:rPr lang="en-US" dirty="0" smtClean="0">
                <a:latin typeface="Verdana" pitchFamily="34" charset="0"/>
                <a:ea typeface="Verdana" pitchFamily="34" charset="0"/>
                <a:cs typeface="Verdana" pitchFamily="34" charset="0"/>
              </a:rPr>
              <a:t>The key objectives for this session are:</a:t>
            </a:r>
          </a:p>
          <a:p>
            <a:pPr>
              <a:lnSpc>
                <a:spcPct val="150000"/>
              </a:lnSpc>
              <a:buClr>
                <a:srgbClr val="A50021"/>
              </a:buClr>
              <a:buFontTx/>
              <a:buChar char="•"/>
            </a:pPr>
            <a:r>
              <a:rPr lang="en-US" baseline="0" dirty="0" smtClean="0">
                <a:latin typeface="Verdana" pitchFamily="34" charset="0"/>
                <a:ea typeface="Verdana" pitchFamily="34" charset="0"/>
                <a:cs typeface="Verdana" pitchFamily="34" charset="0"/>
              </a:rPr>
              <a:t> understanding the </a:t>
            </a:r>
            <a:r>
              <a:rPr lang="en-US" dirty="0" smtClean="0">
                <a:latin typeface="Verdana" pitchFamily="34" charset="0"/>
                <a:ea typeface="Verdana" pitchFamily="34" charset="0"/>
                <a:cs typeface="Verdana" pitchFamily="34" charset="0"/>
              </a:rPr>
              <a:t>SFX Menu customization options that are available</a:t>
            </a:r>
          </a:p>
          <a:p>
            <a:pPr>
              <a:lnSpc>
                <a:spcPct val="150000"/>
              </a:lnSpc>
              <a:buClr>
                <a:srgbClr val="A50021"/>
              </a:buClr>
              <a:buFontTx/>
              <a:buChar char="•"/>
            </a:pPr>
            <a:r>
              <a:rPr lang="en-US" dirty="0" smtClean="0">
                <a:latin typeface="Verdana" pitchFamily="34" charset="0"/>
                <a:ea typeface="Verdana" pitchFamily="34" charset="0"/>
                <a:cs typeface="Verdana" pitchFamily="34" charset="0"/>
              </a:rPr>
              <a:t> keeping in mind some best practices for user</a:t>
            </a:r>
            <a:r>
              <a:rPr lang="en-US" baseline="0" dirty="0" smtClean="0">
                <a:latin typeface="Verdana" pitchFamily="34" charset="0"/>
                <a:ea typeface="Verdana" pitchFamily="34" charset="0"/>
                <a:cs typeface="Verdana" pitchFamily="34" charset="0"/>
              </a:rPr>
              <a:t> interface</a:t>
            </a:r>
            <a:r>
              <a:rPr lang="en-US" dirty="0" smtClean="0">
                <a:latin typeface="Verdana" pitchFamily="34" charset="0"/>
                <a:ea typeface="Verdana" pitchFamily="34" charset="0"/>
                <a:cs typeface="Verdana" pitchFamily="34" charset="0"/>
              </a:rPr>
              <a:t> customizations.</a:t>
            </a:r>
          </a:p>
          <a:p>
            <a:endParaRPr lang="en-US" dirty="0" smtClean="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pPr defTabSz="882682">
              <a:defRPr/>
            </a:pPr>
            <a:r>
              <a:rPr lang="en-US" dirty="0" smtClean="0">
                <a:ea typeface="ＭＳ Ｐゴシック" pitchFamily="34" charset="-128"/>
              </a:rPr>
              <a:t>So let’s first take a look at the SFX menu</a:t>
            </a:r>
            <a:r>
              <a:rPr lang="en-US" baseline="0" dirty="0" smtClean="0">
                <a:ea typeface="ＭＳ Ｐゴシック" pitchFamily="34" charset="-128"/>
              </a:rPr>
              <a:t> itself.</a:t>
            </a:r>
            <a:endParaRPr lang="en-US" dirty="0"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r>
              <a:rPr lang="en-US" b="0" dirty="0" smtClean="0">
                <a:ea typeface="ＭＳ Ｐゴシック" pitchFamily="34" charset="-128"/>
              </a:rPr>
              <a:t>The</a:t>
            </a:r>
            <a:r>
              <a:rPr lang="en-US" b="0" baseline="0" dirty="0" smtClean="0">
                <a:ea typeface="ＭＳ Ｐゴシック" pitchFamily="34" charset="-128"/>
              </a:rPr>
              <a:t> </a:t>
            </a:r>
            <a:r>
              <a:rPr lang="en-US" b="0" dirty="0" smtClean="0">
                <a:ea typeface="ＭＳ Ｐゴシック" pitchFamily="34" charset="-128"/>
              </a:rPr>
              <a:t>URL for the SFX menu consists</a:t>
            </a:r>
            <a:r>
              <a:rPr lang="en-US" b="0" baseline="0" dirty="0" smtClean="0">
                <a:ea typeface="ＭＳ Ｐゴシック" pitchFamily="34" charset="-128"/>
              </a:rPr>
              <a:t> of</a:t>
            </a:r>
            <a:r>
              <a:rPr lang="en-US" b="0" dirty="0" smtClean="0">
                <a:ea typeface="ＭＳ Ｐゴシック" pitchFamily="34" charset="-128"/>
              </a:rPr>
              <a:t> your SFX</a:t>
            </a:r>
            <a:r>
              <a:rPr lang="en-US" b="0" baseline="0" dirty="0" smtClean="0">
                <a:ea typeface="ＭＳ Ｐゴシック" pitchFamily="34" charset="-128"/>
              </a:rPr>
              <a:t> Base URL, in addition to metadata from the </a:t>
            </a:r>
            <a:r>
              <a:rPr lang="en-US" b="0" baseline="0" dirty="0" err="1" smtClean="0">
                <a:ea typeface="ＭＳ Ｐゴシック" pitchFamily="34" charset="-128"/>
              </a:rPr>
              <a:t>OpenURL</a:t>
            </a:r>
            <a:r>
              <a:rPr lang="en-US" b="0" baseline="0" dirty="0" smtClean="0">
                <a:ea typeface="ＭＳ Ｐゴシック" pitchFamily="34" charset="-128"/>
              </a:rPr>
              <a:t>. Remember that your SFX base URL will be provided to you by your Ex </a:t>
            </a:r>
            <a:r>
              <a:rPr lang="en-US" b="0" baseline="0" dirty="0" err="1" smtClean="0">
                <a:ea typeface="ＭＳ Ｐゴシック" pitchFamily="34" charset="-128"/>
              </a:rPr>
              <a:t>Libris</a:t>
            </a:r>
            <a:r>
              <a:rPr lang="en-US" b="0" baseline="0" dirty="0" smtClean="0">
                <a:ea typeface="ＭＳ Ｐゴシック" pitchFamily="34" charset="-128"/>
              </a:rPr>
              <a:t> project team.</a:t>
            </a:r>
          </a:p>
          <a:p>
            <a:endParaRPr lang="en-US" b="0" dirty="0" smtClean="0">
              <a:ea typeface="ＭＳ Ｐゴシック" pitchFamily="34" charset="-128"/>
            </a:endParaRPr>
          </a:p>
          <a:p>
            <a:r>
              <a:rPr lang="en-US" b="0" dirty="0" smtClean="0">
                <a:ea typeface="ＭＳ Ｐゴシック" pitchFamily="34" charset="-128"/>
              </a:rPr>
              <a:t>Note that the</a:t>
            </a:r>
            <a:r>
              <a:rPr lang="en-US" b="0" baseline="0" dirty="0" smtClean="0">
                <a:ea typeface="ＭＳ Ｐゴシック" pitchFamily="34" charset="-128"/>
              </a:rPr>
              <a:t> SFX menu won’t have anything displayed in it unless it has metadata from an </a:t>
            </a:r>
            <a:r>
              <a:rPr lang="en-US" b="0" baseline="0" dirty="0" err="1" smtClean="0">
                <a:ea typeface="ＭＳ Ｐゴシック" pitchFamily="34" charset="-128"/>
              </a:rPr>
              <a:t>OpenURL</a:t>
            </a:r>
            <a:r>
              <a:rPr lang="en-US" b="0" baseline="0" dirty="0" smtClean="0">
                <a:ea typeface="ＭＳ Ｐゴシック" pitchFamily="34" charset="-128"/>
              </a:rPr>
              <a:t>, which then allows the menu to show applicable targets and target services.</a:t>
            </a:r>
            <a:endParaRPr lang="en-US" b="0" dirty="0" smtClean="0">
              <a:ea typeface="ＭＳ Ｐゴシック" pitchFamily="34" charset="-128"/>
            </a:endParaRPr>
          </a:p>
          <a:p>
            <a:endParaRPr lang="en-US" b="1" dirty="0" smtClean="0">
              <a:ea typeface="ＭＳ Ｐゴシック" pitchFamily="34" charset="-128"/>
            </a:endParaRPr>
          </a:p>
          <a:p>
            <a:pPr defTabSz="907176"/>
            <a:r>
              <a:rPr lang="en-US" b="0" dirty="0" smtClean="0">
                <a:ea typeface="ＭＳ Ｐゴシック" pitchFamily="34" charset="-128"/>
              </a:rPr>
              <a:t>Because</a:t>
            </a:r>
            <a:r>
              <a:rPr lang="en-US" b="0" baseline="0" dirty="0" smtClean="0">
                <a:ea typeface="ＭＳ Ｐゴシック" pitchFamily="34" charset="-128"/>
              </a:rPr>
              <a:t> the SFX Menu is generally produced as a result of clicking on the SFX button in a source database, the content itself is going to vary quite a bit.</a:t>
            </a:r>
            <a:endParaRPr lang="en-US" b="0" dirty="0" smtClean="0">
              <a:ea typeface="ＭＳ Ｐゴシック" pitchFamily="34" charset="-128"/>
            </a:endParaRPr>
          </a:p>
          <a:p>
            <a:endParaRPr lang="en-US" b="1" dirty="0" smtClean="0">
              <a:ea typeface="ＭＳ Ｐゴシック" pitchFamily="34" charset="-128"/>
            </a:endParaRPr>
          </a:p>
          <a:p>
            <a:r>
              <a:rPr lang="en-US" b="0" dirty="0" smtClean="0">
                <a:ea typeface="ＭＳ Ｐゴシック" pitchFamily="34" charset="-128"/>
              </a:rPr>
              <a:t>In terms of content, the Menu shows a summary of the</a:t>
            </a:r>
            <a:r>
              <a:rPr lang="en-US" b="0" baseline="0" dirty="0" smtClean="0">
                <a:ea typeface="ＭＳ Ｐゴシック" pitchFamily="34" charset="-128"/>
              </a:rPr>
              <a:t> </a:t>
            </a:r>
            <a:r>
              <a:rPr lang="en-US" b="0" dirty="0" smtClean="0">
                <a:ea typeface="ＭＳ Ｐゴシック" pitchFamily="34" charset="-128"/>
              </a:rPr>
              <a:t>object,</a:t>
            </a:r>
            <a:r>
              <a:rPr lang="en-US" b="0" baseline="0" dirty="0" smtClean="0">
                <a:ea typeface="ＭＳ Ｐゴシック" pitchFamily="34" charset="-128"/>
              </a:rPr>
              <a:t> then</a:t>
            </a:r>
            <a:r>
              <a:rPr lang="en-US" b="0" dirty="0" smtClean="0">
                <a:ea typeface="ＭＳ Ｐゴシック" pitchFamily="34" charset="-128"/>
              </a:rPr>
              <a:t> a list of basic and extended services</a:t>
            </a:r>
            <a:r>
              <a:rPr lang="en-US" b="0" baseline="0" dirty="0" smtClean="0">
                <a:ea typeface="ＭＳ Ｐゴシック" pitchFamily="34" charset="-128"/>
              </a:rPr>
              <a:t> that are available. </a:t>
            </a:r>
            <a:r>
              <a:rPr lang="en-US" b="0" dirty="0" smtClean="0">
                <a:ea typeface="ＭＳ Ｐゴシック" pitchFamily="34" charset="-128"/>
              </a:rPr>
              <a:t>It contains the names of targets</a:t>
            </a:r>
            <a:r>
              <a:rPr lang="en-US" b="0" baseline="0" dirty="0" smtClean="0">
                <a:ea typeface="ＭＳ Ｐゴシック" pitchFamily="34" charset="-128"/>
              </a:rPr>
              <a:t> and descriptions of different services. Note that</a:t>
            </a:r>
            <a:r>
              <a:rPr lang="en-US" b="0" dirty="0" smtClean="0">
                <a:ea typeface="ＭＳ Ｐゴシック" pitchFamily="34" charset="-128"/>
              </a:rPr>
              <a:t> targets</a:t>
            </a:r>
            <a:r>
              <a:rPr lang="en-US" b="0" baseline="0" dirty="0" smtClean="0">
                <a:ea typeface="ＭＳ Ｐゴシック" pitchFamily="34" charset="-128"/>
              </a:rPr>
              <a:t> with the same services </a:t>
            </a:r>
            <a:r>
              <a:rPr lang="en-US" b="0" dirty="0" smtClean="0">
                <a:ea typeface="ＭＳ Ｐゴシック" pitchFamily="34" charset="-128"/>
              </a:rPr>
              <a:t>can be grouped</a:t>
            </a:r>
            <a:r>
              <a:rPr lang="en-US" b="0" baseline="0" dirty="0" smtClean="0">
                <a:ea typeface="ＭＳ Ｐゴシック" pitchFamily="34" charset="-128"/>
              </a:rPr>
              <a:t> together</a:t>
            </a:r>
            <a:r>
              <a:rPr lang="en-US" b="0" dirty="0" smtClean="0">
                <a:ea typeface="ＭＳ Ｐゴシック" pitchFamily="34" charset="-128"/>
              </a:rPr>
              <a:t>.  </a:t>
            </a:r>
          </a:p>
          <a:p>
            <a:endParaRPr lang="en-US" b="0" dirty="0" smtClean="0">
              <a:ea typeface="ＭＳ Ｐゴシック" pitchFamily="34" charset="-128"/>
            </a:endParaRPr>
          </a:p>
          <a:p>
            <a:r>
              <a:rPr lang="en-US" b="0" dirty="0" smtClean="0">
                <a:ea typeface="ＭＳ Ｐゴシック" pitchFamily="34" charset="-128"/>
              </a:rPr>
              <a:t>All of these items and the order in which they appear in the SFX menu can be customized.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r>
              <a:rPr lang="en-US" dirty="0" smtClean="0">
                <a:ea typeface="ＭＳ Ｐゴシック" pitchFamily="34" charset="-128"/>
              </a:rPr>
              <a:t>Let’s talk now about the</a:t>
            </a:r>
            <a:r>
              <a:rPr lang="en-US" baseline="0" dirty="0" smtClean="0">
                <a:ea typeface="ＭＳ Ｐゴシック" pitchFamily="34" charset="-128"/>
              </a:rPr>
              <a:t> kinds of customizations that are available in the SFX menu.</a:t>
            </a:r>
          </a:p>
          <a:p>
            <a:endParaRPr lang="en-US" baseline="0"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ea typeface="ＭＳ Ｐゴシック" pitchFamily="34" charset="-128"/>
              </a:rPr>
              <a:t>Keep in mind that if you are in implementation, you’ll want to work with your Ex </a:t>
            </a:r>
            <a:r>
              <a:rPr lang="en-US" baseline="0" dirty="0" err="1" smtClean="0">
                <a:ea typeface="ＭＳ Ｐゴシック" pitchFamily="34" charset="-128"/>
              </a:rPr>
              <a:t>Libris</a:t>
            </a:r>
            <a:r>
              <a:rPr lang="en-US" baseline="0" dirty="0" smtClean="0">
                <a:ea typeface="ＭＳ Ｐゴシック" pitchFamily="34" charset="-128"/>
              </a:rPr>
              <a:t> project team for any SFX menu customization changes. If you are already live with SFX, you can log a Support case for any changes you want to see, as the support team will make these changes on your behalf as you are a </a:t>
            </a:r>
            <a:r>
              <a:rPr lang="en-US" baseline="0" dirty="0" err="1" smtClean="0">
                <a:ea typeface="ＭＳ Ｐゴシック" pitchFamily="34" charset="-128"/>
              </a:rPr>
              <a:t>TotalCare</a:t>
            </a:r>
            <a:r>
              <a:rPr lang="en-US" baseline="0" dirty="0" smtClean="0">
                <a:ea typeface="ＭＳ Ｐゴシック" pitchFamily="34" charset="-128"/>
              </a:rPr>
              <a:t> customer.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ea typeface="ＭＳ Ｐゴシック" pitchFamily="34" charset="-128"/>
              </a:rPr>
              <a:t>Also – you may want to review your Ex </a:t>
            </a:r>
            <a:r>
              <a:rPr lang="en-US" baseline="0" dirty="0" err="1" smtClean="0">
                <a:ea typeface="ＭＳ Ｐゴシック" pitchFamily="34" charset="-128"/>
              </a:rPr>
              <a:t>Libris</a:t>
            </a:r>
            <a:r>
              <a:rPr lang="en-US" baseline="0" dirty="0" smtClean="0">
                <a:ea typeface="ＭＳ Ｐゴシック" pitchFamily="34" charset="-128"/>
              </a:rPr>
              <a:t> SFX contract, as it will outline the types of changes that can be made and how often changes may be requested.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r>
              <a:rPr lang="en-US" baseline="0" dirty="0" smtClean="0">
                <a:ea typeface="ＭＳ Ｐゴシック" pitchFamily="34" charset="-128"/>
              </a:rPr>
              <a:t>Let’s take a look at the images first in the SFX menu.  </a:t>
            </a:r>
          </a:p>
          <a:p>
            <a:endParaRPr lang="en-US" baseline="0" dirty="0" smtClean="0">
              <a:ea typeface="ＭＳ Ｐゴシック" pitchFamily="34" charset="-128"/>
            </a:endParaRPr>
          </a:p>
          <a:p>
            <a:r>
              <a:rPr lang="en-US" baseline="0" dirty="0" smtClean="0">
                <a:ea typeface="ＭＳ Ｐゴシック" pitchFamily="34" charset="-128"/>
              </a:rPr>
              <a:t>There are header images and banner images that can be displayed i</a:t>
            </a:r>
            <a:r>
              <a:rPr lang="en-US" dirty="0" smtClean="0">
                <a:ea typeface="ＭＳ Ｐゴシック" pitchFamily="34" charset="-128"/>
              </a:rPr>
              <a:t>n the SFX Menu</a:t>
            </a:r>
            <a:r>
              <a:rPr lang="en-US" baseline="0" dirty="0" smtClean="0">
                <a:ea typeface="ＭＳ Ｐゴシック" pitchFamily="34" charset="-128"/>
              </a:rPr>
              <a:t> - and</a:t>
            </a:r>
            <a:r>
              <a:rPr lang="en-US" dirty="0" smtClean="0">
                <a:ea typeface="ＭＳ Ｐゴシック" pitchFamily="34" charset="-128"/>
              </a:rPr>
              <a:t> these two images appear at the top of the menu</a:t>
            </a:r>
            <a:r>
              <a:rPr lang="en-US" baseline="0" dirty="0" smtClean="0">
                <a:ea typeface="ＭＳ Ｐゴシック" pitchFamily="34" charset="-128"/>
              </a:rPr>
              <a:t>. A header image appears first, in this example our large Ex </a:t>
            </a:r>
            <a:r>
              <a:rPr lang="en-US" baseline="0" dirty="0" err="1" smtClean="0">
                <a:ea typeface="ＭＳ Ｐゴシック" pitchFamily="34" charset="-128"/>
              </a:rPr>
              <a:t>Libris</a:t>
            </a:r>
            <a:r>
              <a:rPr lang="en-US" baseline="0" dirty="0" smtClean="0">
                <a:ea typeface="ＭＳ Ｐゴシック" pitchFamily="34" charset="-128"/>
              </a:rPr>
              <a:t> logo, and a banner image can appear below it, in this example our smaller SFX logo.</a:t>
            </a:r>
          </a:p>
          <a:p>
            <a:endParaRPr lang="en-US" baseline="0" dirty="0" smtClean="0">
              <a:ea typeface="ＭＳ Ｐゴシック" pitchFamily="34" charset="-128"/>
            </a:endParaRPr>
          </a:p>
          <a:p>
            <a:pPr defTabSz="882682">
              <a:defRPr/>
            </a:pPr>
            <a:r>
              <a:rPr lang="en-US" baseline="0" dirty="0" smtClean="0">
                <a:ea typeface="ＭＳ Ｐゴシック" pitchFamily="34" charset="-128"/>
              </a:rPr>
              <a:t>If you decide to use a header image, we recommend that the header image be no wider than 455-700 pixels, and though there isn’t a restriction on how tall the image is, keep in mind that the SFX menu will be in a pop-up window or embedded in another application, like Primo, so screen real estate may be of concern.  </a:t>
            </a:r>
          </a:p>
          <a:p>
            <a:pPr defTabSz="882682">
              <a:defRPr/>
            </a:pPr>
            <a:endParaRPr lang="en-US" baseline="0" dirty="0" smtClean="0">
              <a:ea typeface="ＭＳ Ｐゴシック" pitchFamily="34" charset="-128"/>
            </a:endParaRPr>
          </a:p>
          <a:p>
            <a:pPr defTabSz="882682">
              <a:defRPr/>
            </a:pPr>
            <a:r>
              <a:rPr lang="en-US" baseline="0" dirty="0" smtClean="0">
                <a:ea typeface="ＭＳ Ｐゴシック" pitchFamily="34" charset="-128"/>
              </a:rPr>
              <a:t>Note that a header image can also be applied for the SFX menu mobile interface.</a:t>
            </a:r>
          </a:p>
          <a:p>
            <a:pPr defTabSz="882682">
              <a:defRPr/>
            </a:pPr>
            <a:endParaRPr lang="en-US" baseline="0" dirty="0" smtClean="0">
              <a:ea typeface="ＭＳ Ｐゴシック" pitchFamily="34" charset="-128"/>
            </a:endParaRPr>
          </a:p>
          <a:p>
            <a:pPr defTabSz="882682">
              <a:defRPr/>
            </a:pPr>
            <a:r>
              <a:rPr lang="en-US" baseline="0" dirty="0" smtClean="0">
                <a:ea typeface="ＭＳ Ｐゴシック" pitchFamily="34" charset="-128"/>
              </a:rPr>
              <a:t>As you see, the banner area is just below the header. Note that the banner includes the short summary of the citation, and it can also include a language translation drop-down menu as we’ll see shortly.  You also have an option to </a:t>
            </a:r>
            <a:r>
              <a:rPr lang="en-US" dirty="0" smtClean="0"/>
              <a:t>turn off the SFX banner in the SFX menu if the user is in Primo and views the SFX menu</a:t>
            </a:r>
            <a:r>
              <a:rPr lang="en-US" baseline="0" dirty="0" smtClean="0"/>
              <a:t>. </a:t>
            </a:r>
            <a:endParaRPr lang="en-US" baseline="0" dirty="0" smtClean="0">
              <a:ea typeface="ＭＳ Ｐゴシック" pitchFamily="34" charset="-128"/>
            </a:endParaRPr>
          </a:p>
          <a:p>
            <a:pPr defTabSz="882682">
              <a:defRPr/>
            </a:pPr>
            <a:endParaRPr lang="en-US" baseline="0" dirty="0" smtClean="0">
              <a:ea typeface="ＭＳ Ｐゴシック" pitchFamily="34" charset="-128"/>
            </a:endParaRPr>
          </a:p>
          <a:p>
            <a:r>
              <a:rPr lang="en-US" baseline="0" dirty="0" smtClean="0">
                <a:ea typeface="ＭＳ Ｐゴシック" pitchFamily="34" charset="-128"/>
              </a:rPr>
              <a:t>If you decide to use a header and/or a banner, you will just need to provide the images to Ex </a:t>
            </a:r>
            <a:r>
              <a:rPr lang="en-US" baseline="0" dirty="0" err="1" smtClean="0">
                <a:ea typeface="ＭＳ Ｐゴシック" pitchFamily="34" charset="-128"/>
              </a:rPr>
              <a:t>Libris</a:t>
            </a:r>
            <a:r>
              <a:rPr lang="en-US" baseline="0" dirty="0" smtClean="0">
                <a:ea typeface="ＭＳ Ｐゴシック" pitchFamily="34" charset="-128"/>
              </a:rPr>
              <a:t>. </a:t>
            </a:r>
          </a:p>
          <a:p>
            <a:endParaRPr lang="en-US" baseline="0" dirty="0" smtClean="0">
              <a:ea typeface="ＭＳ Ｐゴシック" pitchFamily="34" charset="-128"/>
            </a:endParaRPr>
          </a:p>
          <a:p>
            <a:r>
              <a:rPr lang="en-US" baseline="0" dirty="0" smtClean="0">
                <a:ea typeface="ＭＳ Ｐゴシック" pitchFamily="34" charset="-128"/>
              </a:rPr>
              <a:t>You can also choose to have no header or no banner image.  </a:t>
            </a:r>
            <a:endParaRPr lang="en-US" dirty="0"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r>
              <a:rPr lang="en-US" dirty="0" smtClean="0">
                <a:ea typeface="ＭＳ Ｐゴシック" pitchFamily="34" charset="-128"/>
              </a:rPr>
              <a:t>Another</a:t>
            </a:r>
            <a:r>
              <a:rPr lang="en-US" baseline="0" dirty="0" smtClean="0">
                <a:ea typeface="ＭＳ Ｐゴシック" pitchFamily="34" charset="-128"/>
              </a:rPr>
              <a:t> display option is i</a:t>
            </a:r>
            <a:r>
              <a:rPr lang="en-US" dirty="0" smtClean="0">
                <a:ea typeface="ＭＳ Ｐゴシック" pitchFamily="34" charset="-128"/>
              </a:rPr>
              <a:t>t’s possible to have a collapsed</a:t>
            </a:r>
            <a:r>
              <a:rPr lang="en-US" baseline="0" dirty="0" smtClean="0">
                <a:ea typeface="ＭＳ Ｐゴシック" pitchFamily="34" charset="-128"/>
              </a:rPr>
              <a:t> </a:t>
            </a:r>
            <a:r>
              <a:rPr lang="en-US" dirty="0" smtClean="0">
                <a:ea typeface="ＭＳ Ｐゴシック" pitchFamily="34" charset="-128"/>
              </a:rPr>
              <a:t>menu</a:t>
            </a:r>
            <a:r>
              <a:rPr lang="en-US" baseline="0" dirty="0" smtClean="0">
                <a:ea typeface="ＭＳ Ｐゴシック" pitchFamily="34" charset="-128"/>
              </a:rPr>
              <a:t>, showing only the basic services in the menu – what you feel are the most important services to display to users initially, and then have a more options tab to see the rest of the options that are available.</a:t>
            </a:r>
          </a:p>
          <a:p>
            <a:endParaRPr lang="en-US" baseline="0" dirty="0" smtClean="0">
              <a:ea typeface="ＭＳ Ｐゴシック" pitchFamily="34" charset="-128"/>
            </a:endParaRPr>
          </a:p>
          <a:p>
            <a:r>
              <a:rPr lang="en-US" b="1" baseline="0" dirty="0" smtClean="0">
                <a:ea typeface="ＭＳ Ｐゴシック" pitchFamily="34" charset="-128"/>
              </a:rPr>
              <a:t>(click) </a:t>
            </a:r>
            <a:r>
              <a:rPr lang="en-US" baseline="0" dirty="0" smtClean="0">
                <a:ea typeface="ＭＳ Ｐゴシック" pitchFamily="34" charset="-128"/>
              </a:rPr>
              <a:t>If you choose </a:t>
            </a:r>
            <a:r>
              <a:rPr lang="en-US" i="1" baseline="0" dirty="0" smtClean="0">
                <a:ea typeface="ＭＳ Ｐゴシック" pitchFamily="34" charset="-128"/>
              </a:rPr>
              <a:t>not</a:t>
            </a:r>
            <a:r>
              <a:rPr lang="en-US" baseline="0" dirty="0" smtClean="0">
                <a:ea typeface="ＭＳ Ｐゴシック" pitchFamily="34" charset="-128"/>
              </a:rPr>
              <a:t> to have a collapsible menu, all options will be shown in the SFX menu. </a:t>
            </a:r>
            <a:r>
              <a:rPr lang="en-US" b="0" baseline="0" dirty="0" smtClean="0">
                <a:ea typeface="ＭＳ Ｐゴシック" pitchFamily="34" charset="-128"/>
              </a:rPr>
              <a:t>Notice that the full text links are listed first, then the holdings information, table of contents, and web services.  If there was a target that provided abstract information, it would be below the full text services.  </a:t>
            </a:r>
          </a:p>
          <a:p>
            <a:endParaRPr lang="en-US" b="0" baseline="0" dirty="0" smtClean="0">
              <a:ea typeface="ＭＳ Ｐゴシック" pitchFamily="34" charset="-128"/>
            </a:endParaRPr>
          </a:p>
          <a:p>
            <a:r>
              <a:rPr lang="en-US" b="0" baseline="0" dirty="0" smtClean="0">
                <a:ea typeface="ＭＳ Ｐゴシック" pitchFamily="34" charset="-128"/>
              </a:rPr>
              <a:t>If you choose to have a collapsible menu, the menu would look like this </a:t>
            </a:r>
            <a:r>
              <a:rPr lang="en-US" b="1" baseline="0" dirty="0" smtClean="0">
                <a:ea typeface="ＭＳ Ｐゴシック" pitchFamily="34" charset="-128"/>
              </a:rPr>
              <a:t>(click).  </a:t>
            </a:r>
            <a:r>
              <a:rPr lang="en-US" b="0" baseline="0" dirty="0" smtClean="0">
                <a:ea typeface="ＭＳ Ｐゴシック" pitchFamily="34" charset="-128"/>
              </a:rPr>
              <a:t>Now there’s only full text and holdings information viewable – and the user could click on the More Options to see the rest. If you decide that you want the menu collapsed, you can choose which services should appear initially, and you can also choose which side (left or right) you want the More Options tab to appear on.</a:t>
            </a:r>
            <a:endParaRPr lang="en-US" b="1" dirty="0"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95077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3692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6073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6073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3028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07132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8595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52656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1650" y="1163638"/>
            <a:ext cx="399415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63638"/>
            <a:ext cx="399415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7818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876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63870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646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93588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19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01314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2770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6073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6073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9460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78878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4390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96284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1922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19018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856163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30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714148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17893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3972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93174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6005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60055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14783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ront page">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5"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6"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sym typeface="Arial" charset="0"/>
            </a:endParaRPr>
          </a:p>
        </p:txBody>
      </p:sp>
      <p:pic>
        <p:nvPicPr>
          <p:cNvPr id="7"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D304AB27-4933-40A6-8838-8F5284BBB0C9}" type="slidenum">
              <a:rPr lang="ar-SA" sz="1000">
                <a:ea typeface="ＭＳ Ｐゴシック" pitchFamily="34" charset="-128"/>
              </a:rPr>
              <a:pPr eaLnBrk="0" hangingPunct="0">
                <a:spcBef>
                  <a:spcPct val="0"/>
                </a:spcBef>
              </a:pPr>
              <a:t>‹#›</a:t>
            </a:fld>
            <a:endParaRPr lang="en-US" sz="1000">
              <a:ea typeface="ＭＳ Ｐゴシック" pitchFamily="34" charset="-128"/>
            </a:endParaRPr>
          </a:p>
        </p:txBody>
      </p:sp>
      <p:sp>
        <p:nvSpPr>
          <p:cNvPr id="9"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0"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
        <p:nvSpPr>
          <p:cNvPr id="12"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5" name="Picture 15" descr="intro_rainbow_ribbo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solidFill>
                <a:schemeClr val="tx1"/>
              </a:solidFill>
              <a:latin typeface="Arial" pitchFamily="34" charset="0"/>
              <a:ea typeface="ＭＳ Ｐゴシック" pitchFamily="34" charset="-128"/>
            </a:endParaRPr>
          </a:p>
        </p:txBody>
      </p:sp>
      <p:pic>
        <p:nvPicPr>
          <p:cNvPr id="17" name="Picture 3" descr="ExLibris-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4138" y="5118100"/>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6400800" cy="1752600"/>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2415586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ullets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0" indent="0">
              <a:buClrTx/>
              <a:buSzPct val="100000"/>
              <a:buFont typeface="Arial" pitchFamily="34" charset="0"/>
              <a:buNone/>
              <a:defRPr sz="2200" b="0">
                <a:solidFill>
                  <a:schemeClr val="tx1">
                    <a:lumMod val="85000"/>
                    <a:lumOff val="15000"/>
                  </a:schemeClr>
                </a:solidFill>
              </a:defRPr>
            </a:lvl1pPr>
            <a:lvl2pPr marL="285750" indent="-285750">
              <a:buClrTx/>
              <a:buSzPct val="100000"/>
              <a:buFont typeface="Wingdings 3" pitchFamily="18" charset="2"/>
              <a:buChar char=""/>
              <a:defRPr sz="2200">
                <a:solidFill>
                  <a:schemeClr val="tx1">
                    <a:lumMod val="85000"/>
                    <a:lumOff val="15000"/>
                  </a:schemeClr>
                </a:solidFill>
              </a:defRPr>
            </a:lvl2pPr>
            <a:lvl3pPr marL="509588" indent="-231775">
              <a:buClrTx/>
              <a:buSzPct val="100000"/>
              <a:buFont typeface="Wingdings 3" pitchFamily="18" charset="2"/>
              <a:buChar char=""/>
              <a:defRPr sz="2000">
                <a:solidFill>
                  <a:schemeClr val="tx1">
                    <a:lumMod val="85000"/>
                    <a:lumOff val="15000"/>
                  </a:schemeClr>
                </a:solidFill>
              </a:defRPr>
            </a:lvl3pPr>
            <a:lvl4pPr marL="741363" indent="-228600">
              <a:buClrTx/>
              <a:buSzPct val="100000"/>
              <a:buFont typeface="Wingdings 3" pitchFamily="18" charset="2"/>
              <a:buChar char=""/>
              <a:defRPr sz="1800">
                <a:solidFill>
                  <a:schemeClr val="tx1">
                    <a:lumMod val="85000"/>
                    <a:lumOff val="15000"/>
                  </a:schemeClr>
                </a:solidFill>
              </a:defRPr>
            </a:lvl4pPr>
            <a:lvl5pPr marL="974725" indent="-228600">
              <a:buClrTx/>
              <a:buSzPct val="100000"/>
              <a:buFont typeface="Wingdings 3" pitchFamily="18" charset="2"/>
              <a:buChar char=""/>
              <a:defRPr sz="18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16291636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5"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6"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sym typeface="Arial" charset="0"/>
            </a:endParaRPr>
          </a:p>
        </p:txBody>
      </p:sp>
      <p:pic>
        <p:nvPicPr>
          <p:cNvPr id="7"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03B4B53B-4658-4C1D-89EA-FB4D289BC826}" type="slidenum">
              <a:rPr lang="ar-SA" sz="1000">
                <a:ea typeface="ＭＳ Ｐゴシック" pitchFamily="34" charset="-128"/>
              </a:rPr>
              <a:pPr eaLnBrk="0" hangingPunct="0">
                <a:spcBef>
                  <a:spcPct val="0"/>
                </a:spcBef>
              </a:pPr>
              <a:t>‹#›</a:t>
            </a:fld>
            <a:endParaRPr lang="en-US" sz="1000">
              <a:ea typeface="ＭＳ Ｐゴシック" pitchFamily="34" charset="-128"/>
            </a:endParaRPr>
          </a:p>
        </p:txBody>
      </p:sp>
      <p:sp>
        <p:nvSpPr>
          <p:cNvPr id="9"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0"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75935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Front Page 2">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5"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6B96B6A5-DE2B-46F1-A94C-B8F71114C496}" type="slidenum">
              <a:rPr lang="ar-SA" sz="1000">
                <a:ea typeface="ＭＳ Ｐゴシック" pitchFamily="34" charset="-128"/>
              </a:rPr>
              <a:pPr eaLnBrk="0" hangingPunct="0">
                <a:spcBef>
                  <a:spcPct val="0"/>
                </a:spcBef>
              </a:pPr>
              <a:t>‹#›</a:t>
            </a:fld>
            <a:endParaRPr lang="en-US" sz="1000">
              <a:ea typeface="ＭＳ Ｐゴシック" pitchFamily="34" charset="-128"/>
            </a:endParaRPr>
          </a:p>
        </p:txBody>
      </p:sp>
      <p:sp>
        <p:nvSpPr>
          <p:cNvPr id="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8"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
        <p:nvSpPr>
          <p:cNvPr id="10"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1" name="Picture 14" descr="intro_rainbow_ribbo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pic>
        <p:nvPicPr>
          <p:cNvPr id="15" name="Picture 3" descr="ExLibris-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125" y="5995988"/>
            <a:ext cx="14208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 descr="sfx"/>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14400" y="1462088"/>
            <a:ext cx="1792288" cy="909637"/>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ctrTitle"/>
          </p:nvPr>
        </p:nvSpPr>
        <p:spPr>
          <a:xfrm>
            <a:off x="685800" y="2294627"/>
            <a:ext cx="5758132" cy="1940878"/>
          </a:xfrm>
        </p:spPr>
        <p:txBody>
          <a:bodyPr anchor="b"/>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7776713" cy="1039373"/>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24679277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759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1650" y="1163638"/>
            <a:ext cx="399415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63638"/>
            <a:ext cx="399415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1390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001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6457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57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4474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179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2.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4.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0882"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250883"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cs typeface="Arial" pitchFamily="34" charset="0"/>
              <a:sym typeface="Arial" charset="0"/>
            </a:endParaRPr>
          </a:p>
        </p:txBody>
      </p:sp>
      <p:pic>
        <p:nvPicPr>
          <p:cNvPr id="250885"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8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28D24FE9-4EFB-4D80-9C89-9029554B07BB}" type="slidenum">
              <a:rPr lang="ar-SA" sz="1000">
                <a:ea typeface="ＭＳ Ｐゴシック" pitchFamily="34" charset="-128"/>
                <a:cs typeface="Arial" pitchFamily="34" charset="0"/>
              </a:rPr>
              <a:pPr eaLnBrk="0" hangingPunct="0">
                <a:spcBef>
                  <a:spcPct val="0"/>
                </a:spcBef>
              </a:pPr>
              <a:t>‹#›</a:t>
            </a:fld>
            <a:endParaRPr lang="en-US" sz="1000">
              <a:ea typeface="ＭＳ Ｐゴシック" pitchFamily="34" charset="-128"/>
              <a:cs typeface="Arial" pitchFamily="34" charset="0"/>
            </a:endParaRPr>
          </a:p>
        </p:txBody>
      </p:sp>
      <p:sp>
        <p:nvSpPr>
          <p:cNvPr id="25088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250888"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cs typeface="Arial" charset="0"/>
              <a:sym typeface="Arial" charset="0"/>
            </a:endParaRPr>
          </a:p>
        </p:txBody>
      </p:sp>
      <p:sp>
        <p:nvSpPr>
          <p:cNvPr id="250890"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250891"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250892"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93" name="Rectangle 3"/>
          <p:cNvSpPr>
            <a:spLocks noGrp="1" noChangeArrowheads="1"/>
          </p:cNvSpPr>
          <p:nvPr>
            <p:ph type="body" idx="1"/>
          </p:nvPr>
        </p:nvSpPr>
        <p:spPr bwMode="auto">
          <a:xfrm>
            <a:off x="501650" y="1163638"/>
            <a:ext cx="8140700"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0894"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Lst>
  <p:timing>
    <p:tnLst>
      <p:par>
        <p:cTn id="1" dur="indefinite" restart="never" nodeType="tmRoot"/>
      </p:par>
    </p:tnLst>
  </p:timing>
  <p:hf sldNum="0" hdr="0" dt="0"/>
  <p:txStyles>
    <p:titleStyle>
      <a:lvl1pPr algn="l" rtl="0" fontAlgn="base">
        <a:spcBef>
          <a:spcPct val="0"/>
        </a:spcBef>
        <a:spcAft>
          <a:spcPct val="0"/>
        </a:spcAft>
        <a:defRPr sz="3200" b="1">
          <a:solidFill>
            <a:srgbClr val="B20637"/>
          </a:solidFill>
          <a:latin typeface="+mj-lt"/>
          <a:ea typeface="+mj-ea"/>
          <a:cs typeface="+mj-cs"/>
        </a:defRPr>
      </a:lvl1pPr>
      <a:lvl2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2pPr>
      <a:lvl3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3pPr>
      <a:lvl4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4pPr>
      <a:lvl5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5pPr>
      <a:lvl6pPr marL="4572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6pPr>
      <a:lvl7pPr marL="9144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7pPr>
      <a:lvl8pPr marL="13716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8pPr>
      <a:lvl9pPr marL="18288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9pPr>
    </p:titleStyle>
    <p:bodyStyle>
      <a:lvl1pPr marL="342900" indent="-342900" algn="l" rtl="0" fontAlgn="base">
        <a:lnSpc>
          <a:spcPct val="125000"/>
        </a:lnSpc>
        <a:spcBef>
          <a:spcPct val="35000"/>
        </a:spcBef>
        <a:spcAft>
          <a:spcPct val="0"/>
        </a:spcAft>
        <a:buSzPct val="85000"/>
        <a:buChar char="•"/>
        <a:defRPr sz="2800">
          <a:solidFill>
            <a:srgbClr val="3E4C56"/>
          </a:solidFill>
          <a:latin typeface="+mn-lt"/>
          <a:ea typeface="+mn-ea"/>
          <a:cs typeface="+mn-cs"/>
        </a:defRPr>
      </a:lvl1pPr>
      <a:lvl2pPr marL="742950" indent="-285750" algn="l" rtl="0" fontAlgn="base">
        <a:lnSpc>
          <a:spcPct val="125000"/>
        </a:lnSpc>
        <a:spcBef>
          <a:spcPct val="35000"/>
        </a:spcBef>
        <a:spcAft>
          <a:spcPct val="0"/>
        </a:spcAft>
        <a:buSzPct val="85000"/>
        <a:buChar char="•"/>
        <a:defRPr sz="2600">
          <a:solidFill>
            <a:srgbClr val="3E4C56"/>
          </a:solidFill>
          <a:latin typeface="+mn-lt"/>
          <a:ea typeface="+mn-ea"/>
          <a:cs typeface="+mn-cs"/>
        </a:defRPr>
      </a:lvl2pPr>
      <a:lvl3pPr marL="1143000" indent="-228600" algn="l" rtl="0" fontAlgn="base">
        <a:lnSpc>
          <a:spcPct val="125000"/>
        </a:lnSpc>
        <a:spcBef>
          <a:spcPct val="35000"/>
        </a:spcBef>
        <a:spcAft>
          <a:spcPct val="0"/>
        </a:spcAft>
        <a:buSzPct val="85000"/>
        <a:buChar char="•"/>
        <a:defRPr sz="2400">
          <a:solidFill>
            <a:srgbClr val="3E4C56"/>
          </a:solidFill>
          <a:latin typeface="+mn-lt"/>
          <a:ea typeface="+mn-ea"/>
          <a:cs typeface="+mn-cs"/>
        </a:defRPr>
      </a:lvl3pPr>
      <a:lvl4pPr marL="1600200" indent="-228600" algn="l" rtl="0" fontAlgn="base">
        <a:lnSpc>
          <a:spcPct val="125000"/>
        </a:lnSpc>
        <a:spcBef>
          <a:spcPct val="35000"/>
        </a:spcBef>
        <a:spcAft>
          <a:spcPct val="0"/>
        </a:spcAft>
        <a:buSzPct val="85000"/>
        <a:buChar char="•"/>
        <a:defRPr sz="2200">
          <a:solidFill>
            <a:srgbClr val="3E4C56"/>
          </a:solidFill>
          <a:latin typeface="+mn-lt"/>
          <a:ea typeface="+mn-ea"/>
          <a:cs typeface="+mn-cs"/>
        </a:defRPr>
      </a:lvl4pPr>
      <a:lvl5pPr marL="20574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5pPr>
      <a:lvl6pPr marL="25146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6pPr>
      <a:lvl7pPr marL="29718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7pPr>
      <a:lvl8pPr marL="34290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8pPr>
      <a:lvl9pPr marL="38862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1906"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251907"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cs typeface="Arial" pitchFamily="34" charset="0"/>
              <a:sym typeface="Arial" charset="0"/>
            </a:endParaRPr>
          </a:p>
        </p:txBody>
      </p:sp>
      <p:pic>
        <p:nvPicPr>
          <p:cNvPr id="251909"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10"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879C45B5-A6D1-4064-9EDB-8864356EB881}" type="slidenum">
              <a:rPr lang="ar-SA" sz="1000">
                <a:ea typeface="ＭＳ Ｐゴシック" pitchFamily="34" charset="-128"/>
                <a:cs typeface="Arial" pitchFamily="34" charset="0"/>
              </a:rPr>
              <a:pPr eaLnBrk="0" hangingPunct="0">
                <a:spcBef>
                  <a:spcPct val="0"/>
                </a:spcBef>
              </a:pPr>
              <a:t>‹#›</a:t>
            </a:fld>
            <a:endParaRPr lang="en-US" sz="1000">
              <a:ea typeface="ＭＳ Ｐゴシック" pitchFamily="34" charset="-128"/>
              <a:cs typeface="Arial" pitchFamily="34" charset="0"/>
            </a:endParaRPr>
          </a:p>
        </p:txBody>
      </p:sp>
      <p:sp>
        <p:nvSpPr>
          <p:cNvPr id="251911"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251912"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cs typeface="Arial" charset="0"/>
              <a:sym typeface="Arial" charset="0"/>
            </a:endParaRPr>
          </a:p>
        </p:txBody>
      </p:sp>
      <p:sp>
        <p:nvSpPr>
          <p:cNvPr id="251914"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251915"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251916"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17" name="Rectangle 3"/>
          <p:cNvSpPr>
            <a:spLocks noGrp="1" noChangeArrowheads="1"/>
          </p:cNvSpPr>
          <p:nvPr>
            <p:ph type="body" idx="1"/>
          </p:nvPr>
        </p:nvSpPr>
        <p:spPr bwMode="auto">
          <a:xfrm>
            <a:off x="501650" y="1163638"/>
            <a:ext cx="8140700"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0"/>
            <a:r>
              <a:rPr lang="en-US" smtClean="0"/>
              <a:t>Click to edit Master text styles</a:t>
            </a:r>
          </a:p>
          <a:p>
            <a:pPr lvl="1"/>
            <a:r>
              <a:rPr lang="en-US" smtClean="0"/>
              <a:t>Second level</a:t>
            </a:r>
          </a:p>
          <a:p>
            <a:pPr lvl="0"/>
            <a:r>
              <a:rPr lang="en-US" smtClean="0"/>
              <a:t>Click to edit Master text styles</a:t>
            </a:r>
          </a:p>
          <a:p>
            <a:pPr lvl="1"/>
            <a:r>
              <a:rPr lang="en-US" smtClean="0"/>
              <a:t>Second level</a:t>
            </a:r>
          </a:p>
          <a:p>
            <a:pPr lvl="1"/>
            <a:endParaRPr lang="en-US" smtClean="0"/>
          </a:p>
          <a:p>
            <a:pPr lvl="1"/>
            <a:endParaRPr lang="en-US" smtClean="0"/>
          </a:p>
        </p:txBody>
      </p:sp>
      <p:sp>
        <p:nvSpPr>
          <p:cNvPr id="251918"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timing>
    <p:tnLst>
      <p:par>
        <p:cTn id="1" dur="indefinite" restart="never" nodeType="tmRoot"/>
      </p:par>
    </p:tnLst>
  </p:timing>
  <p:hf sldNum="0" hdr="0" dt="0"/>
  <p:txStyles>
    <p:titleStyle>
      <a:lvl1pPr algn="l" rtl="0" fontAlgn="base">
        <a:spcBef>
          <a:spcPct val="0"/>
        </a:spcBef>
        <a:spcAft>
          <a:spcPct val="0"/>
        </a:spcAft>
        <a:defRPr sz="3200" b="1">
          <a:solidFill>
            <a:srgbClr val="B20637"/>
          </a:solidFill>
          <a:latin typeface="+mj-lt"/>
          <a:ea typeface="+mj-ea"/>
          <a:cs typeface="+mj-cs"/>
        </a:defRPr>
      </a:lvl1pPr>
      <a:lvl2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2pPr>
      <a:lvl3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3pPr>
      <a:lvl4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4pPr>
      <a:lvl5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5pPr>
      <a:lvl6pPr marL="4572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6pPr>
      <a:lvl7pPr marL="9144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7pPr>
      <a:lvl8pPr marL="13716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8pPr>
      <a:lvl9pPr marL="18288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9pPr>
    </p:titleStyle>
    <p:bodyStyle>
      <a:lvl1pPr marL="342900" indent="-342900" algn="l" rtl="0" fontAlgn="base">
        <a:lnSpc>
          <a:spcPct val="125000"/>
        </a:lnSpc>
        <a:spcBef>
          <a:spcPct val="35000"/>
        </a:spcBef>
        <a:spcAft>
          <a:spcPct val="0"/>
        </a:spcAft>
        <a:buSzPct val="85000"/>
        <a:buChar char="•"/>
        <a:defRPr sz="2800">
          <a:solidFill>
            <a:srgbClr val="3E4C56"/>
          </a:solidFill>
          <a:latin typeface="+mn-lt"/>
          <a:ea typeface="+mn-ea"/>
          <a:cs typeface="+mn-cs"/>
        </a:defRPr>
      </a:lvl1pPr>
      <a:lvl2pPr marL="742950" indent="-285750" algn="l" rtl="0" fontAlgn="base">
        <a:lnSpc>
          <a:spcPct val="125000"/>
        </a:lnSpc>
        <a:spcBef>
          <a:spcPct val="35000"/>
        </a:spcBef>
        <a:spcAft>
          <a:spcPct val="0"/>
        </a:spcAft>
        <a:buSzPct val="85000"/>
        <a:defRPr sz="2200" i="1">
          <a:solidFill>
            <a:srgbClr val="3E4C56"/>
          </a:solidFill>
          <a:latin typeface="+mn-lt"/>
          <a:ea typeface="+mn-ea"/>
          <a:cs typeface="+mn-cs"/>
        </a:defRPr>
      </a:lvl2pPr>
      <a:lvl3pPr marL="1143000" indent="-228600" algn="l" rtl="0" fontAlgn="base">
        <a:lnSpc>
          <a:spcPct val="125000"/>
        </a:lnSpc>
        <a:spcBef>
          <a:spcPct val="35000"/>
        </a:spcBef>
        <a:spcAft>
          <a:spcPct val="0"/>
        </a:spcAft>
        <a:buSzPct val="85000"/>
        <a:buChar char="•"/>
        <a:defRPr sz="2400">
          <a:solidFill>
            <a:srgbClr val="3E4C56"/>
          </a:solidFill>
          <a:latin typeface="+mn-lt"/>
          <a:ea typeface="+mn-ea"/>
          <a:cs typeface="+mn-cs"/>
        </a:defRPr>
      </a:lvl3pPr>
      <a:lvl4pPr marL="1600200" indent="-228600" algn="l" rtl="0" fontAlgn="base">
        <a:lnSpc>
          <a:spcPct val="125000"/>
        </a:lnSpc>
        <a:spcBef>
          <a:spcPct val="35000"/>
        </a:spcBef>
        <a:spcAft>
          <a:spcPct val="0"/>
        </a:spcAft>
        <a:buSzPct val="85000"/>
        <a:buChar char="•"/>
        <a:defRPr sz="2200">
          <a:solidFill>
            <a:srgbClr val="3E4C56"/>
          </a:solidFill>
          <a:latin typeface="+mn-lt"/>
          <a:ea typeface="+mn-ea"/>
          <a:cs typeface="+mn-cs"/>
        </a:defRPr>
      </a:lvl4pPr>
      <a:lvl5pPr marL="20574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5pPr>
      <a:lvl6pPr marL="25146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6pPr>
      <a:lvl7pPr marL="29718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7pPr>
      <a:lvl8pPr marL="34290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8pPr>
      <a:lvl9pPr marL="38862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9858"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249859"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cs typeface="Arial" pitchFamily="34" charset="0"/>
              <a:sym typeface="Arial" charset="0"/>
            </a:endParaRPr>
          </a:p>
        </p:txBody>
      </p:sp>
      <p:sp>
        <p:nvSpPr>
          <p:cNvPr id="249862"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4FDD2055-DE72-47AA-9899-1B8F95088A78}" type="slidenum">
              <a:rPr lang="ar-SA" sz="1000">
                <a:ea typeface="ＭＳ Ｐゴシック" pitchFamily="34" charset="-128"/>
                <a:cs typeface="Arial" pitchFamily="34" charset="0"/>
              </a:rPr>
              <a:pPr eaLnBrk="0" hangingPunct="0">
                <a:spcBef>
                  <a:spcPct val="0"/>
                </a:spcBef>
              </a:pPr>
              <a:t>‹#›</a:t>
            </a:fld>
            <a:endParaRPr lang="en-US" sz="1000">
              <a:ea typeface="ＭＳ Ｐゴシック" pitchFamily="34" charset="-128"/>
              <a:cs typeface="Arial" pitchFamily="34" charset="0"/>
            </a:endParaRPr>
          </a:p>
        </p:txBody>
      </p:sp>
      <p:sp>
        <p:nvSpPr>
          <p:cNvPr id="249863"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249864"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cs typeface="Arial" charset="0"/>
              <a:sym typeface="Arial" charset="0"/>
            </a:endParaRPr>
          </a:p>
        </p:txBody>
      </p:sp>
      <p:sp>
        <p:nvSpPr>
          <p:cNvPr id="249866"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249867"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249868"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70"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552" r:id="rId1"/>
    <p:sldLayoutId id="2147484553" r:id="rId2"/>
    <p:sldLayoutId id="2147484554" r:id="rId3"/>
    <p:sldLayoutId id="2147484555" r:id="rId4"/>
    <p:sldLayoutId id="2147484556" r:id="rId5"/>
    <p:sldLayoutId id="2147484557" r:id="rId6"/>
    <p:sldLayoutId id="2147484558" r:id="rId7"/>
    <p:sldLayoutId id="2147484559" r:id="rId8"/>
    <p:sldLayoutId id="2147484560" r:id="rId9"/>
    <p:sldLayoutId id="2147484561" r:id="rId10"/>
    <p:sldLayoutId id="2147484562" r:id="rId11"/>
  </p:sldLayoutIdLst>
  <p:timing>
    <p:tnLst>
      <p:par>
        <p:cTn id="1" dur="indefinite" restart="never" nodeType="tmRoot"/>
      </p:par>
    </p:tnLst>
  </p:timing>
  <p:hf sldNum="0" hdr="0" dt="0"/>
  <p:txStyles>
    <p:titleStyle>
      <a:lvl1pPr algn="l" rtl="0" fontAlgn="base">
        <a:spcBef>
          <a:spcPct val="0"/>
        </a:spcBef>
        <a:spcAft>
          <a:spcPct val="0"/>
        </a:spcAft>
        <a:defRPr sz="3200" b="1">
          <a:solidFill>
            <a:srgbClr val="B20637"/>
          </a:solidFill>
          <a:latin typeface="+mj-lt"/>
          <a:ea typeface="+mj-ea"/>
          <a:cs typeface="+mj-cs"/>
        </a:defRPr>
      </a:lvl1pPr>
      <a:lvl2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2pPr>
      <a:lvl3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3pPr>
      <a:lvl4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4pPr>
      <a:lvl5pPr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5pPr>
      <a:lvl6pPr marL="4572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6pPr>
      <a:lvl7pPr marL="9144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7pPr>
      <a:lvl8pPr marL="13716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8pPr>
      <a:lvl9pPr marL="18288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9pPr>
    </p:titleStyle>
    <p:bodyStyle>
      <a:lvl1pPr marL="342900" indent="-342900" algn="l" rtl="0" fontAlgn="base">
        <a:spcBef>
          <a:spcPct val="35000"/>
        </a:spcBef>
        <a:spcAft>
          <a:spcPct val="0"/>
        </a:spcAft>
        <a:buSzPct val="85000"/>
        <a:buChar char="•"/>
        <a:defRPr sz="2800">
          <a:solidFill>
            <a:srgbClr val="3E4C56"/>
          </a:solidFill>
          <a:latin typeface="+mn-lt"/>
          <a:ea typeface="+mn-ea"/>
          <a:cs typeface="+mn-cs"/>
        </a:defRPr>
      </a:lvl1pPr>
      <a:lvl2pPr marL="742950" indent="-285750" algn="l" rtl="0" fontAlgn="base">
        <a:spcBef>
          <a:spcPct val="35000"/>
        </a:spcBef>
        <a:spcAft>
          <a:spcPct val="0"/>
        </a:spcAft>
        <a:buSzPct val="85000"/>
        <a:buChar char="•"/>
        <a:defRPr sz="2600">
          <a:solidFill>
            <a:srgbClr val="3E4C56"/>
          </a:solidFill>
          <a:latin typeface="+mn-lt"/>
          <a:ea typeface="+mn-ea"/>
          <a:cs typeface="+mn-cs"/>
        </a:defRPr>
      </a:lvl2pPr>
      <a:lvl3pPr marL="1143000" indent="-228600" algn="l" rtl="0" fontAlgn="base">
        <a:spcBef>
          <a:spcPct val="35000"/>
        </a:spcBef>
        <a:spcAft>
          <a:spcPct val="0"/>
        </a:spcAft>
        <a:buSzPct val="85000"/>
        <a:buChar char="•"/>
        <a:defRPr sz="2400">
          <a:solidFill>
            <a:srgbClr val="3E4C56"/>
          </a:solidFill>
          <a:latin typeface="+mn-lt"/>
          <a:ea typeface="+mn-ea"/>
          <a:cs typeface="+mn-cs"/>
        </a:defRPr>
      </a:lvl3pPr>
      <a:lvl4pPr marL="1600200" indent="-228600" algn="l" rtl="0" fontAlgn="base">
        <a:spcBef>
          <a:spcPct val="35000"/>
        </a:spcBef>
        <a:spcAft>
          <a:spcPct val="0"/>
        </a:spcAft>
        <a:buSzPct val="85000"/>
        <a:buChar char="•"/>
        <a:defRPr sz="2200">
          <a:solidFill>
            <a:srgbClr val="3E4C56"/>
          </a:solidFill>
          <a:latin typeface="+mn-lt"/>
          <a:ea typeface="+mn-ea"/>
          <a:cs typeface="+mn-cs"/>
        </a:defRPr>
      </a:lvl4pPr>
      <a:lvl5pPr marL="2057400" indent="-228600" algn="l" rtl="0" fontAlgn="base">
        <a:spcBef>
          <a:spcPct val="35000"/>
        </a:spcBef>
        <a:spcAft>
          <a:spcPct val="0"/>
        </a:spcAft>
        <a:buSzPct val="85000"/>
        <a:buChar char="•"/>
        <a:defRPr sz="2000">
          <a:solidFill>
            <a:srgbClr val="3E4C56"/>
          </a:solidFill>
          <a:latin typeface="+mn-lt"/>
          <a:ea typeface="+mn-ea"/>
          <a:cs typeface="+mn-cs"/>
        </a:defRPr>
      </a:lvl5pPr>
      <a:lvl6pPr marL="2514600" indent="-228600" algn="l" rtl="0" fontAlgn="base">
        <a:spcBef>
          <a:spcPct val="35000"/>
        </a:spcBef>
        <a:spcAft>
          <a:spcPct val="0"/>
        </a:spcAft>
        <a:buSzPct val="85000"/>
        <a:buChar char="•"/>
        <a:defRPr sz="2000">
          <a:solidFill>
            <a:srgbClr val="3E4C56"/>
          </a:solidFill>
          <a:latin typeface="+mn-lt"/>
          <a:ea typeface="+mn-ea"/>
          <a:cs typeface="+mn-cs"/>
        </a:defRPr>
      </a:lvl6pPr>
      <a:lvl7pPr marL="2971800" indent="-228600" algn="l" rtl="0" fontAlgn="base">
        <a:spcBef>
          <a:spcPct val="35000"/>
        </a:spcBef>
        <a:spcAft>
          <a:spcPct val="0"/>
        </a:spcAft>
        <a:buSzPct val="85000"/>
        <a:buChar char="•"/>
        <a:defRPr sz="2000">
          <a:solidFill>
            <a:srgbClr val="3E4C56"/>
          </a:solidFill>
          <a:latin typeface="+mn-lt"/>
          <a:ea typeface="+mn-ea"/>
          <a:cs typeface="+mn-cs"/>
        </a:defRPr>
      </a:lvl7pPr>
      <a:lvl8pPr marL="3429000" indent="-228600" algn="l" rtl="0" fontAlgn="base">
        <a:spcBef>
          <a:spcPct val="35000"/>
        </a:spcBef>
        <a:spcAft>
          <a:spcPct val="0"/>
        </a:spcAft>
        <a:buSzPct val="85000"/>
        <a:buChar char="•"/>
        <a:defRPr sz="2000">
          <a:solidFill>
            <a:srgbClr val="3E4C56"/>
          </a:solidFill>
          <a:latin typeface="+mn-lt"/>
          <a:ea typeface="+mn-ea"/>
          <a:cs typeface="+mn-cs"/>
        </a:defRPr>
      </a:lvl8pPr>
      <a:lvl9pPr marL="3886200" indent="-228600" algn="l" rtl="0" fontAlgn="base">
        <a:spcBef>
          <a:spcPct val="35000"/>
        </a:spcBef>
        <a:spcAft>
          <a:spcPct val="0"/>
        </a:spcAft>
        <a:buSzPct val="85000"/>
        <a:buChar char="•"/>
        <a:defRPr sz="2000">
          <a:solidFill>
            <a:srgbClr val="3E4C5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1027"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sym typeface="Arial" charset="0"/>
            </a:endParaRPr>
          </a:p>
        </p:txBody>
      </p:sp>
      <p:sp>
        <p:nvSpPr>
          <p:cNvPr id="1029"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BE19DC29-673B-46BE-A609-20B2198A976B}" type="slidenum">
              <a:rPr lang="ar-SA" sz="1000">
                <a:ea typeface="ＭＳ Ｐゴシック" pitchFamily="34" charset="-128"/>
              </a:rPr>
              <a:pPr eaLnBrk="0" hangingPunct="0">
                <a:spcBef>
                  <a:spcPct val="0"/>
                </a:spcBef>
              </a:pPr>
              <a:t>‹#›</a:t>
            </a:fld>
            <a:endParaRPr lang="en-US" sz="1000">
              <a:ea typeface="ＭＳ Ｐゴシック" pitchFamily="34" charset="-128"/>
            </a:endParaRPr>
          </a:p>
        </p:txBody>
      </p:sp>
      <p:sp>
        <p:nvSpPr>
          <p:cNvPr id="1033"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034" name="Picture 6" descr="rule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Tree>
  </p:cSld>
  <p:clrMap bg1="lt1" tx1="dk1" bg2="lt2" tx2="dk2" accent1="accent1" accent2="accent2" accent3="accent3" accent4="accent4" accent5="accent5" accent6="accent6" hlink="hlink" folHlink="folHlink"/>
  <p:sldLayoutIdLst>
    <p:sldLayoutId id="2147484566" r:id="rId1"/>
    <p:sldLayoutId id="2147484529" r:id="rId2"/>
    <p:sldLayoutId id="2147484565" r:id="rId3"/>
    <p:sldLayoutId id="2147484564" r:id="rId4"/>
    <p:sldLayoutId id="2147484563" r:id="rId5"/>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b="1">
          <a:solidFill>
            <a:srgbClr val="B20637"/>
          </a:solidFill>
          <a:latin typeface="+mj-lt"/>
          <a:ea typeface="ＭＳ Ｐゴシック" charset="0"/>
          <a:cs typeface="+mj-cs"/>
        </a:defRPr>
      </a:lvl1pPr>
      <a:lvl2pPr algn="l" rtl="0" eaLnBrk="0" fontAlgn="base" hangingPunct="0">
        <a:spcBef>
          <a:spcPct val="0"/>
        </a:spcBef>
        <a:spcAft>
          <a:spcPct val="0"/>
        </a:spcAft>
        <a:defRPr sz="3200" b="1">
          <a:solidFill>
            <a:srgbClr val="B20637"/>
          </a:solidFill>
          <a:latin typeface="Verdana" pitchFamily="34" charset="0"/>
          <a:ea typeface="ＭＳ Ｐゴシック" charset="0"/>
          <a:cs typeface="Arial" pitchFamily="34" charset="0"/>
        </a:defRPr>
      </a:lvl2pPr>
      <a:lvl3pPr algn="l" rtl="0" eaLnBrk="0" fontAlgn="base" hangingPunct="0">
        <a:spcBef>
          <a:spcPct val="0"/>
        </a:spcBef>
        <a:spcAft>
          <a:spcPct val="0"/>
        </a:spcAft>
        <a:defRPr sz="3200" b="1">
          <a:solidFill>
            <a:srgbClr val="B20637"/>
          </a:solidFill>
          <a:latin typeface="Verdana" pitchFamily="34" charset="0"/>
          <a:ea typeface="ＭＳ Ｐゴシック" charset="0"/>
          <a:cs typeface="Arial" pitchFamily="34" charset="0"/>
        </a:defRPr>
      </a:lvl3pPr>
      <a:lvl4pPr algn="l" rtl="0" eaLnBrk="0" fontAlgn="base" hangingPunct="0">
        <a:spcBef>
          <a:spcPct val="0"/>
        </a:spcBef>
        <a:spcAft>
          <a:spcPct val="0"/>
        </a:spcAft>
        <a:defRPr sz="3200" b="1">
          <a:solidFill>
            <a:srgbClr val="B20637"/>
          </a:solidFill>
          <a:latin typeface="Verdana" pitchFamily="34" charset="0"/>
          <a:ea typeface="ＭＳ Ｐゴシック" charset="0"/>
          <a:cs typeface="Arial" pitchFamily="34" charset="0"/>
        </a:defRPr>
      </a:lvl4pPr>
      <a:lvl5pPr algn="l" rtl="0" eaLnBrk="0" fontAlgn="base" hangingPunct="0">
        <a:spcBef>
          <a:spcPct val="0"/>
        </a:spcBef>
        <a:spcAft>
          <a:spcPct val="0"/>
        </a:spcAft>
        <a:defRPr sz="3200" b="1">
          <a:solidFill>
            <a:srgbClr val="B20637"/>
          </a:solidFill>
          <a:latin typeface="Verdana" pitchFamily="34" charset="0"/>
          <a:ea typeface="ＭＳ Ｐゴシック"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ＭＳ Ｐゴシック" charset="0"/>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ea typeface="ＭＳ Ｐゴシック" pitchFamily="34" charset="-128"/>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ea typeface="ＭＳ Ｐゴシック" pitchFamily="34" charset="-128"/>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ea typeface="ＭＳ Ｐゴシック" pitchFamily="34" charset="-128"/>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ea typeface="ＭＳ Ｐゴシック"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hyperlink" Target="http://www.crossref.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www.customercenter.exlibrisgroup.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Text Box 7"/>
          <p:cNvSpPr txBox="1">
            <a:spLocks noChangeArrowheads="1"/>
          </p:cNvSpPr>
          <p:nvPr/>
        </p:nvSpPr>
        <p:spPr bwMode="auto">
          <a:xfrm>
            <a:off x="923925" y="3365718"/>
            <a:ext cx="7334250" cy="107721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en-US" sz="3200" dirty="0" smtClean="0">
                <a:solidFill>
                  <a:srgbClr val="3E4C56"/>
                </a:solidFill>
              </a:rPr>
              <a:t>SFX </a:t>
            </a:r>
            <a:r>
              <a:rPr lang="en-US" sz="3200" dirty="0" err="1" smtClean="0">
                <a:solidFill>
                  <a:srgbClr val="3E4C56"/>
                </a:solidFill>
              </a:rPr>
              <a:t>TotalCare</a:t>
            </a:r>
            <a:r>
              <a:rPr lang="en-US" sz="3200" dirty="0" smtClean="0">
                <a:solidFill>
                  <a:srgbClr val="3E4C56"/>
                </a:solidFill>
              </a:rPr>
              <a:t>: User </a:t>
            </a:r>
            <a:r>
              <a:rPr lang="en-US" sz="3200" dirty="0">
                <a:solidFill>
                  <a:srgbClr val="3E4C56"/>
                </a:solidFill>
              </a:rPr>
              <a:t>Interface </a:t>
            </a:r>
            <a:r>
              <a:rPr lang="en-US" sz="3200" dirty="0" smtClean="0">
                <a:solidFill>
                  <a:srgbClr val="3E4C56"/>
                </a:solidFill>
              </a:rPr>
              <a:t>Configuration - SFX Menu</a:t>
            </a:r>
            <a:endParaRPr lang="en-US" sz="3200" dirty="0">
              <a:solidFill>
                <a:srgbClr val="3E4C5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r>
              <a:rPr lang="en-US" sz="2800" dirty="0"/>
              <a:t>Menu Configuration: </a:t>
            </a:r>
            <a:r>
              <a:rPr lang="en-US" sz="2800" dirty="0" smtClean="0"/>
              <a:t>Languages</a:t>
            </a:r>
            <a:endParaRPr lang="en-US" sz="28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16000"/>
            <a:ext cx="5888657" cy="492760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5448" y="1295400"/>
            <a:ext cx="5908681" cy="4899025"/>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8632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r>
              <a:rPr lang="en-US" sz="2800" dirty="0"/>
              <a:t>Menu Configuration</a:t>
            </a:r>
            <a:r>
              <a:rPr lang="en-US" sz="2800" dirty="0" smtClean="0"/>
              <a:t>: Hyperlinked Text</a:t>
            </a:r>
            <a:endParaRPr lang="en-US" sz="2800" dirty="0"/>
          </a:p>
        </p:txBody>
      </p:sp>
      <p:sp>
        <p:nvSpPr>
          <p:cNvPr id="2" name="Content Placeholder 1"/>
          <p:cNvSpPr>
            <a:spLocks noGrp="1"/>
          </p:cNvSpPr>
          <p:nvPr>
            <p:ph idx="1"/>
          </p:nvPr>
        </p:nvSpPr>
        <p:spPr>
          <a:xfrm>
            <a:off x="501650" y="990600"/>
            <a:ext cx="8140700" cy="5030787"/>
          </a:xfrm>
        </p:spPr>
        <p:txBody>
          <a:bodyPr/>
          <a:lstStyle/>
          <a:p>
            <a:pPr marL="0" indent="0">
              <a:buNone/>
            </a:pPr>
            <a:r>
              <a:rPr lang="en-US" sz="2400" dirty="0" smtClean="0"/>
              <a:t>3 options:</a:t>
            </a:r>
            <a:endParaRPr lang="en-US" sz="2400" dirty="0"/>
          </a:p>
        </p:txBody>
      </p:sp>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804" y="5159375"/>
            <a:ext cx="4314825" cy="129540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512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679" y="3467628"/>
            <a:ext cx="4295775" cy="129540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512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621" y="1597025"/>
            <a:ext cx="4257675" cy="1323975"/>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3" name="Rounded Rectangular Callout 12"/>
          <p:cNvSpPr/>
          <p:nvPr/>
        </p:nvSpPr>
        <p:spPr>
          <a:xfrm>
            <a:off x="5943600" y="1948655"/>
            <a:ext cx="2362200" cy="620713"/>
          </a:xfrm>
          <a:prstGeom prst="wedgeRoundRectCallout">
            <a:avLst>
              <a:gd name="adj1" fmla="val -102189"/>
              <a:gd name="adj2" fmla="val 6105"/>
              <a:gd name="adj3" fmla="val 16667"/>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Target Name</a:t>
            </a:r>
            <a:endParaRPr lang="en-US" dirty="0">
              <a:solidFill>
                <a:schemeClr val="bg1"/>
              </a:solidFill>
            </a:endParaRPr>
          </a:p>
        </p:txBody>
      </p:sp>
      <p:sp>
        <p:nvSpPr>
          <p:cNvPr id="14" name="Rounded Rectangular Callout 13"/>
          <p:cNvSpPr/>
          <p:nvPr/>
        </p:nvSpPr>
        <p:spPr>
          <a:xfrm>
            <a:off x="5943600" y="3804971"/>
            <a:ext cx="2362200" cy="620713"/>
          </a:xfrm>
          <a:prstGeom prst="wedgeRoundRectCallout">
            <a:avLst>
              <a:gd name="adj1" fmla="val -104340"/>
              <a:gd name="adj2" fmla="val 6107"/>
              <a:gd name="adj3" fmla="val 16667"/>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None</a:t>
            </a:r>
            <a:endParaRPr lang="en-US" dirty="0">
              <a:solidFill>
                <a:schemeClr val="bg1"/>
              </a:solidFill>
            </a:endParaRPr>
          </a:p>
        </p:txBody>
      </p:sp>
      <p:sp>
        <p:nvSpPr>
          <p:cNvPr id="15" name="Rounded Rectangular Callout 14"/>
          <p:cNvSpPr/>
          <p:nvPr/>
        </p:nvSpPr>
        <p:spPr>
          <a:xfrm>
            <a:off x="5943600" y="5478459"/>
            <a:ext cx="2362200" cy="620713"/>
          </a:xfrm>
          <a:prstGeom prst="wedgeRoundRectCallout">
            <a:avLst>
              <a:gd name="adj1" fmla="val -102189"/>
              <a:gd name="adj2" fmla="val 649"/>
              <a:gd name="adj3" fmla="val 16667"/>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Service Name</a:t>
            </a:r>
            <a:endParaRPr lang="en-US" dirty="0">
              <a:solidFill>
                <a:schemeClr val="bg1"/>
              </a:solidFill>
            </a:endParaRPr>
          </a:p>
        </p:txBody>
      </p:sp>
    </p:spTree>
    <p:extLst>
      <p:ext uri="{BB962C8B-B14F-4D97-AF65-F5344CB8AC3E}">
        <p14:creationId xmlns:p14="http://schemas.microsoft.com/office/powerpoint/2010/main" val="79530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r>
              <a:rPr lang="en-US" sz="2800" dirty="0"/>
              <a:t>Menu Configuration: </a:t>
            </a:r>
            <a:r>
              <a:rPr lang="en-US" sz="2800" dirty="0" smtClean="0"/>
              <a:t>Headers</a:t>
            </a:r>
            <a:endParaRPr lang="en-US" sz="28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7" y="2453474"/>
            <a:ext cx="4004495" cy="3181349"/>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507462"/>
            <a:ext cx="3959464" cy="2532049"/>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2" name="Rounded Rectangular Callout 11"/>
          <p:cNvSpPr/>
          <p:nvPr/>
        </p:nvSpPr>
        <p:spPr>
          <a:xfrm>
            <a:off x="547688" y="1160197"/>
            <a:ext cx="4004494" cy="620713"/>
          </a:xfrm>
          <a:prstGeom prst="wedgeRoundRectCallout">
            <a:avLst>
              <a:gd name="adj1" fmla="val -397"/>
              <a:gd name="adj2" fmla="val 147964"/>
              <a:gd name="adj3" fmla="val 16667"/>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Display Headers</a:t>
            </a:r>
            <a:endParaRPr lang="en-US" dirty="0">
              <a:solidFill>
                <a:schemeClr val="bg1"/>
              </a:solidFill>
            </a:endParaRPr>
          </a:p>
        </p:txBody>
      </p:sp>
      <p:sp>
        <p:nvSpPr>
          <p:cNvPr id="16" name="Rounded Rectangular Callout 15"/>
          <p:cNvSpPr/>
          <p:nvPr/>
        </p:nvSpPr>
        <p:spPr>
          <a:xfrm>
            <a:off x="4800600" y="1160198"/>
            <a:ext cx="3959464" cy="647966"/>
          </a:xfrm>
          <a:prstGeom prst="wedgeRoundRectCallout">
            <a:avLst>
              <a:gd name="adj1" fmla="val 320"/>
              <a:gd name="adj2" fmla="val 142508"/>
              <a:gd name="adj3" fmla="val 16667"/>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Do Not Display Headers</a:t>
            </a:r>
            <a:endParaRPr lang="en-US" dirty="0">
              <a:solidFill>
                <a:schemeClr val="bg1"/>
              </a:solidFill>
            </a:endParaRPr>
          </a:p>
        </p:txBody>
      </p:sp>
    </p:spTree>
    <p:extLst>
      <p:ext uri="{BB962C8B-B14F-4D97-AF65-F5344CB8AC3E}">
        <p14:creationId xmlns:p14="http://schemas.microsoft.com/office/powerpoint/2010/main" val="309722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r>
              <a:rPr lang="en-US" sz="2800" dirty="0"/>
              <a:t>Menu Configuration: </a:t>
            </a:r>
            <a:r>
              <a:rPr lang="en-US" sz="2800" dirty="0" smtClean="0"/>
              <a:t>Fill Boxes</a:t>
            </a:r>
            <a:endParaRPr lang="en-US" sz="28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88" y="2286000"/>
            <a:ext cx="3846303" cy="312420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 name="Rounded Rectangular Callout 4"/>
          <p:cNvSpPr/>
          <p:nvPr/>
        </p:nvSpPr>
        <p:spPr>
          <a:xfrm>
            <a:off x="547688" y="1160197"/>
            <a:ext cx="4004494" cy="620713"/>
          </a:xfrm>
          <a:prstGeom prst="wedgeRoundRectCallout">
            <a:avLst>
              <a:gd name="adj1" fmla="val -397"/>
              <a:gd name="adj2" fmla="val 147964"/>
              <a:gd name="adj3" fmla="val 16667"/>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Do Not Show Fill Boxes</a:t>
            </a:r>
            <a:endParaRPr lang="en-US" dirty="0">
              <a:solidFill>
                <a:schemeClr val="bg1"/>
              </a:solidFill>
            </a:endParaRP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599" y="2286000"/>
            <a:ext cx="3744913" cy="4403603"/>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Rounded Rectangular Callout 5"/>
          <p:cNvSpPr/>
          <p:nvPr/>
        </p:nvSpPr>
        <p:spPr>
          <a:xfrm>
            <a:off x="4800600" y="1160198"/>
            <a:ext cx="3959464" cy="647966"/>
          </a:xfrm>
          <a:prstGeom prst="wedgeRoundRectCallout">
            <a:avLst>
              <a:gd name="adj1" fmla="val 320"/>
              <a:gd name="adj2" fmla="val 142508"/>
              <a:gd name="adj3" fmla="val 16667"/>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Show Fill Boxes</a:t>
            </a:r>
            <a:endParaRPr lang="en-US" dirty="0">
              <a:solidFill>
                <a:schemeClr val="bg1"/>
              </a:solidFill>
            </a:endParaRPr>
          </a:p>
        </p:txBody>
      </p:sp>
    </p:spTree>
    <p:extLst>
      <p:ext uri="{BB962C8B-B14F-4D97-AF65-F5344CB8AC3E}">
        <p14:creationId xmlns:p14="http://schemas.microsoft.com/office/powerpoint/2010/main" val="118272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r>
              <a:rPr lang="en-US" sz="2800" dirty="0"/>
              <a:t>Menu Configuration: </a:t>
            </a:r>
            <a:r>
              <a:rPr lang="en-US" sz="2800" dirty="0" smtClean="0"/>
              <a:t>Go Button</a:t>
            </a:r>
            <a:endParaRPr lang="en-US" sz="28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621" y="4275666"/>
            <a:ext cx="4562475" cy="2105025"/>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621" y="1187450"/>
            <a:ext cx="4295775" cy="127635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220" y="2819400"/>
            <a:ext cx="3933825" cy="1266825"/>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7" name="Rounded Rectangular Callout 6"/>
          <p:cNvSpPr/>
          <p:nvPr/>
        </p:nvSpPr>
        <p:spPr>
          <a:xfrm>
            <a:off x="5127096" y="1515268"/>
            <a:ext cx="3635904" cy="620713"/>
          </a:xfrm>
          <a:prstGeom prst="wedgeRoundRectCallout">
            <a:avLst>
              <a:gd name="adj1" fmla="val -67725"/>
              <a:gd name="adj2" fmla="val 6105"/>
              <a:gd name="adj3" fmla="val 16667"/>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Show Go button</a:t>
            </a:r>
            <a:endParaRPr lang="en-US" dirty="0">
              <a:solidFill>
                <a:schemeClr val="bg1"/>
              </a:solidFill>
            </a:endParaRPr>
          </a:p>
        </p:txBody>
      </p:sp>
      <p:sp>
        <p:nvSpPr>
          <p:cNvPr id="8" name="Rounded Rectangular Callout 7"/>
          <p:cNvSpPr/>
          <p:nvPr/>
        </p:nvSpPr>
        <p:spPr>
          <a:xfrm>
            <a:off x="4860396" y="3142455"/>
            <a:ext cx="3902604" cy="620713"/>
          </a:xfrm>
          <a:prstGeom prst="wedgeRoundRectCallout">
            <a:avLst>
              <a:gd name="adj1" fmla="val -68171"/>
              <a:gd name="adj2" fmla="val 3377"/>
              <a:gd name="adj3" fmla="val 16667"/>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Do Not Show Go Button</a:t>
            </a:r>
            <a:endParaRPr lang="en-US" dirty="0">
              <a:solidFill>
                <a:schemeClr val="bg1"/>
              </a:solidFill>
            </a:endParaRPr>
          </a:p>
        </p:txBody>
      </p:sp>
      <p:sp>
        <p:nvSpPr>
          <p:cNvPr id="9" name="Rounded Rectangular Callout 8"/>
          <p:cNvSpPr/>
          <p:nvPr/>
        </p:nvSpPr>
        <p:spPr>
          <a:xfrm>
            <a:off x="5127096" y="4572001"/>
            <a:ext cx="3635904" cy="1066534"/>
          </a:xfrm>
          <a:prstGeom prst="wedgeRoundRectCallout">
            <a:avLst>
              <a:gd name="adj1" fmla="val -64931"/>
              <a:gd name="adj2" fmla="val 8833"/>
              <a:gd name="adj3" fmla="val 16667"/>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Note: Keep the Go Button </a:t>
            </a:r>
          </a:p>
          <a:p>
            <a:pPr algn="ctr"/>
            <a:r>
              <a:rPr lang="en-US" dirty="0" smtClean="0">
                <a:solidFill>
                  <a:schemeClr val="bg1"/>
                </a:solidFill>
              </a:rPr>
              <a:t>if you decide to </a:t>
            </a:r>
          </a:p>
          <a:p>
            <a:pPr algn="ctr"/>
            <a:r>
              <a:rPr lang="en-US" dirty="0" smtClean="0">
                <a:solidFill>
                  <a:schemeClr val="bg1"/>
                </a:solidFill>
              </a:rPr>
              <a:t>show the fill-in boxes!</a:t>
            </a:r>
            <a:endParaRPr lang="en-US" dirty="0">
              <a:solidFill>
                <a:schemeClr val="bg1"/>
              </a:solidFill>
            </a:endParaRPr>
          </a:p>
        </p:txBody>
      </p:sp>
    </p:spTree>
    <p:extLst>
      <p:ext uri="{BB962C8B-B14F-4D97-AF65-F5344CB8AC3E}">
        <p14:creationId xmlns:p14="http://schemas.microsoft.com/office/powerpoint/2010/main" val="74475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r>
              <a:rPr lang="en-US" sz="2800" dirty="0"/>
              <a:t>Menu Configuration: </a:t>
            </a:r>
            <a:r>
              <a:rPr lang="en-US" sz="2800" dirty="0" smtClean="0"/>
              <a:t>Target Icons</a:t>
            </a:r>
            <a:endParaRPr lang="en-US" sz="2800" dirty="0"/>
          </a:p>
        </p:txBody>
      </p:sp>
      <p:sp>
        <p:nvSpPr>
          <p:cNvPr id="7" name="Rectangle 6"/>
          <p:cNvSpPr/>
          <p:nvPr/>
        </p:nvSpPr>
        <p:spPr>
          <a:xfrm>
            <a:off x="3352800" y="1143000"/>
            <a:ext cx="4953000" cy="1323439"/>
          </a:xfrm>
          <a:prstGeom prst="rect">
            <a:avLst/>
          </a:prstGeom>
        </p:spPr>
        <p:txBody>
          <a:bodyPr wrap="square">
            <a:spAutoFit/>
          </a:bodyPr>
          <a:lstStyle/>
          <a:p>
            <a:r>
              <a:rPr lang="en-US" sz="2000" b="0" dirty="0" smtClean="0">
                <a:solidFill>
                  <a:schemeClr val="bg2">
                    <a:lumMod val="50000"/>
                  </a:schemeClr>
                </a:solidFill>
              </a:rPr>
              <a:t>Use the </a:t>
            </a:r>
            <a:r>
              <a:rPr lang="en-US" sz="2000" b="0" i="1" dirty="0" smtClean="0">
                <a:solidFill>
                  <a:schemeClr val="bg2">
                    <a:lumMod val="50000"/>
                  </a:schemeClr>
                </a:solidFill>
              </a:rPr>
              <a:t>default</a:t>
            </a:r>
            <a:r>
              <a:rPr lang="en-US" sz="2000" b="0" dirty="0" smtClean="0">
                <a:solidFill>
                  <a:schemeClr val="bg2">
                    <a:lumMod val="50000"/>
                  </a:schemeClr>
                </a:solidFill>
              </a:rPr>
              <a:t> icons, </a:t>
            </a:r>
            <a:r>
              <a:rPr lang="en-US" sz="2000" b="0" i="1" dirty="0" smtClean="0">
                <a:solidFill>
                  <a:schemeClr val="bg2">
                    <a:lumMod val="50000"/>
                  </a:schemeClr>
                </a:solidFill>
              </a:rPr>
              <a:t>hide</a:t>
            </a:r>
            <a:r>
              <a:rPr lang="en-US" sz="2000" b="0" dirty="0" smtClean="0">
                <a:solidFill>
                  <a:schemeClr val="bg2">
                    <a:lumMod val="50000"/>
                  </a:schemeClr>
                </a:solidFill>
              </a:rPr>
              <a:t> the icons, use the </a:t>
            </a:r>
            <a:r>
              <a:rPr lang="en-US" sz="2000" b="0" i="1" dirty="0" smtClean="0">
                <a:solidFill>
                  <a:schemeClr val="bg2">
                    <a:lumMod val="50000"/>
                  </a:schemeClr>
                </a:solidFill>
              </a:rPr>
              <a:t>same icon</a:t>
            </a:r>
            <a:r>
              <a:rPr lang="en-US" sz="2000" b="0" dirty="0" smtClean="0">
                <a:solidFill>
                  <a:schemeClr val="bg2">
                    <a:lumMod val="50000"/>
                  </a:schemeClr>
                </a:solidFill>
              </a:rPr>
              <a:t> for all target services, </a:t>
            </a:r>
            <a:r>
              <a:rPr lang="en-US" sz="2000" b="0" i="1" dirty="0" smtClean="0">
                <a:solidFill>
                  <a:schemeClr val="bg2">
                    <a:lumMod val="50000"/>
                  </a:schemeClr>
                </a:solidFill>
              </a:rPr>
              <a:t>re-assign</a:t>
            </a:r>
            <a:r>
              <a:rPr lang="en-US" sz="2000" b="0" dirty="0" smtClean="0">
                <a:solidFill>
                  <a:schemeClr val="bg2">
                    <a:lumMod val="50000"/>
                  </a:schemeClr>
                </a:solidFill>
              </a:rPr>
              <a:t> the icons, or </a:t>
            </a:r>
            <a:r>
              <a:rPr lang="en-US" sz="2000" b="0" i="1" dirty="0" smtClean="0">
                <a:solidFill>
                  <a:schemeClr val="bg2">
                    <a:lumMod val="50000"/>
                  </a:schemeClr>
                </a:solidFill>
              </a:rPr>
              <a:t>create</a:t>
            </a:r>
            <a:r>
              <a:rPr lang="en-US" sz="2000" b="0" dirty="0" smtClean="0">
                <a:solidFill>
                  <a:schemeClr val="bg2">
                    <a:lumMod val="50000"/>
                  </a:schemeClr>
                </a:solidFill>
              </a:rPr>
              <a:t> your own!</a:t>
            </a:r>
            <a:endParaRPr lang="en-US" sz="2000" b="0" dirty="0">
              <a:solidFill>
                <a:schemeClr val="bg2">
                  <a:lumMod val="50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38200"/>
            <a:ext cx="2388870" cy="5898833"/>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438400"/>
            <a:ext cx="3857625"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112227" y="3968687"/>
            <a:ext cx="208635" cy="2081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101901" y="4819334"/>
            <a:ext cx="229498" cy="2290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099672" y="5444378"/>
            <a:ext cx="229498" cy="2290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56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457200" y="120650"/>
            <a:ext cx="8534400" cy="533400"/>
          </a:xfrm>
        </p:spPr>
        <p:txBody>
          <a:bodyPr/>
          <a:lstStyle/>
          <a:p>
            <a:r>
              <a:rPr lang="en-US" sz="2800" dirty="0"/>
              <a:t>Menu Configuration: </a:t>
            </a:r>
            <a:r>
              <a:rPr lang="en-US" sz="2800" dirty="0" smtClean="0"/>
              <a:t>Service Precedence</a:t>
            </a:r>
            <a:endParaRPr lang="en-US" sz="2800" dirty="0"/>
          </a:p>
        </p:txBody>
      </p:sp>
      <p:sp>
        <p:nvSpPr>
          <p:cNvPr id="2" name="Content Placeholder 1"/>
          <p:cNvSpPr>
            <a:spLocks noGrp="1"/>
          </p:cNvSpPr>
          <p:nvPr>
            <p:ph idx="1"/>
          </p:nvPr>
        </p:nvSpPr>
        <p:spPr>
          <a:xfrm>
            <a:off x="476250" y="1065213"/>
            <a:ext cx="8140700" cy="5030787"/>
          </a:xfrm>
        </p:spPr>
        <p:txBody>
          <a:bodyPr/>
          <a:lstStyle/>
          <a:p>
            <a:pPr marL="0" indent="0" algn="ctr">
              <a:buNone/>
            </a:pPr>
            <a:r>
              <a:rPr lang="en-US" dirty="0"/>
              <a:t>Can choose the order that services display in SFX Menu</a:t>
            </a:r>
          </a:p>
          <a:p>
            <a:pPr marL="0" indent="0">
              <a:buNone/>
            </a:pP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278338"/>
            <a:ext cx="4262634" cy="397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465173" y="3479302"/>
            <a:ext cx="926738" cy="1844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480195" y="4586818"/>
            <a:ext cx="1121353" cy="1844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38400" y="5164414"/>
            <a:ext cx="1121353" cy="1844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0884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r>
              <a:rPr lang="en-US" sz="2800" dirty="0"/>
              <a:t>Menu Configuration: </a:t>
            </a:r>
            <a:r>
              <a:rPr lang="en-US" sz="2800" dirty="0" smtClean="0"/>
              <a:t>Target Precedence</a:t>
            </a:r>
            <a:endParaRPr lang="en-US" sz="2800"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581" y="2646659"/>
            <a:ext cx="6288176" cy="2294678"/>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733800" y="3737636"/>
            <a:ext cx="3746757" cy="3413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733800" y="4209549"/>
            <a:ext cx="1963439" cy="2862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676400" y="1143000"/>
            <a:ext cx="5340931" cy="1015663"/>
          </a:xfrm>
          <a:prstGeom prst="rect">
            <a:avLst/>
          </a:prstGeom>
        </p:spPr>
        <p:txBody>
          <a:bodyPr wrap="square">
            <a:spAutoFit/>
          </a:bodyPr>
          <a:lstStyle/>
          <a:p>
            <a:r>
              <a:rPr lang="en-US" sz="2000" b="0" dirty="0">
                <a:solidFill>
                  <a:schemeClr val="bg2">
                    <a:lumMod val="50000"/>
                  </a:schemeClr>
                </a:solidFill>
              </a:rPr>
              <a:t>Can choose </a:t>
            </a:r>
            <a:r>
              <a:rPr lang="en-US" sz="2000" b="0" dirty="0" smtClean="0">
                <a:solidFill>
                  <a:schemeClr val="bg2">
                    <a:lumMod val="50000"/>
                  </a:schemeClr>
                </a:solidFill>
              </a:rPr>
              <a:t>which targets you want to display first in the SFX menu and which targets to display last in the menu</a:t>
            </a:r>
            <a:endParaRPr lang="en-US" sz="2000" b="0" dirty="0">
              <a:solidFill>
                <a:schemeClr val="bg2">
                  <a:lumMod val="50000"/>
                </a:schemeClr>
              </a:solidFill>
            </a:endParaRPr>
          </a:p>
        </p:txBody>
      </p:sp>
    </p:spTree>
    <p:extLst>
      <p:ext uri="{BB962C8B-B14F-4D97-AF65-F5344CB8AC3E}">
        <p14:creationId xmlns:p14="http://schemas.microsoft.com/office/powerpoint/2010/main" val="16145393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sz="2800"/>
              <a:t>Menu Configuration: Display Logic</a:t>
            </a:r>
          </a:p>
        </p:txBody>
      </p:sp>
      <p:pic>
        <p:nvPicPr>
          <p:cNvPr id="3215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1187450"/>
            <a:ext cx="7997825" cy="4276725"/>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4711" y="838200"/>
            <a:ext cx="4783778" cy="579120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321540"/>
                                        </p:tgtEl>
                                      </p:cBhvr>
                                    </p:animEffect>
                                    <p:set>
                                      <p:cBhvr>
                                        <p:cTn id="9" dur="1" fill="hold">
                                          <p:stCondLst>
                                            <p:cond delay="499"/>
                                          </p:stCondLst>
                                        </p:cTn>
                                        <p:tgtEl>
                                          <p:spTgt spid="32154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21540"/>
                                        </p:tgtEl>
                                        <p:attrNameLst>
                                          <p:attrName>style.visibility</p:attrName>
                                        </p:attrNameLst>
                                      </p:cBhvr>
                                      <p:to>
                                        <p:strVal val="visible"/>
                                      </p:to>
                                    </p:set>
                                  </p:childTnLst>
                                </p:cTn>
                              </p:par>
                              <p:par>
                                <p:cTn id="14" presetID="1" presetClass="exit" presetSubtype="0" fill="hold" nodeType="withEffect">
                                  <p:stCondLst>
                                    <p:cond delay="0"/>
                                  </p:stCondLst>
                                  <p:childTnLst>
                                    <p:set>
                                      <p:cBhvr>
                                        <p:cTn id="15" dur="1" fill="hold">
                                          <p:stCondLst>
                                            <p:cond delay="0"/>
                                          </p:stCondLst>
                                        </p:cTn>
                                        <p:tgtEl>
                                          <p:spTgt spid="92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r>
              <a:rPr lang="en-US" sz="2800" dirty="0"/>
              <a:t>Menu Configuration: </a:t>
            </a:r>
            <a:r>
              <a:rPr lang="en-US" sz="2800" dirty="0" smtClean="0"/>
              <a:t>Proxy</a:t>
            </a:r>
            <a:endParaRPr lang="en-US" sz="2800" dirty="0"/>
          </a:p>
        </p:txBody>
      </p:sp>
      <p:sp>
        <p:nvSpPr>
          <p:cNvPr id="5" name="Content Placeholder 4"/>
          <p:cNvSpPr>
            <a:spLocks noGrp="1"/>
          </p:cNvSpPr>
          <p:nvPr>
            <p:ph idx="1"/>
          </p:nvPr>
        </p:nvSpPr>
        <p:spPr>
          <a:xfrm>
            <a:off x="501650" y="1163638"/>
            <a:ext cx="5060950" cy="5030787"/>
          </a:xfrm>
        </p:spPr>
        <p:txBody>
          <a:bodyPr/>
          <a:lstStyle/>
          <a:p>
            <a:r>
              <a:rPr lang="en-US" dirty="0" smtClean="0"/>
              <a:t>Proxy types: EZ Proxy, WAM, Lib Proxy, Web Proxy</a:t>
            </a:r>
          </a:p>
          <a:p>
            <a:r>
              <a:rPr lang="en-US" dirty="0" smtClean="0"/>
              <a:t>Proxy can be used:</a:t>
            </a:r>
          </a:p>
          <a:p>
            <a:pPr lvl="1"/>
            <a:r>
              <a:rPr lang="en-US" dirty="0" smtClean="0"/>
              <a:t>All of the time</a:t>
            </a:r>
          </a:p>
          <a:p>
            <a:pPr lvl="1"/>
            <a:r>
              <a:rPr lang="en-US" dirty="0" smtClean="0"/>
              <a:t>None of the time</a:t>
            </a:r>
          </a:p>
          <a:p>
            <a:pPr lvl="1"/>
            <a:r>
              <a:rPr lang="en-US" dirty="0" smtClean="0"/>
              <a:t>Selectively, depending on each target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447800"/>
            <a:ext cx="3385466" cy="381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562600" y="5079206"/>
            <a:ext cx="1524000" cy="2047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a:endCxn id="2" idx="1"/>
          </p:cNvCxnSpPr>
          <p:nvPr/>
        </p:nvCxnSpPr>
        <p:spPr>
          <a:xfrm flipV="1">
            <a:off x="4038600" y="5181600"/>
            <a:ext cx="152400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07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p:txBody>
          <a:bodyPr/>
          <a:lstStyle/>
          <a:p>
            <a:pPr eaLnBrk="1" hangingPunct="1"/>
            <a:r>
              <a:rPr lang="en-US" smtClean="0">
                <a:ea typeface="ＭＳ Ｐゴシック" pitchFamily="34" charset="-128"/>
              </a:rPr>
              <a:t>Copyright Statement</a:t>
            </a:r>
          </a:p>
        </p:txBody>
      </p:sp>
      <p:sp>
        <p:nvSpPr>
          <p:cNvPr id="18434" name="Rectangle 5"/>
          <p:cNvSpPr>
            <a:spLocks noChangeArrowheads="1"/>
          </p:cNvSpPr>
          <p:nvPr/>
        </p:nvSpPr>
        <p:spPr bwMode="auto">
          <a:xfrm>
            <a:off x="533400" y="1341438"/>
            <a:ext cx="77724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05000"/>
              </a:lnSpc>
              <a:spcBef>
                <a:spcPct val="0"/>
              </a:spcBef>
            </a:pPr>
            <a:r>
              <a:rPr lang="en-US" altLang="ko-KR" sz="1200" b="0" dirty="0">
                <a:solidFill>
                  <a:srgbClr val="3E4C56"/>
                </a:solidFill>
                <a:ea typeface="굴림" pitchFamily="34" charset="-127"/>
              </a:rPr>
              <a:t>All of the information and material inclusive of text, images, logos, product names is either the property of, or used with permission by Ex Libris Ltd. The information may not be distributed, modified, displayed, reproduced –  in whole or in part –  without the prior written permission of Ex Libris Ltd. </a:t>
            </a:r>
          </a:p>
          <a:p>
            <a:pPr algn="just">
              <a:lnSpc>
                <a:spcPct val="105000"/>
              </a:lnSpc>
              <a:spcBef>
                <a:spcPct val="0"/>
              </a:spcBef>
            </a:pPr>
            <a:endParaRPr lang="en-US" altLang="ko-KR" sz="1200" dirty="0">
              <a:solidFill>
                <a:srgbClr val="3E4C56"/>
              </a:solidFill>
              <a:ea typeface="굴림" pitchFamily="34" charset="-127"/>
            </a:endParaRPr>
          </a:p>
          <a:p>
            <a:pPr algn="l">
              <a:lnSpc>
                <a:spcPct val="105000"/>
              </a:lnSpc>
              <a:spcBef>
                <a:spcPct val="0"/>
              </a:spcBef>
            </a:pPr>
            <a:r>
              <a:rPr lang="en-US" altLang="ko-KR" sz="1200" dirty="0">
                <a:solidFill>
                  <a:srgbClr val="3E4C56"/>
                </a:solidFill>
                <a:ea typeface="굴림" pitchFamily="34" charset="-127"/>
              </a:rPr>
              <a:t>TRADEMARKS </a:t>
            </a:r>
            <a:r>
              <a:rPr lang="en-US" altLang="ko-KR" sz="1200" b="0" dirty="0">
                <a:solidFill>
                  <a:srgbClr val="3E4C56"/>
                </a:solidFill>
                <a:ea typeface="굴림" pitchFamily="34" charset="-127"/>
              </a:rPr>
              <a:t/>
            </a:r>
            <a:br>
              <a:rPr lang="en-US" altLang="ko-KR" sz="1200" b="0" dirty="0">
                <a:solidFill>
                  <a:srgbClr val="3E4C56"/>
                </a:solidFill>
                <a:ea typeface="굴림" pitchFamily="34" charset="-127"/>
              </a:rPr>
            </a:br>
            <a:r>
              <a:rPr lang="en-US" altLang="ko-KR" sz="1200" b="0" dirty="0">
                <a:solidFill>
                  <a:srgbClr val="3E4C56"/>
                </a:solidFill>
                <a:ea typeface="굴림" pitchFamily="34" charset="-127"/>
              </a:rPr>
              <a:t>Ex Libris, the Ex Libris logo, </a:t>
            </a:r>
            <a:r>
              <a:rPr lang="en-US" altLang="ko-KR" sz="1200" b="0" dirty="0" smtClean="0">
                <a:solidFill>
                  <a:srgbClr val="3E4C56"/>
                </a:solidFill>
                <a:ea typeface="굴림" pitchFamily="34" charset="-127"/>
              </a:rPr>
              <a:t>Aleph</a:t>
            </a:r>
            <a:r>
              <a:rPr lang="en-US" altLang="ko-KR" sz="1200" b="0" dirty="0">
                <a:solidFill>
                  <a:srgbClr val="3E4C56"/>
                </a:solidFill>
                <a:ea typeface="굴림" pitchFamily="34" charset="-127"/>
              </a:rPr>
              <a:t>, </a:t>
            </a:r>
            <a:r>
              <a:rPr lang="en-US" altLang="ko-KR" sz="1200" b="0" dirty="0" smtClean="0">
                <a:solidFill>
                  <a:srgbClr val="3E4C56"/>
                </a:solidFill>
                <a:ea typeface="굴림" pitchFamily="34" charset="-127"/>
              </a:rPr>
              <a:t>Alma, SFX</a:t>
            </a:r>
            <a:r>
              <a:rPr lang="en-US" altLang="ko-KR" sz="1200" b="0" dirty="0">
                <a:solidFill>
                  <a:srgbClr val="3E4C56"/>
                </a:solidFill>
                <a:ea typeface="굴림" pitchFamily="34" charset="-127"/>
              </a:rPr>
              <a:t>, SFXIT, </a:t>
            </a:r>
            <a:r>
              <a:rPr lang="en-US" altLang="ko-KR" sz="1200" b="0" dirty="0" err="1">
                <a:solidFill>
                  <a:srgbClr val="3E4C56"/>
                </a:solidFill>
                <a:ea typeface="굴림" pitchFamily="34" charset="-127"/>
              </a:rPr>
              <a:t>MetaLib</a:t>
            </a:r>
            <a:r>
              <a:rPr lang="en-US" altLang="ko-KR" sz="1200" b="0" dirty="0">
                <a:solidFill>
                  <a:srgbClr val="3E4C56"/>
                </a:solidFill>
                <a:ea typeface="굴림" pitchFamily="34" charset="-127"/>
              </a:rPr>
              <a:t>, </a:t>
            </a:r>
            <a:r>
              <a:rPr lang="en-US" altLang="ko-KR" sz="1200" b="0" dirty="0" err="1">
                <a:solidFill>
                  <a:srgbClr val="3E4C56"/>
                </a:solidFill>
                <a:ea typeface="굴림" pitchFamily="34" charset="-127"/>
              </a:rPr>
              <a:t>DigiTool</a:t>
            </a:r>
            <a:r>
              <a:rPr lang="en-US" altLang="ko-KR" sz="1200" b="0" dirty="0">
                <a:solidFill>
                  <a:srgbClr val="3E4C56"/>
                </a:solidFill>
                <a:ea typeface="굴림" pitchFamily="34" charset="-127"/>
              </a:rPr>
              <a:t>, Verde, Primo, Voyager, </a:t>
            </a:r>
            <a:r>
              <a:rPr lang="en-US" altLang="ko-KR" sz="1200" b="0" dirty="0" err="1">
                <a:solidFill>
                  <a:srgbClr val="3E4C56"/>
                </a:solidFill>
                <a:ea typeface="굴림" pitchFamily="34" charset="-127"/>
              </a:rPr>
              <a:t>MetaSearch</a:t>
            </a:r>
            <a:r>
              <a:rPr lang="en-US" altLang="ko-KR" sz="1200" b="0" dirty="0">
                <a:solidFill>
                  <a:srgbClr val="3E4C56"/>
                </a:solidFill>
                <a:ea typeface="굴림" pitchFamily="34" charset="-127"/>
              </a:rPr>
              <a:t>, </a:t>
            </a:r>
            <a:r>
              <a:rPr lang="en-US" altLang="ko-KR" sz="1200" b="0" dirty="0" err="1">
                <a:solidFill>
                  <a:srgbClr val="3E4C56"/>
                </a:solidFill>
                <a:ea typeface="굴림" pitchFamily="34" charset="-127"/>
              </a:rPr>
              <a:t>MetaIndex</a:t>
            </a:r>
            <a:r>
              <a:rPr lang="en-US" altLang="ko-KR" sz="1200" b="0" dirty="0">
                <a:solidFill>
                  <a:srgbClr val="3E4C56"/>
                </a:solidFill>
                <a:ea typeface="굴림" pitchFamily="34" charset="-127"/>
              </a:rPr>
              <a:t> and other Ex Libris products and services referenced herein are trademarks of Ex Libris, and may be registered in certain jurisdictions. All other product names, company names, marks and logos referenced may be trademarks of their respective owners. </a:t>
            </a:r>
          </a:p>
          <a:p>
            <a:pPr algn="l">
              <a:lnSpc>
                <a:spcPct val="105000"/>
              </a:lnSpc>
              <a:spcBef>
                <a:spcPct val="0"/>
              </a:spcBef>
            </a:pPr>
            <a:endParaRPr lang="en-US" altLang="ko-KR" sz="1200" dirty="0">
              <a:solidFill>
                <a:srgbClr val="3E4C56"/>
              </a:solidFill>
              <a:ea typeface="굴림" pitchFamily="34" charset="-127"/>
            </a:endParaRPr>
          </a:p>
          <a:p>
            <a:pPr algn="l">
              <a:lnSpc>
                <a:spcPct val="105000"/>
              </a:lnSpc>
              <a:spcBef>
                <a:spcPct val="0"/>
              </a:spcBef>
            </a:pPr>
            <a:r>
              <a:rPr lang="en-US" altLang="ko-KR" sz="1200" dirty="0">
                <a:solidFill>
                  <a:srgbClr val="3E4C56"/>
                </a:solidFill>
                <a:ea typeface="굴림" pitchFamily="34" charset="-127"/>
              </a:rPr>
              <a:t>DISCLAIMER </a:t>
            </a:r>
            <a:r>
              <a:rPr lang="en-US" altLang="ko-KR" sz="1200" b="0" dirty="0">
                <a:solidFill>
                  <a:srgbClr val="3E4C56"/>
                </a:solidFill>
                <a:ea typeface="굴림" pitchFamily="34" charset="-127"/>
              </a:rPr>
              <a:t/>
            </a:r>
            <a:br>
              <a:rPr lang="en-US" altLang="ko-KR" sz="1200" b="0" dirty="0">
                <a:solidFill>
                  <a:srgbClr val="3E4C56"/>
                </a:solidFill>
                <a:ea typeface="굴림" pitchFamily="34" charset="-127"/>
              </a:rPr>
            </a:br>
            <a:r>
              <a:rPr lang="en-US" altLang="ko-KR" sz="1200" b="0" dirty="0">
                <a:solidFill>
                  <a:srgbClr val="3E4C56"/>
                </a:solidFill>
                <a:ea typeface="굴림" pitchFamily="34" charset="-127"/>
              </a:rPr>
              <a:t>The information contained in this document is compiled from various sources and provided on an "AS IS" basis for general information purposes only without any representations, conditions or warranties whether express or implied, including any implied warranties of satisfactory quality, completeness, accuracy or fitness for a particular purpose. </a:t>
            </a:r>
          </a:p>
          <a:p>
            <a:pPr algn="l">
              <a:lnSpc>
                <a:spcPct val="105000"/>
              </a:lnSpc>
              <a:spcBef>
                <a:spcPct val="0"/>
              </a:spcBef>
            </a:pPr>
            <a:endParaRPr lang="en-US" altLang="ko-KR" sz="1200" b="0" dirty="0">
              <a:solidFill>
                <a:srgbClr val="3E4C56"/>
              </a:solidFill>
              <a:ea typeface="굴림" pitchFamily="34" charset="-127"/>
            </a:endParaRPr>
          </a:p>
          <a:p>
            <a:pPr algn="just">
              <a:lnSpc>
                <a:spcPct val="105000"/>
              </a:lnSpc>
              <a:spcBef>
                <a:spcPct val="0"/>
              </a:spcBef>
            </a:pPr>
            <a:r>
              <a:rPr lang="en-US" altLang="ko-KR" sz="1200" b="0" dirty="0">
                <a:solidFill>
                  <a:srgbClr val="3E4C56"/>
                </a:solidFill>
                <a:ea typeface="굴림" pitchFamily="34" charset="-127"/>
              </a:rPr>
              <a:t>Ex Libris, its subsidiaries and related corporations ("Ex Libris Group") disclaim any and all liability for all use of this information, including losses, damages, claims or expenses any person may incur as a result of the use of this information, even if advised of the possibility of such loss or damage.</a:t>
            </a:r>
          </a:p>
          <a:p>
            <a:pPr algn="just">
              <a:lnSpc>
                <a:spcPct val="105000"/>
              </a:lnSpc>
              <a:spcBef>
                <a:spcPct val="0"/>
              </a:spcBef>
            </a:pPr>
            <a:endParaRPr lang="en-US" sz="1200" b="0" dirty="0">
              <a:solidFill>
                <a:srgbClr val="3E4C56"/>
              </a:solidFill>
              <a:ea typeface="ＭＳ Ｐゴシック" pitchFamily="34" charset="-128"/>
            </a:endParaRPr>
          </a:p>
          <a:p>
            <a:pPr algn="just">
              <a:lnSpc>
                <a:spcPct val="80000"/>
              </a:lnSpc>
              <a:spcBef>
                <a:spcPct val="0"/>
              </a:spcBef>
            </a:pPr>
            <a:r>
              <a:rPr lang="en-US" sz="1000" b="0" dirty="0">
                <a:solidFill>
                  <a:srgbClr val="3E4C56"/>
                </a:solidFill>
                <a:ea typeface="ＭＳ Ｐゴシック" pitchFamily="34" charset="-128"/>
              </a:rPr>
              <a:t>© Ex </a:t>
            </a:r>
            <a:r>
              <a:rPr lang="en-US" sz="1000" b="0" dirty="0" err="1">
                <a:solidFill>
                  <a:srgbClr val="3E4C56"/>
                </a:solidFill>
                <a:ea typeface="ＭＳ Ｐゴシック" pitchFamily="34" charset="-128"/>
              </a:rPr>
              <a:t>Libris</a:t>
            </a:r>
            <a:r>
              <a:rPr lang="en-US" sz="1000" b="0" dirty="0">
                <a:solidFill>
                  <a:srgbClr val="3E4C56"/>
                </a:solidFill>
                <a:ea typeface="ＭＳ Ｐゴシック" pitchFamily="34" charset="-128"/>
              </a:rPr>
              <a:t> Ltd., </a:t>
            </a:r>
            <a:r>
              <a:rPr lang="en-US" sz="1000" b="0" dirty="0" smtClean="0">
                <a:solidFill>
                  <a:srgbClr val="3E4C56"/>
                </a:solidFill>
                <a:ea typeface="ＭＳ Ｐゴシック" pitchFamily="34" charset="-128"/>
              </a:rPr>
              <a:t>2014</a:t>
            </a:r>
            <a:endParaRPr lang="en-US" sz="1000" b="0" dirty="0">
              <a:solidFill>
                <a:srgbClr val="3E4C56"/>
              </a:solidFill>
              <a:ea typeface="ＭＳ Ｐゴシック" pitchFamily="34" charset="-128"/>
            </a:endParaRPr>
          </a:p>
          <a:p>
            <a:pPr algn="just">
              <a:lnSpc>
                <a:spcPct val="105000"/>
              </a:lnSpc>
              <a:spcBef>
                <a:spcPct val="0"/>
              </a:spcBef>
            </a:pPr>
            <a:endParaRPr lang="en-US" sz="1200" b="0" dirty="0">
              <a:solidFill>
                <a:srgbClr val="3E4C56"/>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r>
              <a:rPr lang="en-US" sz="2800" dirty="0"/>
              <a:t>Menu Configuration: </a:t>
            </a:r>
            <a:r>
              <a:rPr lang="en-US" sz="2800" dirty="0" smtClean="0"/>
              <a:t>CrossRef</a:t>
            </a:r>
            <a:endParaRPr lang="en-US" sz="2800" dirty="0"/>
          </a:p>
        </p:txBody>
      </p:sp>
      <p:sp>
        <p:nvSpPr>
          <p:cNvPr id="4" name="Content Placeholder 3"/>
          <p:cNvSpPr>
            <a:spLocks noGrp="1"/>
          </p:cNvSpPr>
          <p:nvPr>
            <p:ph idx="1"/>
          </p:nvPr>
        </p:nvSpPr>
        <p:spPr>
          <a:xfrm>
            <a:off x="533400" y="1219200"/>
            <a:ext cx="8140700" cy="5030787"/>
          </a:xfrm>
        </p:spPr>
        <p:txBody>
          <a:bodyPr/>
          <a:lstStyle/>
          <a:p>
            <a:r>
              <a:rPr lang="en-US" dirty="0" err="1" smtClean="0"/>
              <a:t>CrossRef</a:t>
            </a:r>
            <a:r>
              <a:rPr lang="en-US" dirty="0" smtClean="0"/>
              <a:t>: Official DOI registration agency for scholarly and professional publications</a:t>
            </a:r>
          </a:p>
          <a:p>
            <a:r>
              <a:rPr lang="en-US" dirty="0">
                <a:hlinkClick r:id="rId3"/>
              </a:rPr>
              <a:t>http://www.crossref.org</a:t>
            </a:r>
            <a:r>
              <a:rPr lang="en-US" dirty="0" smtClean="0">
                <a:hlinkClick r:id="rId3"/>
              </a:rPr>
              <a:t>/</a:t>
            </a:r>
            <a:r>
              <a:rPr lang="en-US" dirty="0" smtClean="0"/>
              <a:t> </a:t>
            </a:r>
          </a:p>
          <a:p>
            <a:endParaRPr lang="en-US" dirty="0" smtClean="0"/>
          </a:p>
          <a:p>
            <a:r>
              <a:rPr lang="en-US" dirty="0" smtClean="0"/>
              <a:t>DOI (Digital Object Identifier) example: </a:t>
            </a:r>
          </a:p>
          <a:p>
            <a:pPr lvl="1"/>
            <a:r>
              <a:rPr lang="en-US" sz="2800" dirty="0" smtClean="0"/>
              <a:t>10.1103/PhysRevE.62.1457</a:t>
            </a:r>
          </a:p>
        </p:txBody>
      </p:sp>
    </p:spTree>
    <p:extLst>
      <p:ext uri="{BB962C8B-B14F-4D97-AF65-F5344CB8AC3E}">
        <p14:creationId xmlns:p14="http://schemas.microsoft.com/office/powerpoint/2010/main" val="9893532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r>
              <a:rPr lang="en-US" sz="2800" dirty="0"/>
              <a:t>Menu Configuration: </a:t>
            </a:r>
            <a:r>
              <a:rPr lang="en-US" sz="2800" dirty="0" smtClean="0"/>
              <a:t>CrossRef</a:t>
            </a:r>
            <a:endParaRPr lang="en-US" sz="2800" dirty="0"/>
          </a:p>
        </p:txBody>
      </p:sp>
      <p:sp>
        <p:nvSpPr>
          <p:cNvPr id="4" name="Content Placeholder 3"/>
          <p:cNvSpPr>
            <a:spLocks noGrp="1"/>
          </p:cNvSpPr>
          <p:nvPr>
            <p:ph idx="1"/>
          </p:nvPr>
        </p:nvSpPr>
        <p:spPr>
          <a:xfrm>
            <a:off x="76198" y="914400"/>
            <a:ext cx="5867401" cy="5030787"/>
          </a:xfrm>
        </p:spPr>
        <p:txBody>
          <a:bodyPr/>
          <a:lstStyle/>
          <a:p>
            <a:r>
              <a:rPr lang="en-US" sz="2200" dirty="0" smtClean="0">
                <a:solidFill>
                  <a:schemeClr val="bg2">
                    <a:lumMod val="50000"/>
                  </a:schemeClr>
                </a:solidFill>
              </a:rPr>
              <a:t>Enables article level linking</a:t>
            </a:r>
          </a:p>
          <a:p>
            <a:pPr lvl="1"/>
            <a:r>
              <a:rPr lang="en-US" sz="2000" dirty="0" smtClean="0">
                <a:solidFill>
                  <a:schemeClr val="bg2">
                    <a:lumMod val="50000"/>
                  </a:schemeClr>
                </a:solidFill>
              </a:rPr>
              <a:t>if target requires a DOI, SFX can reach out to </a:t>
            </a:r>
            <a:r>
              <a:rPr lang="en-US" sz="2000" dirty="0" err="1" smtClean="0">
                <a:solidFill>
                  <a:schemeClr val="bg2">
                    <a:lumMod val="50000"/>
                  </a:schemeClr>
                </a:solidFill>
              </a:rPr>
              <a:t>CrossRef</a:t>
            </a:r>
            <a:r>
              <a:rPr lang="en-US" sz="2000" dirty="0" smtClean="0">
                <a:solidFill>
                  <a:schemeClr val="bg2">
                    <a:lumMod val="50000"/>
                  </a:schemeClr>
                </a:solidFill>
              </a:rPr>
              <a:t> to retrieve the DOI</a:t>
            </a:r>
          </a:p>
          <a:p>
            <a:r>
              <a:rPr lang="en-US" sz="2200" dirty="0">
                <a:solidFill>
                  <a:schemeClr val="bg2">
                    <a:lumMod val="50000"/>
                  </a:schemeClr>
                </a:solidFill>
              </a:rPr>
              <a:t>E</a:t>
            </a:r>
            <a:r>
              <a:rPr lang="en-US" sz="2200" dirty="0" smtClean="0">
                <a:solidFill>
                  <a:schemeClr val="bg2">
                    <a:lumMod val="50000"/>
                  </a:schemeClr>
                </a:solidFill>
              </a:rPr>
              <a:t>nhances SFX services </a:t>
            </a:r>
          </a:p>
          <a:p>
            <a:pPr lvl="1"/>
            <a:r>
              <a:rPr lang="en-US" sz="2000" dirty="0" smtClean="0">
                <a:solidFill>
                  <a:schemeClr val="bg2">
                    <a:lumMod val="50000"/>
                  </a:schemeClr>
                </a:solidFill>
              </a:rPr>
              <a:t>if source sends DOI through the </a:t>
            </a:r>
            <a:r>
              <a:rPr lang="en-US" sz="2000" dirty="0" err="1" smtClean="0">
                <a:solidFill>
                  <a:schemeClr val="bg2">
                    <a:lumMod val="50000"/>
                  </a:schemeClr>
                </a:solidFill>
              </a:rPr>
              <a:t>OpenURL</a:t>
            </a:r>
            <a:r>
              <a:rPr lang="en-US" sz="2000" dirty="0" smtClean="0">
                <a:solidFill>
                  <a:schemeClr val="bg2">
                    <a:lumMod val="50000"/>
                  </a:schemeClr>
                </a:solidFill>
              </a:rPr>
              <a:t>, SFX can reach out to </a:t>
            </a:r>
            <a:r>
              <a:rPr lang="en-US" sz="2000" dirty="0" err="1" smtClean="0">
                <a:solidFill>
                  <a:schemeClr val="bg2">
                    <a:lumMod val="50000"/>
                  </a:schemeClr>
                </a:solidFill>
              </a:rPr>
              <a:t>CrossRef</a:t>
            </a:r>
            <a:r>
              <a:rPr lang="en-US" sz="2000" dirty="0" smtClean="0">
                <a:solidFill>
                  <a:schemeClr val="bg2">
                    <a:lumMod val="50000"/>
                  </a:schemeClr>
                </a:solidFill>
              </a:rPr>
              <a:t> to retrieve other metadata about the article</a:t>
            </a:r>
          </a:p>
          <a:p>
            <a:r>
              <a:rPr lang="en-US" sz="2200" dirty="0" smtClean="0">
                <a:solidFill>
                  <a:schemeClr val="bg2">
                    <a:lumMod val="50000"/>
                  </a:schemeClr>
                </a:solidFill>
              </a:rPr>
              <a:t>Ensures </a:t>
            </a:r>
            <a:r>
              <a:rPr lang="en-US" sz="2200" dirty="0" err="1" smtClean="0">
                <a:solidFill>
                  <a:schemeClr val="bg2">
                    <a:lumMod val="50000"/>
                  </a:schemeClr>
                </a:solidFill>
              </a:rPr>
              <a:t>CrossRefs</a:t>
            </a:r>
            <a:r>
              <a:rPr lang="en-US" sz="2200" dirty="0">
                <a:solidFill>
                  <a:schemeClr val="bg2">
                    <a:lumMod val="50000"/>
                  </a:schemeClr>
                </a:solidFill>
              </a:rPr>
              <a:t>/</a:t>
            </a:r>
            <a:r>
              <a:rPr lang="en-US" sz="2200" dirty="0" smtClean="0">
                <a:solidFill>
                  <a:schemeClr val="bg2">
                    <a:lumMod val="50000"/>
                  </a:schemeClr>
                </a:solidFill>
              </a:rPr>
              <a:t>DOIs link to appropriate copy </a:t>
            </a:r>
          </a:p>
          <a:p>
            <a:pPr lvl="1"/>
            <a:r>
              <a:rPr lang="en-US" sz="2000" dirty="0" smtClean="0">
                <a:solidFill>
                  <a:schemeClr val="bg2">
                    <a:lumMod val="50000"/>
                  </a:schemeClr>
                </a:solidFill>
              </a:rPr>
              <a:t>provides other alternatives to access full-text</a:t>
            </a:r>
            <a:endParaRPr lang="en-US" sz="2000" dirty="0">
              <a:solidFill>
                <a:schemeClr val="bg2">
                  <a:lumMod val="50000"/>
                </a:schemeClr>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1277" y="1295400"/>
            <a:ext cx="3220323" cy="3942456"/>
          </a:xfrm>
          <a:prstGeom prst="rect">
            <a:avLst/>
          </a:prstGeom>
          <a:noFill/>
          <a:ln w="9525">
            <a:solidFill>
              <a:schemeClr val="tx1"/>
            </a:solidFill>
            <a:miter lim="800000"/>
            <a:headEnd/>
            <a:tailEnd/>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7" name="Rectangle 6"/>
          <p:cNvSpPr/>
          <p:nvPr/>
        </p:nvSpPr>
        <p:spPr>
          <a:xfrm>
            <a:off x="5744028" y="3886200"/>
            <a:ext cx="1610161" cy="3298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498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362200"/>
            <a:ext cx="6025940" cy="397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Menu Configuration: </a:t>
            </a:r>
            <a:r>
              <a:rPr lang="en-US" dirty="0" err="1" smtClean="0"/>
              <a:t>DirectLink</a:t>
            </a:r>
            <a:endParaRPr lang="en-US" dirty="0"/>
          </a:p>
        </p:txBody>
      </p:sp>
      <p:sp>
        <p:nvSpPr>
          <p:cNvPr id="3" name="Content Placeholder 2"/>
          <p:cNvSpPr>
            <a:spLocks noGrp="1"/>
          </p:cNvSpPr>
          <p:nvPr>
            <p:ph idx="1"/>
          </p:nvPr>
        </p:nvSpPr>
        <p:spPr/>
        <p:txBody>
          <a:bodyPr/>
          <a:lstStyle/>
          <a:p>
            <a:r>
              <a:rPr lang="en-US" dirty="0" err="1" smtClean="0"/>
              <a:t>DirectLink</a:t>
            </a:r>
            <a:r>
              <a:rPr lang="en-US" dirty="0" smtClean="0"/>
              <a:t> bypasses the SFX menu, and takes the user directly to article full-text</a:t>
            </a:r>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917" y="2209800"/>
            <a:ext cx="8705056" cy="4339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125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r>
              <a:rPr lang="en-US" sz="2800" dirty="0"/>
              <a:t>Menu Configuration: </a:t>
            </a:r>
            <a:r>
              <a:rPr lang="en-US" sz="2800" dirty="0" err="1" smtClean="0"/>
              <a:t>DirectLink</a:t>
            </a:r>
            <a:r>
              <a:rPr lang="en-US" sz="2800" dirty="0" smtClean="0"/>
              <a:t> Options</a:t>
            </a:r>
            <a:endParaRPr lang="en-US" sz="2800" dirty="0"/>
          </a:p>
        </p:txBody>
      </p:sp>
      <p:sp>
        <p:nvSpPr>
          <p:cNvPr id="2" name="Content Placeholder 1"/>
          <p:cNvSpPr>
            <a:spLocks noGrp="1"/>
          </p:cNvSpPr>
          <p:nvPr>
            <p:ph idx="1"/>
          </p:nvPr>
        </p:nvSpPr>
        <p:spPr/>
        <p:txBody>
          <a:bodyPr/>
          <a:lstStyle/>
          <a:p>
            <a:r>
              <a:rPr lang="en-US" sz="2400" dirty="0" smtClean="0"/>
              <a:t>Turn direct linking on or off</a:t>
            </a:r>
          </a:p>
          <a:p>
            <a:r>
              <a:rPr lang="en-US" sz="2400" dirty="0" smtClean="0"/>
              <a:t>Determine if direct linking should only be used for </a:t>
            </a:r>
            <a:r>
              <a:rPr lang="en-US" sz="2400" dirty="0" err="1" smtClean="0"/>
              <a:t>getFullTxt</a:t>
            </a:r>
            <a:r>
              <a:rPr lang="en-US" sz="2400" dirty="0" smtClean="0"/>
              <a:t> service, or other services</a:t>
            </a:r>
          </a:p>
          <a:p>
            <a:r>
              <a:rPr lang="en-US" sz="2400" dirty="0" smtClean="0"/>
              <a:t>Determine if direct linking should only be used for only certain </a:t>
            </a:r>
            <a:r>
              <a:rPr lang="en-US" sz="2400" i="1" dirty="0" smtClean="0"/>
              <a:t>sources</a:t>
            </a:r>
          </a:p>
          <a:p>
            <a:r>
              <a:rPr lang="en-US" sz="2400" dirty="0" smtClean="0"/>
              <a:t>If there are multiple targets that have full text:</a:t>
            </a:r>
          </a:p>
          <a:p>
            <a:pPr lvl="1"/>
            <a:r>
              <a:rPr lang="en-US" sz="2200" dirty="0"/>
              <a:t>D</a:t>
            </a:r>
            <a:r>
              <a:rPr lang="en-US" sz="2200" dirty="0" smtClean="0"/>
              <a:t>etermine if direct linking should be used in that case </a:t>
            </a:r>
          </a:p>
          <a:p>
            <a:pPr lvl="1"/>
            <a:r>
              <a:rPr lang="en-US" sz="2200" dirty="0" smtClean="0"/>
              <a:t>If so, should the first target in the list show the full text; works in conjunction with target precedence</a:t>
            </a:r>
            <a:endParaRPr lang="en-US" sz="2200" dirty="0"/>
          </a:p>
        </p:txBody>
      </p:sp>
    </p:spTree>
    <p:extLst>
      <p:ext uri="{BB962C8B-B14F-4D97-AF65-F5344CB8AC3E}">
        <p14:creationId xmlns:p14="http://schemas.microsoft.com/office/powerpoint/2010/main" val="236437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r>
              <a:rPr lang="en-US" sz="2800" dirty="0"/>
              <a:t>Menu Configuration: </a:t>
            </a:r>
            <a:r>
              <a:rPr lang="en-US" sz="2800" dirty="0" smtClean="0"/>
              <a:t>Other Options</a:t>
            </a:r>
            <a:endParaRPr lang="en-US" sz="2800" dirty="0"/>
          </a:p>
        </p:txBody>
      </p:sp>
      <p:sp>
        <p:nvSpPr>
          <p:cNvPr id="2" name="Content Placeholder 1"/>
          <p:cNvSpPr>
            <a:spLocks noGrp="1"/>
          </p:cNvSpPr>
          <p:nvPr>
            <p:ph idx="1"/>
          </p:nvPr>
        </p:nvSpPr>
        <p:spPr/>
        <p:txBody>
          <a:bodyPr/>
          <a:lstStyle/>
          <a:p>
            <a:r>
              <a:rPr lang="en-US" dirty="0" smtClean="0"/>
              <a:t>Related objects can be displayed in or hidden from the SFX menu</a:t>
            </a:r>
          </a:p>
          <a:p>
            <a:pPr lvl="1"/>
            <a:r>
              <a:rPr lang="en-US" dirty="0" smtClean="0"/>
              <a:t>e.g., Decide if you want related journal titles (titles absorbed by, continued by) to display</a:t>
            </a:r>
          </a:p>
          <a:p>
            <a:endParaRPr lang="en-US" dirty="0" smtClean="0"/>
          </a:p>
          <a:p>
            <a:r>
              <a:rPr lang="en-US" dirty="0" smtClean="0"/>
              <a:t>SFX menu mobile </a:t>
            </a:r>
            <a:r>
              <a:rPr lang="en-US" dirty="0"/>
              <a:t>user </a:t>
            </a:r>
            <a:r>
              <a:rPr lang="en-US" dirty="0" smtClean="0"/>
              <a:t>interface can be enabled/disabled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en-US" sz="2800" dirty="0" smtClean="0"/>
              <a:t>Translations and Display</a:t>
            </a:r>
            <a:endParaRPr lang="en-US" sz="2800" dirty="0"/>
          </a:p>
        </p:txBody>
      </p:sp>
      <p:sp>
        <p:nvSpPr>
          <p:cNvPr id="5" name="Rectangle 4"/>
          <p:cNvSpPr/>
          <p:nvPr/>
        </p:nvSpPr>
        <p:spPr>
          <a:xfrm>
            <a:off x="1219200" y="951966"/>
            <a:ext cx="6781800" cy="830997"/>
          </a:xfrm>
          <a:prstGeom prst="rect">
            <a:avLst/>
          </a:prstGeom>
        </p:spPr>
        <p:txBody>
          <a:bodyPr wrap="square">
            <a:spAutoFit/>
          </a:bodyPr>
          <a:lstStyle/>
          <a:p>
            <a:r>
              <a:rPr lang="en-US" sz="2400" b="0" dirty="0" smtClean="0">
                <a:solidFill>
                  <a:schemeClr val="bg2">
                    <a:lumMod val="50000"/>
                  </a:schemeClr>
                </a:solidFill>
              </a:rPr>
              <a:t>Can translate and/or re-label text labels in the SFX Menu</a:t>
            </a:r>
            <a:endParaRPr lang="en-US" sz="2400" b="0" dirty="0">
              <a:solidFill>
                <a:schemeClr val="bg2">
                  <a:lumMod val="50000"/>
                </a:schemeClr>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189" y="1981200"/>
            <a:ext cx="4700587" cy="438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1888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n-US" sz="2800" dirty="0" smtClean="0"/>
              <a:t>SFX Menu Configuration: Best Practices</a:t>
            </a:r>
            <a:endParaRPr lang="en-US" sz="2800" dirty="0"/>
          </a:p>
        </p:txBody>
      </p:sp>
      <p:sp>
        <p:nvSpPr>
          <p:cNvPr id="296963" name="Rectangle 3"/>
          <p:cNvSpPr>
            <a:spLocks noGrp="1" noChangeArrowheads="1"/>
          </p:cNvSpPr>
          <p:nvPr>
            <p:ph type="body" idx="1"/>
          </p:nvPr>
        </p:nvSpPr>
        <p:spPr/>
        <p:txBody>
          <a:bodyPr/>
          <a:lstStyle/>
          <a:p>
            <a:r>
              <a:rPr lang="en-US" dirty="0" smtClean="0"/>
              <a:t>Defaults are good</a:t>
            </a:r>
          </a:p>
          <a:p>
            <a:r>
              <a:rPr lang="en-US" dirty="0" smtClean="0"/>
              <a:t>Keep it simple</a:t>
            </a:r>
          </a:p>
          <a:p>
            <a:r>
              <a:rPr lang="en-US" dirty="0" smtClean="0"/>
              <a:t>Will affect usage</a:t>
            </a:r>
          </a:p>
          <a:p>
            <a:r>
              <a:rPr lang="en-US" dirty="0" smtClean="0"/>
              <a:t>Therefore, will affect usage statistics</a:t>
            </a:r>
          </a:p>
          <a:p>
            <a:endParaRPr lang="en-US" dirty="0"/>
          </a:p>
        </p:txBody>
      </p:sp>
      <p:pic>
        <p:nvPicPr>
          <p:cNvPr id="2" name="Picture 2" descr="\\us-filer01\dept\Professional_Services\Common_Information\Training\Alma\Images\separated icons\0049.pn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556522" y="3166122"/>
            <a:ext cx="3844278" cy="3844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88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en-US"/>
              <a:t>Agenda</a:t>
            </a:r>
          </a:p>
        </p:txBody>
      </p:sp>
      <p:sp>
        <p:nvSpPr>
          <p:cNvPr id="280579" name="Rectangle 3"/>
          <p:cNvSpPr>
            <a:spLocks noGrp="1" noChangeArrowheads="1"/>
          </p:cNvSpPr>
          <p:nvPr>
            <p:ph type="body" idx="1"/>
          </p:nvPr>
        </p:nvSpPr>
        <p:spPr>
          <a:xfrm>
            <a:off x="501650" y="1163638"/>
            <a:ext cx="8140700" cy="5376862"/>
          </a:xfrm>
        </p:spPr>
        <p:txBody>
          <a:bodyPr/>
          <a:lstStyle/>
          <a:p>
            <a:pPr>
              <a:spcBef>
                <a:spcPts val="1800"/>
              </a:spcBef>
            </a:pPr>
            <a:r>
              <a:rPr lang="en-US" dirty="0" smtClean="0">
                <a:solidFill>
                  <a:srgbClr val="B2B2B2"/>
                </a:solidFill>
              </a:rPr>
              <a:t>SFX </a:t>
            </a:r>
            <a:r>
              <a:rPr lang="en-US" dirty="0">
                <a:solidFill>
                  <a:srgbClr val="B2B2B2"/>
                </a:solidFill>
              </a:rPr>
              <a:t>Menu </a:t>
            </a:r>
          </a:p>
          <a:p>
            <a:pPr>
              <a:spcBef>
                <a:spcPts val="1800"/>
              </a:spcBef>
            </a:pPr>
            <a:r>
              <a:rPr lang="en-US" dirty="0">
                <a:solidFill>
                  <a:srgbClr val="B2B2B2"/>
                </a:solidFill>
              </a:rPr>
              <a:t>SFX Menu </a:t>
            </a:r>
            <a:r>
              <a:rPr lang="en-US" dirty="0" smtClean="0">
                <a:solidFill>
                  <a:srgbClr val="B2B2B2"/>
                </a:solidFill>
              </a:rPr>
              <a:t>Customizations</a:t>
            </a:r>
          </a:p>
          <a:p>
            <a:pPr>
              <a:spcBef>
                <a:spcPts val="1800"/>
              </a:spcBef>
            </a:pPr>
            <a:r>
              <a:rPr lang="en-US" dirty="0" smtClean="0">
                <a:solidFill>
                  <a:schemeClr val="bg2">
                    <a:lumMod val="50000"/>
                  </a:schemeClr>
                </a:solidFill>
              </a:rPr>
              <a:t>Summary </a:t>
            </a:r>
            <a:r>
              <a:rPr lang="en-US" dirty="0">
                <a:solidFill>
                  <a:schemeClr val="bg2">
                    <a:lumMod val="50000"/>
                  </a:schemeClr>
                </a:solidFill>
              </a:rPr>
              <a:t>&amp;</a:t>
            </a:r>
            <a:r>
              <a:rPr lang="en-US" dirty="0" smtClean="0">
                <a:solidFill>
                  <a:schemeClr val="bg2">
                    <a:lumMod val="50000"/>
                  </a:schemeClr>
                </a:solidFill>
              </a:rPr>
              <a:t> Additional Resources</a:t>
            </a:r>
            <a:endParaRPr lang="en-US" dirty="0">
              <a:solidFill>
                <a:schemeClr val="bg2">
                  <a:lumMod val="50000"/>
                </a:schemeClr>
              </a:solidFill>
            </a:endParaRPr>
          </a:p>
        </p:txBody>
      </p:sp>
    </p:spTree>
    <p:extLst>
      <p:ext uri="{BB962C8B-B14F-4D97-AF65-F5344CB8AC3E}">
        <p14:creationId xmlns:p14="http://schemas.microsoft.com/office/powerpoint/2010/main" val="30871925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2456" name="Group 8"/>
          <p:cNvGrpSpPr>
            <a:grpSpLocks/>
          </p:cNvGrpSpPr>
          <p:nvPr/>
        </p:nvGrpSpPr>
        <p:grpSpPr bwMode="auto">
          <a:xfrm>
            <a:off x="3381375" y="1239838"/>
            <a:ext cx="4802188" cy="4802187"/>
            <a:chOff x="2130" y="781"/>
            <a:chExt cx="3025" cy="3025"/>
          </a:xfrm>
        </p:grpSpPr>
        <p:pic>
          <p:nvPicPr>
            <p:cNvPr id="232451" name="Picture 3" descr="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428698">
              <a:off x="2130" y="781"/>
              <a:ext cx="3025" cy="3025"/>
            </a:xfrm>
            <a:prstGeom prst="rect">
              <a:avLst/>
            </a:prstGeom>
            <a:noFill/>
            <a:extLst>
              <a:ext uri="{909E8E84-426E-40DD-AFC4-6F175D3DCCD1}">
                <a14:hiddenFill xmlns:a14="http://schemas.microsoft.com/office/drawing/2010/main">
                  <a:solidFill>
                    <a:srgbClr val="FFFFFF"/>
                  </a:solidFill>
                </a14:hiddenFill>
              </a:ext>
            </a:extLst>
          </p:spPr>
        </p:pic>
        <p:sp>
          <p:nvSpPr>
            <p:cNvPr id="232452" name="Text Box 4"/>
            <p:cNvSpPr txBox="1">
              <a:spLocks noChangeArrowheads="1"/>
            </p:cNvSpPr>
            <p:nvPr/>
          </p:nvSpPr>
          <p:spPr bwMode="auto">
            <a:xfrm rot="732348">
              <a:off x="2745" y="1540"/>
              <a:ext cx="2038" cy="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algn="l" eaLnBrk="1" hangingPunct="1"/>
              <a:r>
                <a:rPr lang="en-US" sz="1800" b="0" dirty="0" smtClean="0">
                  <a:solidFill>
                    <a:schemeClr val="bg2">
                      <a:lumMod val="50000"/>
                    </a:schemeClr>
                  </a:solidFill>
                  <a:latin typeface="Verdana" pitchFamily="34" charset="0"/>
                </a:rPr>
                <a:t>Understanding </a:t>
              </a:r>
              <a:r>
                <a:rPr lang="en-US" sz="1800" b="0" dirty="0">
                  <a:solidFill>
                    <a:schemeClr val="bg2">
                      <a:lumMod val="50000"/>
                    </a:schemeClr>
                  </a:solidFill>
                  <a:latin typeface="Verdana" pitchFamily="34" charset="0"/>
                </a:rPr>
                <a:t>customization options for the SFX Menu</a:t>
              </a:r>
            </a:p>
            <a:p>
              <a:pPr algn="l" eaLnBrk="1" hangingPunct="1"/>
              <a:endParaRPr lang="en-US" sz="1800" b="0" dirty="0">
                <a:solidFill>
                  <a:schemeClr val="bg2">
                    <a:lumMod val="50000"/>
                  </a:schemeClr>
                </a:solidFill>
                <a:latin typeface="Verdana" pitchFamily="34" charset="0"/>
              </a:endParaRPr>
            </a:p>
            <a:p>
              <a:pPr algn="l" eaLnBrk="1" hangingPunct="1"/>
              <a:r>
                <a:rPr lang="en-US" sz="1800" b="0" dirty="0">
                  <a:solidFill>
                    <a:schemeClr val="bg2">
                      <a:lumMod val="50000"/>
                    </a:schemeClr>
                  </a:solidFill>
                  <a:latin typeface="Verdana" pitchFamily="34" charset="0"/>
                </a:rPr>
                <a:t>Incorporate best practices</a:t>
              </a:r>
            </a:p>
          </p:txBody>
        </p:sp>
      </p:grpSp>
      <p:sp>
        <p:nvSpPr>
          <p:cNvPr id="232453" name="Rectangle 5"/>
          <p:cNvSpPr>
            <a:spLocks noGrp="1" noChangeArrowheads="1"/>
          </p:cNvSpPr>
          <p:nvPr>
            <p:ph type="ctrTitle"/>
          </p:nvPr>
        </p:nvSpPr>
        <p:spPr>
          <a:xfrm>
            <a:off x="693738" y="893763"/>
            <a:ext cx="7772400" cy="1470025"/>
          </a:xfrm>
        </p:spPr>
        <p:txBody>
          <a:bodyPr/>
          <a:lstStyle/>
          <a:p>
            <a:r>
              <a:rPr lang="en-US" dirty="0" smtClean="0"/>
              <a:t>Summary</a:t>
            </a:r>
            <a:endParaRPr lang="en-US" dirty="0"/>
          </a:p>
        </p:txBody>
      </p:sp>
    </p:spTree>
    <p:extLst>
      <p:ext uri="{BB962C8B-B14F-4D97-AF65-F5344CB8AC3E}">
        <p14:creationId xmlns:p14="http://schemas.microsoft.com/office/powerpoint/2010/main" val="33110809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z="2800" smtClean="0"/>
              <a:t>Additional Resources</a:t>
            </a:r>
          </a:p>
        </p:txBody>
      </p:sp>
      <p:sp>
        <p:nvSpPr>
          <p:cNvPr id="80899" name="Rectangle 3"/>
          <p:cNvSpPr>
            <a:spLocks noGrp="1" noChangeArrowheads="1"/>
          </p:cNvSpPr>
          <p:nvPr>
            <p:ph type="body" idx="1"/>
          </p:nvPr>
        </p:nvSpPr>
        <p:spPr>
          <a:xfrm>
            <a:off x="501650" y="990600"/>
            <a:ext cx="8140700" cy="5030787"/>
          </a:xfrm>
        </p:spPr>
        <p:txBody>
          <a:bodyPr/>
          <a:lstStyle/>
          <a:p>
            <a:pPr marL="0" indent="0" eaLnBrk="1" hangingPunct="1">
              <a:buNone/>
            </a:pPr>
            <a:r>
              <a:rPr lang="en-US" dirty="0" smtClean="0"/>
              <a:t>Accessible from Documentation Center:</a:t>
            </a:r>
          </a:p>
          <a:p>
            <a:pPr marL="0" indent="0" eaLnBrk="1" hangingPunct="1">
              <a:buNone/>
            </a:pPr>
            <a:r>
              <a:rPr lang="en-US" sz="2000" dirty="0" smtClean="0"/>
              <a:t>(</a:t>
            </a:r>
            <a:r>
              <a:rPr lang="en-US" sz="2000" u="sng" dirty="0">
                <a:hlinkClick r:id="rId3"/>
              </a:rPr>
              <a:t>http://www.customercenter.exlibrisgroup.com</a:t>
            </a:r>
            <a:r>
              <a:rPr lang="en-US" sz="2000" u="sng" dirty="0" smtClean="0">
                <a:hlinkClick r:id="rId3"/>
              </a:rPr>
              <a:t>/</a:t>
            </a:r>
            <a:r>
              <a:rPr lang="en-US" sz="2000" dirty="0"/>
              <a:t>)</a:t>
            </a:r>
            <a:endParaRPr lang="en-US" sz="2000" dirty="0" smtClean="0"/>
          </a:p>
          <a:p>
            <a:pPr lvl="1" eaLnBrk="1" hangingPunct="1"/>
            <a:r>
              <a:rPr lang="en-US" dirty="0" smtClean="0"/>
              <a:t>General User’s Guide</a:t>
            </a:r>
          </a:p>
          <a:p>
            <a:pPr lvl="1" eaLnBrk="1" hangingPunct="1"/>
            <a:r>
              <a:rPr lang="en-US" dirty="0" smtClean="0"/>
              <a:t>Advanced User’s Guide</a:t>
            </a:r>
          </a:p>
          <a:p>
            <a:pPr lvl="1" eaLnBrk="1" hangingPunct="1"/>
            <a:r>
              <a:rPr lang="en-US" dirty="0" smtClean="0"/>
              <a:t>EL Commons Website</a:t>
            </a:r>
          </a:p>
          <a:p>
            <a:pPr lvl="2"/>
            <a:r>
              <a:rPr lang="en-US" dirty="0" smtClean="0"/>
              <a:t>http://www.exlibrisgroup.org</a:t>
            </a:r>
          </a:p>
        </p:txBody>
      </p:sp>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495800"/>
            <a:ext cx="2280466" cy="2280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789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a:t>Agenda</a:t>
            </a:r>
          </a:p>
        </p:txBody>
      </p:sp>
      <p:sp>
        <p:nvSpPr>
          <p:cNvPr id="231427" name="Rectangle 3"/>
          <p:cNvSpPr>
            <a:spLocks noGrp="1" noChangeArrowheads="1"/>
          </p:cNvSpPr>
          <p:nvPr>
            <p:ph type="body" idx="1"/>
          </p:nvPr>
        </p:nvSpPr>
        <p:spPr>
          <a:xfrm>
            <a:off x="501650" y="1163638"/>
            <a:ext cx="8140700" cy="5376862"/>
          </a:xfrm>
        </p:spPr>
        <p:txBody>
          <a:bodyPr/>
          <a:lstStyle/>
          <a:p>
            <a:pPr>
              <a:spcBef>
                <a:spcPts val="1800"/>
              </a:spcBef>
            </a:pPr>
            <a:r>
              <a:rPr lang="en-US" dirty="0" smtClean="0">
                <a:solidFill>
                  <a:schemeClr val="bg2">
                    <a:lumMod val="50000"/>
                  </a:schemeClr>
                </a:solidFill>
              </a:rPr>
              <a:t>SFX </a:t>
            </a:r>
            <a:r>
              <a:rPr lang="en-US" dirty="0">
                <a:solidFill>
                  <a:schemeClr val="bg2">
                    <a:lumMod val="50000"/>
                  </a:schemeClr>
                </a:solidFill>
              </a:rPr>
              <a:t>Menu </a:t>
            </a:r>
          </a:p>
          <a:p>
            <a:pPr>
              <a:spcBef>
                <a:spcPts val="1800"/>
              </a:spcBef>
            </a:pPr>
            <a:r>
              <a:rPr lang="en-US" dirty="0">
                <a:solidFill>
                  <a:schemeClr val="bg2">
                    <a:lumMod val="50000"/>
                  </a:schemeClr>
                </a:solidFill>
              </a:rPr>
              <a:t>SFX Menu </a:t>
            </a:r>
            <a:r>
              <a:rPr lang="en-US" dirty="0" smtClean="0">
                <a:solidFill>
                  <a:schemeClr val="bg2">
                    <a:lumMod val="50000"/>
                  </a:schemeClr>
                </a:solidFill>
              </a:rPr>
              <a:t>Customizations</a:t>
            </a:r>
          </a:p>
          <a:p>
            <a:pPr>
              <a:spcBef>
                <a:spcPts val="1800"/>
              </a:spcBef>
            </a:pPr>
            <a:r>
              <a:rPr lang="en-US" dirty="0" smtClean="0">
                <a:solidFill>
                  <a:schemeClr val="bg2">
                    <a:lumMod val="50000"/>
                  </a:schemeClr>
                </a:solidFill>
              </a:rPr>
              <a:t>Summary </a:t>
            </a:r>
            <a:r>
              <a:rPr lang="en-US" dirty="0">
                <a:solidFill>
                  <a:schemeClr val="bg2">
                    <a:lumMod val="50000"/>
                  </a:schemeClr>
                </a:solidFill>
              </a:rPr>
              <a:t>&amp;</a:t>
            </a:r>
            <a:r>
              <a:rPr lang="en-US" dirty="0" smtClean="0">
                <a:solidFill>
                  <a:schemeClr val="bg2">
                    <a:lumMod val="50000"/>
                  </a:schemeClr>
                </a:solidFill>
              </a:rPr>
              <a:t> Additional Resources</a:t>
            </a:r>
            <a:endParaRPr lang="en-US" dirty="0">
              <a:solidFill>
                <a:schemeClr val="bg2">
                  <a:lumMod val="50000"/>
                </a:schemeClr>
              </a:solidFill>
            </a:endParaRPr>
          </a:p>
          <a:p>
            <a:pPr lvl="1">
              <a:spcBef>
                <a:spcPts val="1800"/>
              </a:spcBef>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2456" name="Group 8"/>
          <p:cNvGrpSpPr>
            <a:grpSpLocks/>
          </p:cNvGrpSpPr>
          <p:nvPr/>
        </p:nvGrpSpPr>
        <p:grpSpPr bwMode="auto">
          <a:xfrm>
            <a:off x="3381375" y="1239838"/>
            <a:ext cx="4802188" cy="4802187"/>
            <a:chOff x="2130" y="781"/>
            <a:chExt cx="3025" cy="3025"/>
          </a:xfrm>
        </p:grpSpPr>
        <p:pic>
          <p:nvPicPr>
            <p:cNvPr id="232451" name="Picture 3" descr="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428698">
              <a:off x="2130" y="781"/>
              <a:ext cx="3025" cy="3025"/>
            </a:xfrm>
            <a:prstGeom prst="rect">
              <a:avLst/>
            </a:prstGeom>
            <a:noFill/>
            <a:extLst>
              <a:ext uri="{909E8E84-426E-40DD-AFC4-6F175D3DCCD1}">
                <a14:hiddenFill xmlns:a14="http://schemas.microsoft.com/office/drawing/2010/main">
                  <a:solidFill>
                    <a:srgbClr val="FFFFFF"/>
                  </a:solidFill>
                </a14:hiddenFill>
              </a:ext>
            </a:extLst>
          </p:spPr>
        </p:pic>
        <p:sp>
          <p:nvSpPr>
            <p:cNvPr id="232452" name="Text Box 4"/>
            <p:cNvSpPr txBox="1">
              <a:spLocks noChangeArrowheads="1"/>
            </p:cNvSpPr>
            <p:nvPr/>
          </p:nvSpPr>
          <p:spPr bwMode="auto">
            <a:xfrm rot="732348">
              <a:off x="2721" y="1551"/>
              <a:ext cx="2038" cy="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algn="l" eaLnBrk="1" hangingPunct="1"/>
              <a:r>
                <a:rPr lang="en-US" sz="1800" b="0" dirty="0" smtClean="0">
                  <a:solidFill>
                    <a:schemeClr val="bg2">
                      <a:lumMod val="50000"/>
                    </a:schemeClr>
                  </a:solidFill>
                  <a:latin typeface="Verdana" pitchFamily="34" charset="0"/>
                </a:rPr>
                <a:t>Understanding customization options for the SFX Menu</a:t>
              </a:r>
            </a:p>
            <a:p>
              <a:pPr algn="l" eaLnBrk="1" hangingPunct="1"/>
              <a:endParaRPr lang="en-US" sz="1800" b="0" dirty="0" smtClean="0">
                <a:solidFill>
                  <a:schemeClr val="bg2">
                    <a:lumMod val="50000"/>
                  </a:schemeClr>
                </a:solidFill>
                <a:latin typeface="Verdana" pitchFamily="34" charset="0"/>
              </a:endParaRPr>
            </a:p>
            <a:p>
              <a:pPr algn="l" eaLnBrk="1" hangingPunct="1"/>
              <a:r>
                <a:rPr lang="en-US" sz="1800" b="0" dirty="0" smtClean="0">
                  <a:solidFill>
                    <a:schemeClr val="bg2">
                      <a:lumMod val="50000"/>
                    </a:schemeClr>
                  </a:solidFill>
                  <a:latin typeface="Verdana" pitchFamily="34" charset="0"/>
                </a:rPr>
                <a:t>Incorporate best </a:t>
              </a:r>
              <a:r>
                <a:rPr lang="en-US" sz="1800" b="0" dirty="0">
                  <a:solidFill>
                    <a:schemeClr val="bg2">
                      <a:lumMod val="50000"/>
                    </a:schemeClr>
                  </a:solidFill>
                  <a:latin typeface="Verdana" pitchFamily="34" charset="0"/>
                </a:rPr>
                <a:t>practices</a:t>
              </a:r>
            </a:p>
          </p:txBody>
        </p:sp>
      </p:grpSp>
      <p:sp>
        <p:nvSpPr>
          <p:cNvPr id="232453" name="Rectangle 5"/>
          <p:cNvSpPr>
            <a:spLocks noGrp="1" noChangeArrowheads="1"/>
          </p:cNvSpPr>
          <p:nvPr>
            <p:ph type="ctrTitle"/>
          </p:nvPr>
        </p:nvSpPr>
        <p:spPr>
          <a:xfrm>
            <a:off x="693738" y="893763"/>
            <a:ext cx="7772400" cy="1470025"/>
          </a:xfrm>
        </p:spPr>
        <p:txBody>
          <a:bodyPr/>
          <a:lstStyle/>
          <a:p>
            <a:r>
              <a:rPr lang="en-US" dirty="0" smtClean="0"/>
              <a:t>Objectives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r>
              <a:rPr lang="en-US"/>
              <a:t>Agenda</a:t>
            </a:r>
          </a:p>
        </p:txBody>
      </p:sp>
      <p:sp>
        <p:nvSpPr>
          <p:cNvPr id="278531" name="Rectangle 3"/>
          <p:cNvSpPr>
            <a:spLocks noGrp="1" noChangeArrowheads="1"/>
          </p:cNvSpPr>
          <p:nvPr>
            <p:ph type="body" idx="1"/>
          </p:nvPr>
        </p:nvSpPr>
        <p:spPr>
          <a:xfrm>
            <a:off x="501650" y="1163638"/>
            <a:ext cx="8140700" cy="5376862"/>
          </a:xfrm>
        </p:spPr>
        <p:txBody>
          <a:bodyPr/>
          <a:lstStyle/>
          <a:p>
            <a:pPr>
              <a:spcBef>
                <a:spcPts val="1800"/>
              </a:spcBef>
            </a:pPr>
            <a:r>
              <a:rPr lang="en-US" dirty="0" smtClean="0">
                <a:solidFill>
                  <a:schemeClr val="bg2">
                    <a:lumMod val="50000"/>
                  </a:schemeClr>
                </a:solidFill>
              </a:rPr>
              <a:t>SFX </a:t>
            </a:r>
            <a:r>
              <a:rPr lang="en-US" dirty="0">
                <a:solidFill>
                  <a:schemeClr val="bg2">
                    <a:lumMod val="50000"/>
                  </a:schemeClr>
                </a:solidFill>
              </a:rPr>
              <a:t>Menu </a:t>
            </a:r>
          </a:p>
          <a:p>
            <a:pPr>
              <a:spcBef>
                <a:spcPts val="1800"/>
              </a:spcBef>
            </a:pPr>
            <a:r>
              <a:rPr lang="en-US" dirty="0">
                <a:solidFill>
                  <a:srgbClr val="B2B2B2"/>
                </a:solidFill>
              </a:rPr>
              <a:t>SFX Menu </a:t>
            </a:r>
            <a:r>
              <a:rPr lang="en-US" dirty="0" smtClean="0">
                <a:solidFill>
                  <a:srgbClr val="B2B2B2"/>
                </a:solidFill>
              </a:rPr>
              <a:t>Customizations</a:t>
            </a:r>
          </a:p>
          <a:p>
            <a:pPr>
              <a:spcBef>
                <a:spcPts val="1800"/>
              </a:spcBef>
            </a:pPr>
            <a:r>
              <a:rPr lang="en-US" dirty="0" smtClean="0">
                <a:solidFill>
                  <a:srgbClr val="B2B2B2"/>
                </a:solidFill>
              </a:rPr>
              <a:t>Summary &amp; Additional Resources</a:t>
            </a:r>
            <a:endParaRPr lang="en-US" dirty="0">
              <a:solidFill>
                <a:srgbClr val="B2B2B2"/>
              </a:solidFill>
            </a:endParaRPr>
          </a:p>
          <a:p>
            <a:pPr lvl="1"/>
            <a:endParaRPr lang="en-US" dirty="0">
              <a:solidFill>
                <a:srgbClr val="B2B2B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r>
              <a:rPr lang="en-US" sz="2800"/>
              <a:t>SFX Menu</a:t>
            </a:r>
          </a:p>
        </p:txBody>
      </p:sp>
      <p:pic>
        <p:nvPicPr>
          <p:cNvPr id="2867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128" y="1919143"/>
            <a:ext cx="4570557" cy="4253057"/>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V="1">
            <a:off x="1295400" y="1295400"/>
            <a:ext cx="3962400" cy="1166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990600" y="1295400"/>
            <a:ext cx="4038600" cy="369332"/>
          </a:xfrm>
          <a:prstGeom prst="rect">
            <a:avLst/>
          </a:prstGeom>
          <a:noFill/>
        </p:spPr>
        <p:txBody>
          <a:bodyPr wrap="square" rtlCol="0">
            <a:spAutoFit/>
          </a:bodyPr>
          <a:lstStyle/>
          <a:p>
            <a:r>
              <a:rPr lang="en-US" b="0" dirty="0" smtClean="0">
                <a:solidFill>
                  <a:srgbClr val="C00000"/>
                </a:solidFill>
              </a:rPr>
              <a:t>SFX Base URL</a:t>
            </a:r>
            <a:endParaRPr lang="en-US" b="0" dirty="0">
              <a:solidFill>
                <a:srgbClr val="C00000"/>
              </a:solidFill>
            </a:endParaRPr>
          </a:p>
        </p:txBody>
      </p:sp>
      <p:sp>
        <p:nvSpPr>
          <p:cNvPr id="2" name="TextBox 1"/>
          <p:cNvSpPr txBox="1"/>
          <p:nvPr/>
        </p:nvSpPr>
        <p:spPr>
          <a:xfrm>
            <a:off x="913606" y="895290"/>
            <a:ext cx="7467600" cy="400110"/>
          </a:xfrm>
          <a:prstGeom prst="rect">
            <a:avLst/>
          </a:prstGeom>
          <a:noFill/>
        </p:spPr>
        <p:txBody>
          <a:bodyPr wrap="square" rtlCol="0">
            <a:spAutoFit/>
          </a:bodyPr>
          <a:lstStyle/>
          <a:p>
            <a:r>
              <a:rPr lang="en-US" sz="2000" b="0" i="1" dirty="0" smtClean="0"/>
              <a:t>http://hostname:port/instance</a:t>
            </a:r>
            <a:r>
              <a:rPr lang="en-US" sz="2000" b="0" dirty="0" smtClean="0"/>
              <a:t>?&amp;rft_val_fmt=info....</a:t>
            </a:r>
            <a:endParaRPr lang="en-US" sz="2000" b="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en-US"/>
              <a:t>Agenda</a:t>
            </a:r>
          </a:p>
        </p:txBody>
      </p:sp>
      <p:sp>
        <p:nvSpPr>
          <p:cNvPr id="280579" name="Rectangle 3"/>
          <p:cNvSpPr>
            <a:spLocks noGrp="1" noChangeArrowheads="1"/>
          </p:cNvSpPr>
          <p:nvPr>
            <p:ph type="body" idx="1"/>
          </p:nvPr>
        </p:nvSpPr>
        <p:spPr>
          <a:xfrm>
            <a:off x="501650" y="1163638"/>
            <a:ext cx="8140700" cy="5376862"/>
          </a:xfrm>
        </p:spPr>
        <p:txBody>
          <a:bodyPr/>
          <a:lstStyle/>
          <a:p>
            <a:pPr>
              <a:spcBef>
                <a:spcPts val="1800"/>
              </a:spcBef>
            </a:pPr>
            <a:r>
              <a:rPr lang="en-US" dirty="0" smtClean="0">
                <a:solidFill>
                  <a:srgbClr val="B2B2B2"/>
                </a:solidFill>
              </a:rPr>
              <a:t>SFX </a:t>
            </a:r>
            <a:r>
              <a:rPr lang="en-US" dirty="0">
                <a:solidFill>
                  <a:srgbClr val="B2B2B2"/>
                </a:solidFill>
              </a:rPr>
              <a:t>Menu </a:t>
            </a:r>
          </a:p>
          <a:p>
            <a:pPr>
              <a:spcBef>
                <a:spcPts val="1800"/>
              </a:spcBef>
            </a:pPr>
            <a:r>
              <a:rPr lang="en-US" dirty="0">
                <a:solidFill>
                  <a:schemeClr val="bg2">
                    <a:lumMod val="50000"/>
                  </a:schemeClr>
                </a:solidFill>
              </a:rPr>
              <a:t>SFX Menu Customizations</a:t>
            </a:r>
          </a:p>
          <a:p>
            <a:pPr>
              <a:spcBef>
                <a:spcPts val="1800"/>
              </a:spcBef>
            </a:pPr>
            <a:r>
              <a:rPr lang="en-US" dirty="0" smtClean="0">
                <a:solidFill>
                  <a:srgbClr val="B2B2B2"/>
                </a:solidFill>
              </a:rPr>
              <a:t>Summary </a:t>
            </a:r>
            <a:r>
              <a:rPr lang="en-US" dirty="0">
                <a:solidFill>
                  <a:srgbClr val="B2B2B2"/>
                </a:solidFill>
              </a:rPr>
              <a:t>&amp;</a:t>
            </a:r>
            <a:r>
              <a:rPr lang="en-US" dirty="0" smtClean="0">
                <a:solidFill>
                  <a:srgbClr val="B2B2B2"/>
                </a:solidFill>
              </a:rPr>
              <a:t> Additional Resources</a:t>
            </a:r>
            <a:endParaRPr lang="en-US" dirty="0">
              <a:solidFill>
                <a:srgbClr val="B2B2B2"/>
              </a:solidFill>
            </a:endParaRPr>
          </a:p>
          <a:p>
            <a:pPr lvl="1"/>
            <a:endParaRPr lang="en-US" dirty="0">
              <a:solidFill>
                <a:srgbClr val="B2B2B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0" y="120650"/>
            <a:ext cx="9144000" cy="533400"/>
          </a:xfrm>
        </p:spPr>
        <p:txBody>
          <a:bodyPr/>
          <a:lstStyle/>
          <a:p>
            <a:r>
              <a:rPr lang="en-US" sz="2800" dirty="0"/>
              <a:t>Menu Configuration: </a:t>
            </a:r>
            <a:r>
              <a:rPr lang="en-US" sz="2800" dirty="0" smtClean="0"/>
              <a:t>Header/Banner Images</a:t>
            </a:r>
            <a:endParaRPr lang="en-US" sz="28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2" y="4476750"/>
            <a:ext cx="530542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2" y="1752600"/>
            <a:ext cx="5305425" cy="224790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524000" y="1752600"/>
            <a:ext cx="5305425" cy="590550"/>
          </a:xfrm>
          <a:prstGeom prst="rect">
            <a:avLst/>
          </a:prstGeom>
          <a:solidFill>
            <a:srgbClr val="FFFF00">
              <a:alpha val="3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2" y="2343149"/>
            <a:ext cx="5305424" cy="762001"/>
          </a:xfrm>
          <a:prstGeom prst="rect">
            <a:avLst/>
          </a:prstGeom>
          <a:solidFill>
            <a:srgbClr val="FFFF00">
              <a:alpha val="3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876800" y="1764268"/>
            <a:ext cx="2057400" cy="369332"/>
          </a:xfrm>
          <a:prstGeom prst="rect">
            <a:avLst/>
          </a:prstGeom>
          <a:noFill/>
        </p:spPr>
        <p:txBody>
          <a:bodyPr wrap="square" rtlCol="0">
            <a:spAutoFit/>
          </a:bodyPr>
          <a:lstStyle/>
          <a:p>
            <a:r>
              <a:rPr lang="en-US" dirty="0" smtClean="0"/>
              <a:t>Header image</a:t>
            </a:r>
            <a:endParaRPr lang="en-US" dirty="0"/>
          </a:p>
        </p:txBody>
      </p:sp>
      <p:sp>
        <p:nvSpPr>
          <p:cNvPr id="11" name="TextBox 10"/>
          <p:cNvSpPr txBox="1"/>
          <p:nvPr/>
        </p:nvSpPr>
        <p:spPr>
          <a:xfrm>
            <a:off x="2514600" y="2297668"/>
            <a:ext cx="2133600" cy="369332"/>
          </a:xfrm>
          <a:prstGeom prst="rect">
            <a:avLst/>
          </a:prstGeom>
          <a:noFill/>
        </p:spPr>
        <p:txBody>
          <a:bodyPr wrap="square" rtlCol="0">
            <a:spAutoFit/>
          </a:bodyPr>
          <a:lstStyle/>
          <a:p>
            <a:r>
              <a:rPr lang="en-US" dirty="0" smtClean="0"/>
              <a:t>Banner image</a:t>
            </a:r>
            <a:endParaRPr lang="en-US" dirty="0"/>
          </a:p>
        </p:txBody>
      </p:sp>
      <p:sp>
        <p:nvSpPr>
          <p:cNvPr id="4" name="TextBox 3"/>
          <p:cNvSpPr txBox="1"/>
          <p:nvPr/>
        </p:nvSpPr>
        <p:spPr>
          <a:xfrm>
            <a:off x="381000" y="5650468"/>
            <a:ext cx="8382000" cy="400110"/>
          </a:xfrm>
          <a:prstGeom prst="rect">
            <a:avLst/>
          </a:prstGeom>
          <a:noFill/>
        </p:spPr>
        <p:txBody>
          <a:bodyPr wrap="square" rtlCol="0">
            <a:spAutoFit/>
          </a:bodyPr>
          <a:lstStyle/>
          <a:p>
            <a:r>
              <a:rPr lang="en-US" sz="2000" b="0" dirty="0" smtClean="0"/>
              <a:t>Note: Can also apply a header image for mobile interfaces</a:t>
            </a:r>
            <a:endParaRPr lang="en-US" sz="2000" b="0" dirty="0"/>
          </a:p>
        </p:txBody>
      </p:sp>
    </p:spTree>
    <p:extLst>
      <p:ext uri="{BB962C8B-B14F-4D97-AF65-F5344CB8AC3E}">
        <p14:creationId xmlns:p14="http://schemas.microsoft.com/office/powerpoint/2010/main" val="251265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r>
              <a:rPr lang="en-US" sz="2800" dirty="0"/>
              <a:t>Menu Configuration: </a:t>
            </a:r>
            <a:r>
              <a:rPr lang="en-US" sz="2800" dirty="0" smtClean="0"/>
              <a:t>Collapsible Menu</a:t>
            </a:r>
            <a:endParaRPr lang="en-US" sz="28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984" y="2364054"/>
            <a:ext cx="4321616" cy="417195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364053"/>
            <a:ext cx="4335963" cy="310515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7" name="Rounded Rectangular Callout 6"/>
          <p:cNvSpPr/>
          <p:nvPr/>
        </p:nvSpPr>
        <p:spPr>
          <a:xfrm>
            <a:off x="383545" y="1066800"/>
            <a:ext cx="4004494" cy="620713"/>
          </a:xfrm>
          <a:prstGeom prst="wedgeRoundRectCallout">
            <a:avLst>
              <a:gd name="adj1" fmla="val -397"/>
              <a:gd name="adj2" fmla="val 147964"/>
              <a:gd name="adj3" fmla="val 16667"/>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No Collapsible Menu</a:t>
            </a:r>
            <a:endParaRPr lang="en-US" dirty="0">
              <a:solidFill>
                <a:schemeClr val="bg1"/>
              </a:solidFill>
            </a:endParaRPr>
          </a:p>
        </p:txBody>
      </p:sp>
      <p:sp>
        <p:nvSpPr>
          <p:cNvPr id="8" name="Rounded Rectangular Callout 7"/>
          <p:cNvSpPr/>
          <p:nvPr/>
        </p:nvSpPr>
        <p:spPr>
          <a:xfrm>
            <a:off x="4815877" y="1094053"/>
            <a:ext cx="4004494" cy="620713"/>
          </a:xfrm>
          <a:prstGeom prst="wedgeRoundRectCallout">
            <a:avLst>
              <a:gd name="adj1" fmla="val 872"/>
              <a:gd name="adj2" fmla="val 150692"/>
              <a:gd name="adj3" fmla="val 16667"/>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Collapsible </a:t>
            </a:r>
            <a:r>
              <a:rPr lang="en-US" dirty="0" smtClean="0">
                <a:solidFill>
                  <a:schemeClr val="bg1"/>
                </a:solidFill>
              </a:rPr>
              <a:t>Menu</a:t>
            </a:r>
            <a:endParaRPr lang="en-US" dirty="0">
              <a:solidFill>
                <a:schemeClr val="bg1"/>
              </a:solidFill>
            </a:endParaRPr>
          </a:p>
        </p:txBody>
      </p:sp>
      <p:sp>
        <p:nvSpPr>
          <p:cNvPr id="2" name="Rectangle 1"/>
          <p:cNvSpPr/>
          <p:nvPr/>
        </p:nvSpPr>
        <p:spPr>
          <a:xfrm>
            <a:off x="8142478" y="5185310"/>
            <a:ext cx="881653" cy="3010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456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animBg="1"/>
    </p:bldLst>
  </p:timing>
</p:sld>
</file>

<file path=ppt/theme/theme1.xml><?xml version="1.0" encoding="utf-8"?>
<a:theme xmlns:a="http://schemas.openxmlformats.org/drawingml/2006/main" name="9_urm">
  <a:themeElements>
    <a:clrScheme name="9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urm">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urm">
  <a:themeElements>
    <a:clrScheme name="10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urm">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urm">
  <a:themeElements>
    <a:clrScheme name="8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urm">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FX_Templat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9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3994</TotalTime>
  <Words>4370</Words>
  <Application>Microsoft Office PowerPoint</Application>
  <PresentationFormat>On-screen Show (4:3)</PresentationFormat>
  <Paragraphs>276</Paragraphs>
  <Slides>29</Slides>
  <Notes>29</Notes>
  <HiddenSlides>0</HiddenSlides>
  <MMClips>0</MMClips>
  <ScaleCrop>false</ScaleCrop>
  <HeadingPairs>
    <vt:vector size="4" baseType="variant">
      <vt:variant>
        <vt:lpstr>Theme</vt:lpstr>
      </vt:variant>
      <vt:variant>
        <vt:i4>4</vt:i4>
      </vt:variant>
      <vt:variant>
        <vt:lpstr>Slide Titles</vt:lpstr>
      </vt:variant>
      <vt:variant>
        <vt:i4>29</vt:i4>
      </vt:variant>
    </vt:vector>
  </HeadingPairs>
  <TitlesOfParts>
    <vt:vector size="33" baseType="lpstr">
      <vt:lpstr>9_urm</vt:lpstr>
      <vt:lpstr>10_urm</vt:lpstr>
      <vt:lpstr>8_urm</vt:lpstr>
      <vt:lpstr>SFX_Template</vt:lpstr>
      <vt:lpstr>PowerPoint Presentation</vt:lpstr>
      <vt:lpstr>Copyright Statement</vt:lpstr>
      <vt:lpstr>Agenda</vt:lpstr>
      <vt:lpstr>Objectives</vt:lpstr>
      <vt:lpstr>Agenda</vt:lpstr>
      <vt:lpstr>SFX Menu</vt:lpstr>
      <vt:lpstr>Agenda</vt:lpstr>
      <vt:lpstr>Menu Configuration: Header/Banner Images</vt:lpstr>
      <vt:lpstr>Menu Configuration: Collapsible Menu</vt:lpstr>
      <vt:lpstr>Menu Configuration: Languages</vt:lpstr>
      <vt:lpstr>Menu Configuration: Hyperlinked Text</vt:lpstr>
      <vt:lpstr>Menu Configuration: Headers</vt:lpstr>
      <vt:lpstr>Menu Configuration: Fill Boxes</vt:lpstr>
      <vt:lpstr>Menu Configuration: Go Button</vt:lpstr>
      <vt:lpstr>Menu Configuration: Target Icons</vt:lpstr>
      <vt:lpstr>Menu Configuration: Service Precedence</vt:lpstr>
      <vt:lpstr>Menu Configuration: Target Precedence</vt:lpstr>
      <vt:lpstr>Menu Configuration: Display Logic</vt:lpstr>
      <vt:lpstr>Menu Configuration: Proxy</vt:lpstr>
      <vt:lpstr>Menu Configuration: CrossRef</vt:lpstr>
      <vt:lpstr>Menu Configuration: CrossRef</vt:lpstr>
      <vt:lpstr>Menu Configuration: DirectLink</vt:lpstr>
      <vt:lpstr>Menu Configuration: DirectLink Options</vt:lpstr>
      <vt:lpstr>Menu Configuration: Other Options</vt:lpstr>
      <vt:lpstr>Translations and Display</vt:lpstr>
      <vt:lpstr>SFX Menu Configuration: Best Practices</vt:lpstr>
      <vt:lpstr>Agenda</vt:lpstr>
      <vt:lpstr>Summary</vt:lpstr>
      <vt:lpstr>Additional Resources</vt:lpstr>
    </vt:vector>
  </TitlesOfParts>
  <Company>Endeavor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Jean Cabaup</dc:creator>
  <cp:lastModifiedBy>Carrie Bartels</cp:lastModifiedBy>
  <cp:revision>483</cp:revision>
  <cp:lastPrinted>2014-08-28T17:22:44Z</cp:lastPrinted>
  <dcterms:created xsi:type="dcterms:W3CDTF">2011-06-06T18:24:31Z</dcterms:created>
  <dcterms:modified xsi:type="dcterms:W3CDTF">2014-09-18T21:05:28Z</dcterms:modified>
</cp:coreProperties>
</file>