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7" r:id="rId1"/>
    <p:sldMasterId id="2147484528" r:id="rId2"/>
    <p:sldMasterId id="2147484526" r:id="rId3"/>
    <p:sldMasterId id="2147484529" r:id="rId4"/>
    <p:sldMasterId id="2147484576" r:id="rId5"/>
  </p:sldMasterIdLst>
  <p:notesMasterIdLst>
    <p:notesMasterId r:id="rId39"/>
  </p:notesMasterIdLst>
  <p:handoutMasterIdLst>
    <p:handoutMasterId r:id="rId40"/>
  </p:handoutMasterIdLst>
  <p:sldIdLst>
    <p:sldId id="1726" r:id="rId6"/>
    <p:sldId id="1863" r:id="rId7"/>
    <p:sldId id="1813" r:id="rId8"/>
    <p:sldId id="1814" r:id="rId9"/>
    <p:sldId id="1819" r:id="rId10"/>
    <p:sldId id="1829" r:id="rId11"/>
    <p:sldId id="1820" r:id="rId12"/>
    <p:sldId id="1828" r:id="rId13"/>
    <p:sldId id="1830" r:id="rId14"/>
    <p:sldId id="1821" r:id="rId15"/>
    <p:sldId id="1827" r:id="rId16"/>
    <p:sldId id="1831" r:id="rId17"/>
    <p:sldId id="1856" r:id="rId18"/>
    <p:sldId id="1832" r:id="rId19"/>
    <p:sldId id="1833" r:id="rId20"/>
    <p:sldId id="1834" r:id="rId21"/>
    <p:sldId id="1835" r:id="rId22"/>
    <p:sldId id="1822" r:id="rId23"/>
    <p:sldId id="1836" r:id="rId24"/>
    <p:sldId id="1837" r:id="rId25"/>
    <p:sldId id="1838" r:id="rId26"/>
    <p:sldId id="1839" r:id="rId27"/>
    <p:sldId id="1840" r:id="rId28"/>
    <p:sldId id="1823" r:id="rId29"/>
    <p:sldId id="1841" r:id="rId30"/>
    <p:sldId id="1842" r:id="rId31"/>
    <p:sldId id="1843" r:id="rId32"/>
    <p:sldId id="1844" r:id="rId33"/>
    <p:sldId id="1845" r:id="rId34"/>
    <p:sldId id="1857" r:id="rId35"/>
    <p:sldId id="1858" r:id="rId36"/>
    <p:sldId id="1852" r:id="rId37"/>
    <p:sldId id="1861" r:id="rId38"/>
  </p:sldIdLst>
  <p:sldSz cx="9144000" cy="6858000" type="screen4x3"/>
  <p:notesSz cx="7023100" cy="9309100"/>
  <p:defaultTextStyle>
    <a:defPPr>
      <a:defRPr lang="en-US"/>
    </a:defPPr>
    <a:lvl1pPr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1pPr>
    <a:lvl2pPr marL="4572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2pPr>
    <a:lvl3pPr marL="9144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3pPr>
    <a:lvl4pPr marL="13716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4pPr>
    <a:lvl5pPr marL="18288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AD"/>
    <a:srgbClr val="62D13B"/>
    <a:srgbClr val="A04036"/>
    <a:srgbClr val="CC0000"/>
    <a:srgbClr val="E68900"/>
    <a:srgbClr val="54A0DE"/>
    <a:srgbClr val="F36925"/>
    <a:srgbClr val="3E4C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1" autoAdjust="0"/>
    <p:restoredTop sz="95462" autoAdjust="0"/>
  </p:normalViewPr>
  <p:slideViewPr>
    <p:cSldViewPr>
      <p:cViewPr>
        <p:scale>
          <a:sx n="69" d="100"/>
          <a:sy n="69" d="100"/>
        </p:scale>
        <p:origin x="-1032" y="-13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AB1982-0552-4473-9C6E-A2E090826127}" type="doc">
      <dgm:prSet loTypeId="urn:microsoft.com/office/officeart/2005/8/layout/cycle1" loCatId="cycle" qsTypeId="urn:microsoft.com/office/officeart/2005/8/quickstyle/simple1" qsCatId="simple" csTypeId="urn:microsoft.com/office/officeart/2005/8/colors/accent1_2" csCatId="accent1"/>
      <dgm:spPr/>
    </dgm:pt>
    <dgm:pt modelId="{1D92954C-95EC-42B4-8D41-ED626CE87C6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ea typeface="ヒラギノ角ゴ ProN W3" charset="-128"/>
              <a:cs typeface="Arial" pitchFamily="34" charset="0"/>
            </a:rPr>
            <a:t>  Source    </a:t>
          </a:r>
        </a:p>
      </dgm:t>
    </dgm:pt>
    <dgm:pt modelId="{31E547C6-D24B-4779-AFD4-BDE77B843C5B}" type="parTrans" cxnId="{178601C2-F6E1-4648-99C9-801E1EC8E16F}">
      <dgm:prSet/>
      <dgm:spPr/>
      <dgm:t>
        <a:bodyPr/>
        <a:lstStyle/>
        <a:p>
          <a:endParaRPr lang="en-US"/>
        </a:p>
      </dgm:t>
    </dgm:pt>
    <dgm:pt modelId="{E2ABB124-D3CD-498B-922E-14A7100CBE16}" type="sibTrans" cxnId="{178601C2-F6E1-4648-99C9-801E1EC8E16F}">
      <dgm:prSet/>
      <dgm:spPr/>
      <dgm:t>
        <a:bodyPr/>
        <a:lstStyle/>
        <a:p>
          <a:endParaRPr lang="en-US"/>
        </a:p>
      </dgm:t>
    </dgm:pt>
    <dgm:pt modelId="{791CF732-150F-437B-B63E-A0344B9C987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ea typeface="ヒラギノ角ゴ ProN W3" charset="-128"/>
              <a:cs typeface="Arial" pitchFamily="34" charset="0"/>
            </a:rPr>
            <a:t>OpenURL</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pitchFamily="34" charset="0"/>
            <a:ea typeface="ヒラギノ角ゴ ProN W3" charset="-128"/>
            <a:cs typeface="Arial" pitchFamily="34" charset="0"/>
          </a:endParaRPr>
        </a:p>
      </dgm:t>
    </dgm:pt>
    <dgm:pt modelId="{F4FBC52A-E4F4-465D-90EC-43B25C1CFFE3}" type="parTrans" cxnId="{FB551039-17C7-4410-BEED-EE4BC06F25AA}">
      <dgm:prSet/>
      <dgm:spPr/>
      <dgm:t>
        <a:bodyPr/>
        <a:lstStyle/>
        <a:p>
          <a:endParaRPr lang="en-US"/>
        </a:p>
      </dgm:t>
    </dgm:pt>
    <dgm:pt modelId="{6ED758D7-F701-4492-89EC-B256E30D7C3A}" type="sibTrans" cxnId="{FB551039-17C7-4410-BEED-EE4BC06F25AA}">
      <dgm:prSet/>
      <dgm:spPr/>
      <dgm:t>
        <a:bodyPr/>
        <a:lstStyle/>
        <a:p>
          <a:endParaRPr lang="en-US"/>
        </a:p>
      </dgm:t>
    </dgm:pt>
    <dgm:pt modelId="{59E5712F-3C3D-4F5C-A052-20D1409650F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ea typeface="ヒラギノ角ゴ ProN W3" charset="-128"/>
              <a:cs typeface="Arial" pitchFamily="34" charset="0"/>
            </a:rPr>
            <a:t>SFX</a:t>
          </a:r>
        </a:p>
      </dgm:t>
    </dgm:pt>
    <dgm:pt modelId="{E612AECE-15D0-4294-B862-DA8909D4CC0D}" type="parTrans" cxnId="{B6965785-EE91-45F7-B5E9-75A64FCDDC3A}">
      <dgm:prSet/>
      <dgm:spPr/>
      <dgm:t>
        <a:bodyPr/>
        <a:lstStyle/>
        <a:p>
          <a:endParaRPr lang="en-US"/>
        </a:p>
      </dgm:t>
    </dgm:pt>
    <dgm:pt modelId="{1472A3F1-6999-49DF-B931-727B6B73C9EF}" type="sibTrans" cxnId="{B6965785-EE91-45F7-B5E9-75A64FCDDC3A}">
      <dgm:prSet/>
      <dgm:spPr/>
      <dgm:t>
        <a:bodyPr/>
        <a:lstStyle/>
        <a:p>
          <a:endParaRPr lang="en-US"/>
        </a:p>
      </dgm:t>
    </dgm:pt>
    <dgm:pt modelId="{77D5B9DD-BBDF-421D-BB58-91B1F4850F8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ea typeface="ヒラギノ角ゴ ProN W3" charset="-128"/>
              <a:cs typeface="Arial" pitchFamily="34" charset="0"/>
            </a:rPr>
            <a:t>Context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ea typeface="ヒラギノ角ゴ ProN W3" charset="-128"/>
              <a:cs typeface="Arial" pitchFamily="34" charset="0"/>
            </a:rPr>
            <a:t>Object</a:t>
          </a:r>
        </a:p>
      </dgm:t>
    </dgm:pt>
    <dgm:pt modelId="{639A2BA6-8F50-49F1-8173-2AE6FB538F4A}" type="parTrans" cxnId="{B335A2CD-6386-44C2-B844-4DDD443FB128}">
      <dgm:prSet/>
      <dgm:spPr/>
      <dgm:t>
        <a:bodyPr/>
        <a:lstStyle/>
        <a:p>
          <a:endParaRPr lang="en-US"/>
        </a:p>
      </dgm:t>
    </dgm:pt>
    <dgm:pt modelId="{6159AD80-C5A8-4D9D-9E33-63A5AFDCB7E8}" type="sibTrans" cxnId="{B335A2CD-6386-44C2-B844-4DDD443FB128}">
      <dgm:prSet/>
      <dgm:spPr/>
      <dgm:t>
        <a:bodyPr/>
        <a:lstStyle/>
        <a:p>
          <a:endParaRPr lang="en-US"/>
        </a:p>
      </dgm:t>
    </dgm:pt>
    <dgm:pt modelId="{26A7FFC8-9D4B-4457-94B9-4B18A9A978E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ea typeface="ヒラギノ角ゴ ProN W3" charset="-128"/>
              <a:cs typeface="Arial" pitchFamily="34" charset="0"/>
            </a:rPr>
            <a:t>Services</a:t>
          </a:r>
        </a:p>
      </dgm:t>
    </dgm:pt>
    <dgm:pt modelId="{7FA0D797-C1AC-443A-8B94-4A08ADC00115}" type="parTrans" cxnId="{BF6DC9FC-08DD-46AC-A33B-791357777231}">
      <dgm:prSet/>
      <dgm:spPr/>
      <dgm:t>
        <a:bodyPr/>
        <a:lstStyle/>
        <a:p>
          <a:endParaRPr lang="en-US"/>
        </a:p>
      </dgm:t>
    </dgm:pt>
    <dgm:pt modelId="{7CCAC8E2-3F5A-4D17-B6B3-2024B434FB58}" type="sibTrans" cxnId="{BF6DC9FC-08DD-46AC-A33B-791357777231}">
      <dgm:prSet/>
      <dgm:spPr/>
      <dgm:t>
        <a:bodyPr/>
        <a:lstStyle/>
        <a:p>
          <a:endParaRPr lang="en-US"/>
        </a:p>
      </dgm:t>
    </dgm:pt>
    <dgm:pt modelId="{D558392C-9945-43DF-8BE7-93A693314E4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ea typeface="ヒラギノ角ゴ ProN W3" charset="-128"/>
              <a:cs typeface="Arial" pitchFamily="34" charset="0"/>
            </a:rPr>
            <a:t>Thresholds</a:t>
          </a:r>
        </a:p>
      </dgm:t>
    </dgm:pt>
    <dgm:pt modelId="{0FF59F51-E449-43A7-A152-63AB8B9B6FB0}" type="parTrans" cxnId="{09354AD2-24D2-435F-AFC5-411E39E177AC}">
      <dgm:prSet/>
      <dgm:spPr/>
      <dgm:t>
        <a:bodyPr/>
        <a:lstStyle/>
        <a:p>
          <a:endParaRPr lang="en-US"/>
        </a:p>
      </dgm:t>
    </dgm:pt>
    <dgm:pt modelId="{BFCCA2ED-E82F-4DC3-B00F-AEB78D8DFAA5}" type="sibTrans" cxnId="{09354AD2-24D2-435F-AFC5-411E39E177AC}">
      <dgm:prSet/>
      <dgm:spPr/>
      <dgm:t>
        <a:bodyPr/>
        <a:lstStyle/>
        <a:p>
          <a:endParaRPr lang="en-US"/>
        </a:p>
      </dgm:t>
    </dgm:pt>
    <dgm:pt modelId="{3C5EA824-5E0E-4C0F-B3C0-076E3FAEF6C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ea typeface="ヒラギノ角ゴ ProN W3" charset="-128"/>
              <a:cs typeface="Arial" pitchFamily="34" charset="0"/>
            </a:rPr>
            <a:t>SFX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ea typeface="ヒラギノ角ゴ ProN W3" charset="-128"/>
              <a:cs typeface="Arial" pitchFamily="34" charset="0"/>
            </a:rPr>
            <a:t>Menu</a:t>
          </a:r>
        </a:p>
      </dgm:t>
    </dgm:pt>
    <dgm:pt modelId="{920AB28D-0C6B-4336-B249-91DB37F610D6}" type="parTrans" cxnId="{52870774-9DF6-48DC-BE6C-187FC4AF98A9}">
      <dgm:prSet/>
      <dgm:spPr/>
      <dgm:t>
        <a:bodyPr/>
        <a:lstStyle/>
        <a:p>
          <a:endParaRPr lang="en-US"/>
        </a:p>
      </dgm:t>
    </dgm:pt>
    <dgm:pt modelId="{20D546E0-C5B8-4E4E-89EA-6E1A4C1B36A6}" type="sibTrans" cxnId="{52870774-9DF6-48DC-BE6C-187FC4AF98A9}">
      <dgm:prSet/>
      <dgm:spPr/>
      <dgm:t>
        <a:bodyPr/>
        <a:lstStyle/>
        <a:p>
          <a:endParaRPr lang="en-US"/>
        </a:p>
      </dgm:t>
    </dgm:pt>
    <dgm:pt modelId="{576B6795-DC38-4F77-861E-2BD12A03480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ea typeface="ヒラギノ角ゴ ProN W3" charset="-128"/>
              <a:cs typeface="Arial" pitchFamily="34" charset="0"/>
            </a:rPr>
            <a:t>Target URL</a:t>
          </a:r>
        </a:p>
      </dgm:t>
    </dgm:pt>
    <dgm:pt modelId="{A8A2C79E-4C94-4AFF-ACB4-3B60C4F51823}" type="parTrans" cxnId="{2CC5E937-0F96-480B-86AA-60D98D8A03A9}">
      <dgm:prSet/>
      <dgm:spPr/>
      <dgm:t>
        <a:bodyPr/>
        <a:lstStyle/>
        <a:p>
          <a:endParaRPr lang="en-US"/>
        </a:p>
      </dgm:t>
    </dgm:pt>
    <dgm:pt modelId="{92BE860A-872B-46F7-BFBA-3B0BF3404141}" type="sibTrans" cxnId="{2CC5E937-0F96-480B-86AA-60D98D8A03A9}">
      <dgm:prSet/>
      <dgm:spPr/>
      <dgm:t>
        <a:bodyPr/>
        <a:lstStyle/>
        <a:p>
          <a:endParaRPr lang="en-US"/>
        </a:p>
      </dgm:t>
    </dgm:pt>
    <dgm:pt modelId="{03F73F72-6FB4-479F-A9E7-8ADAC3E1FA7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ea typeface="ヒラギノ角ゴ ProN W3" charset="-128"/>
              <a:cs typeface="Arial" pitchFamily="34" charset="0"/>
            </a:rPr>
            <a:t>  Target</a:t>
          </a:r>
        </a:p>
      </dgm:t>
    </dgm:pt>
    <dgm:pt modelId="{C242DFD2-C74B-4310-94AC-B8558F60058B}" type="parTrans" cxnId="{5D2A3DCF-B559-43E7-8967-0B57114EF530}">
      <dgm:prSet/>
      <dgm:spPr/>
      <dgm:t>
        <a:bodyPr/>
        <a:lstStyle/>
        <a:p>
          <a:endParaRPr lang="en-US"/>
        </a:p>
      </dgm:t>
    </dgm:pt>
    <dgm:pt modelId="{AC26E39D-E77D-44F3-9832-CBEE86CEBC43}" type="sibTrans" cxnId="{5D2A3DCF-B559-43E7-8967-0B57114EF530}">
      <dgm:prSet/>
      <dgm:spPr/>
      <dgm:t>
        <a:bodyPr/>
        <a:lstStyle/>
        <a:p>
          <a:endParaRPr lang="en-US"/>
        </a:p>
      </dgm:t>
    </dgm:pt>
    <dgm:pt modelId="{E7DBF5BD-E4DC-4117-90F2-0D6B34EDD35B}" type="pres">
      <dgm:prSet presAssocID="{51AB1982-0552-4473-9C6E-A2E090826127}" presName="cycle" presStyleCnt="0">
        <dgm:presLayoutVars>
          <dgm:dir/>
          <dgm:resizeHandles val="exact"/>
        </dgm:presLayoutVars>
      </dgm:prSet>
      <dgm:spPr/>
    </dgm:pt>
    <dgm:pt modelId="{BE11BBC5-D382-4A65-A395-172F0A140DFC}" type="pres">
      <dgm:prSet presAssocID="{1D92954C-95EC-42B4-8D41-ED626CE87C66}" presName="dummy" presStyleCnt="0"/>
      <dgm:spPr/>
    </dgm:pt>
    <dgm:pt modelId="{DF39783D-90DE-41FC-9B78-E70620DBCE90}" type="pres">
      <dgm:prSet presAssocID="{1D92954C-95EC-42B4-8D41-ED626CE87C66}" presName="node" presStyleLbl="revTx" presStyleIdx="0" presStyleCnt="9">
        <dgm:presLayoutVars>
          <dgm:bulletEnabled val="1"/>
        </dgm:presLayoutVars>
      </dgm:prSet>
      <dgm:spPr/>
      <dgm:t>
        <a:bodyPr/>
        <a:lstStyle/>
        <a:p>
          <a:endParaRPr lang="en-US"/>
        </a:p>
      </dgm:t>
    </dgm:pt>
    <dgm:pt modelId="{0E6BD648-A6B0-4245-AE60-EB3AE77BDF25}" type="pres">
      <dgm:prSet presAssocID="{E2ABB124-D3CD-498B-922E-14A7100CBE16}" presName="sibTrans" presStyleLbl="node1" presStyleIdx="0" presStyleCnt="9"/>
      <dgm:spPr/>
      <dgm:t>
        <a:bodyPr/>
        <a:lstStyle/>
        <a:p>
          <a:endParaRPr lang="en-CA"/>
        </a:p>
      </dgm:t>
    </dgm:pt>
    <dgm:pt modelId="{ADEB93DE-F08F-4C24-BCBC-00C2630B3307}" type="pres">
      <dgm:prSet presAssocID="{791CF732-150F-437B-B63E-A0344B9C9879}" presName="dummy" presStyleCnt="0"/>
      <dgm:spPr/>
    </dgm:pt>
    <dgm:pt modelId="{038B67D0-A415-4284-BD58-5D7125738F77}" type="pres">
      <dgm:prSet presAssocID="{791CF732-150F-437B-B63E-A0344B9C9879}" presName="node" presStyleLbl="revTx" presStyleIdx="1" presStyleCnt="9">
        <dgm:presLayoutVars>
          <dgm:bulletEnabled val="1"/>
        </dgm:presLayoutVars>
      </dgm:prSet>
      <dgm:spPr/>
      <dgm:t>
        <a:bodyPr/>
        <a:lstStyle/>
        <a:p>
          <a:endParaRPr lang="en-US"/>
        </a:p>
      </dgm:t>
    </dgm:pt>
    <dgm:pt modelId="{84FCDDAC-5D9E-47E2-B9C1-8797FCFFF869}" type="pres">
      <dgm:prSet presAssocID="{6ED758D7-F701-4492-89EC-B256E30D7C3A}" presName="sibTrans" presStyleLbl="node1" presStyleIdx="1" presStyleCnt="9"/>
      <dgm:spPr/>
      <dgm:t>
        <a:bodyPr/>
        <a:lstStyle/>
        <a:p>
          <a:endParaRPr lang="en-CA"/>
        </a:p>
      </dgm:t>
    </dgm:pt>
    <dgm:pt modelId="{B468B3E9-5E05-43F5-B366-43A7C360AA90}" type="pres">
      <dgm:prSet presAssocID="{59E5712F-3C3D-4F5C-A052-20D1409650F7}" presName="dummy" presStyleCnt="0"/>
      <dgm:spPr/>
    </dgm:pt>
    <dgm:pt modelId="{D51F3D38-B8E1-4329-A690-55E49D266647}" type="pres">
      <dgm:prSet presAssocID="{59E5712F-3C3D-4F5C-A052-20D1409650F7}" presName="node" presStyleLbl="revTx" presStyleIdx="2" presStyleCnt="9">
        <dgm:presLayoutVars>
          <dgm:bulletEnabled val="1"/>
        </dgm:presLayoutVars>
      </dgm:prSet>
      <dgm:spPr/>
      <dgm:t>
        <a:bodyPr/>
        <a:lstStyle/>
        <a:p>
          <a:endParaRPr lang="en-US"/>
        </a:p>
      </dgm:t>
    </dgm:pt>
    <dgm:pt modelId="{2CC8BABC-0CA5-462C-842C-C5EBB49D854F}" type="pres">
      <dgm:prSet presAssocID="{1472A3F1-6999-49DF-B931-727B6B73C9EF}" presName="sibTrans" presStyleLbl="node1" presStyleIdx="2" presStyleCnt="9"/>
      <dgm:spPr/>
      <dgm:t>
        <a:bodyPr/>
        <a:lstStyle/>
        <a:p>
          <a:endParaRPr lang="en-CA"/>
        </a:p>
      </dgm:t>
    </dgm:pt>
    <dgm:pt modelId="{1BCB6250-7E90-4573-8A50-8702445757A6}" type="pres">
      <dgm:prSet presAssocID="{77D5B9DD-BBDF-421D-BB58-91B1F4850F8D}" presName="dummy" presStyleCnt="0"/>
      <dgm:spPr/>
    </dgm:pt>
    <dgm:pt modelId="{1A13D457-F046-4A48-B99D-79BE70D0DA30}" type="pres">
      <dgm:prSet presAssocID="{77D5B9DD-BBDF-421D-BB58-91B1F4850F8D}" presName="node" presStyleLbl="revTx" presStyleIdx="3" presStyleCnt="9">
        <dgm:presLayoutVars>
          <dgm:bulletEnabled val="1"/>
        </dgm:presLayoutVars>
      </dgm:prSet>
      <dgm:spPr/>
      <dgm:t>
        <a:bodyPr/>
        <a:lstStyle/>
        <a:p>
          <a:endParaRPr lang="en-US"/>
        </a:p>
      </dgm:t>
    </dgm:pt>
    <dgm:pt modelId="{8BA2FA42-40FB-4630-AE02-FD3D0391701B}" type="pres">
      <dgm:prSet presAssocID="{6159AD80-C5A8-4D9D-9E33-63A5AFDCB7E8}" presName="sibTrans" presStyleLbl="node1" presStyleIdx="3" presStyleCnt="9"/>
      <dgm:spPr/>
      <dgm:t>
        <a:bodyPr/>
        <a:lstStyle/>
        <a:p>
          <a:endParaRPr lang="en-CA"/>
        </a:p>
      </dgm:t>
    </dgm:pt>
    <dgm:pt modelId="{339C4043-AB7C-4E24-8C9F-905FACD0CFE2}" type="pres">
      <dgm:prSet presAssocID="{26A7FFC8-9D4B-4457-94B9-4B18A9A978E4}" presName="dummy" presStyleCnt="0"/>
      <dgm:spPr/>
    </dgm:pt>
    <dgm:pt modelId="{DC05D9AD-6C21-4953-88F6-48B377F31D98}" type="pres">
      <dgm:prSet presAssocID="{26A7FFC8-9D4B-4457-94B9-4B18A9A978E4}" presName="node" presStyleLbl="revTx" presStyleIdx="4" presStyleCnt="9">
        <dgm:presLayoutVars>
          <dgm:bulletEnabled val="1"/>
        </dgm:presLayoutVars>
      </dgm:prSet>
      <dgm:spPr/>
      <dgm:t>
        <a:bodyPr/>
        <a:lstStyle/>
        <a:p>
          <a:endParaRPr lang="en-US"/>
        </a:p>
      </dgm:t>
    </dgm:pt>
    <dgm:pt modelId="{43E642F0-2429-414C-BC11-9F902C5C4C6C}" type="pres">
      <dgm:prSet presAssocID="{7CCAC8E2-3F5A-4D17-B6B3-2024B434FB58}" presName="sibTrans" presStyleLbl="node1" presStyleIdx="4" presStyleCnt="9"/>
      <dgm:spPr/>
      <dgm:t>
        <a:bodyPr/>
        <a:lstStyle/>
        <a:p>
          <a:endParaRPr lang="en-CA"/>
        </a:p>
      </dgm:t>
    </dgm:pt>
    <dgm:pt modelId="{5273F04F-2A32-417D-8132-491D3078987D}" type="pres">
      <dgm:prSet presAssocID="{D558392C-9945-43DF-8BE7-93A693314E4E}" presName="dummy" presStyleCnt="0"/>
      <dgm:spPr/>
    </dgm:pt>
    <dgm:pt modelId="{E05D4C40-24C2-45FE-A472-9A4B6A439395}" type="pres">
      <dgm:prSet presAssocID="{D558392C-9945-43DF-8BE7-93A693314E4E}" presName="node" presStyleLbl="revTx" presStyleIdx="5" presStyleCnt="9">
        <dgm:presLayoutVars>
          <dgm:bulletEnabled val="1"/>
        </dgm:presLayoutVars>
      </dgm:prSet>
      <dgm:spPr/>
      <dgm:t>
        <a:bodyPr/>
        <a:lstStyle/>
        <a:p>
          <a:endParaRPr lang="en-US"/>
        </a:p>
      </dgm:t>
    </dgm:pt>
    <dgm:pt modelId="{F50C683C-525A-407B-AF05-1160D15DDC20}" type="pres">
      <dgm:prSet presAssocID="{BFCCA2ED-E82F-4DC3-B00F-AEB78D8DFAA5}" presName="sibTrans" presStyleLbl="node1" presStyleIdx="5" presStyleCnt="9"/>
      <dgm:spPr/>
      <dgm:t>
        <a:bodyPr/>
        <a:lstStyle/>
        <a:p>
          <a:endParaRPr lang="en-CA"/>
        </a:p>
      </dgm:t>
    </dgm:pt>
    <dgm:pt modelId="{CE14ED96-4A93-45E5-9805-A3B2E1795ACA}" type="pres">
      <dgm:prSet presAssocID="{3C5EA824-5E0E-4C0F-B3C0-076E3FAEF6C5}" presName="dummy" presStyleCnt="0"/>
      <dgm:spPr/>
    </dgm:pt>
    <dgm:pt modelId="{BEACEB9B-AFBA-484E-BF75-70F7047063B7}" type="pres">
      <dgm:prSet presAssocID="{3C5EA824-5E0E-4C0F-B3C0-076E3FAEF6C5}" presName="node" presStyleLbl="revTx" presStyleIdx="6" presStyleCnt="9">
        <dgm:presLayoutVars>
          <dgm:bulletEnabled val="1"/>
        </dgm:presLayoutVars>
      </dgm:prSet>
      <dgm:spPr/>
      <dgm:t>
        <a:bodyPr/>
        <a:lstStyle/>
        <a:p>
          <a:endParaRPr lang="en-US"/>
        </a:p>
      </dgm:t>
    </dgm:pt>
    <dgm:pt modelId="{C2DBEEC9-9CA8-44FA-A1ED-9E1F32B35E3E}" type="pres">
      <dgm:prSet presAssocID="{20D546E0-C5B8-4E4E-89EA-6E1A4C1B36A6}" presName="sibTrans" presStyleLbl="node1" presStyleIdx="6" presStyleCnt="9"/>
      <dgm:spPr/>
      <dgm:t>
        <a:bodyPr/>
        <a:lstStyle/>
        <a:p>
          <a:endParaRPr lang="en-CA"/>
        </a:p>
      </dgm:t>
    </dgm:pt>
    <dgm:pt modelId="{8BC98F3B-668B-41F5-BD63-7485E2B05980}" type="pres">
      <dgm:prSet presAssocID="{576B6795-DC38-4F77-861E-2BD12A03480A}" presName="dummy" presStyleCnt="0"/>
      <dgm:spPr/>
    </dgm:pt>
    <dgm:pt modelId="{30C7F3C6-8158-440F-9214-D8ECD3B7EC43}" type="pres">
      <dgm:prSet presAssocID="{576B6795-DC38-4F77-861E-2BD12A03480A}" presName="node" presStyleLbl="revTx" presStyleIdx="7" presStyleCnt="9">
        <dgm:presLayoutVars>
          <dgm:bulletEnabled val="1"/>
        </dgm:presLayoutVars>
      </dgm:prSet>
      <dgm:spPr/>
      <dgm:t>
        <a:bodyPr/>
        <a:lstStyle/>
        <a:p>
          <a:endParaRPr lang="en-US"/>
        </a:p>
      </dgm:t>
    </dgm:pt>
    <dgm:pt modelId="{6DD633CC-9597-4695-8FB3-898A9E079AC4}" type="pres">
      <dgm:prSet presAssocID="{92BE860A-872B-46F7-BFBA-3B0BF3404141}" presName="sibTrans" presStyleLbl="node1" presStyleIdx="7" presStyleCnt="9"/>
      <dgm:spPr/>
      <dgm:t>
        <a:bodyPr/>
        <a:lstStyle/>
        <a:p>
          <a:endParaRPr lang="en-CA"/>
        </a:p>
      </dgm:t>
    </dgm:pt>
    <dgm:pt modelId="{75464FD4-031C-44F7-AC59-14AD657818B4}" type="pres">
      <dgm:prSet presAssocID="{03F73F72-6FB4-479F-A9E7-8ADAC3E1FA7E}" presName="dummy" presStyleCnt="0"/>
      <dgm:spPr/>
    </dgm:pt>
    <dgm:pt modelId="{EA5DFB8D-2F72-4B66-9448-A20F59EC395F}" type="pres">
      <dgm:prSet presAssocID="{03F73F72-6FB4-479F-A9E7-8ADAC3E1FA7E}" presName="node" presStyleLbl="revTx" presStyleIdx="8" presStyleCnt="9">
        <dgm:presLayoutVars>
          <dgm:bulletEnabled val="1"/>
        </dgm:presLayoutVars>
      </dgm:prSet>
      <dgm:spPr/>
      <dgm:t>
        <a:bodyPr/>
        <a:lstStyle/>
        <a:p>
          <a:endParaRPr lang="en-US"/>
        </a:p>
      </dgm:t>
    </dgm:pt>
    <dgm:pt modelId="{05AE96F8-92DC-4F76-B4EF-E0CB7D6D4E8B}" type="pres">
      <dgm:prSet presAssocID="{AC26E39D-E77D-44F3-9832-CBEE86CEBC43}" presName="sibTrans" presStyleLbl="node1" presStyleIdx="8" presStyleCnt="9"/>
      <dgm:spPr/>
      <dgm:t>
        <a:bodyPr/>
        <a:lstStyle/>
        <a:p>
          <a:endParaRPr lang="en-CA"/>
        </a:p>
      </dgm:t>
    </dgm:pt>
  </dgm:ptLst>
  <dgm:cxnLst>
    <dgm:cxn modelId="{B335A2CD-6386-44C2-B844-4DDD443FB128}" srcId="{51AB1982-0552-4473-9C6E-A2E090826127}" destId="{77D5B9DD-BBDF-421D-BB58-91B1F4850F8D}" srcOrd="3" destOrd="0" parTransId="{639A2BA6-8F50-49F1-8173-2AE6FB538F4A}" sibTransId="{6159AD80-C5A8-4D9D-9E33-63A5AFDCB7E8}"/>
    <dgm:cxn modelId="{09354AD2-24D2-435F-AFC5-411E39E177AC}" srcId="{51AB1982-0552-4473-9C6E-A2E090826127}" destId="{D558392C-9945-43DF-8BE7-93A693314E4E}" srcOrd="5" destOrd="0" parTransId="{0FF59F51-E449-43A7-A152-63AB8B9B6FB0}" sibTransId="{BFCCA2ED-E82F-4DC3-B00F-AEB78D8DFAA5}"/>
    <dgm:cxn modelId="{A62DD1D1-B0CA-4A88-9622-8C6F74103E43}" type="presOf" srcId="{6ED758D7-F701-4492-89EC-B256E30D7C3A}" destId="{84FCDDAC-5D9E-47E2-B9C1-8797FCFFF869}" srcOrd="0" destOrd="0" presId="urn:microsoft.com/office/officeart/2005/8/layout/cycle1"/>
    <dgm:cxn modelId="{BDFCAAAE-0157-4F0F-A72F-BEF759134AAC}" type="presOf" srcId="{26A7FFC8-9D4B-4457-94B9-4B18A9A978E4}" destId="{DC05D9AD-6C21-4953-88F6-48B377F31D98}" srcOrd="0" destOrd="0" presId="urn:microsoft.com/office/officeart/2005/8/layout/cycle1"/>
    <dgm:cxn modelId="{2CC5E937-0F96-480B-86AA-60D98D8A03A9}" srcId="{51AB1982-0552-4473-9C6E-A2E090826127}" destId="{576B6795-DC38-4F77-861E-2BD12A03480A}" srcOrd="7" destOrd="0" parTransId="{A8A2C79E-4C94-4AFF-ACB4-3B60C4F51823}" sibTransId="{92BE860A-872B-46F7-BFBA-3B0BF3404141}"/>
    <dgm:cxn modelId="{E15BDE92-6B6F-4F6F-80F3-1710380D179C}" type="presOf" srcId="{791CF732-150F-437B-B63E-A0344B9C9879}" destId="{038B67D0-A415-4284-BD58-5D7125738F77}" srcOrd="0" destOrd="0" presId="urn:microsoft.com/office/officeart/2005/8/layout/cycle1"/>
    <dgm:cxn modelId="{E55AB05F-45F9-4ECC-AAA1-9FF206DE3710}" type="presOf" srcId="{77D5B9DD-BBDF-421D-BB58-91B1F4850F8D}" destId="{1A13D457-F046-4A48-B99D-79BE70D0DA30}" srcOrd="0" destOrd="0" presId="urn:microsoft.com/office/officeart/2005/8/layout/cycle1"/>
    <dgm:cxn modelId="{EE2F8539-95D3-47E0-A5A1-BF5BF1051899}" type="presOf" srcId="{3C5EA824-5E0E-4C0F-B3C0-076E3FAEF6C5}" destId="{BEACEB9B-AFBA-484E-BF75-70F7047063B7}" srcOrd="0" destOrd="0" presId="urn:microsoft.com/office/officeart/2005/8/layout/cycle1"/>
    <dgm:cxn modelId="{99BD6087-87E6-4C76-AF5D-9D3C9CD6D46D}" type="presOf" srcId="{7CCAC8E2-3F5A-4D17-B6B3-2024B434FB58}" destId="{43E642F0-2429-414C-BC11-9F902C5C4C6C}" srcOrd="0" destOrd="0" presId="urn:microsoft.com/office/officeart/2005/8/layout/cycle1"/>
    <dgm:cxn modelId="{FB551039-17C7-4410-BEED-EE4BC06F25AA}" srcId="{51AB1982-0552-4473-9C6E-A2E090826127}" destId="{791CF732-150F-437B-B63E-A0344B9C9879}" srcOrd="1" destOrd="0" parTransId="{F4FBC52A-E4F4-465D-90EC-43B25C1CFFE3}" sibTransId="{6ED758D7-F701-4492-89EC-B256E30D7C3A}"/>
    <dgm:cxn modelId="{52870774-9DF6-48DC-BE6C-187FC4AF98A9}" srcId="{51AB1982-0552-4473-9C6E-A2E090826127}" destId="{3C5EA824-5E0E-4C0F-B3C0-076E3FAEF6C5}" srcOrd="6" destOrd="0" parTransId="{920AB28D-0C6B-4336-B249-91DB37F610D6}" sibTransId="{20D546E0-C5B8-4E4E-89EA-6E1A4C1B36A6}"/>
    <dgm:cxn modelId="{8237F2A4-0B69-437E-8B55-09CA00013943}" type="presOf" srcId="{AC26E39D-E77D-44F3-9832-CBEE86CEBC43}" destId="{05AE96F8-92DC-4F76-B4EF-E0CB7D6D4E8B}" srcOrd="0" destOrd="0" presId="urn:microsoft.com/office/officeart/2005/8/layout/cycle1"/>
    <dgm:cxn modelId="{D0999F53-BC4F-4E23-94EA-B8935611D0FE}" type="presOf" srcId="{E2ABB124-D3CD-498B-922E-14A7100CBE16}" destId="{0E6BD648-A6B0-4245-AE60-EB3AE77BDF25}" srcOrd="0" destOrd="0" presId="urn:microsoft.com/office/officeart/2005/8/layout/cycle1"/>
    <dgm:cxn modelId="{D9BABABE-36AD-4758-8A40-E71CA37E9C97}" type="presOf" srcId="{D558392C-9945-43DF-8BE7-93A693314E4E}" destId="{E05D4C40-24C2-45FE-A472-9A4B6A439395}" srcOrd="0" destOrd="0" presId="urn:microsoft.com/office/officeart/2005/8/layout/cycle1"/>
    <dgm:cxn modelId="{935CA8E5-D5A9-40C7-91A8-1BB607DFB95E}" type="presOf" srcId="{59E5712F-3C3D-4F5C-A052-20D1409650F7}" destId="{D51F3D38-B8E1-4329-A690-55E49D266647}" srcOrd="0" destOrd="0" presId="urn:microsoft.com/office/officeart/2005/8/layout/cycle1"/>
    <dgm:cxn modelId="{16BEA1D1-41C1-42E9-9274-110A078C61F3}" type="presOf" srcId="{BFCCA2ED-E82F-4DC3-B00F-AEB78D8DFAA5}" destId="{F50C683C-525A-407B-AF05-1160D15DDC20}" srcOrd="0" destOrd="0" presId="urn:microsoft.com/office/officeart/2005/8/layout/cycle1"/>
    <dgm:cxn modelId="{E8EFF98F-E607-42E2-9F8E-520972C4C4D4}" type="presOf" srcId="{20D546E0-C5B8-4E4E-89EA-6E1A4C1B36A6}" destId="{C2DBEEC9-9CA8-44FA-A1ED-9E1F32B35E3E}" srcOrd="0" destOrd="0" presId="urn:microsoft.com/office/officeart/2005/8/layout/cycle1"/>
    <dgm:cxn modelId="{5D2A3DCF-B559-43E7-8967-0B57114EF530}" srcId="{51AB1982-0552-4473-9C6E-A2E090826127}" destId="{03F73F72-6FB4-479F-A9E7-8ADAC3E1FA7E}" srcOrd="8" destOrd="0" parTransId="{C242DFD2-C74B-4310-94AC-B8558F60058B}" sibTransId="{AC26E39D-E77D-44F3-9832-CBEE86CEBC43}"/>
    <dgm:cxn modelId="{99F95FFC-B9EB-41E6-9A5D-454BDFD0AA83}" type="presOf" srcId="{03F73F72-6FB4-479F-A9E7-8ADAC3E1FA7E}" destId="{EA5DFB8D-2F72-4B66-9448-A20F59EC395F}" srcOrd="0" destOrd="0" presId="urn:microsoft.com/office/officeart/2005/8/layout/cycle1"/>
    <dgm:cxn modelId="{BF6DC9FC-08DD-46AC-A33B-791357777231}" srcId="{51AB1982-0552-4473-9C6E-A2E090826127}" destId="{26A7FFC8-9D4B-4457-94B9-4B18A9A978E4}" srcOrd="4" destOrd="0" parTransId="{7FA0D797-C1AC-443A-8B94-4A08ADC00115}" sibTransId="{7CCAC8E2-3F5A-4D17-B6B3-2024B434FB58}"/>
    <dgm:cxn modelId="{B6965785-EE91-45F7-B5E9-75A64FCDDC3A}" srcId="{51AB1982-0552-4473-9C6E-A2E090826127}" destId="{59E5712F-3C3D-4F5C-A052-20D1409650F7}" srcOrd="2" destOrd="0" parTransId="{E612AECE-15D0-4294-B862-DA8909D4CC0D}" sibTransId="{1472A3F1-6999-49DF-B931-727B6B73C9EF}"/>
    <dgm:cxn modelId="{55C5300A-5B81-45FE-A2CE-AF4C348B59E9}" type="presOf" srcId="{92BE860A-872B-46F7-BFBA-3B0BF3404141}" destId="{6DD633CC-9597-4695-8FB3-898A9E079AC4}" srcOrd="0" destOrd="0" presId="urn:microsoft.com/office/officeart/2005/8/layout/cycle1"/>
    <dgm:cxn modelId="{D31E20C3-3D98-45F6-A8A7-351B07D674C2}" type="presOf" srcId="{51AB1982-0552-4473-9C6E-A2E090826127}" destId="{E7DBF5BD-E4DC-4117-90F2-0D6B34EDD35B}" srcOrd="0" destOrd="0" presId="urn:microsoft.com/office/officeart/2005/8/layout/cycle1"/>
    <dgm:cxn modelId="{89D22A23-F697-4AF6-B53D-27350EFC1602}" type="presOf" srcId="{1D92954C-95EC-42B4-8D41-ED626CE87C66}" destId="{DF39783D-90DE-41FC-9B78-E70620DBCE90}" srcOrd="0" destOrd="0" presId="urn:microsoft.com/office/officeart/2005/8/layout/cycle1"/>
    <dgm:cxn modelId="{EF23046D-8E5E-4CE0-BA24-9DC25C4D016D}" type="presOf" srcId="{1472A3F1-6999-49DF-B931-727B6B73C9EF}" destId="{2CC8BABC-0CA5-462C-842C-C5EBB49D854F}" srcOrd="0" destOrd="0" presId="urn:microsoft.com/office/officeart/2005/8/layout/cycle1"/>
    <dgm:cxn modelId="{42B8560A-C738-47E5-ABBF-32AB9F87087C}" type="presOf" srcId="{6159AD80-C5A8-4D9D-9E33-63A5AFDCB7E8}" destId="{8BA2FA42-40FB-4630-AE02-FD3D0391701B}" srcOrd="0" destOrd="0" presId="urn:microsoft.com/office/officeart/2005/8/layout/cycle1"/>
    <dgm:cxn modelId="{F4B1C815-5CDB-4587-A02A-05D5F080BC7F}" type="presOf" srcId="{576B6795-DC38-4F77-861E-2BD12A03480A}" destId="{30C7F3C6-8158-440F-9214-D8ECD3B7EC43}" srcOrd="0" destOrd="0" presId="urn:microsoft.com/office/officeart/2005/8/layout/cycle1"/>
    <dgm:cxn modelId="{178601C2-F6E1-4648-99C9-801E1EC8E16F}" srcId="{51AB1982-0552-4473-9C6E-A2E090826127}" destId="{1D92954C-95EC-42B4-8D41-ED626CE87C66}" srcOrd="0" destOrd="0" parTransId="{31E547C6-D24B-4779-AFD4-BDE77B843C5B}" sibTransId="{E2ABB124-D3CD-498B-922E-14A7100CBE16}"/>
    <dgm:cxn modelId="{F0A7F3D1-8542-42AB-85E4-544F98DA7888}" type="presParOf" srcId="{E7DBF5BD-E4DC-4117-90F2-0D6B34EDD35B}" destId="{BE11BBC5-D382-4A65-A395-172F0A140DFC}" srcOrd="0" destOrd="0" presId="urn:microsoft.com/office/officeart/2005/8/layout/cycle1"/>
    <dgm:cxn modelId="{D73699CF-849B-4AB5-85D2-189158B3239E}" type="presParOf" srcId="{E7DBF5BD-E4DC-4117-90F2-0D6B34EDD35B}" destId="{DF39783D-90DE-41FC-9B78-E70620DBCE90}" srcOrd="1" destOrd="0" presId="urn:microsoft.com/office/officeart/2005/8/layout/cycle1"/>
    <dgm:cxn modelId="{316B52C1-B81E-46F7-B2A8-8CCAD469E57A}" type="presParOf" srcId="{E7DBF5BD-E4DC-4117-90F2-0D6B34EDD35B}" destId="{0E6BD648-A6B0-4245-AE60-EB3AE77BDF25}" srcOrd="2" destOrd="0" presId="urn:microsoft.com/office/officeart/2005/8/layout/cycle1"/>
    <dgm:cxn modelId="{2D3B6A02-0A1F-475E-8B86-1E149148D3B5}" type="presParOf" srcId="{E7DBF5BD-E4DC-4117-90F2-0D6B34EDD35B}" destId="{ADEB93DE-F08F-4C24-BCBC-00C2630B3307}" srcOrd="3" destOrd="0" presId="urn:microsoft.com/office/officeart/2005/8/layout/cycle1"/>
    <dgm:cxn modelId="{30D13694-06DE-4D1D-B36B-8791EBDE317C}" type="presParOf" srcId="{E7DBF5BD-E4DC-4117-90F2-0D6B34EDD35B}" destId="{038B67D0-A415-4284-BD58-5D7125738F77}" srcOrd="4" destOrd="0" presId="urn:microsoft.com/office/officeart/2005/8/layout/cycle1"/>
    <dgm:cxn modelId="{B040B3E5-4322-4EFD-B10E-EC269F889613}" type="presParOf" srcId="{E7DBF5BD-E4DC-4117-90F2-0D6B34EDD35B}" destId="{84FCDDAC-5D9E-47E2-B9C1-8797FCFFF869}" srcOrd="5" destOrd="0" presId="urn:microsoft.com/office/officeart/2005/8/layout/cycle1"/>
    <dgm:cxn modelId="{6E6B1E8E-E81B-438B-BD5C-134B02CBE266}" type="presParOf" srcId="{E7DBF5BD-E4DC-4117-90F2-0D6B34EDD35B}" destId="{B468B3E9-5E05-43F5-B366-43A7C360AA90}" srcOrd="6" destOrd="0" presId="urn:microsoft.com/office/officeart/2005/8/layout/cycle1"/>
    <dgm:cxn modelId="{288A81C4-8B1F-406B-9861-C40E3B6F7606}" type="presParOf" srcId="{E7DBF5BD-E4DC-4117-90F2-0D6B34EDD35B}" destId="{D51F3D38-B8E1-4329-A690-55E49D266647}" srcOrd="7" destOrd="0" presId="urn:microsoft.com/office/officeart/2005/8/layout/cycle1"/>
    <dgm:cxn modelId="{C9814CB5-FF31-4F02-8EC5-290E7A518E5A}" type="presParOf" srcId="{E7DBF5BD-E4DC-4117-90F2-0D6B34EDD35B}" destId="{2CC8BABC-0CA5-462C-842C-C5EBB49D854F}" srcOrd="8" destOrd="0" presId="urn:microsoft.com/office/officeart/2005/8/layout/cycle1"/>
    <dgm:cxn modelId="{F12708DC-76A4-48B1-82B8-17E96A9098E8}" type="presParOf" srcId="{E7DBF5BD-E4DC-4117-90F2-0D6B34EDD35B}" destId="{1BCB6250-7E90-4573-8A50-8702445757A6}" srcOrd="9" destOrd="0" presId="urn:microsoft.com/office/officeart/2005/8/layout/cycle1"/>
    <dgm:cxn modelId="{0C55D74E-D923-47F0-8F37-C1AC584304CD}" type="presParOf" srcId="{E7DBF5BD-E4DC-4117-90F2-0D6B34EDD35B}" destId="{1A13D457-F046-4A48-B99D-79BE70D0DA30}" srcOrd="10" destOrd="0" presId="urn:microsoft.com/office/officeart/2005/8/layout/cycle1"/>
    <dgm:cxn modelId="{0D8FF6BE-EDBF-49D8-800C-67E8D2F67BFB}" type="presParOf" srcId="{E7DBF5BD-E4DC-4117-90F2-0D6B34EDD35B}" destId="{8BA2FA42-40FB-4630-AE02-FD3D0391701B}" srcOrd="11" destOrd="0" presId="urn:microsoft.com/office/officeart/2005/8/layout/cycle1"/>
    <dgm:cxn modelId="{6E0550D9-91D3-4197-B196-91B4D4D035E9}" type="presParOf" srcId="{E7DBF5BD-E4DC-4117-90F2-0D6B34EDD35B}" destId="{339C4043-AB7C-4E24-8C9F-905FACD0CFE2}" srcOrd="12" destOrd="0" presId="urn:microsoft.com/office/officeart/2005/8/layout/cycle1"/>
    <dgm:cxn modelId="{33AE6FC3-993F-45C8-B0F7-38BBFA11B477}" type="presParOf" srcId="{E7DBF5BD-E4DC-4117-90F2-0D6B34EDD35B}" destId="{DC05D9AD-6C21-4953-88F6-48B377F31D98}" srcOrd="13" destOrd="0" presId="urn:microsoft.com/office/officeart/2005/8/layout/cycle1"/>
    <dgm:cxn modelId="{BD425884-066D-4621-BFE9-36161C3D6695}" type="presParOf" srcId="{E7DBF5BD-E4DC-4117-90F2-0D6B34EDD35B}" destId="{43E642F0-2429-414C-BC11-9F902C5C4C6C}" srcOrd="14" destOrd="0" presId="urn:microsoft.com/office/officeart/2005/8/layout/cycle1"/>
    <dgm:cxn modelId="{46831074-9888-4630-A99A-868D9A046CF9}" type="presParOf" srcId="{E7DBF5BD-E4DC-4117-90F2-0D6B34EDD35B}" destId="{5273F04F-2A32-417D-8132-491D3078987D}" srcOrd="15" destOrd="0" presId="urn:microsoft.com/office/officeart/2005/8/layout/cycle1"/>
    <dgm:cxn modelId="{276E7C30-9DF8-4AAC-A3DD-614C81743A2D}" type="presParOf" srcId="{E7DBF5BD-E4DC-4117-90F2-0D6B34EDD35B}" destId="{E05D4C40-24C2-45FE-A472-9A4B6A439395}" srcOrd="16" destOrd="0" presId="urn:microsoft.com/office/officeart/2005/8/layout/cycle1"/>
    <dgm:cxn modelId="{0A9D8236-8113-4732-800B-30A8BA2CE781}" type="presParOf" srcId="{E7DBF5BD-E4DC-4117-90F2-0D6B34EDD35B}" destId="{F50C683C-525A-407B-AF05-1160D15DDC20}" srcOrd="17" destOrd="0" presId="urn:microsoft.com/office/officeart/2005/8/layout/cycle1"/>
    <dgm:cxn modelId="{F12318E6-9638-4CE2-81A4-3806F06F9174}" type="presParOf" srcId="{E7DBF5BD-E4DC-4117-90F2-0D6B34EDD35B}" destId="{CE14ED96-4A93-45E5-9805-A3B2E1795ACA}" srcOrd="18" destOrd="0" presId="urn:microsoft.com/office/officeart/2005/8/layout/cycle1"/>
    <dgm:cxn modelId="{1D7C00BA-2D63-410A-B687-33858B30F319}" type="presParOf" srcId="{E7DBF5BD-E4DC-4117-90F2-0D6B34EDD35B}" destId="{BEACEB9B-AFBA-484E-BF75-70F7047063B7}" srcOrd="19" destOrd="0" presId="urn:microsoft.com/office/officeart/2005/8/layout/cycle1"/>
    <dgm:cxn modelId="{8BB2B712-6867-496E-B8B4-52F104AAECD0}" type="presParOf" srcId="{E7DBF5BD-E4DC-4117-90F2-0D6B34EDD35B}" destId="{C2DBEEC9-9CA8-44FA-A1ED-9E1F32B35E3E}" srcOrd="20" destOrd="0" presId="urn:microsoft.com/office/officeart/2005/8/layout/cycle1"/>
    <dgm:cxn modelId="{1884DDD4-5FC0-4C83-9CB2-07DAC454DAA0}" type="presParOf" srcId="{E7DBF5BD-E4DC-4117-90F2-0D6B34EDD35B}" destId="{8BC98F3B-668B-41F5-BD63-7485E2B05980}" srcOrd="21" destOrd="0" presId="urn:microsoft.com/office/officeart/2005/8/layout/cycle1"/>
    <dgm:cxn modelId="{826FF9BC-E8D9-4EBF-804D-84E6353EC209}" type="presParOf" srcId="{E7DBF5BD-E4DC-4117-90F2-0D6B34EDD35B}" destId="{30C7F3C6-8158-440F-9214-D8ECD3B7EC43}" srcOrd="22" destOrd="0" presId="urn:microsoft.com/office/officeart/2005/8/layout/cycle1"/>
    <dgm:cxn modelId="{5B5FA2E4-E69E-4E2C-8AC0-B02EBB5D8AC8}" type="presParOf" srcId="{E7DBF5BD-E4DC-4117-90F2-0D6B34EDD35B}" destId="{6DD633CC-9597-4695-8FB3-898A9E079AC4}" srcOrd="23" destOrd="0" presId="urn:microsoft.com/office/officeart/2005/8/layout/cycle1"/>
    <dgm:cxn modelId="{A6AB54A8-D233-47E3-BC0A-6ED026A36885}" type="presParOf" srcId="{E7DBF5BD-E4DC-4117-90F2-0D6B34EDD35B}" destId="{75464FD4-031C-44F7-AC59-14AD657818B4}" srcOrd="24" destOrd="0" presId="urn:microsoft.com/office/officeart/2005/8/layout/cycle1"/>
    <dgm:cxn modelId="{232122EA-8FEC-4784-8840-A47D5B72C57E}" type="presParOf" srcId="{E7DBF5BD-E4DC-4117-90F2-0D6B34EDD35B}" destId="{EA5DFB8D-2F72-4B66-9448-A20F59EC395F}" srcOrd="25" destOrd="0" presId="urn:microsoft.com/office/officeart/2005/8/layout/cycle1"/>
    <dgm:cxn modelId="{0DC09798-143E-497A-BBCA-B6B14DDC7A00}" type="presParOf" srcId="{E7DBF5BD-E4DC-4117-90F2-0D6B34EDD35B}" destId="{05AE96F8-92DC-4F76-B4EF-E0CB7D6D4E8B}" srcOrd="26"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9783D-90DE-41FC-9B78-E70620DBCE90}">
      <dsp:nvSpPr>
        <dsp:cNvPr id="0" name=""/>
        <dsp:cNvSpPr/>
      </dsp:nvSpPr>
      <dsp:spPr>
        <a:xfrm>
          <a:off x="4919607" y="1225"/>
          <a:ext cx="889099" cy="88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ea typeface="ヒラギノ角ゴ ProN W3" charset="-128"/>
              <a:cs typeface="Arial" pitchFamily="34" charset="0"/>
            </a:rPr>
            <a:t>  Source    </a:t>
          </a:r>
        </a:p>
      </dsp:txBody>
      <dsp:txXfrm>
        <a:off x="4919607" y="1225"/>
        <a:ext cx="889099" cy="889099"/>
      </dsp:txXfrm>
    </dsp:sp>
    <dsp:sp modelId="{0E6BD648-A6B0-4245-AE60-EB3AE77BDF25}">
      <dsp:nvSpPr>
        <dsp:cNvPr id="0" name=""/>
        <dsp:cNvSpPr/>
      </dsp:nvSpPr>
      <dsp:spPr>
        <a:xfrm>
          <a:off x="1470076" y="91401"/>
          <a:ext cx="5899046" cy="5899046"/>
        </a:xfrm>
        <a:prstGeom prst="circularArrow">
          <a:avLst>
            <a:gd name="adj1" fmla="val 2939"/>
            <a:gd name="adj2" fmla="val 179867"/>
            <a:gd name="adj3" fmla="val 18937702"/>
            <a:gd name="adj4" fmla="val 18011879"/>
            <a:gd name="adj5" fmla="val 342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8B67D0-A415-4284-BD58-5D7125738F77}">
      <dsp:nvSpPr>
        <dsp:cNvPr id="0" name=""/>
        <dsp:cNvSpPr/>
      </dsp:nvSpPr>
      <dsp:spPr>
        <a:xfrm>
          <a:off x="6366753" y="1215524"/>
          <a:ext cx="889099" cy="88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ea typeface="ヒラギノ角ゴ ProN W3" charset="-128"/>
              <a:cs typeface="Arial" pitchFamily="34" charset="0"/>
            </a:rPr>
            <a:t>OpenURL</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kern="1200" cap="none" normalizeH="0" baseline="0" smtClean="0">
            <a:ln>
              <a:noFill/>
            </a:ln>
            <a:solidFill>
              <a:schemeClr val="tx1"/>
            </a:solidFill>
            <a:effectLst/>
            <a:latin typeface="Arial" pitchFamily="34" charset="0"/>
            <a:ea typeface="ヒラギノ角ゴ ProN W3" charset="-128"/>
            <a:cs typeface="Arial" pitchFamily="34" charset="0"/>
          </a:endParaRPr>
        </a:p>
      </dsp:txBody>
      <dsp:txXfrm>
        <a:off x="6366753" y="1215524"/>
        <a:ext cx="889099" cy="889099"/>
      </dsp:txXfrm>
    </dsp:sp>
    <dsp:sp modelId="{84FCDDAC-5D9E-47E2-B9C1-8797FCFFF869}">
      <dsp:nvSpPr>
        <dsp:cNvPr id="0" name=""/>
        <dsp:cNvSpPr/>
      </dsp:nvSpPr>
      <dsp:spPr>
        <a:xfrm>
          <a:off x="1470076" y="91401"/>
          <a:ext cx="5899046" cy="5899046"/>
        </a:xfrm>
        <a:prstGeom prst="circularArrow">
          <a:avLst>
            <a:gd name="adj1" fmla="val 2939"/>
            <a:gd name="adj2" fmla="val 179867"/>
            <a:gd name="adj3" fmla="val 21463721"/>
            <a:gd name="adj4" fmla="val 20410931"/>
            <a:gd name="adj5" fmla="val 342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1F3D38-B8E1-4329-A690-55E49D266647}">
      <dsp:nvSpPr>
        <dsp:cNvPr id="0" name=""/>
        <dsp:cNvSpPr/>
      </dsp:nvSpPr>
      <dsp:spPr>
        <a:xfrm>
          <a:off x="6694794" y="3075939"/>
          <a:ext cx="889099" cy="88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ea typeface="ヒラギノ角ゴ ProN W3" charset="-128"/>
              <a:cs typeface="Arial" pitchFamily="34" charset="0"/>
            </a:rPr>
            <a:t>SFX</a:t>
          </a:r>
        </a:p>
      </dsp:txBody>
      <dsp:txXfrm>
        <a:off x="6694794" y="3075939"/>
        <a:ext cx="889099" cy="889099"/>
      </dsp:txXfrm>
    </dsp:sp>
    <dsp:sp modelId="{2CC8BABC-0CA5-462C-842C-C5EBB49D854F}">
      <dsp:nvSpPr>
        <dsp:cNvPr id="0" name=""/>
        <dsp:cNvSpPr/>
      </dsp:nvSpPr>
      <dsp:spPr>
        <a:xfrm>
          <a:off x="1470076" y="91401"/>
          <a:ext cx="5899046" cy="5899046"/>
        </a:xfrm>
        <a:prstGeom prst="circularArrow">
          <a:avLst>
            <a:gd name="adj1" fmla="val 2939"/>
            <a:gd name="adj2" fmla="val 179867"/>
            <a:gd name="adj3" fmla="val 2054188"/>
            <a:gd name="adj4" fmla="val 1172957"/>
            <a:gd name="adj5" fmla="val 342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13D457-F046-4A48-B99D-79BE70D0DA30}">
      <dsp:nvSpPr>
        <dsp:cNvPr id="0" name=""/>
        <dsp:cNvSpPr/>
      </dsp:nvSpPr>
      <dsp:spPr>
        <a:xfrm>
          <a:off x="5750237" y="4711960"/>
          <a:ext cx="889099" cy="88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ea typeface="ヒラギノ角ゴ ProN W3" charset="-128"/>
              <a:cs typeface="Arial" pitchFamily="34" charset="0"/>
            </a:rPr>
            <a:t>Context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ea typeface="ヒラギノ角ゴ ProN W3" charset="-128"/>
              <a:cs typeface="Arial" pitchFamily="34" charset="0"/>
            </a:rPr>
            <a:t>Object</a:t>
          </a:r>
        </a:p>
      </dsp:txBody>
      <dsp:txXfrm>
        <a:off x="5750237" y="4711960"/>
        <a:ext cx="889099" cy="889099"/>
      </dsp:txXfrm>
    </dsp:sp>
    <dsp:sp modelId="{8BA2FA42-40FB-4630-AE02-FD3D0391701B}">
      <dsp:nvSpPr>
        <dsp:cNvPr id="0" name=""/>
        <dsp:cNvSpPr/>
      </dsp:nvSpPr>
      <dsp:spPr>
        <a:xfrm>
          <a:off x="1470076" y="91401"/>
          <a:ext cx="5899046" cy="5899046"/>
        </a:xfrm>
        <a:prstGeom prst="circularArrow">
          <a:avLst>
            <a:gd name="adj1" fmla="val 2939"/>
            <a:gd name="adj2" fmla="val 179867"/>
            <a:gd name="adj3" fmla="val 4664343"/>
            <a:gd name="adj4" fmla="val 3671747"/>
            <a:gd name="adj5" fmla="val 342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05D9AD-6C21-4953-88F6-48B377F31D98}">
      <dsp:nvSpPr>
        <dsp:cNvPr id="0" name=""/>
        <dsp:cNvSpPr/>
      </dsp:nvSpPr>
      <dsp:spPr>
        <a:xfrm>
          <a:off x="3975050" y="5358075"/>
          <a:ext cx="889099" cy="88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ea typeface="ヒラギノ角ゴ ProN W3" charset="-128"/>
              <a:cs typeface="Arial" pitchFamily="34" charset="0"/>
            </a:rPr>
            <a:t>Services</a:t>
          </a:r>
        </a:p>
      </dsp:txBody>
      <dsp:txXfrm>
        <a:off x="3975050" y="5358075"/>
        <a:ext cx="889099" cy="889099"/>
      </dsp:txXfrm>
    </dsp:sp>
    <dsp:sp modelId="{43E642F0-2429-414C-BC11-9F902C5C4C6C}">
      <dsp:nvSpPr>
        <dsp:cNvPr id="0" name=""/>
        <dsp:cNvSpPr/>
      </dsp:nvSpPr>
      <dsp:spPr>
        <a:xfrm>
          <a:off x="1470076" y="91401"/>
          <a:ext cx="5899046" cy="5899046"/>
        </a:xfrm>
        <a:prstGeom prst="circularArrow">
          <a:avLst>
            <a:gd name="adj1" fmla="val 2939"/>
            <a:gd name="adj2" fmla="val 179867"/>
            <a:gd name="adj3" fmla="val 6948386"/>
            <a:gd name="adj4" fmla="val 5955790"/>
            <a:gd name="adj5" fmla="val 342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5D4C40-24C2-45FE-A472-9A4B6A439395}">
      <dsp:nvSpPr>
        <dsp:cNvPr id="0" name=""/>
        <dsp:cNvSpPr/>
      </dsp:nvSpPr>
      <dsp:spPr>
        <a:xfrm>
          <a:off x="2199863" y="4711960"/>
          <a:ext cx="889099" cy="88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ea typeface="ヒラギノ角ゴ ProN W3" charset="-128"/>
              <a:cs typeface="Arial" pitchFamily="34" charset="0"/>
            </a:rPr>
            <a:t>Thresholds</a:t>
          </a:r>
        </a:p>
      </dsp:txBody>
      <dsp:txXfrm>
        <a:off x="2199863" y="4711960"/>
        <a:ext cx="889099" cy="889099"/>
      </dsp:txXfrm>
    </dsp:sp>
    <dsp:sp modelId="{F50C683C-525A-407B-AF05-1160D15DDC20}">
      <dsp:nvSpPr>
        <dsp:cNvPr id="0" name=""/>
        <dsp:cNvSpPr/>
      </dsp:nvSpPr>
      <dsp:spPr>
        <a:xfrm>
          <a:off x="1470076" y="91401"/>
          <a:ext cx="5899046" cy="5899046"/>
        </a:xfrm>
        <a:prstGeom prst="circularArrow">
          <a:avLst>
            <a:gd name="adj1" fmla="val 2939"/>
            <a:gd name="adj2" fmla="val 179867"/>
            <a:gd name="adj3" fmla="val 9447176"/>
            <a:gd name="adj4" fmla="val 8565946"/>
            <a:gd name="adj5" fmla="val 342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ACEB9B-AFBA-484E-BF75-70F7047063B7}">
      <dsp:nvSpPr>
        <dsp:cNvPr id="0" name=""/>
        <dsp:cNvSpPr/>
      </dsp:nvSpPr>
      <dsp:spPr>
        <a:xfrm>
          <a:off x="1255305" y="3075939"/>
          <a:ext cx="889099" cy="88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ea typeface="ヒラギノ角ゴ ProN W3" charset="-128"/>
              <a:cs typeface="Arial" pitchFamily="34" charset="0"/>
            </a:rPr>
            <a:t>SFX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ea typeface="ヒラギノ角ゴ ProN W3" charset="-128"/>
              <a:cs typeface="Arial" pitchFamily="34" charset="0"/>
            </a:rPr>
            <a:t>Menu</a:t>
          </a:r>
        </a:p>
      </dsp:txBody>
      <dsp:txXfrm>
        <a:off x="1255305" y="3075939"/>
        <a:ext cx="889099" cy="889099"/>
      </dsp:txXfrm>
    </dsp:sp>
    <dsp:sp modelId="{C2DBEEC9-9CA8-44FA-A1ED-9E1F32B35E3E}">
      <dsp:nvSpPr>
        <dsp:cNvPr id="0" name=""/>
        <dsp:cNvSpPr/>
      </dsp:nvSpPr>
      <dsp:spPr>
        <a:xfrm>
          <a:off x="1470076" y="91401"/>
          <a:ext cx="5899046" cy="5899046"/>
        </a:xfrm>
        <a:prstGeom prst="circularArrow">
          <a:avLst>
            <a:gd name="adj1" fmla="val 2939"/>
            <a:gd name="adj2" fmla="val 179867"/>
            <a:gd name="adj3" fmla="val 11809203"/>
            <a:gd name="adj4" fmla="val 10756413"/>
            <a:gd name="adj5" fmla="val 342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C7F3C6-8158-440F-9214-D8ECD3B7EC43}">
      <dsp:nvSpPr>
        <dsp:cNvPr id="0" name=""/>
        <dsp:cNvSpPr/>
      </dsp:nvSpPr>
      <dsp:spPr>
        <a:xfrm>
          <a:off x="1583347" y="1215524"/>
          <a:ext cx="889099" cy="88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ea typeface="ヒラギノ角ゴ ProN W3" charset="-128"/>
              <a:cs typeface="Arial" pitchFamily="34" charset="0"/>
            </a:rPr>
            <a:t>Target URL</a:t>
          </a:r>
        </a:p>
      </dsp:txBody>
      <dsp:txXfrm>
        <a:off x="1583347" y="1215524"/>
        <a:ext cx="889099" cy="889099"/>
      </dsp:txXfrm>
    </dsp:sp>
    <dsp:sp modelId="{6DD633CC-9597-4695-8FB3-898A9E079AC4}">
      <dsp:nvSpPr>
        <dsp:cNvPr id="0" name=""/>
        <dsp:cNvSpPr/>
      </dsp:nvSpPr>
      <dsp:spPr>
        <a:xfrm>
          <a:off x="1470076" y="91401"/>
          <a:ext cx="5899046" cy="5899046"/>
        </a:xfrm>
        <a:prstGeom prst="circularArrow">
          <a:avLst>
            <a:gd name="adj1" fmla="val 2939"/>
            <a:gd name="adj2" fmla="val 179867"/>
            <a:gd name="adj3" fmla="val 14208254"/>
            <a:gd name="adj4" fmla="val 13282431"/>
            <a:gd name="adj5" fmla="val 342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5DFB8D-2F72-4B66-9448-A20F59EC395F}">
      <dsp:nvSpPr>
        <dsp:cNvPr id="0" name=""/>
        <dsp:cNvSpPr/>
      </dsp:nvSpPr>
      <dsp:spPr>
        <a:xfrm>
          <a:off x="3030493" y="1225"/>
          <a:ext cx="889099" cy="88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ea typeface="ヒラギノ角ゴ ProN W3" charset="-128"/>
              <a:cs typeface="Arial" pitchFamily="34" charset="0"/>
            </a:rPr>
            <a:t>  Target</a:t>
          </a:r>
        </a:p>
      </dsp:txBody>
      <dsp:txXfrm>
        <a:off x="3030493" y="1225"/>
        <a:ext cx="889099" cy="889099"/>
      </dsp:txXfrm>
    </dsp:sp>
    <dsp:sp modelId="{05AE96F8-92DC-4F76-B4EF-E0CB7D6D4E8B}">
      <dsp:nvSpPr>
        <dsp:cNvPr id="0" name=""/>
        <dsp:cNvSpPr/>
      </dsp:nvSpPr>
      <dsp:spPr>
        <a:xfrm>
          <a:off x="1470076" y="91401"/>
          <a:ext cx="5899046" cy="5899046"/>
        </a:xfrm>
        <a:prstGeom prst="circularArrow">
          <a:avLst>
            <a:gd name="adj1" fmla="val 2939"/>
            <a:gd name="adj2" fmla="val 179867"/>
            <a:gd name="adj3" fmla="val 16645991"/>
            <a:gd name="adj4" fmla="val 15574142"/>
            <a:gd name="adj5" fmla="val 342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980976" y="1"/>
            <a:ext cx="3042124" cy="46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07" tIns="46654" rIns="93307" bIns="46654" numCol="1" anchor="t" anchorCtr="0" compatLnSpc="1">
            <a:prstTxWarp prst="textNoShape">
              <a:avLst/>
            </a:prstTxWarp>
          </a:bodyPr>
          <a:lstStyle>
            <a:lvl1pPr algn="r" defTabSz="933337">
              <a:spcBef>
                <a:spcPct val="0"/>
              </a:spcBef>
              <a:defRPr sz="1300" b="0">
                <a:solidFill>
                  <a:schemeClr val="tx1"/>
                </a:solidFill>
                <a:latin typeface="Arial" charset="0"/>
                <a:ea typeface="ＭＳ Ｐゴシック" charset="0"/>
                <a:cs typeface="Arial" charset="0"/>
                <a:sym typeface="Arial" charset="0"/>
              </a:defRPr>
            </a:lvl1pPr>
          </a:lstStyle>
          <a:p>
            <a:pPr>
              <a:defRPr/>
            </a:pPr>
            <a:endParaRPr lang="en-US"/>
          </a:p>
        </p:txBody>
      </p:sp>
      <p:sp>
        <p:nvSpPr>
          <p:cNvPr id="12291" name="Rectangle 3"/>
          <p:cNvSpPr>
            <a:spLocks noGrp="1" noChangeArrowheads="1"/>
          </p:cNvSpPr>
          <p:nvPr>
            <p:ph type="dt" sz="quarter" idx="1"/>
          </p:nvPr>
        </p:nvSpPr>
        <p:spPr bwMode="auto">
          <a:xfrm>
            <a:off x="1525" y="1"/>
            <a:ext cx="3043648" cy="46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07" tIns="46654" rIns="93307" bIns="46654" numCol="1" anchor="t" anchorCtr="0" compatLnSpc="1">
            <a:prstTxWarp prst="textNoShape">
              <a:avLst/>
            </a:prstTxWarp>
          </a:bodyPr>
          <a:lstStyle>
            <a:lvl1pPr algn="l" defTabSz="933337">
              <a:spcBef>
                <a:spcPct val="0"/>
              </a:spcBef>
              <a:defRPr sz="1300" b="0">
                <a:solidFill>
                  <a:schemeClr val="tx1"/>
                </a:solidFill>
                <a:latin typeface="Arial" charset="0"/>
                <a:ea typeface="ＭＳ Ｐゴシック" charset="0"/>
                <a:cs typeface="Arial" charset="0"/>
                <a:sym typeface="Arial" charset="0"/>
              </a:defRPr>
            </a:lvl1pPr>
          </a:lstStyle>
          <a:p>
            <a:pPr>
              <a:defRPr/>
            </a:pPr>
            <a:endParaRPr lang="en-US"/>
          </a:p>
        </p:txBody>
      </p:sp>
      <p:sp>
        <p:nvSpPr>
          <p:cNvPr id="12292" name="Rectangle 4"/>
          <p:cNvSpPr>
            <a:spLocks noGrp="1" noChangeArrowheads="1"/>
          </p:cNvSpPr>
          <p:nvPr>
            <p:ph type="ftr" sz="quarter" idx="2"/>
          </p:nvPr>
        </p:nvSpPr>
        <p:spPr bwMode="auto">
          <a:xfrm>
            <a:off x="0" y="8842723"/>
            <a:ext cx="3042124" cy="46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07" tIns="46654" rIns="93307" bIns="46654" numCol="1" anchor="b" anchorCtr="0" compatLnSpc="1">
            <a:prstTxWarp prst="textNoShape">
              <a:avLst/>
            </a:prstTxWarp>
          </a:bodyPr>
          <a:lstStyle>
            <a:lvl1pPr algn="l" defTabSz="933337">
              <a:spcBef>
                <a:spcPct val="0"/>
              </a:spcBef>
              <a:defRPr sz="1300" b="0">
                <a:solidFill>
                  <a:schemeClr val="tx1"/>
                </a:solidFill>
                <a:latin typeface="Arial" charset="0"/>
                <a:ea typeface="ＭＳ Ｐゴシック" charset="0"/>
                <a:cs typeface="Arial" charset="0"/>
                <a:sym typeface="Arial" charset="0"/>
              </a:defRPr>
            </a:lvl1pPr>
          </a:lstStyle>
          <a:p>
            <a:pPr>
              <a:defRPr/>
            </a:pPr>
            <a:endParaRPr lang="en-US"/>
          </a:p>
        </p:txBody>
      </p:sp>
      <p:sp>
        <p:nvSpPr>
          <p:cNvPr id="12293" name="Rectangle 5"/>
          <p:cNvSpPr>
            <a:spLocks noGrp="1" noChangeArrowheads="1"/>
          </p:cNvSpPr>
          <p:nvPr>
            <p:ph type="sldNum" sz="quarter" idx="3"/>
          </p:nvPr>
        </p:nvSpPr>
        <p:spPr bwMode="auto">
          <a:xfrm>
            <a:off x="3980976" y="8842723"/>
            <a:ext cx="3042124" cy="46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07" tIns="46654" rIns="93307" bIns="46654" numCol="1" anchor="b" anchorCtr="0" compatLnSpc="1">
            <a:prstTxWarp prst="textNoShape">
              <a:avLst/>
            </a:prstTxWarp>
          </a:bodyPr>
          <a:lstStyle>
            <a:lvl1pPr algn="r" defTabSz="933337">
              <a:spcBef>
                <a:spcPct val="0"/>
              </a:spcBef>
              <a:defRPr sz="1300" b="0">
                <a:solidFill>
                  <a:schemeClr val="tx1"/>
                </a:solidFill>
                <a:latin typeface="Arial" pitchFamily="34" charset="0"/>
              </a:defRPr>
            </a:lvl1pPr>
          </a:lstStyle>
          <a:p>
            <a:fld id="{DBF88464-FBD6-4658-9D84-2CE692772B03}" type="slidenum">
              <a:rPr lang="ar-SA"/>
              <a:pPr/>
              <a:t>‹#›</a:t>
            </a:fld>
            <a:endParaRPr lang="en-US">
              <a:cs typeface="Arial" pitchFamily="34" charset="0"/>
            </a:endParaRPr>
          </a:p>
        </p:txBody>
      </p:sp>
      <p:pic>
        <p:nvPicPr>
          <p:cNvPr id="14342" name="Picture 6" descr="top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9" y="-303223"/>
            <a:ext cx="7021575" cy="107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031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1"/>
            <a:ext cx="3042124" cy="46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07" tIns="46654" rIns="93307" bIns="46654" numCol="1" anchor="t" anchorCtr="0" compatLnSpc="1">
            <a:prstTxWarp prst="textNoShape">
              <a:avLst/>
            </a:prstTxWarp>
          </a:bodyPr>
          <a:lstStyle>
            <a:lvl1pPr algn="l" defTabSz="933337">
              <a:spcBef>
                <a:spcPct val="0"/>
              </a:spcBef>
              <a:defRPr sz="1300" b="0">
                <a:solidFill>
                  <a:schemeClr val="tx1"/>
                </a:solidFill>
                <a:latin typeface="Arial" charset="0"/>
                <a:ea typeface="ＭＳ Ｐゴシック" charset="0"/>
                <a:cs typeface="Arial" charset="0"/>
                <a:sym typeface="Arial" charset="0"/>
              </a:defRPr>
            </a:lvl1pPr>
          </a:lstStyle>
          <a:p>
            <a:pPr>
              <a:defRPr/>
            </a:pPr>
            <a:endParaRPr lang="en-US"/>
          </a:p>
        </p:txBody>
      </p:sp>
      <p:sp>
        <p:nvSpPr>
          <p:cNvPr id="14339" name="Rectangle 3"/>
          <p:cNvSpPr>
            <a:spLocks noGrp="1" noChangeArrowheads="1"/>
          </p:cNvSpPr>
          <p:nvPr>
            <p:ph type="dt" idx="1"/>
          </p:nvPr>
        </p:nvSpPr>
        <p:spPr bwMode="auto">
          <a:xfrm>
            <a:off x="3980976" y="1540"/>
            <a:ext cx="3042124" cy="46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07" tIns="46654" rIns="93307" bIns="46654" numCol="1" anchor="t" anchorCtr="0" compatLnSpc="1">
            <a:prstTxWarp prst="textNoShape">
              <a:avLst/>
            </a:prstTxWarp>
          </a:bodyPr>
          <a:lstStyle>
            <a:lvl1pPr algn="r" defTabSz="933337">
              <a:spcBef>
                <a:spcPct val="0"/>
              </a:spcBef>
              <a:defRPr sz="1300" b="0">
                <a:solidFill>
                  <a:schemeClr val="tx1"/>
                </a:solidFill>
                <a:latin typeface="Arial" charset="0"/>
                <a:ea typeface="ＭＳ Ｐゴシック" charset="0"/>
                <a:cs typeface="Arial" charset="0"/>
                <a:sym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1091" y="4422131"/>
            <a:ext cx="5620919" cy="4188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07" tIns="46654" rIns="93307" bIns="4665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0" y="8842723"/>
            <a:ext cx="3042124" cy="46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07" tIns="46654" rIns="93307" bIns="46654" numCol="1" anchor="b" anchorCtr="0" compatLnSpc="1">
            <a:prstTxWarp prst="textNoShape">
              <a:avLst/>
            </a:prstTxWarp>
          </a:bodyPr>
          <a:lstStyle>
            <a:lvl1pPr algn="l" defTabSz="933337">
              <a:spcBef>
                <a:spcPct val="0"/>
              </a:spcBef>
              <a:defRPr sz="1300" b="0">
                <a:solidFill>
                  <a:schemeClr val="tx1"/>
                </a:solidFill>
                <a:latin typeface="Arial" charset="0"/>
                <a:ea typeface="ＭＳ Ｐゴシック" charset="0"/>
                <a:cs typeface="Arial" charset="0"/>
                <a:sym typeface="Arial" charset="0"/>
              </a:defRPr>
            </a:lvl1pPr>
          </a:lstStyle>
          <a:p>
            <a:pPr>
              <a:defRPr/>
            </a:pPr>
            <a:endParaRPr lang="en-US"/>
          </a:p>
        </p:txBody>
      </p:sp>
      <p:sp>
        <p:nvSpPr>
          <p:cNvPr id="14343" name="Rectangle 7"/>
          <p:cNvSpPr>
            <a:spLocks noGrp="1" noChangeArrowheads="1"/>
          </p:cNvSpPr>
          <p:nvPr>
            <p:ph type="sldNum" sz="quarter" idx="5"/>
          </p:nvPr>
        </p:nvSpPr>
        <p:spPr bwMode="auto">
          <a:xfrm>
            <a:off x="3980976" y="8844261"/>
            <a:ext cx="3042124" cy="46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07" tIns="46654" rIns="93307" bIns="46654" numCol="1" anchor="b" anchorCtr="0" compatLnSpc="1">
            <a:prstTxWarp prst="textNoShape">
              <a:avLst/>
            </a:prstTxWarp>
          </a:bodyPr>
          <a:lstStyle>
            <a:lvl1pPr algn="r" defTabSz="933337">
              <a:spcBef>
                <a:spcPct val="0"/>
              </a:spcBef>
              <a:defRPr sz="1300" b="0">
                <a:solidFill>
                  <a:schemeClr val="tx1"/>
                </a:solidFill>
                <a:latin typeface="Arial" pitchFamily="34" charset="0"/>
              </a:defRPr>
            </a:lvl1pPr>
          </a:lstStyle>
          <a:p>
            <a:fld id="{32A0ACF6-F2FC-412C-8AEC-0C8AAD88E112}" type="slidenum">
              <a:rPr lang="ar-SA"/>
              <a:pPr/>
              <a:t>‹#›</a:t>
            </a:fld>
            <a:endParaRPr lang="en-US">
              <a:cs typeface="Arial" pitchFamily="34" charset="0"/>
            </a:endParaRPr>
          </a:p>
        </p:txBody>
      </p:sp>
    </p:spTree>
    <p:extLst>
      <p:ext uri="{BB962C8B-B14F-4D97-AF65-F5344CB8AC3E}">
        <p14:creationId xmlns:p14="http://schemas.microsoft.com/office/powerpoint/2010/main" val="27294907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ＭＳ Ｐゴシック" charset="0"/>
        <a:cs typeface="Arial" pitchFamily="34" charset="0"/>
      </a:defRPr>
    </a:lvl1pPr>
    <a:lvl2pPr marL="457200" algn="l" rtl="0" fontAlgn="base">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2pPr>
    <a:lvl3pPr marL="914400" algn="l" rtl="0" fontAlgn="base">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3pPr>
    <a:lvl4pPr marL="1371600" algn="l" rtl="0" fontAlgn="base">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4pPr>
    <a:lvl5pPr marL="1828800" algn="l" rtl="0" fontAlgn="base">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p:spPr>
        <p:txBody>
          <a:bodyPr/>
          <a:lstStyle/>
          <a:p>
            <a:r>
              <a:rPr lang="en-US" dirty="0" smtClean="0">
                <a:ea typeface="ＭＳ Ｐゴシック" pitchFamily="34" charset="-128"/>
              </a:rPr>
              <a:t>Hello, and welcome to this session. </a:t>
            </a:r>
            <a:r>
              <a:rPr lang="en-US" baseline="0" dirty="0" smtClean="0">
                <a:ea typeface="ＭＳ Ｐゴシック" pitchFamily="34" charset="-128"/>
              </a:rPr>
              <a:t>T</a:t>
            </a:r>
            <a:r>
              <a:rPr lang="en-US" dirty="0" smtClean="0">
                <a:ea typeface="ＭＳ Ｐゴシック" pitchFamily="34" charset="-128"/>
              </a:rPr>
              <a:t>oday I’ll be introducing you to SFX.</a:t>
            </a:r>
          </a:p>
          <a:p>
            <a:endParaRPr lang="en-US" dirty="0" smtClean="0">
              <a:ea typeface="ＭＳ Ｐゴシック" pitchFamily="34" charset="-128"/>
            </a:endParaRPr>
          </a:p>
          <a:p>
            <a:pPr defTabSz="882762"/>
            <a:r>
              <a:rPr lang="en-US" dirty="0" smtClean="0">
                <a:solidFill>
                  <a:srgbClr val="3E4C56"/>
                </a:solidFill>
              </a:rPr>
              <a:t>Please note that this</a:t>
            </a:r>
            <a:r>
              <a:rPr lang="en-US" baseline="0" dirty="0" smtClean="0">
                <a:solidFill>
                  <a:srgbClr val="3E4C56"/>
                </a:solidFill>
              </a:rPr>
              <a:t> presentation is copyrighted and is the</a:t>
            </a:r>
            <a:r>
              <a:rPr lang="en-US" dirty="0" smtClean="0">
                <a:solidFill>
                  <a:srgbClr val="3E4C56"/>
                </a:solidFill>
              </a:rPr>
              <a:t> confidential property</a:t>
            </a:r>
            <a:r>
              <a:rPr lang="en-US" baseline="0" dirty="0" smtClean="0">
                <a:solidFill>
                  <a:srgbClr val="3E4C56"/>
                </a:solidFill>
              </a:rPr>
              <a:t> </a:t>
            </a:r>
            <a:r>
              <a:rPr lang="en-US" dirty="0" smtClean="0">
                <a:solidFill>
                  <a:srgbClr val="3E4C56"/>
                </a:solidFill>
              </a:rPr>
              <a:t>of Ex </a:t>
            </a:r>
            <a:r>
              <a:rPr lang="en-US" dirty="0" err="1" smtClean="0">
                <a:solidFill>
                  <a:srgbClr val="3E4C56"/>
                </a:solidFill>
              </a:rPr>
              <a:t>Libris</a:t>
            </a:r>
            <a:r>
              <a:rPr lang="en-US" dirty="0" smtClean="0">
                <a:solidFill>
                  <a:srgbClr val="3E4C56"/>
                </a:solidFill>
              </a:rPr>
              <a:t> Ltd. Information included in this presentation is periodically </a:t>
            </a:r>
            <a:r>
              <a:rPr lang="en-US" baseline="0" dirty="0" smtClean="0">
                <a:solidFill>
                  <a:srgbClr val="3E4C56"/>
                </a:solidFill>
              </a:rPr>
              <a:t>reviewed and updated</a:t>
            </a:r>
            <a:r>
              <a:rPr lang="en-US" dirty="0" smtClean="0">
                <a:solidFill>
                  <a:srgbClr val="3E4C56"/>
                </a:solidFill>
              </a:rPr>
              <a:t>. You may</a:t>
            </a:r>
            <a:r>
              <a:rPr lang="en-US" baseline="0" dirty="0" smtClean="0">
                <a:solidFill>
                  <a:srgbClr val="3E4C56"/>
                </a:solidFill>
              </a:rPr>
              <a:t> share these training materials within your institution but not beyond.</a:t>
            </a:r>
            <a:endParaRPr lang="en-US" dirty="0" smtClean="0"/>
          </a:p>
          <a:p>
            <a:endParaRPr 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r>
              <a:rPr lang="en-US" dirty="0" smtClean="0">
                <a:ea typeface="ＭＳ Ｐゴシック" pitchFamily="34" charset="-128"/>
              </a:rPr>
              <a:t>Now that we’ve talked about</a:t>
            </a:r>
            <a:r>
              <a:rPr lang="en-US" baseline="0" dirty="0" smtClean="0">
                <a:ea typeface="ＭＳ Ｐゴシック" pitchFamily="34" charset="-128"/>
              </a:rPr>
              <a:t> the user experience, let’s talk about how SFX works behind the scenes.</a:t>
            </a:r>
            <a:endParaRPr lang="en-US" dirty="0"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r>
              <a:rPr lang="en-US" dirty="0" smtClean="0">
                <a:ea typeface="ＭＳ Ｐゴシック" pitchFamily="34" charset="-128"/>
              </a:rPr>
              <a:t>SFX uses the information that it gets from the source system (in this example, Primo), and </a:t>
            </a:r>
            <a:r>
              <a:rPr lang="en-US" b="1" dirty="0" smtClean="0">
                <a:ea typeface="ＭＳ Ｐゴシック" pitchFamily="34" charset="-128"/>
              </a:rPr>
              <a:t>checks</a:t>
            </a:r>
            <a:r>
              <a:rPr lang="en-US" dirty="0" smtClean="0">
                <a:ea typeface="ＭＳ Ｐゴシック" pitchFamily="34" charset="-128"/>
              </a:rPr>
              <a:t> to see if your library subscribes to that content using SFX.  If your library does subscribe to the content, it will generate an </a:t>
            </a:r>
            <a:r>
              <a:rPr lang="en-US" b="1" dirty="0" smtClean="0">
                <a:ea typeface="ＭＳ Ｐゴシック" pitchFamily="34" charset="-128"/>
              </a:rPr>
              <a:t>SFX Menu</a:t>
            </a:r>
            <a:r>
              <a:rPr lang="en-US" dirty="0" smtClean="0">
                <a:ea typeface="ＭＳ Ｐゴシック" pitchFamily="34" charset="-128"/>
              </a:rPr>
              <a:t> with the link to </a:t>
            </a:r>
            <a:r>
              <a:rPr lang="en-US" b="1" dirty="0" smtClean="0">
                <a:ea typeface="ＭＳ Ｐゴシック" pitchFamily="34" charset="-128"/>
              </a:rPr>
              <a:t>go</a:t>
            </a:r>
            <a:r>
              <a:rPr lang="en-US" dirty="0" smtClean="0">
                <a:ea typeface="ＭＳ Ｐゴシック" pitchFamily="34" charset="-128"/>
              </a:rPr>
              <a:t> to that content in the </a:t>
            </a:r>
            <a:r>
              <a:rPr lang="en-US" b="1" dirty="0" smtClean="0">
                <a:ea typeface="ＭＳ Ｐゴシック" pitchFamily="34" charset="-128"/>
              </a:rPr>
              <a:t>target</a:t>
            </a:r>
            <a:r>
              <a:rPr lang="en-US" dirty="0" smtClean="0">
                <a:ea typeface="ＭＳ Ｐゴシック" pitchFamily="34" charset="-128"/>
              </a:rPr>
              <a:t> system, in this case the </a:t>
            </a:r>
            <a:r>
              <a:rPr lang="en-US" dirty="0" err="1" smtClean="0">
                <a:ea typeface="ＭＳ Ｐゴシック" pitchFamily="34" charset="-128"/>
              </a:rPr>
              <a:t>Hindawi</a:t>
            </a:r>
            <a:r>
              <a:rPr lang="en-US" dirty="0" smtClean="0">
                <a:ea typeface="ＭＳ Ｐゴシック" pitchFamily="34" charset="-128"/>
              </a:rPr>
              <a:t> site.</a:t>
            </a:r>
          </a:p>
          <a:p>
            <a:endParaRPr lang="en-US" dirty="0" smtClean="0">
              <a:ea typeface="ＭＳ Ｐゴシック" pitchFamily="34" charset="-128"/>
            </a:endParaRPr>
          </a:p>
          <a:p>
            <a:r>
              <a:rPr lang="en-US" dirty="0" smtClean="0">
                <a:ea typeface="ＭＳ Ｐゴシック" pitchFamily="34" charset="-128"/>
              </a:rPr>
              <a:t>This all happens very quickly.  What the user sees is either the SFX button or the “View online link’.  When they click on it, they’re presented with a menu of options, and when they choose one of them, they get the full text article or service that they’re after in the target system.</a:t>
            </a:r>
          </a:p>
          <a:p>
            <a:r>
              <a:rPr lang="en-US" dirty="0" smtClean="0">
                <a:ea typeface="ＭＳ Ｐゴシック" pitchFamily="34" charset="-128"/>
              </a:rPr>
              <a:t>The</a:t>
            </a:r>
            <a:r>
              <a:rPr lang="en-US" baseline="0" dirty="0" smtClean="0">
                <a:ea typeface="ＭＳ Ｐゴシック" pitchFamily="34" charset="-128"/>
              </a:rPr>
              <a:t> target is where the user wants to go, or in other words, the service they are looking for (e.g., </a:t>
            </a:r>
            <a:r>
              <a:rPr lang="en-US" baseline="0" dirty="0" err="1" smtClean="0">
                <a:ea typeface="ＭＳ Ｐゴシック" pitchFamily="34" charset="-128"/>
              </a:rPr>
              <a:t>fulltext</a:t>
            </a:r>
            <a:r>
              <a:rPr lang="en-US" baseline="0" dirty="0" smtClean="0">
                <a:ea typeface="ＭＳ Ｐゴシック" pitchFamily="34" charset="-128"/>
              </a:rPr>
              <a:t>, abstract, etc.)</a:t>
            </a:r>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spect="1" noChangeArrowheads="1" noTextEdit="1"/>
          </p:cNvSpPr>
          <p:nvPr>
            <p:ph type="sldImg"/>
          </p:nvPr>
        </p:nvSpPr>
        <p:spPr>
          <a:xfrm>
            <a:off x="1182688" y="698500"/>
            <a:ext cx="4654550" cy="3490913"/>
          </a:xfrm>
          <a:ln/>
        </p:spPr>
      </p:sp>
      <p:sp>
        <p:nvSpPr>
          <p:cNvPr id="319491" name="Rectangle 3"/>
          <p:cNvSpPr>
            <a:spLocks noGrp="1" noChangeArrowheads="1"/>
          </p:cNvSpPr>
          <p:nvPr>
            <p:ph type="body" idx="1"/>
          </p:nvPr>
        </p:nvSpPr>
        <p:spPr>
          <a:xfrm>
            <a:off x="701091" y="4420591"/>
            <a:ext cx="5620919" cy="4189711"/>
          </a:xfrm>
        </p:spPr>
        <p:txBody>
          <a:bodyPr/>
          <a:lstStyle/>
          <a:p>
            <a:pPr>
              <a:lnSpc>
                <a:spcPct val="90000"/>
              </a:lnSpc>
            </a:pPr>
            <a:r>
              <a:rPr lang="en-US" sz="1000" dirty="0">
                <a:ea typeface="ＭＳ Ｐゴシック" pitchFamily="34" charset="-128"/>
              </a:rPr>
              <a:t>Let’s take a closer look.  When the user clicks on the SFX button (or View Online) in the source system, the source </a:t>
            </a:r>
            <a:r>
              <a:rPr lang="en-US" sz="1000" b="1" dirty="0">
                <a:ea typeface="ＭＳ Ｐゴシック" pitchFamily="34" charset="-128"/>
              </a:rPr>
              <a:t>generates</a:t>
            </a:r>
            <a:r>
              <a:rPr lang="en-US" sz="1000" dirty="0">
                <a:ea typeface="ＭＳ Ｐゴシック" pitchFamily="34" charset="-128"/>
              </a:rPr>
              <a:t> an </a:t>
            </a:r>
            <a:r>
              <a:rPr lang="en-US" sz="1000" dirty="0" err="1">
                <a:ea typeface="ＭＳ Ｐゴシック" pitchFamily="34" charset="-128"/>
              </a:rPr>
              <a:t>OpenURL</a:t>
            </a:r>
            <a:r>
              <a:rPr lang="en-US" sz="1000" dirty="0">
                <a:ea typeface="ＭＳ Ｐゴシック" pitchFamily="34" charset="-128"/>
              </a:rPr>
              <a:t> containing information about that citation.  That </a:t>
            </a:r>
            <a:r>
              <a:rPr lang="en-US" sz="1000" dirty="0" err="1">
                <a:ea typeface="ＭＳ Ｐゴシック" pitchFamily="34" charset="-128"/>
              </a:rPr>
              <a:t>OpenURL</a:t>
            </a:r>
            <a:r>
              <a:rPr lang="en-US" sz="1000" dirty="0">
                <a:ea typeface="ＭＳ Ｐゴシック" pitchFamily="34" charset="-128"/>
              </a:rPr>
              <a:t> is </a:t>
            </a:r>
            <a:r>
              <a:rPr lang="en-US" sz="1000" b="1" dirty="0">
                <a:ea typeface="ＭＳ Ｐゴシック" pitchFamily="34" charset="-128"/>
              </a:rPr>
              <a:t>sent</a:t>
            </a:r>
            <a:r>
              <a:rPr lang="en-US" sz="1000" dirty="0">
                <a:ea typeface="ＭＳ Ｐゴシック" pitchFamily="34" charset="-128"/>
              </a:rPr>
              <a:t> to the SFX server where the data from the </a:t>
            </a:r>
            <a:r>
              <a:rPr lang="en-US" sz="1000" dirty="0" err="1">
                <a:ea typeface="ＭＳ Ｐゴシック" pitchFamily="34" charset="-128"/>
              </a:rPr>
              <a:t>OpenURL</a:t>
            </a:r>
            <a:r>
              <a:rPr lang="en-US" sz="1000" dirty="0">
                <a:ea typeface="ＭＳ Ｐゴシック" pitchFamily="34" charset="-128"/>
              </a:rPr>
              <a:t> is augmented with information from either the SFX </a:t>
            </a:r>
            <a:r>
              <a:rPr lang="en-US" sz="1000" dirty="0" err="1">
                <a:ea typeface="ＭＳ Ｐゴシック" pitchFamily="34" charset="-128"/>
              </a:rPr>
              <a:t>KnowledgeBase</a:t>
            </a:r>
            <a:r>
              <a:rPr lang="en-US" sz="1000" dirty="0">
                <a:ea typeface="ＭＳ Ｐゴシック" pitchFamily="34" charset="-128"/>
              </a:rPr>
              <a:t> or an external provider, like </a:t>
            </a:r>
            <a:r>
              <a:rPr lang="en-US" sz="1000" dirty="0" err="1">
                <a:ea typeface="ＭＳ Ｐゴシック" pitchFamily="34" charset="-128"/>
              </a:rPr>
              <a:t>CrossRef</a:t>
            </a:r>
            <a:r>
              <a:rPr lang="en-US" sz="1000" dirty="0">
                <a:ea typeface="ＭＳ Ｐゴシック" pitchFamily="34" charset="-128"/>
              </a:rPr>
              <a:t>.  </a:t>
            </a:r>
          </a:p>
          <a:p>
            <a:pPr>
              <a:lnSpc>
                <a:spcPct val="90000"/>
              </a:lnSpc>
            </a:pPr>
            <a:endParaRPr lang="en-US" sz="1000" dirty="0">
              <a:ea typeface="ＭＳ Ｐゴシック" pitchFamily="34" charset="-128"/>
            </a:endParaRPr>
          </a:p>
          <a:p>
            <a:pPr>
              <a:lnSpc>
                <a:spcPct val="90000"/>
              </a:lnSpc>
            </a:pPr>
            <a:r>
              <a:rPr lang="en-US" sz="1000" dirty="0">
                <a:ea typeface="ＭＳ Ｐゴシック" pitchFamily="34" charset="-128"/>
              </a:rPr>
              <a:t>SFX gathers </a:t>
            </a:r>
            <a:r>
              <a:rPr lang="en-US" sz="1000" dirty="0" smtClean="0">
                <a:ea typeface="ＭＳ Ｐゴシック" pitchFamily="34" charset="-128"/>
              </a:rPr>
              <a:t>up this </a:t>
            </a:r>
            <a:r>
              <a:rPr lang="en-US" sz="1000" dirty="0">
                <a:ea typeface="ＭＳ Ｐゴシック" pitchFamily="34" charset="-128"/>
              </a:rPr>
              <a:t>metadata and </a:t>
            </a:r>
            <a:r>
              <a:rPr lang="en-US" sz="1000" b="1" dirty="0">
                <a:ea typeface="ＭＳ Ｐゴシック" pitchFamily="34" charset="-128"/>
              </a:rPr>
              <a:t>generates</a:t>
            </a:r>
            <a:r>
              <a:rPr lang="en-US" sz="1000" dirty="0">
                <a:ea typeface="ＭＳ Ｐゴシック" pitchFamily="34" charset="-128"/>
              </a:rPr>
              <a:t> a context object. Using the context object, SFX </a:t>
            </a:r>
            <a:r>
              <a:rPr lang="en-US" sz="1000" b="1" dirty="0">
                <a:ea typeface="ＭＳ Ｐゴシック" pitchFamily="34" charset="-128"/>
              </a:rPr>
              <a:t>looks up</a:t>
            </a:r>
            <a:r>
              <a:rPr lang="en-US" sz="1000" dirty="0">
                <a:ea typeface="ＭＳ Ｐゴシック" pitchFamily="34" charset="-128"/>
              </a:rPr>
              <a:t> the services (such as full-text, abstracts, etc.) that are available.  For example, the context object may include the ISSN of the journal that the article was published in. It uses the ISSN to see if your library subscribes to any database providers that carry this </a:t>
            </a:r>
            <a:r>
              <a:rPr lang="en-US" sz="1000" dirty="0" smtClean="0">
                <a:ea typeface="ＭＳ Ｐゴシック" pitchFamily="34" charset="-128"/>
              </a:rPr>
              <a:t>journal, as well as whether </a:t>
            </a:r>
            <a:r>
              <a:rPr lang="en-US" sz="1000" dirty="0">
                <a:ea typeface="ＭＳ Ｐゴシック" pitchFamily="34" charset="-128"/>
              </a:rPr>
              <a:t>full-text, abstracts, etc. are </a:t>
            </a:r>
            <a:r>
              <a:rPr lang="en-US" sz="1000" dirty="0" smtClean="0">
                <a:ea typeface="ＭＳ Ｐゴシック" pitchFamily="34" charset="-128"/>
              </a:rPr>
              <a:t>available</a:t>
            </a:r>
            <a:r>
              <a:rPr lang="en-US" sz="1000" baseline="0" dirty="0" smtClean="0">
                <a:ea typeface="ＭＳ Ｐゴシック" pitchFamily="34" charset="-128"/>
              </a:rPr>
              <a:t>.</a:t>
            </a:r>
            <a:endParaRPr lang="en-US" sz="1000" dirty="0">
              <a:ea typeface="ＭＳ Ｐゴシック" pitchFamily="34" charset="-128"/>
            </a:endParaRPr>
          </a:p>
          <a:p>
            <a:pPr>
              <a:lnSpc>
                <a:spcPct val="90000"/>
              </a:lnSpc>
            </a:pPr>
            <a:endParaRPr lang="en-US" sz="1000" dirty="0">
              <a:ea typeface="ＭＳ Ｐゴシック" pitchFamily="34" charset="-128"/>
            </a:endParaRPr>
          </a:p>
          <a:p>
            <a:pPr>
              <a:lnSpc>
                <a:spcPct val="90000"/>
              </a:lnSpc>
            </a:pPr>
            <a:r>
              <a:rPr lang="en-US" sz="1000" dirty="0">
                <a:ea typeface="ＭＳ Ｐゴシック" pitchFamily="34" charset="-128"/>
              </a:rPr>
              <a:t>Once SFX has identified potential providers, it then </a:t>
            </a:r>
            <a:r>
              <a:rPr lang="en-US" sz="1000" b="1" dirty="0">
                <a:ea typeface="ＭＳ Ｐゴシック" pitchFamily="34" charset="-128"/>
              </a:rPr>
              <a:t>uses</a:t>
            </a:r>
            <a:r>
              <a:rPr lang="en-US" sz="1000" dirty="0">
                <a:ea typeface="ＭＳ Ｐゴシック" pitchFamily="34" charset="-128"/>
              </a:rPr>
              <a:t> the thresholds to determine whether or not the article itself is available from that provider. (Thresholds are conditions – such as date </a:t>
            </a:r>
            <a:r>
              <a:rPr lang="en-US" sz="1000" dirty="0" err="1">
                <a:ea typeface="ＭＳ Ｐゴシック" pitchFamily="34" charset="-128"/>
              </a:rPr>
              <a:t>coverages</a:t>
            </a:r>
            <a:r>
              <a:rPr lang="en-US" sz="1000" dirty="0">
                <a:ea typeface="ＭＳ Ｐゴシック" pitchFamily="34" charset="-128"/>
              </a:rPr>
              <a:t> – more on this in a few minutes.) </a:t>
            </a:r>
            <a:r>
              <a:rPr lang="en-US" sz="1000" dirty="0" smtClean="0">
                <a:ea typeface="ＭＳ Ｐゴシック" pitchFamily="34" charset="-128"/>
              </a:rPr>
              <a:t>So if the article citation is from 2011, SFX checks to make sure that you have coverage for that date. The </a:t>
            </a:r>
            <a:r>
              <a:rPr lang="en-US" sz="1000" dirty="0">
                <a:ea typeface="ＭＳ Ｐゴシック" pitchFamily="34" charset="-128"/>
              </a:rPr>
              <a:t>user is then </a:t>
            </a:r>
            <a:r>
              <a:rPr lang="en-US" sz="1000" b="1" dirty="0">
                <a:ea typeface="ＭＳ Ｐゴシック" pitchFamily="34" charset="-128"/>
              </a:rPr>
              <a:t>presented</a:t>
            </a:r>
            <a:r>
              <a:rPr lang="en-US" sz="1000" dirty="0">
                <a:ea typeface="ＭＳ Ｐゴシック" pitchFamily="34" charset="-128"/>
              </a:rPr>
              <a:t> with a menu of links that go to the full text article and other library services. </a:t>
            </a:r>
          </a:p>
          <a:p>
            <a:pPr>
              <a:lnSpc>
                <a:spcPct val="90000"/>
              </a:lnSpc>
            </a:pPr>
            <a:endParaRPr lang="en-US" sz="1000" dirty="0">
              <a:ea typeface="ＭＳ Ｐゴシック" pitchFamily="34" charset="-128"/>
            </a:endParaRPr>
          </a:p>
          <a:p>
            <a:pPr>
              <a:lnSpc>
                <a:spcPct val="90000"/>
              </a:lnSpc>
            </a:pPr>
            <a:r>
              <a:rPr lang="en-US" sz="1000" dirty="0">
                <a:ea typeface="ＭＳ Ｐゴシック" pitchFamily="34" charset="-128"/>
              </a:rPr>
              <a:t>When the user </a:t>
            </a:r>
            <a:r>
              <a:rPr lang="en-US" sz="1000" b="1" dirty="0">
                <a:ea typeface="ＭＳ Ｐゴシック" pitchFamily="34" charset="-128"/>
              </a:rPr>
              <a:t>clicks</a:t>
            </a:r>
            <a:r>
              <a:rPr lang="en-US" sz="1000" dirty="0">
                <a:ea typeface="ＭＳ Ｐゴシック" pitchFamily="34" charset="-128"/>
              </a:rPr>
              <a:t> on one of the links in this menu, a target URL is generated and the user is </a:t>
            </a:r>
            <a:r>
              <a:rPr lang="en-US" sz="1000" b="1" dirty="0">
                <a:ea typeface="ＭＳ Ｐゴシック" pitchFamily="34" charset="-128"/>
              </a:rPr>
              <a:t>brought</a:t>
            </a:r>
            <a:r>
              <a:rPr lang="en-US" sz="1000" dirty="0">
                <a:ea typeface="ＭＳ Ｐゴシック" pitchFamily="34" charset="-128"/>
              </a:rPr>
              <a:t> to the full text article.  This target URL is different than the </a:t>
            </a:r>
            <a:r>
              <a:rPr lang="en-US" sz="1000" dirty="0" err="1">
                <a:ea typeface="ＭＳ Ｐゴシック" pitchFamily="34" charset="-128"/>
              </a:rPr>
              <a:t>OpenURL</a:t>
            </a:r>
            <a:r>
              <a:rPr lang="en-US" sz="1000" dirty="0">
                <a:ea typeface="ＭＳ Ｐゴシック" pitchFamily="34" charset="-128"/>
              </a:rPr>
              <a:t>, as it contains the additional augmented data, and can also contain authentication information specific to your institution so the user can access the full-text of the article.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r>
              <a:rPr lang="en-US" dirty="0" smtClean="0">
                <a:ea typeface="ＭＳ Ｐゴシック" pitchFamily="34" charset="-128"/>
              </a:rPr>
              <a:t>Since</a:t>
            </a:r>
            <a:r>
              <a:rPr lang="en-US" baseline="0" dirty="0" smtClean="0">
                <a:ea typeface="ＭＳ Ｐゴシック" pitchFamily="34" charset="-128"/>
              </a:rPr>
              <a:t> I mentioned </a:t>
            </a:r>
            <a:r>
              <a:rPr lang="en-US" baseline="0" dirty="0" err="1" smtClean="0">
                <a:ea typeface="ＭＳ Ｐゴシック" pitchFamily="34" charset="-128"/>
              </a:rPr>
              <a:t>OpenURLs</a:t>
            </a:r>
            <a:r>
              <a:rPr lang="en-US" baseline="0" dirty="0" smtClean="0">
                <a:ea typeface="ＭＳ Ｐゴシック" pitchFamily="34" charset="-128"/>
              </a:rPr>
              <a:t>, here is an example of an </a:t>
            </a:r>
            <a:r>
              <a:rPr lang="en-US" baseline="0" dirty="0" err="1" smtClean="0">
                <a:ea typeface="ＭＳ Ｐゴシック" pitchFamily="34" charset="-128"/>
              </a:rPr>
              <a:t>openURL</a:t>
            </a:r>
            <a:r>
              <a:rPr lang="en-US" baseline="0" dirty="0" smtClean="0">
                <a:ea typeface="ＭＳ Ｐゴシック" pitchFamily="34" charset="-128"/>
              </a:rPr>
              <a:t>. Note that lots of metadata is contained in it.</a:t>
            </a:r>
          </a:p>
          <a:p>
            <a:r>
              <a:rPr lang="en-US" baseline="0" dirty="0" smtClean="0">
                <a:ea typeface="ＭＳ Ｐゴシック" pitchFamily="34" charset="-128"/>
              </a:rPr>
              <a:t>For example: </a:t>
            </a:r>
          </a:p>
          <a:p>
            <a:pPr marL="171450" indent="-171450">
              <a:buFont typeface="Arial" pitchFamily="34" charset="0"/>
              <a:buChar char="•"/>
            </a:pPr>
            <a:r>
              <a:rPr lang="en-US" baseline="0" dirty="0" smtClean="0">
                <a:ea typeface="ＭＳ Ｐゴシック" pitchFamily="34" charset="-128"/>
              </a:rPr>
              <a:t>Your SFX URL will appear first in the </a:t>
            </a:r>
            <a:r>
              <a:rPr lang="en-US" baseline="0" dirty="0" err="1" smtClean="0">
                <a:ea typeface="ＭＳ Ｐゴシック" pitchFamily="34" charset="-128"/>
              </a:rPr>
              <a:t>OpenURL</a:t>
            </a:r>
            <a:r>
              <a:rPr lang="en-US" baseline="0" dirty="0" smtClean="0">
                <a:ea typeface="ＭＳ Ｐゴシック" pitchFamily="34" charset="-128"/>
              </a:rPr>
              <a:t>. This is where the source is sending the </a:t>
            </a:r>
            <a:r>
              <a:rPr lang="en-US" baseline="0" dirty="0" err="1" smtClean="0">
                <a:ea typeface="ＭＳ Ｐゴシック" pitchFamily="34" charset="-128"/>
              </a:rPr>
              <a:t>OpenURL</a:t>
            </a:r>
            <a:r>
              <a:rPr lang="en-US" baseline="0" dirty="0" smtClean="0">
                <a:ea typeface="ＭＳ Ｐゴシック" pitchFamily="34" charset="-128"/>
              </a:rPr>
              <a:t> – to your SFX instance.</a:t>
            </a:r>
          </a:p>
          <a:p>
            <a:pPr marL="171450" indent="-171450">
              <a:buFont typeface="Arial" pitchFamily="34" charset="0"/>
              <a:buChar char="•"/>
            </a:pPr>
            <a:r>
              <a:rPr lang="en-US" baseline="0" dirty="0" smtClean="0">
                <a:ea typeface="ＭＳ Ｐゴシック" pitchFamily="34" charset="-128"/>
              </a:rPr>
              <a:t>SID = Source ID; where the user did their search and clicked on the SFX button. In this case, it’s a </a:t>
            </a:r>
            <a:r>
              <a:rPr lang="en-US" baseline="0" dirty="0" err="1" smtClean="0">
                <a:ea typeface="ＭＳ Ｐゴシック" pitchFamily="34" charset="-128"/>
              </a:rPr>
              <a:t>ProQuest</a:t>
            </a:r>
            <a:r>
              <a:rPr lang="en-US" baseline="0" dirty="0" smtClean="0">
                <a:ea typeface="ＭＳ Ｐゴシック" pitchFamily="34" charset="-128"/>
              </a:rPr>
              <a:t> database where they did their search. </a:t>
            </a:r>
            <a:r>
              <a:rPr lang="en-US" baseline="0" dirty="0" err="1" smtClean="0">
                <a:ea typeface="ＭＳ Ｐゴシック" pitchFamily="34" charset="-128"/>
              </a:rPr>
              <a:t>Proquest</a:t>
            </a:r>
            <a:r>
              <a:rPr lang="en-US" baseline="0" dirty="0" smtClean="0">
                <a:ea typeface="ＭＳ Ｐゴシック" pitchFamily="34" charset="-128"/>
              </a:rPr>
              <a:t> sent this </a:t>
            </a:r>
            <a:r>
              <a:rPr lang="en-US" baseline="0" dirty="0" err="1" smtClean="0">
                <a:ea typeface="ＭＳ Ｐゴシック" pitchFamily="34" charset="-128"/>
              </a:rPr>
              <a:t>OpenURL</a:t>
            </a:r>
            <a:r>
              <a:rPr lang="en-US" baseline="0" dirty="0" smtClean="0">
                <a:ea typeface="ＭＳ Ｐゴシック" pitchFamily="34" charset="-128"/>
              </a:rPr>
              <a:t> to your SFX to check availability and options for how to access the article.</a:t>
            </a:r>
          </a:p>
          <a:p>
            <a:endParaRPr lang="en-US" baseline="0"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r>
              <a:rPr lang="en-US" dirty="0" smtClean="0">
                <a:ea typeface="ＭＳ Ｐゴシック" pitchFamily="34" charset="-128"/>
              </a:rPr>
              <a:t>Let’s talk a little more about</a:t>
            </a:r>
            <a:r>
              <a:rPr lang="en-US" baseline="0" dirty="0" smtClean="0">
                <a:ea typeface="ＭＳ Ｐゴシック" pitchFamily="34" charset="-128"/>
              </a:rPr>
              <a:t> SFX </a:t>
            </a:r>
            <a:r>
              <a:rPr lang="en-US" dirty="0" smtClean="0">
                <a:ea typeface="ＭＳ Ｐゴシック" pitchFamily="34" charset="-128"/>
              </a:rPr>
              <a:t>terminology.</a:t>
            </a:r>
            <a:r>
              <a:rPr lang="en-US" baseline="0" dirty="0" smtClean="0">
                <a:ea typeface="ＭＳ Ｐゴシック" pitchFamily="34" charset="-128"/>
              </a:rPr>
              <a:t> </a:t>
            </a:r>
            <a:r>
              <a:rPr lang="en-US" dirty="0" smtClean="0">
                <a:ea typeface="ＭＳ Ｐゴシック" pitchFamily="34" charset="-128"/>
              </a:rPr>
              <a:t>The source and target systems are the beginning and ending points for your users.</a:t>
            </a:r>
          </a:p>
          <a:p>
            <a:endParaRPr lang="en-US" dirty="0" smtClean="0">
              <a:ea typeface="ＭＳ Ｐゴシック" pitchFamily="34" charset="-128"/>
            </a:endParaRPr>
          </a:p>
          <a:p>
            <a:r>
              <a:rPr lang="en-US" dirty="0" smtClean="0">
                <a:ea typeface="ＭＳ Ｐゴシック" pitchFamily="34" charset="-128"/>
              </a:rPr>
              <a:t>The </a:t>
            </a:r>
            <a:r>
              <a:rPr lang="en-US" b="1" dirty="0" smtClean="0">
                <a:ea typeface="ＭＳ Ｐゴシック" pitchFamily="34" charset="-128"/>
              </a:rPr>
              <a:t>source</a:t>
            </a:r>
            <a:r>
              <a:rPr lang="en-US" dirty="0" smtClean="0">
                <a:ea typeface="ＭＳ Ｐゴシック" pitchFamily="34" charset="-128"/>
              </a:rPr>
              <a:t> is the database or discovery system where the SFX request is initiated.  The source can be a database like PubMed, EBSCO, or Gale, or it can be your library’s OPAC or Primo.</a:t>
            </a:r>
          </a:p>
          <a:p>
            <a:endParaRPr lang="en-US" dirty="0" smtClean="0">
              <a:ea typeface="ＭＳ Ｐゴシック" pitchFamily="34" charset="-128"/>
            </a:endParaRPr>
          </a:p>
          <a:p>
            <a:r>
              <a:rPr lang="en-US" dirty="0" smtClean="0">
                <a:ea typeface="ＭＳ Ｐゴシック" pitchFamily="34" charset="-128"/>
              </a:rPr>
              <a:t>The </a:t>
            </a:r>
            <a:r>
              <a:rPr lang="en-US" b="1" dirty="0" smtClean="0">
                <a:ea typeface="ＭＳ Ｐゴシック" pitchFamily="34" charset="-128"/>
              </a:rPr>
              <a:t>target</a:t>
            </a:r>
            <a:r>
              <a:rPr lang="en-US" dirty="0" smtClean="0">
                <a:ea typeface="ＭＳ Ｐゴシック" pitchFamily="34" charset="-128"/>
              </a:rPr>
              <a:t> is the database where your users find what they’re looking for.  This could be the full text of an article, abstract information, or it could be a service where they can request document delivery or interlibrary loan. (Basically, any link that appears in the SFX menu is considered a</a:t>
            </a:r>
            <a:r>
              <a:rPr lang="en-US" baseline="0" dirty="0" smtClean="0">
                <a:ea typeface="ＭＳ Ｐゴシック" pitchFamily="34" charset="-128"/>
              </a:rPr>
              <a:t> target.)</a:t>
            </a:r>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r>
              <a:rPr lang="en-US" b="1" dirty="0" smtClean="0">
                <a:ea typeface="ＭＳ Ｐゴシック" pitchFamily="34" charset="-128"/>
              </a:rPr>
              <a:t>Services</a:t>
            </a:r>
            <a:r>
              <a:rPr lang="en-US" dirty="0" smtClean="0">
                <a:ea typeface="ＭＳ Ｐゴシック" pitchFamily="34" charset="-128"/>
              </a:rPr>
              <a:t> provide the means of communication between the source and target systems;</a:t>
            </a:r>
            <a:r>
              <a:rPr lang="en-US" baseline="0" dirty="0" smtClean="0">
                <a:ea typeface="ＭＳ Ｐゴシック" pitchFamily="34" charset="-128"/>
              </a:rPr>
              <a:t> it’s connection information.</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For sources, Vendors provide Ex </a:t>
            </a:r>
            <a:r>
              <a:rPr lang="en-US" dirty="0" err="1" smtClean="0">
                <a:ea typeface="ＭＳ Ｐゴシック" pitchFamily="34" charset="-128"/>
              </a:rPr>
              <a:t>Libris</a:t>
            </a:r>
            <a:r>
              <a:rPr lang="en-US" dirty="0" smtClean="0">
                <a:ea typeface="ＭＳ Ｐゴシック" pitchFamily="34" charset="-128"/>
              </a:rPr>
              <a:t> with the information used in the source service.  The source service defines and interprets the data contained in the </a:t>
            </a:r>
            <a:r>
              <a:rPr lang="en-US" dirty="0" err="1" smtClean="0">
                <a:ea typeface="ＭＳ Ｐゴシック" pitchFamily="34" charset="-128"/>
              </a:rPr>
              <a:t>OpenURL</a:t>
            </a:r>
            <a:r>
              <a:rPr lang="en-US" dirty="0" smtClean="0">
                <a:ea typeface="ＭＳ Ｐゴシック" pitchFamily="34" charset="-128"/>
              </a:rPr>
              <a:t> that SFX receives</a:t>
            </a:r>
            <a:r>
              <a:rPr lang="en-US" baseline="0" dirty="0" smtClean="0">
                <a:ea typeface="ＭＳ Ｐゴシック" pitchFamily="34" charset="-128"/>
              </a:rPr>
              <a:t> from the source.</a:t>
            </a:r>
          </a:p>
          <a:p>
            <a:endParaRPr lang="en-US" dirty="0" smtClean="0">
              <a:ea typeface="ＭＳ Ｐゴシック" pitchFamily="34" charset="-128"/>
            </a:endParaRPr>
          </a:p>
          <a:p>
            <a:r>
              <a:rPr lang="en-US" dirty="0" smtClean="0">
                <a:ea typeface="ＭＳ Ｐゴシック" pitchFamily="34" charset="-128"/>
              </a:rPr>
              <a:t>The target service will structure, define and submit the request for what the user is looking for (e.g., the full text, abstract or other service that the user is looking for.)</a:t>
            </a:r>
          </a:p>
          <a:p>
            <a:endParaRPr lang="en-US" dirty="0" smtClean="0">
              <a:ea typeface="ＭＳ Ｐゴシック" pitchFamily="34" charset="-128"/>
            </a:endParaRPr>
          </a:p>
          <a:p>
            <a:r>
              <a:rPr lang="en-US" b="1" dirty="0" smtClean="0">
                <a:ea typeface="ＭＳ Ｐゴシック" pitchFamily="34" charset="-128"/>
              </a:rPr>
              <a:t>While</a:t>
            </a:r>
            <a:r>
              <a:rPr lang="en-US" dirty="0" smtClean="0">
                <a:ea typeface="ＭＳ Ｐゴシック" pitchFamily="34" charset="-128"/>
              </a:rPr>
              <a:t> there are 24 different types of services, the most frequently used are </a:t>
            </a:r>
            <a:r>
              <a:rPr lang="en-US" dirty="0" err="1" smtClean="0">
                <a:ea typeface="ＭＳ Ｐゴシック" pitchFamily="34" charset="-128"/>
              </a:rPr>
              <a:t>getFullTxt</a:t>
            </a:r>
            <a:r>
              <a:rPr lang="en-US" dirty="0" smtClean="0">
                <a:ea typeface="ＭＳ Ｐゴシック" pitchFamily="34" charset="-128"/>
              </a:rPr>
              <a:t>, </a:t>
            </a:r>
            <a:r>
              <a:rPr lang="en-US" dirty="0" err="1" smtClean="0">
                <a:ea typeface="ＭＳ Ｐゴシック" pitchFamily="34" charset="-128"/>
              </a:rPr>
              <a:t>getAbstract</a:t>
            </a:r>
            <a:r>
              <a:rPr lang="en-US" dirty="0" smtClean="0">
                <a:ea typeface="ＭＳ Ｐゴシック" pitchFamily="34" charset="-128"/>
              </a:rPr>
              <a:t>, </a:t>
            </a:r>
            <a:r>
              <a:rPr lang="en-US" dirty="0" err="1" smtClean="0">
                <a:ea typeface="ＭＳ Ｐゴシック" pitchFamily="34" charset="-128"/>
              </a:rPr>
              <a:t>getHoldings</a:t>
            </a:r>
            <a:r>
              <a:rPr lang="en-US" dirty="0" smtClean="0">
                <a:ea typeface="ＭＳ Ｐゴシック" pitchFamily="34" charset="-128"/>
              </a:rPr>
              <a:t> and </a:t>
            </a:r>
            <a:r>
              <a:rPr lang="en-US" dirty="0" err="1" smtClean="0">
                <a:ea typeface="ＭＳ Ｐゴシック" pitchFamily="34" charset="-128"/>
              </a:rPr>
              <a:t>getWebService</a:t>
            </a:r>
            <a:r>
              <a:rPr lang="en-US" dirty="0" smtClean="0">
                <a:ea typeface="ＭＳ Ｐゴシック" pitchFamily="34" charset="-128"/>
              </a:rPr>
              <a:t>.  Web Services can include a document delivery service, Interlibrary Loan form, or a link to your Ask A Librarian service</a:t>
            </a:r>
          </a:p>
          <a:p>
            <a:endParaRPr lang="en-US" dirty="0" smtClean="0">
              <a:ea typeface="ＭＳ Ｐゴシック" pitchFamily="34" charset="-128"/>
            </a:endParaRPr>
          </a:p>
          <a:p>
            <a:r>
              <a:rPr lang="en-US" dirty="0" smtClean="0">
                <a:ea typeface="ＭＳ Ｐゴシック" pitchFamily="34" charset="-128"/>
              </a:rPr>
              <a:t>Services can also contain the authentication information necessary to connect to that database– that authentication information is set up in the </a:t>
            </a:r>
            <a:r>
              <a:rPr lang="en-US" b="1" dirty="0" smtClean="0">
                <a:ea typeface="ＭＳ Ｐゴシック" pitchFamily="34" charset="-128"/>
              </a:rPr>
              <a:t>parameters</a:t>
            </a:r>
            <a:r>
              <a:rPr lang="en-US" dirty="0" smtClean="0">
                <a:ea typeface="ＭＳ Ｐゴシック" pitchFamily="34" charset="-128"/>
              </a:rPr>
              <a:t>.  Typically</a:t>
            </a:r>
            <a:r>
              <a:rPr lang="en-US" baseline="0" dirty="0" smtClean="0">
                <a:ea typeface="ＭＳ Ｐゴシック" pitchFamily="34" charset="-128"/>
              </a:rPr>
              <a:t> these are called Linking Parameters.</a:t>
            </a:r>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r>
              <a:rPr lang="en-US" dirty="0" smtClean="0">
                <a:ea typeface="ＭＳ Ｐゴシック" pitchFamily="34" charset="-128"/>
              </a:rPr>
              <a:t>An </a:t>
            </a:r>
            <a:r>
              <a:rPr lang="en-US" b="1" dirty="0" smtClean="0">
                <a:ea typeface="ＭＳ Ｐゴシック" pitchFamily="34" charset="-128"/>
              </a:rPr>
              <a:t>object</a:t>
            </a:r>
            <a:r>
              <a:rPr lang="en-US" dirty="0" smtClean="0">
                <a:ea typeface="ＭＳ Ｐゴシック" pitchFamily="34" charset="-128"/>
              </a:rPr>
              <a:t> in SFX is a serial title or monograph title.  While your users may be searching for a specific article within a journal, SFX defines the object at the serial or monographic level.</a:t>
            </a:r>
          </a:p>
          <a:p>
            <a:endParaRPr lang="en-US" dirty="0" smtClean="0">
              <a:ea typeface="ＭＳ Ｐゴシック" pitchFamily="34" charset="-128"/>
            </a:endParaRPr>
          </a:p>
          <a:p>
            <a:r>
              <a:rPr lang="en-US" dirty="0" smtClean="0">
                <a:ea typeface="ＭＳ Ｐゴシック" pitchFamily="34" charset="-128"/>
              </a:rPr>
              <a:t>An </a:t>
            </a:r>
            <a:r>
              <a:rPr lang="en-US" b="1" dirty="0" smtClean="0">
                <a:ea typeface="ＭＳ Ｐゴシック" pitchFamily="34" charset="-128"/>
              </a:rPr>
              <a:t>object portfolio</a:t>
            </a:r>
            <a:r>
              <a:rPr lang="en-US" dirty="0" smtClean="0">
                <a:ea typeface="ＭＳ Ｐゴシック" pitchFamily="34" charset="-128"/>
              </a:rPr>
              <a:t> is the collection of e-journals or e-books associated with any given target/target service.  For example, EBSCO’s Academic Search Premier’s object portfolio for its </a:t>
            </a:r>
            <a:r>
              <a:rPr lang="en-US" dirty="0" err="1" smtClean="0">
                <a:ea typeface="ＭＳ Ｐゴシック" pitchFamily="34" charset="-128"/>
              </a:rPr>
              <a:t>fulltext</a:t>
            </a:r>
            <a:r>
              <a:rPr lang="en-US" dirty="0" smtClean="0">
                <a:ea typeface="ＭＳ Ｐゴシック" pitchFamily="34" charset="-128"/>
              </a:rPr>
              <a:t> service contains about 22,000 publications, or objects.</a:t>
            </a:r>
          </a:p>
          <a:p>
            <a:endParaRPr lang="en-US" dirty="0"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r>
              <a:rPr lang="en-US" sz="1000" b="1" dirty="0">
                <a:ea typeface="ＭＳ Ｐゴシック" pitchFamily="34" charset="-128"/>
              </a:rPr>
              <a:t>SFX</a:t>
            </a:r>
            <a:r>
              <a:rPr lang="en-US" sz="1000" dirty="0">
                <a:ea typeface="ＭＳ Ｐゴシック" pitchFamily="34" charset="-128"/>
              </a:rPr>
              <a:t> also uses conditions that are placed on targets, services or object portfolios to ensure that the users’ requests can be fulfilled.  These conditions are called ‘thresholds’.  SFX will only display a link in the SFX menu if that target, object or service is available. This availability is calculated based on your subscription to the target, object or service AND the criteria defined in the threshold.  Because objects are defined in SFX at the serial level, it’s necessary to specify your library’s coverage for those serials.  For example, your user may want an article from 1999, while your library’s subscription only goes back to 2000. </a:t>
            </a:r>
            <a:r>
              <a:rPr lang="en-US" sz="1000" dirty="0" smtClean="0">
                <a:ea typeface="ＭＳ Ｐゴシック" pitchFamily="34" charset="-128"/>
              </a:rPr>
              <a:t>In that case,</a:t>
            </a:r>
            <a:r>
              <a:rPr lang="en-US" sz="1000" baseline="0" dirty="0" smtClean="0">
                <a:ea typeface="ＭＳ Ｐゴシック" pitchFamily="34" charset="-128"/>
              </a:rPr>
              <a:t> the particular target or service won’t display to the user in the SFX menu because the library doesn’t have the date coverage for it.</a:t>
            </a:r>
            <a:endParaRPr lang="en-US" sz="1000" dirty="0">
              <a:ea typeface="ＭＳ Ｐゴシック" pitchFamily="34" charset="-128"/>
            </a:endParaRPr>
          </a:p>
          <a:p>
            <a:endParaRPr lang="en-US" sz="1000" dirty="0">
              <a:ea typeface="ＭＳ Ｐゴシック" pitchFamily="34" charset="-128"/>
            </a:endParaRPr>
          </a:p>
          <a:p>
            <a:r>
              <a:rPr lang="en-US" sz="1000" b="1" dirty="0">
                <a:ea typeface="ＭＳ Ｐゴシック" pitchFamily="34" charset="-128"/>
              </a:rPr>
              <a:t>SFX</a:t>
            </a:r>
            <a:r>
              <a:rPr lang="en-US" sz="1000" dirty="0">
                <a:ea typeface="ＭＳ Ｐゴシック" pitchFamily="34" charset="-128"/>
              </a:rPr>
              <a:t> has default (or global) thresholds in place based on the standard packages supplied by the vendors.  However, your library’s coverage may differ from these defaults, so SFX allows you to customize these thresholds and make them local.  Local thresholds will override the global ones without replacing them, in case you need to revert back to the global later on.</a:t>
            </a:r>
          </a:p>
          <a:p>
            <a:endParaRPr lang="en-US" sz="1000" dirty="0">
              <a:ea typeface="ＭＳ Ｐゴシック" pitchFamily="34" charset="-128"/>
            </a:endParaRPr>
          </a:p>
          <a:p>
            <a:r>
              <a:rPr lang="en-US" sz="1000" dirty="0">
                <a:ea typeface="ＭＳ Ｐゴシック" pitchFamily="34" charset="-128"/>
              </a:rPr>
              <a:t>The most common reasons to use thresholds are</a:t>
            </a:r>
          </a:p>
          <a:p>
            <a:pPr>
              <a:buFontTx/>
              <a:buChar char="-"/>
            </a:pPr>
            <a:r>
              <a:rPr lang="en-US" sz="1000" b="1" dirty="0">
                <a:ea typeface="ＭＳ Ｐゴシック" pitchFamily="34" charset="-128"/>
              </a:rPr>
              <a:t>When</a:t>
            </a:r>
            <a:r>
              <a:rPr lang="en-US" sz="1000" dirty="0">
                <a:ea typeface="ＭＳ Ｐゴシック" pitchFamily="34" charset="-128"/>
              </a:rPr>
              <a:t> your library’s coverage does not include the entire run of the publication, or when you have an </a:t>
            </a:r>
            <a:r>
              <a:rPr lang="en-US" sz="1000" dirty="0" smtClean="0">
                <a:ea typeface="ＭＳ Ｐゴシック" pitchFamily="34" charset="-128"/>
              </a:rPr>
              <a:t>embargo (i.e., date coverage that your library subscribes to)</a:t>
            </a:r>
            <a:endParaRPr lang="en-US" sz="1000" dirty="0">
              <a:ea typeface="ＭＳ Ｐゴシック" pitchFamily="34" charset="-128"/>
            </a:endParaRPr>
          </a:p>
          <a:p>
            <a:pPr>
              <a:buFontTx/>
              <a:buChar char="-"/>
            </a:pPr>
            <a:r>
              <a:rPr lang="en-US" sz="1000" b="1" dirty="0">
                <a:ea typeface="ＭＳ Ｐゴシック" pitchFamily="34" charset="-128"/>
              </a:rPr>
              <a:t>When</a:t>
            </a:r>
            <a:r>
              <a:rPr lang="en-US" sz="1000" dirty="0">
                <a:ea typeface="ＭＳ Ｐゴシック" pitchFamily="34" charset="-128"/>
              </a:rPr>
              <a:t> you know that the database requires a specific attribute, such as the author’s last name, or volume and issue.</a:t>
            </a:r>
          </a:p>
          <a:p>
            <a:pPr>
              <a:buFontTx/>
              <a:buChar char="-"/>
            </a:pPr>
            <a:r>
              <a:rPr lang="en-US" sz="1000" b="1" dirty="0">
                <a:ea typeface="ＭＳ Ｐゴシック" pitchFamily="34" charset="-128"/>
              </a:rPr>
              <a:t>If you</a:t>
            </a:r>
            <a:r>
              <a:rPr lang="en-US" sz="1000" dirty="0">
                <a:ea typeface="ＭＳ Ｐゴシック" pitchFamily="34" charset="-128"/>
              </a:rPr>
              <a:t> want to restrict access to a publication to a smaller group or individual within your institution.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r>
              <a:rPr lang="en-US" dirty="0" smtClean="0">
                <a:ea typeface="ＭＳ Ｐゴシック" pitchFamily="34" charset="-128"/>
              </a:rPr>
              <a:t>So</a:t>
            </a:r>
            <a:r>
              <a:rPr lang="en-US" baseline="0" dirty="0" smtClean="0">
                <a:ea typeface="ＭＳ Ｐゴシック" pitchFamily="34" charset="-128"/>
              </a:rPr>
              <a:t> w</a:t>
            </a:r>
            <a:r>
              <a:rPr lang="en-US" dirty="0" smtClean="0">
                <a:ea typeface="ＭＳ Ｐゴシック" pitchFamily="34" charset="-128"/>
              </a:rPr>
              <a:t>e’ve</a:t>
            </a:r>
            <a:r>
              <a:rPr lang="en-US" baseline="0" dirty="0" smtClean="0">
                <a:ea typeface="ＭＳ Ｐゴシック" pitchFamily="34" charset="-128"/>
              </a:rPr>
              <a:t> talked about how SFX works behind the scenes, as well as some important terminology. We’ll revisit the terminology again in the Activating Resources session. </a:t>
            </a:r>
          </a:p>
          <a:p>
            <a:endParaRPr lang="en-US" baseline="0" dirty="0" smtClean="0">
              <a:ea typeface="ＭＳ Ｐゴシック" pitchFamily="34" charset="-128"/>
            </a:endParaRPr>
          </a:p>
          <a:p>
            <a:r>
              <a:rPr lang="en-US" baseline="0" dirty="0" smtClean="0">
                <a:ea typeface="ＭＳ Ｐゴシック" pitchFamily="34" charset="-128"/>
              </a:rPr>
              <a:t>Let’s shift gears and talk about your SFX implementation.</a:t>
            </a:r>
            <a:endParaRPr lang="en-US" dirty="0"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r>
              <a:rPr lang="en-US" dirty="0" smtClean="0">
                <a:ea typeface="ＭＳ Ｐゴシック" pitchFamily="34" charset="-128"/>
              </a:rPr>
              <a:t>If you’re just getting started with SFX, you’ll be working with an project manager to help you get SFX installed and configured for your institution.</a:t>
            </a:r>
          </a:p>
          <a:p>
            <a:endParaRPr lang="en-US" dirty="0" smtClean="0">
              <a:ea typeface="ＭＳ Ｐゴシック" pitchFamily="34" charset="-128"/>
            </a:endParaRPr>
          </a:p>
          <a:p>
            <a:r>
              <a:rPr lang="en-US" dirty="0" smtClean="0">
                <a:ea typeface="ＭＳ Ｐゴシック" pitchFamily="34" charset="-128"/>
              </a:rPr>
              <a:t>The </a:t>
            </a:r>
            <a:r>
              <a:rPr lang="en-US" b="1" dirty="0" smtClean="0">
                <a:ea typeface="ＭＳ Ｐゴシック" pitchFamily="34" charset="-128"/>
              </a:rPr>
              <a:t>type</a:t>
            </a:r>
            <a:r>
              <a:rPr lang="en-US" dirty="0" smtClean="0">
                <a:ea typeface="ＭＳ Ｐゴシック" pitchFamily="34" charset="-128"/>
              </a:rPr>
              <a:t> of customer you are will determine how your implementation is run, and how much training you need.</a:t>
            </a:r>
          </a:p>
          <a:p>
            <a:endParaRPr lang="en-US" dirty="0" smtClean="0">
              <a:ea typeface="ＭＳ Ｐゴシック" pitchFamily="34" charset="-128"/>
            </a:endParaRPr>
          </a:p>
          <a:p>
            <a:r>
              <a:rPr lang="en-US" dirty="0" smtClean="0">
                <a:ea typeface="ＭＳ Ｐゴシック" pitchFamily="34" charset="-128"/>
              </a:rPr>
              <a:t>We’ll take a look at the </a:t>
            </a:r>
            <a:r>
              <a:rPr lang="en-US" b="1" dirty="0" smtClean="0">
                <a:ea typeface="ＭＳ Ｐゴシック" pitchFamily="34" charset="-128"/>
              </a:rPr>
              <a:t>Implementation Workbook</a:t>
            </a:r>
            <a:r>
              <a:rPr lang="en-US" dirty="0" smtClean="0">
                <a:ea typeface="ＭＳ Ｐゴシック" pitchFamily="34" charset="-128"/>
              </a:rPr>
              <a:t> and </a:t>
            </a:r>
            <a:r>
              <a:rPr lang="en-US" b="1" dirty="0" smtClean="0">
                <a:ea typeface="ＭＳ Ｐゴシック" pitchFamily="34" charset="-128"/>
              </a:rPr>
              <a:t>SFX Resources spreadsheet</a:t>
            </a:r>
            <a:r>
              <a:rPr lang="en-US" dirty="0" smtClean="0">
                <a:ea typeface="ＭＳ Ｐゴシック" pitchFamily="34" charset="-128"/>
              </a:rPr>
              <a:t>, a few tools that will help you gather the information your project manager needs to configure SFX, </a:t>
            </a:r>
          </a:p>
          <a:p>
            <a:endParaRPr lang="en-US" dirty="0" smtClean="0">
              <a:ea typeface="ＭＳ Ｐゴシック" pitchFamily="34" charset="-128"/>
            </a:endParaRPr>
          </a:p>
          <a:p>
            <a:r>
              <a:rPr lang="en-US" dirty="0" smtClean="0">
                <a:ea typeface="ＭＳ Ｐゴシック" pitchFamily="34" charset="-128"/>
              </a:rPr>
              <a:t>And we’ll also briefly touch on </a:t>
            </a:r>
            <a:r>
              <a:rPr lang="en-US" b="1" dirty="0" smtClean="0">
                <a:ea typeface="ＭＳ Ｐゴシック" pitchFamily="34" charset="-128"/>
              </a:rPr>
              <a:t>how </a:t>
            </a:r>
            <a:r>
              <a:rPr lang="en-US" dirty="0" smtClean="0">
                <a:ea typeface="ＭＳ Ｐゴシック" pitchFamily="34" charset="-128"/>
              </a:rPr>
              <a:t>your off-site users are authenticated and how that authentication will work in SFX.</a:t>
            </a:r>
          </a:p>
          <a:p>
            <a:endParaRPr lang="en-US"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0ACF6-F2FC-412C-8AEC-0C8AAD88E112}" type="slidenum">
              <a:rPr lang="ar-SA" smtClean="0"/>
              <a:pPr/>
              <a:t>2</a:t>
            </a:fld>
            <a:endParaRPr lang="en-US">
              <a:cs typeface="Arial" pitchFamily="34" charset="0"/>
            </a:endParaRPr>
          </a:p>
        </p:txBody>
      </p:sp>
    </p:spTree>
    <p:extLst>
      <p:ext uri="{BB962C8B-B14F-4D97-AF65-F5344CB8AC3E}">
        <p14:creationId xmlns:p14="http://schemas.microsoft.com/office/powerpoint/2010/main" val="2194471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r>
              <a:rPr lang="en-US" dirty="0" smtClean="0">
                <a:ea typeface="ＭＳ Ｐゴシック" pitchFamily="34" charset="-128"/>
              </a:rPr>
              <a:t>For our </a:t>
            </a:r>
            <a:r>
              <a:rPr lang="en-US" dirty="0" err="1" smtClean="0">
                <a:ea typeface="ＭＳ Ｐゴシック" pitchFamily="34" charset="-128"/>
              </a:rPr>
              <a:t>TotalCare</a:t>
            </a:r>
            <a:r>
              <a:rPr lang="en-US" dirty="0" smtClean="0">
                <a:ea typeface="ＭＳ Ｐゴシック" pitchFamily="34" charset="-128"/>
              </a:rPr>
              <a:t> customers, Ex </a:t>
            </a:r>
            <a:r>
              <a:rPr lang="en-US" dirty="0" err="1" smtClean="0">
                <a:ea typeface="ＭＳ Ｐゴシック" pitchFamily="34" charset="-128"/>
              </a:rPr>
              <a:t>Libris</a:t>
            </a:r>
            <a:r>
              <a:rPr lang="en-US" dirty="0" smtClean="0">
                <a:ea typeface="ＭＳ Ｐゴシック" pitchFamily="34" charset="-128"/>
              </a:rPr>
              <a:t> provides full software and hardware maintenance for SFX. This includes software and hardware updates as well as the maintenance of your </a:t>
            </a:r>
            <a:r>
              <a:rPr lang="en-US" dirty="0" err="1" smtClean="0">
                <a:ea typeface="ＭＳ Ｐゴシック" pitchFamily="34" charset="-128"/>
              </a:rPr>
              <a:t>KnowledgeBase</a:t>
            </a:r>
            <a:r>
              <a:rPr lang="en-US" dirty="0" smtClean="0">
                <a:ea typeface="ＭＳ Ｐゴシック" pitchFamily="34" charset="-128"/>
              </a:rPr>
              <a:t>.</a:t>
            </a:r>
          </a:p>
          <a:p>
            <a:r>
              <a:rPr lang="en-US" dirty="0" smtClean="0">
                <a:ea typeface="ＭＳ Ｐゴシック" pitchFamily="34" charset="-128"/>
              </a:rPr>
              <a:t>If you’re a </a:t>
            </a:r>
            <a:r>
              <a:rPr lang="en-US" dirty="0" err="1" smtClean="0">
                <a:ea typeface="ＭＳ Ｐゴシック" pitchFamily="34" charset="-128"/>
              </a:rPr>
              <a:t>TotalCare</a:t>
            </a:r>
            <a:r>
              <a:rPr lang="en-US" dirty="0" smtClean="0">
                <a:ea typeface="ＭＳ Ｐゴシック" pitchFamily="34" charset="-128"/>
              </a:rPr>
              <a:t> customer, we’ll be configuring and customized SFX for you based on input and feedback we receive during the implementation.  Since you won’t have access to the admin interface or the server, you won’t need to know how maintenance is performed.</a:t>
            </a:r>
          </a:p>
          <a:p>
            <a:endParaRPr lang="en-US" dirty="0" smtClean="0">
              <a:ea typeface="ＭＳ Ｐゴシック" pitchFamily="34" charset="-128"/>
            </a:endParaRPr>
          </a:p>
          <a:p>
            <a:r>
              <a:rPr lang="en-US" dirty="0" smtClean="0">
                <a:ea typeface="ＭＳ Ｐゴシック" pitchFamily="34" charset="-128"/>
              </a:rPr>
              <a:t>For our Direct customers, we provide the hardware maintenance, while you retain control of the software and the </a:t>
            </a:r>
            <a:r>
              <a:rPr lang="en-US" dirty="0" err="1" smtClean="0">
                <a:ea typeface="ＭＳ Ｐゴシック" pitchFamily="34" charset="-128"/>
              </a:rPr>
              <a:t>KnowledgeBase</a:t>
            </a:r>
            <a:r>
              <a:rPr lang="en-US" dirty="0" smtClean="0">
                <a:ea typeface="ＭＳ Ｐゴシック" pitchFamily="34" charset="-128"/>
              </a:rPr>
              <a:t>.</a:t>
            </a:r>
          </a:p>
          <a:p>
            <a:r>
              <a:rPr lang="en-US" dirty="0" smtClean="0">
                <a:ea typeface="ＭＳ Ｐゴシック" pitchFamily="34" charset="-128"/>
              </a:rPr>
              <a:t>If you’re a direct customer, we’ll help you with your configurations and customizations, but we’ll also show you how things are done in the admin interface.  But you won’t have to worry about how to maintain the server.</a:t>
            </a:r>
          </a:p>
          <a:p>
            <a:endParaRPr lang="en-US" dirty="0" smtClean="0">
              <a:ea typeface="ＭＳ Ｐゴシック" pitchFamily="34" charset="-128"/>
            </a:endParaRPr>
          </a:p>
          <a:p>
            <a:r>
              <a:rPr lang="en-US" dirty="0" smtClean="0">
                <a:ea typeface="ＭＳ Ｐゴシック" pitchFamily="34" charset="-128"/>
              </a:rPr>
              <a:t>Local customers have a local</a:t>
            </a:r>
            <a:r>
              <a:rPr lang="en-US" baseline="0" dirty="0" smtClean="0">
                <a:ea typeface="ＭＳ Ｐゴシック" pitchFamily="34" charset="-128"/>
              </a:rPr>
              <a:t> installation of SFX and </a:t>
            </a:r>
            <a:r>
              <a:rPr lang="en-US" dirty="0" smtClean="0">
                <a:ea typeface="ＭＳ Ｐゴシック" pitchFamily="34" charset="-128"/>
              </a:rPr>
              <a:t>are responsible for both their software and hardware maintenance.</a:t>
            </a:r>
          </a:p>
          <a:p>
            <a:r>
              <a:rPr lang="en-US" dirty="0" smtClean="0">
                <a:ea typeface="ＭＳ Ｐゴシック" pitchFamily="34" charset="-128"/>
              </a:rPr>
              <a:t>If you’re a local customer, we’ll provide assistance and instruction for every aspect of SFX.</a:t>
            </a:r>
          </a:p>
          <a:p>
            <a:endParaRPr lang="en-US" dirty="0"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en-US" dirty="0" smtClean="0">
                <a:ea typeface="ＭＳ Ｐゴシック" pitchFamily="34" charset="-128"/>
              </a:rPr>
              <a:t>Whether you’re a </a:t>
            </a:r>
            <a:r>
              <a:rPr lang="en-US" dirty="0" err="1" smtClean="0">
                <a:ea typeface="ＭＳ Ｐゴシック" pitchFamily="34" charset="-128"/>
              </a:rPr>
              <a:t>TotalCare</a:t>
            </a:r>
            <a:r>
              <a:rPr lang="en-US" dirty="0" smtClean="0">
                <a:ea typeface="ＭＳ Ｐゴシック" pitchFamily="34" charset="-128"/>
              </a:rPr>
              <a:t> or Direct customer, or have your own local installation, when you start your implementation, we’ll send you some materials that will help you get started with SFX.  These will include the Implementation Workbook and the SFX Resources sheet.</a:t>
            </a:r>
          </a:p>
          <a:p>
            <a:endParaRPr lang="en-US" dirty="0" smtClean="0">
              <a:ea typeface="ＭＳ Ｐゴシック" pitchFamily="34" charset="-128"/>
            </a:endParaRPr>
          </a:p>
          <a:p>
            <a:r>
              <a:rPr lang="en-US" dirty="0" smtClean="0">
                <a:ea typeface="ＭＳ Ｐゴシック" pitchFamily="34" charset="-128"/>
              </a:rPr>
              <a:t>The implementation workbook is split into three sections: your resources, the user interface, and authentication.  Each section is designed to collect the information we need to configure and customize SFX for your institution.  Remember that we’re here to help, and if you have any questions when you are filling out the workbook, please don’t hesitate to contact your project manager.</a:t>
            </a:r>
          </a:p>
          <a:p>
            <a:endParaRPr lang="en-US" dirty="0"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sz="1000" dirty="0">
                <a:ea typeface="ＭＳ Ｐゴシック" pitchFamily="34" charset="-128"/>
              </a:rPr>
              <a:t>During your implementation, we’ll configure your resources in SFX.  When we send you the workbook, we’ll also include a spreadsheet called “SFX Resources”, and the instructions for how to fill it out.  There are three tabs in this Excel spreadsheet.  The first is “Licensed”, and you’ll see the list of Target Names and Services available in SFX.  The target names are titles of aggregator packages.  If you subscribe to one of these packages and would like to activate it, you’d indicate that in the first column.  You’d only indicate the standard packages in this tab – so for example if you subscribed to EBSCO Academic Search Premier, you’d want that active in SFX.  Remember that the target has an object portfolio associated with it, so by activating the target we’re activating ALL of those publications as well.  You’ll also notice that the Services column usually says “</a:t>
            </a:r>
            <a:r>
              <a:rPr lang="en-US" sz="1000" dirty="0" err="1">
                <a:ea typeface="ＭＳ Ｐゴシック" pitchFamily="34" charset="-128"/>
              </a:rPr>
              <a:t>getFulltxt</a:t>
            </a:r>
            <a:r>
              <a:rPr lang="en-US" sz="1000" dirty="0">
                <a:ea typeface="ＭＳ Ｐゴシック" pitchFamily="34" charset="-128"/>
              </a:rPr>
              <a:t>”, but in some cases there’s more than one service available, like ‘</a:t>
            </a:r>
            <a:r>
              <a:rPr lang="en-US" sz="1000" dirty="0" err="1">
                <a:ea typeface="ＭＳ Ｐゴシック" pitchFamily="34" charset="-128"/>
              </a:rPr>
              <a:t>getFulltext</a:t>
            </a:r>
            <a:r>
              <a:rPr lang="en-US" sz="1000" dirty="0">
                <a:ea typeface="ＭＳ Ｐゴシック" pitchFamily="34" charset="-128"/>
              </a:rPr>
              <a:t>’ and ‘</a:t>
            </a:r>
            <a:r>
              <a:rPr lang="en-US" sz="1000" dirty="0" err="1">
                <a:ea typeface="ＭＳ Ｐゴシック" pitchFamily="34" charset="-128"/>
              </a:rPr>
              <a:t>getAbstract</a:t>
            </a:r>
            <a:r>
              <a:rPr lang="en-US" sz="1000" dirty="0">
                <a:ea typeface="ＭＳ Ｐゴシック" pitchFamily="34" charset="-128"/>
              </a:rPr>
              <a:t>’ on line 18.  For these cases, please indicate which services you want active in the ‘Comments’ column</a:t>
            </a:r>
            <a:r>
              <a:rPr lang="en-US" sz="1000" dirty="0" smtClean="0">
                <a:ea typeface="ＭＳ Ｐゴシック" pitchFamily="34" charset="-128"/>
              </a:rPr>
              <a:t>. (Your project manager</a:t>
            </a:r>
            <a:r>
              <a:rPr lang="en-US" sz="1000" baseline="0" dirty="0" smtClean="0">
                <a:ea typeface="ＭＳ Ｐゴシック" pitchFamily="34" charset="-128"/>
              </a:rPr>
              <a:t> will give you more details on how to indicate which services you want activated in SFX.)</a:t>
            </a:r>
            <a:endParaRPr lang="en-US" sz="1000" dirty="0">
              <a:ea typeface="ＭＳ Ｐゴシック" pitchFamily="34" charset="-128"/>
            </a:endParaRPr>
          </a:p>
          <a:p>
            <a:endParaRPr lang="en-US" sz="1000" dirty="0">
              <a:ea typeface="ＭＳ Ｐゴシック" pitchFamily="34" charset="-128"/>
            </a:endParaRPr>
          </a:p>
          <a:p>
            <a:r>
              <a:rPr lang="en-US" sz="1000" dirty="0">
                <a:ea typeface="ＭＳ Ｐゴシック" pitchFamily="34" charset="-128"/>
              </a:rPr>
              <a:t>The </a:t>
            </a:r>
            <a:r>
              <a:rPr lang="en-US" sz="1000" b="1" dirty="0">
                <a:ea typeface="ＭＳ Ｐゴシック" pitchFamily="34" charset="-128"/>
              </a:rPr>
              <a:t>second</a:t>
            </a:r>
            <a:r>
              <a:rPr lang="en-US" sz="1000" dirty="0">
                <a:ea typeface="ＭＳ Ｐゴシック" pitchFamily="34" charset="-128"/>
              </a:rPr>
              <a:t> tab is a “Free” list of targets that are available in SFX.  If you would like any or all of these activated, you’d record your preferences here in the first column.  Once again, if there are multiple services for a target, there’s a ‘Comments’ column where you can indicate which services you’d like.  The </a:t>
            </a:r>
            <a:r>
              <a:rPr lang="en-US" sz="1000" b="1" dirty="0">
                <a:ea typeface="ＭＳ Ｐゴシック" pitchFamily="34" charset="-128"/>
              </a:rPr>
              <a:t>third</a:t>
            </a:r>
            <a:r>
              <a:rPr lang="en-US" sz="1000" dirty="0">
                <a:ea typeface="ＭＳ Ｐゴシック" pitchFamily="34" charset="-128"/>
              </a:rPr>
              <a:t> tab is “Select Titles” – in this tab, this is where you would identify the titles your library has purchased from individual providers (not as an aggregator package).   In order to set these titles up in SFX, we would need information for each of the fields in this sheet.  For example most libraries that subscribe to Elsevier Science Direct or Wiley Online may choose individual titles from the collection, so the default vendor package may not be the same list of titles your library subscribes to.</a:t>
            </a:r>
          </a:p>
          <a:p>
            <a:endParaRPr lang="en-US" sz="1000" dirty="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r>
              <a:rPr lang="en-US" sz="1200" dirty="0" smtClean="0">
                <a:latin typeface="Verdana" pitchFamily="34" charset="0"/>
                <a:ea typeface="Verdana" pitchFamily="34" charset="0"/>
                <a:cs typeface="Verdana" pitchFamily="34" charset="0"/>
              </a:rPr>
              <a:t>In terms of Authentication, SFX will function the same way as your licensed resources for your off-site users.  For example, if you have previously required off-site users to connect to your internal network via VPN before accessing licensed resources, that requirement will not change with SFX.  If you use a proxy server to authenticate your off-site users before they continue on to your licensed resources, that workflow also will not change.</a:t>
            </a:r>
          </a:p>
          <a:p>
            <a:endParaRPr lang="en-US" sz="1200" dirty="0" smtClean="0">
              <a:latin typeface="Verdana" pitchFamily="34" charset="0"/>
              <a:ea typeface="Verdana" pitchFamily="34" charset="0"/>
              <a:cs typeface="Verdana" pitchFamily="34" charset="0"/>
            </a:endParaRPr>
          </a:p>
          <a:p>
            <a:r>
              <a:rPr lang="en-US" sz="1200" dirty="0">
                <a:latin typeface="Verdana" pitchFamily="34" charset="0"/>
                <a:ea typeface="Verdana" pitchFamily="34" charset="0"/>
                <a:cs typeface="Verdana" pitchFamily="34" charset="0"/>
              </a:rPr>
              <a:t>Your project manager will work with you to configure authentication for your off-site users based on your institution’s specific needs.</a:t>
            </a:r>
          </a:p>
          <a:p>
            <a:endParaRPr lang="en-US" sz="1200" dirty="0" smtClean="0">
              <a:latin typeface="Verdana" pitchFamily="34" charset="0"/>
              <a:ea typeface="Verdana" pitchFamily="34" charset="0"/>
              <a:cs typeface="Verdana"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r>
              <a:rPr lang="en-US" dirty="0" smtClean="0">
                <a:ea typeface="ＭＳ Ｐゴシック" pitchFamily="34" charset="-128"/>
              </a:rPr>
              <a:t>Our</a:t>
            </a:r>
            <a:r>
              <a:rPr lang="en-US" baseline="0" dirty="0" smtClean="0">
                <a:ea typeface="ＭＳ Ｐゴシック" pitchFamily="34" charset="-128"/>
              </a:rPr>
              <a:t> last topic is how SFX and Primo interact – and in particular some options that you’ll want to start thinking about if you are implementing both applications. Note that there is a separate session on SFX-Primo Integration, which will give you more details.</a:t>
            </a:r>
            <a:endParaRPr lang="en-US" dirty="0"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dirty="0" smtClean="0">
                <a:ea typeface="ＭＳ Ｐゴシック" pitchFamily="34" charset="-128"/>
              </a:rPr>
              <a:t>We’ll see </a:t>
            </a:r>
            <a:r>
              <a:rPr lang="en-US" b="1" dirty="0" smtClean="0">
                <a:ea typeface="ＭＳ Ｐゴシック" pitchFamily="34" charset="-128"/>
              </a:rPr>
              <a:t>how</a:t>
            </a:r>
            <a:r>
              <a:rPr lang="en-US" dirty="0" smtClean="0">
                <a:ea typeface="ＭＳ Ｐゴシック" pitchFamily="34" charset="-128"/>
              </a:rPr>
              <a:t> SFX is accessed through Primo, and </a:t>
            </a:r>
            <a:r>
              <a:rPr lang="en-US" b="1" dirty="0" smtClean="0">
                <a:ea typeface="ＭＳ Ｐゴシック" pitchFamily="34" charset="-128"/>
              </a:rPr>
              <a:t>some</a:t>
            </a:r>
            <a:r>
              <a:rPr lang="en-US" dirty="0" smtClean="0">
                <a:ea typeface="ＭＳ Ｐゴシック" pitchFamily="34" charset="-128"/>
              </a:rPr>
              <a:t> of the settings in SFX that control what your users see.</a:t>
            </a:r>
          </a:p>
          <a:p>
            <a:endParaRPr lang="en-US" dirty="0" smtClean="0">
              <a:ea typeface="ＭＳ Ｐゴシック" pitchFamily="34" charset="-128"/>
            </a:endParaRPr>
          </a:p>
          <a:p>
            <a:r>
              <a:rPr lang="en-US" b="1" dirty="0" smtClean="0">
                <a:ea typeface="ＭＳ Ｐゴシック" pitchFamily="34" charset="-128"/>
              </a:rPr>
              <a:t>Then</a:t>
            </a:r>
            <a:r>
              <a:rPr lang="en-US" dirty="0" smtClean="0">
                <a:ea typeface="ＭＳ Ｐゴシック" pitchFamily="34" charset="-128"/>
              </a:rPr>
              <a:t> we’ll talk about how SFX and Primo Central work together.</a:t>
            </a:r>
          </a:p>
          <a:p>
            <a:endParaRPr lang="en-US" dirty="0"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r>
              <a:rPr lang="en-US" dirty="0" smtClean="0">
                <a:ea typeface="ＭＳ Ｐゴシック" pitchFamily="34" charset="-128"/>
              </a:rPr>
              <a:t>The first way to access SFX through Primo is the A-Z link in the top right men</a:t>
            </a:r>
            <a:r>
              <a:rPr lang="en-US" b="0" dirty="0" smtClean="0">
                <a:ea typeface="ＭＳ Ｐゴシック" pitchFamily="34" charset="-128"/>
              </a:rPr>
              <a:t>u.</a:t>
            </a:r>
          </a:p>
          <a:p>
            <a:endParaRPr lang="en-US" b="1" dirty="0" smtClean="0">
              <a:ea typeface="ＭＳ Ｐゴシック" pitchFamily="34" charset="-128"/>
            </a:endParaRPr>
          </a:p>
          <a:p>
            <a:r>
              <a:rPr lang="en-US" b="0" dirty="0" smtClean="0">
                <a:ea typeface="ＭＳ Ｐゴシック" pitchFamily="34" charset="-128"/>
              </a:rPr>
              <a:t>This will give your users a way through Primo</a:t>
            </a:r>
            <a:r>
              <a:rPr lang="en-US" b="0" baseline="0" dirty="0" smtClean="0">
                <a:ea typeface="ＭＳ Ｐゴシック" pitchFamily="34" charset="-128"/>
              </a:rPr>
              <a:t> </a:t>
            </a:r>
            <a:r>
              <a:rPr lang="en-US" b="0" dirty="0" smtClean="0">
                <a:ea typeface="ＭＳ Ｐゴシック" pitchFamily="34" charset="-128"/>
              </a:rPr>
              <a:t>to search for a list of</a:t>
            </a:r>
            <a:r>
              <a:rPr lang="en-US" b="0" baseline="0" dirty="0" smtClean="0">
                <a:ea typeface="ＭＳ Ｐゴシック" pitchFamily="34" charset="-128"/>
              </a:rPr>
              <a:t> (for example) e-journals that your library subscribes to or has access to. The A-Z list is actually comes from SFX.</a:t>
            </a:r>
            <a:endParaRPr lang="en-US" b="0" dirty="0"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r>
              <a:rPr lang="en-US" dirty="0" smtClean="0">
                <a:ea typeface="ＭＳ Ｐゴシック" pitchFamily="34" charset="-128"/>
              </a:rPr>
              <a:t>But most of the time your users will be using SFX’s link resolving capabilities when they click “View Online”.</a:t>
            </a:r>
          </a:p>
          <a:p>
            <a:endParaRPr lang="en-US" dirty="0" smtClean="0">
              <a:ea typeface="ＭＳ Ｐゴシック" pitchFamily="34" charset="-128"/>
            </a:endParaRPr>
          </a:p>
          <a:p>
            <a:r>
              <a:rPr lang="en-US" dirty="0" smtClean="0">
                <a:ea typeface="ＭＳ Ｐゴシック" pitchFamily="34" charset="-128"/>
              </a:rPr>
              <a:t>One thing to remember is that the ‘View Online’ link doesn’t always invoke SFX – in Primo, it’s possible to use a URL in the citation’s record to access online content as well.  The give-away in this example, however, is that we’re seeing the SFX menu as an intermediate step. A user would click</a:t>
            </a:r>
            <a:r>
              <a:rPr lang="en-US" baseline="0" dirty="0" smtClean="0">
                <a:ea typeface="ＭＳ Ｐゴシック" pitchFamily="34" charset="-128"/>
              </a:rPr>
              <a:t> the Go button for the full-text they want to see.</a:t>
            </a:r>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r>
              <a:rPr lang="en-US" dirty="0" smtClean="0">
                <a:ea typeface="ＭＳ Ｐゴシック" pitchFamily="34" charset="-128"/>
              </a:rPr>
              <a:t>If you’ve purchased Primo, when you configure the display for the SFX Menu, remember that your users may be seeing the SFX menu embedded in </a:t>
            </a:r>
            <a:r>
              <a:rPr lang="en-US" dirty="0" err="1" smtClean="0">
                <a:ea typeface="ＭＳ Ｐゴシック" pitchFamily="34" charset="-128"/>
              </a:rPr>
              <a:t>Primo’s</a:t>
            </a:r>
            <a:r>
              <a:rPr lang="en-US" dirty="0" smtClean="0">
                <a:ea typeface="ＭＳ Ｐゴシック" pitchFamily="34" charset="-128"/>
              </a:rPr>
              <a:t> search results.  It’s also possible to control when the menu itself is displayed using </a:t>
            </a:r>
            <a:r>
              <a:rPr lang="en-US" dirty="0" err="1" smtClean="0">
                <a:ea typeface="ＭＳ Ｐゴシック" pitchFamily="34" charset="-128"/>
              </a:rPr>
              <a:t>DirectLink</a:t>
            </a:r>
            <a:r>
              <a:rPr lang="en-US" dirty="0" smtClean="0">
                <a:ea typeface="ＭＳ Ｐゴシック" pitchFamily="34" charset="-128"/>
              </a:rPr>
              <a:t>.</a:t>
            </a:r>
          </a:p>
          <a:p>
            <a:endParaRPr lang="en-US" dirty="0" smtClean="0">
              <a:ea typeface="ＭＳ Ｐゴシック" pitchFamily="34" charset="-128"/>
            </a:endParaRPr>
          </a:p>
          <a:p>
            <a:r>
              <a:rPr lang="en-US" dirty="0" smtClean="0">
                <a:ea typeface="ＭＳ Ｐゴシック" pitchFamily="34" charset="-128"/>
              </a:rPr>
              <a:t>With </a:t>
            </a:r>
            <a:r>
              <a:rPr lang="en-US" dirty="0" err="1" smtClean="0">
                <a:ea typeface="ＭＳ Ｐゴシック" pitchFamily="34" charset="-128"/>
              </a:rPr>
              <a:t>DirectLink</a:t>
            </a:r>
            <a:r>
              <a:rPr lang="en-US" dirty="0" smtClean="0">
                <a:ea typeface="ＭＳ Ｐゴシック" pitchFamily="34" charset="-128"/>
              </a:rPr>
              <a:t> off, the user will always see the SFX Menu as an intermediate step between the source and the target databases.  </a:t>
            </a:r>
          </a:p>
          <a:p>
            <a:endParaRPr lang="en-US" dirty="0" smtClean="0">
              <a:ea typeface="ＭＳ Ｐゴシック" pitchFamily="34" charset="-128"/>
            </a:endParaRPr>
          </a:p>
          <a:p>
            <a:r>
              <a:rPr lang="en-US" dirty="0" smtClean="0">
                <a:ea typeface="ＭＳ Ｐゴシック" pitchFamily="34" charset="-128"/>
              </a:rPr>
              <a:t>With </a:t>
            </a:r>
            <a:r>
              <a:rPr lang="en-US" dirty="0" err="1" smtClean="0">
                <a:ea typeface="ＭＳ Ｐゴシック" pitchFamily="34" charset="-128"/>
              </a:rPr>
              <a:t>DirectLink</a:t>
            </a:r>
            <a:r>
              <a:rPr lang="en-US" dirty="0" smtClean="0">
                <a:ea typeface="ＭＳ Ｐゴシック" pitchFamily="34" charset="-128"/>
              </a:rPr>
              <a:t> off, the user will have the ability to choose which source they want to use, and take advantage of the additional services shown in the menu.</a:t>
            </a:r>
          </a:p>
          <a:p>
            <a:endParaRPr lang="en-US" dirty="0"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r>
              <a:rPr lang="en-US" dirty="0" smtClean="0">
                <a:ea typeface="ＭＳ Ｐゴシック" pitchFamily="34" charset="-128"/>
              </a:rPr>
              <a:t>However, with </a:t>
            </a:r>
            <a:r>
              <a:rPr lang="en-US" dirty="0" err="1" smtClean="0">
                <a:ea typeface="ＭＳ Ｐゴシック" pitchFamily="34" charset="-128"/>
              </a:rPr>
              <a:t>DirectLink</a:t>
            </a:r>
            <a:r>
              <a:rPr lang="en-US" dirty="0" smtClean="0">
                <a:ea typeface="ＭＳ Ｐゴシック" pitchFamily="34" charset="-128"/>
              </a:rPr>
              <a:t> on, the user will only see the source and target, and not the SFX menu when full text is available.  </a:t>
            </a:r>
          </a:p>
          <a:p>
            <a:r>
              <a:rPr lang="en-US" dirty="0" smtClean="0">
                <a:ea typeface="ＭＳ Ｐゴシック" pitchFamily="34" charset="-128"/>
              </a:rPr>
              <a:t>With </a:t>
            </a:r>
            <a:r>
              <a:rPr lang="en-US" dirty="0" err="1" smtClean="0">
                <a:ea typeface="ＭＳ Ｐゴシック" pitchFamily="34" charset="-128"/>
              </a:rPr>
              <a:t>DirectLink</a:t>
            </a:r>
            <a:r>
              <a:rPr lang="en-US" dirty="0" smtClean="0">
                <a:ea typeface="ＭＳ Ｐゴシック" pitchFamily="34" charset="-128"/>
              </a:rPr>
              <a:t> on, the user no longer needs to make an extra decision and an extra click, and they’re brought directly to the full text.</a:t>
            </a:r>
          </a:p>
          <a:p>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pPr>
              <a:lnSpc>
                <a:spcPct val="150000"/>
              </a:lnSpc>
            </a:pPr>
            <a:r>
              <a:rPr lang="en-US" dirty="0" smtClean="0">
                <a:ea typeface="ＭＳ Ｐゴシック" pitchFamily="34" charset="-128"/>
              </a:rPr>
              <a:t>In</a:t>
            </a:r>
            <a:r>
              <a:rPr lang="en-US" baseline="0" dirty="0" smtClean="0">
                <a:ea typeface="ＭＳ Ｐゴシック" pitchFamily="34" charset="-128"/>
              </a:rPr>
              <a:t> this session</a:t>
            </a:r>
            <a:r>
              <a:rPr lang="en-US" dirty="0" smtClean="0">
                <a:ea typeface="ＭＳ Ｐゴシック" pitchFamily="34" charset="-128"/>
              </a:rPr>
              <a:t>, first</a:t>
            </a:r>
            <a:r>
              <a:rPr lang="en-US" baseline="0" dirty="0" smtClean="0">
                <a:ea typeface="ＭＳ Ｐゴシック" pitchFamily="34" charset="-128"/>
              </a:rPr>
              <a:t> I’ll </a:t>
            </a:r>
            <a:r>
              <a:rPr lang="en-US" dirty="0" smtClean="0">
                <a:ea typeface="ＭＳ Ｐゴシック" pitchFamily="34" charset="-128"/>
              </a:rPr>
              <a:t>talk briefly about what SFX is, and then you’ll see how your users will experience and interact with it.   </a:t>
            </a:r>
          </a:p>
          <a:p>
            <a:pPr>
              <a:lnSpc>
                <a:spcPct val="150000"/>
              </a:lnSpc>
            </a:pPr>
            <a:endParaRPr lang="en-US" dirty="0" smtClean="0">
              <a:ea typeface="ＭＳ Ｐゴシック" pitchFamily="34" charset="-128"/>
            </a:endParaRPr>
          </a:p>
          <a:p>
            <a:pPr>
              <a:lnSpc>
                <a:spcPct val="150000"/>
              </a:lnSpc>
            </a:pPr>
            <a:r>
              <a:rPr lang="en-US" dirty="0" smtClean="0">
                <a:ea typeface="ＭＳ Ｐゴシック" pitchFamily="34" charset="-128"/>
              </a:rPr>
              <a:t>Next, you’ll learn how SFX works and be introduced to concepts and terminology that will help you understand SFX better. </a:t>
            </a:r>
          </a:p>
          <a:p>
            <a:pPr>
              <a:lnSpc>
                <a:spcPct val="150000"/>
              </a:lnSpc>
            </a:pPr>
            <a:endParaRPr lang="en-US" dirty="0" smtClean="0">
              <a:ea typeface="ＭＳ Ｐゴシック" pitchFamily="34" charset="-128"/>
            </a:endParaRPr>
          </a:p>
          <a:p>
            <a:pPr>
              <a:lnSpc>
                <a:spcPct val="150000"/>
              </a:lnSpc>
            </a:pPr>
            <a:r>
              <a:rPr lang="en-US" dirty="0" smtClean="0">
                <a:ea typeface="ＭＳ Ｐゴシック" pitchFamily="34" charset="-128"/>
              </a:rPr>
              <a:t>Lastly, I’ll intro</a:t>
            </a:r>
            <a:r>
              <a:rPr lang="en-US" baseline="0" dirty="0" smtClean="0">
                <a:ea typeface="ＭＳ Ｐゴシック" pitchFamily="34" charset="-128"/>
              </a:rPr>
              <a:t>duce you to </a:t>
            </a:r>
            <a:r>
              <a:rPr lang="en-US" dirty="0" smtClean="0">
                <a:ea typeface="ＭＳ Ｐゴシック" pitchFamily="34" charset="-128"/>
              </a:rPr>
              <a:t>the SFX implementation process,</a:t>
            </a:r>
            <a:r>
              <a:rPr lang="en-US" baseline="0" dirty="0" smtClean="0">
                <a:ea typeface="ＭＳ Ｐゴシック" pitchFamily="34" charset="-128"/>
              </a:rPr>
              <a:t> </a:t>
            </a:r>
            <a:r>
              <a:rPr lang="en-US" dirty="0" smtClean="0">
                <a:ea typeface="ＭＳ Ｐゴシック" pitchFamily="34" charset="-128"/>
              </a:rPr>
              <a:t>as</a:t>
            </a:r>
            <a:r>
              <a:rPr lang="en-US" baseline="0" dirty="0" smtClean="0">
                <a:ea typeface="ＭＳ Ｐゴシック" pitchFamily="34" charset="-128"/>
              </a:rPr>
              <a:t> well as talk about how it works with Primo, Ex </a:t>
            </a:r>
            <a:r>
              <a:rPr lang="en-US" baseline="0" dirty="0" err="1" smtClean="0">
                <a:ea typeface="ＭＳ Ｐゴシック" pitchFamily="34" charset="-128"/>
              </a:rPr>
              <a:t>Libris</a:t>
            </a:r>
            <a:r>
              <a:rPr lang="en-US" baseline="0" dirty="0" smtClean="0">
                <a:ea typeface="ＭＳ Ｐゴシック" pitchFamily="34" charset="-128"/>
              </a:rPr>
              <a:t>’ discovery system.</a:t>
            </a:r>
          </a:p>
          <a:p>
            <a:pPr>
              <a:lnSpc>
                <a:spcPct val="150000"/>
              </a:lnSpc>
            </a:pPr>
            <a:endParaRPr lang="en-US" baseline="0" dirty="0" smtClean="0">
              <a:ea typeface="ＭＳ Ｐゴシック" pitchFamily="34" charset="-128"/>
            </a:endParaRPr>
          </a:p>
          <a:p>
            <a:pPr>
              <a:lnSpc>
                <a:spcPct val="150000"/>
              </a:lnSpc>
            </a:pPr>
            <a:r>
              <a:rPr lang="en-US" baseline="0" dirty="0" smtClean="0">
                <a:ea typeface="ＭＳ Ｐゴシック" pitchFamily="34" charset="-128"/>
              </a:rPr>
              <a:t>Then we’ll just wrap things up and I’ll mention some additional resources that are available to you.</a:t>
            </a:r>
          </a:p>
          <a:p>
            <a:pPr>
              <a:lnSpc>
                <a:spcPct val="150000"/>
              </a:lnSpc>
            </a:pPr>
            <a:endParaRPr lang="en-US" dirty="0"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r>
              <a:rPr lang="en-US" dirty="0" smtClean="0">
                <a:ea typeface="ＭＳ Ｐゴシック" pitchFamily="34" charset="-128"/>
              </a:rPr>
              <a:t>Also during your implementation, you’ll be asked whether or not you would like to register with Google Scholar</a:t>
            </a:r>
            <a:r>
              <a:rPr lang="en-US" baseline="0" dirty="0" smtClean="0">
                <a:ea typeface="ＭＳ Ｐゴシック" pitchFamily="34" charset="-128"/>
              </a:rPr>
              <a:t> – if you are not already registered with Google Scholar.</a:t>
            </a:r>
            <a:r>
              <a:rPr lang="en-US" dirty="0" smtClean="0">
                <a:ea typeface="ＭＳ Ｐゴシック" pitchFamily="34" charset="-128"/>
              </a:rPr>
              <a:t> As part of that registration, Google needs to have a current list of your full text resources.  Within SFX, it’s possible to generate and export a file that they can use.</a:t>
            </a:r>
          </a:p>
          <a:p>
            <a:endParaRPr lang="en-US" dirty="0" smtClean="0">
              <a:ea typeface="ＭＳ Ｐゴシック" pitchFamily="34" charset="-128"/>
            </a:endParaRPr>
          </a:p>
          <a:p>
            <a:r>
              <a:rPr lang="en-US" dirty="0" smtClean="0">
                <a:ea typeface="ＭＳ Ｐゴシック" pitchFamily="34" charset="-128"/>
              </a:rPr>
              <a:t>This exported file contains the active </a:t>
            </a:r>
            <a:r>
              <a:rPr lang="en-US" dirty="0" err="1" smtClean="0">
                <a:ea typeface="ＭＳ Ｐゴシック" pitchFamily="34" charset="-128"/>
              </a:rPr>
              <a:t>getFulltxt</a:t>
            </a:r>
            <a:r>
              <a:rPr lang="en-US" dirty="0" smtClean="0">
                <a:ea typeface="ＭＳ Ｐゴシック" pitchFamily="34" charset="-128"/>
              </a:rPr>
              <a:t> data from the SFX database, and is used to indicate in search results</a:t>
            </a:r>
            <a:r>
              <a:rPr lang="en-US" baseline="0" dirty="0" smtClean="0">
                <a:ea typeface="ＭＳ Ｐゴシック" pitchFamily="34" charset="-128"/>
              </a:rPr>
              <a:t> </a:t>
            </a:r>
            <a:r>
              <a:rPr lang="en-US" dirty="0" smtClean="0">
                <a:ea typeface="ＭＳ Ｐゴシック" pitchFamily="34" charset="-128"/>
              </a:rPr>
              <a:t>when electronic full text is available from your library.  </a:t>
            </a:r>
          </a:p>
          <a:p>
            <a:endParaRPr lang="en-US" dirty="0" smtClean="0">
              <a:ea typeface="ＭＳ Ｐゴシック" pitchFamily="34" charset="-128"/>
            </a:endParaRPr>
          </a:p>
          <a:p>
            <a:r>
              <a:rPr lang="en-US" dirty="0" smtClean="0">
                <a:ea typeface="ＭＳ Ｐゴシック" pitchFamily="34" charset="-128"/>
              </a:rPr>
              <a:t>The same file that is generated for Google</a:t>
            </a:r>
            <a:r>
              <a:rPr lang="en-US" baseline="0" dirty="0" smtClean="0">
                <a:ea typeface="ＭＳ Ｐゴシック" pitchFamily="34" charset="-128"/>
              </a:rPr>
              <a:t> Scholar, is also used by Primo Central. Your project team will make sure that this functionality is set up for you. You’ll just need to let you know project team know if are registered with Google Scholar. We’ll talk more about the Google Scholar and Primo Central process in the SFX-Primo Integration session.</a:t>
            </a:r>
          </a:p>
          <a:p>
            <a:endParaRPr lang="en-US" dirty="0"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r>
              <a:rPr lang="en-US" dirty="0" smtClean="0">
                <a:ea typeface="ＭＳ Ｐゴシック" pitchFamily="34" charset="-128"/>
              </a:rPr>
              <a:t>This brings us to the end of our session.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US" dirty="0" smtClean="0">
                <a:ea typeface="ＭＳ Ｐゴシック" pitchFamily="34" charset="-128"/>
              </a:rPr>
              <a:t>To briefly summarize</a:t>
            </a:r>
            <a:r>
              <a:rPr lang="en-US" baseline="0" dirty="0" smtClean="0">
                <a:ea typeface="ＭＳ Ｐゴシック" pitchFamily="34" charset="-128"/>
              </a:rPr>
              <a:t> what we covered, we looked at:</a:t>
            </a:r>
          </a:p>
          <a:p>
            <a:endParaRPr lang="en-US" dirty="0" smtClean="0">
              <a:ea typeface="ＭＳ Ｐゴシック" pitchFamily="34" charset="-128"/>
            </a:endParaRPr>
          </a:p>
          <a:p>
            <a:pPr>
              <a:buFontTx/>
              <a:buChar char="•"/>
            </a:pPr>
            <a:r>
              <a:rPr lang="en-US" baseline="0" dirty="0" smtClean="0">
                <a:ea typeface="ＭＳ Ｐゴシック" pitchFamily="34" charset="-128"/>
              </a:rPr>
              <a:t> </a:t>
            </a:r>
            <a:r>
              <a:rPr lang="en-US" dirty="0" smtClean="0">
                <a:ea typeface="ＭＳ Ｐゴシック" pitchFamily="34" charset="-128"/>
              </a:rPr>
              <a:t>SFX</a:t>
            </a:r>
            <a:r>
              <a:rPr lang="en-US" baseline="0" dirty="0" smtClean="0">
                <a:ea typeface="ＭＳ Ｐゴシック" pitchFamily="34" charset="-128"/>
              </a:rPr>
              <a:t> elements and terminology</a:t>
            </a:r>
          </a:p>
          <a:p>
            <a:pPr>
              <a:buFontTx/>
              <a:buChar char="•"/>
            </a:pPr>
            <a:r>
              <a:rPr lang="en-US" baseline="0" dirty="0" smtClean="0">
                <a:ea typeface="ＭＳ Ｐゴシック" pitchFamily="34" charset="-128"/>
              </a:rPr>
              <a:t> What SFX can do and how it works in terms of user experience as well as behind-the-scenes.</a:t>
            </a:r>
            <a:endParaRPr lang="en-US" dirty="0" smtClean="0">
              <a:ea typeface="ＭＳ Ｐゴシック" pitchFamily="34" charset="-128"/>
            </a:endParaRPr>
          </a:p>
          <a:p>
            <a:pPr>
              <a:buFontTx/>
              <a:buChar char="•"/>
            </a:pPr>
            <a:r>
              <a:rPr lang="en-US" dirty="0" smtClean="0">
                <a:ea typeface="ＭＳ Ｐゴシック" pitchFamily="34" charset="-128"/>
              </a:rPr>
              <a:t> What to expect at the beginning your implementation</a:t>
            </a:r>
          </a:p>
          <a:p>
            <a:pPr>
              <a:buFontTx/>
              <a:buChar char="•"/>
            </a:pPr>
            <a:r>
              <a:rPr lang="en-US" dirty="0" smtClean="0">
                <a:ea typeface="ＭＳ Ｐゴシック" pitchFamily="34" charset="-128"/>
              </a:rPr>
              <a:t> How SFX operates with Primo, and some integration options</a:t>
            </a:r>
            <a:r>
              <a:rPr lang="en-US" baseline="0" dirty="0" smtClean="0">
                <a:ea typeface="ＭＳ Ｐゴシック" pitchFamily="34" charset="-128"/>
              </a:rPr>
              <a:t> for you to start thinking about.</a:t>
            </a:r>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p:spPr>
        <p:txBody>
          <a:bodyPr/>
          <a:lstStyle/>
          <a:p>
            <a:r>
              <a:rPr lang="en-US" dirty="0" smtClean="0">
                <a:ea typeface="ＭＳ Ｐゴシック" pitchFamily="34" charset="-128"/>
              </a:rPr>
              <a:t>For more information on SFX, the General User’s Guide provides a</a:t>
            </a:r>
            <a:r>
              <a:rPr lang="en-US" baseline="0" dirty="0" smtClean="0">
                <a:ea typeface="ＭＳ Ｐゴシック" pitchFamily="34" charset="-128"/>
              </a:rPr>
              <a:t> good overview and general information about how to use SFX, and the Advanced User’s Guide provides more detailed information. Both of these documents can be found on the Ex </a:t>
            </a:r>
            <a:r>
              <a:rPr lang="en-US" baseline="0" dirty="0" err="1" smtClean="0">
                <a:ea typeface="ＭＳ Ｐゴシック" pitchFamily="34" charset="-128"/>
              </a:rPr>
              <a:t>Libris</a:t>
            </a:r>
            <a:r>
              <a:rPr lang="en-US" baseline="0" dirty="0" smtClean="0">
                <a:ea typeface="ＭＳ Ｐゴシック" pitchFamily="34" charset="-128"/>
              </a:rPr>
              <a:t> Documentation Center – which can be accessed from the Ex </a:t>
            </a:r>
            <a:r>
              <a:rPr lang="en-US" baseline="0" dirty="0" err="1" smtClean="0">
                <a:ea typeface="ＭＳ Ｐゴシック" pitchFamily="34" charset="-128"/>
              </a:rPr>
              <a:t>Libris</a:t>
            </a:r>
            <a:r>
              <a:rPr lang="en-US" baseline="0" dirty="0" smtClean="0">
                <a:ea typeface="ＭＳ Ｐゴシック" pitchFamily="34" charset="-128"/>
              </a:rPr>
              <a:t> Customer Center. You’ll need a login, so if you don’t already have a login, please feel free to contact your project manager.</a:t>
            </a:r>
          </a:p>
          <a:p>
            <a:endParaRPr lang="en-US" baseline="0" dirty="0" smtClean="0">
              <a:ea typeface="ＭＳ Ｐゴシック" pitchFamily="34" charset="-128"/>
            </a:endParaRPr>
          </a:p>
          <a:p>
            <a:r>
              <a:rPr lang="en-US" baseline="0" dirty="0" smtClean="0">
                <a:ea typeface="ＭＳ Ｐゴシック" pitchFamily="34" charset="-128"/>
              </a:rPr>
              <a:t>Thanks for viewing this session!</a:t>
            </a:r>
          </a:p>
          <a:p>
            <a:r>
              <a:rPr lang="en-US" dirty="0" smtClean="0">
                <a:ea typeface="ＭＳ Ｐゴシック" pitchFamily="34" charset="-128"/>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US" dirty="0" smtClean="0">
                <a:ea typeface="ＭＳ Ｐゴシック" pitchFamily="34" charset="-128"/>
              </a:rPr>
              <a:t>The key objectives</a:t>
            </a:r>
            <a:r>
              <a:rPr lang="en-US" baseline="0" dirty="0" smtClean="0">
                <a:ea typeface="ＭＳ Ｐゴシック" pitchFamily="34" charset="-128"/>
              </a:rPr>
              <a:t> </a:t>
            </a:r>
            <a:r>
              <a:rPr lang="en-US" dirty="0" smtClean="0">
                <a:ea typeface="ＭＳ Ｐゴシック" pitchFamily="34" charset="-128"/>
              </a:rPr>
              <a:t>for this session are:</a:t>
            </a:r>
          </a:p>
          <a:p>
            <a:pPr>
              <a:buFontTx/>
              <a:buChar char="•"/>
            </a:pPr>
            <a:r>
              <a:rPr lang="en-US" baseline="0" dirty="0" smtClean="0">
                <a:ea typeface="ＭＳ Ｐゴシック" pitchFamily="34" charset="-128"/>
              </a:rPr>
              <a:t>Understanding w</a:t>
            </a:r>
            <a:r>
              <a:rPr lang="en-US" dirty="0" smtClean="0">
                <a:ea typeface="ＭＳ Ｐゴシック" pitchFamily="34" charset="-128"/>
              </a:rPr>
              <a:t>hat SFX can do and how it</a:t>
            </a:r>
            <a:r>
              <a:rPr lang="en-US" baseline="0" dirty="0" smtClean="0">
                <a:ea typeface="ＭＳ Ｐゴシック" pitchFamily="34" charset="-128"/>
              </a:rPr>
              <a:t> works - especially in terms of SFX elements and terminology and the user experience. You’ll see the SFX terminology throughout the documentation and application itself so it’s important to understand what the terms mean.</a:t>
            </a:r>
            <a:endParaRPr lang="en-US" dirty="0" smtClean="0">
              <a:ea typeface="ＭＳ Ｐゴシック" pitchFamily="34" charset="-128"/>
            </a:endParaRPr>
          </a:p>
          <a:p>
            <a:pPr>
              <a:buFontTx/>
              <a:buChar char="•"/>
            </a:pPr>
            <a:r>
              <a:rPr lang="en-US" dirty="0" smtClean="0">
                <a:ea typeface="ＭＳ Ｐゴシック" pitchFamily="34" charset="-128"/>
              </a:rPr>
              <a:t>Knowing</a:t>
            </a:r>
            <a:r>
              <a:rPr lang="en-US" baseline="0" dirty="0" smtClean="0">
                <a:ea typeface="ＭＳ Ｐゴシック" pitchFamily="34" charset="-128"/>
              </a:rPr>
              <a:t> w</a:t>
            </a:r>
            <a:r>
              <a:rPr lang="en-US" dirty="0" smtClean="0">
                <a:ea typeface="ＭＳ Ｐゴシック" pitchFamily="34" charset="-128"/>
              </a:rPr>
              <a:t>hat to expect at the beginning your implementation</a:t>
            </a:r>
          </a:p>
          <a:p>
            <a:pPr>
              <a:buFontTx/>
              <a:buChar char="•"/>
            </a:pPr>
            <a:r>
              <a:rPr lang="en-US" dirty="0" smtClean="0">
                <a:ea typeface="ＭＳ Ｐゴシック" pitchFamily="34" charset="-128"/>
              </a:rPr>
              <a:t>Knowing how SFX operates with Primo and</a:t>
            </a:r>
            <a:r>
              <a:rPr lang="en-US" baseline="0" dirty="0" smtClean="0">
                <a:ea typeface="ＭＳ Ｐゴシック" pitchFamily="34" charset="-128"/>
              </a:rPr>
              <a:t> to begin thinking about a couple of options that have to do with SFX and Primo integration. The SFX/Primo integration will be discussed more in a separate session.</a:t>
            </a:r>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r>
              <a:rPr lang="en-US" dirty="0" smtClean="0">
                <a:ea typeface="ＭＳ Ｐゴシック" pitchFamily="34" charset="-128"/>
              </a:rPr>
              <a:t>So let’s start with</a:t>
            </a:r>
            <a:r>
              <a:rPr lang="en-US" baseline="0" dirty="0" smtClean="0">
                <a:ea typeface="ＭＳ Ｐゴシック" pitchFamily="34" charset="-128"/>
              </a:rPr>
              <a:t> what exactly is SFX…</a:t>
            </a:r>
            <a:endParaRPr lang="en-US"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r>
              <a:rPr lang="en-US" b="0" dirty="0" smtClean="0">
                <a:ea typeface="ＭＳ Ｐゴシック" pitchFamily="34" charset="-128"/>
              </a:rPr>
              <a:t>First and foremost, SFX </a:t>
            </a:r>
            <a:r>
              <a:rPr lang="en-US" dirty="0" smtClean="0">
                <a:ea typeface="ＭＳ Ｐゴシック" pitchFamily="34" charset="-128"/>
              </a:rPr>
              <a:t>is a </a:t>
            </a:r>
            <a:r>
              <a:rPr lang="en-US" b="1" dirty="0" smtClean="0">
                <a:ea typeface="ＭＳ Ｐゴシック" pitchFamily="34" charset="-128"/>
              </a:rPr>
              <a:t>link resolver</a:t>
            </a:r>
            <a:r>
              <a:rPr lang="en-US" dirty="0" smtClean="0">
                <a:ea typeface="ＭＳ Ｐゴシック" pitchFamily="34" charset="-128"/>
              </a:rPr>
              <a:t>.  A link resolver uses the data in a citation from a database or discovery system to find and link to related records (like the abstract or full text) in a different database.  It can also link to a variety of resources, such as your library’s catalog or an interlibrary loan service.</a:t>
            </a:r>
          </a:p>
          <a:p>
            <a:endParaRPr lang="en-US" dirty="0" smtClean="0">
              <a:ea typeface="ＭＳ Ｐゴシック" pitchFamily="34" charset="-128"/>
            </a:endParaRPr>
          </a:p>
          <a:p>
            <a:r>
              <a:rPr lang="en-US" b="0" dirty="0" smtClean="0">
                <a:ea typeface="ＭＳ Ｐゴシック" pitchFamily="34" charset="-128"/>
              </a:rPr>
              <a:t>SFX </a:t>
            </a:r>
            <a:r>
              <a:rPr lang="en-US" dirty="0" smtClean="0">
                <a:ea typeface="ＭＳ Ｐゴシック" pitchFamily="34" charset="-128"/>
              </a:rPr>
              <a:t>uses the </a:t>
            </a:r>
            <a:r>
              <a:rPr lang="en-US" b="1" dirty="0" err="1" smtClean="0">
                <a:ea typeface="ＭＳ Ｐゴシック" pitchFamily="34" charset="-128"/>
              </a:rPr>
              <a:t>OpenURL</a:t>
            </a:r>
            <a:r>
              <a:rPr lang="en-US" b="1" dirty="0" smtClean="0">
                <a:ea typeface="ＭＳ Ｐゴシック" pitchFamily="34" charset="-128"/>
              </a:rPr>
              <a:t> standard</a:t>
            </a:r>
            <a:r>
              <a:rPr lang="en-US" dirty="0" smtClean="0">
                <a:ea typeface="ＭＳ Ｐゴシック" pitchFamily="34" charset="-128"/>
              </a:rPr>
              <a:t>. </a:t>
            </a:r>
            <a:r>
              <a:rPr lang="en-US" dirty="0" err="1" smtClean="0">
                <a:ea typeface="ＭＳ Ｐゴシック" pitchFamily="34" charset="-128"/>
              </a:rPr>
              <a:t>OpenURL</a:t>
            </a:r>
            <a:r>
              <a:rPr lang="en-US" dirty="0" smtClean="0">
                <a:ea typeface="ＭＳ Ｐゴシック" pitchFamily="34" charset="-128"/>
              </a:rPr>
              <a:t> is what makes open linking in the web-based environment possible. It provides the syntax for transferring bibliographic metadata from one information provider to another.</a:t>
            </a:r>
          </a:p>
          <a:p>
            <a:endParaRPr lang="en-US" dirty="0" smtClean="0">
              <a:ea typeface="ＭＳ Ｐゴシック" pitchFamily="34" charset="-128"/>
            </a:endParaRPr>
          </a:p>
          <a:p>
            <a:r>
              <a:rPr lang="en-US" b="0" dirty="0" smtClean="0">
                <a:ea typeface="ＭＳ Ｐゴシック" pitchFamily="34" charset="-128"/>
              </a:rPr>
              <a:t>SFX </a:t>
            </a:r>
            <a:r>
              <a:rPr lang="en-US" dirty="0" smtClean="0">
                <a:ea typeface="ＭＳ Ｐゴシック" pitchFamily="34" charset="-128"/>
              </a:rPr>
              <a:t>provides your end users with an A to Z list of your resources, and </a:t>
            </a:r>
            <a:r>
              <a:rPr lang="en-US" b="1" dirty="0" smtClean="0">
                <a:ea typeface="ＭＳ Ｐゴシック" pitchFamily="34" charset="-128"/>
              </a:rPr>
              <a:t>also</a:t>
            </a:r>
            <a:r>
              <a:rPr lang="en-US" dirty="0" smtClean="0">
                <a:ea typeface="ＭＳ Ｐゴシック" pitchFamily="34" charset="-128"/>
              </a:rPr>
              <a:t> provides library staff tools to analyze your e-resource collections and report on their usage.</a:t>
            </a:r>
          </a:p>
          <a:p>
            <a:endParaRPr lang="en-US"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en-US" dirty="0" smtClean="0">
                <a:ea typeface="ＭＳ Ｐゴシック" pitchFamily="34" charset="-128"/>
              </a:rPr>
              <a:t>Now that we’ve defined at a high-level what SFX is, let’s look</a:t>
            </a:r>
            <a:r>
              <a:rPr lang="en-US" baseline="0" dirty="0" smtClean="0">
                <a:ea typeface="ＭＳ Ｐゴシック" pitchFamily="34" charset="-128"/>
              </a:rPr>
              <a:t> at SFX from a user perspective</a:t>
            </a:r>
            <a:r>
              <a:rPr lang="en-US" dirty="0" smtClean="0">
                <a:ea typeface="ＭＳ Ｐゴシック" pitchFamily="34" charset="-128"/>
              </a:rPr>
              <a:t>. </a:t>
            </a:r>
          </a:p>
          <a:p>
            <a:r>
              <a:rPr lang="en-US" baseline="0" dirty="0" smtClean="0">
                <a:ea typeface="ＭＳ Ｐゴシック" pitchFamily="34" charset="-128"/>
              </a:rPr>
              <a:t>We’re going to look at the SFX user experience from a couple of different angles.</a:t>
            </a:r>
            <a:endParaRPr lang="en-US" dirty="0"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r>
              <a:rPr lang="en-US" baseline="0" dirty="0" smtClean="0">
                <a:ea typeface="ＭＳ Ｐゴシック" pitchFamily="34" charset="-128"/>
              </a:rPr>
              <a:t>The first SFX term we’re going to cover (as it relates to the user experience) is </a:t>
            </a:r>
            <a:r>
              <a:rPr lang="en-US" b="1" baseline="0" dirty="0" smtClean="0">
                <a:ea typeface="ＭＳ Ｐゴシック" pitchFamily="34" charset="-128"/>
              </a:rPr>
              <a:t>source</a:t>
            </a:r>
            <a:r>
              <a:rPr lang="en-US" baseline="0" dirty="0" smtClean="0">
                <a:ea typeface="ＭＳ Ｐゴシック" pitchFamily="34" charset="-128"/>
              </a:rPr>
              <a:t>.  The source is where the user starts his or her search. In this case, we’re using the scenario where the user starts the search in an </a:t>
            </a:r>
            <a:r>
              <a:rPr lang="en-US" baseline="0" dirty="0" err="1" smtClean="0">
                <a:ea typeface="ＭＳ Ｐゴシック" pitchFamily="34" charset="-128"/>
              </a:rPr>
              <a:t>Ebsco</a:t>
            </a:r>
            <a:r>
              <a:rPr lang="en-US" baseline="0" dirty="0" smtClean="0">
                <a:ea typeface="ＭＳ Ｐゴシック" pitchFamily="34" charset="-128"/>
              </a:rPr>
              <a:t> database. The source in this example is </a:t>
            </a:r>
            <a:r>
              <a:rPr lang="en-US" baseline="0" dirty="0" err="1" smtClean="0">
                <a:ea typeface="ＭＳ Ｐゴシック" pitchFamily="34" charset="-128"/>
              </a:rPr>
              <a:t>Ebsco’s</a:t>
            </a:r>
            <a:r>
              <a:rPr lang="en-US" baseline="0" dirty="0" smtClean="0">
                <a:ea typeface="ＭＳ Ｐゴシック" pitchFamily="34" charset="-128"/>
              </a:rPr>
              <a:t> Academic Search Complete.</a:t>
            </a:r>
          </a:p>
          <a:p>
            <a:endParaRPr lang="en-US" dirty="0" smtClean="0">
              <a:ea typeface="ＭＳ Ｐゴシック" pitchFamily="34" charset="-128"/>
            </a:endParaRPr>
          </a:p>
          <a:p>
            <a:r>
              <a:rPr lang="en-US" dirty="0" smtClean="0">
                <a:ea typeface="ＭＳ Ｐゴシック" pitchFamily="34" charset="-128"/>
              </a:rPr>
              <a:t>The general workflow here is that the user does their search in </a:t>
            </a:r>
            <a:r>
              <a:rPr lang="en-US" dirty="0" err="1" smtClean="0">
                <a:ea typeface="ＭＳ Ｐゴシック" pitchFamily="34" charset="-128"/>
              </a:rPr>
              <a:t>Ebsco</a:t>
            </a:r>
            <a:r>
              <a:rPr lang="en-US" dirty="0" smtClean="0">
                <a:ea typeface="ＭＳ Ｐゴシック" pitchFamily="34" charset="-128"/>
              </a:rPr>
              <a:t> and pulls up a list of results</a:t>
            </a:r>
            <a:r>
              <a:rPr lang="en-US" baseline="0" dirty="0" smtClean="0">
                <a:ea typeface="ＭＳ Ｐゴシック" pitchFamily="34" charset="-128"/>
              </a:rPr>
              <a:t> and sees a citation of interest.</a:t>
            </a:r>
            <a:r>
              <a:rPr lang="en-US" dirty="0" smtClean="0">
                <a:ea typeface="ＭＳ Ｐゴシック" pitchFamily="34" charset="-128"/>
              </a:rPr>
              <a:t> Because the library doesn’t happen to have access to the full text in EBSCO, the user only sees the citation in </a:t>
            </a:r>
            <a:r>
              <a:rPr lang="en-US" dirty="0" err="1" smtClean="0">
                <a:ea typeface="ＭＳ Ｐゴシック" pitchFamily="34" charset="-128"/>
              </a:rPr>
              <a:t>Ebsco</a:t>
            </a:r>
            <a:r>
              <a:rPr lang="en-US" dirty="0" smtClean="0">
                <a:ea typeface="ＭＳ Ｐゴシック" pitchFamily="34" charset="-128"/>
              </a:rPr>
              <a:t>.  But your library also has a subscription with Wiley Online</a:t>
            </a:r>
            <a:r>
              <a:rPr lang="en-US" b="1" dirty="0" smtClean="0">
                <a:ea typeface="ＭＳ Ｐゴシック" pitchFamily="34" charset="-128"/>
              </a:rPr>
              <a:t> </a:t>
            </a:r>
            <a:r>
              <a:rPr lang="en-US" dirty="0" smtClean="0">
                <a:ea typeface="ＭＳ Ｐゴシック" pitchFamily="34" charset="-128"/>
              </a:rPr>
              <a:t>and Wiley</a:t>
            </a:r>
            <a:r>
              <a:rPr lang="en-US" baseline="0" dirty="0" smtClean="0">
                <a:ea typeface="ＭＳ Ｐゴシック" pitchFamily="34" charset="-128"/>
              </a:rPr>
              <a:t> Online </a:t>
            </a:r>
            <a:r>
              <a:rPr lang="en-US" dirty="0" smtClean="0">
                <a:ea typeface="ＭＳ Ｐゴシック" pitchFamily="34" charset="-128"/>
              </a:rPr>
              <a:t>has the article full text.  </a:t>
            </a:r>
          </a:p>
          <a:p>
            <a:endParaRPr lang="en-US" dirty="0" smtClean="0">
              <a:ea typeface="ＭＳ Ｐゴシック" pitchFamily="34" charset="-128"/>
            </a:endParaRPr>
          </a:p>
          <a:p>
            <a:r>
              <a:rPr lang="en-US" dirty="0" smtClean="0">
                <a:ea typeface="ＭＳ Ｐゴシック" pitchFamily="34" charset="-128"/>
              </a:rPr>
              <a:t>If you have both of these databases set up to work with SFX, your users will be able to click on the </a:t>
            </a:r>
            <a:r>
              <a:rPr lang="en-US" b="1" dirty="0" smtClean="0">
                <a:ea typeface="ＭＳ Ｐゴシック" pitchFamily="34" charset="-128"/>
              </a:rPr>
              <a:t>SFX button</a:t>
            </a:r>
            <a:r>
              <a:rPr lang="en-US" dirty="0" smtClean="0">
                <a:ea typeface="ＭＳ Ｐゴシック" pitchFamily="34" charset="-128"/>
              </a:rPr>
              <a:t> in EBSCO (click) and be presented with a list of links to related records such as full text, holdings information or other services.  (click)</a:t>
            </a:r>
          </a:p>
          <a:p>
            <a:endParaRPr lang="en-US" dirty="0" smtClean="0">
              <a:ea typeface="ＭＳ Ｐゴシック" pitchFamily="34" charset="-128"/>
            </a:endParaRPr>
          </a:p>
          <a:p>
            <a:r>
              <a:rPr lang="en-US" dirty="0" smtClean="0">
                <a:ea typeface="ＭＳ Ｐゴシック" pitchFamily="34" charset="-128"/>
              </a:rPr>
              <a:t>From there, your users can click </a:t>
            </a:r>
            <a:r>
              <a:rPr lang="en-US" b="1" dirty="0" smtClean="0">
                <a:ea typeface="ＭＳ Ｐゴシック" pitchFamily="34" charset="-128"/>
              </a:rPr>
              <a:t>GO </a:t>
            </a:r>
            <a:r>
              <a:rPr lang="en-US" dirty="0" smtClean="0">
                <a:ea typeface="ＭＳ Ｐゴシック" pitchFamily="34" charset="-128"/>
              </a:rPr>
              <a:t>and be brought to the full text in Wiley Online.</a:t>
            </a:r>
          </a:p>
          <a:p>
            <a:endParaRPr lang="en-US" dirty="0"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r>
              <a:rPr lang="en-US" dirty="0" smtClean="0">
                <a:ea typeface="ＭＳ Ｐゴシック" pitchFamily="34" charset="-128"/>
              </a:rPr>
              <a:t>In a similar way, your users may find a citation of interest while searching your library’s OPAC or Primo.  </a:t>
            </a:r>
          </a:p>
          <a:p>
            <a:r>
              <a:rPr lang="en-US" dirty="0" smtClean="0">
                <a:ea typeface="ＭＳ Ｐゴシック" pitchFamily="34" charset="-128"/>
              </a:rPr>
              <a:t>They would be able to click the SFX button in your OPAC, or in </a:t>
            </a:r>
            <a:r>
              <a:rPr lang="en-US" dirty="0" err="1" smtClean="0">
                <a:ea typeface="ＭＳ Ｐゴシック" pitchFamily="34" charset="-128"/>
              </a:rPr>
              <a:t>Primo’s</a:t>
            </a:r>
            <a:r>
              <a:rPr lang="en-US" dirty="0" smtClean="0">
                <a:ea typeface="ＭＳ Ｐゴシック" pitchFamily="34" charset="-128"/>
              </a:rPr>
              <a:t> case the “</a:t>
            </a:r>
            <a:r>
              <a:rPr lang="en-US" b="1" dirty="0" smtClean="0">
                <a:ea typeface="ＭＳ Ｐゴシック" pitchFamily="34" charset="-128"/>
              </a:rPr>
              <a:t>View Online</a:t>
            </a:r>
            <a:r>
              <a:rPr lang="en-US" dirty="0" smtClean="0">
                <a:ea typeface="ＭＳ Ｐゴシック" pitchFamily="34" charset="-128"/>
              </a:rPr>
              <a:t>” link, and then be brought to the full text article or eBook</a:t>
            </a:r>
            <a:r>
              <a:rPr lang="en-US" baseline="0" dirty="0" smtClean="0">
                <a:ea typeface="ＭＳ Ｐゴシック" pitchFamily="34" charset="-128"/>
              </a:rPr>
              <a:t> by clicking on the Go button.</a:t>
            </a:r>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98277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3037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0877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19504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4924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88436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165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6523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2614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01962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714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3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5301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6234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2105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4894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065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1650" y="1163638"/>
            <a:ext cx="3994150" cy="503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63638"/>
            <a:ext cx="3994150" cy="503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4280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97831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1225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682008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3810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4527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7545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7449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756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724603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75203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0540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6005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60055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01591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40949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5810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87978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2821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9731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165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06577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6754171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4483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48587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715905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95951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00680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a:prstGeom prst="rect">
            <a:avLst/>
          </a:prstGeom>
        </p:spPr>
        <p:txBody>
          <a:bodyPr/>
          <a:lstStyle/>
          <a:p>
            <a:endParaRPr lang="en-US"/>
          </a:p>
        </p:txBody>
      </p:sp>
    </p:spTree>
    <p:extLst>
      <p:ext uri="{BB962C8B-B14F-4D97-AF65-F5344CB8AC3E}">
        <p14:creationId xmlns:p14="http://schemas.microsoft.com/office/powerpoint/2010/main" val="14159978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6"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cs typeface="Arial" pitchFamily="34" charset="0"/>
              <a:sym typeface="Arial" charset="0"/>
            </a:endParaRPr>
          </a:p>
        </p:txBody>
      </p:sp>
      <p:pic>
        <p:nvPicPr>
          <p:cNvPr id="7"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F4FB7E82-8868-4856-826C-67B8F24ADEE4}" type="slidenum">
              <a:rPr lang="ar-SA" sz="1000">
                <a:ea typeface="ＭＳ Ｐゴシック" pitchFamily="34" charset="-128"/>
                <a:cs typeface="Arial" pitchFamily="34" charset="0"/>
              </a:rPr>
              <a:pPr eaLnBrk="0" hangingPunct="0">
                <a:spcBef>
                  <a:spcPct val="0"/>
                </a:spcBef>
              </a:pPr>
              <a:t>‹#›</a:t>
            </a:fld>
            <a:endParaRPr lang="en-US" sz="1000">
              <a:ea typeface="ＭＳ Ｐゴシック" pitchFamily="34" charset="-128"/>
              <a:cs typeface="Arial" pitchFamily="34" charset="0"/>
            </a:endParaRPr>
          </a:p>
        </p:txBody>
      </p:sp>
      <p:sp>
        <p:nvSpPr>
          <p:cNvPr id="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0"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cs typeface="Arial" charset="0"/>
              <a:sym typeface="Arial" charset="0"/>
            </a:endParaRPr>
          </a:p>
        </p:txBody>
      </p:sp>
      <p:sp>
        <p:nvSpPr>
          <p:cNvPr id="12"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5" name="Picture 15" descr="intro_rainbow_ribb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solidFill>
                <a:schemeClr val="tx1"/>
              </a:solidFill>
              <a:latin typeface="Arial" pitchFamily="34" charset="0"/>
              <a:ea typeface="ＭＳ Ｐゴシック" pitchFamily="34" charset="-128"/>
            </a:endParaRPr>
          </a:p>
        </p:txBody>
      </p:sp>
      <p:pic>
        <p:nvPicPr>
          <p:cNvPr id="17" name="Picture 3" descr="ExLibri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4138" y="5118100"/>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12732137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6"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cs typeface="Arial" pitchFamily="34" charset="0"/>
              <a:sym typeface="Arial" charset="0"/>
            </a:endParaRPr>
          </a:p>
        </p:txBody>
      </p:sp>
      <p:pic>
        <p:nvPicPr>
          <p:cNvPr id="7"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F62C60DA-007B-4340-ABB1-7F4A463770F5}" type="slidenum">
              <a:rPr lang="ar-SA" sz="1000">
                <a:ea typeface="ＭＳ Ｐゴシック" pitchFamily="34" charset="-128"/>
                <a:cs typeface="Arial" pitchFamily="34" charset="0"/>
              </a:rPr>
              <a:pPr eaLnBrk="0" hangingPunct="0">
                <a:spcBef>
                  <a:spcPct val="0"/>
                </a:spcBef>
              </a:pPr>
              <a:t>‹#›</a:t>
            </a:fld>
            <a:endParaRPr lang="en-US" sz="1000">
              <a:ea typeface="ＭＳ Ｐゴシック" pitchFamily="34" charset="-128"/>
              <a:cs typeface="Arial" pitchFamily="34" charset="0"/>
            </a:endParaRPr>
          </a:p>
        </p:txBody>
      </p:sp>
      <p:sp>
        <p:nvSpPr>
          <p:cNvPr id="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0"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cs typeface="Arial" charset="0"/>
              <a:sym typeface="Arial" charset="0"/>
            </a:endParaRPr>
          </a:p>
        </p:txBody>
      </p:sp>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341996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Front Page 2">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5"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20733BF3-50C3-413B-8E49-9596DE890FEB}" type="slidenum">
              <a:rPr lang="ar-SA" sz="1000">
                <a:ea typeface="ＭＳ Ｐゴシック" pitchFamily="34" charset="-128"/>
                <a:cs typeface="Arial" pitchFamily="34" charset="0"/>
              </a:rPr>
              <a:pPr eaLnBrk="0" hangingPunct="0">
                <a:spcBef>
                  <a:spcPct val="0"/>
                </a:spcBef>
              </a:pPr>
              <a:t>‹#›</a:t>
            </a:fld>
            <a:endParaRPr lang="en-US" sz="1000">
              <a:ea typeface="ＭＳ Ｐゴシック" pitchFamily="34" charset="-128"/>
              <a:cs typeface="Arial" pitchFamily="34" charset="0"/>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cs typeface="Arial" charset="0"/>
              <a:sym typeface="Arial" charset="0"/>
            </a:endParaRPr>
          </a:p>
        </p:txBody>
      </p:sp>
      <p:sp>
        <p:nvSpPr>
          <p:cNvPr id="10"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1" name="Picture 14" descr="intro_rainbow_ribb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pic>
        <p:nvPicPr>
          <p:cNvPr id="15" name="Picture 3" descr="ExLibri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descr="sfx"/>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14400" y="1462088"/>
            <a:ext cx="1792288" cy="90963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1483431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756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456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964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11016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2933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0882"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50883"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cs typeface="Arial" pitchFamily="34" charset="0"/>
              <a:sym typeface="Arial" charset="0"/>
            </a:endParaRPr>
          </a:p>
        </p:txBody>
      </p:sp>
      <p:pic>
        <p:nvPicPr>
          <p:cNvPr id="250885"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8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6180E4DF-E6C4-4192-BE0D-DB215A2E1B3C}" type="slidenum">
              <a:rPr lang="ar-SA" sz="1000">
                <a:ea typeface="ＭＳ Ｐゴシック" pitchFamily="34" charset="-128"/>
                <a:cs typeface="Arial" pitchFamily="34" charset="0"/>
              </a:rPr>
              <a:pPr eaLnBrk="0" hangingPunct="0">
                <a:spcBef>
                  <a:spcPct val="0"/>
                </a:spcBef>
              </a:pPr>
              <a:t>‹#›</a:t>
            </a:fld>
            <a:endParaRPr lang="en-US" sz="1000">
              <a:ea typeface="ＭＳ Ｐゴシック" pitchFamily="34" charset="-128"/>
              <a:cs typeface="Arial" pitchFamily="34" charset="0"/>
            </a:endParaRPr>
          </a:p>
        </p:txBody>
      </p:sp>
      <p:sp>
        <p:nvSpPr>
          <p:cNvPr id="25088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50888"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cs typeface="Arial" charset="0"/>
              <a:sym typeface="Arial" charset="0"/>
            </a:endParaRPr>
          </a:p>
        </p:txBody>
      </p:sp>
      <p:sp>
        <p:nvSpPr>
          <p:cNvPr id="250890"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50891"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50892"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93" name="Rectangle 3"/>
          <p:cNvSpPr>
            <a:spLocks noGrp="1" noChangeArrowheads="1"/>
          </p:cNvSpPr>
          <p:nvPr>
            <p:ph type="body" idx="1"/>
          </p:nvPr>
        </p:nvSpPr>
        <p:spPr bwMode="auto">
          <a:xfrm>
            <a:off x="501650" y="1163638"/>
            <a:ext cx="8140700"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0894"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Lst>
  <p:timing>
    <p:tnLst>
      <p:par>
        <p:cTn id="1" dur="indefinite" restart="never" nodeType="tmRoot"/>
      </p:par>
    </p:tnLst>
  </p:timing>
  <p:hf sldNum="0" hdr="0" dt="0"/>
  <p:txStyles>
    <p:titleStyle>
      <a:lvl1pPr algn="l" rtl="0" fontAlgn="base">
        <a:spcBef>
          <a:spcPct val="0"/>
        </a:spcBef>
        <a:spcAft>
          <a:spcPct val="0"/>
        </a:spcAft>
        <a:defRPr sz="3200" b="1">
          <a:solidFill>
            <a:srgbClr val="B20637"/>
          </a:solidFill>
          <a:latin typeface="+mj-lt"/>
          <a:ea typeface="+mj-ea"/>
          <a:cs typeface="+mj-cs"/>
        </a:defRPr>
      </a:lvl1pPr>
      <a:lvl2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2pPr>
      <a:lvl3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3pPr>
      <a:lvl4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4pPr>
      <a:lvl5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5pPr>
      <a:lvl6pPr marL="4572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6pPr>
      <a:lvl7pPr marL="9144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7pPr>
      <a:lvl8pPr marL="13716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8pPr>
      <a:lvl9pPr marL="18288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9pPr>
    </p:titleStyle>
    <p:bodyStyle>
      <a:lvl1pPr marL="342900" indent="-342900" algn="l" rtl="0" fontAlgn="base">
        <a:lnSpc>
          <a:spcPct val="125000"/>
        </a:lnSpc>
        <a:spcBef>
          <a:spcPct val="35000"/>
        </a:spcBef>
        <a:spcAft>
          <a:spcPct val="0"/>
        </a:spcAft>
        <a:buSzPct val="85000"/>
        <a:buChar char="•"/>
        <a:defRPr sz="2800">
          <a:solidFill>
            <a:srgbClr val="3E4C56"/>
          </a:solidFill>
          <a:latin typeface="+mn-lt"/>
          <a:ea typeface="+mn-ea"/>
          <a:cs typeface="+mn-cs"/>
        </a:defRPr>
      </a:lvl1pPr>
      <a:lvl2pPr marL="742950" indent="-285750" algn="l" rtl="0" fontAlgn="base">
        <a:lnSpc>
          <a:spcPct val="125000"/>
        </a:lnSpc>
        <a:spcBef>
          <a:spcPct val="35000"/>
        </a:spcBef>
        <a:spcAft>
          <a:spcPct val="0"/>
        </a:spcAft>
        <a:buSzPct val="85000"/>
        <a:buChar char="•"/>
        <a:defRPr sz="2600">
          <a:solidFill>
            <a:srgbClr val="3E4C56"/>
          </a:solidFill>
          <a:latin typeface="+mn-lt"/>
          <a:ea typeface="+mn-ea"/>
          <a:cs typeface="+mn-cs"/>
        </a:defRPr>
      </a:lvl2pPr>
      <a:lvl3pPr marL="1143000" indent="-228600" algn="l" rtl="0" fontAlgn="base">
        <a:lnSpc>
          <a:spcPct val="125000"/>
        </a:lnSpc>
        <a:spcBef>
          <a:spcPct val="35000"/>
        </a:spcBef>
        <a:spcAft>
          <a:spcPct val="0"/>
        </a:spcAft>
        <a:buSzPct val="85000"/>
        <a:buChar char="•"/>
        <a:defRPr sz="2400">
          <a:solidFill>
            <a:srgbClr val="3E4C56"/>
          </a:solidFill>
          <a:latin typeface="+mn-lt"/>
          <a:ea typeface="+mn-ea"/>
          <a:cs typeface="+mn-cs"/>
        </a:defRPr>
      </a:lvl3pPr>
      <a:lvl4pPr marL="1600200" indent="-228600" algn="l" rtl="0" fontAlgn="base">
        <a:lnSpc>
          <a:spcPct val="125000"/>
        </a:lnSpc>
        <a:spcBef>
          <a:spcPct val="35000"/>
        </a:spcBef>
        <a:spcAft>
          <a:spcPct val="0"/>
        </a:spcAft>
        <a:buSzPct val="85000"/>
        <a:buChar char="•"/>
        <a:defRPr sz="2200">
          <a:solidFill>
            <a:srgbClr val="3E4C56"/>
          </a:solidFill>
          <a:latin typeface="+mn-lt"/>
          <a:ea typeface="+mn-ea"/>
          <a:cs typeface="+mn-cs"/>
        </a:defRPr>
      </a:lvl4pPr>
      <a:lvl5pPr marL="20574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5pPr>
      <a:lvl6pPr marL="25146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6pPr>
      <a:lvl7pPr marL="29718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7pPr>
      <a:lvl8pPr marL="34290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8pPr>
      <a:lvl9pPr marL="38862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190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5190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cs typeface="Arial" pitchFamily="34" charset="0"/>
              <a:sym typeface="Arial" charset="0"/>
            </a:endParaRPr>
          </a:p>
        </p:txBody>
      </p:sp>
      <p:pic>
        <p:nvPicPr>
          <p:cNvPr id="251909" name="Picture 5" descr="ExLibris-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10"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82B2912C-D4C1-44AA-A7F7-9FE628507F48}" type="slidenum">
              <a:rPr lang="ar-SA" sz="1000">
                <a:ea typeface="ＭＳ Ｐゴシック" pitchFamily="34" charset="-128"/>
                <a:cs typeface="Arial" pitchFamily="34" charset="0"/>
              </a:rPr>
              <a:pPr eaLnBrk="0" hangingPunct="0">
                <a:spcBef>
                  <a:spcPct val="0"/>
                </a:spcBef>
              </a:pPr>
              <a:t>‹#›</a:t>
            </a:fld>
            <a:endParaRPr lang="en-US" sz="1000">
              <a:ea typeface="ＭＳ Ｐゴシック" pitchFamily="34" charset="-128"/>
              <a:cs typeface="Arial" pitchFamily="34" charset="0"/>
            </a:endParaRPr>
          </a:p>
        </p:txBody>
      </p:sp>
      <p:sp>
        <p:nvSpPr>
          <p:cNvPr id="251911"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51912" name="Picture 6" descr="rule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cs typeface="Arial" charset="0"/>
              <a:sym typeface="Arial" charset="0"/>
            </a:endParaRPr>
          </a:p>
        </p:txBody>
      </p:sp>
      <p:sp>
        <p:nvSpPr>
          <p:cNvPr id="251914"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51915"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51916" name="Picture 6" descr="rule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17" name="Rectangle 3"/>
          <p:cNvSpPr>
            <a:spLocks noGrp="1" noChangeArrowheads="1"/>
          </p:cNvSpPr>
          <p:nvPr>
            <p:ph type="body" idx="1"/>
          </p:nvPr>
        </p:nvSpPr>
        <p:spPr bwMode="auto">
          <a:xfrm>
            <a:off x="501650" y="1163638"/>
            <a:ext cx="8140700"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0"/>
            <a:r>
              <a:rPr lang="en-US" smtClean="0"/>
              <a:t>Click to edit Master text styles</a:t>
            </a:r>
          </a:p>
          <a:p>
            <a:pPr lvl="1"/>
            <a:r>
              <a:rPr lang="en-US" smtClean="0"/>
              <a:t>Second level</a:t>
            </a:r>
          </a:p>
          <a:p>
            <a:pPr lvl="0"/>
            <a:r>
              <a:rPr lang="en-US" smtClean="0"/>
              <a:t>Click to edit Master text styles</a:t>
            </a:r>
          </a:p>
          <a:p>
            <a:pPr lvl="1"/>
            <a:r>
              <a:rPr lang="en-US" smtClean="0"/>
              <a:t>Second level</a:t>
            </a:r>
          </a:p>
          <a:p>
            <a:pPr lvl="1"/>
            <a:endParaRPr lang="en-US" smtClean="0"/>
          </a:p>
          <a:p>
            <a:pPr lvl="1"/>
            <a:endParaRPr lang="en-US" smtClean="0"/>
          </a:p>
        </p:txBody>
      </p:sp>
      <p:sp>
        <p:nvSpPr>
          <p:cNvPr id="251918"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 id="2147484575" r:id="rId12"/>
  </p:sldLayoutIdLst>
  <p:timing>
    <p:tnLst>
      <p:par>
        <p:cTn id="1" dur="indefinite" restart="never" nodeType="tmRoot"/>
      </p:par>
    </p:tnLst>
  </p:timing>
  <p:hf sldNum="0" hdr="0" dt="0"/>
  <p:txStyles>
    <p:titleStyle>
      <a:lvl1pPr algn="l" rtl="0" fontAlgn="base">
        <a:spcBef>
          <a:spcPct val="0"/>
        </a:spcBef>
        <a:spcAft>
          <a:spcPct val="0"/>
        </a:spcAft>
        <a:defRPr sz="3200" b="1">
          <a:solidFill>
            <a:srgbClr val="B20637"/>
          </a:solidFill>
          <a:latin typeface="+mj-lt"/>
          <a:ea typeface="+mj-ea"/>
          <a:cs typeface="+mj-cs"/>
        </a:defRPr>
      </a:lvl1pPr>
      <a:lvl2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2pPr>
      <a:lvl3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3pPr>
      <a:lvl4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4pPr>
      <a:lvl5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5pPr>
      <a:lvl6pPr marL="4572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6pPr>
      <a:lvl7pPr marL="9144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7pPr>
      <a:lvl8pPr marL="13716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8pPr>
      <a:lvl9pPr marL="18288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9pPr>
    </p:titleStyle>
    <p:bodyStyle>
      <a:lvl1pPr marL="342900" indent="-342900" algn="l" rtl="0" fontAlgn="base">
        <a:lnSpc>
          <a:spcPct val="125000"/>
        </a:lnSpc>
        <a:spcBef>
          <a:spcPct val="35000"/>
        </a:spcBef>
        <a:spcAft>
          <a:spcPct val="0"/>
        </a:spcAft>
        <a:buSzPct val="85000"/>
        <a:buChar char="•"/>
        <a:defRPr sz="2800">
          <a:solidFill>
            <a:srgbClr val="3E4C56"/>
          </a:solidFill>
          <a:latin typeface="+mn-lt"/>
          <a:ea typeface="+mn-ea"/>
          <a:cs typeface="+mn-cs"/>
        </a:defRPr>
      </a:lvl1pPr>
      <a:lvl2pPr marL="742950" indent="-285750" algn="l" rtl="0" fontAlgn="base">
        <a:lnSpc>
          <a:spcPct val="125000"/>
        </a:lnSpc>
        <a:spcBef>
          <a:spcPct val="35000"/>
        </a:spcBef>
        <a:spcAft>
          <a:spcPct val="0"/>
        </a:spcAft>
        <a:buSzPct val="85000"/>
        <a:defRPr sz="2200" i="1">
          <a:solidFill>
            <a:srgbClr val="3E4C56"/>
          </a:solidFill>
          <a:latin typeface="+mn-lt"/>
          <a:ea typeface="+mn-ea"/>
          <a:cs typeface="+mn-cs"/>
        </a:defRPr>
      </a:lvl2pPr>
      <a:lvl3pPr marL="1143000" indent="-228600" algn="l" rtl="0" fontAlgn="base">
        <a:lnSpc>
          <a:spcPct val="125000"/>
        </a:lnSpc>
        <a:spcBef>
          <a:spcPct val="35000"/>
        </a:spcBef>
        <a:spcAft>
          <a:spcPct val="0"/>
        </a:spcAft>
        <a:buSzPct val="85000"/>
        <a:buChar char="•"/>
        <a:defRPr sz="2400">
          <a:solidFill>
            <a:srgbClr val="3E4C56"/>
          </a:solidFill>
          <a:latin typeface="+mn-lt"/>
          <a:ea typeface="+mn-ea"/>
          <a:cs typeface="+mn-cs"/>
        </a:defRPr>
      </a:lvl3pPr>
      <a:lvl4pPr marL="1600200" indent="-228600" algn="l" rtl="0" fontAlgn="base">
        <a:lnSpc>
          <a:spcPct val="125000"/>
        </a:lnSpc>
        <a:spcBef>
          <a:spcPct val="35000"/>
        </a:spcBef>
        <a:spcAft>
          <a:spcPct val="0"/>
        </a:spcAft>
        <a:buSzPct val="85000"/>
        <a:buChar char="•"/>
        <a:defRPr sz="2200">
          <a:solidFill>
            <a:srgbClr val="3E4C56"/>
          </a:solidFill>
          <a:latin typeface="+mn-lt"/>
          <a:ea typeface="+mn-ea"/>
          <a:cs typeface="+mn-cs"/>
        </a:defRPr>
      </a:lvl4pPr>
      <a:lvl5pPr marL="20574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5pPr>
      <a:lvl6pPr marL="25146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6pPr>
      <a:lvl7pPr marL="29718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7pPr>
      <a:lvl8pPr marL="34290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8pPr>
      <a:lvl9pPr marL="38862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9858"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49859"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cs typeface="Arial" pitchFamily="34" charset="0"/>
              <a:sym typeface="Arial" charset="0"/>
            </a:endParaRPr>
          </a:p>
        </p:txBody>
      </p:sp>
      <p:sp>
        <p:nvSpPr>
          <p:cNvPr id="249862"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B6BD4758-B712-4C94-9CC3-D4B8AB05D072}" type="slidenum">
              <a:rPr lang="ar-SA" sz="1000">
                <a:ea typeface="ＭＳ Ｐゴシック" pitchFamily="34" charset="-128"/>
                <a:cs typeface="Arial" pitchFamily="34" charset="0"/>
              </a:rPr>
              <a:pPr eaLnBrk="0" hangingPunct="0">
                <a:spcBef>
                  <a:spcPct val="0"/>
                </a:spcBef>
              </a:pPr>
              <a:t>‹#›</a:t>
            </a:fld>
            <a:endParaRPr lang="en-US" sz="1000">
              <a:ea typeface="ＭＳ Ｐゴシック" pitchFamily="34" charset="-128"/>
              <a:cs typeface="Arial" pitchFamily="34" charset="0"/>
            </a:endParaRPr>
          </a:p>
        </p:txBody>
      </p:sp>
      <p:sp>
        <p:nvSpPr>
          <p:cNvPr id="249863"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49864"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cs typeface="Arial" charset="0"/>
              <a:sym typeface="Arial" charset="0"/>
            </a:endParaRPr>
          </a:p>
        </p:txBody>
      </p:sp>
      <p:sp>
        <p:nvSpPr>
          <p:cNvPr id="249866"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49867"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49868"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70"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552" r:id="rId1"/>
    <p:sldLayoutId id="2147484553" r:id="rId2"/>
    <p:sldLayoutId id="2147484554" r:id="rId3"/>
    <p:sldLayoutId id="2147484555" r:id="rId4"/>
    <p:sldLayoutId id="2147484556" r:id="rId5"/>
    <p:sldLayoutId id="2147484557" r:id="rId6"/>
    <p:sldLayoutId id="2147484558" r:id="rId7"/>
    <p:sldLayoutId id="2147484559" r:id="rId8"/>
    <p:sldLayoutId id="2147484560" r:id="rId9"/>
    <p:sldLayoutId id="2147484561" r:id="rId10"/>
    <p:sldLayoutId id="2147484562" r:id="rId11"/>
  </p:sldLayoutIdLst>
  <p:timing>
    <p:tnLst>
      <p:par>
        <p:cTn id="1" dur="indefinite" restart="never" nodeType="tmRoot"/>
      </p:par>
    </p:tnLst>
  </p:timing>
  <p:hf sldNum="0" hdr="0" dt="0"/>
  <p:txStyles>
    <p:titleStyle>
      <a:lvl1pPr algn="l" rtl="0" fontAlgn="base">
        <a:spcBef>
          <a:spcPct val="0"/>
        </a:spcBef>
        <a:spcAft>
          <a:spcPct val="0"/>
        </a:spcAft>
        <a:defRPr sz="3200" b="1">
          <a:solidFill>
            <a:srgbClr val="B20637"/>
          </a:solidFill>
          <a:latin typeface="+mj-lt"/>
          <a:ea typeface="+mj-ea"/>
          <a:cs typeface="+mj-cs"/>
        </a:defRPr>
      </a:lvl1pPr>
      <a:lvl2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2pPr>
      <a:lvl3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3pPr>
      <a:lvl4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4pPr>
      <a:lvl5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5pPr>
      <a:lvl6pPr marL="4572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6pPr>
      <a:lvl7pPr marL="9144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7pPr>
      <a:lvl8pPr marL="13716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8pPr>
      <a:lvl9pPr marL="18288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9pPr>
    </p:titleStyle>
    <p:bodyStyle>
      <a:lvl1pPr marL="342900" indent="-342900" algn="l" rtl="0" fontAlgn="base">
        <a:spcBef>
          <a:spcPct val="35000"/>
        </a:spcBef>
        <a:spcAft>
          <a:spcPct val="0"/>
        </a:spcAft>
        <a:buSzPct val="85000"/>
        <a:buChar char="•"/>
        <a:defRPr sz="2800">
          <a:solidFill>
            <a:srgbClr val="3E4C56"/>
          </a:solidFill>
          <a:latin typeface="+mn-lt"/>
          <a:ea typeface="+mn-ea"/>
          <a:cs typeface="+mn-cs"/>
        </a:defRPr>
      </a:lvl1pPr>
      <a:lvl2pPr marL="742950" indent="-285750" algn="l" rtl="0" fontAlgn="base">
        <a:spcBef>
          <a:spcPct val="35000"/>
        </a:spcBef>
        <a:spcAft>
          <a:spcPct val="0"/>
        </a:spcAft>
        <a:buSzPct val="85000"/>
        <a:buChar char="•"/>
        <a:defRPr sz="2600">
          <a:solidFill>
            <a:srgbClr val="3E4C56"/>
          </a:solidFill>
          <a:latin typeface="+mn-lt"/>
          <a:ea typeface="+mn-ea"/>
          <a:cs typeface="+mn-cs"/>
        </a:defRPr>
      </a:lvl2pPr>
      <a:lvl3pPr marL="1143000" indent="-228600" algn="l" rtl="0" fontAlgn="base">
        <a:spcBef>
          <a:spcPct val="35000"/>
        </a:spcBef>
        <a:spcAft>
          <a:spcPct val="0"/>
        </a:spcAft>
        <a:buSzPct val="85000"/>
        <a:buChar char="•"/>
        <a:defRPr sz="2400">
          <a:solidFill>
            <a:srgbClr val="3E4C56"/>
          </a:solidFill>
          <a:latin typeface="+mn-lt"/>
          <a:ea typeface="+mn-ea"/>
          <a:cs typeface="+mn-cs"/>
        </a:defRPr>
      </a:lvl3pPr>
      <a:lvl4pPr marL="1600200" indent="-228600" algn="l" rtl="0" fontAlgn="base">
        <a:spcBef>
          <a:spcPct val="35000"/>
        </a:spcBef>
        <a:spcAft>
          <a:spcPct val="0"/>
        </a:spcAft>
        <a:buSzPct val="85000"/>
        <a:buChar char="•"/>
        <a:defRPr sz="2200">
          <a:solidFill>
            <a:srgbClr val="3E4C56"/>
          </a:solidFill>
          <a:latin typeface="+mn-lt"/>
          <a:ea typeface="+mn-ea"/>
          <a:cs typeface="+mn-cs"/>
        </a:defRPr>
      </a:lvl4pPr>
      <a:lvl5pPr marL="2057400" indent="-228600" algn="l" rtl="0" fontAlgn="base">
        <a:spcBef>
          <a:spcPct val="35000"/>
        </a:spcBef>
        <a:spcAft>
          <a:spcPct val="0"/>
        </a:spcAft>
        <a:buSzPct val="85000"/>
        <a:buChar char="•"/>
        <a:defRPr sz="2000">
          <a:solidFill>
            <a:srgbClr val="3E4C56"/>
          </a:solidFill>
          <a:latin typeface="+mn-lt"/>
          <a:ea typeface="+mn-ea"/>
          <a:cs typeface="+mn-cs"/>
        </a:defRPr>
      </a:lvl5pPr>
      <a:lvl6pPr marL="2514600" indent="-228600" algn="l" rtl="0" fontAlgn="base">
        <a:spcBef>
          <a:spcPct val="35000"/>
        </a:spcBef>
        <a:spcAft>
          <a:spcPct val="0"/>
        </a:spcAft>
        <a:buSzPct val="85000"/>
        <a:buChar char="•"/>
        <a:defRPr sz="2000">
          <a:solidFill>
            <a:srgbClr val="3E4C56"/>
          </a:solidFill>
          <a:latin typeface="+mn-lt"/>
          <a:ea typeface="+mn-ea"/>
          <a:cs typeface="+mn-cs"/>
        </a:defRPr>
      </a:lvl6pPr>
      <a:lvl7pPr marL="2971800" indent="-228600" algn="l" rtl="0" fontAlgn="base">
        <a:spcBef>
          <a:spcPct val="35000"/>
        </a:spcBef>
        <a:spcAft>
          <a:spcPct val="0"/>
        </a:spcAft>
        <a:buSzPct val="85000"/>
        <a:buChar char="•"/>
        <a:defRPr sz="2000">
          <a:solidFill>
            <a:srgbClr val="3E4C56"/>
          </a:solidFill>
          <a:latin typeface="+mn-lt"/>
          <a:ea typeface="+mn-ea"/>
          <a:cs typeface="+mn-cs"/>
        </a:defRPr>
      </a:lvl7pPr>
      <a:lvl8pPr marL="3429000" indent="-228600" algn="l" rtl="0" fontAlgn="base">
        <a:spcBef>
          <a:spcPct val="35000"/>
        </a:spcBef>
        <a:spcAft>
          <a:spcPct val="0"/>
        </a:spcAft>
        <a:buSzPct val="85000"/>
        <a:buChar char="•"/>
        <a:defRPr sz="2000">
          <a:solidFill>
            <a:srgbClr val="3E4C56"/>
          </a:solidFill>
          <a:latin typeface="+mn-lt"/>
          <a:ea typeface="+mn-ea"/>
          <a:cs typeface="+mn-cs"/>
        </a:defRPr>
      </a:lvl8pPr>
      <a:lvl9pPr marL="3886200" indent="-228600" algn="l" rtl="0" fontAlgn="base">
        <a:spcBef>
          <a:spcPct val="35000"/>
        </a:spcBef>
        <a:spcAft>
          <a:spcPct val="0"/>
        </a:spcAft>
        <a:buSzPct val="85000"/>
        <a:buChar char="•"/>
        <a:defRPr sz="2000">
          <a:solidFill>
            <a:srgbClr val="3E4C5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62"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96965"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E775EF48-93C6-4BC0-90AD-6A5FB29984A3}" type="slidenum">
              <a:rPr lang="ar-SA" sz="1000">
                <a:ea typeface="ＭＳ Ｐゴシック" pitchFamily="34" charset="-128"/>
                <a:cs typeface="Arial" pitchFamily="34" charset="0"/>
              </a:rPr>
              <a:pPr eaLnBrk="0" hangingPunct="0">
                <a:spcBef>
                  <a:spcPct val="0"/>
                </a:spcBef>
              </a:pPr>
              <a:t>‹#›</a:t>
            </a:fld>
            <a:endParaRPr lang="en-US" sz="1000">
              <a:ea typeface="ＭＳ Ｐゴシック" pitchFamily="34" charset="-128"/>
              <a:cs typeface="Arial" pitchFamily="34" charset="0"/>
            </a:endParaRP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cs typeface="Arial" charset="0"/>
              <a:sym typeface="Arial" charset="0"/>
            </a:endParaRPr>
          </a:p>
        </p:txBody>
      </p:sp>
    </p:spTree>
  </p:cSld>
  <p:clrMap bg1="lt1" tx1="dk1" bg2="lt2" tx2="dk2" accent1="accent1" accent2="accent2" accent3="accent3" accent4="accent4" accent5="accent5" accent6="accent6" hlink="hlink" folHlink="folHlink"/>
  <p:sldLayoutIdLst>
    <p:sldLayoutId id="2147484563" r:id="rId1"/>
    <p:sldLayoutId id="2147484564" r:id="rId2"/>
    <p:sldLayoutId id="2147484565" r:id="rId3"/>
    <p:sldLayoutId id="2147484566" r:id="rId4"/>
    <p:sldLayoutId id="2147484567" r:id="rId5"/>
    <p:sldLayoutId id="2147484568" r:id="rId6"/>
    <p:sldLayoutId id="2147484569" r:id="rId7"/>
    <p:sldLayoutId id="2147484570" r:id="rId8"/>
    <p:sldLayoutId id="2147484571" r:id="rId9"/>
    <p:sldLayoutId id="2147484572" r:id="rId10"/>
    <p:sldLayoutId id="2147484573" r:id="rId11"/>
    <p:sldLayoutId id="2147484574" r:id="rId12"/>
  </p:sldLayoutIdLst>
  <p:timing>
    <p:tnLst>
      <p:par>
        <p:cTn id="1" dur="indefinite" restart="never" nodeType="tmRoot"/>
      </p:par>
    </p:tnLst>
  </p:timing>
  <p:hf sldNum="0" hdr="0" dt="0"/>
  <p:txStyles>
    <p:titleStyle>
      <a:lvl1pPr algn="l" rtl="0" fontAlgn="base">
        <a:spcBef>
          <a:spcPct val="0"/>
        </a:spcBef>
        <a:spcAft>
          <a:spcPct val="0"/>
        </a:spcAft>
        <a:defRPr sz="3200" b="1">
          <a:solidFill>
            <a:srgbClr val="B20637"/>
          </a:solidFill>
          <a:latin typeface="+mj-lt"/>
          <a:ea typeface="+mj-ea"/>
          <a:cs typeface="+mj-cs"/>
        </a:defRPr>
      </a:lvl1pPr>
      <a:lvl2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2pPr>
      <a:lvl3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3pPr>
      <a:lvl4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4pPr>
      <a:lvl5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5pPr>
      <a:lvl6pPr marL="4572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6pPr>
      <a:lvl7pPr marL="9144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7pPr>
      <a:lvl8pPr marL="13716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8pPr>
      <a:lvl9pPr marL="18288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9pPr>
    </p:titleStyle>
    <p:bodyStyle>
      <a:lvl1pPr marL="342900" indent="-342900" algn="l" rtl="0" fontAlgn="base">
        <a:spcBef>
          <a:spcPct val="35000"/>
        </a:spcBef>
        <a:spcAft>
          <a:spcPct val="0"/>
        </a:spcAft>
        <a:buSzPct val="85000"/>
        <a:buChar char="•"/>
        <a:defRPr sz="2800">
          <a:solidFill>
            <a:srgbClr val="3E4C56"/>
          </a:solidFill>
          <a:latin typeface="+mn-lt"/>
          <a:ea typeface="+mn-ea"/>
          <a:cs typeface="+mn-cs"/>
        </a:defRPr>
      </a:lvl1pPr>
      <a:lvl2pPr marL="742950" indent="-285750" algn="l" rtl="0" fontAlgn="base">
        <a:spcBef>
          <a:spcPct val="35000"/>
        </a:spcBef>
        <a:spcAft>
          <a:spcPct val="0"/>
        </a:spcAft>
        <a:buSzPct val="85000"/>
        <a:buChar char="•"/>
        <a:defRPr sz="2600">
          <a:solidFill>
            <a:srgbClr val="3E4C56"/>
          </a:solidFill>
          <a:latin typeface="+mn-lt"/>
          <a:ea typeface="+mn-ea"/>
          <a:cs typeface="+mn-cs"/>
        </a:defRPr>
      </a:lvl2pPr>
      <a:lvl3pPr marL="1143000" indent="-228600" algn="l" rtl="0" fontAlgn="base">
        <a:spcBef>
          <a:spcPct val="35000"/>
        </a:spcBef>
        <a:spcAft>
          <a:spcPct val="0"/>
        </a:spcAft>
        <a:buSzPct val="85000"/>
        <a:buChar char="•"/>
        <a:defRPr sz="2400">
          <a:solidFill>
            <a:srgbClr val="3E4C56"/>
          </a:solidFill>
          <a:latin typeface="+mn-lt"/>
          <a:ea typeface="+mn-ea"/>
          <a:cs typeface="+mn-cs"/>
        </a:defRPr>
      </a:lvl3pPr>
      <a:lvl4pPr marL="1600200" indent="-228600" algn="l" rtl="0" fontAlgn="base">
        <a:spcBef>
          <a:spcPct val="35000"/>
        </a:spcBef>
        <a:spcAft>
          <a:spcPct val="0"/>
        </a:spcAft>
        <a:buSzPct val="85000"/>
        <a:buChar char="•"/>
        <a:defRPr sz="2200">
          <a:solidFill>
            <a:srgbClr val="3E4C56"/>
          </a:solidFill>
          <a:latin typeface="+mn-lt"/>
          <a:ea typeface="+mn-ea"/>
          <a:cs typeface="+mn-cs"/>
        </a:defRPr>
      </a:lvl4pPr>
      <a:lvl5pPr marL="2057400" indent="-228600" algn="l" rtl="0" fontAlgn="base">
        <a:spcBef>
          <a:spcPct val="35000"/>
        </a:spcBef>
        <a:spcAft>
          <a:spcPct val="0"/>
        </a:spcAft>
        <a:buSzPct val="85000"/>
        <a:buChar char="•"/>
        <a:defRPr sz="2000">
          <a:solidFill>
            <a:srgbClr val="3E4C56"/>
          </a:solidFill>
          <a:latin typeface="+mn-lt"/>
          <a:ea typeface="+mn-ea"/>
          <a:cs typeface="+mn-cs"/>
        </a:defRPr>
      </a:lvl5pPr>
      <a:lvl6pPr marL="2514600" indent="-228600" algn="l" rtl="0" fontAlgn="base">
        <a:spcBef>
          <a:spcPct val="35000"/>
        </a:spcBef>
        <a:spcAft>
          <a:spcPct val="0"/>
        </a:spcAft>
        <a:buSzPct val="85000"/>
        <a:buChar char="•"/>
        <a:defRPr sz="2000">
          <a:solidFill>
            <a:srgbClr val="3E4C56"/>
          </a:solidFill>
          <a:latin typeface="+mn-lt"/>
          <a:ea typeface="+mn-ea"/>
          <a:cs typeface="+mn-cs"/>
        </a:defRPr>
      </a:lvl6pPr>
      <a:lvl7pPr marL="2971800" indent="-228600" algn="l" rtl="0" fontAlgn="base">
        <a:spcBef>
          <a:spcPct val="35000"/>
        </a:spcBef>
        <a:spcAft>
          <a:spcPct val="0"/>
        </a:spcAft>
        <a:buSzPct val="85000"/>
        <a:buChar char="•"/>
        <a:defRPr sz="2000">
          <a:solidFill>
            <a:srgbClr val="3E4C56"/>
          </a:solidFill>
          <a:latin typeface="+mn-lt"/>
          <a:ea typeface="+mn-ea"/>
          <a:cs typeface="+mn-cs"/>
        </a:defRPr>
      </a:lvl7pPr>
      <a:lvl8pPr marL="3429000" indent="-228600" algn="l" rtl="0" fontAlgn="base">
        <a:spcBef>
          <a:spcPct val="35000"/>
        </a:spcBef>
        <a:spcAft>
          <a:spcPct val="0"/>
        </a:spcAft>
        <a:buSzPct val="85000"/>
        <a:buChar char="•"/>
        <a:defRPr sz="2000">
          <a:solidFill>
            <a:srgbClr val="3E4C56"/>
          </a:solidFill>
          <a:latin typeface="+mn-lt"/>
          <a:ea typeface="+mn-ea"/>
          <a:cs typeface="+mn-cs"/>
        </a:defRPr>
      </a:lvl8pPr>
      <a:lvl9pPr marL="3886200" indent="-228600" algn="l" rtl="0" fontAlgn="base">
        <a:spcBef>
          <a:spcPct val="35000"/>
        </a:spcBef>
        <a:spcAft>
          <a:spcPct val="0"/>
        </a:spcAft>
        <a:buSzPct val="85000"/>
        <a:buChar char="•"/>
        <a:defRPr sz="2000">
          <a:solidFill>
            <a:srgbClr val="3E4C5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4048" name="Rectangle 2"/>
          <p:cNvSpPr>
            <a:spLocks noGrp="1" noChangeArrowheads="1"/>
          </p:cNvSpPr>
          <p:nvPr>
            <p:ph type="title"/>
          </p:nvPr>
        </p:nvSpPr>
        <p:spPr bwMode="auto">
          <a:xfrm>
            <a:off x="457200" y="120650"/>
            <a:ext cx="822960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579" r:id="rId1"/>
    <p:sldLayoutId id="2147484578" r:id="rId2"/>
    <p:sldLayoutId id="2147484577" r:id="rId3"/>
  </p:sldLayoutIdLst>
  <p:timing>
    <p:tnLst>
      <p:par>
        <p:cTn id="1" dur="indefinite" restart="never" nodeType="tmRoot"/>
      </p:par>
    </p:tnLst>
  </p:timing>
  <p:hf sldNum="0" hdr="0" dt="0"/>
  <p:txStyles>
    <p:titleStyle>
      <a:lvl1pPr algn="ctr" rtl="0" eaLnBrk="0" fontAlgn="base" hangingPunct="0">
        <a:spcBef>
          <a:spcPct val="0"/>
        </a:spcBef>
        <a:spcAft>
          <a:spcPct val="0"/>
        </a:spcAft>
        <a:defRPr sz="6000" b="1">
          <a:solidFill>
            <a:srgbClr val="B20637"/>
          </a:solidFill>
          <a:latin typeface="+mj-lt"/>
          <a:ea typeface="+mj-ea"/>
          <a:cs typeface="+mj-cs"/>
        </a:defRPr>
      </a:lvl1pPr>
      <a:lvl2pPr algn="ctr" rtl="0" eaLnBrk="0" fontAlgn="base" hangingPunct="0">
        <a:spcBef>
          <a:spcPct val="0"/>
        </a:spcBef>
        <a:spcAft>
          <a:spcPct val="0"/>
        </a:spcAft>
        <a:defRPr sz="6000" b="1">
          <a:solidFill>
            <a:srgbClr val="B20637"/>
          </a:solidFill>
          <a:latin typeface="Verdana" pitchFamily="34" charset="0"/>
          <a:ea typeface="ＭＳ Ｐゴシック" charset="0"/>
          <a:cs typeface="Arial" pitchFamily="34" charset="0"/>
        </a:defRPr>
      </a:lvl2pPr>
      <a:lvl3pPr algn="ctr" rtl="0" eaLnBrk="0" fontAlgn="base" hangingPunct="0">
        <a:spcBef>
          <a:spcPct val="0"/>
        </a:spcBef>
        <a:spcAft>
          <a:spcPct val="0"/>
        </a:spcAft>
        <a:defRPr sz="6000" b="1">
          <a:solidFill>
            <a:srgbClr val="B20637"/>
          </a:solidFill>
          <a:latin typeface="Verdana" pitchFamily="34" charset="0"/>
          <a:ea typeface="ＭＳ Ｐゴシック" charset="0"/>
          <a:cs typeface="Arial" pitchFamily="34" charset="0"/>
        </a:defRPr>
      </a:lvl3pPr>
      <a:lvl4pPr algn="ctr" rtl="0" eaLnBrk="0" fontAlgn="base" hangingPunct="0">
        <a:spcBef>
          <a:spcPct val="0"/>
        </a:spcBef>
        <a:spcAft>
          <a:spcPct val="0"/>
        </a:spcAft>
        <a:defRPr sz="6000" b="1">
          <a:solidFill>
            <a:srgbClr val="B20637"/>
          </a:solidFill>
          <a:latin typeface="Verdana" pitchFamily="34" charset="0"/>
          <a:ea typeface="ＭＳ Ｐゴシック" charset="0"/>
          <a:cs typeface="Arial" pitchFamily="34" charset="0"/>
        </a:defRPr>
      </a:lvl4pPr>
      <a:lvl5pPr algn="ctr" rtl="0" eaLnBrk="0" fontAlgn="base" hangingPunct="0">
        <a:spcBef>
          <a:spcPct val="0"/>
        </a:spcBef>
        <a:spcAft>
          <a:spcPct val="0"/>
        </a:spcAft>
        <a:defRPr sz="6000" b="1">
          <a:solidFill>
            <a:srgbClr val="B20637"/>
          </a:solidFill>
          <a:latin typeface="Verdana" pitchFamily="34" charset="0"/>
          <a:ea typeface="ＭＳ Ｐゴシック"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lnSpc>
          <a:spcPct val="125000"/>
        </a:lnSpc>
        <a:spcBef>
          <a:spcPct val="35000"/>
        </a:spcBef>
        <a:spcAft>
          <a:spcPct val="0"/>
        </a:spcAft>
        <a:buSzPct val="85000"/>
        <a:buChar char="•"/>
        <a:defRPr sz="2700">
          <a:solidFill>
            <a:srgbClr val="3E4C56"/>
          </a:solidFill>
          <a:latin typeface="+mn-lt"/>
          <a:ea typeface="+mn-ea"/>
          <a:cs typeface="+mn-cs"/>
        </a:defRPr>
      </a:lvl1pPr>
      <a:lvl2pPr marL="742950" indent="-285750" algn="l" rtl="0" eaLnBrk="0" fontAlgn="base" hangingPunct="0">
        <a:lnSpc>
          <a:spcPct val="125000"/>
        </a:lnSpc>
        <a:spcBef>
          <a:spcPct val="35000"/>
        </a:spcBef>
        <a:spcAft>
          <a:spcPct val="0"/>
        </a:spcAft>
        <a:buSzPct val="85000"/>
        <a:buChar char="•"/>
        <a:defRPr sz="2600">
          <a:solidFill>
            <a:srgbClr val="3E4C56"/>
          </a:solidFill>
          <a:latin typeface="+mn-lt"/>
          <a:ea typeface="+mn-ea"/>
          <a:cs typeface="+mn-cs"/>
        </a:defRPr>
      </a:lvl2pPr>
      <a:lvl3pPr marL="1143000" indent="-228600" algn="l" rtl="0" eaLnBrk="0" fontAlgn="base" hangingPunct="0">
        <a:lnSpc>
          <a:spcPct val="125000"/>
        </a:lnSpc>
        <a:spcBef>
          <a:spcPct val="35000"/>
        </a:spcBef>
        <a:spcAft>
          <a:spcPct val="0"/>
        </a:spcAft>
        <a:buSzPct val="85000"/>
        <a:buChar char="•"/>
        <a:defRPr sz="2400">
          <a:solidFill>
            <a:srgbClr val="3E4C56"/>
          </a:solidFill>
          <a:latin typeface="+mn-lt"/>
          <a:ea typeface="+mn-ea"/>
          <a:cs typeface="+mn-cs"/>
        </a:defRPr>
      </a:lvl3pPr>
      <a:lvl4pPr marL="1600200" indent="-228600" algn="l" rtl="0" eaLnBrk="0" fontAlgn="base" hangingPunct="0">
        <a:lnSpc>
          <a:spcPct val="125000"/>
        </a:lnSpc>
        <a:spcBef>
          <a:spcPct val="35000"/>
        </a:spcBef>
        <a:spcAft>
          <a:spcPct val="0"/>
        </a:spcAft>
        <a:buSzPct val="85000"/>
        <a:buChar char="•"/>
        <a:defRPr sz="2200">
          <a:solidFill>
            <a:srgbClr val="3E4C56"/>
          </a:solidFill>
          <a:latin typeface="+mn-lt"/>
          <a:ea typeface="+mn-ea"/>
          <a:cs typeface="+mn-cs"/>
        </a:defRPr>
      </a:lvl4pPr>
      <a:lvl5pPr marL="2057400" indent="-228600" algn="l" rtl="0" eaLnBrk="0" fontAlgn="base" hangingPunct="0">
        <a:lnSpc>
          <a:spcPct val="125000"/>
        </a:lnSpc>
        <a:spcBef>
          <a:spcPct val="35000"/>
        </a:spcBef>
        <a:spcAft>
          <a:spcPct val="0"/>
        </a:spcAft>
        <a:buSzPct val="85000"/>
        <a:buChar char="•"/>
        <a:defRPr sz="2000">
          <a:solidFill>
            <a:srgbClr val="3E4C56"/>
          </a:solidFill>
          <a:latin typeface="+mn-lt"/>
          <a:ea typeface="+mn-ea"/>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22.wmf"/><Relationship Id="rId12" Type="http://schemas.microsoft.com/office/2007/relationships/diagramDrawing" Target="../diagrams/drawing1.xml"/><Relationship Id="rId2" Type="http://schemas.openxmlformats.org/officeDocument/2006/relationships/notesSlide" Target="../notesSlides/notesSlide12.xml"/><Relationship Id="rId16" Type="http://schemas.openxmlformats.org/officeDocument/2006/relationships/image" Target="../media/image17.png"/><Relationship Id="rId1" Type="http://schemas.openxmlformats.org/officeDocument/2006/relationships/slideLayout" Target="../slideLayouts/slideLayout46.xml"/><Relationship Id="rId6" Type="http://schemas.openxmlformats.org/officeDocument/2006/relationships/image" Target="../media/image21.png"/><Relationship Id="rId11" Type="http://schemas.openxmlformats.org/officeDocument/2006/relationships/diagramColors" Target="../diagrams/colors1.xml"/><Relationship Id="rId5" Type="http://schemas.openxmlformats.org/officeDocument/2006/relationships/image" Target="../media/image20.wmf"/><Relationship Id="rId15" Type="http://schemas.openxmlformats.org/officeDocument/2006/relationships/image" Target="../media/image18.jpeg"/><Relationship Id="rId10" Type="http://schemas.openxmlformats.org/officeDocument/2006/relationships/diagramQuickStyle" Target="../diagrams/quickStyle1.xml"/><Relationship Id="rId4" Type="http://schemas.openxmlformats.org/officeDocument/2006/relationships/image" Target="../media/image19.png"/><Relationship Id="rId9" Type="http://schemas.openxmlformats.org/officeDocument/2006/relationships/diagramLayout" Target="../diagrams/layout1.xml"/><Relationship Id="rId1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hyperlink" Target="http://10.100.2.49:3410/eluna?&amp;rft_val_fmt=info:ofi/fmt:kev:mtx:journal&amp;genre=article&amp;sid=ProQ:ProQ:ericshell&amp;atitle=Google's+Evolution+Leads+to+Library+Revolution&amp;issn=0047-2395&amp;date=2011-01-01&amp;volume=39&amp;issue=2&amp;spage=107&amp;au=Jaworski,+Susan;Sullivan,+Roberta&amp;jtitle=Journal+of+Educational+Technology+System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5.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hyperlink" Target="http://www.customercenter.exlibrisgroup.com/" TargetMode="External"/><Relationship Id="rId2" Type="http://schemas.openxmlformats.org/officeDocument/2006/relationships/notesSlide" Target="../notesSlides/notesSlide33.xml"/><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 Box 7"/>
          <p:cNvSpPr txBox="1">
            <a:spLocks noChangeArrowheads="1"/>
          </p:cNvSpPr>
          <p:nvPr/>
        </p:nvSpPr>
        <p:spPr bwMode="auto">
          <a:xfrm>
            <a:off x="923925" y="2928938"/>
            <a:ext cx="7334250" cy="579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US" sz="3200">
                <a:solidFill>
                  <a:srgbClr val="3E4C56"/>
                </a:solidFill>
              </a:rPr>
              <a:t>Introduction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r>
              <a:rPr lang="en-US"/>
              <a:t>Agenda</a:t>
            </a:r>
          </a:p>
        </p:txBody>
      </p:sp>
      <p:sp>
        <p:nvSpPr>
          <p:cNvPr id="278531" name="Rectangle 3"/>
          <p:cNvSpPr>
            <a:spLocks noGrp="1" noChangeArrowheads="1"/>
          </p:cNvSpPr>
          <p:nvPr>
            <p:ph type="body" idx="1"/>
          </p:nvPr>
        </p:nvSpPr>
        <p:spPr>
          <a:xfrm>
            <a:off x="501650" y="1163638"/>
            <a:ext cx="8140700" cy="5376862"/>
          </a:xfrm>
        </p:spPr>
        <p:txBody>
          <a:bodyPr/>
          <a:lstStyle/>
          <a:p>
            <a:r>
              <a:rPr lang="en-US" dirty="0">
                <a:solidFill>
                  <a:srgbClr val="C0C0C0"/>
                </a:solidFill>
              </a:rPr>
              <a:t>What is SFX? </a:t>
            </a:r>
          </a:p>
          <a:p>
            <a:r>
              <a:rPr lang="en-US" dirty="0">
                <a:solidFill>
                  <a:srgbClr val="C0C0C0"/>
                </a:solidFill>
              </a:rPr>
              <a:t>User experience</a:t>
            </a:r>
          </a:p>
          <a:p>
            <a:r>
              <a:rPr lang="en-US" dirty="0"/>
              <a:t>How SFX works</a:t>
            </a:r>
          </a:p>
          <a:p>
            <a:r>
              <a:rPr lang="en-US" dirty="0">
                <a:solidFill>
                  <a:srgbClr val="C0C0C0"/>
                </a:solidFill>
              </a:rPr>
              <a:t>SFX Implementation</a:t>
            </a:r>
          </a:p>
          <a:p>
            <a:r>
              <a:rPr lang="en-US" dirty="0">
                <a:solidFill>
                  <a:srgbClr val="C0C0C0"/>
                </a:solidFill>
              </a:rPr>
              <a:t>SFX and </a:t>
            </a:r>
            <a:r>
              <a:rPr lang="en-US" dirty="0" smtClean="0">
                <a:solidFill>
                  <a:srgbClr val="C0C0C0"/>
                </a:solidFill>
              </a:rPr>
              <a:t>Primo</a:t>
            </a:r>
          </a:p>
          <a:p>
            <a:r>
              <a:rPr lang="en-US" dirty="0" smtClean="0">
                <a:solidFill>
                  <a:srgbClr val="C0C0C0"/>
                </a:solidFill>
              </a:rPr>
              <a:t>Summary and additional resources</a:t>
            </a:r>
            <a:endParaRPr lang="en-US" dirty="0">
              <a:solidFill>
                <a:srgbClr val="C0C0C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r>
              <a:rPr lang="en-US" sz="2800"/>
              <a:t>How SFX Works</a:t>
            </a:r>
          </a:p>
        </p:txBody>
      </p:sp>
      <p:pic>
        <p:nvPicPr>
          <p:cNvPr id="309251" name="Picture 3"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219200"/>
            <a:ext cx="3228975" cy="1938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9252" name="Picture 4" descr="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048000"/>
            <a:ext cx="4038600" cy="2419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9253" name="Picture 5" descr="Primo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4876800"/>
            <a:ext cx="1828800" cy="1130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9254" name="AutoShape 6"/>
          <p:cNvSpPr>
            <a:spLocks noChangeArrowheads="1"/>
          </p:cNvSpPr>
          <p:nvPr/>
        </p:nvSpPr>
        <p:spPr bwMode="auto">
          <a:xfrm>
            <a:off x="4495800" y="3962400"/>
            <a:ext cx="1066800" cy="533400"/>
          </a:xfrm>
          <a:prstGeom prst="rightArrow">
            <a:avLst>
              <a:gd name="adj1" fmla="val 50000"/>
              <a:gd name="adj2" fmla="val 50000"/>
            </a:avLst>
          </a:prstGeom>
          <a:solidFill>
            <a:srgbClr val="A500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55" name="Text Box 7"/>
          <p:cNvSpPr txBox="1">
            <a:spLocks noChangeArrowheads="1"/>
          </p:cNvSpPr>
          <p:nvPr/>
        </p:nvSpPr>
        <p:spPr bwMode="auto">
          <a:xfrm>
            <a:off x="990600" y="2514600"/>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0">
                <a:solidFill>
                  <a:schemeClr val="tx1"/>
                </a:solidFill>
                <a:latin typeface="Arial" pitchFamily="34" charset="0"/>
                <a:cs typeface="Arial" pitchFamily="34" charset="0"/>
              </a:rPr>
              <a:t>Source</a:t>
            </a:r>
          </a:p>
        </p:txBody>
      </p:sp>
      <p:pic>
        <p:nvPicPr>
          <p:cNvPr id="309256" name="Picture 8" descr="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3124200"/>
            <a:ext cx="2900363" cy="2393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9257" name="Text Box 9"/>
          <p:cNvSpPr txBox="1">
            <a:spLocks noChangeArrowheads="1"/>
          </p:cNvSpPr>
          <p:nvPr/>
        </p:nvSpPr>
        <p:spPr bwMode="auto">
          <a:xfrm>
            <a:off x="6172200" y="2514600"/>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0">
                <a:solidFill>
                  <a:schemeClr val="tx1"/>
                </a:solidFill>
                <a:latin typeface="Arial" pitchFamily="34" charset="0"/>
                <a:cs typeface="Arial" pitchFamily="34" charset="0"/>
              </a:rPr>
              <a:t>Target</a:t>
            </a:r>
          </a:p>
        </p:txBody>
      </p:sp>
      <p:pic>
        <p:nvPicPr>
          <p:cNvPr id="309258" name="Picture 10" descr="Hindawi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4876800"/>
            <a:ext cx="1143000" cy="1112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9259" name="Text Box 11"/>
          <p:cNvSpPr txBox="1">
            <a:spLocks noChangeArrowheads="1"/>
          </p:cNvSpPr>
          <p:nvPr/>
        </p:nvSpPr>
        <p:spPr bwMode="auto">
          <a:xfrm>
            <a:off x="4267200" y="1676400"/>
            <a:ext cx="13716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A50021"/>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92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92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92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92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925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9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4" grpId="0" animBg="1"/>
      <p:bldP spid="3092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6" name="Picture 2" descr="12"/>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152400" y="3124200"/>
            <a:ext cx="1295400" cy="857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8467" name="Picture 3" descr="MC900432599[1]"/>
          <p:cNvPicPr>
            <a:picLocks noChangeAspect="1" noChangeArrowheads="1"/>
          </p:cNvPicPr>
          <p:nvPr/>
        </p:nvPicPr>
        <p:blipFill>
          <a:blip r:embed="rId4">
            <a:lum bright="60000" contrast="-70000"/>
            <a:extLst>
              <a:ext uri="{28A0092B-C50C-407E-A947-70E740481C1C}">
                <a14:useLocalDpi xmlns:a14="http://schemas.microsoft.com/office/drawing/2010/main" val="0"/>
              </a:ext>
            </a:extLst>
          </a:blip>
          <a:srcRect/>
          <a:stretch>
            <a:fillRect/>
          </a:stretch>
        </p:blipFill>
        <p:spPr bwMode="auto">
          <a:xfrm>
            <a:off x="6400800" y="4648200"/>
            <a:ext cx="763588" cy="760413"/>
          </a:xfrm>
          <a:prstGeom prst="rect">
            <a:avLst/>
          </a:prstGeom>
          <a:noFill/>
          <a:extLst>
            <a:ext uri="{909E8E84-426E-40DD-AFC4-6F175D3DCCD1}">
              <a14:hiddenFill xmlns:a14="http://schemas.microsoft.com/office/drawing/2010/main">
                <a:solidFill>
                  <a:srgbClr val="FFFFFF"/>
                </a:solidFill>
              </a14:hiddenFill>
            </a:ext>
          </a:extLst>
        </p:spPr>
      </p:pic>
      <p:pic>
        <p:nvPicPr>
          <p:cNvPr id="318468" name="Picture 4" descr="MC900059123[1]"/>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3962400" y="5181600"/>
            <a:ext cx="882650" cy="895350"/>
          </a:xfrm>
          <a:prstGeom prst="rect">
            <a:avLst/>
          </a:prstGeom>
          <a:noFill/>
          <a:extLst>
            <a:ext uri="{909E8E84-426E-40DD-AFC4-6F175D3DCCD1}">
              <a14:hiddenFill xmlns:a14="http://schemas.microsoft.com/office/drawing/2010/main">
                <a:solidFill>
                  <a:srgbClr val="FFFFFF"/>
                </a:solidFill>
              </a14:hiddenFill>
            </a:ext>
          </a:extLst>
        </p:spPr>
      </p:pic>
      <p:pic>
        <p:nvPicPr>
          <p:cNvPr id="318469" name="Picture 5" descr="MC900432599[1]"/>
          <p:cNvPicPr>
            <a:picLocks noChangeAspect="1" noChangeArrowheads="1"/>
          </p:cNvPicPr>
          <p:nvPr/>
        </p:nvPicPr>
        <p:blipFill>
          <a:blip r:embed="rId4">
            <a:lum bright="60000" contrast="-70000"/>
            <a:extLst>
              <a:ext uri="{28A0092B-C50C-407E-A947-70E740481C1C}">
                <a14:useLocalDpi xmlns:a14="http://schemas.microsoft.com/office/drawing/2010/main" val="0"/>
              </a:ext>
            </a:extLst>
          </a:blip>
          <a:srcRect/>
          <a:stretch>
            <a:fillRect/>
          </a:stretch>
        </p:blipFill>
        <p:spPr bwMode="auto">
          <a:xfrm>
            <a:off x="7239000" y="1447800"/>
            <a:ext cx="765175" cy="760413"/>
          </a:xfrm>
          <a:prstGeom prst="rect">
            <a:avLst/>
          </a:prstGeom>
          <a:noFill/>
          <a:extLst>
            <a:ext uri="{909E8E84-426E-40DD-AFC4-6F175D3DCCD1}">
              <a14:hiddenFill xmlns:a14="http://schemas.microsoft.com/office/drawing/2010/main">
                <a:solidFill>
                  <a:srgbClr val="FFFFFF"/>
                </a:solidFill>
              </a14:hiddenFill>
            </a:ext>
          </a:extLst>
        </p:spPr>
      </p:pic>
      <p:pic>
        <p:nvPicPr>
          <p:cNvPr id="318470" name="Picture 6" descr="MC900432599[1]"/>
          <p:cNvPicPr>
            <a:picLocks noChangeAspect="1" noChangeArrowheads="1"/>
          </p:cNvPicPr>
          <p:nvPr/>
        </p:nvPicPr>
        <p:blipFill>
          <a:blip r:embed="rId4">
            <a:lum bright="60000" contrast="-70000"/>
            <a:extLst>
              <a:ext uri="{28A0092B-C50C-407E-A947-70E740481C1C}">
                <a14:useLocalDpi xmlns:a14="http://schemas.microsoft.com/office/drawing/2010/main" val="0"/>
              </a:ext>
            </a:extLst>
          </a:blip>
          <a:srcRect/>
          <a:stretch>
            <a:fillRect/>
          </a:stretch>
        </p:blipFill>
        <p:spPr bwMode="auto">
          <a:xfrm>
            <a:off x="762000" y="1524000"/>
            <a:ext cx="765175" cy="760413"/>
          </a:xfrm>
          <a:prstGeom prst="rect">
            <a:avLst/>
          </a:prstGeom>
          <a:noFill/>
          <a:extLst>
            <a:ext uri="{909E8E84-426E-40DD-AFC4-6F175D3DCCD1}">
              <a14:hiddenFill xmlns:a14="http://schemas.microsoft.com/office/drawing/2010/main">
                <a:solidFill>
                  <a:srgbClr val="FFFFFF"/>
                </a:solidFill>
              </a14:hiddenFill>
            </a:ext>
          </a:extLst>
        </p:spPr>
      </p:pic>
      <p:pic>
        <p:nvPicPr>
          <p:cNvPr id="318471" name="Picture 7" descr="MC900434845[1]"/>
          <p:cNvPicPr>
            <a:picLocks noChangeAspect="1" noChangeArrowheads="1"/>
          </p:cNvPicPr>
          <p:nvPr/>
        </p:nvPicPr>
        <p:blipFill>
          <a:blip r:embed="rId6">
            <a:lum bright="20000" contrast="-40000"/>
            <a:extLst>
              <a:ext uri="{28A0092B-C50C-407E-A947-70E740481C1C}">
                <a14:useLocalDpi xmlns:a14="http://schemas.microsoft.com/office/drawing/2010/main" val="0"/>
              </a:ext>
            </a:extLst>
          </a:blip>
          <a:srcRect/>
          <a:stretch>
            <a:fillRect/>
          </a:stretch>
        </p:blipFill>
        <p:spPr bwMode="auto">
          <a:xfrm>
            <a:off x="7620000" y="3124200"/>
            <a:ext cx="10668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318472" name="Picture 8" descr="MC900441948[1]"/>
          <p:cNvPicPr>
            <a:picLocks noChangeAspect="1" noChangeArrowheads="1"/>
          </p:cNvPicPr>
          <p:nvPr/>
        </p:nvPicPr>
        <p:blipFill>
          <a:blip r:embed="rId7" cstate="print">
            <a:lum bright="50000" contrast="-50000"/>
            <a:extLst>
              <a:ext uri="{28A0092B-C50C-407E-A947-70E740481C1C}">
                <a14:useLocalDpi xmlns:a14="http://schemas.microsoft.com/office/drawing/2010/main" val="0"/>
              </a:ext>
            </a:extLst>
          </a:blip>
          <a:srcRect/>
          <a:stretch>
            <a:fillRect/>
          </a:stretch>
        </p:blipFill>
        <p:spPr bwMode="auto">
          <a:xfrm>
            <a:off x="1676400" y="4572000"/>
            <a:ext cx="663575" cy="9858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nvGraphicFramePr>
        <p:xfrm>
          <a:off x="0" y="0"/>
          <a:ext cx="8839200" cy="6248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18493" name="Picture 29" descr="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19400" y="2133600"/>
            <a:ext cx="3200400" cy="2370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8494" name="Picture 30" descr="Primo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05400" y="990600"/>
            <a:ext cx="9144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8495" name="Picture 31" descr="Hindawi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19400" y="990600"/>
            <a:ext cx="7620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8496" name="Picture 32" descr="12"/>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2819400" y="2133600"/>
            <a:ext cx="3200400" cy="236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8497" name="Picture 33" descr="1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819400" y="2133600"/>
            <a:ext cx="3200400" cy="2370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graphicEl>
                                              <a:dgm id="{DF39783D-90DE-41FC-9B78-E70620DBCE9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0E6BD648-A6B0-4245-AE60-EB3AE77BDF2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038B67D0-A415-4284-BD58-5D7125738F77}"/>
                                            </p:graphic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84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84FCDDAC-5D9E-47E2-B9C1-8797FCFFF86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D51F3D38-B8E1-4329-A690-55E49D266647}"/>
                                            </p:graphic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84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2CC8BABC-0CA5-462C-842C-C5EBB49D854F}"/>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graphicEl>
                                              <a:dgm id="{1A13D457-F046-4A48-B99D-79BE70D0DA30}"/>
                                            </p:graphic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84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8BA2FA42-40FB-4630-AE02-FD3D0391701B}"/>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graphicEl>
                                              <a:dgm id="{DC05D9AD-6C21-4953-88F6-48B377F31D98}"/>
                                            </p:graphic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84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dgm id="{43E642F0-2429-414C-BC11-9F902C5C4C6C}"/>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graphicEl>
                                              <a:dgm id="{E05D4C40-24C2-45FE-A472-9A4B6A439395}"/>
                                            </p:graphic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84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graphicEl>
                                              <a:dgm id="{F50C683C-525A-407B-AF05-1160D15DDC20}"/>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
                                            <p:graphicEl>
                                              <a:dgm id="{BEACEB9B-AFBA-484E-BF75-70F7047063B7}"/>
                                            </p:graphic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847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graphicEl>
                                              <a:dgm id="{C2DBEEC9-9CA8-44FA-A1ED-9E1F32B35E3E}"/>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
                                            <p:graphicEl>
                                              <a:dgm id="{30C7F3C6-8158-440F-9214-D8ECD3B7EC43}"/>
                                            </p:graphic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1846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graphicEl>
                                              <a:dgm id="{6DD633CC-9597-4695-8FB3-898A9E079AC4}"/>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
                                            <p:graphicEl>
                                              <a:dgm id="{EA5DFB8D-2F72-4B66-9448-A20F59EC395F}"/>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
                                            <p:graphicEl>
                                              <a:dgm id="{05AE96F8-92DC-4F76-B4EF-E0CB7D6D4E8B}"/>
                                            </p:graphic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1849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1847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1849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18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r>
              <a:rPr lang="en-US" dirty="0" err="1" smtClean="0"/>
              <a:t>OpenURL</a:t>
            </a:r>
            <a:r>
              <a:rPr lang="en-US" dirty="0" smtClean="0"/>
              <a:t> Example</a:t>
            </a:r>
            <a:endParaRPr lang="en-US" dirty="0"/>
          </a:p>
        </p:txBody>
      </p:sp>
      <p:sp>
        <p:nvSpPr>
          <p:cNvPr id="278531" name="Rectangle 3"/>
          <p:cNvSpPr>
            <a:spLocks noGrp="1" noChangeArrowheads="1"/>
          </p:cNvSpPr>
          <p:nvPr>
            <p:ph type="body" idx="1"/>
          </p:nvPr>
        </p:nvSpPr>
        <p:spPr>
          <a:xfrm>
            <a:off x="501650" y="1163638"/>
            <a:ext cx="8140700" cy="5376862"/>
          </a:xfrm>
        </p:spPr>
        <p:txBody>
          <a:bodyPr/>
          <a:lstStyle/>
          <a:p>
            <a:pPr marL="0" indent="0">
              <a:buNone/>
            </a:pPr>
            <a:r>
              <a:rPr lang="en-US" u="sng" dirty="0">
                <a:hlinkClick r:id="rId3"/>
              </a:rPr>
              <a:t>http://</a:t>
            </a:r>
            <a:r>
              <a:rPr lang="en-US" u="sng" dirty="0" smtClean="0">
                <a:hlinkClick r:id="rId3"/>
              </a:rPr>
              <a:t>10.100.3.189:3410/eluna</a:t>
            </a:r>
            <a:r>
              <a:rPr lang="en-US" u="sng" dirty="0">
                <a:hlinkClick r:id="rId3"/>
              </a:rPr>
              <a:t>?&amp;rft_val_fmt=info:ofi/fmt:kev:mtx:journal&amp;genre=article&amp;sid=ProQ:ProQ%3Aericshell&amp;atitle=Google%27s+Evolution+Leads+to+Library+Revolution&amp;issn=0047-2395&amp;date=2011-01-01&amp;volume=39&amp;issue=2&amp;spage=107&amp;au=Jaworski%2C+Susan%3BSullivan%2C+Roberta&amp;jtitle=Journal+of+Educational+Technology+Systems</a:t>
            </a:r>
            <a:endParaRPr lang="en-US" dirty="0"/>
          </a:p>
        </p:txBody>
      </p:sp>
    </p:spTree>
    <p:extLst>
      <p:ext uri="{BB962C8B-B14F-4D97-AF65-F5344CB8AC3E}">
        <p14:creationId xmlns:p14="http://schemas.microsoft.com/office/powerpoint/2010/main" val="3083654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r>
              <a:rPr lang="en-US" sz="2800"/>
              <a:t>Sources and Targets</a:t>
            </a:r>
          </a:p>
        </p:txBody>
      </p:sp>
      <p:sp>
        <p:nvSpPr>
          <p:cNvPr id="320515" name="Rectangle 3"/>
          <p:cNvSpPr>
            <a:spLocks noGrp="1" noChangeArrowheads="1"/>
          </p:cNvSpPr>
          <p:nvPr>
            <p:ph type="body" idx="1"/>
          </p:nvPr>
        </p:nvSpPr>
        <p:spPr>
          <a:xfrm>
            <a:off x="501650" y="1163638"/>
            <a:ext cx="5060950" cy="5030787"/>
          </a:xfrm>
        </p:spPr>
        <p:txBody>
          <a:bodyPr/>
          <a:lstStyle/>
          <a:p>
            <a:endParaRPr lang="en-US" dirty="0"/>
          </a:p>
          <a:p>
            <a:r>
              <a:rPr lang="en-US" dirty="0"/>
              <a:t>Source</a:t>
            </a:r>
          </a:p>
          <a:p>
            <a:pPr lvl="1"/>
            <a:r>
              <a:rPr lang="en-US" dirty="0"/>
              <a:t>Database or discovery system where users are searching </a:t>
            </a:r>
          </a:p>
          <a:p>
            <a:r>
              <a:rPr lang="en-US" dirty="0"/>
              <a:t>Target</a:t>
            </a:r>
          </a:p>
          <a:p>
            <a:pPr lvl="1"/>
            <a:r>
              <a:rPr lang="en-US" dirty="0"/>
              <a:t>Database that contains what users are searching for</a:t>
            </a:r>
          </a:p>
          <a:p>
            <a:pPr lvl="1"/>
            <a:endParaRPr lang="en-US" dirty="0"/>
          </a:p>
        </p:txBody>
      </p:sp>
      <p:pic>
        <p:nvPicPr>
          <p:cNvPr id="320516" name="Picture 4" descr="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657600"/>
            <a:ext cx="2600325" cy="2146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0517" name="Picture 5" descr="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1600200"/>
            <a:ext cx="3276600" cy="1962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05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05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05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051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051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0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r>
              <a:rPr lang="en-US" sz="2800"/>
              <a:t>Services and Parameters</a:t>
            </a:r>
          </a:p>
        </p:txBody>
      </p:sp>
      <p:sp>
        <p:nvSpPr>
          <p:cNvPr id="322563" name="Rectangle 3"/>
          <p:cNvSpPr>
            <a:spLocks noGrp="1" noChangeArrowheads="1"/>
          </p:cNvSpPr>
          <p:nvPr>
            <p:ph type="body" sz="half" idx="1"/>
          </p:nvPr>
        </p:nvSpPr>
        <p:spPr>
          <a:xfrm>
            <a:off x="501650" y="1163638"/>
            <a:ext cx="7880350" cy="5030787"/>
          </a:xfrm>
        </p:spPr>
        <p:txBody>
          <a:bodyPr/>
          <a:lstStyle/>
          <a:p>
            <a:pPr marL="0" indent="0"/>
            <a:r>
              <a:rPr lang="en-US" sz="2500" dirty="0"/>
              <a:t>  Services </a:t>
            </a:r>
          </a:p>
          <a:p>
            <a:pPr marL="457200" lvl="1" indent="0"/>
            <a:r>
              <a:rPr lang="en-US" sz="2000" dirty="0"/>
              <a:t>Connection information</a:t>
            </a:r>
          </a:p>
          <a:p>
            <a:pPr marL="0" indent="0"/>
            <a:r>
              <a:rPr lang="en-US" sz="2500" dirty="0"/>
              <a:t>  Types of Services</a:t>
            </a:r>
          </a:p>
          <a:p>
            <a:pPr marL="457200" lvl="1" indent="0"/>
            <a:r>
              <a:rPr lang="en-US" sz="2000" dirty="0" err="1"/>
              <a:t>getFullTxt</a:t>
            </a:r>
            <a:endParaRPr lang="en-US" sz="2000" dirty="0"/>
          </a:p>
          <a:p>
            <a:pPr marL="457200" lvl="1" indent="0"/>
            <a:r>
              <a:rPr lang="en-US" sz="2000" dirty="0" err="1"/>
              <a:t>getAbstract</a:t>
            </a:r>
            <a:endParaRPr lang="en-US" sz="2000" dirty="0"/>
          </a:p>
          <a:p>
            <a:pPr marL="457200" lvl="1" indent="0"/>
            <a:r>
              <a:rPr lang="en-US" sz="2000" dirty="0" err="1"/>
              <a:t>getHoldings</a:t>
            </a:r>
            <a:endParaRPr lang="en-US" sz="2000" dirty="0"/>
          </a:p>
          <a:p>
            <a:pPr marL="457200" lvl="1" indent="0"/>
            <a:r>
              <a:rPr lang="en-US" sz="2000" dirty="0" err="1" smtClean="0"/>
              <a:t>getWebService</a:t>
            </a:r>
            <a:endParaRPr lang="en-US" sz="2000" dirty="0"/>
          </a:p>
          <a:p>
            <a:pPr marL="0" indent="0"/>
            <a:r>
              <a:rPr lang="en-US" sz="2500" dirty="0"/>
              <a:t>  Parameters</a:t>
            </a:r>
          </a:p>
          <a:p>
            <a:pPr marL="457200" lvl="1" indent="0"/>
            <a:r>
              <a:rPr lang="en-US" sz="2000" dirty="0"/>
              <a:t>Authentication used to request information from target</a:t>
            </a:r>
          </a:p>
          <a:p>
            <a:pPr marL="457200" lvl="1" indent="0"/>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25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256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2256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256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256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256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256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2256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25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r>
              <a:rPr lang="en-US" sz="2800"/>
              <a:t>Object and Object Portfolio</a:t>
            </a:r>
          </a:p>
        </p:txBody>
      </p:sp>
      <p:sp>
        <p:nvSpPr>
          <p:cNvPr id="324611" name="Rectangle 3"/>
          <p:cNvSpPr>
            <a:spLocks noGrp="1" noChangeArrowheads="1"/>
          </p:cNvSpPr>
          <p:nvPr>
            <p:ph type="body" idx="1"/>
          </p:nvPr>
        </p:nvSpPr>
        <p:spPr/>
        <p:txBody>
          <a:bodyPr/>
          <a:lstStyle/>
          <a:p>
            <a:pPr>
              <a:lnSpc>
                <a:spcPct val="150000"/>
              </a:lnSpc>
              <a:buClr>
                <a:srgbClr val="A50021"/>
              </a:buClr>
            </a:pPr>
            <a:r>
              <a:rPr lang="en-US" dirty="0">
                <a:latin typeface="Arial Unicode MS" pitchFamily="34" charset="-128"/>
                <a:ea typeface="Arial Unicode MS" pitchFamily="34" charset="-128"/>
                <a:cs typeface="Arial Unicode MS" pitchFamily="34" charset="-128"/>
              </a:rPr>
              <a:t>Object</a:t>
            </a:r>
          </a:p>
          <a:p>
            <a:pPr lvl="1">
              <a:lnSpc>
                <a:spcPct val="150000"/>
              </a:lnSpc>
              <a:buClr>
                <a:srgbClr val="A50021"/>
              </a:buClr>
            </a:pPr>
            <a:r>
              <a:rPr lang="en-US" dirty="0">
                <a:latin typeface="Arial Unicode MS" pitchFamily="34" charset="-128"/>
                <a:ea typeface="Arial Unicode MS" pitchFamily="34" charset="-128"/>
                <a:cs typeface="Arial Unicode MS" pitchFamily="34" charset="-128"/>
              </a:rPr>
              <a:t>Serial </a:t>
            </a:r>
            <a:r>
              <a:rPr lang="en-US" dirty="0" smtClean="0">
                <a:latin typeface="Arial Unicode MS" pitchFamily="34" charset="-128"/>
                <a:ea typeface="Arial Unicode MS" pitchFamily="34" charset="-128"/>
                <a:cs typeface="Arial Unicode MS" pitchFamily="34" charset="-128"/>
              </a:rPr>
              <a:t>title or monograph title</a:t>
            </a:r>
            <a:endParaRPr lang="en-US" dirty="0">
              <a:latin typeface="Arial Unicode MS" pitchFamily="34" charset="-128"/>
              <a:ea typeface="Arial Unicode MS" pitchFamily="34" charset="-128"/>
              <a:cs typeface="Arial Unicode MS" pitchFamily="34" charset="-128"/>
            </a:endParaRPr>
          </a:p>
          <a:p>
            <a:pPr>
              <a:lnSpc>
                <a:spcPct val="150000"/>
              </a:lnSpc>
              <a:buClr>
                <a:srgbClr val="A50021"/>
              </a:buClr>
            </a:pPr>
            <a:r>
              <a:rPr lang="en-US" dirty="0">
                <a:latin typeface="Arial Unicode MS" pitchFamily="34" charset="-128"/>
                <a:ea typeface="Arial Unicode MS" pitchFamily="34" charset="-128"/>
                <a:cs typeface="Arial Unicode MS" pitchFamily="34" charset="-128"/>
              </a:rPr>
              <a:t>Object Portfolio</a:t>
            </a:r>
          </a:p>
          <a:p>
            <a:pPr lvl="1">
              <a:lnSpc>
                <a:spcPct val="150000"/>
              </a:lnSpc>
              <a:buClr>
                <a:srgbClr val="A50021"/>
              </a:buClr>
            </a:pPr>
            <a:r>
              <a:rPr lang="en-US" dirty="0">
                <a:latin typeface="Arial Unicode MS" pitchFamily="34" charset="-128"/>
                <a:ea typeface="Arial Unicode MS" pitchFamily="34" charset="-128"/>
                <a:cs typeface="Arial Unicode MS" pitchFamily="34" charset="-128"/>
              </a:rPr>
              <a:t>Collection of objects associated with a target </a:t>
            </a:r>
            <a:r>
              <a:rPr lang="en-US" dirty="0" smtClean="0">
                <a:latin typeface="Arial Unicode MS" pitchFamily="34" charset="-128"/>
                <a:ea typeface="Arial Unicode MS" pitchFamily="34" charset="-128"/>
                <a:cs typeface="Arial Unicode MS" pitchFamily="34" charset="-128"/>
              </a:rPr>
              <a:t>/ target </a:t>
            </a:r>
            <a:r>
              <a:rPr lang="en-US" dirty="0">
                <a:latin typeface="Arial Unicode MS" pitchFamily="34" charset="-128"/>
                <a:ea typeface="Arial Unicode MS" pitchFamily="34" charset="-128"/>
                <a:cs typeface="Arial Unicode MS" pitchFamily="34" charset="-128"/>
              </a:rPr>
              <a:t>service</a:t>
            </a:r>
          </a:p>
          <a:p>
            <a:pPr lvl="1"/>
            <a:endParaRPr lang="en-US" dirty="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46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246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46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r>
              <a:rPr lang="en-US" sz="2800"/>
              <a:t>Thresholds</a:t>
            </a:r>
          </a:p>
        </p:txBody>
      </p:sp>
      <p:sp>
        <p:nvSpPr>
          <p:cNvPr id="326659" name="Rectangle 3"/>
          <p:cNvSpPr>
            <a:spLocks noGrp="1" noChangeArrowheads="1"/>
          </p:cNvSpPr>
          <p:nvPr>
            <p:ph type="body" idx="1"/>
          </p:nvPr>
        </p:nvSpPr>
        <p:spPr/>
        <p:txBody>
          <a:bodyPr/>
          <a:lstStyle/>
          <a:p>
            <a:r>
              <a:rPr lang="en-US"/>
              <a:t>Thresholds</a:t>
            </a:r>
          </a:p>
          <a:p>
            <a:pPr lvl="1"/>
            <a:r>
              <a:rPr lang="en-US"/>
              <a:t>Conditions placed on targets, services, or objects</a:t>
            </a:r>
          </a:p>
          <a:p>
            <a:r>
              <a:rPr lang="en-US"/>
              <a:t>Global and Local Thresholds</a:t>
            </a:r>
          </a:p>
          <a:p>
            <a:r>
              <a:rPr lang="en-US"/>
              <a:t>Types of Thresholds</a:t>
            </a:r>
          </a:p>
          <a:p>
            <a:pPr lvl="1"/>
            <a:r>
              <a:rPr lang="en-US"/>
              <a:t>Date</a:t>
            </a:r>
          </a:p>
          <a:p>
            <a:pPr lvl="1"/>
            <a:r>
              <a:rPr lang="en-US"/>
              <a:t>Need Attribute</a:t>
            </a:r>
          </a:p>
          <a:p>
            <a:pPr lvl="1"/>
            <a:r>
              <a:rPr lang="en-US"/>
              <a:t>Authentication</a:t>
            </a:r>
          </a:p>
          <a:p>
            <a:pPr lvl="1"/>
            <a:endParaRPr lang="en-US"/>
          </a:p>
          <a:p>
            <a:pPr lvl="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66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66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2665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2665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2665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26659">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266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a:t>Agenda</a:t>
            </a:r>
          </a:p>
        </p:txBody>
      </p:sp>
      <p:sp>
        <p:nvSpPr>
          <p:cNvPr id="280579" name="Rectangle 3"/>
          <p:cNvSpPr>
            <a:spLocks noGrp="1" noChangeArrowheads="1"/>
          </p:cNvSpPr>
          <p:nvPr>
            <p:ph type="body" idx="1"/>
          </p:nvPr>
        </p:nvSpPr>
        <p:spPr>
          <a:xfrm>
            <a:off x="501650" y="1163638"/>
            <a:ext cx="8140700" cy="5376862"/>
          </a:xfrm>
        </p:spPr>
        <p:txBody>
          <a:bodyPr/>
          <a:lstStyle/>
          <a:p>
            <a:r>
              <a:rPr lang="en-US" dirty="0">
                <a:solidFill>
                  <a:srgbClr val="C0C0C0"/>
                </a:solidFill>
              </a:rPr>
              <a:t>What is SFX? </a:t>
            </a:r>
          </a:p>
          <a:p>
            <a:r>
              <a:rPr lang="en-US" dirty="0">
                <a:solidFill>
                  <a:srgbClr val="C0C0C0"/>
                </a:solidFill>
              </a:rPr>
              <a:t>User experience</a:t>
            </a:r>
          </a:p>
          <a:p>
            <a:r>
              <a:rPr lang="en-US" dirty="0">
                <a:solidFill>
                  <a:srgbClr val="C0C0C0"/>
                </a:solidFill>
              </a:rPr>
              <a:t>How SFX works</a:t>
            </a:r>
          </a:p>
          <a:p>
            <a:r>
              <a:rPr lang="en-US" dirty="0"/>
              <a:t>SFX Implementation</a:t>
            </a:r>
          </a:p>
          <a:p>
            <a:r>
              <a:rPr lang="en-US" dirty="0">
                <a:solidFill>
                  <a:srgbClr val="C0C0C0"/>
                </a:solidFill>
              </a:rPr>
              <a:t>SFX and </a:t>
            </a:r>
            <a:r>
              <a:rPr lang="en-US" dirty="0" smtClean="0">
                <a:solidFill>
                  <a:srgbClr val="C0C0C0"/>
                </a:solidFill>
              </a:rPr>
              <a:t>Primo</a:t>
            </a:r>
          </a:p>
          <a:p>
            <a:r>
              <a:rPr lang="en-US" dirty="0" smtClean="0">
                <a:solidFill>
                  <a:srgbClr val="C0C0C0"/>
                </a:solidFill>
              </a:rPr>
              <a:t>Summary and additional resources</a:t>
            </a:r>
            <a:endParaRPr lang="en-US" dirty="0">
              <a:solidFill>
                <a:srgbClr val="C0C0C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r>
              <a:rPr lang="en-US"/>
              <a:t>SFX Implementation</a:t>
            </a:r>
          </a:p>
        </p:txBody>
      </p:sp>
      <p:sp>
        <p:nvSpPr>
          <p:cNvPr id="331779" name="Rectangle 3"/>
          <p:cNvSpPr>
            <a:spLocks noGrp="1" noChangeArrowheads="1"/>
          </p:cNvSpPr>
          <p:nvPr>
            <p:ph type="body" idx="1"/>
          </p:nvPr>
        </p:nvSpPr>
        <p:spPr>
          <a:xfrm>
            <a:off x="501650" y="1163638"/>
            <a:ext cx="8140700" cy="5376862"/>
          </a:xfrm>
        </p:spPr>
        <p:txBody>
          <a:bodyPr/>
          <a:lstStyle/>
          <a:p>
            <a:r>
              <a:rPr lang="en-US" dirty="0"/>
              <a:t>What type of customer are you?</a:t>
            </a:r>
          </a:p>
          <a:p>
            <a:r>
              <a:rPr lang="en-US" dirty="0"/>
              <a:t>Implementation Workbook</a:t>
            </a:r>
          </a:p>
          <a:p>
            <a:r>
              <a:rPr lang="en-US" dirty="0"/>
              <a:t>SFX Resources</a:t>
            </a:r>
          </a:p>
          <a:p>
            <a:r>
              <a:rPr lang="en-US" dirty="0"/>
              <a:t>Authentication</a:t>
            </a:r>
          </a:p>
          <a:p>
            <a:endParaRPr lang="en-US" dirty="0"/>
          </a:p>
          <a:p>
            <a:pPr lvl="1"/>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Statement</a:t>
            </a:r>
            <a:endParaRPr lang="en-US" dirty="0"/>
          </a:p>
        </p:txBody>
      </p:sp>
      <p:sp>
        <p:nvSpPr>
          <p:cNvPr id="3" name="Content Placeholder 2"/>
          <p:cNvSpPr>
            <a:spLocks noGrp="1"/>
          </p:cNvSpPr>
          <p:nvPr>
            <p:ph idx="1"/>
          </p:nvPr>
        </p:nvSpPr>
        <p:spPr/>
        <p:txBody>
          <a:bodyPr/>
          <a:lstStyle/>
          <a:p>
            <a:pPr marL="0" indent="0">
              <a:lnSpc>
                <a:spcPct val="105000"/>
              </a:lnSpc>
              <a:spcBef>
                <a:spcPct val="0"/>
              </a:spcBef>
              <a:buNone/>
            </a:pPr>
            <a:r>
              <a:rPr lang="en-US" altLang="ko-KR" sz="1200" dirty="0">
                <a:ea typeface="굴림" pitchFamily="34" charset="-127"/>
                <a:cs typeface="Arial" pitchFamily="34" charset="0"/>
              </a:rPr>
              <a:t>All of the information and material inclusive of text, images, logos, product names is either the property of, or used with permission by Ex </a:t>
            </a:r>
            <a:r>
              <a:rPr lang="en-US" altLang="ko-KR" sz="1200" dirty="0" err="1">
                <a:ea typeface="굴림" pitchFamily="34" charset="-127"/>
                <a:cs typeface="Arial" pitchFamily="34" charset="0"/>
              </a:rPr>
              <a:t>Libris</a:t>
            </a:r>
            <a:r>
              <a:rPr lang="en-US" altLang="ko-KR" sz="1200" dirty="0">
                <a:ea typeface="굴림" pitchFamily="34" charset="-127"/>
                <a:cs typeface="Arial" pitchFamily="34" charset="0"/>
              </a:rPr>
              <a:t> Ltd. The information may not be distributed, modified, displayed, reproduced –  in whole or in part –  without the prior written permission of Ex </a:t>
            </a:r>
            <a:r>
              <a:rPr lang="en-US" altLang="ko-KR" sz="1200" dirty="0" err="1">
                <a:ea typeface="굴림" pitchFamily="34" charset="-127"/>
                <a:cs typeface="Arial" pitchFamily="34" charset="0"/>
              </a:rPr>
              <a:t>Libris</a:t>
            </a:r>
            <a:r>
              <a:rPr lang="en-US" altLang="ko-KR" sz="1200" dirty="0">
                <a:ea typeface="굴림" pitchFamily="34" charset="-127"/>
                <a:cs typeface="Arial" pitchFamily="34" charset="0"/>
              </a:rPr>
              <a:t> Ltd. </a:t>
            </a:r>
          </a:p>
          <a:p>
            <a:pPr marL="0" indent="0">
              <a:lnSpc>
                <a:spcPct val="105000"/>
              </a:lnSpc>
              <a:spcBef>
                <a:spcPct val="0"/>
              </a:spcBef>
              <a:buNone/>
            </a:pPr>
            <a:endParaRPr lang="en-US" altLang="ko-KR" sz="1200" dirty="0" smtClean="0">
              <a:ea typeface="굴림" pitchFamily="34" charset="-127"/>
              <a:cs typeface="Arial" pitchFamily="34" charset="0"/>
            </a:endParaRPr>
          </a:p>
          <a:p>
            <a:pPr marL="0" indent="0">
              <a:lnSpc>
                <a:spcPct val="105000"/>
              </a:lnSpc>
              <a:spcBef>
                <a:spcPct val="0"/>
              </a:spcBef>
              <a:buNone/>
            </a:pPr>
            <a:r>
              <a:rPr lang="en-US" altLang="ko-KR" sz="1200" b="1" dirty="0" smtClean="0">
                <a:ea typeface="굴림" pitchFamily="34" charset="-127"/>
                <a:cs typeface="Arial" pitchFamily="34" charset="0"/>
              </a:rPr>
              <a:t>TRADEMARKS </a:t>
            </a:r>
            <a:r>
              <a:rPr lang="en-US" altLang="ko-KR" sz="1200" dirty="0">
                <a:ea typeface="굴림" pitchFamily="34" charset="-127"/>
                <a:cs typeface="Arial" pitchFamily="34" charset="0"/>
              </a:rPr>
              <a:t/>
            </a:r>
            <a:br>
              <a:rPr lang="en-US" altLang="ko-KR" sz="1200" dirty="0">
                <a:ea typeface="굴림" pitchFamily="34" charset="-127"/>
                <a:cs typeface="Arial" pitchFamily="34" charset="0"/>
              </a:rPr>
            </a:br>
            <a:r>
              <a:rPr lang="en-US" altLang="ko-KR" sz="1200" dirty="0">
                <a:ea typeface="굴림" pitchFamily="34" charset="-127"/>
                <a:cs typeface="Arial" pitchFamily="34" charset="0"/>
              </a:rPr>
              <a:t>Ex </a:t>
            </a:r>
            <a:r>
              <a:rPr lang="en-US" altLang="ko-KR" sz="1200" dirty="0" err="1">
                <a:ea typeface="굴림" pitchFamily="34" charset="-127"/>
                <a:cs typeface="Arial" pitchFamily="34" charset="0"/>
              </a:rPr>
              <a:t>Libris</a:t>
            </a:r>
            <a:r>
              <a:rPr lang="en-US" altLang="ko-KR" sz="1200" dirty="0">
                <a:ea typeface="굴림" pitchFamily="34" charset="-127"/>
                <a:cs typeface="Arial" pitchFamily="34" charset="0"/>
              </a:rPr>
              <a:t>, the Ex </a:t>
            </a:r>
            <a:r>
              <a:rPr lang="en-US" altLang="ko-KR" sz="1200" dirty="0" err="1">
                <a:ea typeface="굴림" pitchFamily="34" charset="-127"/>
                <a:cs typeface="Arial" pitchFamily="34" charset="0"/>
              </a:rPr>
              <a:t>Libris</a:t>
            </a:r>
            <a:r>
              <a:rPr lang="en-US" altLang="ko-KR" sz="1200" dirty="0">
                <a:ea typeface="굴림" pitchFamily="34" charset="-127"/>
                <a:cs typeface="Arial" pitchFamily="34" charset="0"/>
              </a:rPr>
              <a:t> logo, </a:t>
            </a:r>
            <a:r>
              <a:rPr lang="en-US" altLang="ko-KR" sz="1200" dirty="0" smtClean="0">
                <a:ea typeface="굴림" pitchFamily="34" charset="-127"/>
                <a:cs typeface="Arial" pitchFamily="34" charset="0"/>
              </a:rPr>
              <a:t>Aleph</a:t>
            </a:r>
            <a:r>
              <a:rPr lang="en-US" altLang="ko-KR" sz="1200" dirty="0">
                <a:ea typeface="굴림" pitchFamily="34" charset="-127"/>
                <a:cs typeface="Arial" pitchFamily="34" charset="0"/>
              </a:rPr>
              <a:t>, </a:t>
            </a:r>
            <a:r>
              <a:rPr lang="en-US" altLang="ko-KR" sz="1200" dirty="0" smtClean="0">
                <a:ea typeface="굴림" pitchFamily="34" charset="-127"/>
                <a:cs typeface="Arial" pitchFamily="34" charset="0"/>
              </a:rPr>
              <a:t>Alma, SFX</a:t>
            </a:r>
            <a:r>
              <a:rPr lang="en-US" altLang="ko-KR" sz="1200" dirty="0">
                <a:ea typeface="굴림" pitchFamily="34" charset="-127"/>
                <a:cs typeface="Arial" pitchFamily="34" charset="0"/>
              </a:rPr>
              <a:t>, SFXIT, </a:t>
            </a:r>
            <a:r>
              <a:rPr lang="en-US" altLang="ko-KR" sz="1200" dirty="0" err="1">
                <a:ea typeface="굴림" pitchFamily="34" charset="-127"/>
                <a:cs typeface="Arial" pitchFamily="34" charset="0"/>
              </a:rPr>
              <a:t>MetaLib</a:t>
            </a:r>
            <a:r>
              <a:rPr lang="en-US" altLang="ko-KR" sz="1200" dirty="0">
                <a:ea typeface="굴림" pitchFamily="34" charset="-127"/>
                <a:cs typeface="Arial" pitchFamily="34" charset="0"/>
              </a:rPr>
              <a:t>, </a:t>
            </a:r>
            <a:r>
              <a:rPr lang="en-US" altLang="ko-KR" sz="1200" dirty="0" err="1">
                <a:ea typeface="굴림" pitchFamily="34" charset="-127"/>
                <a:cs typeface="Arial" pitchFamily="34" charset="0"/>
              </a:rPr>
              <a:t>DigiTool</a:t>
            </a:r>
            <a:r>
              <a:rPr lang="en-US" altLang="ko-KR" sz="1200" dirty="0">
                <a:ea typeface="굴림" pitchFamily="34" charset="-127"/>
                <a:cs typeface="Arial" pitchFamily="34" charset="0"/>
              </a:rPr>
              <a:t>, Verde, Primo, Voyager, </a:t>
            </a:r>
            <a:r>
              <a:rPr lang="en-US" altLang="ko-KR" sz="1200" dirty="0" err="1">
                <a:ea typeface="굴림" pitchFamily="34" charset="-127"/>
                <a:cs typeface="Arial" pitchFamily="34" charset="0"/>
              </a:rPr>
              <a:t>MetaSearch</a:t>
            </a:r>
            <a:r>
              <a:rPr lang="en-US" altLang="ko-KR" sz="1200" dirty="0">
                <a:ea typeface="굴림" pitchFamily="34" charset="-127"/>
                <a:cs typeface="Arial" pitchFamily="34" charset="0"/>
              </a:rPr>
              <a:t>, </a:t>
            </a:r>
            <a:r>
              <a:rPr lang="en-US" altLang="ko-KR" sz="1200" dirty="0" err="1">
                <a:ea typeface="굴림" pitchFamily="34" charset="-127"/>
                <a:cs typeface="Arial" pitchFamily="34" charset="0"/>
              </a:rPr>
              <a:t>MetaIndex</a:t>
            </a:r>
            <a:r>
              <a:rPr lang="en-US" altLang="ko-KR" sz="1200" dirty="0">
                <a:ea typeface="굴림" pitchFamily="34" charset="-127"/>
                <a:cs typeface="Arial" pitchFamily="34" charset="0"/>
              </a:rPr>
              <a:t> and other Ex </a:t>
            </a:r>
            <a:r>
              <a:rPr lang="en-US" altLang="ko-KR" sz="1200" dirty="0" err="1">
                <a:ea typeface="굴림" pitchFamily="34" charset="-127"/>
                <a:cs typeface="Arial" pitchFamily="34" charset="0"/>
              </a:rPr>
              <a:t>Libris</a:t>
            </a:r>
            <a:r>
              <a:rPr lang="en-US" altLang="ko-KR" sz="1200" dirty="0">
                <a:ea typeface="굴림" pitchFamily="34" charset="-127"/>
                <a:cs typeface="Arial" pitchFamily="34" charset="0"/>
              </a:rPr>
              <a:t> products and services referenced herein are trademarks of Ex </a:t>
            </a:r>
            <a:r>
              <a:rPr lang="en-US" altLang="ko-KR" sz="1200" dirty="0" err="1">
                <a:ea typeface="굴림" pitchFamily="34" charset="-127"/>
                <a:cs typeface="Arial" pitchFamily="34" charset="0"/>
              </a:rPr>
              <a:t>Libris</a:t>
            </a:r>
            <a:r>
              <a:rPr lang="en-US" altLang="ko-KR" sz="1200" dirty="0">
                <a:ea typeface="굴림" pitchFamily="34" charset="-127"/>
                <a:cs typeface="Arial" pitchFamily="34" charset="0"/>
              </a:rPr>
              <a:t>, and may be registered in certain jurisdictions. All other product names, company names, marks and logos referenced may be trademarks of their respective owners. </a:t>
            </a:r>
          </a:p>
          <a:p>
            <a:pPr>
              <a:lnSpc>
                <a:spcPct val="105000"/>
              </a:lnSpc>
              <a:spcBef>
                <a:spcPct val="0"/>
              </a:spcBef>
            </a:pPr>
            <a:endParaRPr lang="en-US" altLang="ko-KR" sz="1200" dirty="0">
              <a:ea typeface="굴림" pitchFamily="34" charset="-127"/>
              <a:cs typeface="Arial" pitchFamily="34" charset="0"/>
            </a:endParaRPr>
          </a:p>
          <a:p>
            <a:pPr marL="0" indent="0">
              <a:lnSpc>
                <a:spcPct val="105000"/>
              </a:lnSpc>
              <a:spcBef>
                <a:spcPct val="0"/>
              </a:spcBef>
              <a:buNone/>
            </a:pPr>
            <a:r>
              <a:rPr lang="en-US" altLang="ko-KR" sz="1200" b="1" dirty="0">
                <a:ea typeface="굴림" pitchFamily="34" charset="-127"/>
                <a:cs typeface="Arial" pitchFamily="34" charset="0"/>
              </a:rPr>
              <a:t>DISCLAIMER </a:t>
            </a:r>
            <a:r>
              <a:rPr lang="en-US" altLang="ko-KR" sz="1200" dirty="0">
                <a:ea typeface="굴림" pitchFamily="34" charset="-127"/>
                <a:cs typeface="Arial" pitchFamily="34" charset="0"/>
              </a:rPr>
              <a:t/>
            </a:r>
            <a:br>
              <a:rPr lang="en-US" altLang="ko-KR" sz="1200" dirty="0">
                <a:ea typeface="굴림" pitchFamily="34" charset="-127"/>
                <a:cs typeface="Arial" pitchFamily="34" charset="0"/>
              </a:rPr>
            </a:br>
            <a:r>
              <a:rPr lang="en-US" altLang="ko-KR" sz="1200" dirty="0">
                <a:ea typeface="굴림" pitchFamily="34" charset="-127"/>
                <a:cs typeface="Arial" pitchFamily="34" charset="0"/>
              </a:rPr>
              <a:t>The information contained in this document is compiled from various sources and provided on an "AS IS" basis for general information purposes only without any representations, conditions or warranties whether express or implied, including any implied warranties of satisfactory quality, completeness, accuracy or fitness for a particular purpose. </a:t>
            </a:r>
          </a:p>
          <a:p>
            <a:pPr>
              <a:lnSpc>
                <a:spcPct val="105000"/>
              </a:lnSpc>
              <a:spcBef>
                <a:spcPct val="0"/>
              </a:spcBef>
            </a:pPr>
            <a:endParaRPr lang="en-US" altLang="ko-KR" sz="1200" dirty="0">
              <a:ea typeface="굴림" pitchFamily="34" charset="-127"/>
              <a:cs typeface="Arial" pitchFamily="34" charset="0"/>
            </a:endParaRPr>
          </a:p>
          <a:p>
            <a:pPr marL="0" indent="0">
              <a:lnSpc>
                <a:spcPct val="105000"/>
              </a:lnSpc>
              <a:spcBef>
                <a:spcPct val="0"/>
              </a:spcBef>
              <a:buNone/>
            </a:pPr>
            <a:r>
              <a:rPr lang="en-US" altLang="ko-KR" sz="1200" dirty="0">
                <a:ea typeface="굴림" pitchFamily="34" charset="-127"/>
                <a:cs typeface="Arial" pitchFamily="34" charset="0"/>
              </a:rPr>
              <a:t>Ex </a:t>
            </a:r>
            <a:r>
              <a:rPr lang="en-US" altLang="ko-KR" sz="1200" dirty="0" err="1">
                <a:ea typeface="굴림" pitchFamily="34" charset="-127"/>
                <a:cs typeface="Arial" pitchFamily="34" charset="0"/>
              </a:rPr>
              <a:t>Libris</a:t>
            </a:r>
            <a:r>
              <a:rPr lang="en-US" altLang="ko-KR" sz="1200" dirty="0">
                <a:ea typeface="굴림" pitchFamily="34" charset="-127"/>
                <a:cs typeface="Arial" pitchFamily="34" charset="0"/>
              </a:rPr>
              <a:t>, its subsidiaries and related corporations ("Ex </a:t>
            </a:r>
            <a:r>
              <a:rPr lang="en-US" altLang="ko-KR" sz="1200" dirty="0" err="1">
                <a:ea typeface="굴림" pitchFamily="34" charset="-127"/>
                <a:cs typeface="Arial" pitchFamily="34" charset="0"/>
              </a:rPr>
              <a:t>Libris</a:t>
            </a:r>
            <a:r>
              <a:rPr lang="en-US" altLang="ko-KR" sz="1200" dirty="0">
                <a:ea typeface="굴림" pitchFamily="34" charset="-127"/>
                <a:cs typeface="Arial" pitchFamily="34" charset="0"/>
              </a:rPr>
              <a:t> Group") disclaim any and all liability for all use of this information, including losses, damages, claims or expenses any person may incur as a result of the use of this information, even if advised of the possibility of such loss or damage.</a:t>
            </a:r>
          </a:p>
          <a:p>
            <a:pPr>
              <a:lnSpc>
                <a:spcPct val="105000"/>
              </a:lnSpc>
              <a:spcBef>
                <a:spcPct val="0"/>
              </a:spcBef>
            </a:pPr>
            <a:endParaRPr lang="en-US" sz="1200" dirty="0">
              <a:ea typeface="ＭＳ Ｐゴシック" pitchFamily="34" charset="-128"/>
              <a:cs typeface="Arial" pitchFamily="34" charset="0"/>
            </a:endParaRPr>
          </a:p>
          <a:p>
            <a:pPr marL="0" indent="0">
              <a:lnSpc>
                <a:spcPct val="80000"/>
              </a:lnSpc>
              <a:spcBef>
                <a:spcPct val="0"/>
              </a:spcBef>
              <a:buNone/>
            </a:pPr>
            <a:r>
              <a:rPr lang="en-US" sz="1200" dirty="0">
                <a:ea typeface="ＭＳ Ｐゴシック" pitchFamily="34" charset="-128"/>
                <a:cs typeface="Arial" pitchFamily="34" charset="0"/>
              </a:rPr>
              <a:t>© Ex </a:t>
            </a:r>
            <a:r>
              <a:rPr lang="en-US" sz="1200" dirty="0" err="1">
                <a:ea typeface="ＭＳ Ｐゴシック" pitchFamily="34" charset="-128"/>
                <a:cs typeface="Arial" pitchFamily="34" charset="0"/>
              </a:rPr>
              <a:t>Libris</a:t>
            </a:r>
            <a:r>
              <a:rPr lang="en-US" sz="1200" dirty="0">
                <a:ea typeface="ＭＳ Ｐゴシック" pitchFamily="34" charset="-128"/>
                <a:cs typeface="Arial" pitchFamily="34" charset="0"/>
              </a:rPr>
              <a:t> Ltd., 2014</a:t>
            </a:r>
          </a:p>
          <a:p>
            <a:pPr marL="0" indent="0">
              <a:lnSpc>
                <a:spcPct val="105000"/>
              </a:lnSpc>
              <a:spcBef>
                <a:spcPct val="0"/>
              </a:spcBef>
              <a:buNone/>
            </a:pPr>
            <a:endParaRPr lang="en-US" sz="1200" dirty="0">
              <a:ea typeface="ＭＳ Ｐゴシック" pitchFamily="34" charset="-128"/>
              <a:cs typeface="Arial" pitchFamily="34" charset="0"/>
            </a:endParaRPr>
          </a:p>
        </p:txBody>
      </p:sp>
    </p:spTree>
    <p:extLst>
      <p:ext uri="{BB962C8B-B14F-4D97-AF65-F5344CB8AC3E}">
        <p14:creationId xmlns:p14="http://schemas.microsoft.com/office/powerpoint/2010/main" val="4224732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n-US"/>
              <a:t>What type of customer are you?</a:t>
            </a:r>
          </a:p>
        </p:txBody>
      </p:sp>
      <p:sp>
        <p:nvSpPr>
          <p:cNvPr id="333827" name="Rectangle 3"/>
          <p:cNvSpPr>
            <a:spLocks noGrp="1" noChangeArrowheads="1"/>
          </p:cNvSpPr>
          <p:nvPr>
            <p:ph type="body" idx="1"/>
          </p:nvPr>
        </p:nvSpPr>
        <p:spPr>
          <a:xfrm>
            <a:off x="501650" y="1163638"/>
            <a:ext cx="8140700" cy="5376862"/>
          </a:xfrm>
        </p:spPr>
        <p:txBody>
          <a:bodyPr/>
          <a:lstStyle/>
          <a:p>
            <a:r>
              <a:rPr lang="en-US"/>
              <a:t>TotalCare</a:t>
            </a:r>
          </a:p>
          <a:p>
            <a:r>
              <a:rPr lang="en-US"/>
              <a:t>Direct</a:t>
            </a:r>
          </a:p>
          <a:p>
            <a:r>
              <a:rPr lang="en-US"/>
              <a:t>Local</a:t>
            </a:r>
          </a:p>
          <a:p>
            <a:pPr lvl="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38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38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38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r>
              <a:rPr lang="en-US" sz="2800"/>
              <a:t>Implementation Workbook</a:t>
            </a:r>
          </a:p>
        </p:txBody>
      </p:sp>
      <p:pic>
        <p:nvPicPr>
          <p:cNvPr id="3399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95400"/>
            <a:ext cx="5868988" cy="4846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r>
              <a:rPr lang="en-US" sz="2800"/>
              <a:t>SFX Resources</a:t>
            </a:r>
          </a:p>
        </p:txBody>
      </p:sp>
      <p:pic>
        <p:nvPicPr>
          <p:cNvPr id="342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8048625" cy="3832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20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524000"/>
            <a:ext cx="8001000" cy="3797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20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600200"/>
            <a:ext cx="7772400" cy="4205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20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2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r>
              <a:rPr lang="en-US"/>
              <a:t>Authentication</a:t>
            </a:r>
          </a:p>
        </p:txBody>
      </p:sp>
      <p:sp>
        <p:nvSpPr>
          <p:cNvPr id="344067" name="Rectangle 3"/>
          <p:cNvSpPr>
            <a:spLocks noGrp="1" noChangeArrowheads="1"/>
          </p:cNvSpPr>
          <p:nvPr>
            <p:ph type="body" idx="1"/>
          </p:nvPr>
        </p:nvSpPr>
        <p:spPr>
          <a:xfrm>
            <a:off x="501650" y="1163638"/>
            <a:ext cx="8140700" cy="5376862"/>
          </a:xfrm>
        </p:spPr>
        <p:txBody>
          <a:bodyPr/>
          <a:lstStyle/>
          <a:p>
            <a:r>
              <a:rPr lang="en-US"/>
              <a:t>VPN</a:t>
            </a:r>
          </a:p>
          <a:p>
            <a:r>
              <a:rPr lang="en-US"/>
              <a:t>Proxy</a:t>
            </a:r>
          </a:p>
          <a:p>
            <a:pPr lvl="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40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a:t>Agenda</a:t>
            </a:r>
          </a:p>
        </p:txBody>
      </p:sp>
      <p:sp>
        <p:nvSpPr>
          <p:cNvPr id="282627" name="Rectangle 3"/>
          <p:cNvSpPr>
            <a:spLocks noGrp="1" noChangeArrowheads="1"/>
          </p:cNvSpPr>
          <p:nvPr>
            <p:ph type="body" idx="1"/>
          </p:nvPr>
        </p:nvSpPr>
        <p:spPr>
          <a:xfrm>
            <a:off x="501650" y="1163638"/>
            <a:ext cx="8140700" cy="5376862"/>
          </a:xfrm>
        </p:spPr>
        <p:txBody>
          <a:bodyPr/>
          <a:lstStyle/>
          <a:p>
            <a:r>
              <a:rPr lang="en-US" dirty="0">
                <a:solidFill>
                  <a:srgbClr val="C0C0C0"/>
                </a:solidFill>
              </a:rPr>
              <a:t>What is SFX? </a:t>
            </a:r>
          </a:p>
          <a:p>
            <a:r>
              <a:rPr lang="en-US" dirty="0">
                <a:solidFill>
                  <a:srgbClr val="C0C0C0"/>
                </a:solidFill>
              </a:rPr>
              <a:t>User experience</a:t>
            </a:r>
          </a:p>
          <a:p>
            <a:r>
              <a:rPr lang="en-US" dirty="0">
                <a:solidFill>
                  <a:srgbClr val="C0C0C0"/>
                </a:solidFill>
              </a:rPr>
              <a:t>How SFX works</a:t>
            </a:r>
          </a:p>
          <a:p>
            <a:r>
              <a:rPr lang="en-US" dirty="0">
                <a:solidFill>
                  <a:srgbClr val="C0C0C0"/>
                </a:solidFill>
              </a:rPr>
              <a:t>SFX Implementation</a:t>
            </a:r>
          </a:p>
          <a:p>
            <a:r>
              <a:rPr lang="en-US" dirty="0"/>
              <a:t>SFX and </a:t>
            </a:r>
            <a:r>
              <a:rPr lang="en-US" dirty="0" smtClean="0"/>
              <a:t>Primo</a:t>
            </a:r>
          </a:p>
          <a:p>
            <a:r>
              <a:rPr lang="en-US" dirty="0" smtClean="0">
                <a:solidFill>
                  <a:srgbClr val="C0C0C0"/>
                </a:solidFill>
              </a:rPr>
              <a:t>Summary and additional resources</a:t>
            </a:r>
            <a:endParaRPr lang="en-US" dirty="0">
              <a:solidFill>
                <a:srgbClr val="C0C0C0"/>
              </a:solidFill>
            </a:endParaRP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r>
              <a:rPr lang="en-US"/>
              <a:t>SFX and Primo</a:t>
            </a:r>
          </a:p>
        </p:txBody>
      </p:sp>
      <p:sp>
        <p:nvSpPr>
          <p:cNvPr id="348163" name="Rectangle 3"/>
          <p:cNvSpPr>
            <a:spLocks noGrp="1" noChangeArrowheads="1"/>
          </p:cNvSpPr>
          <p:nvPr>
            <p:ph type="body" idx="1"/>
          </p:nvPr>
        </p:nvSpPr>
        <p:spPr>
          <a:xfrm>
            <a:off x="501650" y="1163638"/>
            <a:ext cx="8140700" cy="5376862"/>
          </a:xfrm>
        </p:spPr>
        <p:txBody>
          <a:bodyPr/>
          <a:lstStyle/>
          <a:p>
            <a:r>
              <a:rPr lang="it-IT"/>
              <a:t>Accessing SFX via Primo</a:t>
            </a:r>
          </a:p>
          <a:p>
            <a:r>
              <a:rPr lang="it-IT"/>
              <a:t>Settings in SFX that affect Primo</a:t>
            </a:r>
          </a:p>
          <a:p>
            <a:r>
              <a:rPr lang="it-IT"/>
              <a:t>Primo Central</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1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81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it-IT" sz="2800"/>
              <a:t>Accessing SFX via Primo: A-Z List</a:t>
            </a:r>
            <a:endParaRPr lang="en-US" sz="2800"/>
          </a:p>
        </p:txBody>
      </p:sp>
      <p:pic>
        <p:nvPicPr>
          <p:cNvPr id="3522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462838" cy="4194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400800" y="1676400"/>
            <a:ext cx="3048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22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2491" y="2438400"/>
            <a:ext cx="6172200" cy="2676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22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2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it-IT" sz="2800"/>
              <a:t>Accessing SFX via Primo: View Online</a:t>
            </a:r>
            <a:endParaRPr lang="en-US" sz="2800"/>
          </a:p>
        </p:txBody>
      </p:sp>
      <p:pic>
        <p:nvPicPr>
          <p:cNvPr id="354307" name="Picture 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7997825" cy="525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4308" name="Picture 4"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43000"/>
            <a:ext cx="7997825" cy="525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4309" name="Picture 5" desc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143000"/>
            <a:ext cx="5484813" cy="4081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4308"/>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2000"/>
                                        <p:tgtEl>
                                          <p:spTgt spid="354307"/>
                                        </p:tgtEl>
                                      </p:cBhvr>
                                    </p:animEffect>
                                    <p:set>
                                      <p:cBhvr>
                                        <p:cTn id="9" dur="1" fill="hold">
                                          <p:stCondLst>
                                            <p:cond delay="1999"/>
                                          </p:stCondLst>
                                        </p:cTn>
                                        <p:tgtEl>
                                          <p:spTgt spid="354307"/>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54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sz="2800"/>
              <a:t>SFX Settings: DirectLink OFF</a:t>
            </a:r>
          </a:p>
        </p:txBody>
      </p:sp>
      <p:pic>
        <p:nvPicPr>
          <p:cNvPr id="356355" name="Picture 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7997825" cy="525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6356" name="Picture 4"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9200"/>
            <a:ext cx="7997825" cy="525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6357" name="Picture 5" desc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2088" y="1462088"/>
            <a:ext cx="5484812" cy="4081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6356"/>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2000"/>
                                        <p:tgtEl>
                                          <p:spTgt spid="356355"/>
                                        </p:tgtEl>
                                      </p:cBhvr>
                                    </p:animEffect>
                                    <p:set>
                                      <p:cBhvr>
                                        <p:cTn id="9" dur="1" fill="hold">
                                          <p:stCondLst>
                                            <p:cond delay="1999"/>
                                          </p:stCondLst>
                                        </p:cTn>
                                        <p:tgtEl>
                                          <p:spTgt spid="356355"/>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56357"/>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2000"/>
                                        <p:tgtEl>
                                          <p:spTgt spid="356356"/>
                                        </p:tgtEl>
                                      </p:cBhvr>
                                    </p:animEffect>
                                    <p:set>
                                      <p:cBhvr>
                                        <p:cTn id="16" dur="1" fill="hold">
                                          <p:stCondLst>
                                            <p:cond delay="1999"/>
                                          </p:stCondLst>
                                        </p:cTn>
                                        <p:tgtEl>
                                          <p:spTgt spid="3563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en-US" sz="2800"/>
              <a:t>SFX Settings: DirectLink ON</a:t>
            </a:r>
          </a:p>
        </p:txBody>
      </p:sp>
      <p:pic>
        <p:nvPicPr>
          <p:cNvPr id="358403" name="Picture 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7997825" cy="525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04" name="Picture 4"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143000"/>
            <a:ext cx="5484813" cy="4081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04"/>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2000"/>
                                        <p:tgtEl>
                                          <p:spTgt spid="358403"/>
                                        </p:tgtEl>
                                      </p:cBhvr>
                                    </p:animEffect>
                                    <p:set>
                                      <p:cBhvr>
                                        <p:cTn id="9" dur="1" fill="hold">
                                          <p:stCondLst>
                                            <p:cond delay="1999"/>
                                          </p:stCondLst>
                                        </p:cTn>
                                        <p:tgtEl>
                                          <p:spTgt spid="3584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a:t>Agenda</a:t>
            </a:r>
          </a:p>
        </p:txBody>
      </p:sp>
      <p:sp>
        <p:nvSpPr>
          <p:cNvPr id="231427" name="Rectangle 3"/>
          <p:cNvSpPr>
            <a:spLocks noGrp="1" noChangeArrowheads="1"/>
          </p:cNvSpPr>
          <p:nvPr>
            <p:ph type="body" idx="1"/>
          </p:nvPr>
        </p:nvSpPr>
        <p:spPr>
          <a:xfrm>
            <a:off x="501650" y="1163638"/>
            <a:ext cx="8140700" cy="5376862"/>
          </a:xfrm>
        </p:spPr>
        <p:txBody>
          <a:bodyPr/>
          <a:lstStyle/>
          <a:p>
            <a:r>
              <a:rPr lang="en-US" dirty="0"/>
              <a:t>What is SFX? </a:t>
            </a:r>
          </a:p>
          <a:p>
            <a:r>
              <a:rPr lang="en-US" dirty="0"/>
              <a:t>User experience</a:t>
            </a:r>
          </a:p>
          <a:p>
            <a:r>
              <a:rPr lang="en-US" dirty="0"/>
              <a:t>How SFX works</a:t>
            </a:r>
          </a:p>
          <a:p>
            <a:r>
              <a:rPr lang="en-US" dirty="0"/>
              <a:t>SFX Implementation</a:t>
            </a:r>
          </a:p>
          <a:p>
            <a:r>
              <a:rPr lang="en-US" dirty="0"/>
              <a:t>SFX and </a:t>
            </a:r>
            <a:r>
              <a:rPr lang="en-US" dirty="0" smtClean="0"/>
              <a:t>Primo</a:t>
            </a:r>
          </a:p>
          <a:p>
            <a:r>
              <a:rPr lang="en-US" dirty="0" smtClean="0"/>
              <a:t>Summary and additional resources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r>
              <a:rPr lang="en-US" sz="2800"/>
              <a:t>Primo Central: Google Scholar Export</a:t>
            </a:r>
          </a:p>
        </p:txBody>
      </p:sp>
      <p:sp>
        <p:nvSpPr>
          <p:cNvPr id="3" name="Content Placeholder 2"/>
          <p:cNvSpPr>
            <a:spLocks noGrp="1"/>
          </p:cNvSpPr>
          <p:nvPr>
            <p:ph idx="1"/>
          </p:nvPr>
        </p:nvSpPr>
        <p:spPr>
          <a:xfrm>
            <a:off x="457200" y="1066800"/>
            <a:ext cx="8229600" cy="4525963"/>
          </a:xfrm>
        </p:spPr>
        <p:txBody>
          <a:bodyPr/>
          <a:lstStyle/>
          <a:p>
            <a:r>
              <a:rPr lang="en-US" dirty="0"/>
              <a:t>Registered with Google Scholar?</a:t>
            </a:r>
          </a:p>
          <a:p>
            <a:pPr lvl="1"/>
            <a:r>
              <a:rPr lang="en-US" dirty="0"/>
              <a:t>If so, SFX can generate an </a:t>
            </a:r>
            <a:r>
              <a:rPr lang="en-US" dirty="0" smtClean="0"/>
              <a:t>export </a:t>
            </a:r>
            <a:r>
              <a:rPr lang="en-US" dirty="0"/>
              <a:t>file of your full text resources</a:t>
            </a:r>
          </a:p>
          <a:p>
            <a:pPr lvl="1"/>
            <a:r>
              <a:rPr lang="en-US" dirty="0"/>
              <a:t>Same export file used for Primo Central</a:t>
            </a:r>
          </a:p>
          <a:p>
            <a:endParaRPr lang="en-US" dirty="0"/>
          </a:p>
        </p:txBody>
      </p:sp>
      <p:pic>
        <p:nvPicPr>
          <p:cNvPr id="360451" name="Picture 3"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314700"/>
            <a:ext cx="3552825" cy="3238500"/>
          </a:xfrm>
          <a:prstGeom prst="rect">
            <a:avLst/>
          </a:prstGeom>
          <a:noFill/>
          <a:effectLst>
            <a:glow rad="101600">
              <a:schemeClr val="bg1">
                <a:lumMod val="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6430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a:t>Agenda</a:t>
            </a:r>
          </a:p>
        </p:txBody>
      </p:sp>
      <p:sp>
        <p:nvSpPr>
          <p:cNvPr id="282627" name="Rectangle 3"/>
          <p:cNvSpPr>
            <a:spLocks noGrp="1" noChangeArrowheads="1"/>
          </p:cNvSpPr>
          <p:nvPr>
            <p:ph type="body" idx="1"/>
          </p:nvPr>
        </p:nvSpPr>
        <p:spPr>
          <a:xfrm>
            <a:off x="501650" y="1163638"/>
            <a:ext cx="8140700" cy="5376862"/>
          </a:xfrm>
        </p:spPr>
        <p:txBody>
          <a:bodyPr/>
          <a:lstStyle/>
          <a:p>
            <a:pPr>
              <a:lnSpc>
                <a:spcPct val="125000"/>
              </a:lnSpc>
            </a:pPr>
            <a:r>
              <a:rPr lang="en-US" dirty="0">
                <a:solidFill>
                  <a:srgbClr val="C0C0C0"/>
                </a:solidFill>
              </a:rPr>
              <a:t>What is SFX? </a:t>
            </a:r>
          </a:p>
          <a:p>
            <a:pPr>
              <a:lnSpc>
                <a:spcPct val="125000"/>
              </a:lnSpc>
            </a:pPr>
            <a:r>
              <a:rPr lang="en-US" dirty="0">
                <a:solidFill>
                  <a:srgbClr val="C0C0C0"/>
                </a:solidFill>
              </a:rPr>
              <a:t>User experience</a:t>
            </a:r>
          </a:p>
          <a:p>
            <a:pPr>
              <a:lnSpc>
                <a:spcPct val="125000"/>
              </a:lnSpc>
            </a:pPr>
            <a:r>
              <a:rPr lang="en-US" dirty="0">
                <a:solidFill>
                  <a:srgbClr val="C0C0C0"/>
                </a:solidFill>
              </a:rPr>
              <a:t>How SFX works</a:t>
            </a:r>
          </a:p>
          <a:p>
            <a:pPr>
              <a:lnSpc>
                <a:spcPct val="125000"/>
              </a:lnSpc>
            </a:pPr>
            <a:r>
              <a:rPr lang="en-US" dirty="0">
                <a:solidFill>
                  <a:srgbClr val="C0C0C0"/>
                </a:solidFill>
              </a:rPr>
              <a:t>SFX </a:t>
            </a:r>
            <a:r>
              <a:rPr lang="en-US" dirty="0" smtClean="0">
                <a:solidFill>
                  <a:srgbClr val="C0C0C0"/>
                </a:solidFill>
              </a:rPr>
              <a:t>Implementation</a:t>
            </a:r>
          </a:p>
          <a:p>
            <a:pPr>
              <a:lnSpc>
                <a:spcPct val="125000"/>
              </a:lnSpc>
            </a:pPr>
            <a:r>
              <a:rPr lang="en-US" dirty="0">
                <a:solidFill>
                  <a:srgbClr val="C0C0C0"/>
                </a:solidFill>
              </a:rPr>
              <a:t>SFX </a:t>
            </a:r>
            <a:r>
              <a:rPr lang="en-US" dirty="0" smtClean="0">
                <a:solidFill>
                  <a:srgbClr val="C0C0C0"/>
                </a:solidFill>
              </a:rPr>
              <a:t>and Primo</a:t>
            </a:r>
            <a:endParaRPr lang="en-US" dirty="0">
              <a:solidFill>
                <a:srgbClr val="C0C0C0"/>
              </a:solidFill>
            </a:endParaRPr>
          </a:p>
          <a:p>
            <a:pPr>
              <a:lnSpc>
                <a:spcPct val="125000"/>
              </a:lnSpc>
            </a:pPr>
            <a:r>
              <a:rPr lang="en-US" dirty="0" smtClean="0"/>
              <a:t>Summary and additional resources</a:t>
            </a:r>
          </a:p>
        </p:txBody>
      </p:sp>
    </p:spTree>
    <p:extLst>
      <p:ext uri="{BB962C8B-B14F-4D97-AF65-F5344CB8AC3E}">
        <p14:creationId xmlns:p14="http://schemas.microsoft.com/office/powerpoint/2010/main" val="33062051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2456" name="Group 8"/>
          <p:cNvGrpSpPr>
            <a:grpSpLocks/>
          </p:cNvGrpSpPr>
          <p:nvPr/>
        </p:nvGrpSpPr>
        <p:grpSpPr bwMode="auto">
          <a:xfrm>
            <a:off x="3960812" y="1239838"/>
            <a:ext cx="4802188" cy="4802187"/>
            <a:chOff x="2130" y="781"/>
            <a:chExt cx="3025" cy="3025"/>
          </a:xfrm>
        </p:grpSpPr>
        <p:pic>
          <p:nvPicPr>
            <p:cNvPr id="232451" name="Picture 3" descr="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428698">
              <a:off x="2130" y="781"/>
              <a:ext cx="3025" cy="3025"/>
            </a:xfrm>
            <a:prstGeom prst="rect">
              <a:avLst/>
            </a:prstGeom>
            <a:noFill/>
            <a:extLst>
              <a:ext uri="{909E8E84-426E-40DD-AFC4-6F175D3DCCD1}">
                <a14:hiddenFill xmlns:a14="http://schemas.microsoft.com/office/drawing/2010/main">
                  <a:solidFill>
                    <a:srgbClr val="FFFFFF"/>
                  </a:solidFill>
                </a14:hiddenFill>
              </a:ext>
            </a:extLst>
          </p:spPr>
        </p:pic>
        <p:sp>
          <p:nvSpPr>
            <p:cNvPr id="232452" name="Text Box 4"/>
            <p:cNvSpPr txBox="1">
              <a:spLocks noChangeArrowheads="1"/>
            </p:cNvSpPr>
            <p:nvPr/>
          </p:nvSpPr>
          <p:spPr bwMode="auto">
            <a:xfrm rot="732348">
              <a:off x="2631" y="1052"/>
              <a:ext cx="2317" cy="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eaLnBrk="1" hangingPunct="1">
                <a:spcBef>
                  <a:spcPts val="0"/>
                </a:spcBef>
              </a:pPr>
              <a:r>
                <a:rPr lang="en-US" sz="1800" dirty="0" smtClean="0">
                  <a:latin typeface="Verdana" pitchFamily="34" charset="0"/>
                </a:rPr>
                <a:t>How To…</a:t>
              </a:r>
            </a:p>
            <a:p>
              <a:pPr eaLnBrk="1" hangingPunct="1">
                <a:spcBef>
                  <a:spcPts val="0"/>
                </a:spcBef>
              </a:pPr>
              <a:endParaRPr lang="en-US" sz="1800" b="0" dirty="0" smtClean="0">
                <a:latin typeface="Verdana" pitchFamily="34" charset="0"/>
              </a:endParaRPr>
            </a:p>
            <a:p>
              <a:pPr lvl="1" algn="l" eaLnBrk="1" hangingPunct="1">
                <a:spcBef>
                  <a:spcPts val="0"/>
                </a:spcBef>
              </a:pPr>
              <a:r>
                <a:rPr lang="en-US" sz="1800" b="0" dirty="0" smtClean="0">
                  <a:latin typeface="Verdana" pitchFamily="34" charset="0"/>
                </a:rPr>
                <a:t>Identify SFX elements</a:t>
              </a:r>
              <a:endParaRPr lang="en-US" sz="1800" b="0" dirty="0">
                <a:latin typeface="Verdana" pitchFamily="34" charset="0"/>
              </a:endParaRPr>
            </a:p>
            <a:p>
              <a:pPr lvl="1" algn="l" eaLnBrk="1" hangingPunct="1">
                <a:spcBef>
                  <a:spcPts val="0"/>
                </a:spcBef>
              </a:pPr>
              <a:endParaRPr lang="en-US" sz="1800" b="0" dirty="0">
                <a:latin typeface="Verdana" pitchFamily="34" charset="0"/>
              </a:endParaRPr>
            </a:p>
            <a:p>
              <a:pPr lvl="1" algn="l" eaLnBrk="1" hangingPunct="1">
                <a:spcBef>
                  <a:spcPts val="0"/>
                </a:spcBef>
              </a:pPr>
              <a:r>
                <a:rPr lang="en-US" sz="1800" b="0" dirty="0" smtClean="0">
                  <a:latin typeface="Verdana" pitchFamily="34" charset="0"/>
                </a:rPr>
                <a:t>Define user experience and workflows</a:t>
              </a:r>
              <a:endParaRPr lang="en-US" sz="1800" b="0" dirty="0">
                <a:latin typeface="Verdana" pitchFamily="34" charset="0"/>
              </a:endParaRPr>
            </a:p>
            <a:p>
              <a:pPr lvl="1" algn="l" eaLnBrk="1" hangingPunct="1">
                <a:spcBef>
                  <a:spcPts val="0"/>
                </a:spcBef>
              </a:pPr>
              <a:endParaRPr lang="en-US" sz="1800" b="0" dirty="0">
                <a:latin typeface="Verdana" pitchFamily="34" charset="0"/>
              </a:endParaRPr>
            </a:p>
            <a:p>
              <a:pPr lvl="1" algn="l" eaLnBrk="1" hangingPunct="1">
                <a:spcBef>
                  <a:spcPts val="0"/>
                </a:spcBef>
              </a:pPr>
              <a:r>
                <a:rPr lang="en-US" sz="1800" b="0" dirty="0" smtClean="0">
                  <a:latin typeface="Verdana" pitchFamily="34" charset="0"/>
                </a:rPr>
                <a:t>Implement SFX (high-level </a:t>
              </a:r>
              <a:r>
                <a:rPr lang="en-US" sz="1800" b="0" dirty="0">
                  <a:latin typeface="Verdana" pitchFamily="34" charset="0"/>
                </a:rPr>
                <a:t>p</a:t>
              </a:r>
              <a:r>
                <a:rPr lang="en-US" sz="1800" b="0" dirty="0" smtClean="0">
                  <a:latin typeface="Verdana" pitchFamily="34" charset="0"/>
                </a:rPr>
                <a:t>rocess)</a:t>
              </a:r>
              <a:endParaRPr lang="en-US" sz="1800" b="0" dirty="0">
                <a:latin typeface="Verdana" pitchFamily="34" charset="0"/>
              </a:endParaRPr>
            </a:p>
            <a:p>
              <a:pPr lvl="1" algn="l" eaLnBrk="1" hangingPunct="1">
                <a:spcBef>
                  <a:spcPts val="0"/>
                </a:spcBef>
              </a:pPr>
              <a:endParaRPr lang="en-US" sz="1800" b="0" dirty="0">
                <a:latin typeface="Verdana" pitchFamily="34" charset="0"/>
              </a:endParaRPr>
            </a:p>
            <a:p>
              <a:pPr lvl="1" algn="l" eaLnBrk="1" hangingPunct="1">
                <a:spcBef>
                  <a:spcPts val="0"/>
                </a:spcBef>
              </a:pPr>
              <a:r>
                <a:rPr lang="en-US" sz="1800" b="0" dirty="0" smtClean="0">
                  <a:latin typeface="Verdana" pitchFamily="34" charset="0"/>
                </a:rPr>
                <a:t>Integrate SFX &amp; Primo (associated settings)</a:t>
              </a:r>
              <a:endParaRPr lang="en-US" sz="1800" b="0" dirty="0">
                <a:latin typeface="Verdana" pitchFamily="34" charset="0"/>
              </a:endParaRPr>
            </a:p>
          </p:txBody>
        </p:sp>
      </p:grpSp>
      <p:sp>
        <p:nvSpPr>
          <p:cNvPr id="6" name="Rectangle 2"/>
          <p:cNvSpPr txBox="1">
            <a:spLocks noChangeArrowheads="1"/>
          </p:cNvSpPr>
          <p:nvPr/>
        </p:nvSpPr>
        <p:spPr bwMode="auto">
          <a:xfrm>
            <a:off x="596808" y="1136073"/>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b="1">
                <a:solidFill>
                  <a:srgbClr val="B20637"/>
                </a:solidFill>
                <a:latin typeface="+mj-lt"/>
                <a:ea typeface="+mj-ea"/>
                <a:cs typeface="+mj-cs"/>
              </a:defRPr>
            </a:lvl1pPr>
            <a:lvl2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2pPr>
            <a:lvl3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3pPr>
            <a:lvl4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4pPr>
            <a:lvl5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5pPr>
            <a:lvl6pPr marL="4572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6pPr>
            <a:lvl7pPr marL="9144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7pPr>
            <a:lvl8pPr marL="13716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8pPr>
            <a:lvl9pPr marL="18288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9pPr>
          </a:lstStyle>
          <a:p>
            <a:r>
              <a:rPr lang="en-US" dirty="0" smtClean="0"/>
              <a:t>Summary</a:t>
            </a:r>
            <a:endParaRPr lang="en-US" dirty="0"/>
          </a:p>
        </p:txBody>
      </p:sp>
    </p:spTree>
    <p:extLst>
      <p:ext uri="{BB962C8B-B14F-4D97-AF65-F5344CB8AC3E}">
        <p14:creationId xmlns:p14="http://schemas.microsoft.com/office/powerpoint/2010/main" val="9219867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z="2800" smtClean="0"/>
              <a:t>Additional Resources</a:t>
            </a:r>
          </a:p>
        </p:txBody>
      </p:sp>
      <p:sp>
        <p:nvSpPr>
          <p:cNvPr id="80899" name="Rectangle 3"/>
          <p:cNvSpPr>
            <a:spLocks noGrp="1" noChangeArrowheads="1"/>
          </p:cNvSpPr>
          <p:nvPr>
            <p:ph type="body" idx="1"/>
          </p:nvPr>
        </p:nvSpPr>
        <p:spPr>
          <a:xfrm>
            <a:off x="533400" y="1295400"/>
            <a:ext cx="8229600" cy="4525963"/>
          </a:xfrm>
        </p:spPr>
        <p:txBody>
          <a:bodyPr/>
          <a:lstStyle/>
          <a:p>
            <a:pPr marL="0" indent="0" eaLnBrk="1" hangingPunct="1">
              <a:buNone/>
            </a:pPr>
            <a:r>
              <a:rPr lang="en-US" dirty="0" smtClean="0"/>
              <a:t>Accessible from Documentation Center:</a:t>
            </a:r>
          </a:p>
          <a:p>
            <a:pPr marL="0" indent="0" eaLnBrk="1" hangingPunct="1">
              <a:buNone/>
            </a:pPr>
            <a:r>
              <a:rPr lang="en-US" sz="2400" dirty="0" smtClean="0"/>
              <a:t>(</a:t>
            </a:r>
            <a:r>
              <a:rPr lang="en-US" sz="2400" u="sng" dirty="0">
                <a:hlinkClick r:id="rId3"/>
              </a:rPr>
              <a:t>http://www.customercenter.exlibrisgroup.com</a:t>
            </a:r>
            <a:r>
              <a:rPr lang="en-US" sz="2400" u="sng" dirty="0" smtClean="0">
                <a:hlinkClick r:id="rId3"/>
              </a:rPr>
              <a:t>/</a:t>
            </a:r>
            <a:r>
              <a:rPr lang="en-US" sz="2400" dirty="0"/>
              <a:t>)</a:t>
            </a:r>
            <a:endParaRPr lang="en-US" sz="2400" dirty="0" smtClean="0"/>
          </a:p>
          <a:p>
            <a:pPr eaLnBrk="1" hangingPunct="1"/>
            <a:endParaRPr lang="en-US" dirty="0" smtClean="0"/>
          </a:p>
          <a:p>
            <a:pPr eaLnBrk="1" hangingPunct="1"/>
            <a:r>
              <a:rPr lang="en-US" dirty="0" smtClean="0"/>
              <a:t>General User’s Guide</a:t>
            </a:r>
          </a:p>
          <a:p>
            <a:pPr eaLnBrk="1" hangingPunct="1"/>
            <a:r>
              <a:rPr lang="en-US" dirty="0" smtClean="0"/>
              <a:t>Advanced User’s Guide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6637" y="2855913"/>
            <a:ext cx="4529137"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411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2456" name="Group 8"/>
          <p:cNvGrpSpPr>
            <a:grpSpLocks/>
          </p:cNvGrpSpPr>
          <p:nvPr/>
        </p:nvGrpSpPr>
        <p:grpSpPr bwMode="auto">
          <a:xfrm>
            <a:off x="3960812" y="1239838"/>
            <a:ext cx="4802188" cy="4802187"/>
            <a:chOff x="2130" y="781"/>
            <a:chExt cx="3025" cy="3025"/>
          </a:xfrm>
        </p:grpSpPr>
        <p:pic>
          <p:nvPicPr>
            <p:cNvPr id="232451" name="Picture 3" descr="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428698">
              <a:off x="2130" y="781"/>
              <a:ext cx="3025" cy="3025"/>
            </a:xfrm>
            <a:prstGeom prst="rect">
              <a:avLst/>
            </a:prstGeom>
            <a:noFill/>
            <a:extLst>
              <a:ext uri="{909E8E84-426E-40DD-AFC4-6F175D3DCCD1}">
                <a14:hiddenFill xmlns:a14="http://schemas.microsoft.com/office/drawing/2010/main">
                  <a:solidFill>
                    <a:srgbClr val="FFFFFF"/>
                  </a:solidFill>
                </a14:hiddenFill>
              </a:ext>
            </a:extLst>
          </p:spPr>
        </p:pic>
        <p:sp>
          <p:nvSpPr>
            <p:cNvPr id="232452" name="Text Box 4"/>
            <p:cNvSpPr txBox="1">
              <a:spLocks noChangeArrowheads="1"/>
            </p:cNvSpPr>
            <p:nvPr/>
          </p:nvSpPr>
          <p:spPr bwMode="auto">
            <a:xfrm rot="732348">
              <a:off x="2631" y="1052"/>
              <a:ext cx="2317" cy="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spcBef>
                  <a:spcPts val="0"/>
                </a:spcBef>
              </a:pPr>
              <a:r>
                <a:rPr lang="en-US" sz="1800" dirty="0" smtClean="0">
                  <a:latin typeface="Verdana" pitchFamily="34" charset="0"/>
                </a:rPr>
                <a:t>	How To…</a:t>
              </a:r>
            </a:p>
            <a:p>
              <a:pPr eaLnBrk="1" hangingPunct="1">
                <a:spcBef>
                  <a:spcPts val="0"/>
                </a:spcBef>
              </a:pPr>
              <a:endParaRPr lang="en-US" sz="1800" b="0" dirty="0" smtClean="0">
                <a:latin typeface="Verdana" pitchFamily="34" charset="0"/>
              </a:endParaRPr>
            </a:p>
            <a:p>
              <a:pPr lvl="1" algn="l" eaLnBrk="1" hangingPunct="1">
                <a:spcBef>
                  <a:spcPts val="0"/>
                </a:spcBef>
              </a:pPr>
              <a:r>
                <a:rPr lang="en-US" sz="1800" b="0" dirty="0" smtClean="0">
                  <a:latin typeface="Verdana" pitchFamily="34" charset="0"/>
                </a:rPr>
                <a:t>Identify SFX elements</a:t>
              </a:r>
              <a:endParaRPr lang="en-US" sz="1800" b="0" dirty="0">
                <a:latin typeface="Verdana" pitchFamily="34" charset="0"/>
              </a:endParaRPr>
            </a:p>
            <a:p>
              <a:pPr lvl="1" algn="l" eaLnBrk="1" hangingPunct="1">
                <a:spcBef>
                  <a:spcPts val="0"/>
                </a:spcBef>
              </a:pPr>
              <a:endParaRPr lang="en-US" sz="1800" b="0" dirty="0">
                <a:latin typeface="Verdana" pitchFamily="34" charset="0"/>
              </a:endParaRPr>
            </a:p>
            <a:p>
              <a:pPr lvl="1" algn="l" eaLnBrk="1" hangingPunct="1">
                <a:spcBef>
                  <a:spcPts val="0"/>
                </a:spcBef>
              </a:pPr>
              <a:r>
                <a:rPr lang="en-US" sz="1800" b="0" dirty="0" smtClean="0">
                  <a:latin typeface="Verdana" pitchFamily="34" charset="0"/>
                </a:rPr>
                <a:t>Define user experience and workflows</a:t>
              </a:r>
              <a:endParaRPr lang="en-US" sz="1800" b="0" dirty="0">
                <a:latin typeface="Verdana" pitchFamily="34" charset="0"/>
              </a:endParaRPr>
            </a:p>
            <a:p>
              <a:pPr lvl="1" algn="l" eaLnBrk="1" hangingPunct="1">
                <a:spcBef>
                  <a:spcPts val="0"/>
                </a:spcBef>
              </a:pPr>
              <a:endParaRPr lang="en-US" sz="1800" b="0" dirty="0">
                <a:latin typeface="Verdana" pitchFamily="34" charset="0"/>
              </a:endParaRPr>
            </a:p>
            <a:p>
              <a:pPr lvl="1" algn="l" eaLnBrk="1" hangingPunct="1">
                <a:spcBef>
                  <a:spcPts val="0"/>
                </a:spcBef>
              </a:pPr>
              <a:r>
                <a:rPr lang="en-US" sz="1800" b="0" dirty="0" smtClean="0">
                  <a:latin typeface="Verdana" pitchFamily="34" charset="0"/>
                </a:rPr>
                <a:t>Implement SFX (high-level process)</a:t>
              </a:r>
              <a:endParaRPr lang="en-US" sz="1800" b="0" dirty="0">
                <a:latin typeface="Verdana" pitchFamily="34" charset="0"/>
              </a:endParaRPr>
            </a:p>
            <a:p>
              <a:pPr lvl="1" algn="l" eaLnBrk="1" hangingPunct="1">
                <a:spcBef>
                  <a:spcPts val="0"/>
                </a:spcBef>
              </a:pPr>
              <a:endParaRPr lang="en-US" sz="1800" b="0" dirty="0">
                <a:latin typeface="Verdana" pitchFamily="34" charset="0"/>
              </a:endParaRPr>
            </a:p>
            <a:p>
              <a:pPr lvl="1" algn="l" eaLnBrk="1" hangingPunct="1">
                <a:spcBef>
                  <a:spcPts val="0"/>
                </a:spcBef>
              </a:pPr>
              <a:r>
                <a:rPr lang="en-US" sz="1800" b="0" dirty="0" smtClean="0">
                  <a:latin typeface="Verdana" pitchFamily="34" charset="0"/>
                </a:rPr>
                <a:t>Integrate SFX &amp; Primo  (associated settings)</a:t>
              </a:r>
              <a:endParaRPr lang="en-US" sz="1800" b="0" dirty="0">
                <a:latin typeface="Verdana" pitchFamily="34" charset="0"/>
              </a:endParaRPr>
            </a:p>
          </p:txBody>
        </p:sp>
      </p:grpSp>
      <p:sp>
        <p:nvSpPr>
          <p:cNvPr id="6" name="Rectangle 2"/>
          <p:cNvSpPr txBox="1">
            <a:spLocks noChangeArrowheads="1"/>
          </p:cNvSpPr>
          <p:nvPr/>
        </p:nvSpPr>
        <p:spPr bwMode="auto">
          <a:xfrm>
            <a:off x="596808" y="1136073"/>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b="1">
                <a:solidFill>
                  <a:srgbClr val="B20637"/>
                </a:solidFill>
                <a:latin typeface="+mj-lt"/>
                <a:ea typeface="+mj-ea"/>
                <a:cs typeface="+mj-cs"/>
              </a:defRPr>
            </a:lvl1pPr>
            <a:lvl2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2pPr>
            <a:lvl3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3pPr>
            <a:lvl4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4pPr>
            <a:lvl5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5pPr>
            <a:lvl6pPr marL="4572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6pPr>
            <a:lvl7pPr marL="9144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7pPr>
            <a:lvl8pPr marL="13716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8pPr>
            <a:lvl9pPr marL="18288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9pPr>
          </a:lstStyle>
          <a:p>
            <a:r>
              <a:rPr lang="en-US" dirty="0" smtClean="0"/>
              <a:t>Objectives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US"/>
              <a:t>Agenda</a:t>
            </a:r>
          </a:p>
        </p:txBody>
      </p:sp>
      <p:sp>
        <p:nvSpPr>
          <p:cNvPr id="274435" name="Rectangle 3"/>
          <p:cNvSpPr>
            <a:spLocks noGrp="1" noChangeArrowheads="1"/>
          </p:cNvSpPr>
          <p:nvPr>
            <p:ph type="body" idx="1"/>
          </p:nvPr>
        </p:nvSpPr>
        <p:spPr>
          <a:xfrm>
            <a:off x="501650" y="1163638"/>
            <a:ext cx="8140700" cy="5376862"/>
          </a:xfrm>
        </p:spPr>
        <p:txBody>
          <a:bodyPr/>
          <a:lstStyle/>
          <a:p>
            <a:r>
              <a:rPr lang="en-US" dirty="0"/>
              <a:t>What is SFX? </a:t>
            </a:r>
          </a:p>
          <a:p>
            <a:r>
              <a:rPr lang="en-US" dirty="0">
                <a:solidFill>
                  <a:srgbClr val="C0C0C0"/>
                </a:solidFill>
              </a:rPr>
              <a:t>User experience</a:t>
            </a:r>
          </a:p>
          <a:p>
            <a:r>
              <a:rPr lang="en-US" dirty="0">
                <a:solidFill>
                  <a:srgbClr val="C0C0C0"/>
                </a:solidFill>
              </a:rPr>
              <a:t>How SFX works</a:t>
            </a:r>
          </a:p>
          <a:p>
            <a:r>
              <a:rPr lang="en-US" dirty="0">
                <a:solidFill>
                  <a:srgbClr val="C0C0C0"/>
                </a:solidFill>
              </a:rPr>
              <a:t>SFX Implementation</a:t>
            </a:r>
          </a:p>
          <a:p>
            <a:r>
              <a:rPr lang="en-US" dirty="0">
                <a:solidFill>
                  <a:srgbClr val="C0C0C0"/>
                </a:solidFill>
              </a:rPr>
              <a:t>SFX and </a:t>
            </a:r>
            <a:r>
              <a:rPr lang="en-US" dirty="0" smtClean="0">
                <a:solidFill>
                  <a:srgbClr val="C0C0C0"/>
                </a:solidFill>
              </a:rPr>
              <a:t>Primo</a:t>
            </a:r>
          </a:p>
          <a:p>
            <a:r>
              <a:rPr lang="en-US" dirty="0" smtClean="0">
                <a:solidFill>
                  <a:srgbClr val="C0C0C0"/>
                </a:solidFill>
              </a:rPr>
              <a:t>Summary and additional resources</a:t>
            </a:r>
            <a:endParaRPr lang="en-US" dirty="0">
              <a:solidFill>
                <a:srgbClr val="C0C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r>
              <a:rPr lang="en-US" sz="2800"/>
              <a:t>What is SFX?</a:t>
            </a:r>
          </a:p>
        </p:txBody>
      </p:sp>
      <p:sp>
        <p:nvSpPr>
          <p:cNvPr id="314371" name="Rectangle 3"/>
          <p:cNvSpPr>
            <a:spLocks noGrp="1" noChangeArrowheads="1"/>
          </p:cNvSpPr>
          <p:nvPr>
            <p:ph type="body" idx="1"/>
          </p:nvPr>
        </p:nvSpPr>
        <p:spPr/>
        <p:txBody>
          <a:bodyPr/>
          <a:lstStyle/>
          <a:p>
            <a:r>
              <a:rPr lang="en-US"/>
              <a:t>Link resolver</a:t>
            </a:r>
          </a:p>
          <a:p>
            <a:pPr lvl="1"/>
            <a:r>
              <a:rPr lang="en-US"/>
              <a:t>Uses citation data to find and link to related records</a:t>
            </a:r>
          </a:p>
          <a:p>
            <a:r>
              <a:rPr lang="en-US"/>
              <a:t>Uses the OpenURL standard</a:t>
            </a:r>
          </a:p>
          <a:p>
            <a:pPr lvl="1"/>
            <a:r>
              <a:rPr lang="en-US"/>
              <a:t>Syntax for transferring bibliographic metadata from one information provider to another</a:t>
            </a:r>
          </a:p>
          <a:p>
            <a:r>
              <a:rPr lang="en-US"/>
              <a:t>A-Z List</a:t>
            </a:r>
          </a:p>
          <a:p>
            <a:r>
              <a:rPr lang="en-US"/>
              <a:t>Analysis Tools and Usage Statistics</a:t>
            </a:r>
          </a:p>
          <a:p>
            <a:pPr lvl="1"/>
            <a:endParaRPr lang="en-US"/>
          </a:p>
          <a:p>
            <a:pPr lvl="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43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437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1437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43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43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143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a:t>Agenda</a:t>
            </a:r>
          </a:p>
        </p:txBody>
      </p:sp>
      <p:sp>
        <p:nvSpPr>
          <p:cNvPr id="276483" name="Rectangle 3"/>
          <p:cNvSpPr>
            <a:spLocks noGrp="1" noChangeArrowheads="1"/>
          </p:cNvSpPr>
          <p:nvPr>
            <p:ph type="body" idx="1"/>
          </p:nvPr>
        </p:nvSpPr>
        <p:spPr>
          <a:xfrm>
            <a:off x="501650" y="1163638"/>
            <a:ext cx="8140700" cy="5376862"/>
          </a:xfrm>
        </p:spPr>
        <p:txBody>
          <a:bodyPr/>
          <a:lstStyle/>
          <a:p>
            <a:r>
              <a:rPr lang="en-US" dirty="0">
                <a:solidFill>
                  <a:srgbClr val="C0C0C0"/>
                </a:solidFill>
              </a:rPr>
              <a:t>What is SFX?</a:t>
            </a:r>
            <a:r>
              <a:rPr lang="en-US" dirty="0"/>
              <a:t> </a:t>
            </a:r>
          </a:p>
          <a:p>
            <a:r>
              <a:rPr lang="en-US" dirty="0"/>
              <a:t>User experience</a:t>
            </a:r>
          </a:p>
          <a:p>
            <a:r>
              <a:rPr lang="en-US" dirty="0">
                <a:solidFill>
                  <a:srgbClr val="C0C0C0"/>
                </a:solidFill>
              </a:rPr>
              <a:t>How SFX works</a:t>
            </a:r>
          </a:p>
          <a:p>
            <a:r>
              <a:rPr lang="en-US" dirty="0">
                <a:solidFill>
                  <a:srgbClr val="C0C0C0"/>
                </a:solidFill>
              </a:rPr>
              <a:t>SFX Implementation</a:t>
            </a:r>
          </a:p>
          <a:p>
            <a:r>
              <a:rPr lang="en-US" dirty="0">
                <a:solidFill>
                  <a:srgbClr val="C0C0C0"/>
                </a:solidFill>
              </a:rPr>
              <a:t>SFX and </a:t>
            </a:r>
            <a:r>
              <a:rPr lang="en-US" dirty="0" smtClean="0">
                <a:solidFill>
                  <a:srgbClr val="C0C0C0"/>
                </a:solidFill>
              </a:rPr>
              <a:t>Primo</a:t>
            </a:r>
          </a:p>
          <a:p>
            <a:r>
              <a:rPr lang="en-US" dirty="0" smtClean="0">
                <a:solidFill>
                  <a:srgbClr val="C0C0C0"/>
                </a:solidFill>
              </a:rPr>
              <a:t>Summary and additional resources</a:t>
            </a:r>
            <a:endParaRPr lang="en-US" dirty="0">
              <a:solidFill>
                <a:srgbClr val="C0C0C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r>
              <a:rPr lang="en-US" sz="2800"/>
              <a:t>User Experience: Starting at Source</a:t>
            </a:r>
          </a:p>
        </p:txBody>
      </p:sp>
      <p:pic>
        <p:nvPicPr>
          <p:cNvPr id="312323" name="Picture 3" descr="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4572000" cy="2960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2324" name="Picture 4" descr="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752600"/>
            <a:ext cx="2944813" cy="381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2325" name="Picture 5" descr="3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3048000"/>
            <a:ext cx="4881563" cy="31067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905000" y="3158290"/>
            <a:ext cx="343501" cy="1720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23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2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en-US" sz="2800"/>
              <a:t>User Experience: Starting in Primo</a:t>
            </a:r>
          </a:p>
        </p:txBody>
      </p:sp>
      <p:pic>
        <p:nvPicPr>
          <p:cNvPr id="316424" name="Picture 8"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187450"/>
            <a:ext cx="7997825" cy="525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6425" name="Picture 9"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1187450"/>
            <a:ext cx="7997825" cy="525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6426" name="Picture 10" desc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2088" y="1462088"/>
            <a:ext cx="5484812" cy="4081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6425"/>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2000"/>
                                        <p:tgtEl>
                                          <p:spTgt spid="316424"/>
                                        </p:tgtEl>
                                      </p:cBhvr>
                                    </p:animEffect>
                                    <p:set>
                                      <p:cBhvr>
                                        <p:cTn id="9" dur="1" fill="hold">
                                          <p:stCondLst>
                                            <p:cond delay="1999"/>
                                          </p:stCondLst>
                                        </p:cTn>
                                        <p:tgtEl>
                                          <p:spTgt spid="316424"/>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16426"/>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2000"/>
                                        <p:tgtEl>
                                          <p:spTgt spid="316425"/>
                                        </p:tgtEl>
                                      </p:cBhvr>
                                    </p:animEffect>
                                    <p:set>
                                      <p:cBhvr>
                                        <p:cTn id="16" dur="1" fill="hold">
                                          <p:stCondLst>
                                            <p:cond delay="1999"/>
                                          </p:stCondLst>
                                        </p:cTn>
                                        <p:tgtEl>
                                          <p:spTgt spid="3164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9_urm">
  <a:themeElements>
    <a:clrScheme name="9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urm">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urm">
  <a:themeElements>
    <a:clrScheme name="10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urm">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urm">
  <a:themeElements>
    <a:clrScheme name="8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urm">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_urm">
  <a:themeElements>
    <a:clrScheme name="12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urm">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urm">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788</TotalTime>
  <Words>3997</Words>
  <Application>Microsoft Office PowerPoint</Application>
  <PresentationFormat>On-screen Show (4:3)</PresentationFormat>
  <Paragraphs>300</Paragraphs>
  <Slides>33</Slides>
  <Notes>33</Notes>
  <HiddenSlides>0</HiddenSlides>
  <MMClips>0</MMClips>
  <ScaleCrop>false</ScaleCrop>
  <HeadingPairs>
    <vt:vector size="4" baseType="variant">
      <vt:variant>
        <vt:lpstr>Theme</vt:lpstr>
      </vt:variant>
      <vt:variant>
        <vt:i4>5</vt:i4>
      </vt:variant>
      <vt:variant>
        <vt:lpstr>Slide Titles</vt:lpstr>
      </vt:variant>
      <vt:variant>
        <vt:i4>33</vt:i4>
      </vt:variant>
    </vt:vector>
  </HeadingPairs>
  <TitlesOfParts>
    <vt:vector size="38" baseType="lpstr">
      <vt:lpstr>9_urm</vt:lpstr>
      <vt:lpstr>10_urm</vt:lpstr>
      <vt:lpstr>8_urm</vt:lpstr>
      <vt:lpstr>12_urm</vt:lpstr>
      <vt:lpstr>3_urm</vt:lpstr>
      <vt:lpstr>PowerPoint Presentation</vt:lpstr>
      <vt:lpstr>Copyright Statement</vt:lpstr>
      <vt:lpstr>Agenda</vt:lpstr>
      <vt:lpstr>PowerPoint Presentation</vt:lpstr>
      <vt:lpstr>Agenda</vt:lpstr>
      <vt:lpstr>What is SFX?</vt:lpstr>
      <vt:lpstr>Agenda</vt:lpstr>
      <vt:lpstr>User Experience: Starting at Source</vt:lpstr>
      <vt:lpstr>User Experience: Starting in Primo</vt:lpstr>
      <vt:lpstr>Agenda</vt:lpstr>
      <vt:lpstr>How SFX Works</vt:lpstr>
      <vt:lpstr>PowerPoint Presentation</vt:lpstr>
      <vt:lpstr>OpenURL Example</vt:lpstr>
      <vt:lpstr>Sources and Targets</vt:lpstr>
      <vt:lpstr>Services and Parameters</vt:lpstr>
      <vt:lpstr>Object and Object Portfolio</vt:lpstr>
      <vt:lpstr>Thresholds</vt:lpstr>
      <vt:lpstr>Agenda</vt:lpstr>
      <vt:lpstr>SFX Implementation</vt:lpstr>
      <vt:lpstr>What type of customer are you?</vt:lpstr>
      <vt:lpstr>Implementation Workbook</vt:lpstr>
      <vt:lpstr>SFX Resources</vt:lpstr>
      <vt:lpstr>Authentication</vt:lpstr>
      <vt:lpstr>Agenda</vt:lpstr>
      <vt:lpstr>SFX and Primo</vt:lpstr>
      <vt:lpstr>Accessing SFX via Primo: A-Z List</vt:lpstr>
      <vt:lpstr>Accessing SFX via Primo: View Online</vt:lpstr>
      <vt:lpstr>SFX Settings: DirectLink OFF</vt:lpstr>
      <vt:lpstr>SFX Settings: DirectLink ON</vt:lpstr>
      <vt:lpstr>Primo Central: Google Scholar Export</vt:lpstr>
      <vt:lpstr>Agenda</vt:lpstr>
      <vt:lpstr>PowerPoint Presentation</vt:lpstr>
      <vt:lpstr>Additional Resources</vt:lpstr>
    </vt:vector>
  </TitlesOfParts>
  <Company>Endeavor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Jean Cabaup</dc:creator>
  <cp:lastModifiedBy>Carrie Bartels</cp:lastModifiedBy>
  <cp:revision>104</cp:revision>
  <cp:lastPrinted>2014-06-26T19:26:27Z</cp:lastPrinted>
  <dcterms:created xsi:type="dcterms:W3CDTF">2011-06-06T18:24:31Z</dcterms:created>
  <dcterms:modified xsi:type="dcterms:W3CDTF">2014-06-27T20:54:33Z</dcterms:modified>
</cp:coreProperties>
</file>