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Default Extension="jpeg" ContentType="image/jpeg"/>
  <Default Extension="emf" ContentType="image/x-emf"/>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Default Extension="wdp" ContentType="image/vnd.ms-photo"/>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Default Extension="wmf" ContentType="image/x-wmf"/>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slides/slide23.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notesMasterIdLst>
    <p:notesMasterId r:id="rId37"/>
  </p:notesMasterIdLst>
  <p:handoutMasterIdLst>
    <p:handoutMasterId r:id="rId38"/>
  </p:handoutMasterIdLst>
  <p:sldIdLst>
    <p:sldId id="1087" r:id="rId2"/>
    <p:sldId id="1152" r:id="rId3"/>
    <p:sldId id="1182" r:id="rId4"/>
    <p:sldId id="1190" r:id="rId5"/>
    <p:sldId id="1140" r:id="rId6"/>
    <p:sldId id="1141" r:id="rId7"/>
    <p:sldId id="1133" r:id="rId8"/>
    <p:sldId id="1154" r:id="rId9"/>
    <p:sldId id="1155" r:id="rId10"/>
    <p:sldId id="1156" r:id="rId11"/>
    <p:sldId id="1157" r:id="rId12"/>
    <p:sldId id="1181" r:id="rId13"/>
    <p:sldId id="1162" r:id="rId14"/>
    <p:sldId id="1164" r:id="rId15"/>
    <p:sldId id="1165" r:id="rId16"/>
    <p:sldId id="1166" r:id="rId17"/>
    <p:sldId id="1160" r:id="rId18"/>
    <p:sldId id="1180" r:id="rId19"/>
    <p:sldId id="1170" r:id="rId20"/>
    <p:sldId id="1169" r:id="rId21"/>
    <p:sldId id="1173" r:id="rId22"/>
    <p:sldId id="1171" r:id="rId23"/>
    <p:sldId id="1172" r:id="rId24"/>
    <p:sldId id="1151" r:id="rId25"/>
    <p:sldId id="1101" r:id="rId26"/>
    <p:sldId id="1179" r:id="rId27"/>
    <p:sldId id="1186" r:id="rId28"/>
    <p:sldId id="1187" r:id="rId29"/>
    <p:sldId id="1188" r:id="rId30"/>
    <p:sldId id="1175" r:id="rId31"/>
    <p:sldId id="1177" r:id="rId32"/>
    <p:sldId id="1178" r:id="rId33"/>
    <p:sldId id="1150" r:id="rId34"/>
    <p:sldId id="1189" r:id="rId35"/>
    <p:sldId id="113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3B"/>
    <a:srgbClr val="FF9966"/>
    <a:srgbClr val="538022"/>
    <a:srgbClr val="606060"/>
    <a:srgbClr val="5B89C1"/>
    <a:srgbClr val="254061"/>
    <a:srgbClr val="7F7F7F"/>
    <a:srgbClr val="415A34"/>
    <a:srgbClr val="105526"/>
    <a:srgbClr val="988B6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164" autoAdjust="0"/>
    <p:restoredTop sz="80316" autoAdjust="0"/>
  </p:normalViewPr>
  <p:slideViewPr>
    <p:cSldViewPr snapToObjects="1">
      <p:cViewPr varScale="1">
        <p:scale>
          <a:sx n="55" d="100"/>
          <a:sy n="55" d="100"/>
        </p:scale>
        <p:origin x="-462" y="-90"/>
      </p:cViewPr>
      <p:guideLst>
        <p:guide orient="horz" pos="2688"/>
        <p:guide pos="2400"/>
      </p:guideLst>
    </p:cSldViewPr>
  </p:slideViewPr>
  <p:outlineViewPr>
    <p:cViewPr>
      <p:scale>
        <a:sx n="33" d="100"/>
        <a:sy n="33" d="100"/>
      </p:scale>
      <p:origin x="0" y="738"/>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E7D8ECD-6450-2242-AE69-CEBDE8E5788C}" type="datetimeFigureOut">
              <a:rPr lang="en-US" smtClean="0"/>
              <a:pPr/>
              <a:t>9/12/2012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5317F9-A578-E840-97DC-0F7D9AE53F88}" type="slidenum">
              <a:rPr lang="en-US" smtClean="0"/>
              <a:pPr/>
              <a:t>‹#›</a:t>
            </a:fld>
            <a:endParaRPr lang="en-US"/>
          </a:p>
        </p:txBody>
      </p:sp>
    </p:spTree>
    <p:extLst>
      <p:ext uri="{BB962C8B-B14F-4D97-AF65-F5344CB8AC3E}">
        <p14:creationId xmlns:p14="http://schemas.microsoft.com/office/powerpoint/2010/main" val="13576998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74AD77-EF89-9F43-88A2-8F4BAEE0FC08}" type="datetimeFigureOut">
              <a:rPr lang="en-US" smtClean="0"/>
              <a:pPr/>
              <a:t>9/12/2012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BA755C-5962-D84E-8A5B-BBD874E5B7EA}" type="slidenum">
              <a:rPr lang="en-US" smtClean="0"/>
              <a:pPr/>
              <a:t>‹#›</a:t>
            </a:fld>
            <a:endParaRPr lang="en-US"/>
          </a:p>
        </p:txBody>
      </p:sp>
    </p:spTree>
    <p:extLst>
      <p:ext uri="{BB962C8B-B14F-4D97-AF65-F5344CB8AC3E}">
        <p14:creationId xmlns:p14="http://schemas.microsoft.com/office/powerpoint/2010/main" val="41856185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4D094D2-5F1A-4990-89B8-0A0F608EFFEB}" type="slidenum">
              <a:rPr lang="he-IL" smtClean="0"/>
              <a:pPr eaLnBrk="1" hangingPunct="1"/>
              <a:t>1</a:t>
            </a:fld>
            <a:endParaRPr lang="en-US" dirty="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092AC9-1257-48D6-96F6-40643D459B00}" type="slidenum">
              <a:rPr lang="ar-SA"/>
              <a:pPr/>
              <a:t>13</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pPr marL="0" indent="0">
              <a:buNone/>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txBox="1">
            <a:spLocks noGrp="1" noChangeArrowheads="1"/>
          </p:cNvSpPr>
          <p:nvPr/>
        </p:nvSpPr>
        <p:spPr bwMode="auto">
          <a:xfrm>
            <a:off x="1551" y="8685397"/>
            <a:ext cx="2971490" cy="45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2" rIns="91422" bIns="45712" anchor="b"/>
          <a:lstStyle>
            <a:lvl1pPr defTabSz="933450">
              <a:defRPr>
                <a:solidFill>
                  <a:schemeClr val="tx1"/>
                </a:solidFill>
                <a:latin typeface="Arial" charset="0"/>
                <a:cs typeface="Arial" charset="0"/>
              </a:defRPr>
            </a:lvl1pPr>
            <a:lvl2pPr marL="757238" indent="-290513" defTabSz="933450">
              <a:defRPr>
                <a:solidFill>
                  <a:schemeClr val="tx1"/>
                </a:solidFill>
                <a:latin typeface="Arial" charset="0"/>
                <a:cs typeface="Arial" charset="0"/>
              </a:defRPr>
            </a:lvl2pPr>
            <a:lvl3pPr marL="1166813" indent="-233363" defTabSz="933450">
              <a:defRPr>
                <a:solidFill>
                  <a:schemeClr val="tx1"/>
                </a:solidFill>
                <a:latin typeface="Arial" charset="0"/>
                <a:cs typeface="Arial" charset="0"/>
              </a:defRPr>
            </a:lvl3pPr>
            <a:lvl4pPr marL="1631950" indent="-233363" defTabSz="933450">
              <a:defRPr>
                <a:solidFill>
                  <a:schemeClr val="tx1"/>
                </a:solidFill>
                <a:latin typeface="Arial" charset="0"/>
                <a:cs typeface="Arial" charset="0"/>
              </a:defRPr>
            </a:lvl4pPr>
            <a:lvl5pPr marL="2098675" indent="-233363" defTabSz="933450">
              <a:defRPr>
                <a:solidFill>
                  <a:schemeClr val="tx1"/>
                </a:solidFill>
                <a:latin typeface="Arial" charset="0"/>
                <a:cs typeface="Arial" charset="0"/>
              </a:defRPr>
            </a:lvl5pPr>
            <a:lvl6pPr marL="2555875" indent="-233363" defTabSz="933450" fontAlgn="base">
              <a:spcBef>
                <a:spcPct val="0"/>
              </a:spcBef>
              <a:spcAft>
                <a:spcPct val="0"/>
              </a:spcAft>
              <a:defRPr>
                <a:solidFill>
                  <a:schemeClr val="tx1"/>
                </a:solidFill>
                <a:latin typeface="Arial" charset="0"/>
                <a:cs typeface="Arial" charset="0"/>
              </a:defRPr>
            </a:lvl6pPr>
            <a:lvl7pPr marL="3013075" indent="-233363" defTabSz="933450" fontAlgn="base">
              <a:spcBef>
                <a:spcPct val="0"/>
              </a:spcBef>
              <a:spcAft>
                <a:spcPct val="0"/>
              </a:spcAft>
              <a:defRPr>
                <a:solidFill>
                  <a:schemeClr val="tx1"/>
                </a:solidFill>
                <a:latin typeface="Arial" charset="0"/>
                <a:cs typeface="Arial" charset="0"/>
              </a:defRPr>
            </a:lvl7pPr>
            <a:lvl8pPr marL="3470275" indent="-233363" defTabSz="933450" fontAlgn="base">
              <a:spcBef>
                <a:spcPct val="0"/>
              </a:spcBef>
              <a:spcAft>
                <a:spcPct val="0"/>
              </a:spcAft>
              <a:defRPr>
                <a:solidFill>
                  <a:schemeClr val="tx1"/>
                </a:solidFill>
                <a:latin typeface="Arial" charset="0"/>
                <a:cs typeface="Arial" charset="0"/>
              </a:defRPr>
            </a:lvl8pPr>
            <a:lvl9pPr marL="3927475" indent="-233363" defTabSz="933450" fontAlgn="base">
              <a:spcBef>
                <a:spcPct val="0"/>
              </a:spcBef>
              <a:spcAft>
                <a:spcPct val="0"/>
              </a:spcAft>
              <a:defRPr>
                <a:solidFill>
                  <a:schemeClr val="tx1"/>
                </a:solidFill>
                <a:latin typeface="Arial" charset="0"/>
                <a:cs typeface="Arial" charset="0"/>
              </a:defRPr>
            </a:lvl9pPr>
          </a:lstStyle>
          <a:p>
            <a:pPr rtl="1"/>
            <a:fld id="{2FF870C9-A012-479B-889F-B5B2842EBAF5}" type="slidenum">
              <a:rPr lang="ar-SA" sz="1200"/>
              <a:pPr rtl="1"/>
              <a:t>16</a:t>
            </a:fld>
            <a:endParaRPr lang="en-US" sz="1200" dirty="0"/>
          </a:p>
        </p:txBody>
      </p:sp>
      <p:sp>
        <p:nvSpPr>
          <p:cNvPr id="355331" name="Rectangle 2"/>
          <p:cNvSpPr>
            <a:spLocks noGrp="1" noRot="1" noChangeAspect="1" noChangeArrowheads="1" noTextEdit="1"/>
          </p:cNvSpPr>
          <p:nvPr>
            <p:ph type="sldImg"/>
          </p:nvPr>
        </p:nvSpPr>
        <p:spPr>
          <a:xfrm>
            <a:off x="1141413" y="684213"/>
            <a:ext cx="4575175" cy="3430587"/>
          </a:xfrm>
          <a:ln/>
        </p:spPr>
      </p:sp>
      <p:sp>
        <p:nvSpPr>
          <p:cNvPr id="355332" name="Rectangle 3"/>
          <p:cNvSpPr>
            <a:spLocks noGrp="1" noChangeArrowheads="1"/>
          </p:cNvSpPr>
          <p:nvPr>
            <p:ph type="body" idx="1"/>
          </p:nvPr>
        </p:nvSpPr>
        <p:spPr>
          <a:xfrm>
            <a:off x="915022" y="4342699"/>
            <a:ext cx="5027959" cy="4116516"/>
          </a:xfrm>
        </p:spPr>
        <p:txBody>
          <a:bodyPr/>
          <a:lstStyle/>
          <a:p>
            <a:pPr eaLnBrk="1" hangingPunct="1"/>
            <a:endParaRPr lang="en-US" dirty="0"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092AC9-1257-48D6-96F6-40643D459B00}" type="slidenum">
              <a:rPr lang="ar-SA"/>
              <a:pPr/>
              <a:t>18</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pPr marL="0" indent="0">
              <a:buNone/>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txBox="1">
            <a:spLocks noGrp="1" noChangeArrowheads="1"/>
          </p:cNvSpPr>
          <p:nvPr/>
        </p:nvSpPr>
        <p:spPr bwMode="auto">
          <a:xfrm>
            <a:off x="1551" y="8685396"/>
            <a:ext cx="2971490" cy="45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33450">
              <a:defRPr>
                <a:solidFill>
                  <a:schemeClr val="tx1"/>
                </a:solidFill>
                <a:latin typeface="Arial" charset="0"/>
                <a:cs typeface="Arial" charset="0"/>
              </a:defRPr>
            </a:lvl1pPr>
            <a:lvl2pPr marL="757238" indent="-290513" defTabSz="933450">
              <a:defRPr>
                <a:solidFill>
                  <a:schemeClr val="tx1"/>
                </a:solidFill>
                <a:latin typeface="Arial" charset="0"/>
                <a:cs typeface="Arial" charset="0"/>
              </a:defRPr>
            </a:lvl2pPr>
            <a:lvl3pPr marL="1166813" indent="-233363" defTabSz="933450">
              <a:defRPr>
                <a:solidFill>
                  <a:schemeClr val="tx1"/>
                </a:solidFill>
                <a:latin typeface="Arial" charset="0"/>
                <a:cs typeface="Arial" charset="0"/>
              </a:defRPr>
            </a:lvl3pPr>
            <a:lvl4pPr marL="1631950" indent="-233363" defTabSz="933450">
              <a:defRPr>
                <a:solidFill>
                  <a:schemeClr val="tx1"/>
                </a:solidFill>
                <a:latin typeface="Arial" charset="0"/>
                <a:cs typeface="Arial" charset="0"/>
              </a:defRPr>
            </a:lvl4pPr>
            <a:lvl5pPr marL="2098675" indent="-233363" defTabSz="933450">
              <a:defRPr>
                <a:solidFill>
                  <a:schemeClr val="tx1"/>
                </a:solidFill>
                <a:latin typeface="Arial" charset="0"/>
                <a:cs typeface="Arial" charset="0"/>
              </a:defRPr>
            </a:lvl5pPr>
            <a:lvl6pPr marL="2555875" indent="-233363" defTabSz="933450" fontAlgn="base">
              <a:spcBef>
                <a:spcPct val="0"/>
              </a:spcBef>
              <a:spcAft>
                <a:spcPct val="0"/>
              </a:spcAft>
              <a:defRPr>
                <a:solidFill>
                  <a:schemeClr val="tx1"/>
                </a:solidFill>
                <a:latin typeface="Arial" charset="0"/>
                <a:cs typeface="Arial" charset="0"/>
              </a:defRPr>
            </a:lvl6pPr>
            <a:lvl7pPr marL="3013075" indent="-233363" defTabSz="933450" fontAlgn="base">
              <a:spcBef>
                <a:spcPct val="0"/>
              </a:spcBef>
              <a:spcAft>
                <a:spcPct val="0"/>
              </a:spcAft>
              <a:defRPr>
                <a:solidFill>
                  <a:schemeClr val="tx1"/>
                </a:solidFill>
                <a:latin typeface="Arial" charset="0"/>
                <a:cs typeface="Arial" charset="0"/>
              </a:defRPr>
            </a:lvl7pPr>
            <a:lvl8pPr marL="3470275" indent="-233363" defTabSz="933450" fontAlgn="base">
              <a:spcBef>
                <a:spcPct val="0"/>
              </a:spcBef>
              <a:spcAft>
                <a:spcPct val="0"/>
              </a:spcAft>
              <a:defRPr>
                <a:solidFill>
                  <a:schemeClr val="tx1"/>
                </a:solidFill>
                <a:latin typeface="Arial" charset="0"/>
                <a:cs typeface="Arial" charset="0"/>
              </a:defRPr>
            </a:lvl8pPr>
            <a:lvl9pPr marL="3927475" indent="-233363" defTabSz="933450" fontAlgn="base">
              <a:spcBef>
                <a:spcPct val="0"/>
              </a:spcBef>
              <a:spcAft>
                <a:spcPct val="0"/>
              </a:spcAft>
              <a:defRPr>
                <a:solidFill>
                  <a:schemeClr val="tx1"/>
                </a:solidFill>
                <a:latin typeface="Arial" charset="0"/>
                <a:cs typeface="Arial" charset="0"/>
              </a:defRPr>
            </a:lvl9pPr>
          </a:lstStyle>
          <a:p>
            <a:pPr rtl="1"/>
            <a:fld id="{2FF870C9-A012-479B-889F-B5B2842EBAF5}" type="slidenum">
              <a:rPr lang="x-none" sz="1200"/>
              <a:pPr rtl="1"/>
              <a:t>19</a:t>
            </a:fld>
            <a:endParaRPr lang="en-US" sz="1200" dirty="0"/>
          </a:p>
        </p:txBody>
      </p:sp>
      <p:sp>
        <p:nvSpPr>
          <p:cNvPr id="355331" name="Rectangle 2"/>
          <p:cNvSpPr>
            <a:spLocks noGrp="1" noRot="1" noChangeAspect="1" noChangeArrowheads="1" noTextEdit="1"/>
          </p:cNvSpPr>
          <p:nvPr>
            <p:ph type="sldImg"/>
          </p:nvPr>
        </p:nvSpPr>
        <p:spPr>
          <a:xfrm>
            <a:off x="1143000" y="684213"/>
            <a:ext cx="4572000" cy="3430587"/>
          </a:xfrm>
          <a:ln/>
        </p:spPr>
      </p:sp>
      <p:sp>
        <p:nvSpPr>
          <p:cNvPr id="355332" name="Rectangle 3"/>
          <p:cNvSpPr>
            <a:spLocks noGrp="1" noChangeArrowheads="1"/>
          </p:cNvSpPr>
          <p:nvPr>
            <p:ph type="body" idx="1"/>
          </p:nvPr>
        </p:nvSpPr>
        <p:spPr>
          <a:xfrm>
            <a:off x="915021" y="4342699"/>
            <a:ext cx="5027959" cy="4116516"/>
          </a:xfrm>
        </p:spPr>
        <p:txBody>
          <a:bodyPr/>
          <a:lstStyle/>
          <a:p>
            <a:pPr eaLnBrk="1" hangingPunct="1"/>
            <a:endParaRPr lang="en-US" dirty="0"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txBox="1">
            <a:spLocks noGrp="1" noChangeArrowheads="1"/>
          </p:cNvSpPr>
          <p:nvPr/>
        </p:nvSpPr>
        <p:spPr bwMode="auto">
          <a:xfrm>
            <a:off x="1551" y="8685396"/>
            <a:ext cx="2971490" cy="45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33450">
              <a:defRPr>
                <a:solidFill>
                  <a:schemeClr val="tx1"/>
                </a:solidFill>
                <a:latin typeface="Arial" charset="0"/>
                <a:cs typeface="Arial" charset="0"/>
              </a:defRPr>
            </a:lvl1pPr>
            <a:lvl2pPr marL="757238" indent="-290513" defTabSz="933450">
              <a:defRPr>
                <a:solidFill>
                  <a:schemeClr val="tx1"/>
                </a:solidFill>
                <a:latin typeface="Arial" charset="0"/>
                <a:cs typeface="Arial" charset="0"/>
              </a:defRPr>
            </a:lvl2pPr>
            <a:lvl3pPr marL="1166813" indent="-233363" defTabSz="933450">
              <a:defRPr>
                <a:solidFill>
                  <a:schemeClr val="tx1"/>
                </a:solidFill>
                <a:latin typeface="Arial" charset="0"/>
                <a:cs typeface="Arial" charset="0"/>
              </a:defRPr>
            </a:lvl3pPr>
            <a:lvl4pPr marL="1631950" indent="-233363" defTabSz="933450">
              <a:defRPr>
                <a:solidFill>
                  <a:schemeClr val="tx1"/>
                </a:solidFill>
                <a:latin typeface="Arial" charset="0"/>
                <a:cs typeface="Arial" charset="0"/>
              </a:defRPr>
            </a:lvl4pPr>
            <a:lvl5pPr marL="2098675" indent="-233363" defTabSz="933450">
              <a:defRPr>
                <a:solidFill>
                  <a:schemeClr val="tx1"/>
                </a:solidFill>
                <a:latin typeface="Arial" charset="0"/>
                <a:cs typeface="Arial" charset="0"/>
              </a:defRPr>
            </a:lvl5pPr>
            <a:lvl6pPr marL="2555875" indent="-233363" defTabSz="933450" fontAlgn="base">
              <a:spcBef>
                <a:spcPct val="0"/>
              </a:spcBef>
              <a:spcAft>
                <a:spcPct val="0"/>
              </a:spcAft>
              <a:defRPr>
                <a:solidFill>
                  <a:schemeClr val="tx1"/>
                </a:solidFill>
                <a:latin typeface="Arial" charset="0"/>
                <a:cs typeface="Arial" charset="0"/>
              </a:defRPr>
            </a:lvl6pPr>
            <a:lvl7pPr marL="3013075" indent="-233363" defTabSz="933450" fontAlgn="base">
              <a:spcBef>
                <a:spcPct val="0"/>
              </a:spcBef>
              <a:spcAft>
                <a:spcPct val="0"/>
              </a:spcAft>
              <a:defRPr>
                <a:solidFill>
                  <a:schemeClr val="tx1"/>
                </a:solidFill>
                <a:latin typeface="Arial" charset="0"/>
                <a:cs typeface="Arial" charset="0"/>
              </a:defRPr>
            </a:lvl7pPr>
            <a:lvl8pPr marL="3470275" indent="-233363" defTabSz="933450" fontAlgn="base">
              <a:spcBef>
                <a:spcPct val="0"/>
              </a:spcBef>
              <a:spcAft>
                <a:spcPct val="0"/>
              </a:spcAft>
              <a:defRPr>
                <a:solidFill>
                  <a:schemeClr val="tx1"/>
                </a:solidFill>
                <a:latin typeface="Arial" charset="0"/>
                <a:cs typeface="Arial" charset="0"/>
              </a:defRPr>
            </a:lvl8pPr>
            <a:lvl9pPr marL="3927475" indent="-233363" defTabSz="933450" fontAlgn="base">
              <a:spcBef>
                <a:spcPct val="0"/>
              </a:spcBef>
              <a:spcAft>
                <a:spcPct val="0"/>
              </a:spcAft>
              <a:defRPr>
                <a:solidFill>
                  <a:schemeClr val="tx1"/>
                </a:solidFill>
                <a:latin typeface="Arial" charset="0"/>
                <a:cs typeface="Arial" charset="0"/>
              </a:defRPr>
            </a:lvl9pPr>
          </a:lstStyle>
          <a:p>
            <a:pPr rtl="1"/>
            <a:fld id="{2FF870C9-A012-479B-889F-B5B2842EBAF5}" type="slidenum">
              <a:rPr lang="x-none" sz="1200"/>
              <a:pPr rtl="1"/>
              <a:t>20</a:t>
            </a:fld>
            <a:endParaRPr lang="en-US" sz="1200" dirty="0"/>
          </a:p>
        </p:txBody>
      </p:sp>
      <p:sp>
        <p:nvSpPr>
          <p:cNvPr id="355331" name="Rectangle 2"/>
          <p:cNvSpPr>
            <a:spLocks noGrp="1" noRot="1" noChangeAspect="1" noChangeArrowheads="1" noTextEdit="1"/>
          </p:cNvSpPr>
          <p:nvPr>
            <p:ph type="sldImg"/>
          </p:nvPr>
        </p:nvSpPr>
        <p:spPr>
          <a:xfrm>
            <a:off x="1143000" y="684213"/>
            <a:ext cx="4572000" cy="3430587"/>
          </a:xfrm>
          <a:ln/>
        </p:spPr>
      </p:sp>
      <p:sp>
        <p:nvSpPr>
          <p:cNvPr id="355332" name="Rectangle 3"/>
          <p:cNvSpPr>
            <a:spLocks noGrp="1" noChangeArrowheads="1"/>
          </p:cNvSpPr>
          <p:nvPr>
            <p:ph type="body" idx="1"/>
          </p:nvPr>
        </p:nvSpPr>
        <p:spPr>
          <a:xfrm>
            <a:off x="915021" y="4342699"/>
            <a:ext cx="5027959" cy="4116516"/>
          </a:xfrm>
        </p:spPr>
        <p:txBody>
          <a:bodyPr/>
          <a:lstStyle/>
          <a:p>
            <a:pPr eaLnBrk="1" hangingPunct="1"/>
            <a:endParaRPr lang="en-US" dirty="0"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txBox="1">
            <a:spLocks noGrp="1" noChangeArrowheads="1"/>
          </p:cNvSpPr>
          <p:nvPr/>
        </p:nvSpPr>
        <p:spPr bwMode="auto">
          <a:xfrm>
            <a:off x="1551" y="8685396"/>
            <a:ext cx="2971490" cy="45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33450">
              <a:defRPr>
                <a:solidFill>
                  <a:schemeClr val="tx1"/>
                </a:solidFill>
                <a:latin typeface="Arial" charset="0"/>
                <a:cs typeface="Arial" charset="0"/>
              </a:defRPr>
            </a:lvl1pPr>
            <a:lvl2pPr marL="757238" indent="-290513" defTabSz="933450">
              <a:defRPr>
                <a:solidFill>
                  <a:schemeClr val="tx1"/>
                </a:solidFill>
                <a:latin typeface="Arial" charset="0"/>
                <a:cs typeface="Arial" charset="0"/>
              </a:defRPr>
            </a:lvl2pPr>
            <a:lvl3pPr marL="1166813" indent="-233363" defTabSz="933450">
              <a:defRPr>
                <a:solidFill>
                  <a:schemeClr val="tx1"/>
                </a:solidFill>
                <a:latin typeface="Arial" charset="0"/>
                <a:cs typeface="Arial" charset="0"/>
              </a:defRPr>
            </a:lvl3pPr>
            <a:lvl4pPr marL="1631950" indent="-233363" defTabSz="933450">
              <a:defRPr>
                <a:solidFill>
                  <a:schemeClr val="tx1"/>
                </a:solidFill>
                <a:latin typeface="Arial" charset="0"/>
                <a:cs typeface="Arial" charset="0"/>
              </a:defRPr>
            </a:lvl4pPr>
            <a:lvl5pPr marL="2098675" indent="-233363" defTabSz="933450">
              <a:defRPr>
                <a:solidFill>
                  <a:schemeClr val="tx1"/>
                </a:solidFill>
                <a:latin typeface="Arial" charset="0"/>
                <a:cs typeface="Arial" charset="0"/>
              </a:defRPr>
            </a:lvl5pPr>
            <a:lvl6pPr marL="2555875" indent="-233363" defTabSz="933450" fontAlgn="base">
              <a:spcBef>
                <a:spcPct val="0"/>
              </a:spcBef>
              <a:spcAft>
                <a:spcPct val="0"/>
              </a:spcAft>
              <a:defRPr>
                <a:solidFill>
                  <a:schemeClr val="tx1"/>
                </a:solidFill>
                <a:latin typeface="Arial" charset="0"/>
                <a:cs typeface="Arial" charset="0"/>
              </a:defRPr>
            </a:lvl6pPr>
            <a:lvl7pPr marL="3013075" indent="-233363" defTabSz="933450" fontAlgn="base">
              <a:spcBef>
                <a:spcPct val="0"/>
              </a:spcBef>
              <a:spcAft>
                <a:spcPct val="0"/>
              </a:spcAft>
              <a:defRPr>
                <a:solidFill>
                  <a:schemeClr val="tx1"/>
                </a:solidFill>
                <a:latin typeface="Arial" charset="0"/>
                <a:cs typeface="Arial" charset="0"/>
              </a:defRPr>
            </a:lvl7pPr>
            <a:lvl8pPr marL="3470275" indent="-233363" defTabSz="933450" fontAlgn="base">
              <a:spcBef>
                <a:spcPct val="0"/>
              </a:spcBef>
              <a:spcAft>
                <a:spcPct val="0"/>
              </a:spcAft>
              <a:defRPr>
                <a:solidFill>
                  <a:schemeClr val="tx1"/>
                </a:solidFill>
                <a:latin typeface="Arial" charset="0"/>
                <a:cs typeface="Arial" charset="0"/>
              </a:defRPr>
            </a:lvl8pPr>
            <a:lvl9pPr marL="3927475" indent="-233363" defTabSz="933450" fontAlgn="base">
              <a:spcBef>
                <a:spcPct val="0"/>
              </a:spcBef>
              <a:spcAft>
                <a:spcPct val="0"/>
              </a:spcAft>
              <a:defRPr>
                <a:solidFill>
                  <a:schemeClr val="tx1"/>
                </a:solidFill>
                <a:latin typeface="Arial" charset="0"/>
                <a:cs typeface="Arial" charset="0"/>
              </a:defRPr>
            </a:lvl9pPr>
          </a:lstStyle>
          <a:p>
            <a:pPr rtl="1"/>
            <a:fld id="{2FF870C9-A012-479B-889F-B5B2842EBAF5}" type="slidenum">
              <a:rPr lang="x-none" sz="1200"/>
              <a:pPr rtl="1"/>
              <a:t>21</a:t>
            </a:fld>
            <a:endParaRPr lang="en-US" sz="1200" dirty="0"/>
          </a:p>
        </p:txBody>
      </p:sp>
      <p:sp>
        <p:nvSpPr>
          <p:cNvPr id="355331" name="Rectangle 2"/>
          <p:cNvSpPr>
            <a:spLocks noGrp="1" noRot="1" noChangeAspect="1" noChangeArrowheads="1" noTextEdit="1"/>
          </p:cNvSpPr>
          <p:nvPr>
            <p:ph type="sldImg"/>
          </p:nvPr>
        </p:nvSpPr>
        <p:spPr>
          <a:xfrm>
            <a:off x="1143000" y="684213"/>
            <a:ext cx="4572000" cy="3430587"/>
          </a:xfrm>
          <a:ln/>
        </p:spPr>
      </p:sp>
      <p:sp>
        <p:nvSpPr>
          <p:cNvPr id="355332" name="Rectangle 3"/>
          <p:cNvSpPr>
            <a:spLocks noGrp="1" noChangeArrowheads="1"/>
          </p:cNvSpPr>
          <p:nvPr>
            <p:ph type="body" idx="1"/>
          </p:nvPr>
        </p:nvSpPr>
        <p:spPr>
          <a:xfrm>
            <a:off x="915021" y="4342699"/>
            <a:ext cx="5027959" cy="4116516"/>
          </a:xfrm>
        </p:spPr>
        <p:txBody>
          <a:bodyPr/>
          <a:lstStyle/>
          <a:p>
            <a:pPr eaLnBrk="1" hangingPunct="1"/>
            <a:endParaRPr lang="en-US" dirty="0"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txBox="1">
            <a:spLocks noGrp="1" noChangeArrowheads="1"/>
          </p:cNvSpPr>
          <p:nvPr/>
        </p:nvSpPr>
        <p:spPr bwMode="auto">
          <a:xfrm>
            <a:off x="1551" y="8685396"/>
            <a:ext cx="2971490" cy="45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33450">
              <a:defRPr>
                <a:solidFill>
                  <a:schemeClr val="tx1"/>
                </a:solidFill>
                <a:latin typeface="Arial" charset="0"/>
                <a:cs typeface="Arial" charset="0"/>
              </a:defRPr>
            </a:lvl1pPr>
            <a:lvl2pPr marL="757238" indent="-290513" defTabSz="933450">
              <a:defRPr>
                <a:solidFill>
                  <a:schemeClr val="tx1"/>
                </a:solidFill>
                <a:latin typeface="Arial" charset="0"/>
                <a:cs typeface="Arial" charset="0"/>
              </a:defRPr>
            </a:lvl2pPr>
            <a:lvl3pPr marL="1166813" indent="-233363" defTabSz="933450">
              <a:defRPr>
                <a:solidFill>
                  <a:schemeClr val="tx1"/>
                </a:solidFill>
                <a:latin typeface="Arial" charset="0"/>
                <a:cs typeface="Arial" charset="0"/>
              </a:defRPr>
            </a:lvl3pPr>
            <a:lvl4pPr marL="1631950" indent="-233363" defTabSz="933450">
              <a:defRPr>
                <a:solidFill>
                  <a:schemeClr val="tx1"/>
                </a:solidFill>
                <a:latin typeface="Arial" charset="0"/>
                <a:cs typeface="Arial" charset="0"/>
              </a:defRPr>
            </a:lvl4pPr>
            <a:lvl5pPr marL="2098675" indent="-233363" defTabSz="933450">
              <a:defRPr>
                <a:solidFill>
                  <a:schemeClr val="tx1"/>
                </a:solidFill>
                <a:latin typeface="Arial" charset="0"/>
                <a:cs typeface="Arial" charset="0"/>
              </a:defRPr>
            </a:lvl5pPr>
            <a:lvl6pPr marL="2555875" indent="-233363" defTabSz="933450" fontAlgn="base">
              <a:spcBef>
                <a:spcPct val="0"/>
              </a:spcBef>
              <a:spcAft>
                <a:spcPct val="0"/>
              </a:spcAft>
              <a:defRPr>
                <a:solidFill>
                  <a:schemeClr val="tx1"/>
                </a:solidFill>
                <a:latin typeface="Arial" charset="0"/>
                <a:cs typeface="Arial" charset="0"/>
              </a:defRPr>
            </a:lvl6pPr>
            <a:lvl7pPr marL="3013075" indent="-233363" defTabSz="933450" fontAlgn="base">
              <a:spcBef>
                <a:spcPct val="0"/>
              </a:spcBef>
              <a:spcAft>
                <a:spcPct val="0"/>
              </a:spcAft>
              <a:defRPr>
                <a:solidFill>
                  <a:schemeClr val="tx1"/>
                </a:solidFill>
                <a:latin typeface="Arial" charset="0"/>
                <a:cs typeface="Arial" charset="0"/>
              </a:defRPr>
            </a:lvl7pPr>
            <a:lvl8pPr marL="3470275" indent="-233363" defTabSz="933450" fontAlgn="base">
              <a:spcBef>
                <a:spcPct val="0"/>
              </a:spcBef>
              <a:spcAft>
                <a:spcPct val="0"/>
              </a:spcAft>
              <a:defRPr>
                <a:solidFill>
                  <a:schemeClr val="tx1"/>
                </a:solidFill>
                <a:latin typeface="Arial" charset="0"/>
                <a:cs typeface="Arial" charset="0"/>
              </a:defRPr>
            </a:lvl8pPr>
            <a:lvl9pPr marL="3927475" indent="-233363" defTabSz="933450" fontAlgn="base">
              <a:spcBef>
                <a:spcPct val="0"/>
              </a:spcBef>
              <a:spcAft>
                <a:spcPct val="0"/>
              </a:spcAft>
              <a:defRPr>
                <a:solidFill>
                  <a:schemeClr val="tx1"/>
                </a:solidFill>
                <a:latin typeface="Arial" charset="0"/>
                <a:cs typeface="Arial" charset="0"/>
              </a:defRPr>
            </a:lvl9pPr>
          </a:lstStyle>
          <a:p>
            <a:pPr rtl="1"/>
            <a:fld id="{2FF870C9-A012-479B-889F-B5B2842EBAF5}" type="slidenum">
              <a:rPr lang="x-none" sz="1200"/>
              <a:pPr rtl="1"/>
              <a:t>25</a:t>
            </a:fld>
            <a:endParaRPr lang="en-US" sz="1200" dirty="0"/>
          </a:p>
        </p:txBody>
      </p:sp>
      <p:sp>
        <p:nvSpPr>
          <p:cNvPr id="355331" name="Rectangle 2"/>
          <p:cNvSpPr>
            <a:spLocks noGrp="1" noRot="1" noChangeAspect="1" noChangeArrowheads="1" noTextEdit="1"/>
          </p:cNvSpPr>
          <p:nvPr>
            <p:ph type="sldImg"/>
          </p:nvPr>
        </p:nvSpPr>
        <p:spPr>
          <a:xfrm>
            <a:off x="1143000" y="684213"/>
            <a:ext cx="4572000" cy="3430587"/>
          </a:xfrm>
          <a:ln/>
        </p:spPr>
      </p:sp>
      <p:sp>
        <p:nvSpPr>
          <p:cNvPr id="355332" name="Rectangle 3"/>
          <p:cNvSpPr>
            <a:spLocks noGrp="1" noChangeArrowheads="1"/>
          </p:cNvSpPr>
          <p:nvPr>
            <p:ph type="body" idx="1"/>
          </p:nvPr>
        </p:nvSpPr>
        <p:spPr>
          <a:xfrm>
            <a:off x="915021" y="4342699"/>
            <a:ext cx="5027959" cy="4116516"/>
          </a:xfrm>
        </p:spPr>
        <p:txBody>
          <a:bodyPr/>
          <a:lstStyle/>
          <a:p>
            <a:pPr eaLnBrk="1" hangingPunct="1"/>
            <a:endParaRPr lang="en-US" dirty="0"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092AC9-1257-48D6-96F6-40643D459B00}" type="slidenum">
              <a:rPr lang="ar-SA"/>
              <a:pPr/>
              <a:t>26</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pPr marL="0" indent="0">
              <a:buNone/>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1024B24D-92E7-46AF-A01A-C06473FF7969}" type="slidenum">
              <a:rPr lang="x-none" smtClean="0"/>
              <a:pPr>
                <a:defRPr/>
              </a:pPr>
              <a:t>30</a:t>
            </a:fld>
            <a:endParaRPr lang="en-US"/>
          </a:p>
        </p:txBody>
      </p:sp>
    </p:spTree>
    <p:extLst>
      <p:ext uri="{BB962C8B-B14F-4D97-AF65-F5344CB8AC3E}">
        <p14:creationId xmlns:p14="http://schemas.microsoft.com/office/powerpoint/2010/main" val="2435456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24B24D-92E7-46AF-A01A-C06473FF7969}" type="slidenum">
              <a:rPr lang="x-none" smtClean="0"/>
              <a:pPr>
                <a:defRPr/>
              </a:pPr>
              <a:t>31</a:t>
            </a:fld>
            <a:endParaRPr lang="en-US"/>
          </a:p>
        </p:txBody>
      </p:sp>
    </p:spTree>
    <p:extLst>
      <p:ext uri="{BB962C8B-B14F-4D97-AF65-F5344CB8AC3E}">
        <p14:creationId xmlns:p14="http://schemas.microsoft.com/office/powerpoint/2010/main" val="3787432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092AC9-1257-48D6-96F6-40643D459B00}" type="slidenum">
              <a:rPr lang="ar-SA"/>
              <a:pPr/>
              <a:t>32</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pPr marL="0" indent="0">
              <a:buNone/>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092AC9-1257-48D6-96F6-40643D459B00}" type="slidenum">
              <a:rPr lang="ar-SA"/>
              <a:pPr/>
              <a:t>3</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pPr marL="0" indent="0">
              <a:buNone/>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Looking at other’s holdings</a:t>
            </a:r>
          </a:p>
          <a:p>
            <a:pPr marL="171450" indent="-171450">
              <a:buFontTx/>
              <a:buChar char="-"/>
            </a:pPr>
            <a:r>
              <a:rPr lang="en-US" dirty="0" smtClean="0"/>
              <a:t>Negotiating</a:t>
            </a:r>
            <a:r>
              <a:rPr lang="en-US" baseline="0" dirty="0" smtClean="0"/>
              <a:t> a shared </a:t>
            </a:r>
            <a:r>
              <a:rPr lang="en-US" baseline="0" dirty="0" smtClean="0"/>
              <a:t>license</a:t>
            </a:r>
            <a:endParaRPr lang="en-US" baseline="0" dirty="0" smtClean="0"/>
          </a:p>
          <a:p>
            <a:pPr marL="171450" indent="-171450">
              <a:buFontTx/>
              <a:buChar char="-"/>
            </a:pPr>
            <a:r>
              <a:rPr lang="en-US" baseline="0" dirty="0" smtClean="0"/>
              <a:t>Actually purchasing together</a:t>
            </a:r>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9</a:t>
            </a:fld>
            <a:endParaRPr lang="en-US"/>
          </a:p>
        </p:txBody>
      </p:sp>
    </p:spTree>
    <p:extLst>
      <p:ext uri="{BB962C8B-B14F-4D97-AF65-F5344CB8AC3E}">
        <p14:creationId xmlns:p14="http://schemas.microsoft.com/office/powerpoint/2010/main" val="3493231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Central catalog</a:t>
            </a:r>
          </a:p>
          <a:p>
            <a:pPr marL="171450" indent="-171450">
              <a:buFontTx/>
              <a:buChar char="-"/>
            </a:pPr>
            <a:r>
              <a:rPr lang="en-US" dirty="0" smtClean="0"/>
              <a:t>Seamless</a:t>
            </a:r>
            <a:r>
              <a:rPr lang="en-US" baseline="0" dirty="0" smtClean="0"/>
              <a:t> search and editing, using web </a:t>
            </a:r>
            <a:r>
              <a:rPr lang="en-US" baseline="0" dirty="0" smtClean="0"/>
              <a:t>browser</a:t>
            </a:r>
            <a:endParaRPr lang="en-US" baseline="0" dirty="0" smtClean="0"/>
          </a:p>
        </p:txBody>
      </p:sp>
      <p:sp>
        <p:nvSpPr>
          <p:cNvPr id="4" name="Slide Number Placeholder 3"/>
          <p:cNvSpPr>
            <a:spLocks noGrp="1"/>
          </p:cNvSpPr>
          <p:nvPr>
            <p:ph type="sldNum" sz="quarter" idx="10"/>
          </p:nvPr>
        </p:nvSpPr>
        <p:spPr/>
        <p:txBody>
          <a:bodyPr/>
          <a:lstStyle/>
          <a:p>
            <a:fld id="{BEBA755C-5962-D84E-8A5B-BBD874E5B7EA}" type="slidenum">
              <a:rPr lang="en-US" smtClean="0"/>
              <a:pPr/>
              <a:t>10</a:t>
            </a:fld>
            <a:endParaRPr lang="en-US"/>
          </a:p>
        </p:txBody>
      </p:sp>
    </p:spTree>
    <p:extLst>
      <p:ext uri="{BB962C8B-B14F-4D97-AF65-F5344CB8AC3E}">
        <p14:creationId xmlns:p14="http://schemas.microsoft.com/office/powerpoint/2010/main" val="3921884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By nature this</a:t>
            </a:r>
            <a:r>
              <a:rPr lang="en-US" baseline="0" dirty="0" smtClean="0"/>
              <a:t> is a wider network</a:t>
            </a:r>
          </a:p>
          <a:p>
            <a:pPr marL="171450" indent="-171450">
              <a:buFontTx/>
              <a:buChar char="-"/>
            </a:pPr>
            <a:r>
              <a:rPr lang="en-US" baseline="0" dirty="0" smtClean="0"/>
              <a:t>Built on protocols</a:t>
            </a:r>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11</a:t>
            </a:fld>
            <a:endParaRPr lang="en-US"/>
          </a:p>
        </p:txBody>
      </p:sp>
    </p:spTree>
    <p:extLst>
      <p:ext uri="{BB962C8B-B14F-4D97-AF65-F5344CB8AC3E}">
        <p14:creationId xmlns:p14="http://schemas.microsoft.com/office/powerpoint/2010/main" val="285076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092AC9-1257-48D6-96F6-40643D459B00}" type="slidenum">
              <a:rPr lang="ar-SA"/>
              <a:pPr/>
              <a:t>12</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pPr marL="0" indent="0">
              <a:buNone/>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מלבן 7"/>
          <p:cNvSpPr/>
          <p:nvPr userDrawn="1"/>
        </p:nvSpPr>
        <p:spPr bwMode="auto">
          <a:xfrm>
            <a:off x="0" y="625475"/>
            <a:ext cx="9144000" cy="3779838"/>
          </a:xfrm>
          <a:prstGeom prst="rect">
            <a:avLst/>
          </a:prstGeom>
          <a:solidFill>
            <a:schemeClr val="bg1"/>
          </a:solidFill>
          <a:ln w="76200" cap="flat" cmpd="sng" algn="ctr">
            <a:noFill/>
            <a:prstDash val="solid"/>
            <a:round/>
            <a:headEnd type="none" w="med" len="med"/>
            <a:tailEnd type="triangle" w="med" len="med"/>
          </a:ln>
          <a:effectLst/>
        </p:spPr>
        <p:txBody>
          <a:bodyPr/>
          <a:lstStyle/>
          <a:p>
            <a:pPr algn="ctr">
              <a:defRPr/>
            </a:pPr>
            <a:endParaRPr lang="en-US">
              <a:latin typeface="Arial" pitchFamily="34" charset="0"/>
              <a:cs typeface="Arial" pitchFamily="34" charset="0"/>
            </a:endParaRPr>
          </a:p>
        </p:txBody>
      </p:sp>
      <p:sp>
        <p:nvSpPr>
          <p:cNvPr id="5" name="Rectangle 5"/>
          <p:cNvSpPr>
            <a:spLocks noChangeArrowheads="1"/>
          </p:cNvSpPr>
          <p:nvPr userDrawn="1"/>
        </p:nvSpPr>
        <p:spPr bwMode="auto">
          <a:xfrm>
            <a:off x="0" y="4437063"/>
            <a:ext cx="9144000" cy="2459037"/>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a:solidFill>
                <a:srgbClr val="000000"/>
              </a:solidFill>
            </a:endParaRPr>
          </a:p>
        </p:txBody>
      </p:sp>
      <p:pic>
        <p:nvPicPr>
          <p:cNvPr id="6" name="Picture 4" descr="intro_rainbow_ribbon"/>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4362450"/>
            <a:ext cx="9144000" cy="133350"/>
          </a:xfrm>
          <a:prstGeom prst="rect">
            <a:avLst/>
          </a:prstGeom>
          <a:noFill/>
          <a:ln w="9525">
            <a:noFill/>
            <a:miter lim="800000"/>
            <a:headEnd/>
            <a:tailEnd/>
          </a:ln>
        </p:spPr>
      </p:pic>
      <p:pic>
        <p:nvPicPr>
          <p:cNvPr id="7" name="Picture 3" descr="ExLibris-logo"/>
          <p:cNvPicPr>
            <a:picLocks noChangeAspect="1" noChangeArrowheads="1"/>
          </p:cNvPicPr>
          <p:nvPr userDrawn="1"/>
        </p:nvPicPr>
        <p:blipFill>
          <a:blip r:embed="rId3" cstate="print"/>
          <a:srcRect/>
          <a:stretch>
            <a:fillRect/>
          </a:stretch>
        </p:blipFill>
        <p:spPr bwMode="auto">
          <a:xfrm>
            <a:off x="6415088" y="663575"/>
            <a:ext cx="2209800" cy="1031875"/>
          </a:xfrm>
          <a:prstGeom prst="rect">
            <a:avLst/>
          </a:prstGeom>
          <a:noFill/>
          <a:ln w="9525">
            <a:noFill/>
            <a:miter lim="800000"/>
            <a:headEnd/>
            <a:tailEnd/>
          </a:ln>
        </p:spPr>
      </p:pic>
      <p:sp>
        <p:nvSpPr>
          <p:cNvPr id="2"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3" name="Subtitle 2"/>
          <p:cNvSpPr>
            <a:spLocks noGrp="1"/>
          </p:cNvSpPr>
          <p:nvPr>
            <p:ph type="subTitle" idx="1"/>
          </p:nvPr>
        </p:nvSpPr>
        <p:spPr>
          <a:xfrm>
            <a:off x="685800" y="4619555"/>
            <a:ext cx="6400800" cy="1752600"/>
          </a:xfrm>
          <a:prstGeom prst="rect">
            <a:avLst/>
          </a:prstGeo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hank You">
    <p:spTree>
      <p:nvGrpSpPr>
        <p:cNvPr id="1" name=""/>
        <p:cNvGrpSpPr/>
        <p:nvPr/>
      </p:nvGrpSpPr>
      <p:grpSpPr>
        <a:xfrm>
          <a:off x="0" y="0"/>
          <a:ext cx="0" cy="0"/>
          <a:chOff x="0" y="0"/>
          <a:chExt cx="0" cy="0"/>
        </a:xfrm>
      </p:grpSpPr>
      <p:sp>
        <p:nvSpPr>
          <p:cNvPr id="4" name="מלבן 12"/>
          <p:cNvSpPr>
            <a:spLocks noChangeArrowheads="1"/>
          </p:cNvSpPr>
          <p:nvPr userDrawn="1"/>
        </p:nvSpPr>
        <p:spPr bwMode="auto">
          <a:xfrm>
            <a:off x="0" y="6634163"/>
            <a:ext cx="9144000" cy="223837"/>
          </a:xfrm>
          <a:prstGeom prst="rect">
            <a:avLst/>
          </a:prstGeom>
          <a:gradFill rotWithShape="1">
            <a:gsLst>
              <a:gs pos="0">
                <a:srgbClr val="F2F2F2"/>
              </a:gs>
              <a:gs pos="100000">
                <a:schemeClr val="bg1"/>
              </a:gs>
            </a:gsLst>
            <a:lin ang="0" scaled="1"/>
          </a:gradFill>
          <a:ln>
            <a:noFill/>
          </a:ln>
          <a:extLst/>
        </p:spPr>
        <p:txBody>
          <a:bodyPr wrap="none" anchor="ctr"/>
          <a:lstStyle/>
          <a:p>
            <a:pPr algn="r" rtl="1">
              <a:defRPr/>
            </a:pPr>
            <a:endParaRPr lang="en-US">
              <a:solidFill>
                <a:srgbClr val="000000"/>
              </a:solidFill>
              <a:latin typeface="Arial" pitchFamily="34" charset="0"/>
              <a:cs typeface="Arial" pitchFamily="34" charset="0"/>
            </a:endParaRPr>
          </a:p>
        </p:txBody>
      </p:sp>
      <p:sp>
        <p:nvSpPr>
          <p:cNvPr id="5"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p:spPr>
        <p:txBody>
          <a:bodyPr/>
          <a:lstStyle/>
          <a:p>
            <a:pPr algn="ctr">
              <a:defRPr/>
            </a:pPr>
            <a:endParaRPr lang="en-US">
              <a:solidFill>
                <a:srgbClr val="000000"/>
              </a:solidFill>
              <a:latin typeface="Arial" pitchFamily="34" charset="0"/>
              <a:cs typeface="Arial" pitchFamily="34" charset="0"/>
            </a:endParaRPr>
          </a:p>
        </p:txBody>
      </p:sp>
      <p:sp>
        <p:nvSpPr>
          <p:cNvPr id="6"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a:defRPr/>
            </a:pPr>
            <a:endParaRPr lang="en-US">
              <a:solidFill>
                <a:srgbClr val="000000"/>
              </a:solidFill>
              <a:latin typeface="Arial" pitchFamily="34" charset="0"/>
              <a:cs typeface="Arial" pitchFamily="34" charset="0"/>
            </a:endParaRPr>
          </a:p>
        </p:txBody>
      </p:sp>
      <p:pic>
        <p:nvPicPr>
          <p:cNvPr id="7" name="Picture 5" descr="ExLibris-logo"/>
          <p:cNvPicPr>
            <a:picLocks noChangeAspect="1" noChangeArrowheads="1"/>
          </p:cNvPicPr>
          <p:nvPr/>
        </p:nvPicPr>
        <p:blipFill>
          <a:blip r:embed="rId2" cstate="print"/>
          <a:srcRect/>
          <a:stretch>
            <a:fillRect/>
          </a:stretch>
        </p:blipFill>
        <p:spPr bwMode="auto">
          <a:xfrm>
            <a:off x="8096250" y="6237288"/>
            <a:ext cx="914400" cy="323850"/>
          </a:xfrm>
          <a:prstGeom prst="rect">
            <a:avLst/>
          </a:prstGeom>
          <a:noFill/>
          <a:ln w="9525">
            <a:noFill/>
            <a:miter lim="800000"/>
            <a:headEnd/>
            <a:tailEnd/>
          </a:ln>
        </p:spPr>
      </p:pic>
      <p:sp>
        <p:nvSpPr>
          <p:cNvPr id="8" name="Rectangle 7"/>
          <p:cNvSpPr>
            <a:spLocks noChangeArrowheads="1"/>
          </p:cNvSpPr>
          <p:nvPr/>
        </p:nvSpPr>
        <p:spPr bwMode="auto">
          <a:xfrm>
            <a:off x="4281488" y="6427788"/>
            <a:ext cx="581025" cy="457200"/>
          </a:xfrm>
          <a:prstGeom prst="rect">
            <a:avLst/>
          </a:prstGeom>
          <a:noFill/>
          <a:ln>
            <a:noFill/>
          </a:ln>
          <a:extLst/>
        </p:spPr>
        <p:txBody>
          <a:bodyPr anchor="b"/>
          <a:lstStyle/>
          <a:p>
            <a:pPr algn="ctr" eaLnBrk="0" hangingPunct="0">
              <a:defRPr/>
            </a:pPr>
            <a:fld id="{2AB0BE91-52C4-4535-814A-C0A94CA83E99}" type="slidenum">
              <a:rPr lang="ar-SA" sz="1000" b="1">
                <a:solidFill>
                  <a:srgbClr val="000000"/>
                </a:solidFill>
                <a:latin typeface="Verdana" pitchFamily="34" charset="0"/>
                <a:ea typeface="MS PGothic" pitchFamily="34" charset="-128"/>
                <a:cs typeface="Arial" pitchFamily="34" charset="0"/>
              </a:rPr>
              <a:pPr algn="ctr" eaLnBrk="0" hangingPunct="0">
                <a:defRPr/>
              </a:pPr>
              <a:t>‹#›</a:t>
            </a:fld>
            <a:endParaRPr lang="en-US" sz="1000" b="1">
              <a:solidFill>
                <a:srgbClr val="000000"/>
              </a:solidFill>
              <a:latin typeface="Verdana" pitchFamily="34" charset="0"/>
              <a:ea typeface="MS PGothic" pitchFamily="34" charset="-128"/>
              <a:cs typeface="Arial" pitchFamily="34" charset="0"/>
            </a:endParaRPr>
          </a:p>
        </p:txBody>
      </p:sp>
      <p:sp>
        <p:nvSpPr>
          <p:cNvPr id="9"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p:spPr>
        <p:txBody>
          <a:bodyPr wrap="none" anchor="ctr"/>
          <a:lstStyle/>
          <a:p>
            <a:pPr algn="r" rtl="1">
              <a:defRPr/>
            </a:pPr>
            <a:endParaRPr lang="en-US">
              <a:solidFill>
                <a:srgbClr val="000000"/>
              </a:solidFill>
              <a:latin typeface="Arial" pitchFamily="34" charset="0"/>
              <a:cs typeface="Arial" pitchFamily="34" charset="0"/>
            </a:endParaRPr>
          </a:p>
        </p:txBody>
      </p:sp>
      <p:pic>
        <p:nvPicPr>
          <p:cNvPr id="10" name="Picture 6" descr="ruler"/>
          <p:cNvPicPr preferRelativeResize="0">
            <a:picLocks noChangeAspect="1" noChangeArrowheads="1"/>
          </p:cNvPicPr>
          <p:nvPr/>
        </p:nvPicPr>
        <p:blipFill>
          <a:blip r:embed="rId3" cstate="print"/>
          <a:srcRect/>
          <a:stretch>
            <a:fillRect/>
          </a:stretch>
        </p:blipFill>
        <p:spPr bwMode="auto">
          <a:xfrm>
            <a:off x="-195263" y="741363"/>
            <a:ext cx="9531351" cy="85725"/>
          </a:xfrm>
          <a:prstGeom prst="rect">
            <a:avLst/>
          </a:prstGeom>
          <a:noFill/>
          <a:ln w="9525">
            <a:noFill/>
            <a:miter lim="800000"/>
            <a:headEnd/>
            <a:tailEnd/>
          </a:ln>
        </p:spPr>
      </p:pic>
      <p:sp>
        <p:nvSpPr>
          <p:cNvPr id="11"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defRPr/>
            </a:pPr>
            <a:endParaRPr lang="en-US">
              <a:solidFill>
                <a:srgbClr val="000000"/>
              </a:solidFill>
            </a:endParaRPr>
          </a:p>
        </p:txBody>
      </p:sp>
      <p:sp>
        <p:nvSpPr>
          <p:cNvPr id="12" name="מלבן 7"/>
          <p:cNvSpPr>
            <a:spLocks noChangeArrowheads="1"/>
          </p:cNvSpPr>
          <p:nvPr userDrawn="1"/>
        </p:nvSpPr>
        <p:spPr bwMode="auto">
          <a:xfrm>
            <a:off x="0" y="625475"/>
            <a:ext cx="9144000" cy="3779838"/>
          </a:xfrm>
          <a:prstGeom prst="rect">
            <a:avLst/>
          </a:prstGeom>
          <a:solidFill>
            <a:schemeClr val="bg1"/>
          </a:solidFill>
          <a:ln>
            <a:noFill/>
          </a:ln>
          <a:extLst/>
        </p:spPr>
        <p:txBody>
          <a:bodyPr/>
          <a:lstStyle/>
          <a:p>
            <a:pPr algn="ctr">
              <a:defRPr/>
            </a:pPr>
            <a:endParaRPr lang="en-US">
              <a:solidFill>
                <a:srgbClr val="000000"/>
              </a:solidFill>
              <a:latin typeface="Arial" pitchFamily="34" charset="0"/>
              <a:cs typeface="Arial" pitchFamily="34" charset="0"/>
            </a:endParaRPr>
          </a:p>
        </p:txBody>
      </p:sp>
      <p:sp>
        <p:nvSpPr>
          <p:cNvPr id="13" name="Rectangle 5"/>
          <p:cNvSpPr>
            <a:spLocks noChangeArrowheads="1"/>
          </p:cNvSpPr>
          <p:nvPr userDrawn="1"/>
        </p:nvSpPr>
        <p:spPr bwMode="auto">
          <a:xfrm>
            <a:off x="0" y="0"/>
            <a:ext cx="9144000" cy="2459038"/>
          </a:xfrm>
          <a:prstGeom prst="rect">
            <a:avLst/>
          </a:prstGeom>
          <a:gradFill rotWithShape="1">
            <a:gsLst>
              <a:gs pos="0">
                <a:srgbClr val="EAEAEA"/>
              </a:gs>
              <a:gs pos="100000">
                <a:schemeClr val="bg1"/>
              </a:gs>
            </a:gsLst>
            <a:lin ang="5400000" scaled="1"/>
          </a:gradFill>
          <a:ln>
            <a:noFill/>
          </a:ln>
          <a:extLst/>
        </p:spPr>
        <p:txBody>
          <a:bodyPr wrap="none" anchor="ctr"/>
          <a:lstStyle/>
          <a:p>
            <a:pPr algn="r" rtl="1">
              <a:defRPr/>
            </a:pPr>
            <a:endParaRPr lang="en-US">
              <a:solidFill>
                <a:srgbClr val="000000"/>
              </a:solidFill>
              <a:latin typeface="Arial" pitchFamily="34" charset="0"/>
              <a:cs typeface="Arial" pitchFamily="34" charset="0"/>
            </a:endParaRPr>
          </a:p>
        </p:txBody>
      </p:sp>
      <p:pic>
        <p:nvPicPr>
          <p:cNvPr id="14" name="Picture 4" descr="intro_rainbow_ribbon"/>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0" y="2408238"/>
            <a:ext cx="9144000" cy="133350"/>
          </a:xfrm>
          <a:prstGeom prst="rect">
            <a:avLst/>
          </a:prstGeom>
          <a:noFill/>
          <a:ln w="9525">
            <a:noFill/>
            <a:miter lim="800000"/>
            <a:headEnd/>
            <a:tailEnd/>
          </a:ln>
        </p:spPr>
      </p:pic>
      <p:pic>
        <p:nvPicPr>
          <p:cNvPr id="15" name="Picture 3" descr="ExLibris-logo"/>
          <p:cNvPicPr>
            <a:picLocks noChangeAspect="1" noChangeArrowheads="1"/>
          </p:cNvPicPr>
          <p:nvPr userDrawn="1"/>
        </p:nvPicPr>
        <p:blipFill>
          <a:blip r:embed="rId5" cstate="print"/>
          <a:srcRect/>
          <a:stretch>
            <a:fillRect/>
          </a:stretch>
        </p:blipFill>
        <p:spPr bwMode="auto">
          <a:xfrm>
            <a:off x="3467100" y="5137150"/>
            <a:ext cx="2209800" cy="1031875"/>
          </a:xfrm>
          <a:prstGeom prst="rect">
            <a:avLst/>
          </a:prstGeom>
          <a:noFill/>
          <a:ln w="9525">
            <a:noFill/>
            <a:miter lim="800000"/>
            <a:headEnd/>
            <a:tailEnd/>
          </a:ln>
        </p:spPr>
      </p:pic>
      <p:sp>
        <p:nvSpPr>
          <p:cNvPr id="16" name="מלבן 11"/>
          <p:cNvSpPr>
            <a:spLocks noChangeArrowheads="1"/>
          </p:cNvSpPr>
          <p:nvPr userDrawn="1"/>
        </p:nvSpPr>
        <p:spPr bwMode="auto">
          <a:xfrm>
            <a:off x="7724775" y="6116638"/>
            <a:ext cx="1419225" cy="741362"/>
          </a:xfrm>
          <a:prstGeom prst="rect">
            <a:avLst/>
          </a:prstGeom>
          <a:solidFill>
            <a:schemeClr val="bg1"/>
          </a:solidFill>
          <a:ln>
            <a:noFill/>
          </a:ln>
          <a:extLst/>
        </p:spPr>
        <p:txBody>
          <a:bodyPr/>
          <a:lstStyle/>
          <a:p>
            <a:pPr algn="ctr">
              <a:defRPr/>
            </a:pPr>
            <a:endParaRPr lang="en-US">
              <a:solidFill>
                <a:srgbClr val="000000"/>
              </a:solidFill>
              <a:latin typeface="Arial" pitchFamily="34" charset="0"/>
              <a:cs typeface="Arial" pitchFamily="34" charset="0"/>
            </a:endParaRPr>
          </a:p>
        </p:txBody>
      </p:sp>
      <p:sp>
        <p:nvSpPr>
          <p:cNvPr id="17" name="מלבן 13"/>
          <p:cNvSpPr>
            <a:spLocks noChangeArrowheads="1"/>
          </p:cNvSpPr>
          <p:nvPr userDrawn="1"/>
        </p:nvSpPr>
        <p:spPr bwMode="auto">
          <a:xfrm>
            <a:off x="0" y="6634163"/>
            <a:ext cx="9144000" cy="223837"/>
          </a:xfrm>
          <a:prstGeom prst="rect">
            <a:avLst/>
          </a:prstGeom>
          <a:gradFill rotWithShape="1">
            <a:gsLst>
              <a:gs pos="0">
                <a:srgbClr val="F2F2F2"/>
              </a:gs>
              <a:gs pos="100000">
                <a:schemeClr val="bg1"/>
              </a:gs>
            </a:gsLst>
            <a:lin ang="0" scaled="1"/>
          </a:gradFill>
          <a:ln>
            <a:noFill/>
          </a:ln>
          <a:extLst/>
        </p:spPr>
        <p:txBody>
          <a:bodyPr wrap="none" anchor="ctr"/>
          <a:lstStyle/>
          <a:p>
            <a:pPr algn="r" rtl="1">
              <a:defRPr/>
            </a:pPr>
            <a:endParaRPr lang="en-US">
              <a:solidFill>
                <a:srgbClr val="000000"/>
              </a:solidFill>
              <a:latin typeface="Arial" pitchFamily="34" charset="0"/>
              <a:cs typeface="Arial" pitchFamily="34" charset="0"/>
            </a:endParaRPr>
          </a:p>
        </p:txBody>
      </p:sp>
      <p:sp>
        <p:nvSpPr>
          <p:cNvPr id="18" name="מלבן 14"/>
          <p:cNvSpPr/>
          <p:nvPr userDrawn="1"/>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defRPr/>
            </a:pPr>
            <a:endParaRPr lang="en-US">
              <a:solidFill>
                <a:srgbClr val="000000"/>
              </a:solidFill>
            </a:endParaRPr>
          </a:p>
        </p:txBody>
      </p:sp>
      <p:sp>
        <p:nvSpPr>
          <p:cNvPr id="19" name="Rectangle 7"/>
          <p:cNvSpPr>
            <a:spLocks noChangeArrowheads="1"/>
          </p:cNvSpPr>
          <p:nvPr userDrawn="1"/>
        </p:nvSpPr>
        <p:spPr bwMode="auto">
          <a:xfrm>
            <a:off x="4281488" y="6427788"/>
            <a:ext cx="581025" cy="457200"/>
          </a:xfrm>
          <a:prstGeom prst="rect">
            <a:avLst/>
          </a:prstGeom>
          <a:noFill/>
          <a:ln>
            <a:noFill/>
          </a:ln>
          <a:extLst/>
        </p:spPr>
        <p:txBody>
          <a:bodyPr anchor="b"/>
          <a:lstStyle/>
          <a:p>
            <a:pPr algn="ctr" eaLnBrk="0" hangingPunct="0">
              <a:defRPr/>
            </a:pPr>
            <a:fld id="{440AB2EB-26A7-4CF1-9819-33F4D91FDC1C}" type="slidenum">
              <a:rPr lang="ar-SA" sz="1000" b="1">
                <a:solidFill>
                  <a:srgbClr val="000000"/>
                </a:solidFill>
                <a:latin typeface="Verdana" pitchFamily="34" charset="0"/>
                <a:ea typeface="MS PGothic" pitchFamily="34" charset="-128"/>
                <a:cs typeface="Arial" pitchFamily="34" charset="0"/>
              </a:rPr>
              <a:pPr algn="ctr" eaLnBrk="0" hangingPunct="0">
                <a:defRPr/>
              </a:pPr>
              <a:t>‹#›</a:t>
            </a:fld>
            <a:endParaRPr lang="en-US" sz="1000" b="1">
              <a:solidFill>
                <a:srgbClr val="000000"/>
              </a:solidFill>
              <a:latin typeface="Verdana" pitchFamily="34" charset="0"/>
              <a:ea typeface="MS PGothic" pitchFamily="34" charset="-128"/>
              <a:cs typeface="Arial" pitchFamily="34" charset="0"/>
            </a:endParaRPr>
          </a:p>
        </p:txBody>
      </p:sp>
      <p:sp>
        <p:nvSpPr>
          <p:cNvPr id="2" name="Title 1"/>
          <p:cNvSpPr>
            <a:spLocks noGrp="1"/>
          </p:cNvSpPr>
          <p:nvPr>
            <p:ph type="ctrTitle"/>
          </p:nvPr>
        </p:nvSpPr>
        <p:spPr>
          <a:xfrm>
            <a:off x="685800" y="1686722"/>
            <a:ext cx="7772400" cy="670329"/>
          </a:xfrm>
        </p:spPr>
        <p:txBody>
          <a:bodyPr/>
          <a:lstStyle>
            <a:lvl1pPr algn="ctr">
              <a:defRPr sz="2800" baseline="0"/>
            </a:lvl1pPr>
          </a:lstStyle>
          <a:p>
            <a:r>
              <a:rPr lang="en-US" smtClean="0"/>
              <a:t>Click to edit Master title style</a:t>
            </a:r>
            <a:endParaRPr lang="he-IL" dirty="0"/>
          </a:p>
        </p:txBody>
      </p:sp>
      <p:sp>
        <p:nvSpPr>
          <p:cNvPr id="3" name="Subtitle 2"/>
          <p:cNvSpPr>
            <a:spLocks noGrp="1"/>
          </p:cNvSpPr>
          <p:nvPr>
            <p:ph type="subTitle" idx="1"/>
          </p:nvPr>
        </p:nvSpPr>
        <p:spPr>
          <a:xfrm>
            <a:off x="1371600" y="2570038"/>
            <a:ext cx="6400800" cy="1752600"/>
          </a:xfrm>
          <a:prstGeom prst="rect">
            <a:avLst/>
          </a:prstGeom>
        </p:spPr>
        <p:txBody>
          <a:bodyPr/>
          <a:lstStyle>
            <a:lvl1pPr marL="342900" marR="0" indent="-342900" algn="ctr" defTabSz="914400" rtl="0" eaLnBrk="0" fontAlgn="base" latinLnBrk="0" hangingPunct="0">
              <a:lnSpc>
                <a:spcPct val="100000"/>
              </a:lnSpc>
              <a:spcBef>
                <a:spcPct val="20000"/>
              </a:spcBef>
              <a:spcAft>
                <a:spcPct val="0"/>
              </a:spcAft>
              <a:buClrTx/>
              <a:buSzTx/>
              <a:buFontTx/>
              <a:buNone/>
              <a:tabLst/>
              <a:defRPr sz="22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175863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p:nvPr>
        </p:nvSpPr>
        <p:spPr>
          <a:xfrm>
            <a:off x="444700" y="860613"/>
            <a:ext cx="3639671" cy="3232192"/>
          </a:xfrm>
        </p:spPr>
        <p:txBody>
          <a:bodyPr anchor="b"/>
          <a:lstStyle>
            <a:lvl1pPr algn="l">
              <a:defRPr sz="2200"/>
            </a:lvl1pPr>
          </a:lstStyle>
          <a:p>
            <a:r>
              <a:rPr lang="en-US" dirty="0" smtClean="0"/>
              <a:t>Click to edit Master title style</a:t>
            </a:r>
            <a:endParaRPr lang="he-IL" dirty="0"/>
          </a:p>
        </p:txBody>
      </p:sp>
      <p:sp>
        <p:nvSpPr>
          <p:cNvPr id="14" name="Subtitle 2"/>
          <p:cNvSpPr>
            <a:spLocks noGrp="1"/>
          </p:cNvSpPr>
          <p:nvPr>
            <p:ph type="subTitle" idx="1"/>
          </p:nvPr>
        </p:nvSpPr>
        <p:spPr>
          <a:xfrm>
            <a:off x="444700" y="4619555"/>
            <a:ext cx="3679065" cy="1752600"/>
          </a:xfrm>
          <a:prstGeom prst="rect">
            <a:avLst/>
          </a:prstGeom>
        </p:spPr>
        <p:txBody>
          <a:bodyPr/>
          <a:lstStyle>
            <a:lvl1pPr marL="0" indent="0" algn="l">
              <a:buNone/>
              <a:defRPr sz="18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ullets si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a:prstGeom prst="rect">
            <a:avLst/>
          </a:prstGeom>
        </p:spPr>
        <p:txBody>
          <a:bodyPr/>
          <a:lstStyle>
            <a:lvl1pPr marL="233363" indent="-233363">
              <a:buClrTx/>
              <a:buSzPct val="100000"/>
              <a:buFont typeface="Arial" pitchFamily="34" charset="0"/>
              <a:buChar char="•"/>
              <a:defRPr sz="2400"/>
            </a:lvl1pPr>
            <a:lvl2pPr marL="569913" indent="-285750">
              <a:buClrTx/>
              <a:buSzPct val="100000"/>
              <a:buFont typeface="Arial" pitchFamily="34" charset="0"/>
              <a:buChar char="•"/>
              <a:defRPr sz="2400"/>
            </a:lvl2pPr>
            <a:lvl3pPr marL="801688" indent="-231775">
              <a:buClrTx/>
              <a:buSzPct val="100000"/>
              <a:buFont typeface="Arial" pitchFamily="34" charset="0"/>
              <a:buChar char="•"/>
              <a:defRPr sz="2400"/>
            </a:lvl3pPr>
            <a:lvl4pPr marL="1090613" indent="-228600">
              <a:buClrTx/>
              <a:buSzPct val="100000"/>
              <a:buFont typeface="Arial" pitchFamily="34" charset="0"/>
              <a:buChar char="•"/>
              <a:defRPr sz="2400"/>
            </a:lvl4pPr>
            <a:lvl5pPr marL="1374775" indent="-228600">
              <a:buClrTx/>
              <a:buSzPct val="100000"/>
              <a:buFont typeface="Arial" pitchFamily="34" charset="0"/>
              <a:buChar cha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ullets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a:prstGeom prst="rect">
            <a:avLst/>
          </a:prstGeom>
        </p:spPr>
        <p:txBody>
          <a:bodyPr/>
          <a:lstStyle>
            <a:lvl1pPr marL="0" indent="0">
              <a:buClrTx/>
              <a:buSzPct val="100000"/>
              <a:buFont typeface="Arial" pitchFamily="34" charset="0"/>
              <a:buNone/>
              <a:defRPr sz="2200" b="0">
                <a:solidFill>
                  <a:schemeClr val="tx1">
                    <a:lumMod val="85000"/>
                    <a:lumOff val="15000"/>
                  </a:schemeClr>
                </a:solidFill>
              </a:defRPr>
            </a:lvl1pPr>
            <a:lvl2pPr marL="285750" indent="-285750">
              <a:buClrTx/>
              <a:buSzPct val="100000"/>
              <a:buFont typeface="Wingdings 3" pitchFamily="18" charset="2"/>
              <a:buChar char=""/>
              <a:defRPr sz="2200">
                <a:solidFill>
                  <a:schemeClr val="tx1">
                    <a:lumMod val="85000"/>
                    <a:lumOff val="15000"/>
                  </a:schemeClr>
                </a:solidFill>
              </a:defRPr>
            </a:lvl2pPr>
            <a:lvl3pPr marL="509588" indent="-231775">
              <a:buClrTx/>
              <a:buSzPct val="100000"/>
              <a:buFont typeface="Wingdings 3" pitchFamily="18" charset="2"/>
              <a:buChar char=""/>
              <a:defRPr sz="2000">
                <a:solidFill>
                  <a:schemeClr val="tx1">
                    <a:lumMod val="85000"/>
                    <a:lumOff val="15000"/>
                  </a:schemeClr>
                </a:solidFill>
              </a:defRPr>
            </a:lvl3pPr>
            <a:lvl4pPr marL="741363" indent="-228600">
              <a:buClrTx/>
              <a:buSzPct val="100000"/>
              <a:buFont typeface="Wingdings 3" pitchFamily="18" charset="2"/>
              <a:buChar char=""/>
              <a:defRPr sz="1800">
                <a:solidFill>
                  <a:schemeClr val="tx1">
                    <a:lumMod val="85000"/>
                    <a:lumOff val="15000"/>
                  </a:schemeClr>
                </a:solidFill>
              </a:defRPr>
            </a:lvl4pPr>
            <a:lvl5pPr marL="974725" indent="-228600">
              <a:buClrTx/>
              <a:buSzPct val="100000"/>
              <a:buFont typeface="Wingdings 3" pitchFamily="18" charset="2"/>
              <a:buChar char=""/>
              <a:defRPr sz="18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white BG">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rot="10800000">
            <a:off x="0" y="-2"/>
            <a:ext cx="9144000" cy="770563"/>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a:solidFill>
                <a:srgbClr val="000000"/>
              </a:solidFill>
            </a:endParaRPr>
          </a:p>
        </p:txBody>
      </p:sp>
      <p:sp>
        <p:nvSpPr>
          <p:cNvPr id="5" name="Rectangle 5"/>
          <p:cNvSpPr>
            <a:spLocks noChangeArrowheads="1"/>
          </p:cNvSpPr>
          <p:nvPr userDrawn="1"/>
        </p:nvSpPr>
        <p:spPr bwMode="auto">
          <a:xfrm>
            <a:off x="0" y="776377"/>
            <a:ext cx="9144000" cy="5340261"/>
          </a:xfrm>
          <a:prstGeom prst="rect">
            <a:avLst/>
          </a:prstGeom>
          <a:solidFill>
            <a:schemeClr val="bg1"/>
          </a:solidFill>
          <a:ln w="9525">
            <a:noFill/>
            <a:miter lim="800000"/>
            <a:headEnd/>
            <a:tailEnd/>
          </a:ln>
          <a:effectLst/>
        </p:spPr>
        <p:txBody>
          <a:bodyPr wrap="none" anchor="ctr"/>
          <a:lstStyle/>
          <a:p>
            <a:pPr algn="r" rtl="1">
              <a:defRPr/>
            </a:pPr>
            <a:endParaRPr lang="en-US">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a:prstGeom prst="rect">
            <a:avLst/>
          </a:prstGeom>
        </p:spPr>
        <p:txBody>
          <a:bodyPr/>
          <a:lstStyle>
            <a:lvl1pPr marL="0" indent="0">
              <a:buClrTx/>
              <a:buSzPct val="100000"/>
              <a:buFont typeface="Arial" pitchFamily="34" charset="0"/>
              <a:buNone/>
              <a:defRPr sz="2200" b="1">
                <a:solidFill>
                  <a:schemeClr val="tx1">
                    <a:lumMod val="85000"/>
                    <a:lumOff val="15000"/>
                  </a:schemeClr>
                </a:solidFill>
              </a:defRPr>
            </a:lvl1pPr>
            <a:lvl2pPr marL="0" indent="0">
              <a:buClrTx/>
              <a:buSzPct val="100000"/>
              <a:buFont typeface="Arial" pitchFamily="34" charset="0"/>
              <a:buNone/>
              <a:defRPr sz="2200">
                <a:solidFill>
                  <a:schemeClr val="tx1">
                    <a:lumMod val="85000"/>
                    <a:lumOff val="15000"/>
                  </a:schemeClr>
                </a:solidFill>
              </a:defRPr>
            </a:lvl2pPr>
            <a:lvl3pPr marL="287338" indent="-287338">
              <a:buClrTx/>
              <a:buSzPct val="100000"/>
              <a:buFont typeface="Arial" pitchFamily="34" charset="0"/>
              <a:buChar char="•"/>
              <a:defRPr sz="2200">
                <a:solidFill>
                  <a:schemeClr val="tx1">
                    <a:lumMod val="85000"/>
                    <a:lumOff val="15000"/>
                  </a:schemeClr>
                </a:solidFill>
              </a:defRPr>
            </a:lvl3pPr>
            <a:lvl4pPr marL="574675" indent="-287338">
              <a:buClrTx/>
              <a:buSzPct val="100000"/>
              <a:buFont typeface="Arial" pitchFamily="34" charset="0"/>
              <a:buChar char="•"/>
              <a:defRPr sz="2000">
                <a:solidFill>
                  <a:schemeClr val="tx1">
                    <a:lumMod val="85000"/>
                    <a:lumOff val="15000"/>
                  </a:schemeClr>
                </a:solidFill>
              </a:defRPr>
            </a:lvl4pPr>
            <a:lvl5pPr marL="852488" indent="-280988">
              <a:buClrTx/>
              <a:buSzPct val="100000"/>
              <a:buFont typeface="Arial" pitchFamily="34" charset="0"/>
              <a:buChar char="•"/>
              <a:defRPr sz="20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pic>
        <p:nvPicPr>
          <p:cNvPr id="6" name="Picture 6" descr="ruler"/>
          <p:cNvPicPr preferRelativeResize="0">
            <a:picLocks noChangeAspect="1" noChangeArrowheads="1"/>
          </p:cNvPicPr>
          <p:nvPr userDrawn="1"/>
        </p:nvPicPr>
        <p:blipFill>
          <a:blip r:embed="rId2" cstate="print"/>
          <a:srcRect/>
          <a:stretch>
            <a:fillRect/>
          </a:stretch>
        </p:blipFill>
        <p:spPr bwMode="auto">
          <a:xfrm>
            <a:off x="-195263" y="741613"/>
            <a:ext cx="9531351" cy="85725"/>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rot="10800000">
            <a:off x="0" y="-2"/>
            <a:ext cx="9144000" cy="770563"/>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a:solidFill>
                <a:srgbClr val="000000"/>
              </a:solidFill>
            </a:endParaRPr>
          </a:p>
        </p:txBody>
      </p:sp>
      <p:sp>
        <p:nvSpPr>
          <p:cNvPr id="5" name="Rectangle 5"/>
          <p:cNvSpPr>
            <a:spLocks noChangeArrowheads="1"/>
          </p:cNvSpPr>
          <p:nvPr userDrawn="1"/>
        </p:nvSpPr>
        <p:spPr bwMode="auto">
          <a:xfrm>
            <a:off x="0" y="776377"/>
            <a:ext cx="9144000" cy="5340261"/>
          </a:xfrm>
          <a:prstGeom prst="rect">
            <a:avLst/>
          </a:prstGeom>
          <a:solidFill>
            <a:schemeClr val="bg1"/>
          </a:solidFill>
          <a:ln w="9525">
            <a:noFill/>
            <a:miter lim="800000"/>
            <a:headEnd/>
            <a:tailEnd/>
          </a:ln>
          <a:effectLst/>
        </p:spPr>
        <p:txBody>
          <a:bodyPr wrap="none" anchor="ctr"/>
          <a:lstStyle/>
          <a:p>
            <a:pPr algn="r" rtl="1">
              <a:defRPr/>
            </a:pPr>
            <a:endParaRPr lang="en-US">
              <a:solidFill>
                <a:srgbClr val="000000"/>
              </a:solidFill>
            </a:endParaRPr>
          </a:p>
        </p:txBody>
      </p:sp>
      <p:sp>
        <p:nvSpPr>
          <p:cNvPr id="2" name="Title 1"/>
          <p:cNvSpPr>
            <a:spLocks noGrp="1"/>
          </p:cNvSpPr>
          <p:nvPr>
            <p:ph type="title"/>
          </p:nvPr>
        </p:nvSpPr>
        <p:spPr/>
        <p:txBody>
          <a:bodyPr/>
          <a:lstStyle>
            <a:lvl1pPr>
              <a:defRPr sz="2400"/>
            </a:lvl1pPr>
          </a:lstStyle>
          <a:p>
            <a:r>
              <a:rPr lang="en-US" dirty="0" smtClean="0"/>
              <a:t>Click to edit Master title style</a:t>
            </a:r>
            <a:endParaRPr lang="he-IL" dirty="0"/>
          </a:p>
        </p:txBody>
      </p:sp>
      <p:pic>
        <p:nvPicPr>
          <p:cNvPr id="6" name="Picture 6" descr="ruler"/>
          <p:cNvPicPr preferRelativeResize="0">
            <a:picLocks noChangeAspect="1" noChangeArrowheads="1"/>
          </p:cNvPicPr>
          <p:nvPr userDrawn="1"/>
        </p:nvPicPr>
        <p:blipFill>
          <a:blip r:embed="rId2" cstate="print"/>
          <a:srcRect/>
          <a:stretch>
            <a:fillRect/>
          </a:stretch>
        </p:blipFill>
        <p:spPr bwMode="auto">
          <a:xfrm>
            <a:off x="-195263" y="741613"/>
            <a:ext cx="9531351" cy="8572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he-IL"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992188"/>
            <a:ext cx="4066854" cy="4915452"/>
          </a:xfrm>
          <a:prstGeom prst="rect">
            <a:avLst/>
          </a:prstGeom>
        </p:spPr>
        <p:txBody>
          <a:bodyPr/>
          <a:lstStyle>
            <a:lvl1pPr marL="339725" indent="-339725">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Content Placeholder 3"/>
          <p:cNvSpPr>
            <a:spLocks noGrp="1"/>
          </p:cNvSpPr>
          <p:nvPr>
            <p:ph sz="half" idx="2"/>
          </p:nvPr>
        </p:nvSpPr>
        <p:spPr>
          <a:xfrm>
            <a:off x="4614806" y="992188"/>
            <a:ext cx="4066854" cy="4915452"/>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1031" name="Picture 5" descr="ExLibris-logo"/>
          <p:cNvPicPr>
            <a:picLocks noChangeAspect="1" noChangeArrowheads="1"/>
          </p:cNvPicPr>
          <p:nvPr userDrawn="1"/>
        </p:nvPicPr>
        <p:blipFill>
          <a:blip r:embed="rId14" cstate="print"/>
          <a:srcRect/>
          <a:stretch>
            <a:fillRect/>
          </a:stretch>
        </p:blipFill>
        <p:spPr bwMode="auto">
          <a:xfrm>
            <a:off x="8096250" y="6237288"/>
            <a:ext cx="914400" cy="323850"/>
          </a:xfrm>
          <a:prstGeom prst="rect">
            <a:avLst/>
          </a:prstGeom>
          <a:noFill/>
          <a:ln w="9525">
            <a:noFill/>
            <a:miter lim="800000"/>
            <a:headEnd/>
            <a:tailEnd/>
          </a:ln>
        </p:spPr>
      </p:pic>
      <p:sp>
        <p:nvSpPr>
          <p:cNvPr id="3079" name="Rectangle 7"/>
          <p:cNvSpPr>
            <a:spLocks noChangeArrowheads="1"/>
          </p:cNvSpPr>
          <p:nvPr userDrawn="1"/>
        </p:nvSpPr>
        <p:spPr bwMode="auto">
          <a:xfrm>
            <a:off x="4281488" y="6427788"/>
            <a:ext cx="581025" cy="457200"/>
          </a:xfrm>
          <a:prstGeom prst="rect">
            <a:avLst/>
          </a:prstGeom>
          <a:noFill/>
          <a:ln w="9525">
            <a:noFill/>
            <a:miter lim="800000"/>
            <a:headEnd/>
            <a:tailEnd/>
          </a:ln>
        </p:spPr>
        <p:txBody>
          <a:bodyPr anchor="b"/>
          <a:lstStyle/>
          <a:p>
            <a:pPr algn="ctr" eaLnBrk="0" hangingPunct="0">
              <a:defRPr/>
            </a:pPr>
            <a:fld id="{80D98CE8-36E3-4BF7-9D08-1777EFAEEFDB}" type="slidenum">
              <a:rPr lang="x-none" sz="1000" b="1">
                <a:solidFill>
                  <a:srgbClr val="000000"/>
                </a:solidFill>
                <a:latin typeface="Verdana" pitchFamily="34" charset="0"/>
                <a:ea typeface="MS PGothic" pitchFamily="34" charset="-128"/>
              </a:rPr>
              <a:pPr algn="ctr" eaLnBrk="0" hangingPunct="0">
                <a:defRPr/>
              </a:pPr>
              <a:t>‹#›</a:t>
            </a:fld>
            <a:endParaRPr lang="en-US" sz="1000" b="1" dirty="0">
              <a:solidFill>
                <a:srgbClr val="000000"/>
              </a:solidFill>
              <a:latin typeface="Verdana" pitchFamily="34" charset="0"/>
              <a:ea typeface="MS PGothic" pitchFamily="34" charset="-128"/>
            </a:endParaRPr>
          </a:p>
        </p:txBody>
      </p:sp>
      <p:sp>
        <p:nvSpPr>
          <p:cNvPr id="1035" name="Rectangle 2"/>
          <p:cNvSpPr>
            <a:spLocks noGrp="1" noChangeArrowheads="1"/>
          </p:cNvSpPr>
          <p:nvPr>
            <p:ph type="title"/>
          </p:nvPr>
        </p:nvSpPr>
        <p:spPr bwMode="auto">
          <a:xfrm>
            <a:off x="457200" y="120786"/>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6.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0.png"/><Relationship Id="rId3" Type="http://schemas.microsoft.com/office/2007/relationships/hdphoto" Target="../media/hdphoto1.wdp"/><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29.png"/><Relationship Id="rId2" Type="http://schemas.openxmlformats.org/officeDocument/2006/relationships/image" Target="../media/image15.png"/><Relationship Id="rId16"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microsoft.com/office/2007/relationships/hdphoto" Target="../media/hdphoto2.wdp"/><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0.png"/><Relationship Id="rId3" Type="http://schemas.microsoft.com/office/2007/relationships/hdphoto" Target="../media/hdphoto1.wdp"/><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29.png"/><Relationship Id="rId2" Type="http://schemas.openxmlformats.org/officeDocument/2006/relationships/image" Target="../media/image15.png"/><Relationship Id="rId16"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microsoft.com/office/2007/relationships/hdphoto" Target="../media/hdphoto2.wdp"/><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5.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7.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4.jpe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jpe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1.w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5.jpe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emf"/><Relationship Id="rId4" Type="http://schemas.openxmlformats.org/officeDocument/2006/relationships/image" Target="../media/image42.emf"/></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47.wm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8.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0.wmf"/><Relationship Id="rId5" Type="http://schemas.openxmlformats.org/officeDocument/2006/relationships/image" Target="../media/image49.pn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p:txBody>
          <a:bodyPr/>
          <a:lstStyle/>
          <a:p>
            <a:r>
              <a:rPr lang="en-US" sz="2800" dirty="0" smtClean="0"/>
              <a:t>Alma Collaborative Networks</a:t>
            </a:r>
            <a:endParaRPr lang="he-IL" sz="2800" dirty="0"/>
          </a:p>
        </p:txBody>
      </p:sp>
      <p:sp>
        <p:nvSpPr>
          <p:cNvPr id="9" name="כותרת משנה 8"/>
          <p:cNvSpPr>
            <a:spLocks noGrp="1"/>
          </p:cNvSpPr>
          <p:nvPr>
            <p:ph type="subTitle" idx="1"/>
          </p:nvPr>
        </p:nvSpPr>
        <p:spPr>
          <a:xfrm>
            <a:off x="444700" y="4619555"/>
            <a:ext cx="5413184" cy="1752600"/>
          </a:xfrm>
        </p:spPr>
        <p:txBody>
          <a:bodyPr/>
          <a:lstStyle/>
          <a:p>
            <a:r>
              <a:rPr lang="en-US" sz="2400" dirty="0" smtClean="0"/>
              <a:t>Overview</a:t>
            </a:r>
          </a:p>
          <a:p>
            <a:endParaRPr lang="en-US" dirty="0" smtClean="0"/>
          </a:p>
          <a:p>
            <a:r>
              <a:rPr lang="en-US" sz="1600" dirty="0" smtClean="0"/>
              <a:t>Asaf Kline</a:t>
            </a:r>
          </a:p>
          <a:p>
            <a:r>
              <a:rPr lang="en-US" sz="1600" dirty="0" smtClean="0"/>
              <a:t>Senior Product Manager</a:t>
            </a:r>
          </a:p>
          <a:p>
            <a:endParaRPr lang="en-US" dirty="0" smtClean="0"/>
          </a:p>
          <a:p>
            <a:endParaRPr lang="he-IL" dirty="0"/>
          </a:p>
        </p:txBody>
      </p:sp>
    </p:spTree>
    <p:extLst>
      <p:ext uri="{BB962C8B-B14F-4D97-AF65-F5344CB8AC3E}">
        <p14:creationId xmlns:p14="http://schemas.microsoft.com/office/powerpoint/2010/main" val="78660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תמונה 49" descr="001.jpg"/>
          <p:cNvPicPr>
            <a:picLocks noChangeAspect="1"/>
          </p:cNvPicPr>
          <p:nvPr/>
        </p:nvPicPr>
        <p:blipFill>
          <a:blip r:embed="rId3"/>
          <a:stretch>
            <a:fillRect/>
          </a:stretch>
        </p:blipFill>
        <p:spPr>
          <a:xfrm>
            <a:off x="0" y="793193"/>
            <a:ext cx="9143999" cy="5828402"/>
          </a:xfrm>
          <a:prstGeom prst="rect">
            <a:avLst/>
          </a:prstGeom>
        </p:spPr>
      </p:pic>
      <p:sp>
        <p:nvSpPr>
          <p:cNvPr id="52" name="Rounded Rectangular Callout 51"/>
          <p:cNvSpPr/>
          <p:nvPr/>
        </p:nvSpPr>
        <p:spPr bwMode="auto">
          <a:xfrm>
            <a:off x="197601" y="2135130"/>
            <a:ext cx="1584357" cy="1204111"/>
          </a:xfrm>
          <a:prstGeom prst="wedgeRoundRectCallout">
            <a:avLst>
              <a:gd name="adj1" fmla="val 60325"/>
              <a:gd name="adj2" fmla="val 91409"/>
              <a:gd name="adj3" fmla="val 16667"/>
            </a:avLst>
          </a:prstGeom>
          <a:solidFill>
            <a:schemeClr val="bg1"/>
          </a:solidFill>
          <a:ln w="3175" cap="flat" cmpd="sng" algn="ctr">
            <a:noFill/>
            <a:prstDash val="solid"/>
            <a:round/>
            <a:headEnd type="none" w="med" len="med"/>
            <a:tailEnd type="triangle" w="med" len="med"/>
          </a:ln>
          <a:effectLst>
            <a:glow rad="139700">
              <a:schemeClr val="accent3">
                <a:lumMod val="75000"/>
                <a:alpha val="40000"/>
              </a:schemeClr>
            </a:glow>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0"/>
              </a:spcBef>
              <a:spcAft>
                <a:spcPct val="0"/>
              </a:spcAft>
              <a:buClrTx/>
              <a:buSzTx/>
              <a:tabLst/>
            </a:pPr>
            <a:endParaRPr lang="en-US" sz="2000" dirty="0" smtClean="0">
              <a:latin typeface="Arial" pitchFamily="34" charset="0"/>
              <a:cs typeface="Arial" pitchFamily="34" charset="0"/>
            </a:endParaRPr>
          </a:p>
        </p:txBody>
      </p:sp>
      <p:sp>
        <p:nvSpPr>
          <p:cNvPr id="6" name="כותרת 5"/>
          <p:cNvSpPr>
            <a:spLocks noGrp="1"/>
          </p:cNvSpPr>
          <p:nvPr>
            <p:ph type="title"/>
          </p:nvPr>
        </p:nvSpPr>
        <p:spPr/>
        <p:txBody>
          <a:bodyPr/>
          <a:lstStyle/>
          <a:p>
            <a:r>
              <a:rPr lang="en-US" dirty="0"/>
              <a:t>The </a:t>
            </a:r>
            <a:r>
              <a:rPr lang="en-US" dirty="0">
                <a:solidFill>
                  <a:schemeClr val="accent2"/>
                </a:solidFill>
              </a:rPr>
              <a:t>Alma</a:t>
            </a:r>
            <a:r>
              <a:rPr lang="en-US" dirty="0"/>
              <a:t> Approach</a:t>
            </a:r>
            <a:endParaRPr lang="he-IL" dirty="0"/>
          </a:p>
        </p:txBody>
      </p:sp>
      <p:pic>
        <p:nvPicPr>
          <p:cNvPr id="1026" name="Picture 2" descr="D:\SHARPdesign\Exlibris\Icons\separated icons\0179.png"/>
          <p:cNvPicPr>
            <a:picLocks noChangeAspect="1" noChangeArrowheads="1"/>
          </p:cNvPicPr>
          <p:nvPr/>
        </p:nvPicPr>
        <p:blipFill>
          <a:blip r:embed="rId4">
            <a:duotone>
              <a:prstClr val="black"/>
              <a:schemeClr val="accent3">
                <a:tint val="45000"/>
                <a:satMod val="400000"/>
              </a:schemeClr>
            </a:duotone>
            <a:lum bright="10000"/>
          </a:blip>
          <a:srcRect l="18411" t="19084" r="13829" b="19508"/>
          <a:stretch>
            <a:fillRect/>
          </a:stretch>
        </p:blipFill>
        <p:spPr bwMode="auto">
          <a:xfrm>
            <a:off x="371192" y="5513560"/>
            <a:ext cx="869133" cy="787652"/>
          </a:xfrm>
          <a:prstGeom prst="rect">
            <a:avLst/>
          </a:prstGeom>
          <a:noFill/>
          <a:effectLst>
            <a:outerShdw blurRad="76200" dist="25400" dir="2700000" algn="tl" rotWithShape="0">
              <a:prstClr val="black">
                <a:alpha val="40000"/>
              </a:prstClr>
            </a:outerShdw>
          </a:effectLst>
        </p:spPr>
      </p:pic>
      <p:pic>
        <p:nvPicPr>
          <p:cNvPr id="7" name="Picture 2" descr="D:\SHARPdesign\Exlibris\Icons\separated icons\0179.png"/>
          <p:cNvPicPr>
            <a:picLocks noChangeAspect="1" noChangeArrowheads="1"/>
          </p:cNvPicPr>
          <p:nvPr/>
        </p:nvPicPr>
        <p:blipFill>
          <a:blip r:embed="rId4">
            <a:duotone>
              <a:prstClr val="black"/>
              <a:schemeClr val="accent3">
                <a:tint val="45000"/>
                <a:satMod val="400000"/>
              </a:schemeClr>
            </a:duotone>
            <a:lum bright="10000"/>
          </a:blip>
          <a:srcRect l="19895" t="19272" r="17991" b="21437"/>
          <a:stretch>
            <a:fillRect/>
          </a:stretch>
        </p:blipFill>
        <p:spPr bwMode="auto">
          <a:xfrm>
            <a:off x="6599976" y="3666653"/>
            <a:ext cx="796705" cy="760491"/>
          </a:xfrm>
          <a:prstGeom prst="rect">
            <a:avLst/>
          </a:prstGeom>
          <a:noFill/>
          <a:effectLst>
            <a:outerShdw blurRad="76200" dist="25400" dir="2700000" algn="tl" rotWithShape="0">
              <a:prstClr val="black">
                <a:alpha val="40000"/>
              </a:prstClr>
            </a:outerShdw>
          </a:effectLst>
        </p:spPr>
      </p:pic>
      <p:pic>
        <p:nvPicPr>
          <p:cNvPr id="8" name="Picture 2" descr="D:\SHARPdesign\Exlibris\Icons\separated icons\0179.png"/>
          <p:cNvPicPr>
            <a:picLocks noChangeAspect="1" noChangeArrowheads="1"/>
          </p:cNvPicPr>
          <p:nvPr/>
        </p:nvPicPr>
        <p:blipFill>
          <a:blip r:embed="rId4">
            <a:duotone>
              <a:prstClr val="black"/>
              <a:schemeClr val="accent3">
                <a:tint val="45000"/>
                <a:satMod val="400000"/>
              </a:schemeClr>
            </a:duotone>
            <a:lum bright="10000"/>
          </a:blip>
          <a:srcRect l="18361" t="18796" r="15996" b="21914"/>
          <a:stretch>
            <a:fillRect/>
          </a:stretch>
        </p:blipFill>
        <p:spPr bwMode="auto">
          <a:xfrm>
            <a:off x="6998329" y="5305331"/>
            <a:ext cx="841972" cy="760491"/>
          </a:xfrm>
          <a:prstGeom prst="rect">
            <a:avLst/>
          </a:prstGeom>
          <a:noFill/>
          <a:effectLst>
            <a:outerShdw blurRad="76200" dist="25400" dir="2700000" algn="tl" rotWithShape="0">
              <a:prstClr val="black">
                <a:alpha val="40000"/>
              </a:prstClr>
            </a:outerShdw>
          </a:effectLst>
        </p:spPr>
      </p:pic>
      <p:pic>
        <p:nvPicPr>
          <p:cNvPr id="9" name="Picture 2" descr="D:\SHARPdesign\Exlibris\Icons\separated icons\0179.png"/>
          <p:cNvPicPr>
            <a:picLocks noChangeAspect="1" noChangeArrowheads="1"/>
          </p:cNvPicPr>
          <p:nvPr/>
        </p:nvPicPr>
        <p:blipFill>
          <a:blip r:embed="rId4">
            <a:duotone>
              <a:prstClr val="black"/>
              <a:schemeClr val="accent3">
                <a:tint val="45000"/>
                <a:satMod val="400000"/>
              </a:schemeClr>
            </a:duotone>
            <a:lum bright="10000"/>
          </a:blip>
          <a:srcRect l="18475" t="20786" r="15881" b="20629"/>
          <a:stretch>
            <a:fillRect/>
          </a:stretch>
        </p:blipFill>
        <p:spPr bwMode="auto">
          <a:xfrm>
            <a:off x="7641125" y="3657600"/>
            <a:ext cx="841972" cy="751438"/>
          </a:xfrm>
          <a:prstGeom prst="rect">
            <a:avLst/>
          </a:prstGeom>
          <a:noFill/>
          <a:effectLst>
            <a:outerShdw blurRad="76200" dist="25400" dir="2700000" algn="tl" rotWithShape="0">
              <a:prstClr val="black">
                <a:alpha val="40000"/>
              </a:prstClr>
            </a:outerShdw>
          </a:effectLst>
        </p:spPr>
      </p:pic>
      <p:pic>
        <p:nvPicPr>
          <p:cNvPr id="12" name="Picture 2" descr="D:\SHARPdesign\Exlibris\Icons\separated icons\0179.png"/>
          <p:cNvPicPr>
            <a:picLocks noChangeAspect="1" noChangeArrowheads="1"/>
          </p:cNvPicPr>
          <p:nvPr/>
        </p:nvPicPr>
        <p:blipFill>
          <a:blip r:embed="rId4">
            <a:duotone>
              <a:prstClr val="black"/>
              <a:schemeClr val="accent3">
                <a:tint val="45000"/>
                <a:satMod val="400000"/>
              </a:schemeClr>
            </a:duotone>
            <a:lum bright="10000"/>
          </a:blip>
          <a:srcRect l="18755" t="20384" r="17014" b="18914"/>
          <a:stretch>
            <a:fillRect/>
          </a:stretch>
        </p:blipFill>
        <p:spPr bwMode="auto">
          <a:xfrm>
            <a:off x="561315" y="4399984"/>
            <a:ext cx="823865" cy="778598"/>
          </a:xfrm>
          <a:prstGeom prst="rect">
            <a:avLst/>
          </a:prstGeom>
          <a:noFill/>
          <a:effectLst>
            <a:outerShdw blurRad="76200" dist="25400" dir="2700000" algn="tl" rotWithShape="0">
              <a:prstClr val="black">
                <a:alpha val="40000"/>
              </a:prstClr>
            </a:outerShdw>
          </a:effectLst>
        </p:spPr>
      </p:pic>
      <p:pic>
        <p:nvPicPr>
          <p:cNvPr id="13" name="Picture 2" descr="D:\SHARPdesign\Exlibris\Icons\separated icons\0179.png"/>
          <p:cNvPicPr>
            <a:picLocks noChangeAspect="1" noChangeArrowheads="1"/>
          </p:cNvPicPr>
          <p:nvPr/>
        </p:nvPicPr>
        <p:blipFill>
          <a:blip r:embed="rId4">
            <a:duotone>
              <a:prstClr val="black"/>
              <a:schemeClr val="accent3">
                <a:tint val="45000"/>
                <a:satMod val="400000"/>
              </a:schemeClr>
            </a:duotone>
            <a:lum bright="10000"/>
          </a:blip>
          <a:srcRect l="16817" t="18210" r="13305" b="21088"/>
          <a:stretch>
            <a:fillRect/>
          </a:stretch>
        </p:blipFill>
        <p:spPr bwMode="auto">
          <a:xfrm>
            <a:off x="1955549" y="1059255"/>
            <a:ext cx="896293" cy="778598"/>
          </a:xfrm>
          <a:prstGeom prst="rect">
            <a:avLst/>
          </a:prstGeom>
          <a:noFill/>
          <a:effectLst>
            <a:outerShdw blurRad="76200" dist="25400" dir="2700000" algn="tl" rotWithShape="0">
              <a:prstClr val="black">
                <a:alpha val="40000"/>
              </a:prstClr>
            </a:outerShdw>
          </a:effectLst>
        </p:spPr>
      </p:pic>
      <p:pic>
        <p:nvPicPr>
          <p:cNvPr id="14" name="Picture 2" descr="D:\SHARPdesign\Exlibris\Icons\separated icons\0179.png"/>
          <p:cNvPicPr>
            <a:picLocks noChangeAspect="1" noChangeArrowheads="1"/>
          </p:cNvPicPr>
          <p:nvPr/>
        </p:nvPicPr>
        <p:blipFill>
          <a:blip r:embed="rId4">
            <a:duotone>
              <a:prstClr val="black"/>
              <a:schemeClr val="accent3">
                <a:tint val="45000"/>
                <a:satMod val="400000"/>
              </a:schemeClr>
            </a:duotone>
            <a:lum bright="10000"/>
          </a:blip>
          <a:srcRect l="15715" t="16828" r="15113" b="22470"/>
          <a:stretch>
            <a:fillRect/>
          </a:stretch>
        </p:blipFill>
        <p:spPr bwMode="auto">
          <a:xfrm>
            <a:off x="4055952" y="2562131"/>
            <a:ext cx="887240" cy="778598"/>
          </a:xfrm>
          <a:prstGeom prst="rect">
            <a:avLst/>
          </a:prstGeom>
          <a:noFill/>
          <a:effectLst>
            <a:outerShdw blurRad="76200" dist="25400" dir="2700000" algn="tl" rotWithShape="0">
              <a:prstClr val="black">
                <a:alpha val="40000"/>
              </a:prstClr>
            </a:outerShdw>
          </a:effectLst>
        </p:spPr>
      </p:pic>
      <p:pic>
        <p:nvPicPr>
          <p:cNvPr id="15" name="Picture 2" descr="D:\SHARPdesign\Exlibris\Icons\separated icons\0179.png"/>
          <p:cNvPicPr>
            <a:picLocks noChangeAspect="1" noChangeArrowheads="1"/>
          </p:cNvPicPr>
          <p:nvPr/>
        </p:nvPicPr>
        <p:blipFill>
          <a:blip r:embed="rId4">
            <a:duotone>
              <a:prstClr val="black"/>
              <a:schemeClr val="accent3">
                <a:tint val="45000"/>
                <a:satMod val="400000"/>
              </a:schemeClr>
            </a:duotone>
            <a:lum bright="10000"/>
          </a:blip>
          <a:srcRect l="17866" t="17693" r="14373" b="17370"/>
          <a:stretch>
            <a:fillRect/>
          </a:stretch>
        </p:blipFill>
        <p:spPr bwMode="auto">
          <a:xfrm>
            <a:off x="3892990" y="1158844"/>
            <a:ext cx="869133" cy="832918"/>
          </a:xfrm>
          <a:prstGeom prst="rect">
            <a:avLst/>
          </a:prstGeom>
          <a:noFill/>
          <a:effectLst>
            <a:outerShdw blurRad="76200" dist="25400" dir="2700000" algn="tl" rotWithShape="0">
              <a:prstClr val="black">
                <a:alpha val="40000"/>
              </a:prstClr>
            </a:outerShdw>
          </a:effectLst>
        </p:spPr>
      </p:pic>
      <p:pic>
        <p:nvPicPr>
          <p:cNvPr id="16" name="Picture 2" descr="D:\SHARPdesign\Exlibris\Icons\separated icons\0179.png"/>
          <p:cNvPicPr>
            <a:picLocks noChangeAspect="1" noChangeArrowheads="1"/>
          </p:cNvPicPr>
          <p:nvPr/>
        </p:nvPicPr>
        <p:blipFill>
          <a:blip r:embed="rId4">
            <a:duotone>
              <a:prstClr val="black"/>
              <a:schemeClr val="accent3">
                <a:tint val="45000"/>
                <a:satMod val="400000"/>
              </a:schemeClr>
            </a:duotone>
            <a:lum bright="10000"/>
          </a:blip>
          <a:srcRect l="15485" t="18411" r="11107" b="15946"/>
          <a:stretch>
            <a:fillRect/>
          </a:stretch>
        </p:blipFill>
        <p:spPr bwMode="auto">
          <a:xfrm>
            <a:off x="2770360" y="2199992"/>
            <a:ext cx="941561" cy="841972"/>
          </a:xfrm>
          <a:prstGeom prst="rect">
            <a:avLst/>
          </a:prstGeom>
          <a:noFill/>
          <a:effectLst>
            <a:outerShdw blurRad="76200" dist="25400" dir="2700000" algn="tl" rotWithShape="0">
              <a:prstClr val="black">
                <a:alpha val="40000"/>
              </a:prstClr>
            </a:outerShdw>
          </a:effectLst>
        </p:spPr>
      </p:pic>
      <p:pic>
        <p:nvPicPr>
          <p:cNvPr id="17" name="Picture 2" descr="D:\SHARPdesign\Exlibris\Icons\separated icons\0179.png"/>
          <p:cNvPicPr>
            <a:picLocks noChangeAspect="1" noChangeArrowheads="1"/>
          </p:cNvPicPr>
          <p:nvPr/>
        </p:nvPicPr>
        <p:blipFill>
          <a:blip r:embed="rId4">
            <a:duotone>
              <a:prstClr val="black"/>
              <a:schemeClr val="accent3">
                <a:tint val="45000"/>
                <a:satMod val="400000"/>
              </a:schemeClr>
            </a:duotone>
            <a:lum bright="10000"/>
          </a:blip>
          <a:srcRect l="18475" t="21222" r="15176" b="20193"/>
          <a:stretch>
            <a:fillRect/>
          </a:stretch>
        </p:blipFill>
        <p:spPr bwMode="auto">
          <a:xfrm>
            <a:off x="7641125" y="1204111"/>
            <a:ext cx="851025" cy="751438"/>
          </a:xfrm>
          <a:prstGeom prst="rect">
            <a:avLst/>
          </a:prstGeom>
          <a:noFill/>
          <a:effectLst>
            <a:outerShdw blurRad="76200" dist="25400" dir="2700000" algn="tl" rotWithShape="0">
              <a:prstClr val="black">
                <a:alpha val="40000"/>
              </a:prstClr>
            </a:outerShdw>
          </a:effectLst>
        </p:spPr>
      </p:pic>
      <p:sp>
        <p:nvSpPr>
          <p:cNvPr id="25" name="Rectangle 11"/>
          <p:cNvSpPr>
            <a:spLocks noChangeArrowheads="1"/>
          </p:cNvSpPr>
          <p:nvPr/>
        </p:nvSpPr>
        <p:spPr bwMode="auto">
          <a:xfrm>
            <a:off x="4655109" y="195590"/>
            <a:ext cx="3385816" cy="724048"/>
          </a:xfrm>
          <a:prstGeom prst="roundRect">
            <a:avLst/>
          </a:prstGeom>
          <a:solidFill>
            <a:srgbClr val="FFD6CD"/>
          </a:solidFill>
          <a:ln>
            <a:headEnd type="none" w="med" len="med"/>
            <a:tailEnd type="triangl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b="1" dirty="0">
                <a:solidFill>
                  <a:schemeClr val="tx1"/>
                </a:solidFill>
                <a:latin typeface="Arial" pitchFamily="34" charset="0"/>
                <a:cs typeface="Arial" pitchFamily="34" charset="0"/>
              </a:rPr>
              <a:t>Cataloging</a:t>
            </a:r>
          </a:p>
          <a:p>
            <a:pPr algn="ctr"/>
            <a:r>
              <a:rPr lang="en-US" b="1" dirty="0">
                <a:solidFill>
                  <a:schemeClr val="tx1"/>
                </a:solidFill>
                <a:latin typeface="Arial" pitchFamily="34" charset="0"/>
                <a:cs typeface="Arial" pitchFamily="34" charset="0"/>
              </a:rPr>
              <a:t>Collaboration</a:t>
            </a:r>
          </a:p>
        </p:txBody>
      </p:sp>
      <p:sp>
        <p:nvSpPr>
          <p:cNvPr id="26" name="Donut 25"/>
          <p:cNvSpPr/>
          <p:nvPr/>
        </p:nvSpPr>
        <p:spPr bwMode="auto">
          <a:xfrm>
            <a:off x="6774121" y="5087543"/>
            <a:ext cx="1260694" cy="1260694"/>
          </a:xfrm>
          <a:prstGeom prst="donut">
            <a:avLst/>
          </a:prstGeom>
          <a:solidFill>
            <a:srgbClr val="FFD6CD"/>
          </a:solidFill>
          <a:ln>
            <a:headEnd type="none" w="med" len="med"/>
            <a:tailEnd type="triangl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0" name="מחבר ישר 29"/>
          <p:cNvCxnSpPr/>
          <p:nvPr/>
        </p:nvCxnSpPr>
        <p:spPr bwMode="auto">
          <a:xfrm>
            <a:off x="1240325" y="4790541"/>
            <a:ext cx="5561092" cy="798272"/>
          </a:xfrm>
          <a:prstGeom prst="line">
            <a:avLst/>
          </a:prstGeom>
          <a:solidFill>
            <a:schemeClr val="accent1"/>
          </a:solidFill>
          <a:ln w="38100" cap="flat" cmpd="sng" algn="ctr">
            <a:solidFill>
              <a:srgbClr val="C00000"/>
            </a:solidFill>
            <a:prstDash val="sysDot"/>
            <a:round/>
            <a:headEnd type="none" w="med" len="med"/>
            <a:tailEnd type="none" w="med" len="med"/>
          </a:ln>
          <a:effectLst/>
        </p:spPr>
      </p:cxnSp>
      <p:cxnSp>
        <p:nvCxnSpPr>
          <p:cNvPr id="31" name="מחבר ישר 30"/>
          <p:cNvCxnSpPr>
            <a:stCxn id="17" idx="2"/>
          </p:cNvCxnSpPr>
          <p:nvPr/>
        </p:nvCxnSpPr>
        <p:spPr bwMode="auto">
          <a:xfrm flipH="1">
            <a:off x="7549286" y="1955549"/>
            <a:ext cx="517352" cy="3131994"/>
          </a:xfrm>
          <a:prstGeom prst="line">
            <a:avLst/>
          </a:prstGeom>
          <a:solidFill>
            <a:schemeClr val="accent1"/>
          </a:solidFill>
          <a:ln w="38100" cap="flat" cmpd="sng" algn="ctr">
            <a:solidFill>
              <a:srgbClr val="C00000"/>
            </a:solidFill>
            <a:prstDash val="sysDot"/>
            <a:round/>
            <a:headEnd type="none" w="med" len="med"/>
            <a:tailEnd type="none" w="med" len="med"/>
          </a:ln>
          <a:effectLst/>
        </p:spPr>
      </p:cxnSp>
      <p:cxnSp>
        <p:nvCxnSpPr>
          <p:cNvPr id="19" name="מחבר ישר 18"/>
          <p:cNvCxnSpPr/>
          <p:nvPr/>
        </p:nvCxnSpPr>
        <p:spPr bwMode="auto">
          <a:xfrm flipH="1" flipV="1">
            <a:off x="4772018" y="3340729"/>
            <a:ext cx="2155476" cy="1911585"/>
          </a:xfrm>
          <a:prstGeom prst="line">
            <a:avLst/>
          </a:prstGeom>
          <a:solidFill>
            <a:schemeClr val="accent1"/>
          </a:solidFill>
          <a:ln w="38100" cap="flat" cmpd="sng" algn="ctr">
            <a:solidFill>
              <a:srgbClr val="C00000"/>
            </a:solidFill>
            <a:prstDash val="sysDot"/>
            <a:round/>
            <a:headEnd type="none" w="med" len="med"/>
            <a:tailEnd type="none" w="med" len="med"/>
          </a:ln>
          <a:effectLst/>
        </p:spPr>
      </p:cxnSp>
      <p:cxnSp>
        <p:nvCxnSpPr>
          <p:cNvPr id="46" name="מחבר ישר 45"/>
          <p:cNvCxnSpPr/>
          <p:nvPr/>
        </p:nvCxnSpPr>
        <p:spPr bwMode="auto">
          <a:xfrm flipH="1" flipV="1">
            <a:off x="4571999" y="1837853"/>
            <a:ext cx="2516431" cy="3340729"/>
          </a:xfrm>
          <a:prstGeom prst="line">
            <a:avLst/>
          </a:prstGeom>
          <a:solidFill>
            <a:schemeClr val="accent1"/>
          </a:solidFill>
          <a:ln w="38100" cap="flat" cmpd="sng" algn="ctr">
            <a:solidFill>
              <a:srgbClr val="C00000"/>
            </a:solidFill>
            <a:prstDash val="sysDot"/>
            <a:round/>
            <a:headEnd type="none" w="med" len="med"/>
            <a:tailEnd type="none" w="med" len="med"/>
          </a:ln>
          <a:effectLst/>
        </p:spPr>
      </p:cxnSp>
      <p:pic>
        <p:nvPicPr>
          <p:cNvPr id="41" name="Picture 2" descr="D:\SHARPdesign\Exlibris\Icons\separated icons\0179.png"/>
          <p:cNvPicPr>
            <a:picLocks noChangeAspect="1" noChangeArrowheads="1"/>
          </p:cNvPicPr>
          <p:nvPr/>
        </p:nvPicPr>
        <p:blipFill>
          <a:blip r:embed="rId4"/>
          <a:srcRect l="18361" t="18796" r="15996" b="21914"/>
          <a:stretch>
            <a:fillRect/>
          </a:stretch>
        </p:blipFill>
        <p:spPr bwMode="auto">
          <a:xfrm>
            <a:off x="6998329" y="5305331"/>
            <a:ext cx="841972" cy="760491"/>
          </a:xfrm>
          <a:prstGeom prst="rect">
            <a:avLst/>
          </a:prstGeom>
          <a:noFill/>
          <a:effectLst>
            <a:outerShdw blurRad="76200" dist="25400" dir="2700000" algn="tl" rotWithShape="0">
              <a:prstClr val="black">
                <a:alpha val="40000"/>
              </a:prstClr>
            </a:outerShdw>
          </a:effectLst>
        </p:spPr>
      </p:pic>
      <p:pic>
        <p:nvPicPr>
          <p:cNvPr id="35" name="Picture 2" descr="D:\SHARPdesign\Exlibris\Icons\separated icons\0179.png"/>
          <p:cNvPicPr>
            <a:picLocks noChangeAspect="1" noChangeArrowheads="1"/>
          </p:cNvPicPr>
          <p:nvPr/>
        </p:nvPicPr>
        <p:blipFill>
          <a:blip r:embed="rId4"/>
          <a:srcRect l="18755" t="20384" r="17014" b="18914"/>
          <a:stretch>
            <a:fillRect/>
          </a:stretch>
        </p:blipFill>
        <p:spPr bwMode="auto">
          <a:xfrm>
            <a:off x="562419" y="4401242"/>
            <a:ext cx="823865" cy="778598"/>
          </a:xfrm>
          <a:prstGeom prst="rect">
            <a:avLst/>
          </a:prstGeom>
          <a:noFill/>
          <a:effectLst>
            <a:outerShdw blurRad="76200" dist="25400" dir="2700000" algn="tl" rotWithShape="0">
              <a:prstClr val="black">
                <a:alpha val="40000"/>
              </a:prstClr>
            </a:outerShdw>
          </a:effectLst>
        </p:spPr>
      </p:pic>
      <p:pic>
        <p:nvPicPr>
          <p:cNvPr id="36" name="Picture 2" descr="D:\SHARPdesign\Exlibris\Icons\separated icons\0179.png"/>
          <p:cNvPicPr>
            <a:picLocks noChangeAspect="1" noChangeArrowheads="1"/>
          </p:cNvPicPr>
          <p:nvPr/>
        </p:nvPicPr>
        <p:blipFill>
          <a:blip r:embed="rId4"/>
          <a:srcRect l="15715" t="16828" r="15113" b="22568"/>
          <a:stretch>
            <a:fillRect/>
          </a:stretch>
        </p:blipFill>
        <p:spPr bwMode="auto">
          <a:xfrm>
            <a:off x="4057056" y="2563389"/>
            <a:ext cx="887240" cy="777340"/>
          </a:xfrm>
          <a:prstGeom prst="rect">
            <a:avLst/>
          </a:prstGeom>
          <a:noFill/>
          <a:effectLst>
            <a:outerShdw blurRad="76200" dist="25400" dir="2700000" algn="tl" rotWithShape="0">
              <a:prstClr val="black">
                <a:alpha val="40000"/>
              </a:prstClr>
            </a:outerShdw>
          </a:effectLst>
        </p:spPr>
      </p:pic>
      <p:pic>
        <p:nvPicPr>
          <p:cNvPr id="37" name="Picture 2" descr="D:\SHARPdesign\Exlibris\Icons\separated icons\0179.png"/>
          <p:cNvPicPr>
            <a:picLocks noChangeAspect="1" noChangeArrowheads="1"/>
          </p:cNvPicPr>
          <p:nvPr/>
        </p:nvPicPr>
        <p:blipFill>
          <a:blip r:embed="rId4"/>
          <a:srcRect l="18475" t="21222" r="15176" b="20193"/>
          <a:stretch>
            <a:fillRect/>
          </a:stretch>
        </p:blipFill>
        <p:spPr bwMode="auto">
          <a:xfrm>
            <a:off x="7642229" y="1205369"/>
            <a:ext cx="851025" cy="751438"/>
          </a:xfrm>
          <a:prstGeom prst="rect">
            <a:avLst/>
          </a:prstGeom>
          <a:noFill/>
          <a:effectLst>
            <a:outerShdw blurRad="76200" dist="25400" dir="2700000" algn="tl" rotWithShape="0">
              <a:prstClr val="black">
                <a:alpha val="40000"/>
              </a:prstClr>
            </a:outerShdw>
          </a:effectLst>
        </p:spPr>
      </p:pic>
      <p:pic>
        <p:nvPicPr>
          <p:cNvPr id="49" name="Picture 2" descr="D:\SHARPdesign\Exlibris\Icons\separated icons\0179.png"/>
          <p:cNvPicPr>
            <a:picLocks noChangeAspect="1" noChangeArrowheads="1"/>
          </p:cNvPicPr>
          <p:nvPr/>
        </p:nvPicPr>
        <p:blipFill>
          <a:blip r:embed="rId4"/>
          <a:srcRect l="17866" t="17693" r="14373" b="17370"/>
          <a:stretch>
            <a:fillRect/>
          </a:stretch>
        </p:blipFill>
        <p:spPr bwMode="auto">
          <a:xfrm>
            <a:off x="3902885" y="1161090"/>
            <a:ext cx="869133" cy="832918"/>
          </a:xfrm>
          <a:prstGeom prst="rect">
            <a:avLst/>
          </a:prstGeom>
          <a:noFill/>
          <a:effectLst>
            <a:outerShdw blurRad="76200" dist="25400" dir="2700000" algn="tl" rotWithShape="0">
              <a:prstClr val="black">
                <a:alpha val="40000"/>
              </a:prstClr>
            </a:outerShdw>
          </a:effectLst>
        </p:spPr>
      </p:pic>
      <p:cxnSp>
        <p:nvCxnSpPr>
          <p:cNvPr id="42" name="מחבר ישר 29"/>
          <p:cNvCxnSpPr/>
          <p:nvPr/>
        </p:nvCxnSpPr>
        <p:spPr bwMode="auto">
          <a:xfrm>
            <a:off x="2565779" y="5717890"/>
            <a:ext cx="4208342" cy="94748"/>
          </a:xfrm>
          <a:prstGeom prst="line">
            <a:avLst/>
          </a:prstGeom>
          <a:solidFill>
            <a:schemeClr val="accent1"/>
          </a:solidFill>
          <a:ln w="38100" cap="flat" cmpd="sng" algn="ctr">
            <a:solidFill>
              <a:srgbClr val="C00000"/>
            </a:solidFill>
            <a:prstDash val="sysDot"/>
            <a:round/>
            <a:headEnd type="none" w="med" len="med"/>
            <a:tailEnd type="none" w="med" len="med"/>
          </a:ln>
          <a:effectLst/>
        </p:spPr>
      </p:cxnSp>
      <p:pic>
        <p:nvPicPr>
          <p:cNvPr id="10" name="Picture 2" descr="D:\SHARPdesign\Exlibris\Icons\separated icons\0179.png"/>
          <p:cNvPicPr>
            <a:picLocks noChangeAspect="1" noChangeArrowheads="1"/>
          </p:cNvPicPr>
          <p:nvPr/>
        </p:nvPicPr>
        <p:blipFill>
          <a:blip r:embed="rId4">
            <a:duotone>
              <a:prstClr val="black"/>
              <a:schemeClr val="accent3">
                <a:tint val="45000"/>
                <a:satMod val="400000"/>
              </a:schemeClr>
            </a:duotone>
            <a:lum bright="10000"/>
          </a:blip>
          <a:srcRect l="18934" t="18796" r="16129" b="22619"/>
          <a:stretch>
            <a:fillRect/>
          </a:stretch>
        </p:blipFill>
        <p:spPr bwMode="auto">
          <a:xfrm>
            <a:off x="1982709" y="5305331"/>
            <a:ext cx="832919" cy="751437"/>
          </a:xfrm>
          <a:prstGeom prst="rect">
            <a:avLst/>
          </a:prstGeom>
          <a:noFill/>
          <a:effectLst>
            <a:outerShdw blurRad="76200" dist="25400" dir="2700000" algn="tl" rotWithShape="0">
              <a:prstClr val="black">
                <a:alpha val="40000"/>
              </a:prstClr>
            </a:outerShdw>
          </a:effectLst>
        </p:spPr>
      </p:pic>
      <p:cxnSp>
        <p:nvCxnSpPr>
          <p:cNvPr id="47" name="מחבר ישר 29"/>
          <p:cNvCxnSpPr/>
          <p:nvPr/>
        </p:nvCxnSpPr>
        <p:spPr bwMode="auto">
          <a:xfrm>
            <a:off x="2403695" y="4046898"/>
            <a:ext cx="4397722" cy="1466662"/>
          </a:xfrm>
          <a:prstGeom prst="line">
            <a:avLst/>
          </a:prstGeom>
          <a:solidFill>
            <a:schemeClr val="accent1"/>
          </a:solidFill>
          <a:ln w="38100" cap="flat" cmpd="sng" algn="ctr">
            <a:solidFill>
              <a:srgbClr val="C00000"/>
            </a:solidFill>
            <a:prstDash val="sysDot"/>
            <a:round/>
            <a:headEnd type="none" w="med" len="med"/>
            <a:tailEnd type="none" w="med" len="med"/>
          </a:ln>
          <a:effectLst/>
        </p:spPr>
      </p:cxnSp>
      <p:pic>
        <p:nvPicPr>
          <p:cNvPr id="11" name="Picture 2" descr="D:\SHARPdesign\Exlibris\Icons\separated icons\0179.png"/>
          <p:cNvPicPr>
            <a:picLocks noChangeAspect="1" noChangeArrowheads="1"/>
          </p:cNvPicPr>
          <p:nvPr/>
        </p:nvPicPr>
        <p:blipFill>
          <a:blip r:embed="rId4">
            <a:duotone>
              <a:prstClr val="black"/>
              <a:schemeClr val="accent3">
                <a:tint val="45000"/>
                <a:satMod val="400000"/>
              </a:schemeClr>
            </a:duotone>
            <a:lum bright="10000"/>
          </a:blip>
          <a:srcRect l="18278" t="17763" r="13961" b="20123"/>
          <a:stretch>
            <a:fillRect/>
          </a:stretch>
        </p:blipFill>
        <p:spPr bwMode="auto">
          <a:xfrm>
            <a:off x="1837853" y="3630439"/>
            <a:ext cx="869133" cy="796705"/>
          </a:xfrm>
          <a:prstGeom prst="rect">
            <a:avLst/>
          </a:prstGeom>
          <a:noFill/>
          <a:effectLst>
            <a:outerShdw blurRad="76200" dist="25400" dir="2700000" algn="tl" rotWithShape="0">
              <a:prstClr val="black">
                <a:alpha val="40000"/>
              </a:prstClr>
            </a:outerShdw>
          </a:effectLst>
        </p:spPr>
      </p:pic>
      <p:sp>
        <p:nvSpPr>
          <p:cNvPr id="51" name="Rounded Rectangular Callout 50"/>
          <p:cNvSpPr/>
          <p:nvPr/>
        </p:nvSpPr>
        <p:spPr bwMode="auto">
          <a:xfrm>
            <a:off x="181068" y="2135131"/>
            <a:ext cx="1584357" cy="1204111"/>
          </a:xfrm>
          <a:prstGeom prst="wedgeRoundRectCallout">
            <a:avLst>
              <a:gd name="adj1" fmla="val 889"/>
              <a:gd name="adj2" fmla="val 140145"/>
              <a:gd name="adj3" fmla="val 16667"/>
            </a:avLst>
          </a:prstGeom>
          <a:solidFill>
            <a:schemeClr val="bg1"/>
          </a:solidFill>
          <a:ln w="3175" cap="flat" cmpd="sng" algn="ctr">
            <a:noFill/>
            <a:prstDash val="solid"/>
            <a:round/>
            <a:headEnd type="none" w="med" len="med"/>
            <a:tailEnd type="triangle" w="med" len="med"/>
          </a:ln>
          <a:effectLst>
            <a:glow rad="139700">
              <a:schemeClr val="accent1">
                <a:satMod val="175000"/>
                <a:alpha val="40000"/>
              </a:schemeClr>
            </a:glow>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0"/>
              </a:spcBef>
              <a:spcAft>
                <a:spcPct val="0"/>
              </a:spcAft>
              <a:buClrTx/>
              <a:buSzTx/>
              <a:tabLst/>
            </a:pPr>
            <a:r>
              <a:rPr lang="en-US" sz="2000" dirty="0" smtClean="0">
                <a:latin typeface="Arial" pitchFamily="34" charset="0"/>
                <a:cs typeface="Arial" pitchFamily="34" charset="0"/>
              </a:rPr>
              <a:t>Alma and </a:t>
            </a:r>
            <a:br>
              <a:rPr lang="en-US" sz="2000" dirty="0" smtClean="0">
                <a:latin typeface="Arial" pitchFamily="34" charset="0"/>
                <a:cs typeface="Arial" pitchFamily="34" charset="0"/>
              </a:rPr>
            </a:br>
            <a:r>
              <a:rPr lang="en-US" sz="2000" dirty="0" smtClean="0">
                <a:latin typeface="Arial" pitchFamily="34" charset="0"/>
                <a:cs typeface="Arial" pitchFamily="34" charset="0"/>
              </a:rPr>
              <a:t>non-Alma </a:t>
            </a:r>
            <a:br>
              <a:rPr lang="en-US" sz="2000" dirty="0" smtClean="0">
                <a:latin typeface="Arial" pitchFamily="34" charset="0"/>
                <a:cs typeface="Arial" pitchFamily="34" charset="0"/>
              </a:rPr>
            </a:br>
            <a:r>
              <a:rPr lang="en-US" sz="2000" dirty="0" smtClean="0">
                <a:latin typeface="Arial" pitchFamily="34" charset="0"/>
                <a:cs typeface="Arial" pitchFamily="34" charset="0"/>
              </a:rPr>
              <a:t>partners</a:t>
            </a:r>
          </a:p>
        </p:txBody>
      </p:sp>
    </p:spTree>
    <p:extLst>
      <p:ext uri="{BB962C8B-B14F-4D97-AF65-F5344CB8AC3E}">
        <p14:creationId xmlns:p14="http://schemas.microsoft.com/office/powerpoint/2010/main" val="201934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right)">
                                      <p:cBhvr>
                                        <p:cTn id="11" dur="500"/>
                                        <p:tgtEl>
                                          <p:spTgt spid="4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wipe(left)">
                                      <p:cBhvr>
                                        <p:cTn id="15" dur="500"/>
                                        <p:tgtEl>
                                          <p:spTgt spid="5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תמונה 48" descr="001.jpg"/>
          <p:cNvPicPr>
            <a:picLocks noChangeAspect="1"/>
          </p:cNvPicPr>
          <p:nvPr/>
        </p:nvPicPr>
        <p:blipFill>
          <a:blip r:embed="rId3"/>
          <a:stretch>
            <a:fillRect/>
          </a:stretch>
        </p:blipFill>
        <p:spPr>
          <a:xfrm>
            <a:off x="0" y="793193"/>
            <a:ext cx="9143999" cy="5828402"/>
          </a:xfrm>
          <a:prstGeom prst="rect">
            <a:avLst/>
          </a:prstGeom>
        </p:spPr>
      </p:pic>
      <p:sp>
        <p:nvSpPr>
          <p:cNvPr id="6" name="כותרת 5"/>
          <p:cNvSpPr>
            <a:spLocks noGrp="1"/>
          </p:cNvSpPr>
          <p:nvPr>
            <p:ph type="title"/>
          </p:nvPr>
        </p:nvSpPr>
        <p:spPr>
          <a:xfrm>
            <a:off x="179512" y="120786"/>
            <a:ext cx="8229600" cy="533400"/>
          </a:xfrm>
        </p:spPr>
        <p:txBody>
          <a:bodyPr/>
          <a:lstStyle/>
          <a:p>
            <a:r>
              <a:rPr lang="en-US" dirty="0"/>
              <a:t>The </a:t>
            </a:r>
            <a:r>
              <a:rPr lang="en-US" dirty="0">
                <a:solidFill>
                  <a:schemeClr val="accent2"/>
                </a:solidFill>
              </a:rPr>
              <a:t>Alma</a:t>
            </a:r>
            <a:r>
              <a:rPr lang="en-US" dirty="0"/>
              <a:t> Approach</a:t>
            </a:r>
            <a:endParaRPr lang="he-IL" dirty="0"/>
          </a:p>
        </p:txBody>
      </p:sp>
      <p:pic>
        <p:nvPicPr>
          <p:cNvPr id="1026" name="Picture 2" descr="D:\SHARPdesign\Exlibris\Icons\separated icons\0179.png"/>
          <p:cNvPicPr>
            <a:picLocks noChangeAspect="1" noChangeArrowheads="1"/>
          </p:cNvPicPr>
          <p:nvPr/>
        </p:nvPicPr>
        <p:blipFill>
          <a:blip r:embed="rId4">
            <a:duotone>
              <a:prstClr val="black"/>
              <a:schemeClr val="accent3">
                <a:tint val="45000"/>
                <a:satMod val="400000"/>
              </a:schemeClr>
            </a:duotone>
            <a:lum bright="10000"/>
          </a:blip>
          <a:srcRect l="18411" t="19084" r="13829" b="19508"/>
          <a:stretch>
            <a:fillRect/>
          </a:stretch>
        </p:blipFill>
        <p:spPr bwMode="auto">
          <a:xfrm>
            <a:off x="371192" y="5513560"/>
            <a:ext cx="869133" cy="787652"/>
          </a:xfrm>
          <a:prstGeom prst="rect">
            <a:avLst/>
          </a:prstGeom>
          <a:noFill/>
          <a:effectLst>
            <a:outerShdw blurRad="76200" dist="25400" dir="2700000" algn="tl" rotWithShape="0">
              <a:prstClr val="black">
                <a:alpha val="40000"/>
              </a:prstClr>
            </a:outerShdw>
          </a:effectLst>
        </p:spPr>
      </p:pic>
      <p:pic>
        <p:nvPicPr>
          <p:cNvPr id="7" name="Picture 2" descr="D:\SHARPdesign\Exlibris\Icons\separated icons\0179.png"/>
          <p:cNvPicPr>
            <a:picLocks noChangeAspect="1" noChangeArrowheads="1"/>
          </p:cNvPicPr>
          <p:nvPr/>
        </p:nvPicPr>
        <p:blipFill>
          <a:blip r:embed="rId4">
            <a:duotone>
              <a:prstClr val="black"/>
              <a:schemeClr val="accent3">
                <a:tint val="45000"/>
                <a:satMod val="400000"/>
              </a:schemeClr>
            </a:duotone>
            <a:lum bright="10000"/>
          </a:blip>
          <a:srcRect l="19895" t="19272" r="17991" b="21437"/>
          <a:stretch>
            <a:fillRect/>
          </a:stretch>
        </p:blipFill>
        <p:spPr bwMode="auto">
          <a:xfrm>
            <a:off x="6599976" y="3666653"/>
            <a:ext cx="796705" cy="760491"/>
          </a:xfrm>
          <a:prstGeom prst="rect">
            <a:avLst/>
          </a:prstGeom>
          <a:noFill/>
          <a:effectLst>
            <a:outerShdw blurRad="76200" dist="25400" dir="2700000" algn="tl" rotWithShape="0">
              <a:prstClr val="black">
                <a:alpha val="40000"/>
              </a:prstClr>
            </a:outerShdw>
          </a:effectLst>
        </p:spPr>
      </p:pic>
      <p:pic>
        <p:nvPicPr>
          <p:cNvPr id="8" name="Picture 2" descr="D:\SHARPdesign\Exlibris\Icons\separated icons\0179.png"/>
          <p:cNvPicPr>
            <a:picLocks noChangeAspect="1" noChangeArrowheads="1"/>
          </p:cNvPicPr>
          <p:nvPr/>
        </p:nvPicPr>
        <p:blipFill>
          <a:blip r:embed="rId4">
            <a:duotone>
              <a:prstClr val="black"/>
              <a:schemeClr val="accent3">
                <a:tint val="45000"/>
                <a:satMod val="400000"/>
              </a:schemeClr>
            </a:duotone>
            <a:lum bright="10000"/>
          </a:blip>
          <a:srcRect l="18361" t="18796" r="15996" b="21914"/>
          <a:stretch>
            <a:fillRect/>
          </a:stretch>
        </p:blipFill>
        <p:spPr bwMode="auto">
          <a:xfrm>
            <a:off x="6998329" y="5305331"/>
            <a:ext cx="841972" cy="760491"/>
          </a:xfrm>
          <a:prstGeom prst="rect">
            <a:avLst/>
          </a:prstGeom>
          <a:noFill/>
          <a:effectLst>
            <a:outerShdw blurRad="76200" dist="25400" dir="2700000" algn="tl" rotWithShape="0">
              <a:prstClr val="black">
                <a:alpha val="40000"/>
              </a:prstClr>
            </a:outerShdw>
          </a:effectLst>
        </p:spPr>
      </p:pic>
      <p:pic>
        <p:nvPicPr>
          <p:cNvPr id="9" name="Picture 2" descr="D:\SHARPdesign\Exlibris\Icons\separated icons\0179.png"/>
          <p:cNvPicPr>
            <a:picLocks noChangeAspect="1" noChangeArrowheads="1"/>
          </p:cNvPicPr>
          <p:nvPr/>
        </p:nvPicPr>
        <p:blipFill>
          <a:blip r:embed="rId4">
            <a:duotone>
              <a:prstClr val="black"/>
              <a:schemeClr val="accent3">
                <a:tint val="45000"/>
                <a:satMod val="400000"/>
              </a:schemeClr>
            </a:duotone>
            <a:lum bright="10000"/>
          </a:blip>
          <a:srcRect l="18475" t="20786" r="15881" b="20629"/>
          <a:stretch>
            <a:fillRect/>
          </a:stretch>
        </p:blipFill>
        <p:spPr bwMode="auto">
          <a:xfrm>
            <a:off x="7641125" y="3657600"/>
            <a:ext cx="841972" cy="751438"/>
          </a:xfrm>
          <a:prstGeom prst="rect">
            <a:avLst/>
          </a:prstGeom>
          <a:noFill/>
          <a:effectLst>
            <a:outerShdw blurRad="76200" dist="25400" dir="2700000" algn="tl" rotWithShape="0">
              <a:prstClr val="black">
                <a:alpha val="40000"/>
              </a:prstClr>
            </a:outerShdw>
          </a:effectLst>
        </p:spPr>
      </p:pic>
      <p:pic>
        <p:nvPicPr>
          <p:cNvPr id="10" name="Picture 2" descr="D:\SHARPdesign\Exlibris\Icons\separated icons\0179.png"/>
          <p:cNvPicPr>
            <a:picLocks noChangeAspect="1" noChangeArrowheads="1"/>
          </p:cNvPicPr>
          <p:nvPr/>
        </p:nvPicPr>
        <p:blipFill>
          <a:blip r:embed="rId4">
            <a:duotone>
              <a:prstClr val="black"/>
              <a:schemeClr val="accent3">
                <a:tint val="45000"/>
                <a:satMod val="400000"/>
              </a:schemeClr>
            </a:duotone>
            <a:lum bright="10000"/>
          </a:blip>
          <a:srcRect l="18934" t="22325" r="16129" b="22619"/>
          <a:stretch>
            <a:fillRect/>
          </a:stretch>
        </p:blipFill>
        <p:spPr bwMode="auto">
          <a:xfrm>
            <a:off x="1982709" y="5350598"/>
            <a:ext cx="832919" cy="706170"/>
          </a:xfrm>
          <a:prstGeom prst="rect">
            <a:avLst/>
          </a:prstGeom>
          <a:noFill/>
          <a:effectLst>
            <a:outerShdw blurRad="76200" dist="25400" dir="2700000" algn="tl" rotWithShape="0">
              <a:prstClr val="black">
                <a:alpha val="40000"/>
              </a:prstClr>
            </a:outerShdw>
          </a:effectLst>
        </p:spPr>
      </p:pic>
      <p:pic>
        <p:nvPicPr>
          <p:cNvPr id="11" name="Picture 2" descr="D:\SHARPdesign\Exlibris\Icons\separated icons\0179.png"/>
          <p:cNvPicPr>
            <a:picLocks noChangeAspect="1" noChangeArrowheads="1"/>
          </p:cNvPicPr>
          <p:nvPr/>
        </p:nvPicPr>
        <p:blipFill>
          <a:blip r:embed="rId4">
            <a:duotone>
              <a:prstClr val="black"/>
              <a:schemeClr val="accent3">
                <a:tint val="45000"/>
                <a:satMod val="400000"/>
              </a:schemeClr>
            </a:duotone>
            <a:lum bright="10000"/>
          </a:blip>
          <a:srcRect l="18278" t="17763" r="13961" b="20123"/>
          <a:stretch>
            <a:fillRect/>
          </a:stretch>
        </p:blipFill>
        <p:spPr bwMode="auto">
          <a:xfrm>
            <a:off x="1837853" y="3630439"/>
            <a:ext cx="869133" cy="796705"/>
          </a:xfrm>
          <a:prstGeom prst="rect">
            <a:avLst/>
          </a:prstGeom>
          <a:noFill/>
          <a:effectLst>
            <a:outerShdw blurRad="76200" dist="25400" dir="2700000" algn="tl" rotWithShape="0">
              <a:prstClr val="black">
                <a:alpha val="40000"/>
              </a:prstClr>
            </a:outerShdw>
          </a:effectLst>
        </p:spPr>
      </p:pic>
      <p:pic>
        <p:nvPicPr>
          <p:cNvPr id="14" name="Picture 2" descr="D:\SHARPdesign\Exlibris\Icons\separated icons\0179.png"/>
          <p:cNvPicPr>
            <a:picLocks noChangeAspect="1" noChangeArrowheads="1"/>
          </p:cNvPicPr>
          <p:nvPr/>
        </p:nvPicPr>
        <p:blipFill>
          <a:blip r:embed="rId4">
            <a:duotone>
              <a:prstClr val="black"/>
              <a:schemeClr val="accent3">
                <a:tint val="45000"/>
                <a:satMod val="400000"/>
              </a:schemeClr>
            </a:duotone>
            <a:lum bright="10000"/>
          </a:blip>
          <a:srcRect l="15715" t="16828" r="15113" b="16823"/>
          <a:stretch>
            <a:fillRect/>
          </a:stretch>
        </p:blipFill>
        <p:spPr bwMode="auto">
          <a:xfrm>
            <a:off x="4055952" y="2562131"/>
            <a:ext cx="887240" cy="851025"/>
          </a:xfrm>
          <a:prstGeom prst="rect">
            <a:avLst/>
          </a:prstGeom>
          <a:noFill/>
          <a:effectLst>
            <a:outerShdw blurRad="76200" dist="25400" dir="2700000" algn="tl" rotWithShape="0">
              <a:prstClr val="black">
                <a:alpha val="40000"/>
              </a:prstClr>
            </a:outerShdw>
          </a:effectLst>
        </p:spPr>
      </p:pic>
      <p:pic>
        <p:nvPicPr>
          <p:cNvPr id="15" name="Picture 2" descr="D:\SHARPdesign\Exlibris\Icons\separated icons\0179.png"/>
          <p:cNvPicPr>
            <a:picLocks noChangeAspect="1" noChangeArrowheads="1"/>
          </p:cNvPicPr>
          <p:nvPr/>
        </p:nvPicPr>
        <p:blipFill>
          <a:blip r:embed="rId4">
            <a:duotone>
              <a:prstClr val="black"/>
              <a:schemeClr val="accent3">
                <a:tint val="45000"/>
                <a:satMod val="400000"/>
              </a:schemeClr>
            </a:duotone>
            <a:lum bright="10000"/>
          </a:blip>
          <a:srcRect l="17866" t="17693" r="14373" b="17370"/>
          <a:stretch>
            <a:fillRect/>
          </a:stretch>
        </p:blipFill>
        <p:spPr bwMode="auto">
          <a:xfrm>
            <a:off x="3892990" y="1158844"/>
            <a:ext cx="869133" cy="832918"/>
          </a:xfrm>
          <a:prstGeom prst="rect">
            <a:avLst/>
          </a:prstGeom>
          <a:noFill/>
          <a:effectLst>
            <a:outerShdw blurRad="76200" dist="25400" dir="2700000" algn="tl" rotWithShape="0">
              <a:prstClr val="black">
                <a:alpha val="40000"/>
              </a:prstClr>
            </a:outerShdw>
          </a:effectLst>
        </p:spPr>
      </p:pic>
      <p:pic>
        <p:nvPicPr>
          <p:cNvPr id="16" name="Picture 2" descr="D:\SHARPdesign\Exlibris\Icons\separated icons\0179.png"/>
          <p:cNvPicPr>
            <a:picLocks noChangeAspect="1" noChangeArrowheads="1"/>
          </p:cNvPicPr>
          <p:nvPr/>
        </p:nvPicPr>
        <p:blipFill>
          <a:blip r:embed="rId4">
            <a:duotone>
              <a:prstClr val="black"/>
              <a:schemeClr val="accent3">
                <a:tint val="45000"/>
                <a:satMod val="400000"/>
              </a:schemeClr>
            </a:duotone>
            <a:lum bright="10000"/>
          </a:blip>
          <a:srcRect l="15485" t="22646" r="11107" b="15946"/>
          <a:stretch>
            <a:fillRect/>
          </a:stretch>
        </p:blipFill>
        <p:spPr bwMode="auto">
          <a:xfrm>
            <a:off x="2770360" y="2254313"/>
            <a:ext cx="941561" cy="787651"/>
          </a:xfrm>
          <a:prstGeom prst="rect">
            <a:avLst/>
          </a:prstGeom>
          <a:noFill/>
          <a:effectLst>
            <a:outerShdw blurRad="76200" dist="25400" dir="2700000" algn="tl" rotWithShape="0">
              <a:prstClr val="black">
                <a:alpha val="40000"/>
              </a:prstClr>
            </a:outerShdw>
          </a:effectLst>
        </p:spPr>
      </p:pic>
      <p:cxnSp>
        <p:nvCxnSpPr>
          <p:cNvPr id="19" name="מחבר ישר 18"/>
          <p:cNvCxnSpPr/>
          <p:nvPr/>
        </p:nvCxnSpPr>
        <p:spPr bwMode="auto">
          <a:xfrm flipH="1" flipV="1">
            <a:off x="4327557" y="1579830"/>
            <a:ext cx="2679242" cy="2448956"/>
          </a:xfrm>
          <a:prstGeom prst="line">
            <a:avLst/>
          </a:prstGeom>
          <a:solidFill>
            <a:schemeClr val="accent1"/>
          </a:solidFill>
          <a:ln w="38100" cap="flat" cmpd="sng" algn="ctr">
            <a:solidFill>
              <a:srgbClr val="58CC2A"/>
            </a:solidFill>
            <a:prstDash val="sysDot"/>
            <a:round/>
            <a:headEnd type="none" w="med" len="med"/>
            <a:tailEnd type="none" w="med" len="med"/>
          </a:ln>
          <a:effectLst/>
        </p:spPr>
      </p:cxnSp>
      <p:cxnSp>
        <p:nvCxnSpPr>
          <p:cNvPr id="31" name="מחבר ישר 30"/>
          <p:cNvCxnSpPr/>
          <p:nvPr/>
        </p:nvCxnSpPr>
        <p:spPr bwMode="auto">
          <a:xfrm>
            <a:off x="4327557" y="1575303"/>
            <a:ext cx="3743024" cy="2453483"/>
          </a:xfrm>
          <a:prstGeom prst="line">
            <a:avLst/>
          </a:prstGeom>
          <a:solidFill>
            <a:schemeClr val="accent1"/>
          </a:solidFill>
          <a:ln w="38100" cap="flat" cmpd="sng" algn="ctr">
            <a:solidFill>
              <a:srgbClr val="58CC2A"/>
            </a:solidFill>
            <a:prstDash val="sysDot"/>
            <a:round/>
            <a:headEnd type="none" w="med" len="med"/>
            <a:tailEnd type="none" w="med" len="med"/>
          </a:ln>
          <a:effectLst/>
        </p:spPr>
      </p:cxnSp>
      <p:cxnSp>
        <p:nvCxnSpPr>
          <p:cNvPr id="33" name="מחבר ישר 32"/>
          <p:cNvCxnSpPr/>
          <p:nvPr/>
        </p:nvCxnSpPr>
        <p:spPr bwMode="auto">
          <a:xfrm flipH="1">
            <a:off x="3289956" y="1955549"/>
            <a:ext cx="603034" cy="562521"/>
          </a:xfrm>
          <a:prstGeom prst="line">
            <a:avLst/>
          </a:prstGeom>
          <a:solidFill>
            <a:schemeClr val="accent1"/>
          </a:solidFill>
          <a:ln w="38100" cap="flat" cmpd="sng" algn="ctr">
            <a:solidFill>
              <a:srgbClr val="58CC2A"/>
            </a:solidFill>
            <a:prstDash val="sysDot"/>
            <a:round/>
            <a:headEnd type="none" w="med" len="med"/>
            <a:tailEnd type="none" w="med" len="med"/>
          </a:ln>
          <a:effectLst/>
        </p:spPr>
      </p:cxnSp>
      <p:pic>
        <p:nvPicPr>
          <p:cNvPr id="40" name="Picture 2" descr="D:\SHARPdesign\Exlibris\Icons\separated icons\0179.png"/>
          <p:cNvPicPr>
            <a:picLocks noChangeAspect="1" noChangeArrowheads="1"/>
          </p:cNvPicPr>
          <p:nvPr/>
        </p:nvPicPr>
        <p:blipFill>
          <a:blip r:embed="rId4"/>
          <a:srcRect l="19895" t="19272" r="17991" b="21437"/>
          <a:stretch>
            <a:fillRect/>
          </a:stretch>
        </p:blipFill>
        <p:spPr bwMode="auto">
          <a:xfrm>
            <a:off x="6608446" y="3662120"/>
            <a:ext cx="796705" cy="760491"/>
          </a:xfrm>
          <a:prstGeom prst="rect">
            <a:avLst/>
          </a:prstGeom>
          <a:noFill/>
          <a:effectLst>
            <a:outerShdw blurRad="76200" dist="25400" dir="2700000" algn="tl" rotWithShape="0">
              <a:prstClr val="black">
                <a:alpha val="40000"/>
              </a:prstClr>
            </a:outerShdw>
          </a:effectLst>
        </p:spPr>
      </p:pic>
      <p:pic>
        <p:nvPicPr>
          <p:cNvPr id="42" name="Picture 2" descr="D:\SHARPdesign\Exlibris\Icons\separated icons\0179.png"/>
          <p:cNvPicPr>
            <a:picLocks noChangeAspect="1" noChangeArrowheads="1"/>
          </p:cNvPicPr>
          <p:nvPr/>
        </p:nvPicPr>
        <p:blipFill>
          <a:blip r:embed="rId4"/>
          <a:srcRect l="18475" t="20786" r="15881" b="20629"/>
          <a:stretch>
            <a:fillRect/>
          </a:stretch>
        </p:blipFill>
        <p:spPr bwMode="auto">
          <a:xfrm>
            <a:off x="7649595" y="3653067"/>
            <a:ext cx="841972" cy="751438"/>
          </a:xfrm>
          <a:prstGeom prst="rect">
            <a:avLst/>
          </a:prstGeom>
          <a:noFill/>
          <a:effectLst>
            <a:outerShdw blurRad="76200" dist="25400" dir="2700000" algn="tl" rotWithShape="0">
              <a:prstClr val="black">
                <a:alpha val="40000"/>
              </a:prstClr>
            </a:outerShdw>
          </a:effectLst>
        </p:spPr>
      </p:pic>
      <p:pic>
        <p:nvPicPr>
          <p:cNvPr id="44" name="Picture 2" descr="D:\SHARPdesign\Exlibris\Icons\separated icons\0179.png"/>
          <p:cNvPicPr>
            <a:picLocks noChangeAspect="1" noChangeArrowheads="1"/>
          </p:cNvPicPr>
          <p:nvPr/>
        </p:nvPicPr>
        <p:blipFill>
          <a:blip r:embed="rId4"/>
          <a:srcRect l="15485" t="22646" r="11107" b="15946"/>
          <a:stretch>
            <a:fillRect/>
          </a:stretch>
        </p:blipFill>
        <p:spPr bwMode="auto">
          <a:xfrm>
            <a:off x="2778830" y="2249780"/>
            <a:ext cx="941561" cy="787651"/>
          </a:xfrm>
          <a:prstGeom prst="rect">
            <a:avLst/>
          </a:prstGeom>
          <a:noFill/>
          <a:effectLst>
            <a:outerShdw blurRad="76200" dist="25400" dir="2700000" algn="tl" rotWithShape="0">
              <a:prstClr val="black">
                <a:alpha val="40000"/>
              </a:prstClr>
            </a:outerShdw>
          </a:effectLst>
        </p:spPr>
      </p:pic>
      <p:cxnSp>
        <p:nvCxnSpPr>
          <p:cNvPr id="45" name="מחבר ישר 44"/>
          <p:cNvCxnSpPr/>
          <p:nvPr/>
        </p:nvCxnSpPr>
        <p:spPr bwMode="auto">
          <a:xfrm flipH="1" flipV="1">
            <a:off x="4571999" y="1955549"/>
            <a:ext cx="2849881" cy="3729191"/>
          </a:xfrm>
          <a:prstGeom prst="line">
            <a:avLst/>
          </a:prstGeom>
          <a:solidFill>
            <a:schemeClr val="accent1"/>
          </a:solidFill>
          <a:ln w="38100" cap="flat" cmpd="sng" algn="ctr">
            <a:solidFill>
              <a:srgbClr val="58CC2A"/>
            </a:solidFill>
            <a:prstDash val="sysDot"/>
            <a:round/>
            <a:headEnd type="none" w="med" len="med"/>
            <a:tailEnd type="none" w="med" len="med"/>
          </a:ln>
          <a:effectLst/>
        </p:spPr>
      </p:cxnSp>
      <p:sp>
        <p:nvSpPr>
          <p:cNvPr id="27" name="Rectangle 11"/>
          <p:cNvSpPr>
            <a:spLocks noChangeArrowheads="1"/>
          </p:cNvSpPr>
          <p:nvPr/>
        </p:nvSpPr>
        <p:spPr bwMode="auto">
          <a:xfrm>
            <a:off x="4682404" y="199153"/>
            <a:ext cx="3385816" cy="724048"/>
          </a:xfrm>
          <a:prstGeom prst="roundRect">
            <a:avLst/>
          </a:prstGeom>
          <a:solidFill>
            <a:srgbClr val="99FF99"/>
          </a:solidFill>
          <a:ln>
            <a:headEnd type="none" w="med" len="med"/>
            <a:tailEnd type="triangl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b="1" dirty="0">
                <a:solidFill>
                  <a:schemeClr val="tx1"/>
                </a:solidFill>
                <a:latin typeface="Arial" pitchFamily="34" charset="0"/>
                <a:cs typeface="Arial" pitchFamily="34" charset="0"/>
              </a:rPr>
              <a:t>Resource Sharing</a:t>
            </a:r>
          </a:p>
          <a:p>
            <a:pPr algn="ctr"/>
            <a:r>
              <a:rPr lang="en-US" b="1" dirty="0">
                <a:solidFill>
                  <a:schemeClr val="tx1"/>
                </a:solidFill>
                <a:latin typeface="Arial" pitchFamily="34" charset="0"/>
                <a:cs typeface="Arial" pitchFamily="34" charset="0"/>
              </a:rPr>
              <a:t>Collaboration</a:t>
            </a:r>
          </a:p>
        </p:txBody>
      </p:sp>
      <p:cxnSp>
        <p:nvCxnSpPr>
          <p:cNvPr id="30" name="מחבר ישר 29"/>
          <p:cNvCxnSpPr/>
          <p:nvPr/>
        </p:nvCxnSpPr>
        <p:spPr bwMode="auto">
          <a:xfrm flipH="1">
            <a:off x="2403696" y="1955549"/>
            <a:ext cx="1772519" cy="3748134"/>
          </a:xfrm>
          <a:prstGeom prst="line">
            <a:avLst/>
          </a:prstGeom>
          <a:solidFill>
            <a:schemeClr val="accent1"/>
          </a:solidFill>
          <a:ln w="38100" cap="flat" cmpd="sng" algn="ctr">
            <a:solidFill>
              <a:srgbClr val="58CC2A"/>
            </a:solidFill>
            <a:prstDash val="sysDot"/>
            <a:round/>
            <a:headEnd type="none" w="med" len="med"/>
            <a:tailEnd type="none" w="med" len="med"/>
          </a:ln>
          <a:effectLst/>
        </p:spPr>
      </p:cxnSp>
      <p:cxnSp>
        <p:nvCxnSpPr>
          <p:cNvPr id="46" name="מחבר ישר 30"/>
          <p:cNvCxnSpPr/>
          <p:nvPr/>
        </p:nvCxnSpPr>
        <p:spPr bwMode="auto">
          <a:xfrm>
            <a:off x="4327557" y="1575303"/>
            <a:ext cx="3515307" cy="4527"/>
          </a:xfrm>
          <a:prstGeom prst="line">
            <a:avLst/>
          </a:prstGeom>
          <a:solidFill>
            <a:schemeClr val="accent1"/>
          </a:solidFill>
          <a:ln w="38100" cap="flat" cmpd="sng" algn="ctr">
            <a:solidFill>
              <a:srgbClr val="58CC2A"/>
            </a:solidFill>
            <a:prstDash val="sysDot"/>
            <a:round/>
            <a:headEnd type="none" w="med" len="med"/>
            <a:tailEnd type="none" w="med" len="med"/>
          </a:ln>
          <a:effectLst/>
        </p:spPr>
      </p:cxnSp>
      <p:pic>
        <p:nvPicPr>
          <p:cNvPr id="17" name="Picture 2" descr="D:\SHARPdesign\Exlibris\Icons\separated icons\0179.png"/>
          <p:cNvPicPr>
            <a:picLocks noChangeAspect="1" noChangeArrowheads="1"/>
          </p:cNvPicPr>
          <p:nvPr/>
        </p:nvPicPr>
        <p:blipFill>
          <a:blip r:embed="rId4">
            <a:duotone>
              <a:prstClr val="black"/>
              <a:schemeClr val="accent3">
                <a:tint val="45000"/>
                <a:satMod val="400000"/>
              </a:schemeClr>
            </a:duotone>
            <a:lum bright="10000"/>
          </a:blip>
          <a:srcRect l="18475" t="21222" r="15176" b="20193"/>
          <a:stretch>
            <a:fillRect/>
          </a:stretch>
        </p:blipFill>
        <p:spPr bwMode="auto">
          <a:xfrm>
            <a:off x="7641125" y="1204111"/>
            <a:ext cx="851025" cy="751438"/>
          </a:xfrm>
          <a:prstGeom prst="rect">
            <a:avLst/>
          </a:prstGeom>
          <a:noFill/>
          <a:effectLst>
            <a:outerShdw blurRad="76200" dist="25400" dir="2700000" algn="tl" rotWithShape="0">
              <a:prstClr val="black">
                <a:alpha val="40000"/>
              </a:prstClr>
            </a:outerShdw>
          </a:effectLst>
        </p:spPr>
      </p:pic>
      <p:cxnSp>
        <p:nvCxnSpPr>
          <p:cNvPr id="47" name="מחבר ישר 30"/>
          <p:cNvCxnSpPr/>
          <p:nvPr/>
        </p:nvCxnSpPr>
        <p:spPr bwMode="auto">
          <a:xfrm>
            <a:off x="2706986" y="1501254"/>
            <a:ext cx="1605859" cy="78576"/>
          </a:xfrm>
          <a:prstGeom prst="line">
            <a:avLst/>
          </a:prstGeom>
          <a:solidFill>
            <a:schemeClr val="accent1"/>
          </a:solidFill>
          <a:ln w="38100" cap="flat" cmpd="sng" algn="ctr">
            <a:solidFill>
              <a:srgbClr val="58CC2A"/>
            </a:solidFill>
            <a:prstDash val="sysDot"/>
            <a:round/>
            <a:headEnd type="none" w="med" len="med"/>
            <a:tailEnd type="none" w="med" len="med"/>
          </a:ln>
          <a:effectLst/>
        </p:spPr>
      </p:cxnSp>
      <p:sp>
        <p:nvSpPr>
          <p:cNvPr id="28" name="Donut 27"/>
          <p:cNvSpPr/>
          <p:nvPr/>
        </p:nvSpPr>
        <p:spPr bwMode="auto">
          <a:xfrm>
            <a:off x="3509915" y="4283581"/>
            <a:ext cx="895001" cy="895001"/>
          </a:xfrm>
          <a:prstGeom prst="donut">
            <a:avLst/>
          </a:prstGeom>
          <a:solidFill>
            <a:schemeClr val="bg1">
              <a:lumMod val="75000"/>
            </a:schemeClr>
          </a:solidFill>
          <a:ln>
            <a:headEnd type="none" w="med" len="med"/>
            <a:tailEnd type="triangl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3" name="Picture 2" descr="D:\SHARPdesign\Exlibris\Icons\separated icons\0179.png"/>
          <p:cNvPicPr>
            <a:picLocks noChangeAspect="1" noChangeArrowheads="1"/>
          </p:cNvPicPr>
          <p:nvPr/>
        </p:nvPicPr>
        <p:blipFill>
          <a:blip r:embed="rId4"/>
          <a:srcRect l="17866" t="17693" r="14373" b="17370"/>
          <a:stretch>
            <a:fillRect/>
          </a:stretch>
        </p:blipFill>
        <p:spPr bwMode="auto">
          <a:xfrm>
            <a:off x="3892990" y="1158844"/>
            <a:ext cx="869133" cy="832918"/>
          </a:xfrm>
          <a:prstGeom prst="rect">
            <a:avLst/>
          </a:prstGeom>
          <a:noFill/>
          <a:effectLst>
            <a:outerShdw blurRad="76200" dist="25400" dir="2700000" algn="tl" rotWithShape="0">
              <a:prstClr val="black">
                <a:alpha val="40000"/>
              </a:prstClr>
            </a:outerShdw>
          </a:effectLst>
        </p:spPr>
      </p:pic>
      <p:pic>
        <p:nvPicPr>
          <p:cNvPr id="13" name="Picture 2" descr="D:\SHARPdesign\Exlibris\Icons\separated icons\0179.png"/>
          <p:cNvPicPr>
            <a:picLocks noChangeAspect="1" noChangeArrowheads="1"/>
          </p:cNvPicPr>
          <p:nvPr/>
        </p:nvPicPr>
        <p:blipFill>
          <a:blip r:embed="rId4">
            <a:duotone>
              <a:prstClr val="black"/>
              <a:schemeClr val="accent3">
                <a:tint val="45000"/>
                <a:satMod val="400000"/>
              </a:schemeClr>
            </a:duotone>
            <a:lum bright="10000"/>
          </a:blip>
          <a:srcRect l="16817" t="18210" r="13305" b="21088"/>
          <a:stretch>
            <a:fillRect/>
          </a:stretch>
        </p:blipFill>
        <p:spPr bwMode="auto">
          <a:xfrm>
            <a:off x="1955549" y="1059255"/>
            <a:ext cx="896293" cy="778598"/>
          </a:xfrm>
          <a:prstGeom prst="rect">
            <a:avLst/>
          </a:prstGeom>
          <a:noFill/>
          <a:effectLst>
            <a:outerShdw blurRad="76200" dist="25400" dir="2700000" algn="tl" rotWithShape="0">
              <a:prstClr val="black">
                <a:alpha val="40000"/>
              </a:prstClr>
            </a:outerShdw>
          </a:effectLst>
        </p:spPr>
      </p:pic>
      <p:pic>
        <p:nvPicPr>
          <p:cNvPr id="48" name="Picture 2" descr="D:\SHARPdesign\Exlibris\Icons\separated icons\0179.png"/>
          <p:cNvPicPr>
            <a:picLocks noChangeAspect="1" noChangeArrowheads="1"/>
          </p:cNvPicPr>
          <p:nvPr/>
        </p:nvPicPr>
        <p:blipFill>
          <a:blip r:embed="rId4"/>
          <a:srcRect l="18361" t="18796" r="15996" b="21914"/>
          <a:stretch>
            <a:fillRect/>
          </a:stretch>
        </p:blipFill>
        <p:spPr bwMode="auto">
          <a:xfrm>
            <a:off x="7000892" y="5304494"/>
            <a:ext cx="841972" cy="760491"/>
          </a:xfrm>
          <a:prstGeom prst="rect">
            <a:avLst/>
          </a:prstGeom>
          <a:noFill/>
          <a:effectLst>
            <a:outerShdw blurRad="76200" dist="25400" dir="2700000" algn="tl" rotWithShape="0">
              <a:prstClr val="black">
                <a:alpha val="40000"/>
              </a:prstClr>
            </a:outerShdw>
          </a:effectLst>
        </p:spPr>
      </p:pic>
      <p:cxnSp>
        <p:nvCxnSpPr>
          <p:cNvPr id="51" name="מחבר ישר 30"/>
          <p:cNvCxnSpPr/>
          <p:nvPr/>
        </p:nvCxnSpPr>
        <p:spPr bwMode="auto">
          <a:xfrm>
            <a:off x="1240325" y="4954137"/>
            <a:ext cx="929669" cy="559423"/>
          </a:xfrm>
          <a:prstGeom prst="line">
            <a:avLst/>
          </a:prstGeom>
          <a:solidFill>
            <a:schemeClr val="accent1"/>
          </a:solidFill>
          <a:ln w="38100" cap="flat" cmpd="sng" algn="ctr">
            <a:solidFill>
              <a:srgbClr val="58CC2A"/>
            </a:solidFill>
            <a:prstDash val="sysDot"/>
            <a:round/>
            <a:headEnd type="none" w="med" len="med"/>
            <a:tailEnd type="none" w="med" len="med"/>
          </a:ln>
          <a:effectLst/>
        </p:spPr>
      </p:cxnSp>
      <p:pic>
        <p:nvPicPr>
          <p:cNvPr id="12" name="Picture 2" descr="D:\SHARPdesign\Exlibris\Icons\separated icons\0179.png"/>
          <p:cNvPicPr>
            <a:picLocks noChangeAspect="1" noChangeArrowheads="1"/>
          </p:cNvPicPr>
          <p:nvPr/>
        </p:nvPicPr>
        <p:blipFill>
          <a:blip r:embed="rId4">
            <a:duotone>
              <a:prstClr val="black"/>
              <a:schemeClr val="accent3">
                <a:tint val="45000"/>
                <a:satMod val="400000"/>
              </a:schemeClr>
            </a:duotone>
            <a:lum bright="10000"/>
          </a:blip>
          <a:srcRect l="18755" t="20384" r="17014" b="18914"/>
          <a:stretch>
            <a:fillRect/>
          </a:stretch>
        </p:blipFill>
        <p:spPr bwMode="auto">
          <a:xfrm>
            <a:off x="561315" y="4399984"/>
            <a:ext cx="823865" cy="778598"/>
          </a:xfrm>
          <a:prstGeom prst="rect">
            <a:avLst/>
          </a:prstGeom>
          <a:noFill/>
          <a:effectLst>
            <a:outerShdw blurRad="76200" dist="25400" dir="2700000" algn="tl" rotWithShape="0">
              <a:prstClr val="black">
                <a:alpha val="40000"/>
              </a:prstClr>
            </a:outerShdw>
          </a:effectLst>
        </p:spPr>
      </p:pic>
      <p:pic>
        <p:nvPicPr>
          <p:cNvPr id="43" name="Picture 2" descr="D:\SHARPdesign\Exlibris\Icons\separated icons\0179.png"/>
          <p:cNvPicPr>
            <a:picLocks noChangeAspect="1" noChangeArrowheads="1"/>
          </p:cNvPicPr>
          <p:nvPr/>
        </p:nvPicPr>
        <p:blipFill>
          <a:blip r:embed="rId4"/>
          <a:srcRect l="18934" t="22325" r="16129" b="22619"/>
          <a:stretch>
            <a:fillRect/>
          </a:stretch>
        </p:blipFill>
        <p:spPr bwMode="auto">
          <a:xfrm>
            <a:off x="1991179" y="5346065"/>
            <a:ext cx="832919" cy="706170"/>
          </a:xfrm>
          <a:prstGeom prst="rect">
            <a:avLst/>
          </a:prstGeom>
          <a:noFill/>
          <a:effectLst>
            <a:outerShdw blurRad="76200" dist="25400" dir="2700000" algn="tl" rotWithShape="0">
              <a:prstClr val="black">
                <a:alpha val="40000"/>
              </a:prstClr>
            </a:outerShdw>
          </a:effectLst>
        </p:spPr>
      </p:pic>
      <p:sp>
        <p:nvSpPr>
          <p:cNvPr id="59" name="Rounded Rectangular Callout 58"/>
          <p:cNvSpPr/>
          <p:nvPr/>
        </p:nvSpPr>
        <p:spPr bwMode="auto">
          <a:xfrm>
            <a:off x="197601" y="2135130"/>
            <a:ext cx="1584357" cy="1204111"/>
          </a:xfrm>
          <a:prstGeom prst="wedgeRoundRectCallout">
            <a:avLst>
              <a:gd name="adj1" fmla="val 80138"/>
              <a:gd name="adj2" fmla="val -70672"/>
              <a:gd name="adj3" fmla="val 16667"/>
            </a:avLst>
          </a:prstGeom>
          <a:solidFill>
            <a:schemeClr val="bg1"/>
          </a:solidFill>
          <a:ln w="3175" cap="flat" cmpd="sng" algn="ctr">
            <a:noFill/>
            <a:prstDash val="solid"/>
            <a:round/>
            <a:headEnd type="none" w="med" len="med"/>
            <a:tailEnd type="triangle" w="med" len="med"/>
          </a:ln>
          <a:effectLst>
            <a:glow rad="139700">
              <a:schemeClr val="accent3">
                <a:lumMod val="75000"/>
                <a:alpha val="40000"/>
              </a:schemeClr>
            </a:glow>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0"/>
              </a:spcBef>
              <a:spcAft>
                <a:spcPct val="0"/>
              </a:spcAft>
              <a:buClrTx/>
              <a:buSzTx/>
              <a:tabLst/>
            </a:pPr>
            <a:endParaRPr lang="en-US" sz="2000" dirty="0" smtClean="0">
              <a:latin typeface="Arial" pitchFamily="34" charset="0"/>
              <a:cs typeface="Arial" pitchFamily="34" charset="0"/>
            </a:endParaRPr>
          </a:p>
        </p:txBody>
      </p:sp>
      <p:sp>
        <p:nvSpPr>
          <p:cNvPr id="60" name="Rounded Rectangular Callout 59"/>
          <p:cNvSpPr/>
          <p:nvPr/>
        </p:nvSpPr>
        <p:spPr bwMode="auto">
          <a:xfrm>
            <a:off x="181068" y="2135131"/>
            <a:ext cx="1584357" cy="1204111"/>
          </a:xfrm>
          <a:prstGeom prst="wedgeRoundRectCallout">
            <a:avLst>
              <a:gd name="adj1" fmla="val 119763"/>
              <a:gd name="adj2" fmla="val 12067"/>
              <a:gd name="adj3" fmla="val 16667"/>
            </a:avLst>
          </a:prstGeom>
          <a:solidFill>
            <a:schemeClr val="bg1"/>
          </a:solidFill>
          <a:ln w="3175" cap="flat" cmpd="sng" algn="ctr">
            <a:noFill/>
            <a:prstDash val="solid"/>
            <a:round/>
            <a:headEnd type="none" w="med" len="med"/>
            <a:tailEnd type="triangle" w="med" len="med"/>
          </a:ln>
          <a:effectLst>
            <a:glow rad="139700">
              <a:schemeClr val="accent1">
                <a:satMod val="175000"/>
                <a:alpha val="40000"/>
              </a:schemeClr>
            </a:glow>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0"/>
              </a:spcBef>
              <a:spcAft>
                <a:spcPct val="0"/>
              </a:spcAft>
              <a:buClrTx/>
              <a:buSzTx/>
              <a:tabLst/>
            </a:pPr>
            <a:r>
              <a:rPr lang="en-US" sz="2000" dirty="0" smtClean="0">
                <a:latin typeface="Arial" pitchFamily="34" charset="0"/>
                <a:cs typeface="Arial" pitchFamily="34" charset="0"/>
              </a:rPr>
              <a:t>Alma and </a:t>
            </a:r>
            <a:br>
              <a:rPr lang="en-US" sz="2000" dirty="0" smtClean="0">
                <a:latin typeface="Arial" pitchFamily="34" charset="0"/>
                <a:cs typeface="Arial" pitchFamily="34" charset="0"/>
              </a:rPr>
            </a:br>
            <a:r>
              <a:rPr lang="en-US" sz="2000" dirty="0" smtClean="0">
                <a:latin typeface="Arial" pitchFamily="34" charset="0"/>
                <a:cs typeface="Arial" pitchFamily="34" charset="0"/>
              </a:rPr>
              <a:t>non-Alma </a:t>
            </a:r>
            <a:br>
              <a:rPr lang="en-US" sz="2000" dirty="0" smtClean="0">
                <a:latin typeface="Arial" pitchFamily="34" charset="0"/>
                <a:cs typeface="Arial" pitchFamily="34" charset="0"/>
              </a:rPr>
            </a:br>
            <a:r>
              <a:rPr lang="en-US" sz="2000" dirty="0" smtClean="0">
                <a:latin typeface="Arial" pitchFamily="34" charset="0"/>
                <a:cs typeface="Arial" pitchFamily="34" charset="0"/>
              </a:rPr>
              <a:t>partners</a:t>
            </a:r>
          </a:p>
        </p:txBody>
      </p:sp>
      <p:sp>
        <p:nvSpPr>
          <p:cNvPr id="61" name="Rounded Rectangular Callout 60"/>
          <p:cNvSpPr/>
          <p:nvPr/>
        </p:nvSpPr>
        <p:spPr bwMode="auto">
          <a:xfrm>
            <a:off x="3711921" y="5783408"/>
            <a:ext cx="2777655" cy="564827"/>
          </a:xfrm>
          <a:prstGeom prst="wedgeRoundRectCallout">
            <a:avLst>
              <a:gd name="adj1" fmla="val -35080"/>
              <a:gd name="adj2" fmla="val -159450"/>
              <a:gd name="adj3" fmla="val 16667"/>
            </a:avLst>
          </a:prstGeom>
          <a:solidFill>
            <a:schemeClr val="bg1"/>
          </a:solidFill>
          <a:ln w="3175" cap="flat" cmpd="sng" algn="ctr">
            <a:noFill/>
            <a:prstDash val="solid"/>
            <a:round/>
            <a:headEnd type="none" w="med" len="med"/>
            <a:tailEnd type="triangle" w="med" len="med"/>
          </a:ln>
          <a:effectLst>
            <a:glow rad="139700">
              <a:srgbClr val="92D050">
                <a:alpha val="40000"/>
              </a:srgbClr>
            </a:glow>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tabLst/>
            </a:pPr>
            <a:r>
              <a:rPr lang="en-US" sz="2000" smtClean="0">
                <a:latin typeface="Arial" pitchFamily="34" charset="0"/>
                <a:cs typeface="Arial" pitchFamily="34" charset="0"/>
              </a:rPr>
              <a:t>External broker</a:t>
            </a:r>
          </a:p>
        </p:txBody>
      </p:sp>
      <p:cxnSp>
        <p:nvCxnSpPr>
          <p:cNvPr id="67" name="מחבר ישר 29"/>
          <p:cNvCxnSpPr>
            <a:endCxn id="28" idx="0"/>
          </p:cNvCxnSpPr>
          <p:nvPr/>
        </p:nvCxnSpPr>
        <p:spPr bwMode="auto">
          <a:xfrm flipH="1">
            <a:off x="3957416" y="1837853"/>
            <a:ext cx="355429" cy="2445728"/>
          </a:xfrm>
          <a:prstGeom prst="line">
            <a:avLst/>
          </a:prstGeom>
          <a:solidFill>
            <a:schemeClr val="accent1"/>
          </a:solidFill>
          <a:ln w="38100" cap="flat" cmpd="sng" algn="ctr">
            <a:solidFill>
              <a:srgbClr val="58CC2A"/>
            </a:solidFill>
            <a:prstDash val="sysDot"/>
            <a:round/>
            <a:headEnd type="none" w="med" len="med"/>
            <a:tailEnd type="none" w="med" len="med"/>
          </a:ln>
          <a:effectLst/>
        </p:spPr>
      </p:cxnSp>
      <p:grpSp>
        <p:nvGrpSpPr>
          <p:cNvPr id="1033" name="Group 1032"/>
          <p:cNvGrpSpPr/>
          <p:nvPr/>
        </p:nvGrpSpPr>
        <p:grpSpPr>
          <a:xfrm>
            <a:off x="3509913" y="4283580"/>
            <a:ext cx="895003" cy="895002"/>
            <a:chOff x="3509913" y="4283580"/>
            <a:chExt cx="895003" cy="895002"/>
          </a:xfrm>
        </p:grpSpPr>
        <p:sp>
          <p:nvSpPr>
            <p:cNvPr id="1032" name="Circular Arrow 1031"/>
            <p:cNvSpPr/>
            <p:nvPr/>
          </p:nvSpPr>
          <p:spPr bwMode="auto">
            <a:xfrm>
              <a:off x="3509914" y="4283580"/>
              <a:ext cx="895001" cy="895001"/>
            </a:xfrm>
            <a:prstGeom prst="circularArrow">
              <a:avLst>
                <a:gd name="adj1" fmla="val 12500"/>
                <a:gd name="adj2" fmla="val 1142319"/>
                <a:gd name="adj3" fmla="val 20457681"/>
                <a:gd name="adj4" fmla="val 16195101"/>
                <a:gd name="adj5" fmla="val 12500"/>
              </a:avLst>
            </a:prstGeom>
            <a:solidFill>
              <a:schemeClr val="tx1">
                <a:lumMod val="50000"/>
                <a:lumOff val="50000"/>
              </a:schemeClr>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 name="Circular Arrow 73"/>
            <p:cNvSpPr/>
            <p:nvPr/>
          </p:nvSpPr>
          <p:spPr bwMode="auto">
            <a:xfrm rot="5400000">
              <a:off x="3509915" y="4283581"/>
              <a:ext cx="895001" cy="895001"/>
            </a:xfrm>
            <a:prstGeom prst="circularArrow">
              <a:avLst>
                <a:gd name="adj1" fmla="val 12500"/>
                <a:gd name="adj2" fmla="val 1142319"/>
                <a:gd name="adj3" fmla="val 20457681"/>
                <a:gd name="adj4" fmla="val 16195101"/>
                <a:gd name="adj5" fmla="val 12500"/>
              </a:avLst>
            </a:prstGeom>
            <a:solidFill>
              <a:schemeClr val="tx1">
                <a:lumMod val="50000"/>
                <a:lumOff val="50000"/>
              </a:schemeClr>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5" name="Circular Arrow 74"/>
            <p:cNvSpPr/>
            <p:nvPr/>
          </p:nvSpPr>
          <p:spPr bwMode="auto">
            <a:xfrm rot="10800000">
              <a:off x="3509913" y="4283581"/>
              <a:ext cx="895001" cy="895001"/>
            </a:xfrm>
            <a:prstGeom prst="circularArrow">
              <a:avLst>
                <a:gd name="adj1" fmla="val 12500"/>
                <a:gd name="adj2" fmla="val 1142319"/>
                <a:gd name="adj3" fmla="val 20457681"/>
                <a:gd name="adj4" fmla="val 16195101"/>
                <a:gd name="adj5" fmla="val 12500"/>
              </a:avLst>
            </a:prstGeom>
            <a:solidFill>
              <a:schemeClr val="tx1">
                <a:lumMod val="50000"/>
                <a:lumOff val="50000"/>
              </a:schemeClr>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 name="Circular Arrow 75"/>
            <p:cNvSpPr/>
            <p:nvPr/>
          </p:nvSpPr>
          <p:spPr bwMode="auto">
            <a:xfrm rot="16200000">
              <a:off x="3509915" y="4283581"/>
              <a:ext cx="895001" cy="895001"/>
            </a:xfrm>
            <a:prstGeom prst="circularArrow">
              <a:avLst>
                <a:gd name="adj1" fmla="val 12500"/>
                <a:gd name="adj2" fmla="val 1142319"/>
                <a:gd name="adj3" fmla="val 20457681"/>
                <a:gd name="adj4" fmla="val 16195101"/>
                <a:gd name="adj5" fmla="val 12500"/>
              </a:avLst>
            </a:prstGeom>
            <a:solidFill>
              <a:schemeClr val="tx1">
                <a:lumMod val="50000"/>
                <a:lumOff val="50000"/>
              </a:schemeClr>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428644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right)">
                                      <p:cBhvr>
                                        <p:cTn id="11" dur="500"/>
                                        <p:tgtEl>
                                          <p:spTgt spid="4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wipe(left)">
                                      <p:cBhvr>
                                        <p:cTn id="15" dur="500"/>
                                        <p:tgtEl>
                                          <p:spTgt spid="6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left)">
                                      <p:cBhvr>
                                        <p:cTn id="19" dur="500"/>
                                        <p:tgtEl>
                                          <p:spTgt spid="59"/>
                                        </p:tgtEl>
                                      </p:cBhvr>
                                    </p:animEffect>
                                  </p:childTnLst>
                                </p:cTn>
                              </p:par>
                            </p:childTnLst>
                          </p:cTn>
                        </p:par>
                        <p:par>
                          <p:cTn id="20" fill="hold">
                            <p:stCondLst>
                              <p:cond delay="2000"/>
                            </p:stCondLst>
                            <p:childTnLst>
                              <p:par>
                                <p:cTn id="21" presetID="16" presetClass="entr" presetSubtype="37"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barn(outVertical)">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wipe(up)">
                                      <p:cBhvr>
                                        <p:cTn id="28" dur="500"/>
                                        <p:tgtEl>
                                          <p:spTgt spid="67"/>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21" presetClass="entr" presetSubtype="1" fill="hold" nodeType="withEffect">
                                  <p:stCondLst>
                                    <p:cond delay="0"/>
                                  </p:stCondLst>
                                  <p:childTnLst>
                                    <p:set>
                                      <p:cBhvr>
                                        <p:cTn id="34" dur="1" fill="hold">
                                          <p:stCondLst>
                                            <p:cond delay="0"/>
                                          </p:stCondLst>
                                        </p:cTn>
                                        <p:tgtEl>
                                          <p:spTgt spid="1033"/>
                                        </p:tgtEl>
                                        <p:attrNameLst>
                                          <p:attrName>style.visibility</p:attrName>
                                        </p:attrNameLst>
                                      </p:cBhvr>
                                      <p:to>
                                        <p:strVal val="visible"/>
                                      </p:to>
                                    </p:set>
                                    <p:animEffect transition="in" filter="wheel(1)">
                                      <p:cBhvr>
                                        <p:cTn id="35" dur="1000"/>
                                        <p:tgtEl>
                                          <p:spTgt spid="1033"/>
                                        </p:tgtEl>
                                      </p:cBhvr>
                                    </p:animEffect>
                                  </p:childTnLst>
                                </p:cTn>
                              </p:par>
                            </p:childTnLst>
                          </p:cTn>
                        </p:par>
                        <p:par>
                          <p:cTn id="36" fill="hold">
                            <p:stCondLst>
                              <p:cond delay="1500"/>
                            </p:stCondLst>
                            <p:childTnLst>
                              <p:par>
                                <p:cTn id="37" presetID="22" presetClass="entr" presetSubtype="4" fill="hold" grpId="0" nodeType="after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wipe(down)">
                                      <p:cBhvr>
                                        <p:cTn id="3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9" grpId="0" animBg="1"/>
      <p:bldP spid="60" grpId="0" animBg="1"/>
      <p:bldP spid="6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תמונה 39" descr="001.jpg"/>
          <p:cNvPicPr>
            <a:picLocks noChangeAspect="1"/>
          </p:cNvPicPr>
          <p:nvPr/>
        </p:nvPicPr>
        <p:blipFill>
          <a:blip r:embed="rId3"/>
          <a:stretch>
            <a:fillRect/>
          </a:stretch>
        </p:blipFill>
        <p:spPr>
          <a:xfrm>
            <a:off x="-61913" y="794846"/>
            <a:ext cx="9143999" cy="5828401"/>
          </a:xfrm>
          <a:prstGeom prst="rect">
            <a:avLst/>
          </a:prstGeom>
        </p:spPr>
      </p:pic>
      <p:sp>
        <p:nvSpPr>
          <p:cNvPr id="5" name="Rektangel med afrundet, diagonalt hjørne 23"/>
          <p:cNvSpPr/>
          <p:nvPr/>
        </p:nvSpPr>
        <p:spPr>
          <a:xfrm rot="5400000">
            <a:off x="3640783" y="-950417"/>
            <a:ext cx="738634" cy="5124600"/>
          </a:xfrm>
          <a:prstGeom prst="round2DiagRect">
            <a:avLst>
              <a:gd name="adj1" fmla="val 20046"/>
              <a:gd name="adj2" fmla="val 0"/>
            </a:avLst>
          </a:prstGeom>
          <a:gradFill flip="none" rotWithShape="1">
            <a:gsLst>
              <a:gs pos="0">
                <a:srgbClr val="6600FF"/>
              </a:gs>
              <a:gs pos="0">
                <a:schemeClr val="accent6">
                  <a:lumMod val="40000"/>
                  <a:lumOff val="60000"/>
                </a:schemeClr>
              </a:gs>
              <a:gs pos="55000">
                <a:schemeClr val="bg1">
                  <a:shade val="100000"/>
                  <a:satMod val="115000"/>
                </a:schemeClr>
              </a:gs>
            </a:gsLst>
            <a:lin ang="19800000" scaled="0"/>
            <a:tileRect/>
          </a:gradFill>
          <a:ln w="19050" cap="flat" cmpd="sng" algn="ctr">
            <a:noFill/>
            <a:prstDash val="solid"/>
          </a:ln>
          <a:effectLst>
            <a:innerShdw blurRad="190500">
              <a:prstClr val="black">
                <a:alpha val="61000"/>
              </a:prstClr>
            </a:innerShdw>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8" name="Rektangel med afrundet, diagonalt hjørne 23"/>
          <p:cNvSpPr/>
          <p:nvPr/>
        </p:nvSpPr>
        <p:spPr>
          <a:xfrm>
            <a:off x="522514" y="3439888"/>
            <a:ext cx="934604" cy="738636"/>
          </a:xfrm>
          <a:prstGeom prst="round2DiagRect">
            <a:avLst>
              <a:gd name="adj1" fmla="val 20046"/>
              <a:gd name="adj2" fmla="val 0"/>
            </a:avLst>
          </a:prstGeom>
          <a:gradFill flip="none" rotWithShape="1">
            <a:gsLst>
              <a:gs pos="0">
                <a:srgbClr val="0070C0"/>
              </a:gs>
              <a:gs pos="50000">
                <a:schemeClr val="accent5">
                  <a:lumMod val="75000"/>
                </a:schemeClr>
              </a:gs>
              <a:gs pos="100000">
                <a:srgbClr val="5B83C5">
                  <a:tint val="23500"/>
                  <a:satMod val="160000"/>
                </a:srgbClr>
              </a:gs>
            </a:gsLst>
            <a:lin ang="0" scaled="1"/>
            <a:tileRect/>
          </a:gradFill>
          <a:ln w="19050" cap="flat" cmpd="sng" algn="ctr">
            <a:noFill/>
            <a:prstDash val="solid"/>
          </a:ln>
          <a:effectLst>
            <a:innerShdw blurRad="165100" dir="11340000">
              <a:prstClr val="black">
                <a:alpha val="50000"/>
              </a:prstClr>
            </a:innerShdw>
            <a:reflection stA="48000" endPos="70000" dir="5400000" sy="-100000" algn="bl" rotWithShape="0"/>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9" name="Rektangel med afrundet, diagonalt hjørne 23"/>
          <p:cNvSpPr/>
          <p:nvPr/>
        </p:nvSpPr>
        <p:spPr>
          <a:xfrm>
            <a:off x="513196" y="4486072"/>
            <a:ext cx="914400" cy="742475"/>
          </a:xfrm>
          <a:prstGeom prst="round2DiagRect">
            <a:avLst>
              <a:gd name="adj1" fmla="val 20046"/>
              <a:gd name="adj2" fmla="val 0"/>
            </a:avLst>
          </a:prstGeom>
          <a:gradFill flip="none" rotWithShape="1">
            <a:gsLst>
              <a:gs pos="0">
                <a:srgbClr val="813F9B"/>
              </a:gs>
              <a:gs pos="40000">
                <a:srgbClr val="AA6CD0"/>
              </a:gs>
              <a:gs pos="88000">
                <a:srgbClr val="CFA0F6"/>
              </a:gs>
            </a:gsLst>
            <a:lin ang="0" scaled="1"/>
            <a:tileRect/>
          </a:gradFill>
          <a:ln w="19050" cap="flat" cmpd="sng" algn="ctr">
            <a:noFill/>
            <a:prstDash val="solid"/>
          </a:ln>
          <a:effectLst>
            <a:innerShdw blurRad="165100" dir="11340000">
              <a:prstClr val="black">
                <a:alpha val="50000"/>
              </a:prstClr>
            </a:innerShdw>
            <a:reflection stA="48000" endPos="70000" dir="5400000" sy="-100000" algn="bl" rotWithShape="0"/>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12" name="Rektangel med afrundet, diagonalt hjørne 23"/>
          <p:cNvSpPr/>
          <p:nvPr/>
        </p:nvSpPr>
        <p:spPr>
          <a:xfrm>
            <a:off x="533400" y="1242566"/>
            <a:ext cx="914400" cy="738635"/>
          </a:xfrm>
          <a:prstGeom prst="round2DiagRect">
            <a:avLst>
              <a:gd name="adj1" fmla="val 20046"/>
              <a:gd name="adj2" fmla="val 0"/>
            </a:avLst>
          </a:prstGeom>
          <a:gradFill flip="none" rotWithShape="1">
            <a:gsLst>
              <a:gs pos="0">
                <a:srgbClr val="FF9900"/>
              </a:gs>
              <a:gs pos="55000">
                <a:srgbClr val="FFFF99"/>
              </a:gs>
              <a:gs pos="100000">
                <a:schemeClr val="bg1"/>
              </a:gs>
            </a:gsLst>
            <a:lin ang="2400000" scaled="0"/>
            <a:tileRect/>
          </a:gradFill>
          <a:ln w="19050" cap="flat" cmpd="sng" algn="ctr">
            <a:noFill/>
            <a:prstDash val="solid"/>
          </a:ln>
          <a:effectLst>
            <a:innerShdw blurRad="165100" dir="11340000">
              <a:prstClr val="black">
                <a:alpha val="50000"/>
              </a:prstClr>
            </a:innerShdw>
            <a:reflection stA="48000" endPos="70000" dir="5400000" sy="-100000" algn="bl" rotWithShape="0"/>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3" name="TextBox 2"/>
          <p:cNvSpPr txBox="1"/>
          <p:nvPr/>
        </p:nvSpPr>
        <p:spPr>
          <a:xfrm>
            <a:off x="1732774" y="1371600"/>
            <a:ext cx="4191000" cy="400110"/>
          </a:xfrm>
          <a:prstGeom prst="rect">
            <a:avLst/>
          </a:prstGeom>
          <a:noFill/>
        </p:spPr>
        <p:txBody>
          <a:bodyPr wrap="square" rtlCol="0">
            <a:spAutoFit/>
          </a:bodyPr>
          <a:lstStyle/>
          <a:p>
            <a:r>
              <a:rPr lang="en-US" sz="2000" dirty="0" smtClean="0">
                <a:solidFill>
                  <a:schemeClr val="accent2">
                    <a:lumMod val="75000"/>
                  </a:schemeClr>
                </a:solidFill>
                <a:latin typeface="Calibri" pitchFamily="34" charset="0"/>
                <a:cs typeface="Calibri" pitchFamily="34" charset="0"/>
              </a:rPr>
              <a:t>Background</a:t>
            </a:r>
            <a:endParaRPr lang="en-US" sz="2000" dirty="0">
              <a:solidFill>
                <a:schemeClr val="accent2">
                  <a:lumMod val="75000"/>
                </a:schemeClr>
              </a:solidFill>
              <a:latin typeface="Calibri" pitchFamily="34" charset="0"/>
              <a:cs typeface="Calibri" pitchFamily="34" charset="0"/>
            </a:endParaRPr>
          </a:p>
        </p:txBody>
      </p:sp>
      <p:sp>
        <p:nvSpPr>
          <p:cNvPr id="19" name="Rektangel med afrundet, diagonalt hjørne 23"/>
          <p:cNvSpPr/>
          <p:nvPr/>
        </p:nvSpPr>
        <p:spPr>
          <a:xfrm rot="5400000">
            <a:off x="3640782" y="138439"/>
            <a:ext cx="738635" cy="5124600"/>
          </a:xfrm>
          <a:prstGeom prst="round2DiagRect">
            <a:avLst>
              <a:gd name="adj1" fmla="val 20046"/>
              <a:gd name="adj2" fmla="val 0"/>
            </a:avLst>
          </a:prstGeom>
          <a:gradFill flip="none" rotWithShape="1">
            <a:gsLst>
              <a:gs pos="0">
                <a:srgbClr val="6600FF"/>
              </a:gs>
              <a:gs pos="0">
                <a:schemeClr val="accent6">
                  <a:lumMod val="40000"/>
                  <a:lumOff val="60000"/>
                </a:schemeClr>
              </a:gs>
              <a:gs pos="55000">
                <a:schemeClr val="bg1">
                  <a:shade val="100000"/>
                  <a:satMod val="115000"/>
                </a:schemeClr>
              </a:gs>
            </a:gsLst>
            <a:lin ang="19800000" scaled="0"/>
            <a:tileRect/>
          </a:gradFill>
          <a:ln w="38100" cap="flat" cmpd="sng" algn="ctr">
            <a:solidFill>
              <a:schemeClr val="tx1"/>
            </a:solidFill>
            <a:prstDash val="solid"/>
          </a:ln>
          <a:effectLst>
            <a:innerShdw blurRad="190500">
              <a:prstClr val="black">
                <a:alpha val="61000"/>
              </a:prstClr>
            </a:innerShdw>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20" name="Rektangel med afrundet, diagonalt hjørne 23"/>
          <p:cNvSpPr/>
          <p:nvPr/>
        </p:nvSpPr>
        <p:spPr>
          <a:xfrm rot="5400000">
            <a:off x="3650100" y="1246905"/>
            <a:ext cx="738635" cy="5124600"/>
          </a:xfrm>
          <a:prstGeom prst="round2DiagRect">
            <a:avLst>
              <a:gd name="adj1" fmla="val 20046"/>
              <a:gd name="adj2" fmla="val 0"/>
            </a:avLst>
          </a:prstGeom>
          <a:gradFill flip="none" rotWithShape="1">
            <a:gsLst>
              <a:gs pos="0">
                <a:srgbClr val="6600FF"/>
              </a:gs>
              <a:gs pos="0">
                <a:schemeClr val="accent6">
                  <a:lumMod val="40000"/>
                  <a:lumOff val="60000"/>
                </a:schemeClr>
              </a:gs>
              <a:gs pos="55000">
                <a:schemeClr val="bg1">
                  <a:shade val="100000"/>
                  <a:satMod val="115000"/>
                </a:schemeClr>
              </a:gs>
            </a:gsLst>
            <a:lin ang="19800000" scaled="0"/>
            <a:tileRect/>
          </a:gradFill>
          <a:ln w="19050" cap="flat" cmpd="sng" algn="ctr">
            <a:noFill/>
            <a:prstDash val="solid"/>
          </a:ln>
          <a:effectLst>
            <a:innerShdw blurRad="190500">
              <a:prstClr val="black">
                <a:alpha val="61000"/>
              </a:prstClr>
            </a:innerShdw>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21" name="Rektangel med afrundet, diagonalt hjørne 23"/>
          <p:cNvSpPr/>
          <p:nvPr/>
        </p:nvSpPr>
        <p:spPr>
          <a:xfrm rot="5400000">
            <a:off x="3620578" y="2293090"/>
            <a:ext cx="738635" cy="5124600"/>
          </a:xfrm>
          <a:prstGeom prst="round2DiagRect">
            <a:avLst>
              <a:gd name="adj1" fmla="val 20046"/>
              <a:gd name="adj2" fmla="val 0"/>
            </a:avLst>
          </a:prstGeom>
          <a:gradFill flip="none" rotWithShape="1">
            <a:gsLst>
              <a:gs pos="0">
                <a:srgbClr val="6600FF"/>
              </a:gs>
              <a:gs pos="0">
                <a:schemeClr val="accent6">
                  <a:lumMod val="40000"/>
                  <a:lumOff val="60000"/>
                </a:schemeClr>
              </a:gs>
              <a:gs pos="55000">
                <a:schemeClr val="bg1">
                  <a:shade val="100000"/>
                  <a:satMod val="115000"/>
                </a:schemeClr>
              </a:gs>
            </a:gsLst>
            <a:lin ang="19800000" scaled="0"/>
            <a:tileRect/>
          </a:gradFill>
          <a:ln w="19050" cap="flat" cmpd="sng" algn="ctr">
            <a:noFill/>
            <a:prstDash val="solid"/>
          </a:ln>
          <a:effectLst>
            <a:innerShdw blurRad="190500">
              <a:prstClr val="black">
                <a:alpha val="61000"/>
              </a:prstClr>
            </a:innerShdw>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22" name="TextBox 21"/>
          <p:cNvSpPr txBox="1"/>
          <p:nvPr/>
        </p:nvSpPr>
        <p:spPr>
          <a:xfrm>
            <a:off x="1732774" y="2500684"/>
            <a:ext cx="4191000" cy="400110"/>
          </a:xfrm>
          <a:prstGeom prst="rect">
            <a:avLst/>
          </a:prstGeom>
          <a:noFill/>
        </p:spPr>
        <p:txBody>
          <a:bodyPr wrap="square" rtlCol="0">
            <a:spAutoFit/>
          </a:bodyPr>
          <a:lstStyle/>
          <a:p>
            <a:r>
              <a:rPr lang="en-US" sz="2000" dirty="0">
                <a:solidFill>
                  <a:schemeClr val="accent2">
                    <a:lumMod val="75000"/>
                  </a:schemeClr>
                </a:solidFill>
                <a:latin typeface="Calibri" pitchFamily="34" charset="0"/>
                <a:cs typeface="Calibri" pitchFamily="34" charset="0"/>
              </a:rPr>
              <a:t>More on </a:t>
            </a:r>
            <a:r>
              <a:rPr lang="en-US" sz="2000" dirty="0" smtClean="0">
                <a:solidFill>
                  <a:schemeClr val="accent2">
                    <a:lumMod val="75000"/>
                  </a:schemeClr>
                </a:solidFill>
                <a:latin typeface="Calibri" pitchFamily="34" charset="0"/>
                <a:cs typeface="Calibri" pitchFamily="34" charset="0"/>
              </a:rPr>
              <a:t>Zones</a:t>
            </a:r>
            <a:endParaRPr lang="en-US" sz="2000" dirty="0">
              <a:solidFill>
                <a:schemeClr val="accent2">
                  <a:lumMod val="75000"/>
                </a:schemeClr>
              </a:solidFill>
              <a:latin typeface="Calibri" pitchFamily="34" charset="0"/>
              <a:cs typeface="Calibri" pitchFamily="34" charset="0"/>
            </a:endParaRPr>
          </a:p>
        </p:txBody>
      </p:sp>
      <p:sp>
        <p:nvSpPr>
          <p:cNvPr id="23" name="TextBox 22"/>
          <p:cNvSpPr txBox="1"/>
          <p:nvPr/>
        </p:nvSpPr>
        <p:spPr>
          <a:xfrm>
            <a:off x="1732774" y="3638490"/>
            <a:ext cx="4191000" cy="400110"/>
          </a:xfrm>
          <a:prstGeom prst="rect">
            <a:avLst/>
          </a:prstGeom>
          <a:noFill/>
        </p:spPr>
        <p:txBody>
          <a:bodyPr wrap="square" rtlCol="0">
            <a:spAutoFit/>
          </a:bodyPr>
          <a:lstStyle/>
          <a:p>
            <a:r>
              <a:rPr lang="en-US" sz="2000" dirty="0">
                <a:solidFill>
                  <a:schemeClr val="accent2">
                    <a:lumMod val="75000"/>
                  </a:schemeClr>
                </a:solidFill>
                <a:latin typeface="Calibri" pitchFamily="34" charset="0"/>
                <a:cs typeface="Calibri" pitchFamily="34" charset="0"/>
              </a:rPr>
              <a:t>Cataloging and Resource </a:t>
            </a:r>
            <a:r>
              <a:rPr lang="en-US" sz="2000" dirty="0" smtClean="0">
                <a:solidFill>
                  <a:schemeClr val="accent2">
                    <a:lumMod val="75000"/>
                  </a:schemeClr>
                </a:solidFill>
                <a:latin typeface="Calibri" pitchFamily="34" charset="0"/>
                <a:cs typeface="Calibri" pitchFamily="34" charset="0"/>
              </a:rPr>
              <a:t>Management</a:t>
            </a:r>
            <a:endParaRPr lang="en-US" sz="2000" dirty="0">
              <a:solidFill>
                <a:schemeClr val="accent2">
                  <a:lumMod val="75000"/>
                </a:schemeClr>
              </a:solidFill>
              <a:latin typeface="Calibri" pitchFamily="34" charset="0"/>
              <a:cs typeface="Calibri" pitchFamily="34" charset="0"/>
            </a:endParaRPr>
          </a:p>
        </p:txBody>
      </p:sp>
      <p:sp>
        <p:nvSpPr>
          <p:cNvPr id="24" name="TextBox 23"/>
          <p:cNvSpPr txBox="1"/>
          <p:nvPr/>
        </p:nvSpPr>
        <p:spPr>
          <a:xfrm>
            <a:off x="1732774" y="4655335"/>
            <a:ext cx="5125226" cy="400110"/>
          </a:xfrm>
          <a:prstGeom prst="rect">
            <a:avLst/>
          </a:prstGeom>
          <a:noFill/>
        </p:spPr>
        <p:txBody>
          <a:bodyPr wrap="square" rtlCol="0">
            <a:spAutoFit/>
          </a:bodyPr>
          <a:lstStyle/>
          <a:p>
            <a:r>
              <a:rPr lang="en-US" sz="2000" dirty="0">
                <a:solidFill>
                  <a:schemeClr val="accent2">
                    <a:lumMod val="75000"/>
                  </a:schemeClr>
                </a:solidFill>
                <a:latin typeface="Calibri" pitchFamily="34" charset="0"/>
                <a:cs typeface="Calibri" pitchFamily="34" charset="0"/>
              </a:rPr>
              <a:t>A bit on </a:t>
            </a:r>
            <a:r>
              <a:rPr lang="en-US" sz="2000" dirty="0" smtClean="0">
                <a:solidFill>
                  <a:schemeClr val="accent2">
                    <a:lumMod val="75000"/>
                  </a:schemeClr>
                </a:solidFill>
                <a:latin typeface="Calibri" pitchFamily="34" charset="0"/>
                <a:cs typeface="Calibri" pitchFamily="34" charset="0"/>
              </a:rPr>
              <a:t>Fulfillment</a:t>
            </a:r>
            <a:endParaRPr lang="en-US" sz="2000" dirty="0">
              <a:solidFill>
                <a:schemeClr val="accent2">
                  <a:lumMod val="75000"/>
                </a:schemeClr>
              </a:solidFill>
              <a:latin typeface="Calibri" pitchFamily="34" charset="0"/>
              <a:cs typeface="Calibri" pitchFamily="34" charset="0"/>
            </a:endParaRPr>
          </a:p>
        </p:txBody>
      </p:sp>
      <p:sp>
        <p:nvSpPr>
          <p:cNvPr id="25" name="TextBox 24"/>
          <p:cNvSpPr txBox="1"/>
          <p:nvPr/>
        </p:nvSpPr>
        <p:spPr>
          <a:xfrm>
            <a:off x="762900" y="1378373"/>
            <a:ext cx="396356" cy="400110"/>
          </a:xfrm>
          <a:prstGeom prst="rect">
            <a:avLst/>
          </a:prstGeom>
          <a:noFill/>
        </p:spPr>
        <p:txBody>
          <a:bodyPr wrap="square" rtlCol="0">
            <a:spAutoFit/>
          </a:bodyPr>
          <a:lstStyle/>
          <a:p>
            <a:r>
              <a:rPr lang="en-US" sz="2000" dirty="0" smtClean="0">
                <a:solidFill>
                  <a:schemeClr val="accent2">
                    <a:lumMod val="75000"/>
                  </a:schemeClr>
                </a:solidFill>
                <a:latin typeface="Calibri" pitchFamily="34" charset="0"/>
                <a:cs typeface="Calibri" pitchFamily="34" charset="0"/>
              </a:rPr>
              <a:t>1.</a:t>
            </a:r>
            <a:endParaRPr lang="en-US" sz="2000" dirty="0">
              <a:solidFill>
                <a:schemeClr val="accent2">
                  <a:lumMod val="75000"/>
                </a:schemeClr>
              </a:solidFill>
              <a:latin typeface="Calibri" pitchFamily="34" charset="0"/>
              <a:cs typeface="Calibri" pitchFamily="34" charset="0"/>
            </a:endParaRPr>
          </a:p>
        </p:txBody>
      </p:sp>
      <p:sp>
        <p:nvSpPr>
          <p:cNvPr id="27" name="TextBox 26"/>
          <p:cNvSpPr txBox="1"/>
          <p:nvPr/>
        </p:nvSpPr>
        <p:spPr>
          <a:xfrm>
            <a:off x="762900" y="3609150"/>
            <a:ext cx="396356" cy="400110"/>
          </a:xfrm>
          <a:prstGeom prst="rect">
            <a:avLst/>
          </a:prstGeom>
          <a:noFill/>
        </p:spPr>
        <p:txBody>
          <a:bodyPr wrap="square" rtlCol="0">
            <a:spAutoFit/>
          </a:bodyPr>
          <a:lstStyle/>
          <a:p>
            <a:r>
              <a:rPr lang="en-US" sz="2000" dirty="0" smtClean="0">
                <a:solidFill>
                  <a:schemeClr val="accent2">
                    <a:lumMod val="75000"/>
                  </a:schemeClr>
                </a:solidFill>
                <a:latin typeface="Calibri" pitchFamily="34" charset="0"/>
                <a:cs typeface="Calibri" pitchFamily="34" charset="0"/>
              </a:rPr>
              <a:t>3.</a:t>
            </a:r>
            <a:endParaRPr lang="en-US" sz="2000" dirty="0">
              <a:solidFill>
                <a:schemeClr val="accent2">
                  <a:lumMod val="75000"/>
                </a:schemeClr>
              </a:solidFill>
              <a:latin typeface="Calibri" pitchFamily="34" charset="0"/>
              <a:cs typeface="Calibri" pitchFamily="34" charset="0"/>
            </a:endParaRPr>
          </a:p>
        </p:txBody>
      </p:sp>
      <p:sp>
        <p:nvSpPr>
          <p:cNvPr id="28" name="TextBox 27"/>
          <p:cNvSpPr txBox="1"/>
          <p:nvPr/>
        </p:nvSpPr>
        <p:spPr>
          <a:xfrm>
            <a:off x="762900" y="4644449"/>
            <a:ext cx="396356" cy="400110"/>
          </a:xfrm>
          <a:prstGeom prst="rect">
            <a:avLst/>
          </a:prstGeom>
          <a:noFill/>
        </p:spPr>
        <p:txBody>
          <a:bodyPr wrap="square" rtlCol="0">
            <a:spAutoFit/>
          </a:bodyPr>
          <a:lstStyle/>
          <a:p>
            <a:r>
              <a:rPr lang="en-US" sz="2000" dirty="0" smtClean="0">
                <a:solidFill>
                  <a:schemeClr val="accent2">
                    <a:lumMod val="75000"/>
                  </a:schemeClr>
                </a:solidFill>
                <a:latin typeface="Calibri" pitchFamily="34" charset="0"/>
                <a:cs typeface="Calibri" pitchFamily="34" charset="0"/>
              </a:rPr>
              <a:t>4.</a:t>
            </a:r>
            <a:endParaRPr lang="en-US" sz="2000" dirty="0">
              <a:solidFill>
                <a:schemeClr val="accent2">
                  <a:lumMod val="75000"/>
                </a:schemeClr>
              </a:solidFill>
              <a:latin typeface="Calibri" pitchFamily="34" charset="0"/>
              <a:cs typeface="Calibri" pitchFamily="34" charset="0"/>
            </a:endParaRPr>
          </a:p>
        </p:txBody>
      </p:sp>
      <p:sp>
        <p:nvSpPr>
          <p:cNvPr id="31" name="Rektangel med afrundet, diagonalt hjørne 23"/>
          <p:cNvSpPr/>
          <p:nvPr/>
        </p:nvSpPr>
        <p:spPr>
          <a:xfrm>
            <a:off x="533400" y="2327582"/>
            <a:ext cx="914400" cy="742475"/>
          </a:xfrm>
          <a:prstGeom prst="round2DiagRect">
            <a:avLst>
              <a:gd name="adj1" fmla="val 20046"/>
              <a:gd name="adj2" fmla="val 0"/>
            </a:avLst>
          </a:prstGeom>
          <a:gradFill flip="none" rotWithShape="1">
            <a:gsLst>
              <a:gs pos="0">
                <a:srgbClr val="228E43"/>
              </a:gs>
              <a:gs pos="38000">
                <a:srgbClr val="92D050"/>
              </a:gs>
              <a:gs pos="100000">
                <a:schemeClr val="bg1">
                  <a:lumMod val="95000"/>
                </a:schemeClr>
              </a:gs>
            </a:gsLst>
            <a:lin ang="0" scaled="1"/>
            <a:tileRect/>
          </a:gradFill>
          <a:ln w="19050" cap="flat" cmpd="sng" algn="ctr">
            <a:noFill/>
            <a:prstDash val="solid"/>
          </a:ln>
          <a:effectLst>
            <a:innerShdw blurRad="165100" dir="11340000">
              <a:prstClr val="black">
                <a:alpha val="50000"/>
              </a:prstClr>
            </a:innerShdw>
            <a:reflection stA="48000" endPos="70000" dir="5400000" sy="-100000" algn="bl" rotWithShape="0"/>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26" name="TextBox 25"/>
          <p:cNvSpPr txBox="1"/>
          <p:nvPr/>
        </p:nvSpPr>
        <p:spPr>
          <a:xfrm>
            <a:off x="762900" y="2500684"/>
            <a:ext cx="396356" cy="400110"/>
          </a:xfrm>
          <a:prstGeom prst="rect">
            <a:avLst/>
          </a:prstGeom>
          <a:noFill/>
        </p:spPr>
        <p:txBody>
          <a:bodyPr wrap="square" rtlCol="0">
            <a:spAutoFit/>
          </a:bodyPr>
          <a:lstStyle/>
          <a:p>
            <a:r>
              <a:rPr lang="en-US" sz="2000" dirty="0" smtClean="0">
                <a:solidFill>
                  <a:schemeClr val="accent2">
                    <a:lumMod val="75000"/>
                  </a:schemeClr>
                </a:solidFill>
                <a:latin typeface="Calibri" pitchFamily="34" charset="0"/>
                <a:cs typeface="Calibri" pitchFamily="34" charset="0"/>
              </a:rPr>
              <a:t>2.</a:t>
            </a:r>
            <a:endParaRPr lang="en-US" sz="2000" dirty="0">
              <a:solidFill>
                <a:schemeClr val="accent2">
                  <a:lumMod val="75000"/>
                </a:schemeClr>
              </a:solidFill>
              <a:latin typeface="Calibri" pitchFamily="34" charset="0"/>
              <a:cs typeface="Calibri" pitchFamily="34" charset="0"/>
            </a:endParaRPr>
          </a:p>
        </p:txBody>
      </p:sp>
    </p:spTree>
    <p:extLst>
      <p:ext uri="{BB962C8B-B14F-4D97-AF65-F5344CB8AC3E}">
        <p14:creationId xmlns:p14="http://schemas.microsoft.com/office/powerpoint/2010/main" val="3057041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Agenda_2.png"/>
          <p:cNvPicPr>
            <a:picLocks noChangeAspect="1"/>
          </p:cNvPicPr>
          <p:nvPr/>
        </p:nvPicPr>
        <p:blipFill>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6" name="Rectangle 2"/>
          <p:cNvSpPr>
            <a:spLocks noGrp="1" noChangeArrowheads="1"/>
          </p:cNvSpPr>
          <p:nvPr>
            <p:ph type="title"/>
          </p:nvPr>
        </p:nvSpPr>
        <p:spPr/>
        <p:txBody>
          <a:bodyPr/>
          <a:lstStyle/>
          <a:p>
            <a:r>
              <a:rPr lang="en-US" dirty="0" smtClean="0"/>
              <a:t>Linked records</a:t>
            </a:r>
            <a:endParaRPr lang="en-US" dirty="0"/>
          </a:p>
        </p:txBody>
      </p:sp>
      <p:grpSp>
        <p:nvGrpSpPr>
          <p:cNvPr id="29" name="קבוצה 62"/>
          <p:cNvGrpSpPr>
            <a:grpSpLocks/>
          </p:cNvGrpSpPr>
          <p:nvPr/>
        </p:nvGrpSpPr>
        <p:grpSpPr bwMode="auto">
          <a:xfrm>
            <a:off x="690563" y="1089025"/>
            <a:ext cx="7691437" cy="5308600"/>
            <a:chOff x="867195" y="1770334"/>
            <a:chExt cx="7730049" cy="3674851"/>
          </a:xfrm>
        </p:grpSpPr>
        <p:sp>
          <p:nvSpPr>
            <p:cNvPr id="30" name="מלבן מעוגל 67"/>
            <p:cNvSpPr/>
            <p:nvPr/>
          </p:nvSpPr>
          <p:spPr bwMode="auto">
            <a:xfrm>
              <a:off x="867195" y="1770334"/>
              <a:ext cx="7730049" cy="3674851"/>
            </a:xfrm>
            <a:prstGeom prst="roundRect">
              <a:avLst>
                <a:gd name="adj" fmla="val 3926"/>
              </a:avLst>
            </a:prstGeom>
            <a:solidFill>
              <a:schemeClr val="bg1">
                <a:lumMod val="85000"/>
              </a:schemeClr>
            </a:solidFill>
            <a:ln w="76200" cap="flat" cmpd="sng" algn="ctr">
              <a:noFill/>
              <a:prstDash val="solid"/>
              <a:round/>
              <a:headEnd type="none" w="med" len="med"/>
              <a:tailEnd type="triangle" w="med" len="med"/>
            </a:ln>
            <a:effectLst/>
          </p:spPr>
          <p:txBody>
            <a:bodyPr/>
            <a:lstStyle/>
            <a:p>
              <a:pPr algn="ctr" rtl="1">
                <a:defRPr/>
              </a:pPr>
              <a:endParaRPr lang="en-US" dirty="0">
                <a:solidFill>
                  <a:srgbClr val="000000"/>
                </a:solidFill>
                <a:latin typeface="Arial" pitchFamily="34" charset="0"/>
                <a:cs typeface="Arial" pitchFamily="34" charset="0"/>
              </a:endParaRPr>
            </a:p>
          </p:txBody>
        </p:sp>
        <p:sp>
          <p:nvSpPr>
            <p:cNvPr id="32" name="מלבן מעוגל 68"/>
            <p:cNvSpPr/>
            <p:nvPr/>
          </p:nvSpPr>
          <p:spPr bwMode="auto">
            <a:xfrm>
              <a:off x="998023" y="1846161"/>
              <a:ext cx="7484347" cy="3523197"/>
            </a:xfrm>
            <a:prstGeom prst="roundRect">
              <a:avLst>
                <a:gd name="adj" fmla="val 3249"/>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rtl="1">
                <a:defRPr/>
              </a:pPr>
              <a:endParaRPr lang="en-US" dirty="0">
                <a:solidFill>
                  <a:srgbClr val="000000"/>
                </a:solidFill>
                <a:latin typeface="Arial" pitchFamily="34" charset="0"/>
                <a:cs typeface="Arial" pitchFamily="34" charset="0"/>
              </a:endParaRPr>
            </a:p>
          </p:txBody>
        </p:sp>
      </p:grpSp>
      <p:sp>
        <p:nvSpPr>
          <p:cNvPr id="33" name="AutoShape 2"/>
          <p:cNvSpPr>
            <a:spLocks noChangeArrowheads="1"/>
          </p:cNvSpPr>
          <p:nvPr/>
        </p:nvSpPr>
        <p:spPr bwMode="auto">
          <a:xfrm>
            <a:off x="4686300" y="1358900"/>
            <a:ext cx="3429000" cy="4757738"/>
          </a:xfrm>
          <a:prstGeom prst="roundRect">
            <a:avLst>
              <a:gd name="adj" fmla="val 4422"/>
            </a:avLst>
          </a:prstGeom>
          <a:solidFill>
            <a:schemeClr val="bg1">
              <a:lumMod val="85000"/>
            </a:schemeClr>
          </a:solidFill>
          <a:ln w="76200" cap="flat" cmpd="sng" algn="ctr">
            <a:solidFill>
              <a:schemeClr val="bg1">
                <a:lumMod val="50000"/>
              </a:schemeClr>
            </a:solidFill>
            <a:prstDash val="solid"/>
            <a:round/>
            <a:headEnd type="none" w="med" len="med"/>
            <a:tailEnd type="triangle" w="med" len="med"/>
          </a:ln>
          <a:effectLst/>
        </p:spPr>
        <p:txBody>
          <a:bodyPr/>
          <a:lstStyle/>
          <a:p>
            <a:pPr algn="ctr">
              <a:defRPr/>
            </a:pPr>
            <a:r>
              <a:rPr lang="en-US" b="1" dirty="0" smtClean="0">
                <a:latin typeface="Arial" pitchFamily="34" charset="0"/>
                <a:cs typeface="Arial" pitchFamily="34" charset="0"/>
              </a:rPr>
              <a:t>Private Zone</a:t>
            </a:r>
            <a:endParaRPr lang="en-US" b="1" dirty="0">
              <a:latin typeface="Arial" pitchFamily="34" charset="0"/>
              <a:cs typeface="Arial" pitchFamily="34" charset="0"/>
            </a:endParaRPr>
          </a:p>
        </p:txBody>
      </p:sp>
      <p:sp>
        <p:nvSpPr>
          <p:cNvPr id="34" name="AutoShape 4"/>
          <p:cNvSpPr>
            <a:spLocks noChangeArrowheads="1"/>
          </p:cNvSpPr>
          <p:nvPr/>
        </p:nvSpPr>
        <p:spPr bwMode="auto">
          <a:xfrm>
            <a:off x="1028700" y="1358900"/>
            <a:ext cx="3429000" cy="4757738"/>
          </a:xfrm>
          <a:prstGeom prst="roundRect">
            <a:avLst>
              <a:gd name="adj" fmla="val 4150"/>
            </a:avLst>
          </a:prstGeom>
          <a:solidFill>
            <a:schemeClr val="bg1">
              <a:lumMod val="85000"/>
            </a:schemeClr>
          </a:solidFill>
          <a:ln w="76200" cap="flat" cmpd="sng" algn="ctr">
            <a:solidFill>
              <a:schemeClr val="bg1">
                <a:lumMod val="50000"/>
              </a:schemeClr>
            </a:solidFill>
            <a:prstDash val="solid"/>
            <a:round/>
            <a:headEnd type="none" w="med" len="med"/>
            <a:tailEnd type="triangle" w="med" len="med"/>
          </a:ln>
          <a:effectLst/>
        </p:spPr>
        <p:txBody>
          <a:bodyPr/>
          <a:lstStyle/>
          <a:p>
            <a:pPr algn="ctr">
              <a:defRPr/>
            </a:pPr>
            <a:r>
              <a:rPr lang="en-US" b="1" dirty="0" smtClean="0">
                <a:latin typeface="Arial" pitchFamily="34" charset="0"/>
                <a:cs typeface="Arial" pitchFamily="34" charset="0"/>
              </a:rPr>
              <a:t>Community Zone</a:t>
            </a:r>
            <a:endParaRPr lang="en-US" b="1" dirty="0">
              <a:latin typeface="Arial" pitchFamily="34" charset="0"/>
              <a:cs typeface="Arial" pitchFamily="34" charset="0"/>
            </a:endParaRPr>
          </a:p>
        </p:txBody>
      </p:sp>
      <p:sp>
        <p:nvSpPr>
          <p:cNvPr id="35" name="AutoShape 5"/>
          <p:cNvSpPr>
            <a:spLocks noChangeArrowheads="1"/>
          </p:cNvSpPr>
          <p:nvPr/>
        </p:nvSpPr>
        <p:spPr bwMode="auto">
          <a:xfrm>
            <a:off x="1189038" y="1836738"/>
            <a:ext cx="3108325" cy="1281112"/>
          </a:xfrm>
          <a:prstGeom prst="roundRect">
            <a:avLst>
              <a:gd name="adj" fmla="val 11769"/>
            </a:avLst>
          </a:prstGeom>
          <a:solidFill>
            <a:srgbClr val="D87277"/>
          </a:solidFill>
          <a:ln w="19050">
            <a:solidFill>
              <a:schemeClr val="bg1"/>
            </a:solidFill>
            <a:round/>
            <a:headEnd/>
            <a:tailEnd/>
          </a:ln>
        </p:spPr>
        <p:txBody>
          <a:bodyPr wrap="none"/>
          <a:lstStyle/>
          <a:p>
            <a:pPr algn="ctr"/>
            <a:r>
              <a:rPr lang="en-US" sz="1600" b="1" dirty="0">
                <a:solidFill>
                  <a:schemeClr val="bg1"/>
                </a:solidFill>
                <a:latin typeface="Verdana" pitchFamily="34" charset="0"/>
              </a:rPr>
              <a:t>Global Authorities</a:t>
            </a:r>
          </a:p>
        </p:txBody>
      </p:sp>
      <p:sp>
        <p:nvSpPr>
          <p:cNvPr id="36" name="AutoShape 6"/>
          <p:cNvSpPr>
            <a:spLocks noChangeArrowheads="1"/>
          </p:cNvSpPr>
          <p:nvPr/>
        </p:nvSpPr>
        <p:spPr bwMode="auto">
          <a:xfrm>
            <a:off x="1189038" y="3252788"/>
            <a:ext cx="3108325" cy="1279525"/>
          </a:xfrm>
          <a:prstGeom prst="roundRect">
            <a:avLst>
              <a:gd name="adj" fmla="val 11769"/>
            </a:avLst>
          </a:prstGeom>
          <a:solidFill>
            <a:srgbClr val="9C79AE"/>
          </a:solidFill>
          <a:ln w="19050">
            <a:solidFill>
              <a:schemeClr val="bg1"/>
            </a:solidFill>
            <a:round/>
            <a:headEnd/>
            <a:tailEnd/>
          </a:ln>
        </p:spPr>
        <p:txBody>
          <a:bodyPr wrap="none"/>
          <a:lstStyle/>
          <a:p>
            <a:pPr algn="ctr"/>
            <a:r>
              <a:rPr lang="en-US" sz="1600" b="1" dirty="0">
                <a:solidFill>
                  <a:schemeClr val="bg1"/>
                </a:solidFill>
                <a:latin typeface="Verdana" pitchFamily="34" charset="0"/>
              </a:rPr>
              <a:t>Community Catalog</a:t>
            </a:r>
          </a:p>
        </p:txBody>
      </p:sp>
      <p:sp>
        <p:nvSpPr>
          <p:cNvPr id="37" name="AutoShape 7"/>
          <p:cNvSpPr>
            <a:spLocks noChangeArrowheads="1"/>
          </p:cNvSpPr>
          <p:nvPr/>
        </p:nvSpPr>
        <p:spPr bwMode="auto">
          <a:xfrm>
            <a:off x="1189038" y="4643438"/>
            <a:ext cx="3108325" cy="1279525"/>
          </a:xfrm>
          <a:prstGeom prst="roundRect">
            <a:avLst>
              <a:gd name="adj" fmla="val 11769"/>
            </a:avLst>
          </a:prstGeom>
          <a:solidFill>
            <a:srgbClr val="77BC74"/>
          </a:solidFill>
          <a:ln w="19050">
            <a:solidFill>
              <a:schemeClr val="bg1"/>
            </a:solidFill>
            <a:round/>
            <a:headEnd/>
            <a:tailEnd/>
          </a:ln>
        </p:spPr>
        <p:txBody>
          <a:bodyPr wrap="none"/>
          <a:lstStyle/>
          <a:p>
            <a:pPr algn="ctr"/>
            <a:r>
              <a:rPr lang="en-US" sz="1600" b="1" dirty="0">
                <a:solidFill>
                  <a:schemeClr val="bg1"/>
                </a:solidFill>
                <a:latin typeface="Verdana" pitchFamily="34" charset="0"/>
              </a:rPr>
              <a:t>Central</a:t>
            </a:r>
            <a:br>
              <a:rPr lang="en-US" sz="1600" b="1" dirty="0">
                <a:solidFill>
                  <a:schemeClr val="bg1"/>
                </a:solidFill>
                <a:latin typeface="Verdana" pitchFamily="34" charset="0"/>
              </a:rPr>
            </a:br>
            <a:r>
              <a:rPr lang="en-US" sz="1600" b="1" dirty="0">
                <a:solidFill>
                  <a:schemeClr val="bg1"/>
                </a:solidFill>
                <a:latin typeface="Verdana" pitchFamily="34" charset="0"/>
              </a:rPr>
              <a:t>KnowledgeBase</a:t>
            </a:r>
          </a:p>
        </p:txBody>
      </p:sp>
      <p:sp>
        <p:nvSpPr>
          <p:cNvPr id="38" name="AutoShape 8"/>
          <p:cNvSpPr>
            <a:spLocks noChangeArrowheads="1"/>
          </p:cNvSpPr>
          <p:nvPr/>
        </p:nvSpPr>
        <p:spPr bwMode="auto">
          <a:xfrm>
            <a:off x="4832350" y="3252788"/>
            <a:ext cx="3108325" cy="2686050"/>
          </a:xfrm>
          <a:prstGeom prst="roundRect">
            <a:avLst>
              <a:gd name="adj" fmla="val 5380"/>
            </a:avLst>
          </a:prstGeom>
          <a:solidFill>
            <a:srgbClr val="2C4D82"/>
          </a:solidFill>
          <a:ln w="19050">
            <a:solidFill>
              <a:schemeClr val="bg1"/>
            </a:solidFill>
            <a:round/>
            <a:headEnd/>
            <a:tailEnd/>
          </a:ln>
        </p:spPr>
        <p:txBody>
          <a:bodyPr wrap="none"/>
          <a:lstStyle/>
          <a:p>
            <a:pPr algn="ctr"/>
            <a:r>
              <a:rPr lang="en-US" sz="1600" b="1" dirty="0">
                <a:solidFill>
                  <a:schemeClr val="bg1"/>
                </a:solidFill>
                <a:latin typeface="Verdana" pitchFamily="34" charset="0"/>
              </a:rPr>
              <a:t>Inventory</a:t>
            </a:r>
          </a:p>
        </p:txBody>
      </p:sp>
      <p:sp>
        <p:nvSpPr>
          <p:cNvPr id="39" name="AutoShape 9"/>
          <p:cNvSpPr>
            <a:spLocks noChangeArrowheads="1"/>
          </p:cNvSpPr>
          <p:nvPr/>
        </p:nvSpPr>
        <p:spPr bwMode="auto">
          <a:xfrm>
            <a:off x="4832350" y="1836738"/>
            <a:ext cx="3108325" cy="1281112"/>
          </a:xfrm>
          <a:prstGeom prst="roundRect">
            <a:avLst>
              <a:gd name="adj" fmla="val 10134"/>
            </a:avLst>
          </a:prstGeom>
          <a:solidFill>
            <a:srgbClr val="9C79AE"/>
          </a:solidFill>
          <a:ln w="19050">
            <a:solidFill>
              <a:schemeClr val="bg1"/>
            </a:solidFill>
            <a:round/>
            <a:headEnd/>
            <a:tailEnd/>
          </a:ln>
        </p:spPr>
        <p:txBody>
          <a:bodyPr wrap="none"/>
          <a:lstStyle/>
          <a:p>
            <a:pPr algn="ctr"/>
            <a:r>
              <a:rPr lang="en-US" sz="1600" b="1" dirty="0">
                <a:solidFill>
                  <a:schemeClr val="bg1"/>
                </a:solidFill>
                <a:latin typeface="Verdana" pitchFamily="34" charset="0"/>
              </a:rPr>
              <a:t>Local Catalog</a:t>
            </a:r>
          </a:p>
        </p:txBody>
      </p:sp>
      <p:sp>
        <p:nvSpPr>
          <p:cNvPr id="40" name="Text Box 10"/>
          <p:cNvSpPr>
            <a:spLocks noChangeArrowheads="1"/>
          </p:cNvSpPr>
          <p:nvPr/>
        </p:nvSpPr>
        <p:spPr bwMode="auto">
          <a:xfrm>
            <a:off x="4916488" y="5432425"/>
            <a:ext cx="2911475" cy="374650"/>
          </a:xfrm>
          <a:prstGeom prst="roundRect">
            <a:avLst>
              <a:gd name="adj" fmla="val 16667"/>
            </a:avLst>
          </a:prstGeom>
          <a:gradFill rotWithShape="1">
            <a:gsLst>
              <a:gs pos="0">
                <a:srgbClr val="11284D"/>
              </a:gs>
              <a:gs pos="50000">
                <a:srgbClr val="1E3E72"/>
              </a:gs>
              <a:gs pos="100000">
                <a:srgbClr val="264B88"/>
              </a:gs>
            </a:gsLst>
            <a:lin ang="16200000" scaled="1"/>
          </a:gradFill>
          <a:ln w="12700">
            <a:solidFill>
              <a:schemeClr val="bg1"/>
            </a:solidFill>
            <a:miter lim="800000"/>
            <a:headEnd/>
            <a:tailEnd/>
          </a:ln>
        </p:spPr>
        <p:txBody>
          <a:bodyPr wrap="none" anchor="ctr"/>
          <a:lstStyle/>
          <a:p>
            <a:pPr algn="ctr"/>
            <a:r>
              <a:rPr lang="en-US" sz="1400" dirty="0">
                <a:solidFill>
                  <a:schemeClr val="bg1"/>
                </a:solidFill>
                <a:latin typeface="Verdana" pitchFamily="34" charset="0"/>
              </a:rPr>
              <a:t>Academic Search Premier</a:t>
            </a:r>
          </a:p>
        </p:txBody>
      </p:sp>
      <p:sp>
        <p:nvSpPr>
          <p:cNvPr id="41" name="Text Box 11"/>
          <p:cNvSpPr>
            <a:spLocks noChangeArrowheads="1"/>
          </p:cNvSpPr>
          <p:nvPr/>
        </p:nvSpPr>
        <p:spPr bwMode="auto">
          <a:xfrm>
            <a:off x="1276350" y="5432425"/>
            <a:ext cx="2911475" cy="374650"/>
          </a:xfrm>
          <a:prstGeom prst="roundRect">
            <a:avLst>
              <a:gd name="adj" fmla="val 16667"/>
            </a:avLst>
          </a:prstGeom>
          <a:gradFill rotWithShape="1">
            <a:gsLst>
              <a:gs pos="0">
                <a:srgbClr val="40703D"/>
              </a:gs>
              <a:gs pos="50000">
                <a:srgbClr val="5FA25C"/>
              </a:gs>
              <a:gs pos="100000">
                <a:srgbClr val="72C16F"/>
              </a:gs>
            </a:gsLst>
            <a:lin ang="16200000" scaled="1"/>
          </a:gradFill>
          <a:ln w="12700">
            <a:solidFill>
              <a:schemeClr val="bg1"/>
            </a:solidFill>
            <a:miter lim="800000"/>
            <a:headEnd/>
            <a:tailEnd/>
          </a:ln>
        </p:spPr>
        <p:txBody>
          <a:bodyPr wrap="none" anchor="ctr"/>
          <a:lstStyle/>
          <a:p>
            <a:pPr algn="ctr"/>
            <a:r>
              <a:rPr lang="en-US" sz="1400" dirty="0">
                <a:solidFill>
                  <a:schemeClr val="bg1"/>
                </a:solidFill>
                <a:latin typeface="Verdana" pitchFamily="34" charset="0"/>
              </a:rPr>
              <a:t>Academic Search Premier</a:t>
            </a:r>
          </a:p>
        </p:txBody>
      </p:sp>
      <p:sp>
        <p:nvSpPr>
          <p:cNvPr id="42" name="Text Box 12"/>
          <p:cNvSpPr>
            <a:spLocks noChangeArrowheads="1"/>
          </p:cNvSpPr>
          <p:nvPr/>
        </p:nvSpPr>
        <p:spPr bwMode="auto">
          <a:xfrm>
            <a:off x="4916488" y="3860800"/>
            <a:ext cx="1371600" cy="1446213"/>
          </a:xfrm>
          <a:prstGeom prst="roundRect">
            <a:avLst>
              <a:gd name="adj" fmla="val 9866"/>
            </a:avLst>
          </a:prstGeom>
          <a:gradFill rotWithShape="1">
            <a:gsLst>
              <a:gs pos="0">
                <a:srgbClr val="11284D"/>
              </a:gs>
              <a:gs pos="50000">
                <a:srgbClr val="1E3E72"/>
              </a:gs>
              <a:gs pos="100000">
                <a:srgbClr val="264B88"/>
              </a:gs>
            </a:gsLst>
            <a:lin ang="16200000" scaled="1"/>
          </a:gradFill>
          <a:ln w="12700">
            <a:solidFill>
              <a:schemeClr val="bg1"/>
            </a:solidFill>
            <a:miter lim="800000"/>
            <a:headEnd/>
            <a:tailEnd/>
          </a:ln>
        </p:spPr>
        <p:txBody>
          <a:bodyPr wrap="none" anchor="ctr"/>
          <a:lstStyle/>
          <a:p>
            <a:pPr algn="ctr"/>
            <a:r>
              <a:rPr lang="en-US" sz="1600" dirty="0">
                <a:solidFill>
                  <a:schemeClr val="bg1"/>
                </a:solidFill>
                <a:latin typeface="Verdana" pitchFamily="34" charset="0"/>
              </a:rPr>
              <a:t>Collapse</a:t>
            </a:r>
          </a:p>
        </p:txBody>
      </p:sp>
      <p:sp>
        <p:nvSpPr>
          <p:cNvPr id="43" name="Text Box 13"/>
          <p:cNvSpPr>
            <a:spLocks noChangeArrowheads="1"/>
          </p:cNvSpPr>
          <p:nvPr/>
        </p:nvSpPr>
        <p:spPr bwMode="auto">
          <a:xfrm>
            <a:off x="6461125" y="3860800"/>
            <a:ext cx="1371600" cy="1446213"/>
          </a:xfrm>
          <a:prstGeom prst="roundRect">
            <a:avLst>
              <a:gd name="adj" fmla="val 6463"/>
            </a:avLst>
          </a:prstGeom>
          <a:gradFill rotWithShape="1">
            <a:gsLst>
              <a:gs pos="0">
                <a:srgbClr val="11284D"/>
              </a:gs>
              <a:gs pos="50000">
                <a:srgbClr val="1E3E72"/>
              </a:gs>
              <a:gs pos="100000">
                <a:srgbClr val="264B88"/>
              </a:gs>
            </a:gsLst>
            <a:lin ang="16200000" scaled="1"/>
          </a:gradFill>
          <a:ln w="12700">
            <a:solidFill>
              <a:schemeClr val="bg1"/>
            </a:solidFill>
            <a:miter lim="800000"/>
            <a:headEnd/>
            <a:tailEnd/>
          </a:ln>
        </p:spPr>
        <p:txBody>
          <a:bodyPr wrap="none" anchor="ctr"/>
          <a:lstStyle/>
          <a:p>
            <a:pPr algn="ctr"/>
            <a:r>
              <a:rPr lang="en-US" sz="1600" dirty="0">
                <a:solidFill>
                  <a:schemeClr val="bg1"/>
                </a:solidFill>
                <a:latin typeface="Verdana" pitchFamily="34" charset="0"/>
              </a:rPr>
              <a:t>The Trial</a:t>
            </a:r>
          </a:p>
        </p:txBody>
      </p:sp>
      <p:cxnSp>
        <p:nvCxnSpPr>
          <p:cNvPr id="44" name="AutoShape 18"/>
          <p:cNvCxnSpPr>
            <a:cxnSpLocks noChangeShapeType="1"/>
            <a:stCxn id="42" idx="1"/>
          </p:cNvCxnSpPr>
          <p:nvPr/>
        </p:nvCxnSpPr>
        <p:spPr bwMode="auto">
          <a:xfrm rot="10800000">
            <a:off x="3595688" y="4049713"/>
            <a:ext cx="1320800" cy="534987"/>
          </a:xfrm>
          <a:prstGeom prst="curvedConnector3">
            <a:avLst>
              <a:gd name="adj1" fmla="val 50000"/>
            </a:avLst>
          </a:prstGeom>
          <a:noFill/>
          <a:ln w="19050">
            <a:solidFill>
              <a:srgbClr val="C00000"/>
            </a:solidFill>
            <a:round/>
            <a:headEnd/>
            <a:tailEnd type="stealth" w="lg" len="lg"/>
          </a:ln>
          <a:extLst>
            <a:ext uri="{909E8E84-426E-40DD-AFC4-6F175D3DCCD1}">
              <a14:hiddenFill xmlns:a14="http://schemas.microsoft.com/office/drawing/2010/main">
                <a:noFill/>
              </a14:hiddenFill>
            </a:ext>
          </a:extLst>
        </p:spPr>
      </p:cxnSp>
      <p:cxnSp>
        <p:nvCxnSpPr>
          <p:cNvPr id="45" name="AutoShape 19"/>
          <p:cNvCxnSpPr>
            <a:cxnSpLocks noChangeShapeType="1"/>
            <a:stCxn id="40" idx="1"/>
            <a:endCxn id="41" idx="3"/>
          </p:cNvCxnSpPr>
          <p:nvPr/>
        </p:nvCxnSpPr>
        <p:spPr bwMode="auto">
          <a:xfrm rot="10800000" flipV="1">
            <a:off x="4187825" y="5619750"/>
            <a:ext cx="728663" cy="0"/>
          </a:xfrm>
          <a:prstGeom prst="curvedConnector3">
            <a:avLst>
              <a:gd name="adj1" fmla="val 50000"/>
            </a:avLst>
          </a:prstGeom>
          <a:noFill/>
          <a:ln w="19050">
            <a:solidFill>
              <a:srgbClr val="C00000"/>
            </a:solidFill>
            <a:round/>
            <a:headEnd/>
            <a:tailEnd type="stealth" w="lg" len="lg"/>
          </a:ln>
          <a:extLst>
            <a:ext uri="{909E8E84-426E-40DD-AFC4-6F175D3DCCD1}">
              <a14:hiddenFill xmlns:a14="http://schemas.microsoft.com/office/drawing/2010/main">
                <a:noFill/>
              </a14:hiddenFill>
            </a:ext>
          </a:extLst>
        </p:spPr>
      </p:cxnSp>
      <p:cxnSp>
        <p:nvCxnSpPr>
          <p:cNvPr id="46" name="AutoShape 22"/>
          <p:cNvCxnSpPr>
            <a:cxnSpLocks noChangeShapeType="1"/>
            <a:stCxn id="35" idx="3"/>
            <a:endCxn id="39" idx="1"/>
          </p:cNvCxnSpPr>
          <p:nvPr/>
        </p:nvCxnSpPr>
        <p:spPr bwMode="auto">
          <a:xfrm>
            <a:off x="4297363" y="2476500"/>
            <a:ext cx="534987" cy="1588"/>
          </a:xfrm>
          <a:prstGeom prst="straightConnector1">
            <a:avLst/>
          </a:prstGeom>
          <a:noFill/>
          <a:ln w="63500">
            <a:solidFill>
              <a:srgbClr val="333333"/>
            </a:solidFill>
            <a:round/>
            <a:headEnd/>
            <a:tailEnd type="triangle" w="med" len="med"/>
          </a:ln>
          <a:extLst>
            <a:ext uri="{909E8E84-426E-40DD-AFC4-6F175D3DCCD1}">
              <a14:hiddenFill xmlns:a14="http://schemas.microsoft.com/office/drawing/2010/main">
                <a:noFill/>
              </a14:hiddenFill>
            </a:ext>
          </a:extLst>
        </p:spPr>
      </p:cxnSp>
      <p:cxnSp>
        <p:nvCxnSpPr>
          <p:cNvPr id="47" name="AutoShape 23"/>
          <p:cNvCxnSpPr>
            <a:cxnSpLocks noChangeShapeType="1"/>
            <a:endCxn id="36" idx="0"/>
          </p:cNvCxnSpPr>
          <p:nvPr/>
        </p:nvCxnSpPr>
        <p:spPr bwMode="auto">
          <a:xfrm rot="16200000" flipH="1">
            <a:off x="2596356" y="3096419"/>
            <a:ext cx="293688" cy="0"/>
          </a:xfrm>
          <a:prstGeom prst="straightConnector1">
            <a:avLst/>
          </a:prstGeom>
          <a:noFill/>
          <a:ln w="63500">
            <a:solidFill>
              <a:srgbClr val="333333"/>
            </a:solidFill>
            <a:round/>
            <a:headEnd/>
            <a:tailEnd type="triangle" w="med" len="med"/>
          </a:ln>
          <a:extLst>
            <a:ext uri="{909E8E84-426E-40DD-AFC4-6F175D3DCCD1}">
              <a14:hiddenFill xmlns:a14="http://schemas.microsoft.com/office/drawing/2010/main">
                <a:noFill/>
              </a14:hiddenFill>
            </a:ext>
          </a:extLst>
        </p:spPr>
      </p:cxnSp>
      <p:cxnSp>
        <p:nvCxnSpPr>
          <p:cNvPr id="48" name="AutoShape 20"/>
          <p:cNvCxnSpPr>
            <a:cxnSpLocks noChangeShapeType="1"/>
            <a:stCxn id="41" idx="1"/>
          </p:cNvCxnSpPr>
          <p:nvPr/>
        </p:nvCxnSpPr>
        <p:spPr bwMode="auto">
          <a:xfrm rot="10800000" flipH="1">
            <a:off x="1276350" y="4405313"/>
            <a:ext cx="952500" cy="1214437"/>
          </a:xfrm>
          <a:prstGeom prst="curvedConnector4">
            <a:avLst>
              <a:gd name="adj1" fmla="val -24000"/>
              <a:gd name="adj2" fmla="val 57722"/>
            </a:avLst>
          </a:prstGeom>
          <a:noFill/>
          <a:ln w="19050">
            <a:solidFill>
              <a:srgbClr val="C00000"/>
            </a:solidFill>
            <a:round/>
            <a:headEnd/>
            <a:tailEnd type="stealth" w="lg" len="lg"/>
          </a:ln>
          <a:extLst>
            <a:ext uri="{909E8E84-426E-40DD-AFC4-6F175D3DCCD1}">
              <a14:hiddenFill xmlns:a14="http://schemas.microsoft.com/office/drawing/2010/main">
                <a:noFill/>
              </a14:hiddenFill>
            </a:ext>
          </a:extLst>
        </p:spPr>
      </p:cxnSp>
      <p:grpSp>
        <p:nvGrpSpPr>
          <p:cNvPr id="49" name="קבוצה 47"/>
          <p:cNvGrpSpPr>
            <a:grpSpLocks/>
          </p:cNvGrpSpPr>
          <p:nvPr/>
        </p:nvGrpSpPr>
        <p:grpSpPr bwMode="auto">
          <a:xfrm>
            <a:off x="2371725" y="2265363"/>
            <a:ext cx="774700" cy="715962"/>
            <a:chOff x="1856792" y="1839686"/>
            <a:chExt cx="774441" cy="716902"/>
          </a:xfrm>
        </p:grpSpPr>
        <p:sp>
          <p:nvSpPr>
            <p:cNvPr id="50" name="מלבן מעוגל 46"/>
            <p:cNvSpPr/>
            <p:nvPr/>
          </p:nvSpPr>
          <p:spPr bwMode="auto">
            <a:xfrm>
              <a:off x="1856792" y="1839686"/>
              <a:ext cx="774441" cy="716902"/>
            </a:xfrm>
            <a:prstGeom prst="roundRect">
              <a:avLst/>
            </a:prstGeom>
            <a:solidFill>
              <a:schemeClr val="bg1"/>
            </a:solidFill>
            <a:ln w="12700" cap="flat" cmpd="sng" algn="ctr">
              <a:solidFill>
                <a:schemeClr val="bg1">
                  <a:lumMod val="50000"/>
                </a:schemeClr>
              </a:solidFill>
              <a:prstDash val="solid"/>
              <a:round/>
              <a:headEnd type="none" w="med" len="med"/>
              <a:tailEnd type="none" w="med" len="med"/>
            </a:ln>
            <a:effectLst/>
          </p:spPr>
          <p:txBody>
            <a:bodyPr/>
            <a:lstStyle/>
            <a:p>
              <a:pPr algn="r" rtl="1">
                <a:defRPr/>
              </a:pPr>
              <a:endParaRPr lang="en-US" dirty="0"/>
            </a:p>
          </p:txBody>
        </p:sp>
        <p:pic>
          <p:nvPicPr>
            <p:cNvPr id="51" name="תמונה 32" descr="icons-alma.png"/>
            <p:cNvPicPr>
              <a:picLocks noChangeAspect="1"/>
            </p:cNvPicPr>
            <p:nvPr/>
          </p:nvPicPr>
          <p:blipFill>
            <a:blip r:embed="rId5" cstate="print">
              <a:extLst>
                <a:ext uri="{28A0092B-C50C-407E-A947-70E740481C1C}">
                  <a14:useLocalDpi xmlns:a14="http://schemas.microsoft.com/office/drawing/2010/main" val="0"/>
                </a:ext>
              </a:extLst>
            </a:blip>
            <a:srcRect l="82500" t="1208" r="11250" b="89124"/>
            <a:stretch>
              <a:fillRect/>
            </a:stretch>
          </p:blipFill>
          <p:spPr bwMode="auto">
            <a:xfrm>
              <a:off x="1942324" y="1925214"/>
              <a:ext cx="5715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 name="קבוצה 48"/>
          <p:cNvGrpSpPr>
            <a:grpSpLocks/>
          </p:cNvGrpSpPr>
          <p:nvPr/>
        </p:nvGrpSpPr>
        <p:grpSpPr bwMode="auto">
          <a:xfrm>
            <a:off x="1841500" y="3689350"/>
            <a:ext cx="774700" cy="715963"/>
            <a:chOff x="1856792" y="1839686"/>
            <a:chExt cx="774441" cy="716902"/>
          </a:xfrm>
        </p:grpSpPr>
        <p:sp>
          <p:nvSpPr>
            <p:cNvPr id="53" name="מלבן מעוגל 49"/>
            <p:cNvSpPr/>
            <p:nvPr/>
          </p:nvSpPr>
          <p:spPr bwMode="auto">
            <a:xfrm>
              <a:off x="1856792" y="1839686"/>
              <a:ext cx="774441" cy="716902"/>
            </a:xfrm>
            <a:prstGeom prst="roundRect">
              <a:avLst/>
            </a:prstGeom>
            <a:solidFill>
              <a:schemeClr val="bg1"/>
            </a:solidFill>
            <a:ln w="12700" cap="flat" cmpd="sng" algn="ctr">
              <a:solidFill>
                <a:schemeClr val="bg1">
                  <a:lumMod val="50000"/>
                </a:schemeClr>
              </a:solidFill>
              <a:prstDash val="solid"/>
              <a:round/>
              <a:headEnd type="none" w="med" len="med"/>
              <a:tailEnd type="none" w="med" len="med"/>
            </a:ln>
            <a:effectLst/>
          </p:spPr>
          <p:txBody>
            <a:bodyPr/>
            <a:lstStyle/>
            <a:p>
              <a:pPr algn="r" rtl="1">
                <a:defRPr/>
              </a:pPr>
              <a:endParaRPr lang="en-US" dirty="0"/>
            </a:p>
          </p:txBody>
        </p:sp>
        <p:pic>
          <p:nvPicPr>
            <p:cNvPr id="54" name="תמונה 50" descr="icons-alma.png"/>
            <p:cNvPicPr>
              <a:picLocks noChangeAspect="1"/>
            </p:cNvPicPr>
            <p:nvPr/>
          </p:nvPicPr>
          <p:blipFill>
            <a:blip r:embed="rId5" cstate="print">
              <a:extLst>
                <a:ext uri="{28A0092B-C50C-407E-A947-70E740481C1C}">
                  <a14:useLocalDpi xmlns:a14="http://schemas.microsoft.com/office/drawing/2010/main" val="0"/>
                </a:ext>
              </a:extLst>
            </a:blip>
            <a:srcRect l="82500" t="1208" r="11250" b="89124"/>
            <a:stretch>
              <a:fillRect/>
            </a:stretch>
          </p:blipFill>
          <p:spPr bwMode="auto">
            <a:xfrm>
              <a:off x="1942324" y="1925214"/>
              <a:ext cx="5715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5" name="קבוצה 54"/>
          <p:cNvGrpSpPr>
            <a:grpSpLocks/>
          </p:cNvGrpSpPr>
          <p:nvPr/>
        </p:nvGrpSpPr>
        <p:grpSpPr bwMode="auto">
          <a:xfrm>
            <a:off x="2820988" y="3689350"/>
            <a:ext cx="774700" cy="715963"/>
            <a:chOff x="3200400" y="3301484"/>
            <a:chExt cx="774441" cy="716902"/>
          </a:xfrm>
        </p:grpSpPr>
        <p:sp>
          <p:nvSpPr>
            <p:cNvPr id="56" name="מלבן מעוגל 52"/>
            <p:cNvSpPr/>
            <p:nvPr/>
          </p:nvSpPr>
          <p:spPr bwMode="auto">
            <a:xfrm>
              <a:off x="3200400" y="3301484"/>
              <a:ext cx="774441" cy="716902"/>
            </a:xfrm>
            <a:prstGeom prst="roundRect">
              <a:avLst/>
            </a:prstGeom>
            <a:solidFill>
              <a:schemeClr val="bg1"/>
            </a:solidFill>
            <a:ln w="12700" cap="flat" cmpd="sng" algn="ctr">
              <a:solidFill>
                <a:schemeClr val="bg1">
                  <a:lumMod val="50000"/>
                </a:schemeClr>
              </a:solidFill>
              <a:prstDash val="solid"/>
              <a:round/>
              <a:headEnd type="none" w="med" len="med"/>
              <a:tailEnd type="none" w="med" len="med"/>
            </a:ln>
            <a:effectLst/>
          </p:spPr>
          <p:txBody>
            <a:bodyPr/>
            <a:lstStyle/>
            <a:p>
              <a:pPr algn="r" rtl="1">
                <a:defRPr/>
              </a:pPr>
              <a:endParaRPr lang="en-US" dirty="0"/>
            </a:p>
          </p:txBody>
        </p:sp>
        <p:pic>
          <p:nvPicPr>
            <p:cNvPr id="57" name="תמונה 41" descr="icons-alma.png"/>
            <p:cNvPicPr>
              <a:picLocks noChangeAspect="1"/>
            </p:cNvPicPr>
            <p:nvPr/>
          </p:nvPicPr>
          <p:blipFill>
            <a:blip r:embed="rId5">
              <a:extLst>
                <a:ext uri="{28A0092B-C50C-407E-A947-70E740481C1C}">
                  <a14:useLocalDpi xmlns:a14="http://schemas.microsoft.com/office/drawing/2010/main" val="0"/>
                </a:ext>
              </a:extLst>
            </a:blip>
            <a:srcRect l="37502" t="32629" r="56665" b="57703"/>
            <a:stretch>
              <a:fillRect/>
            </a:stretch>
          </p:blipFill>
          <p:spPr bwMode="auto">
            <a:xfrm>
              <a:off x="3317034" y="3358087"/>
              <a:ext cx="53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 name="קבוצה 57"/>
          <p:cNvGrpSpPr>
            <a:grpSpLocks/>
          </p:cNvGrpSpPr>
          <p:nvPr/>
        </p:nvGrpSpPr>
        <p:grpSpPr bwMode="auto">
          <a:xfrm>
            <a:off x="5905500" y="2273300"/>
            <a:ext cx="774700" cy="717550"/>
            <a:chOff x="3200400" y="3301484"/>
            <a:chExt cx="774441" cy="716902"/>
          </a:xfrm>
        </p:grpSpPr>
        <p:sp>
          <p:nvSpPr>
            <p:cNvPr id="59" name="מלבן מעוגל 58"/>
            <p:cNvSpPr/>
            <p:nvPr/>
          </p:nvSpPr>
          <p:spPr bwMode="auto">
            <a:xfrm>
              <a:off x="3200400" y="3301484"/>
              <a:ext cx="774441" cy="716902"/>
            </a:xfrm>
            <a:prstGeom prst="roundRect">
              <a:avLst/>
            </a:prstGeom>
            <a:solidFill>
              <a:schemeClr val="bg1"/>
            </a:solidFill>
            <a:ln w="12700" cap="flat" cmpd="sng" algn="ctr">
              <a:solidFill>
                <a:schemeClr val="bg1">
                  <a:lumMod val="50000"/>
                </a:schemeClr>
              </a:solidFill>
              <a:prstDash val="solid"/>
              <a:round/>
              <a:headEnd type="none" w="med" len="med"/>
              <a:tailEnd type="none" w="med" len="med"/>
            </a:ln>
            <a:effectLst/>
          </p:spPr>
          <p:txBody>
            <a:bodyPr/>
            <a:lstStyle/>
            <a:p>
              <a:pPr algn="r" rtl="1">
                <a:defRPr/>
              </a:pPr>
              <a:endParaRPr lang="en-US" dirty="0"/>
            </a:p>
          </p:txBody>
        </p:sp>
        <p:pic>
          <p:nvPicPr>
            <p:cNvPr id="60" name="תמונה 59" descr="icons-alma.png"/>
            <p:cNvPicPr>
              <a:picLocks noChangeAspect="1"/>
            </p:cNvPicPr>
            <p:nvPr/>
          </p:nvPicPr>
          <p:blipFill>
            <a:blip r:embed="rId5">
              <a:extLst>
                <a:ext uri="{28A0092B-C50C-407E-A947-70E740481C1C}">
                  <a14:useLocalDpi xmlns:a14="http://schemas.microsoft.com/office/drawing/2010/main" val="0"/>
                </a:ext>
              </a:extLst>
            </a:blip>
            <a:srcRect l="37502" t="32629" r="56665" b="57703"/>
            <a:stretch>
              <a:fillRect/>
            </a:stretch>
          </p:blipFill>
          <p:spPr bwMode="auto">
            <a:xfrm>
              <a:off x="3317034" y="3358087"/>
              <a:ext cx="53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61" name="AutoShape 17"/>
          <p:cNvCxnSpPr>
            <a:cxnSpLocks noChangeShapeType="1"/>
            <a:stCxn id="43" idx="0"/>
            <a:endCxn id="59" idx="3"/>
          </p:cNvCxnSpPr>
          <p:nvPr/>
        </p:nvCxnSpPr>
        <p:spPr bwMode="auto">
          <a:xfrm rot="5400000" flipH="1">
            <a:off x="6299200" y="3013075"/>
            <a:ext cx="1228725" cy="466725"/>
          </a:xfrm>
          <a:prstGeom prst="curvedConnector2">
            <a:avLst/>
          </a:prstGeom>
          <a:noFill/>
          <a:ln w="19050">
            <a:solidFill>
              <a:srgbClr val="C00000"/>
            </a:solidFill>
            <a:round/>
            <a:headEnd/>
            <a:tailEnd type="stealth"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8766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0" presetClass="path" presetSubtype="0" accel="50000" decel="50000" fill="hold" nodeType="withEffect">
                                  <p:stCondLst>
                                    <p:cond delay="0"/>
                                  </p:stCondLst>
                                  <p:childTnLst>
                                    <p:animMotion origin="layout" path="M 0.38472 0.08843 C 0.31858 0.03658 0.25278 -0.01504 0.19028 -0.02986 C 0.12761 -0.04467 0.03889 -0.00509 0.00886 -2.59259E-6 " pathEditMode="relative" rAng="0" ptsTypes="aaA">
                                      <p:cBhvr>
                                        <p:cTn id="15" dur="2000" fill="hold"/>
                                        <p:tgtEl>
                                          <p:spTgt spid="58"/>
                                        </p:tgtEl>
                                        <p:attrNameLst>
                                          <p:attrName>ppt_x</p:attrName>
                                          <p:attrName>ppt_y</p:attrName>
                                        </p:attrNameLst>
                                      </p:cBhvr>
                                      <p:rCtr x="-18800" y="-6700"/>
                                    </p:animMotion>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down)">
                                      <p:cBhvr>
                                        <p:cTn id="19" dur="500"/>
                                        <p:tgtEl>
                                          <p:spTgt spid="61"/>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p:cTn id="24" dur="500" fill="hold"/>
                                        <p:tgtEl>
                                          <p:spTgt spid="42"/>
                                        </p:tgtEl>
                                        <p:attrNameLst>
                                          <p:attrName>ppt_w</p:attrName>
                                        </p:attrNameLst>
                                      </p:cBhvr>
                                      <p:tavLst>
                                        <p:tav tm="0">
                                          <p:val>
                                            <p:fltVal val="0"/>
                                          </p:val>
                                        </p:tav>
                                        <p:tav tm="100000">
                                          <p:val>
                                            <p:strVal val="#ppt_w"/>
                                          </p:val>
                                        </p:tav>
                                      </p:tavLst>
                                    </p:anim>
                                    <p:anim calcmode="lin" valueType="num">
                                      <p:cBhvr>
                                        <p:cTn id="25" dur="500" fill="hold"/>
                                        <p:tgtEl>
                                          <p:spTgt spid="42"/>
                                        </p:tgtEl>
                                        <p:attrNameLst>
                                          <p:attrName>ppt_h</p:attrName>
                                        </p:attrNameLst>
                                      </p:cBhvr>
                                      <p:tavLst>
                                        <p:tav tm="0">
                                          <p:val>
                                            <p:fltVal val="0"/>
                                          </p:val>
                                        </p:tav>
                                        <p:tav tm="100000">
                                          <p:val>
                                            <p:strVal val="#ppt_h"/>
                                          </p:val>
                                        </p:tav>
                                      </p:tavLst>
                                    </p:anim>
                                  </p:childTnLst>
                                </p:cTn>
                              </p:par>
                            </p:childTnLst>
                          </p:cTn>
                        </p:par>
                        <p:par>
                          <p:cTn id="26" fill="hold">
                            <p:stCondLst>
                              <p:cond delay="500"/>
                            </p:stCondLst>
                            <p:childTnLst>
                              <p:par>
                                <p:cTn id="27" presetID="22" presetClass="entr" presetSubtype="2" fill="hold" nodeType="after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right)">
                                      <p:cBhvr>
                                        <p:cTn id="29" dur="500"/>
                                        <p:tgtEl>
                                          <p:spTgt spid="44"/>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p:cTn id="34" dur="500" fill="hold"/>
                                        <p:tgtEl>
                                          <p:spTgt spid="40"/>
                                        </p:tgtEl>
                                        <p:attrNameLst>
                                          <p:attrName>ppt_w</p:attrName>
                                        </p:attrNameLst>
                                      </p:cBhvr>
                                      <p:tavLst>
                                        <p:tav tm="0">
                                          <p:val>
                                            <p:fltVal val="0"/>
                                          </p:val>
                                        </p:tav>
                                        <p:tav tm="100000">
                                          <p:val>
                                            <p:strVal val="#ppt_w"/>
                                          </p:val>
                                        </p:tav>
                                      </p:tavLst>
                                    </p:anim>
                                    <p:anim calcmode="lin" valueType="num">
                                      <p:cBhvr>
                                        <p:cTn id="35" dur="500" fill="hold"/>
                                        <p:tgtEl>
                                          <p:spTgt spid="40"/>
                                        </p:tgtEl>
                                        <p:attrNameLst>
                                          <p:attrName>ppt_h</p:attrName>
                                        </p:attrNameLst>
                                      </p:cBhvr>
                                      <p:tavLst>
                                        <p:tav tm="0">
                                          <p:val>
                                            <p:fltVal val="0"/>
                                          </p:val>
                                        </p:tav>
                                        <p:tav tm="100000">
                                          <p:val>
                                            <p:strVal val="#ppt_h"/>
                                          </p:val>
                                        </p:tav>
                                      </p:tavLst>
                                    </p:anim>
                                  </p:childTnLst>
                                </p:cTn>
                              </p:par>
                            </p:childTnLst>
                          </p:cTn>
                        </p:par>
                        <p:par>
                          <p:cTn id="36" fill="hold">
                            <p:stCondLst>
                              <p:cond delay="500"/>
                            </p:stCondLst>
                            <p:childTnLst>
                              <p:par>
                                <p:cTn id="37" presetID="22" presetClass="entr" presetSubtype="2"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right)">
                                      <p:cBhvr>
                                        <p:cTn id="39" dur="500"/>
                                        <p:tgtEl>
                                          <p:spTgt spid="45"/>
                                        </p:tgtEl>
                                      </p:cBhvr>
                                    </p:animEffect>
                                  </p:childTnLst>
                                </p:cTn>
                              </p:par>
                            </p:childTnLst>
                          </p:cTn>
                        </p:par>
                        <p:par>
                          <p:cTn id="40" fill="hold">
                            <p:stCondLst>
                              <p:cond delay="1000"/>
                            </p:stCondLst>
                            <p:childTnLst>
                              <p:par>
                                <p:cTn id="41" presetID="22" presetClass="entr" presetSubtype="4" fill="hold"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down)">
                                      <p:cBhvr>
                                        <p:cTn id="43" dur="500"/>
                                        <p:tgtEl>
                                          <p:spTgt spid="4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up)">
                                      <p:cBhvr>
                                        <p:cTn id="48" dur="500"/>
                                        <p:tgtEl>
                                          <p:spTgt spid="47"/>
                                        </p:tgtEl>
                                      </p:cBhvr>
                                    </p:animEffect>
                                  </p:childTnLst>
                                </p:cTn>
                              </p:par>
                              <p:par>
                                <p:cTn id="49" presetID="22" presetClass="entr" presetSubtype="8"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animBg="1"/>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Picture 12" descr="Agenda_2.png"/>
          <p:cNvPicPr>
            <a:picLocks noChangeAspect="1"/>
          </p:cNvPicPr>
          <p:nvPr/>
        </p:nvPicPr>
        <p:blipFill>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ounded Rectangle 38"/>
          <p:cNvSpPr/>
          <p:nvPr/>
        </p:nvSpPr>
        <p:spPr bwMode="auto">
          <a:xfrm>
            <a:off x="473841" y="838200"/>
            <a:ext cx="8270109" cy="5617321"/>
          </a:xfrm>
          <a:prstGeom prst="roundRect">
            <a:avLst>
              <a:gd name="adj" fmla="val 14976"/>
            </a:avLst>
          </a:prstGeom>
          <a:solidFill>
            <a:schemeClr val="bg1">
              <a:lumMod val="85000"/>
            </a:schemeClr>
          </a:solidFill>
          <a:ln w="25400">
            <a:solidFill>
              <a:schemeClr val="bg1">
                <a:lumMod val="50000"/>
              </a:schemeClr>
            </a:solidFill>
            <a:miter lim="800000"/>
            <a:headEnd/>
            <a:tailEnd/>
          </a:ln>
          <a:scene3d>
            <a:camera prst="orthographicFront"/>
            <a:lightRig rig="threePt" dir="t"/>
          </a:scene3d>
          <a:sp3d>
            <a:bevelT/>
          </a:sp3d>
        </p:spPr>
        <p:txBody>
          <a:bodyPr wrap="none" anchor="ctr" anchorCtr="1"/>
          <a:lstStyle/>
          <a:p>
            <a:pPr algn="ctr"/>
            <a:endParaRPr lang="en-US" sz="1400" b="1" dirty="0">
              <a:solidFill>
                <a:srgbClr val="FFFFFF"/>
              </a:solidFill>
              <a:latin typeface="Verdana" pitchFamily="34" charset="0"/>
              <a:ea typeface="ＭＳ Ｐゴシック" pitchFamily="34" charset="-128"/>
              <a:cs typeface="Arial" charset="0"/>
            </a:endParaRPr>
          </a:p>
        </p:txBody>
      </p:sp>
      <p:sp>
        <p:nvSpPr>
          <p:cNvPr id="2" name="Title 1"/>
          <p:cNvSpPr>
            <a:spLocks noGrp="1"/>
          </p:cNvSpPr>
          <p:nvPr>
            <p:ph type="title"/>
          </p:nvPr>
        </p:nvSpPr>
        <p:spPr>
          <a:xfrm>
            <a:off x="457200" y="100940"/>
            <a:ext cx="8686800" cy="533400"/>
          </a:xfrm>
        </p:spPr>
        <p:txBody>
          <a:bodyPr/>
          <a:lstStyle/>
          <a:p>
            <a:r>
              <a:rPr lang="en-US" dirty="0" smtClean="0"/>
              <a:t>Private Zone</a:t>
            </a:r>
            <a:endParaRPr lang="en-US" dirty="0"/>
          </a:p>
        </p:txBody>
      </p:sp>
      <p:grpSp>
        <p:nvGrpSpPr>
          <p:cNvPr id="11" name="Group 10"/>
          <p:cNvGrpSpPr/>
          <p:nvPr/>
        </p:nvGrpSpPr>
        <p:grpSpPr>
          <a:xfrm>
            <a:off x="705375" y="1607862"/>
            <a:ext cx="3733800" cy="4671116"/>
            <a:chOff x="646000" y="1607862"/>
            <a:chExt cx="3733800" cy="4671116"/>
          </a:xfrm>
        </p:grpSpPr>
        <p:sp>
          <p:nvSpPr>
            <p:cNvPr id="8" name="Rounded Rectangle 7"/>
            <p:cNvSpPr/>
            <p:nvPr/>
          </p:nvSpPr>
          <p:spPr>
            <a:xfrm>
              <a:off x="646000" y="1607862"/>
              <a:ext cx="3733800" cy="4671116"/>
            </a:xfrm>
            <a:prstGeom prst="roundRect">
              <a:avLst/>
            </a:prstGeom>
            <a:gradFill>
              <a:gsLst>
                <a:gs pos="0">
                  <a:srgbClr val="8488C4"/>
                </a:gs>
                <a:gs pos="53000">
                  <a:srgbClr val="D4DEFF"/>
                </a:gs>
                <a:gs pos="83000">
                  <a:srgbClr val="D4DEFF"/>
                </a:gs>
                <a:gs pos="100000">
                  <a:srgbClr val="96AB94"/>
                </a:gs>
              </a:gsLst>
              <a:lin ang="16200000" scaled="0"/>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31" name="TextBox 30"/>
            <p:cNvSpPr txBox="1"/>
            <p:nvPr/>
          </p:nvSpPr>
          <p:spPr>
            <a:xfrm>
              <a:off x="840217" y="1999737"/>
              <a:ext cx="2064291" cy="375248"/>
            </a:xfrm>
            <a:prstGeom prst="rect">
              <a:avLst/>
            </a:prstGeom>
            <a:noFill/>
          </p:spPr>
          <p:txBody>
            <a:bodyPr wrap="square" rtlCol="0">
              <a:spAutoFit/>
            </a:bodyPr>
            <a:lstStyle/>
            <a:p>
              <a:r>
                <a:rPr lang="en-US" b="1" dirty="0" smtClean="0"/>
                <a:t>University A</a:t>
              </a:r>
              <a:endParaRPr lang="en-US" b="1" dirty="0"/>
            </a:p>
          </p:txBody>
        </p:sp>
        <p:sp>
          <p:nvSpPr>
            <p:cNvPr id="33" name="TextBox 32"/>
            <p:cNvSpPr txBox="1"/>
            <p:nvPr/>
          </p:nvSpPr>
          <p:spPr>
            <a:xfrm>
              <a:off x="1875428" y="5577930"/>
              <a:ext cx="1296610" cy="523220"/>
            </a:xfrm>
            <a:prstGeom prst="rect">
              <a:avLst/>
            </a:prstGeom>
            <a:noFill/>
          </p:spPr>
          <p:txBody>
            <a:bodyPr wrap="square" rtlCol="0">
              <a:spAutoFit/>
            </a:bodyPr>
            <a:lstStyle/>
            <a:p>
              <a:pPr algn="ctr"/>
              <a:r>
                <a:rPr lang="en-US" sz="1400" dirty="0" smtClean="0"/>
                <a:t>Users</a:t>
              </a:r>
              <a:br>
                <a:rPr lang="en-US" sz="1400" dirty="0" smtClean="0"/>
              </a:br>
              <a:r>
                <a:rPr lang="en-US" sz="1400" dirty="0" smtClean="0"/>
                <a:t>&amp; Staff</a:t>
              </a:r>
              <a:endParaRPr lang="en-US" sz="1400" dirty="0"/>
            </a:p>
          </p:txBody>
        </p:sp>
        <p:sp>
          <p:nvSpPr>
            <p:cNvPr id="34" name="TextBox 33"/>
            <p:cNvSpPr txBox="1"/>
            <p:nvPr/>
          </p:nvSpPr>
          <p:spPr>
            <a:xfrm>
              <a:off x="839784" y="3504476"/>
              <a:ext cx="1137725" cy="523220"/>
            </a:xfrm>
            <a:prstGeom prst="rect">
              <a:avLst/>
            </a:prstGeom>
            <a:noFill/>
          </p:spPr>
          <p:txBody>
            <a:bodyPr wrap="square" rtlCol="0">
              <a:spAutoFit/>
            </a:bodyPr>
            <a:lstStyle/>
            <a:p>
              <a:pPr algn="ctr"/>
              <a:r>
                <a:rPr lang="en-US" sz="1400" dirty="0" smtClean="0"/>
                <a:t>Physical Holdings</a:t>
              </a:r>
              <a:endParaRPr lang="en-US" sz="1400" dirty="0"/>
            </a:p>
          </p:txBody>
        </p:sp>
        <p:sp>
          <p:nvSpPr>
            <p:cNvPr id="35" name="TextBox 34"/>
            <p:cNvSpPr txBox="1"/>
            <p:nvPr/>
          </p:nvSpPr>
          <p:spPr>
            <a:xfrm>
              <a:off x="1901160" y="3494369"/>
              <a:ext cx="1137725" cy="523220"/>
            </a:xfrm>
            <a:prstGeom prst="rect">
              <a:avLst/>
            </a:prstGeom>
            <a:noFill/>
          </p:spPr>
          <p:txBody>
            <a:bodyPr wrap="square" rtlCol="0">
              <a:spAutoFit/>
            </a:bodyPr>
            <a:lstStyle/>
            <a:p>
              <a:pPr algn="ctr"/>
              <a:r>
                <a:rPr lang="en-US" sz="1400" dirty="0" smtClean="0"/>
                <a:t>Electronic Holdings</a:t>
              </a:r>
              <a:endParaRPr lang="en-US" sz="1400" dirty="0"/>
            </a:p>
          </p:txBody>
        </p:sp>
        <p:sp>
          <p:nvSpPr>
            <p:cNvPr id="36" name="TextBox 35"/>
            <p:cNvSpPr txBox="1"/>
            <p:nvPr/>
          </p:nvSpPr>
          <p:spPr>
            <a:xfrm>
              <a:off x="3077243" y="5570422"/>
              <a:ext cx="1137725" cy="523220"/>
            </a:xfrm>
            <a:prstGeom prst="rect">
              <a:avLst/>
            </a:prstGeom>
            <a:noFill/>
          </p:spPr>
          <p:txBody>
            <a:bodyPr wrap="square" rtlCol="0">
              <a:spAutoFit/>
            </a:bodyPr>
            <a:lstStyle/>
            <a:p>
              <a:pPr algn="ctr"/>
              <a:r>
                <a:rPr lang="en-US" sz="1400" dirty="0" smtClean="0"/>
                <a:t>Workflows</a:t>
              </a:r>
              <a:br>
                <a:rPr lang="en-US" sz="1400" dirty="0" smtClean="0"/>
              </a:br>
              <a:r>
                <a:rPr lang="en-US" sz="1400" dirty="0" smtClean="0"/>
                <a:t>&amp; </a:t>
              </a:r>
              <a:r>
                <a:rPr lang="en-US" sz="1400" dirty="0" err="1" smtClean="0"/>
                <a:t>Config</a:t>
              </a:r>
              <a:endParaRPr lang="en-US" sz="1400" dirty="0"/>
            </a:p>
          </p:txBody>
        </p:sp>
        <p:sp>
          <p:nvSpPr>
            <p:cNvPr id="37" name="TextBox 36"/>
            <p:cNvSpPr txBox="1"/>
            <p:nvPr/>
          </p:nvSpPr>
          <p:spPr>
            <a:xfrm>
              <a:off x="1892773" y="4649101"/>
              <a:ext cx="1044180" cy="307777"/>
            </a:xfrm>
            <a:prstGeom prst="rect">
              <a:avLst/>
            </a:prstGeom>
            <a:noFill/>
          </p:spPr>
          <p:txBody>
            <a:bodyPr wrap="square" rtlCol="0">
              <a:spAutoFit/>
            </a:bodyPr>
            <a:lstStyle/>
            <a:p>
              <a:pPr algn="ctr"/>
              <a:r>
                <a:rPr lang="en-US" sz="1400" dirty="0" smtClean="0"/>
                <a:t>Licenses</a:t>
              </a:r>
              <a:endParaRPr lang="en-US" sz="1400" dirty="0"/>
            </a:p>
          </p:txBody>
        </p:sp>
        <p:sp>
          <p:nvSpPr>
            <p:cNvPr id="68" name="TextBox 67"/>
            <p:cNvSpPr txBox="1"/>
            <p:nvPr/>
          </p:nvSpPr>
          <p:spPr>
            <a:xfrm>
              <a:off x="3032456" y="3504476"/>
              <a:ext cx="1137725" cy="523220"/>
            </a:xfrm>
            <a:prstGeom prst="rect">
              <a:avLst/>
            </a:prstGeom>
            <a:noFill/>
          </p:spPr>
          <p:txBody>
            <a:bodyPr wrap="square" rtlCol="0">
              <a:spAutoFit/>
            </a:bodyPr>
            <a:lstStyle/>
            <a:p>
              <a:pPr algn="ctr"/>
              <a:r>
                <a:rPr lang="en-US" sz="1400" dirty="0" smtClean="0"/>
                <a:t>Digital Holdings</a:t>
              </a:r>
              <a:endParaRPr lang="en-US" sz="1400" dirty="0"/>
            </a:p>
          </p:txBody>
        </p:sp>
        <p:sp>
          <p:nvSpPr>
            <p:cNvPr id="91" name="TextBox 90"/>
            <p:cNvSpPr txBox="1"/>
            <p:nvPr/>
          </p:nvSpPr>
          <p:spPr>
            <a:xfrm>
              <a:off x="3074830" y="4649101"/>
              <a:ext cx="1044180" cy="307777"/>
            </a:xfrm>
            <a:prstGeom prst="rect">
              <a:avLst/>
            </a:prstGeom>
            <a:noFill/>
          </p:spPr>
          <p:txBody>
            <a:bodyPr wrap="square" rtlCol="0">
              <a:spAutoFit/>
            </a:bodyPr>
            <a:lstStyle/>
            <a:p>
              <a:pPr algn="ctr"/>
              <a:r>
                <a:rPr lang="en-US" sz="1400" dirty="0" smtClean="0"/>
                <a:t>Vendors</a:t>
              </a:r>
              <a:endParaRPr lang="en-US" sz="1400" dirty="0"/>
            </a:p>
          </p:txBody>
        </p:sp>
        <p:sp>
          <p:nvSpPr>
            <p:cNvPr id="123" name="TextBox 122"/>
            <p:cNvSpPr txBox="1"/>
            <p:nvPr/>
          </p:nvSpPr>
          <p:spPr>
            <a:xfrm>
              <a:off x="903433" y="4649101"/>
              <a:ext cx="1044180" cy="307777"/>
            </a:xfrm>
            <a:prstGeom prst="rect">
              <a:avLst/>
            </a:prstGeom>
            <a:noFill/>
          </p:spPr>
          <p:txBody>
            <a:bodyPr wrap="square" rtlCol="0">
              <a:spAutoFit/>
            </a:bodyPr>
            <a:lstStyle/>
            <a:p>
              <a:pPr algn="ctr"/>
              <a:r>
                <a:rPr lang="en-US" sz="1400" dirty="0" smtClean="0"/>
                <a:t>Budgets</a:t>
              </a:r>
              <a:endParaRPr lang="en-US" sz="1400" dirty="0"/>
            </a:p>
          </p:txBody>
        </p:sp>
        <p:grpSp>
          <p:nvGrpSpPr>
            <p:cNvPr id="92" name="Group 91"/>
            <p:cNvGrpSpPr/>
            <p:nvPr/>
          </p:nvGrpSpPr>
          <p:grpSpPr>
            <a:xfrm>
              <a:off x="1115137" y="2374985"/>
              <a:ext cx="676139" cy="1271107"/>
              <a:chOff x="3215321" y="2994569"/>
              <a:chExt cx="419443" cy="716558"/>
            </a:xfrm>
          </p:grpSpPr>
          <p:grpSp>
            <p:nvGrpSpPr>
              <p:cNvPr id="93" name="מלבן עם פינות אלכסוניות מעוגלות 18"/>
              <p:cNvGrpSpPr>
                <a:grpSpLocks/>
              </p:cNvGrpSpPr>
              <p:nvPr/>
            </p:nvGrpSpPr>
            <p:grpSpPr bwMode="auto">
              <a:xfrm>
                <a:off x="3215321" y="2994569"/>
                <a:ext cx="419443" cy="716558"/>
                <a:chOff x="1612" y="2306"/>
                <a:chExt cx="384" cy="656"/>
              </a:xfrm>
            </p:grpSpPr>
            <p:pic>
              <p:nvPicPr>
                <p:cNvPr id="95" name="מלבן עם פינות אלכסוניות מעוגלות 18"/>
                <p:cNvPicPr>
                  <a:picLocks noChangeArrowheads="1"/>
                </p:cNvPicPr>
                <p:nvPr/>
              </p:nvPicPr>
              <p:blipFill>
                <a:blip r:embed="rId4" cstate="print"/>
                <a:srcRect/>
                <a:stretch>
                  <a:fillRect/>
                </a:stretch>
              </p:blipFill>
              <p:spPr bwMode="auto">
                <a:xfrm>
                  <a:off x="1612" y="2578"/>
                  <a:ext cx="384" cy="384"/>
                </a:xfrm>
                <a:prstGeom prst="rect">
                  <a:avLst/>
                </a:prstGeom>
                <a:noFill/>
                <a:ln w="9525">
                  <a:noFill/>
                  <a:miter lim="800000"/>
                  <a:headEnd/>
                  <a:tailEnd/>
                </a:ln>
              </p:spPr>
            </p:pic>
            <p:sp>
              <p:nvSpPr>
                <p:cNvPr id="96" name="Text Box 5"/>
                <p:cNvSpPr txBox="1">
                  <a:spLocks noChangeArrowheads="1"/>
                </p:cNvSpPr>
                <p:nvPr/>
              </p:nvSpPr>
              <p:spPr bwMode="auto">
                <a:xfrm>
                  <a:off x="1688" y="2306"/>
                  <a:ext cx="268" cy="268"/>
                </a:xfrm>
                <a:prstGeom prst="rect">
                  <a:avLst/>
                </a:prstGeom>
                <a:noFill/>
                <a:ln w="9525">
                  <a:noFill/>
                  <a:miter lim="800000"/>
                  <a:headEnd/>
                  <a:tailEnd/>
                </a:ln>
              </p:spPr>
              <p:txBody>
                <a:bodyPr/>
                <a:lstStyle/>
                <a:p>
                  <a:pPr algn="ctr"/>
                  <a:endParaRPr lang="en-US"/>
                </a:p>
              </p:txBody>
            </p:sp>
          </p:grpSp>
          <p:pic>
            <p:nvPicPr>
              <p:cNvPr id="94" name="תמונה 114" descr="Exlibris icons.png"/>
              <p:cNvPicPr>
                <a:picLocks noChangeAspect="1"/>
              </p:cNvPicPr>
              <p:nvPr/>
            </p:nvPicPr>
            <p:blipFill>
              <a:blip r:embed="rId5" cstate="print"/>
              <a:srcRect/>
              <a:stretch>
                <a:fillRect/>
              </a:stretch>
            </p:blipFill>
            <p:spPr bwMode="auto">
              <a:xfrm>
                <a:off x="3241840" y="3341528"/>
                <a:ext cx="311305" cy="252321"/>
              </a:xfrm>
              <a:prstGeom prst="rect">
                <a:avLst/>
              </a:prstGeom>
              <a:noFill/>
              <a:ln w="9525">
                <a:noFill/>
                <a:miter lim="800000"/>
                <a:headEnd/>
                <a:tailEnd/>
              </a:ln>
            </p:spPr>
          </p:pic>
        </p:grpSp>
        <p:grpSp>
          <p:nvGrpSpPr>
            <p:cNvPr id="97" name="Group 96"/>
            <p:cNvGrpSpPr/>
            <p:nvPr/>
          </p:nvGrpSpPr>
          <p:grpSpPr>
            <a:xfrm>
              <a:off x="3236574" y="2374408"/>
              <a:ext cx="727014" cy="1227327"/>
              <a:chOff x="5498223" y="3653231"/>
              <a:chExt cx="423812" cy="715465"/>
            </a:xfrm>
          </p:grpSpPr>
          <p:grpSp>
            <p:nvGrpSpPr>
              <p:cNvPr id="98" name="מלבן עם פינות אלכסוניות מעוגלות 26"/>
              <p:cNvGrpSpPr>
                <a:grpSpLocks/>
              </p:cNvGrpSpPr>
              <p:nvPr/>
            </p:nvGrpSpPr>
            <p:grpSpPr bwMode="auto">
              <a:xfrm>
                <a:off x="5498223" y="3653231"/>
                <a:ext cx="423812" cy="715465"/>
                <a:chOff x="3702" y="2909"/>
                <a:chExt cx="388" cy="655"/>
              </a:xfrm>
            </p:grpSpPr>
            <p:pic>
              <p:nvPicPr>
                <p:cNvPr id="100" name="מלבן עם פינות אלכסוניות מעוגלות 26"/>
                <p:cNvPicPr>
                  <a:picLocks noChangeArrowheads="1"/>
                </p:cNvPicPr>
                <p:nvPr/>
              </p:nvPicPr>
              <p:blipFill>
                <a:blip r:embed="rId6" cstate="print"/>
                <a:srcRect/>
                <a:stretch>
                  <a:fillRect/>
                </a:stretch>
              </p:blipFill>
              <p:spPr bwMode="auto">
                <a:xfrm>
                  <a:off x="3702" y="3180"/>
                  <a:ext cx="388" cy="384"/>
                </a:xfrm>
                <a:prstGeom prst="rect">
                  <a:avLst/>
                </a:prstGeom>
                <a:noFill/>
                <a:ln w="9525">
                  <a:noFill/>
                  <a:miter lim="800000"/>
                  <a:headEnd/>
                  <a:tailEnd/>
                </a:ln>
              </p:spPr>
            </p:pic>
            <p:sp>
              <p:nvSpPr>
                <p:cNvPr id="101" name="Text Box 37"/>
                <p:cNvSpPr txBox="1">
                  <a:spLocks noChangeArrowheads="1"/>
                </p:cNvSpPr>
                <p:nvPr/>
              </p:nvSpPr>
              <p:spPr bwMode="auto">
                <a:xfrm>
                  <a:off x="3775" y="2909"/>
                  <a:ext cx="268" cy="269"/>
                </a:xfrm>
                <a:prstGeom prst="rect">
                  <a:avLst/>
                </a:prstGeom>
                <a:noFill/>
                <a:ln w="9525">
                  <a:noFill/>
                  <a:miter lim="800000"/>
                  <a:headEnd/>
                  <a:tailEnd/>
                </a:ln>
              </p:spPr>
              <p:txBody>
                <a:bodyPr/>
                <a:lstStyle/>
                <a:p>
                  <a:pPr algn="ctr"/>
                  <a:endParaRPr lang="en-US"/>
                </a:p>
              </p:txBody>
            </p:sp>
          </p:grpSp>
          <p:pic>
            <p:nvPicPr>
              <p:cNvPr id="99" name="תמונה 94" descr="Exlibris icons.png"/>
              <p:cNvPicPr>
                <a:picLocks noChangeAspect="1"/>
              </p:cNvPicPr>
              <p:nvPr/>
            </p:nvPicPr>
            <p:blipFill>
              <a:blip r:embed="rId7" cstate="print"/>
              <a:srcRect/>
              <a:stretch>
                <a:fillRect/>
              </a:stretch>
            </p:blipFill>
            <p:spPr bwMode="auto">
              <a:xfrm>
                <a:off x="5537886" y="4005520"/>
                <a:ext cx="267613" cy="288367"/>
              </a:xfrm>
              <a:prstGeom prst="rect">
                <a:avLst/>
              </a:prstGeom>
              <a:noFill/>
              <a:ln w="9525">
                <a:noFill/>
                <a:miter lim="800000"/>
                <a:headEnd/>
                <a:tailEnd/>
              </a:ln>
            </p:spPr>
          </p:pic>
        </p:grpSp>
        <p:grpSp>
          <p:nvGrpSpPr>
            <p:cNvPr id="102" name="Group 101"/>
            <p:cNvGrpSpPr/>
            <p:nvPr/>
          </p:nvGrpSpPr>
          <p:grpSpPr>
            <a:xfrm>
              <a:off x="2199479" y="2370512"/>
              <a:ext cx="651693" cy="1274544"/>
              <a:chOff x="3290690" y="3702331"/>
              <a:chExt cx="419443" cy="820312"/>
            </a:xfrm>
          </p:grpSpPr>
          <p:grpSp>
            <p:nvGrpSpPr>
              <p:cNvPr id="103" name="מלבן עם פינות אלכסוניות מעוגלות 21"/>
              <p:cNvGrpSpPr>
                <a:grpSpLocks/>
              </p:cNvGrpSpPr>
              <p:nvPr/>
            </p:nvGrpSpPr>
            <p:grpSpPr bwMode="auto">
              <a:xfrm>
                <a:off x="3290690" y="3702331"/>
                <a:ext cx="419443" cy="820312"/>
                <a:chOff x="1681" y="2954"/>
                <a:chExt cx="384" cy="751"/>
              </a:xfrm>
            </p:grpSpPr>
            <p:pic>
              <p:nvPicPr>
                <p:cNvPr id="105" name="מלבן עם פינות אלכסוניות מעוגלות 21"/>
                <p:cNvPicPr>
                  <a:picLocks noChangeArrowheads="1"/>
                </p:cNvPicPr>
                <p:nvPr/>
              </p:nvPicPr>
              <p:blipFill>
                <a:blip r:embed="rId8" cstate="print"/>
                <a:srcRect/>
                <a:stretch>
                  <a:fillRect/>
                </a:stretch>
              </p:blipFill>
              <p:spPr bwMode="auto">
                <a:xfrm>
                  <a:off x="1681" y="3317"/>
                  <a:ext cx="384" cy="388"/>
                </a:xfrm>
                <a:prstGeom prst="rect">
                  <a:avLst/>
                </a:prstGeom>
                <a:noFill/>
                <a:ln w="9525">
                  <a:noFill/>
                  <a:miter lim="800000"/>
                  <a:headEnd/>
                  <a:tailEnd/>
                </a:ln>
              </p:spPr>
            </p:pic>
            <p:sp>
              <p:nvSpPr>
                <p:cNvPr id="106" name="Text Box 15"/>
                <p:cNvSpPr txBox="1">
                  <a:spLocks noChangeArrowheads="1"/>
                </p:cNvSpPr>
                <p:nvPr/>
              </p:nvSpPr>
              <p:spPr bwMode="auto">
                <a:xfrm>
                  <a:off x="1749" y="2954"/>
                  <a:ext cx="269" cy="268"/>
                </a:xfrm>
                <a:prstGeom prst="rect">
                  <a:avLst/>
                </a:prstGeom>
                <a:noFill/>
                <a:ln w="9525">
                  <a:noFill/>
                  <a:miter lim="800000"/>
                  <a:headEnd/>
                  <a:tailEnd/>
                </a:ln>
              </p:spPr>
              <p:txBody>
                <a:bodyPr/>
                <a:lstStyle/>
                <a:p>
                  <a:pPr algn="ctr"/>
                  <a:endParaRPr lang="en-US"/>
                </a:p>
              </p:txBody>
            </p:sp>
          </p:grpSp>
          <p:pic>
            <p:nvPicPr>
              <p:cNvPr id="104" name="תמונה 113" descr="Exlibris icons.png"/>
              <p:cNvPicPr>
                <a:picLocks noChangeAspect="1"/>
              </p:cNvPicPr>
              <p:nvPr/>
            </p:nvPicPr>
            <p:blipFill>
              <a:blip r:embed="rId9" cstate="print"/>
              <a:srcRect/>
              <a:stretch>
                <a:fillRect/>
              </a:stretch>
            </p:blipFill>
            <p:spPr bwMode="auto">
              <a:xfrm>
                <a:off x="3310366" y="4172948"/>
                <a:ext cx="317859" cy="249044"/>
              </a:xfrm>
              <a:prstGeom prst="rect">
                <a:avLst/>
              </a:prstGeom>
              <a:noFill/>
              <a:ln w="9525">
                <a:noFill/>
                <a:miter lim="800000"/>
                <a:headEnd/>
                <a:tailEnd/>
              </a:ln>
            </p:spPr>
          </p:pic>
        </p:grpSp>
        <p:grpSp>
          <p:nvGrpSpPr>
            <p:cNvPr id="107" name="Group 106"/>
            <p:cNvGrpSpPr/>
            <p:nvPr/>
          </p:nvGrpSpPr>
          <p:grpSpPr>
            <a:xfrm>
              <a:off x="2186676" y="3723673"/>
              <a:ext cx="675177" cy="1056725"/>
              <a:chOff x="4209313" y="2635164"/>
              <a:chExt cx="419443" cy="656469"/>
            </a:xfrm>
          </p:grpSpPr>
          <p:grpSp>
            <p:nvGrpSpPr>
              <p:cNvPr id="108" name="מלבן עם פינות אלכסוניות מעוגלות 25"/>
              <p:cNvGrpSpPr>
                <a:grpSpLocks/>
              </p:cNvGrpSpPr>
              <p:nvPr/>
            </p:nvGrpSpPr>
            <p:grpSpPr bwMode="auto">
              <a:xfrm>
                <a:off x="4209313" y="2635164"/>
                <a:ext cx="419443" cy="656469"/>
                <a:chOff x="2522" y="1977"/>
                <a:chExt cx="384" cy="601"/>
              </a:xfrm>
            </p:grpSpPr>
            <p:pic>
              <p:nvPicPr>
                <p:cNvPr id="110" name="מלבן עם פינות אלכסוניות מעוגלות 25"/>
                <p:cNvPicPr>
                  <a:picLocks noChangeArrowheads="1"/>
                </p:cNvPicPr>
                <p:nvPr/>
              </p:nvPicPr>
              <p:blipFill>
                <a:blip r:embed="rId10" cstate="print"/>
                <a:srcRect/>
                <a:stretch>
                  <a:fillRect/>
                </a:stretch>
              </p:blipFill>
              <p:spPr bwMode="auto">
                <a:xfrm>
                  <a:off x="2522" y="2194"/>
                  <a:ext cx="384" cy="384"/>
                </a:xfrm>
                <a:prstGeom prst="rect">
                  <a:avLst/>
                </a:prstGeom>
                <a:noFill/>
                <a:ln w="9525">
                  <a:noFill/>
                  <a:miter lim="800000"/>
                  <a:headEnd/>
                  <a:tailEnd/>
                </a:ln>
              </p:spPr>
            </p:pic>
            <p:sp>
              <p:nvSpPr>
                <p:cNvPr id="111" name="Text Box 30"/>
                <p:cNvSpPr txBox="1">
                  <a:spLocks noChangeArrowheads="1"/>
                </p:cNvSpPr>
                <p:nvPr/>
              </p:nvSpPr>
              <p:spPr bwMode="auto">
                <a:xfrm>
                  <a:off x="2597" y="1977"/>
                  <a:ext cx="268" cy="268"/>
                </a:xfrm>
                <a:prstGeom prst="rect">
                  <a:avLst/>
                </a:prstGeom>
                <a:noFill/>
                <a:ln w="9525">
                  <a:noFill/>
                  <a:miter lim="800000"/>
                  <a:headEnd/>
                  <a:tailEnd/>
                </a:ln>
              </p:spPr>
              <p:txBody>
                <a:bodyPr/>
                <a:lstStyle/>
                <a:p>
                  <a:pPr algn="ctr"/>
                  <a:endParaRPr lang="en-US"/>
                </a:p>
              </p:txBody>
            </p:sp>
          </p:grpSp>
          <p:pic>
            <p:nvPicPr>
              <p:cNvPr id="109" name="תמונה 117" descr="Exlibris icons.png"/>
              <p:cNvPicPr>
                <a:picLocks noChangeAspect="1"/>
              </p:cNvPicPr>
              <p:nvPr/>
            </p:nvPicPr>
            <p:blipFill>
              <a:blip r:embed="rId11" cstate="print"/>
              <a:srcRect/>
              <a:stretch>
                <a:fillRect/>
              </a:stretch>
            </p:blipFill>
            <p:spPr bwMode="auto">
              <a:xfrm rot="21046275">
                <a:off x="4224857" y="2902652"/>
                <a:ext cx="349536" cy="304752"/>
              </a:xfrm>
              <a:prstGeom prst="rect">
                <a:avLst/>
              </a:prstGeom>
              <a:noFill/>
              <a:ln w="9525">
                <a:noFill/>
                <a:miter lim="800000"/>
                <a:headEnd/>
                <a:tailEnd/>
              </a:ln>
            </p:spPr>
          </p:pic>
        </p:grpSp>
        <p:grpSp>
          <p:nvGrpSpPr>
            <p:cNvPr id="4" name="Group 3"/>
            <p:cNvGrpSpPr/>
            <p:nvPr/>
          </p:nvGrpSpPr>
          <p:grpSpPr>
            <a:xfrm>
              <a:off x="3257167" y="3723642"/>
              <a:ext cx="675177" cy="1056725"/>
              <a:chOff x="-399129" y="3524830"/>
              <a:chExt cx="675177" cy="1056725"/>
            </a:xfrm>
          </p:grpSpPr>
          <p:grpSp>
            <p:nvGrpSpPr>
              <p:cNvPr id="113" name="מלבן עם פינות אלכסוניות מעוגלות 25"/>
              <p:cNvGrpSpPr>
                <a:grpSpLocks/>
              </p:cNvGrpSpPr>
              <p:nvPr/>
            </p:nvGrpSpPr>
            <p:grpSpPr bwMode="auto">
              <a:xfrm>
                <a:off x="-399129" y="3524830"/>
                <a:ext cx="675177" cy="1056725"/>
                <a:chOff x="2522" y="1977"/>
                <a:chExt cx="384" cy="601"/>
              </a:xfrm>
            </p:grpSpPr>
            <p:pic>
              <p:nvPicPr>
                <p:cNvPr id="115" name="מלבן עם פינות אלכסוניות מעוגלות 25"/>
                <p:cNvPicPr>
                  <a:picLocks noChangeArrowheads="1"/>
                </p:cNvPicPr>
                <p:nvPr/>
              </p:nvPicPr>
              <p:blipFill>
                <a:blip r:embed="rId10" cstate="print"/>
                <a:srcRect/>
                <a:stretch>
                  <a:fillRect/>
                </a:stretch>
              </p:blipFill>
              <p:spPr bwMode="auto">
                <a:xfrm>
                  <a:off x="2522" y="2194"/>
                  <a:ext cx="384" cy="384"/>
                </a:xfrm>
                <a:prstGeom prst="rect">
                  <a:avLst/>
                </a:prstGeom>
                <a:noFill/>
                <a:ln w="9525">
                  <a:noFill/>
                  <a:miter lim="800000"/>
                  <a:headEnd/>
                  <a:tailEnd/>
                </a:ln>
              </p:spPr>
            </p:pic>
            <p:sp>
              <p:nvSpPr>
                <p:cNvPr id="116" name="Text Box 30"/>
                <p:cNvSpPr txBox="1">
                  <a:spLocks noChangeArrowheads="1"/>
                </p:cNvSpPr>
                <p:nvPr/>
              </p:nvSpPr>
              <p:spPr bwMode="auto">
                <a:xfrm>
                  <a:off x="2597" y="1977"/>
                  <a:ext cx="268" cy="268"/>
                </a:xfrm>
                <a:prstGeom prst="rect">
                  <a:avLst/>
                </a:prstGeom>
                <a:noFill/>
                <a:ln w="9525">
                  <a:noFill/>
                  <a:miter lim="800000"/>
                  <a:headEnd/>
                  <a:tailEnd/>
                </a:ln>
              </p:spPr>
              <p:txBody>
                <a:bodyPr/>
                <a:lstStyle/>
                <a:p>
                  <a:pPr algn="ctr"/>
                  <a:endParaRPr lang="en-US"/>
                </a:p>
              </p:txBody>
            </p:sp>
          </p:grpSp>
          <p:pic>
            <p:nvPicPr>
              <p:cNvPr id="90" name="תמונה 94" descr="Exlibris icons.png"/>
              <p:cNvPicPr>
                <a:picLocks noChangeAspect="1"/>
              </p:cNvPicPr>
              <p:nvPr/>
            </p:nvPicPr>
            <p:blipFill>
              <a:blip r:embed="rId12"/>
              <a:srcRect/>
              <a:stretch>
                <a:fillRect/>
              </a:stretch>
            </p:blipFill>
            <p:spPr bwMode="auto">
              <a:xfrm>
                <a:off x="-326633" y="3941060"/>
                <a:ext cx="471217" cy="430465"/>
              </a:xfrm>
              <a:prstGeom prst="rect">
                <a:avLst/>
              </a:prstGeom>
              <a:noFill/>
              <a:ln w="9525">
                <a:noFill/>
                <a:miter lim="800000"/>
                <a:headEnd/>
                <a:tailEnd/>
              </a:ln>
            </p:spPr>
          </p:pic>
        </p:grpSp>
        <p:grpSp>
          <p:nvGrpSpPr>
            <p:cNvPr id="5" name="Group 4"/>
            <p:cNvGrpSpPr/>
            <p:nvPr/>
          </p:nvGrpSpPr>
          <p:grpSpPr>
            <a:xfrm>
              <a:off x="1116184" y="3723642"/>
              <a:ext cx="675177" cy="1056725"/>
              <a:chOff x="-258881" y="3640275"/>
              <a:chExt cx="675177" cy="1056725"/>
            </a:xfrm>
          </p:grpSpPr>
          <p:grpSp>
            <p:nvGrpSpPr>
              <p:cNvPr id="118" name="מלבן עם פינות אלכסוניות מעוגלות 25"/>
              <p:cNvGrpSpPr>
                <a:grpSpLocks/>
              </p:cNvGrpSpPr>
              <p:nvPr/>
            </p:nvGrpSpPr>
            <p:grpSpPr bwMode="auto">
              <a:xfrm>
                <a:off x="-258881" y="3640275"/>
                <a:ext cx="675177" cy="1056725"/>
                <a:chOff x="2522" y="1977"/>
                <a:chExt cx="384" cy="601"/>
              </a:xfrm>
            </p:grpSpPr>
            <p:pic>
              <p:nvPicPr>
                <p:cNvPr id="120" name="מלבן עם פינות אלכסוניות מעוגלות 25"/>
                <p:cNvPicPr>
                  <a:picLocks noChangeArrowheads="1"/>
                </p:cNvPicPr>
                <p:nvPr/>
              </p:nvPicPr>
              <p:blipFill>
                <a:blip r:embed="rId10" cstate="print"/>
                <a:srcRect/>
                <a:stretch>
                  <a:fillRect/>
                </a:stretch>
              </p:blipFill>
              <p:spPr bwMode="auto">
                <a:xfrm>
                  <a:off x="2522" y="2194"/>
                  <a:ext cx="384" cy="384"/>
                </a:xfrm>
                <a:prstGeom prst="rect">
                  <a:avLst/>
                </a:prstGeom>
                <a:noFill/>
                <a:ln w="9525">
                  <a:noFill/>
                  <a:miter lim="800000"/>
                  <a:headEnd/>
                  <a:tailEnd/>
                </a:ln>
              </p:spPr>
            </p:pic>
            <p:sp>
              <p:nvSpPr>
                <p:cNvPr id="121" name="Text Box 30"/>
                <p:cNvSpPr txBox="1">
                  <a:spLocks noChangeArrowheads="1"/>
                </p:cNvSpPr>
                <p:nvPr/>
              </p:nvSpPr>
              <p:spPr bwMode="auto">
                <a:xfrm>
                  <a:off x="2597" y="1977"/>
                  <a:ext cx="268" cy="268"/>
                </a:xfrm>
                <a:prstGeom prst="rect">
                  <a:avLst/>
                </a:prstGeom>
                <a:noFill/>
                <a:ln w="9525">
                  <a:noFill/>
                  <a:miter lim="800000"/>
                  <a:headEnd/>
                  <a:tailEnd/>
                </a:ln>
              </p:spPr>
              <p:txBody>
                <a:bodyPr/>
                <a:lstStyle/>
                <a:p>
                  <a:pPr algn="ctr"/>
                  <a:endParaRPr lang="en-US"/>
                </a:p>
              </p:txBody>
            </p:sp>
          </p:grpSp>
          <p:pic>
            <p:nvPicPr>
              <p:cNvPr id="122" name="תמונה 108" descr="Exlibris icons.pn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86492" y="4087591"/>
                <a:ext cx="471323" cy="382800"/>
              </a:xfrm>
              <a:prstGeom prst="rect">
                <a:avLst/>
              </a:prstGeom>
              <a:noFill/>
              <a:ln w="9525">
                <a:noFill/>
                <a:miter lim="800000"/>
                <a:headEnd/>
                <a:tailEnd/>
              </a:ln>
            </p:spPr>
          </p:pic>
        </p:grpSp>
        <p:pic>
          <p:nvPicPr>
            <p:cNvPr id="124" name="קבוצה 34"/>
            <p:cNvPicPr>
              <a:picLocks noChangeArrowheads="1"/>
            </p:cNvPicPr>
            <p:nvPr/>
          </p:nvPicPr>
          <p:blipFill>
            <a:blip r:embed="rId14">
              <a:extLst>
                <a:ext uri="{BEBA8EAE-BF5A-486C-A8C5-ECC9F3942E4B}">
                  <a14:imgProps xmlns:a14="http://schemas.microsoft.com/office/drawing/2010/main">
                    <a14:imgLayer r:embed="rId15">
                      <a14:imgEffect>
                        <a14:brightnessContrast bright="20000"/>
                      </a14:imgEffect>
                    </a14:imgLayer>
                  </a14:imgProps>
                </a:ext>
              </a:extLst>
            </a:blip>
            <a:srcRect/>
            <a:stretch>
              <a:fillRect/>
            </a:stretch>
          </p:blipFill>
          <p:spPr bwMode="auto">
            <a:xfrm>
              <a:off x="2601294" y="1811637"/>
              <a:ext cx="1238606" cy="904136"/>
            </a:xfrm>
            <a:prstGeom prst="rect">
              <a:avLst/>
            </a:prstGeom>
            <a:noFill/>
            <a:ln w="9525">
              <a:noFill/>
              <a:miter lim="800000"/>
              <a:headEnd/>
              <a:tailEnd/>
            </a:ln>
          </p:spPr>
        </p:pic>
        <p:sp>
          <p:nvSpPr>
            <p:cNvPr id="127" name="TextBox 126"/>
            <p:cNvSpPr txBox="1"/>
            <p:nvPr/>
          </p:nvSpPr>
          <p:spPr>
            <a:xfrm>
              <a:off x="2547483" y="2592026"/>
              <a:ext cx="1044180" cy="307777"/>
            </a:xfrm>
            <a:prstGeom prst="rect">
              <a:avLst/>
            </a:prstGeom>
            <a:noFill/>
          </p:spPr>
          <p:txBody>
            <a:bodyPr wrap="square" rtlCol="0">
              <a:spAutoFit/>
            </a:bodyPr>
            <a:lstStyle/>
            <a:p>
              <a:pPr algn="ctr"/>
              <a:r>
                <a:rPr lang="de-DE" sz="1400" dirty="0" err="1" smtClean="0"/>
                <a:t>Catalog</a:t>
              </a:r>
              <a:endParaRPr lang="en-US" sz="1400" dirty="0"/>
            </a:p>
          </p:txBody>
        </p:sp>
        <p:sp>
          <p:nvSpPr>
            <p:cNvPr id="129" name="TextBox 128"/>
            <p:cNvSpPr txBox="1"/>
            <p:nvPr/>
          </p:nvSpPr>
          <p:spPr>
            <a:xfrm>
              <a:off x="903433" y="5579423"/>
              <a:ext cx="1044180" cy="523220"/>
            </a:xfrm>
            <a:prstGeom prst="rect">
              <a:avLst/>
            </a:prstGeom>
            <a:noFill/>
          </p:spPr>
          <p:txBody>
            <a:bodyPr wrap="square" rtlCol="0">
              <a:spAutoFit/>
            </a:bodyPr>
            <a:lstStyle/>
            <a:p>
              <a:pPr algn="ctr"/>
              <a:r>
                <a:rPr lang="en-US" sz="1400" dirty="0" smtClean="0"/>
                <a:t>Requests</a:t>
              </a:r>
              <a:br>
                <a:rPr lang="en-US" sz="1400" dirty="0" smtClean="0"/>
              </a:br>
              <a:r>
                <a:rPr lang="en-US" sz="1400" dirty="0" smtClean="0"/>
                <a:t>&amp; Usage</a:t>
              </a:r>
              <a:endParaRPr lang="en-US" sz="1400" dirty="0"/>
            </a:p>
          </p:txBody>
        </p:sp>
        <p:grpSp>
          <p:nvGrpSpPr>
            <p:cNvPr id="7" name="Group 6"/>
            <p:cNvGrpSpPr/>
            <p:nvPr/>
          </p:nvGrpSpPr>
          <p:grpSpPr>
            <a:xfrm>
              <a:off x="3233414" y="4874093"/>
              <a:ext cx="691231" cy="810565"/>
              <a:chOff x="6617276" y="3723642"/>
              <a:chExt cx="691231" cy="810565"/>
            </a:xfrm>
          </p:grpSpPr>
          <p:grpSp>
            <p:nvGrpSpPr>
              <p:cNvPr id="138" name="מלבן עם פינות אלכסוניות מעוגלות 25"/>
              <p:cNvGrpSpPr>
                <a:grpSpLocks/>
              </p:cNvGrpSpPr>
              <p:nvPr/>
            </p:nvGrpSpPr>
            <p:grpSpPr bwMode="auto">
              <a:xfrm>
                <a:off x="6633330" y="3723642"/>
                <a:ext cx="675177" cy="810565"/>
                <a:chOff x="2522" y="1977"/>
                <a:chExt cx="384" cy="461"/>
              </a:xfrm>
            </p:grpSpPr>
            <p:pic>
              <p:nvPicPr>
                <p:cNvPr id="139" name="מלבן עם פינות אלכסוניות מעוגלות 25"/>
                <p:cNvPicPr>
                  <a:picLocks noChangeArrowheads="1"/>
                </p:cNvPicPr>
                <p:nvPr/>
              </p:nvPicPr>
              <p:blipFill>
                <a:blip r:embed="rId10" cstate="print"/>
                <a:srcRect/>
                <a:stretch>
                  <a:fillRect/>
                </a:stretch>
              </p:blipFill>
              <p:spPr bwMode="auto">
                <a:xfrm>
                  <a:off x="2522" y="2054"/>
                  <a:ext cx="384" cy="384"/>
                </a:xfrm>
                <a:prstGeom prst="rect">
                  <a:avLst/>
                </a:prstGeom>
                <a:noFill/>
                <a:ln w="9525">
                  <a:noFill/>
                  <a:miter lim="800000"/>
                  <a:headEnd/>
                  <a:tailEnd/>
                </a:ln>
              </p:spPr>
            </p:pic>
            <p:sp>
              <p:nvSpPr>
                <p:cNvPr id="140" name="Text Box 30"/>
                <p:cNvSpPr txBox="1">
                  <a:spLocks noChangeArrowheads="1"/>
                </p:cNvSpPr>
                <p:nvPr/>
              </p:nvSpPr>
              <p:spPr bwMode="auto">
                <a:xfrm>
                  <a:off x="2597" y="1977"/>
                  <a:ext cx="268" cy="268"/>
                </a:xfrm>
                <a:prstGeom prst="rect">
                  <a:avLst/>
                </a:prstGeom>
                <a:noFill/>
                <a:ln w="9525">
                  <a:noFill/>
                  <a:miter lim="800000"/>
                  <a:headEnd/>
                  <a:tailEnd/>
                </a:ln>
              </p:spPr>
              <p:txBody>
                <a:bodyPr/>
                <a:lstStyle/>
                <a:p>
                  <a:pPr algn="ctr"/>
                  <a:endParaRPr lang="en-US"/>
                </a:p>
              </p:txBody>
            </p:sp>
          </p:grpSp>
          <p:pic>
            <p:nvPicPr>
              <p:cNvPr id="125" name="תמונה 69" descr="open platform.png"/>
              <p:cNvPicPr>
                <a:picLocks noChangeAspect="1"/>
              </p:cNvPicPr>
              <p:nvPr/>
            </p:nvPicPr>
            <p:blipFill>
              <a:blip r:embed="rId16"/>
              <a:srcRect/>
              <a:stretch>
                <a:fillRect/>
              </a:stretch>
            </p:blipFill>
            <p:spPr bwMode="auto">
              <a:xfrm>
                <a:off x="6617276" y="3977286"/>
                <a:ext cx="648316" cy="541497"/>
              </a:xfrm>
              <a:prstGeom prst="rect">
                <a:avLst/>
              </a:prstGeom>
              <a:noFill/>
              <a:ln w="9525">
                <a:noFill/>
                <a:miter lim="800000"/>
                <a:headEnd/>
                <a:tailEnd/>
              </a:ln>
            </p:spPr>
          </p:pic>
        </p:grpSp>
        <p:grpSp>
          <p:nvGrpSpPr>
            <p:cNvPr id="9" name="Group 8"/>
            <p:cNvGrpSpPr/>
            <p:nvPr/>
          </p:nvGrpSpPr>
          <p:grpSpPr>
            <a:xfrm>
              <a:off x="2201311" y="4874093"/>
              <a:ext cx="675177" cy="810565"/>
              <a:chOff x="5566530" y="3736457"/>
              <a:chExt cx="675177" cy="810565"/>
            </a:xfrm>
          </p:grpSpPr>
          <p:grpSp>
            <p:nvGrpSpPr>
              <p:cNvPr id="135" name="מלבן עם פינות אלכסוניות מעוגלות 25"/>
              <p:cNvGrpSpPr>
                <a:grpSpLocks/>
              </p:cNvGrpSpPr>
              <p:nvPr/>
            </p:nvGrpSpPr>
            <p:grpSpPr bwMode="auto">
              <a:xfrm>
                <a:off x="5566530" y="3736457"/>
                <a:ext cx="675177" cy="810565"/>
                <a:chOff x="2522" y="1977"/>
                <a:chExt cx="384" cy="461"/>
              </a:xfrm>
            </p:grpSpPr>
            <p:pic>
              <p:nvPicPr>
                <p:cNvPr id="136" name="מלבן עם פינות אלכסוניות מעוגלות 25"/>
                <p:cNvPicPr>
                  <a:picLocks noChangeArrowheads="1"/>
                </p:cNvPicPr>
                <p:nvPr/>
              </p:nvPicPr>
              <p:blipFill>
                <a:blip r:embed="rId10" cstate="print"/>
                <a:srcRect/>
                <a:stretch>
                  <a:fillRect/>
                </a:stretch>
              </p:blipFill>
              <p:spPr bwMode="auto">
                <a:xfrm>
                  <a:off x="2522" y="2054"/>
                  <a:ext cx="384" cy="384"/>
                </a:xfrm>
                <a:prstGeom prst="rect">
                  <a:avLst/>
                </a:prstGeom>
                <a:noFill/>
                <a:ln w="9525">
                  <a:noFill/>
                  <a:miter lim="800000"/>
                  <a:headEnd/>
                  <a:tailEnd/>
                </a:ln>
              </p:spPr>
            </p:pic>
            <p:sp>
              <p:nvSpPr>
                <p:cNvPr id="137" name="Text Box 30"/>
                <p:cNvSpPr txBox="1">
                  <a:spLocks noChangeArrowheads="1"/>
                </p:cNvSpPr>
                <p:nvPr/>
              </p:nvSpPr>
              <p:spPr bwMode="auto">
                <a:xfrm>
                  <a:off x="2597" y="1977"/>
                  <a:ext cx="268" cy="268"/>
                </a:xfrm>
                <a:prstGeom prst="rect">
                  <a:avLst/>
                </a:prstGeom>
                <a:noFill/>
                <a:ln w="9525">
                  <a:noFill/>
                  <a:miter lim="800000"/>
                  <a:headEnd/>
                  <a:tailEnd/>
                </a:ln>
              </p:spPr>
              <p:txBody>
                <a:bodyPr/>
                <a:lstStyle/>
                <a:p>
                  <a:pPr algn="ctr"/>
                  <a:endParaRPr lang="en-US"/>
                </a:p>
              </p:txBody>
            </p:sp>
          </p:grpSp>
          <p:pic>
            <p:nvPicPr>
              <p:cNvPr id="126" name="תמונה 124" descr="Exlibris icons.png"/>
              <p:cNvPicPr>
                <a:picLocks noChangeAspect="1"/>
              </p:cNvPicPr>
              <p:nvPr/>
            </p:nvPicPr>
            <p:blipFill>
              <a:blip r:embed="rId17"/>
              <a:srcRect/>
              <a:stretch>
                <a:fillRect/>
              </a:stretch>
            </p:blipFill>
            <p:spPr bwMode="auto">
              <a:xfrm>
                <a:off x="5603934" y="3937587"/>
                <a:ext cx="507775" cy="448327"/>
              </a:xfrm>
              <a:prstGeom prst="rect">
                <a:avLst/>
              </a:prstGeom>
              <a:noFill/>
              <a:ln w="9525">
                <a:noFill/>
                <a:miter lim="800000"/>
                <a:headEnd/>
                <a:tailEnd/>
              </a:ln>
            </p:spPr>
          </p:pic>
        </p:grpSp>
        <p:grpSp>
          <p:nvGrpSpPr>
            <p:cNvPr id="10" name="Group 9"/>
            <p:cNvGrpSpPr/>
            <p:nvPr/>
          </p:nvGrpSpPr>
          <p:grpSpPr>
            <a:xfrm>
              <a:off x="1155720" y="4881855"/>
              <a:ext cx="675177" cy="810565"/>
              <a:chOff x="4547355" y="3764591"/>
              <a:chExt cx="675177" cy="810565"/>
            </a:xfrm>
          </p:grpSpPr>
          <p:grpSp>
            <p:nvGrpSpPr>
              <p:cNvPr id="131" name="מלבן עם פינות אלכסוניות מעוגלות 25"/>
              <p:cNvGrpSpPr>
                <a:grpSpLocks/>
              </p:cNvGrpSpPr>
              <p:nvPr/>
            </p:nvGrpSpPr>
            <p:grpSpPr bwMode="auto">
              <a:xfrm>
                <a:off x="4547355" y="3764591"/>
                <a:ext cx="675177" cy="810565"/>
                <a:chOff x="2522" y="1977"/>
                <a:chExt cx="384" cy="461"/>
              </a:xfrm>
            </p:grpSpPr>
            <p:pic>
              <p:nvPicPr>
                <p:cNvPr id="133" name="מלבן עם פינות אלכסוניות מעוגלות 25"/>
                <p:cNvPicPr>
                  <a:picLocks noChangeArrowheads="1"/>
                </p:cNvPicPr>
                <p:nvPr/>
              </p:nvPicPr>
              <p:blipFill>
                <a:blip r:embed="rId10" cstate="print"/>
                <a:srcRect/>
                <a:stretch>
                  <a:fillRect/>
                </a:stretch>
              </p:blipFill>
              <p:spPr bwMode="auto">
                <a:xfrm>
                  <a:off x="2522" y="2054"/>
                  <a:ext cx="384" cy="384"/>
                </a:xfrm>
                <a:prstGeom prst="rect">
                  <a:avLst/>
                </a:prstGeom>
                <a:noFill/>
                <a:ln w="9525">
                  <a:noFill/>
                  <a:miter lim="800000"/>
                  <a:headEnd/>
                  <a:tailEnd/>
                </a:ln>
              </p:spPr>
            </p:pic>
            <p:sp>
              <p:nvSpPr>
                <p:cNvPr id="134" name="Text Box 30"/>
                <p:cNvSpPr txBox="1">
                  <a:spLocks noChangeArrowheads="1"/>
                </p:cNvSpPr>
                <p:nvPr/>
              </p:nvSpPr>
              <p:spPr bwMode="auto">
                <a:xfrm>
                  <a:off x="2597" y="1977"/>
                  <a:ext cx="268" cy="268"/>
                </a:xfrm>
                <a:prstGeom prst="rect">
                  <a:avLst/>
                </a:prstGeom>
                <a:noFill/>
                <a:ln w="9525">
                  <a:noFill/>
                  <a:miter lim="800000"/>
                  <a:headEnd/>
                  <a:tailEnd/>
                </a:ln>
              </p:spPr>
              <p:txBody>
                <a:bodyPr/>
                <a:lstStyle/>
                <a:p>
                  <a:pPr algn="ctr"/>
                  <a:endParaRPr lang="en-US"/>
                </a:p>
              </p:txBody>
            </p:sp>
          </p:grpSp>
          <p:pic>
            <p:nvPicPr>
              <p:cNvPr id="128" name="תמונה 72" descr="open platform.png"/>
              <p:cNvPicPr>
                <a:picLocks noChangeAspect="1"/>
              </p:cNvPicPr>
              <p:nvPr/>
            </p:nvPicPr>
            <p:blipFill>
              <a:blip r:embed="rId18"/>
              <a:srcRect/>
              <a:stretch>
                <a:fillRect/>
              </a:stretch>
            </p:blipFill>
            <p:spPr bwMode="auto">
              <a:xfrm>
                <a:off x="4572019" y="3820827"/>
                <a:ext cx="566880" cy="703311"/>
              </a:xfrm>
              <a:prstGeom prst="rect">
                <a:avLst/>
              </a:prstGeom>
              <a:noFill/>
              <a:ln w="9525">
                <a:noFill/>
                <a:miter lim="800000"/>
                <a:headEnd/>
                <a:tailEnd/>
              </a:ln>
            </p:spPr>
          </p:pic>
        </p:grpSp>
      </p:grpSp>
      <p:sp>
        <p:nvSpPr>
          <p:cNvPr id="203" name="Textfeld 39"/>
          <p:cNvSpPr txBox="1"/>
          <p:nvPr/>
        </p:nvSpPr>
        <p:spPr>
          <a:xfrm>
            <a:off x="1261200" y="1025319"/>
            <a:ext cx="1153664" cy="430887"/>
          </a:xfrm>
          <a:prstGeom prst="rect">
            <a:avLst/>
          </a:prstGeom>
          <a:solidFill>
            <a:schemeClr val="bg1"/>
          </a:solidFill>
          <a:effectLst>
            <a:outerShdw blurRad="50800" dist="38100" dir="2700000" algn="tl" rotWithShape="0">
              <a:prstClr val="black">
                <a:alpha val="40000"/>
              </a:prstClr>
            </a:outerShdw>
            <a:softEdge rad="31750"/>
          </a:effectLst>
        </p:spPr>
        <p:txBody>
          <a:bodyPr wrap="square" lIns="72000" tIns="0" rIns="72000" bIns="0" rtlCol="0">
            <a:spAutoFit/>
          </a:bodyPr>
          <a:lstStyle/>
          <a:p>
            <a:pPr algn="ctr"/>
            <a:r>
              <a:rPr lang="de-DE" sz="2800" b="1" dirty="0" smtClean="0">
                <a:solidFill>
                  <a:srgbClr val="2C4D82"/>
                </a:solidFill>
                <a:latin typeface="Calibri" pitchFamily="34" charset="0"/>
                <a:cs typeface="Calibri" pitchFamily="34" charset="0"/>
              </a:rPr>
              <a:t>Alma</a:t>
            </a:r>
            <a:endParaRPr lang="en-GB" sz="2800" b="1" dirty="0">
              <a:solidFill>
                <a:srgbClr val="2C4D82"/>
              </a:solidFill>
              <a:latin typeface="Calibri" pitchFamily="34" charset="0"/>
              <a:cs typeface="Calibri" pitchFamily="34" charset="0"/>
            </a:endParaRPr>
          </a:p>
        </p:txBody>
      </p:sp>
      <p:grpSp>
        <p:nvGrpSpPr>
          <p:cNvPr id="204" name="Group 203"/>
          <p:cNvGrpSpPr/>
          <p:nvPr/>
        </p:nvGrpSpPr>
        <p:grpSpPr>
          <a:xfrm>
            <a:off x="4690293" y="1607862"/>
            <a:ext cx="3733800" cy="4671116"/>
            <a:chOff x="646000" y="1607862"/>
            <a:chExt cx="3733800" cy="4671116"/>
          </a:xfrm>
        </p:grpSpPr>
        <p:sp>
          <p:nvSpPr>
            <p:cNvPr id="205" name="Rounded Rectangle 204"/>
            <p:cNvSpPr/>
            <p:nvPr/>
          </p:nvSpPr>
          <p:spPr>
            <a:xfrm>
              <a:off x="646000" y="1607862"/>
              <a:ext cx="3733800" cy="4671116"/>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06" name="TextBox 205"/>
            <p:cNvSpPr txBox="1"/>
            <p:nvPr/>
          </p:nvSpPr>
          <p:spPr>
            <a:xfrm>
              <a:off x="839784" y="1999737"/>
              <a:ext cx="1870507" cy="375248"/>
            </a:xfrm>
            <a:prstGeom prst="rect">
              <a:avLst/>
            </a:prstGeom>
            <a:noFill/>
          </p:spPr>
          <p:txBody>
            <a:bodyPr wrap="square" rtlCol="0">
              <a:spAutoFit/>
            </a:bodyPr>
            <a:lstStyle/>
            <a:p>
              <a:r>
                <a:rPr lang="en-US" b="1" dirty="0" smtClean="0"/>
                <a:t>University B</a:t>
              </a:r>
              <a:endParaRPr lang="en-US" b="1" dirty="0"/>
            </a:p>
          </p:txBody>
        </p:sp>
        <p:sp>
          <p:nvSpPr>
            <p:cNvPr id="207" name="TextBox 206"/>
            <p:cNvSpPr txBox="1"/>
            <p:nvPr/>
          </p:nvSpPr>
          <p:spPr>
            <a:xfrm>
              <a:off x="1875428" y="5577930"/>
              <a:ext cx="1296610" cy="523220"/>
            </a:xfrm>
            <a:prstGeom prst="rect">
              <a:avLst/>
            </a:prstGeom>
            <a:noFill/>
          </p:spPr>
          <p:txBody>
            <a:bodyPr wrap="square" rtlCol="0">
              <a:spAutoFit/>
            </a:bodyPr>
            <a:lstStyle/>
            <a:p>
              <a:pPr algn="ctr"/>
              <a:r>
                <a:rPr lang="en-US" sz="1400" dirty="0" smtClean="0"/>
                <a:t>Users</a:t>
              </a:r>
              <a:br>
                <a:rPr lang="en-US" sz="1400" dirty="0" smtClean="0"/>
              </a:br>
              <a:r>
                <a:rPr lang="en-US" sz="1400" dirty="0" smtClean="0"/>
                <a:t>&amp; Staff</a:t>
              </a:r>
              <a:endParaRPr lang="en-US" sz="1400" dirty="0"/>
            </a:p>
          </p:txBody>
        </p:sp>
        <p:sp>
          <p:nvSpPr>
            <p:cNvPr id="208" name="TextBox 207"/>
            <p:cNvSpPr txBox="1"/>
            <p:nvPr/>
          </p:nvSpPr>
          <p:spPr>
            <a:xfrm>
              <a:off x="839784" y="3504476"/>
              <a:ext cx="1137725" cy="523220"/>
            </a:xfrm>
            <a:prstGeom prst="rect">
              <a:avLst/>
            </a:prstGeom>
            <a:noFill/>
          </p:spPr>
          <p:txBody>
            <a:bodyPr wrap="square" rtlCol="0">
              <a:spAutoFit/>
            </a:bodyPr>
            <a:lstStyle/>
            <a:p>
              <a:pPr algn="ctr"/>
              <a:r>
                <a:rPr lang="en-US" sz="1400" dirty="0" smtClean="0"/>
                <a:t>Physical Holdings</a:t>
              </a:r>
              <a:endParaRPr lang="en-US" sz="1400" dirty="0"/>
            </a:p>
          </p:txBody>
        </p:sp>
        <p:sp>
          <p:nvSpPr>
            <p:cNvPr id="209" name="TextBox 208"/>
            <p:cNvSpPr txBox="1"/>
            <p:nvPr/>
          </p:nvSpPr>
          <p:spPr>
            <a:xfrm>
              <a:off x="1901160" y="3494369"/>
              <a:ext cx="1137725" cy="523220"/>
            </a:xfrm>
            <a:prstGeom prst="rect">
              <a:avLst/>
            </a:prstGeom>
            <a:noFill/>
          </p:spPr>
          <p:txBody>
            <a:bodyPr wrap="square" rtlCol="0">
              <a:spAutoFit/>
            </a:bodyPr>
            <a:lstStyle/>
            <a:p>
              <a:pPr algn="ctr"/>
              <a:r>
                <a:rPr lang="en-US" sz="1400" dirty="0" smtClean="0"/>
                <a:t>Electronic Holdings</a:t>
              </a:r>
              <a:endParaRPr lang="en-US" sz="1400" dirty="0"/>
            </a:p>
          </p:txBody>
        </p:sp>
        <p:sp>
          <p:nvSpPr>
            <p:cNvPr id="210" name="TextBox 209"/>
            <p:cNvSpPr txBox="1"/>
            <p:nvPr/>
          </p:nvSpPr>
          <p:spPr>
            <a:xfrm>
              <a:off x="3077243" y="5570422"/>
              <a:ext cx="1137725" cy="523220"/>
            </a:xfrm>
            <a:prstGeom prst="rect">
              <a:avLst/>
            </a:prstGeom>
            <a:noFill/>
          </p:spPr>
          <p:txBody>
            <a:bodyPr wrap="square" rtlCol="0">
              <a:spAutoFit/>
            </a:bodyPr>
            <a:lstStyle/>
            <a:p>
              <a:pPr algn="ctr"/>
              <a:r>
                <a:rPr lang="en-US" sz="1400" dirty="0" smtClean="0"/>
                <a:t>Workflows</a:t>
              </a:r>
              <a:br>
                <a:rPr lang="en-US" sz="1400" dirty="0" smtClean="0"/>
              </a:br>
              <a:r>
                <a:rPr lang="en-US" sz="1400" dirty="0" smtClean="0"/>
                <a:t>&amp; </a:t>
              </a:r>
              <a:r>
                <a:rPr lang="en-US" sz="1400" dirty="0" err="1" smtClean="0"/>
                <a:t>Config</a:t>
              </a:r>
              <a:endParaRPr lang="en-US" sz="1400" dirty="0"/>
            </a:p>
          </p:txBody>
        </p:sp>
        <p:sp>
          <p:nvSpPr>
            <p:cNvPr id="211" name="TextBox 210"/>
            <p:cNvSpPr txBox="1"/>
            <p:nvPr/>
          </p:nvSpPr>
          <p:spPr>
            <a:xfrm>
              <a:off x="1892773" y="4649101"/>
              <a:ext cx="1044180" cy="307777"/>
            </a:xfrm>
            <a:prstGeom prst="rect">
              <a:avLst/>
            </a:prstGeom>
            <a:noFill/>
          </p:spPr>
          <p:txBody>
            <a:bodyPr wrap="square" rtlCol="0">
              <a:spAutoFit/>
            </a:bodyPr>
            <a:lstStyle/>
            <a:p>
              <a:pPr algn="ctr"/>
              <a:r>
                <a:rPr lang="en-US" sz="1400" dirty="0" smtClean="0"/>
                <a:t>Licenses</a:t>
              </a:r>
              <a:endParaRPr lang="en-US" sz="1400" dirty="0"/>
            </a:p>
          </p:txBody>
        </p:sp>
        <p:sp>
          <p:nvSpPr>
            <p:cNvPr id="212" name="TextBox 211"/>
            <p:cNvSpPr txBox="1"/>
            <p:nvPr/>
          </p:nvSpPr>
          <p:spPr>
            <a:xfrm>
              <a:off x="3032456" y="3504476"/>
              <a:ext cx="1137725" cy="523220"/>
            </a:xfrm>
            <a:prstGeom prst="rect">
              <a:avLst/>
            </a:prstGeom>
            <a:noFill/>
          </p:spPr>
          <p:txBody>
            <a:bodyPr wrap="square" rtlCol="0">
              <a:spAutoFit/>
            </a:bodyPr>
            <a:lstStyle/>
            <a:p>
              <a:pPr algn="ctr"/>
              <a:r>
                <a:rPr lang="en-US" sz="1400" dirty="0" smtClean="0"/>
                <a:t>Digital Holdings</a:t>
              </a:r>
              <a:endParaRPr lang="en-US" sz="1400" dirty="0"/>
            </a:p>
          </p:txBody>
        </p:sp>
        <p:sp>
          <p:nvSpPr>
            <p:cNvPr id="213" name="TextBox 212"/>
            <p:cNvSpPr txBox="1"/>
            <p:nvPr/>
          </p:nvSpPr>
          <p:spPr>
            <a:xfrm>
              <a:off x="3074830" y="4649101"/>
              <a:ext cx="1044180" cy="307777"/>
            </a:xfrm>
            <a:prstGeom prst="rect">
              <a:avLst/>
            </a:prstGeom>
            <a:noFill/>
          </p:spPr>
          <p:txBody>
            <a:bodyPr wrap="square" rtlCol="0">
              <a:spAutoFit/>
            </a:bodyPr>
            <a:lstStyle/>
            <a:p>
              <a:pPr algn="ctr"/>
              <a:r>
                <a:rPr lang="en-US" sz="1400" dirty="0" smtClean="0"/>
                <a:t>Vendors</a:t>
              </a:r>
              <a:endParaRPr lang="en-US" sz="1400" dirty="0"/>
            </a:p>
          </p:txBody>
        </p:sp>
        <p:sp>
          <p:nvSpPr>
            <p:cNvPr id="214" name="TextBox 213"/>
            <p:cNvSpPr txBox="1"/>
            <p:nvPr/>
          </p:nvSpPr>
          <p:spPr>
            <a:xfrm>
              <a:off x="903433" y="4649101"/>
              <a:ext cx="1044180" cy="307777"/>
            </a:xfrm>
            <a:prstGeom prst="rect">
              <a:avLst/>
            </a:prstGeom>
            <a:noFill/>
          </p:spPr>
          <p:txBody>
            <a:bodyPr wrap="square" rtlCol="0">
              <a:spAutoFit/>
            </a:bodyPr>
            <a:lstStyle/>
            <a:p>
              <a:pPr algn="ctr"/>
              <a:r>
                <a:rPr lang="en-US" sz="1400" dirty="0" smtClean="0"/>
                <a:t>Budgets</a:t>
              </a:r>
              <a:endParaRPr lang="en-US" sz="1400" dirty="0"/>
            </a:p>
          </p:txBody>
        </p:sp>
        <p:grpSp>
          <p:nvGrpSpPr>
            <p:cNvPr id="215" name="Group 214"/>
            <p:cNvGrpSpPr/>
            <p:nvPr/>
          </p:nvGrpSpPr>
          <p:grpSpPr>
            <a:xfrm>
              <a:off x="1115137" y="2374985"/>
              <a:ext cx="676139" cy="1271107"/>
              <a:chOff x="3215321" y="2994569"/>
              <a:chExt cx="419443" cy="716558"/>
            </a:xfrm>
          </p:grpSpPr>
          <p:grpSp>
            <p:nvGrpSpPr>
              <p:cNvPr id="259" name="מלבן עם פינות אלכסוניות מעוגלות 18"/>
              <p:cNvGrpSpPr>
                <a:grpSpLocks/>
              </p:cNvGrpSpPr>
              <p:nvPr/>
            </p:nvGrpSpPr>
            <p:grpSpPr bwMode="auto">
              <a:xfrm>
                <a:off x="3215321" y="2994569"/>
                <a:ext cx="419443" cy="716558"/>
                <a:chOff x="1612" y="2306"/>
                <a:chExt cx="384" cy="656"/>
              </a:xfrm>
            </p:grpSpPr>
            <p:pic>
              <p:nvPicPr>
                <p:cNvPr id="261" name="מלבן עם פינות אלכסוניות מעוגלות 18"/>
                <p:cNvPicPr>
                  <a:picLocks noChangeArrowheads="1"/>
                </p:cNvPicPr>
                <p:nvPr/>
              </p:nvPicPr>
              <p:blipFill>
                <a:blip r:embed="rId4" cstate="print"/>
                <a:srcRect/>
                <a:stretch>
                  <a:fillRect/>
                </a:stretch>
              </p:blipFill>
              <p:spPr bwMode="auto">
                <a:xfrm>
                  <a:off x="1612" y="2578"/>
                  <a:ext cx="384" cy="384"/>
                </a:xfrm>
                <a:prstGeom prst="rect">
                  <a:avLst/>
                </a:prstGeom>
                <a:noFill/>
                <a:ln w="9525">
                  <a:noFill/>
                  <a:miter lim="800000"/>
                  <a:headEnd/>
                  <a:tailEnd/>
                </a:ln>
              </p:spPr>
            </p:pic>
            <p:sp>
              <p:nvSpPr>
                <p:cNvPr id="262" name="Text Box 5"/>
                <p:cNvSpPr txBox="1">
                  <a:spLocks noChangeArrowheads="1"/>
                </p:cNvSpPr>
                <p:nvPr/>
              </p:nvSpPr>
              <p:spPr bwMode="auto">
                <a:xfrm>
                  <a:off x="1688" y="2306"/>
                  <a:ext cx="268" cy="268"/>
                </a:xfrm>
                <a:prstGeom prst="rect">
                  <a:avLst/>
                </a:prstGeom>
                <a:noFill/>
                <a:ln w="9525">
                  <a:noFill/>
                  <a:miter lim="800000"/>
                  <a:headEnd/>
                  <a:tailEnd/>
                </a:ln>
              </p:spPr>
              <p:txBody>
                <a:bodyPr/>
                <a:lstStyle/>
                <a:p>
                  <a:pPr algn="ctr"/>
                  <a:endParaRPr lang="en-US"/>
                </a:p>
              </p:txBody>
            </p:sp>
          </p:grpSp>
          <p:pic>
            <p:nvPicPr>
              <p:cNvPr id="260" name="תמונה 114" descr="Exlibris icons.png"/>
              <p:cNvPicPr>
                <a:picLocks noChangeAspect="1"/>
              </p:cNvPicPr>
              <p:nvPr/>
            </p:nvPicPr>
            <p:blipFill>
              <a:blip r:embed="rId5" cstate="print"/>
              <a:srcRect/>
              <a:stretch>
                <a:fillRect/>
              </a:stretch>
            </p:blipFill>
            <p:spPr bwMode="auto">
              <a:xfrm>
                <a:off x="3241840" y="3341528"/>
                <a:ext cx="311305" cy="252321"/>
              </a:xfrm>
              <a:prstGeom prst="rect">
                <a:avLst/>
              </a:prstGeom>
              <a:noFill/>
              <a:ln w="9525">
                <a:noFill/>
                <a:miter lim="800000"/>
                <a:headEnd/>
                <a:tailEnd/>
              </a:ln>
            </p:spPr>
          </p:pic>
        </p:grpSp>
        <p:grpSp>
          <p:nvGrpSpPr>
            <p:cNvPr id="216" name="Group 215"/>
            <p:cNvGrpSpPr/>
            <p:nvPr/>
          </p:nvGrpSpPr>
          <p:grpSpPr>
            <a:xfrm>
              <a:off x="3236574" y="2374408"/>
              <a:ext cx="727014" cy="1227327"/>
              <a:chOff x="5498223" y="3653231"/>
              <a:chExt cx="423812" cy="715465"/>
            </a:xfrm>
          </p:grpSpPr>
          <p:grpSp>
            <p:nvGrpSpPr>
              <p:cNvPr id="255" name="מלבן עם פינות אלכסוניות מעוגלות 26"/>
              <p:cNvGrpSpPr>
                <a:grpSpLocks/>
              </p:cNvGrpSpPr>
              <p:nvPr/>
            </p:nvGrpSpPr>
            <p:grpSpPr bwMode="auto">
              <a:xfrm>
                <a:off x="5498223" y="3653231"/>
                <a:ext cx="423812" cy="715465"/>
                <a:chOff x="3702" y="2909"/>
                <a:chExt cx="388" cy="655"/>
              </a:xfrm>
            </p:grpSpPr>
            <p:pic>
              <p:nvPicPr>
                <p:cNvPr id="257" name="מלבן עם פינות אלכסוניות מעוגלות 26"/>
                <p:cNvPicPr>
                  <a:picLocks noChangeArrowheads="1"/>
                </p:cNvPicPr>
                <p:nvPr/>
              </p:nvPicPr>
              <p:blipFill>
                <a:blip r:embed="rId6" cstate="print"/>
                <a:srcRect/>
                <a:stretch>
                  <a:fillRect/>
                </a:stretch>
              </p:blipFill>
              <p:spPr bwMode="auto">
                <a:xfrm>
                  <a:off x="3702" y="3180"/>
                  <a:ext cx="388" cy="384"/>
                </a:xfrm>
                <a:prstGeom prst="rect">
                  <a:avLst/>
                </a:prstGeom>
                <a:noFill/>
                <a:ln w="9525">
                  <a:noFill/>
                  <a:miter lim="800000"/>
                  <a:headEnd/>
                  <a:tailEnd/>
                </a:ln>
              </p:spPr>
            </p:pic>
            <p:sp>
              <p:nvSpPr>
                <p:cNvPr id="258" name="Text Box 37"/>
                <p:cNvSpPr txBox="1">
                  <a:spLocks noChangeArrowheads="1"/>
                </p:cNvSpPr>
                <p:nvPr/>
              </p:nvSpPr>
              <p:spPr bwMode="auto">
                <a:xfrm>
                  <a:off x="3775" y="2909"/>
                  <a:ext cx="268" cy="269"/>
                </a:xfrm>
                <a:prstGeom prst="rect">
                  <a:avLst/>
                </a:prstGeom>
                <a:noFill/>
                <a:ln w="9525">
                  <a:noFill/>
                  <a:miter lim="800000"/>
                  <a:headEnd/>
                  <a:tailEnd/>
                </a:ln>
              </p:spPr>
              <p:txBody>
                <a:bodyPr/>
                <a:lstStyle/>
                <a:p>
                  <a:pPr algn="ctr"/>
                  <a:endParaRPr lang="en-US"/>
                </a:p>
              </p:txBody>
            </p:sp>
          </p:grpSp>
          <p:pic>
            <p:nvPicPr>
              <p:cNvPr id="256" name="תמונה 94" descr="Exlibris icons.png"/>
              <p:cNvPicPr>
                <a:picLocks noChangeAspect="1"/>
              </p:cNvPicPr>
              <p:nvPr/>
            </p:nvPicPr>
            <p:blipFill>
              <a:blip r:embed="rId7" cstate="print"/>
              <a:srcRect/>
              <a:stretch>
                <a:fillRect/>
              </a:stretch>
            </p:blipFill>
            <p:spPr bwMode="auto">
              <a:xfrm>
                <a:off x="5537886" y="4005520"/>
                <a:ext cx="267613" cy="288367"/>
              </a:xfrm>
              <a:prstGeom prst="rect">
                <a:avLst/>
              </a:prstGeom>
              <a:noFill/>
              <a:ln w="9525">
                <a:noFill/>
                <a:miter lim="800000"/>
                <a:headEnd/>
                <a:tailEnd/>
              </a:ln>
            </p:spPr>
          </p:pic>
        </p:grpSp>
        <p:grpSp>
          <p:nvGrpSpPr>
            <p:cNvPr id="217" name="Group 216"/>
            <p:cNvGrpSpPr/>
            <p:nvPr/>
          </p:nvGrpSpPr>
          <p:grpSpPr>
            <a:xfrm>
              <a:off x="2199479" y="2370512"/>
              <a:ext cx="651693" cy="1274544"/>
              <a:chOff x="3290690" y="3702331"/>
              <a:chExt cx="419443" cy="820312"/>
            </a:xfrm>
          </p:grpSpPr>
          <p:grpSp>
            <p:nvGrpSpPr>
              <p:cNvPr id="251" name="מלבן עם פינות אלכסוניות מעוגלות 21"/>
              <p:cNvGrpSpPr>
                <a:grpSpLocks/>
              </p:cNvGrpSpPr>
              <p:nvPr/>
            </p:nvGrpSpPr>
            <p:grpSpPr bwMode="auto">
              <a:xfrm>
                <a:off x="3290690" y="3702331"/>
                <a:ext cx="419443" cy="820312"/>
                <a:chOff x="1681" y="2954"/>
                <a:chExt cx="384" cy="751"/>
              </a:xfrm>
            </p:grpSpPr>
            <p:pic>
              <p:nvPicPr>
                <p:cNvPr id="253" name="מלבן עם פינות אלכסוניות מעוגלות 21"/>
                <p:cNvPicPr>
                  <a:picLocks noChangeArrowheads="1"/>
                </p:cNvPicPr>
                <p:nvPr/>
              </p:nvPicPr>
              <p:blipFill>
                <a:blip r:embed="rId8" cstate="print"/>
                <a:srcRect/>
                <a:stretch>
                  <a:fillRect/>
                </a:stretch>
              </p:blipFill>
              <p:spPr bwMode="auto">
                <a:xfrm>
                  <a:off x="1681" y="3317"/>
                  <a:ext cx="384" cy="388"/>
                </a:xfrm>
                <a:prstGeom prst="rect">
                  <a:avLst/>
                </a:prstGeom>
                <a:noFill/>
                <a:ln w="9525">
                  <a:noFill/>
                  <a:miter lim="800000"/>
                  <a:headEnd/>
                  <a:tailEnd/>
                </a:ln>
              </p:spPr>
            </p:pic>
            <p:sp>
              <p:nvSpPr>
                <p:cNvPr id="254" name="Text Box 15"/>
                <p:cNvSpPr txBox="1">
                  <a:spLocks noChangeArrowheads="1"/>
                </p:cNvSpPr>
                <p:nvPr/>
              </p:nvSpPr>
              <p:spPr bwMode="auto">
                <a:xfrm>
                  <a:off x="1749" y="2954"/>
                  <a:ext cx="269" cy="268"/>
                </a:xfrm>
                <a:prstGeom prst="rect">
                  <a:avLst/>
                </a:prstGeom>
                <a:noFill/>
                <a:ln w="9525">
                  <a:noFill/>
                  <a:miter lim="800000"/>
                  <a:headEnd/>
                  <a:tailEnd/>
                </a:ln>
              </p:spPr>
              <p:txBody>
                <a:bodyPr/>
                <a:lstStyle/>
                <a:p>
                  <a:pPr algn="ctr"/>
                  <a:endParaRPr lang="en-US"/>
                </a:p>
              </p:txBody>
            </p:sp>
          </p:grpSp>
          <p:pic>
            <p:nvPicPr>
              <p:cNvPr id="252" name="תמונה 113" descr="Exlibris icons.png"/>
              <p:cNvPicPr>
                <a:picLocks noChangeAspect="1"/>
              </p:cNvPicPr>
              <p:nvPr/>
            </p:nvPicPr>
            <p:blipFill>
              <a:blip r:embed="rId9" cstate="print"/>
              <a:srcRect/>
              <a:stretch>
                <a:fillRect/>
              </a:stretch>
            </p:blipFill>
            <p:spPr bwMode="auto">
              <a:xfrm>
                <a:off x="3310366" y="4172948"/>
                <a:ext cx="317859" cy="249044"/>
              </a:xfrm>
              <a:prstGeom prst="rect">
                <a:avLst/>
              </a:prstGeom>
              <a:noFill/>
              <a:ln w="9525">
                <a:noFill/>
                <a:miter lim="800000"/>
                <a:headEnd/>
                <a:tailEnd/>
              </a:ln>
            </p:spPr>
          </p:pic>
        </p:grpSp>
        <p:grpSp>
          <p:nvGrpSpPr>
            <p:cNvPr id="218" name="Group 217"/>
            <p:cNvGrpSpPr/>
            <p:nvPr/>
          </p:nvGrpSpPr>
          <p:grpSpPr>
            <a:xfrm>
              <a:off x="2186676" y="3723673"/>
              <a:ext cx="675177" cy="1056725"/>
              <a:chOff x="4209313" y="2635164"/>
              <a:chExt cx="419443" cy="656469"/>
            </a:xfrm>
          </p:grpSpPr>
          <p:grpSp>
            <p:nvGrpSpPr>
              <p:cNvPr id="247" name="מלבן עם פינות אלכסוניות מעוגלות 25"/>
              <p:cNvGrpSpPr>
                <a:grpSpLocks/>
              </p:cNvGrpSpPr>
              <p:nvPr/>
            </p:nvGrpSpPr>
            <p:grpSpPr bwMode="auto">
              <a:xfrm>
                <a:off x="4209313" y="2635164"/>
                <a:ext cx="419443" cy="656469"/>
                <a:chOff x="2522" y="1977"/>
                <a:chExt cx="384" cy="601"/>
              </a:xfrm>
            </p:grpSpPr>
            <p:pic>
              <p:nvPicPr>
                <p:cNvPr id="249" name="מלבן עם פינות אלכסוניות מעוגלות 25"/>
                <p:cNvPicPr>
                  <a:picLocks noChangeArrowheads="1"/>
                </p:cNvPicPr>
                <p:nvPr/>
              </p:nvPicPr>
              <p:blipFill>
                <a:blip r:embed="rId10" cstate="print"/>
                <a:srcRect/>
                <a:stretch>
                  <a:fillRect/>
                </a:stretch>
              </p:blipFill>
              <p:spPr bwMode="auto">
                <a:xfrm>
                  <a:off x="2522" y="2194"/>
                  <a:ext cx="384" cy="384"/>
                </a:xfrm>
                <a:prstGeom prst="rect">
                  <a:avLst/>
                </a:prstGeom>
                <a:noFill/>
                <a:ln w="9525">
                  <a:noFill/>
                  <a:miter lim="800000"/>
                  <a:headEnd/>
                  <a:tailEnd/>
                </a:ln>
              </p:spPr>
            </p:pic>
            <p:sp>
              <p:nvSpPr>
                <p:cNvPr id="250" name="Text Box 30"/>
                <p:cNvSpPr txBox="1">
                  <a:spLocks noChangeArrowheads="1"/>
                </p:cNvSpPr>
                <p:nvPr/>
              </p:nvSpPr>
              <p:spPr bwMode="auto">
                <a:xfrm>
                  <a:off x="2597" y="1977"/>
                  <a:ext cx="268" cy="268"/>
                </a:xfrm>
                <a:prstGeom prst="rect">
                  <a:avLst/>
                </a:prstGeom>
                <a:noFill/>
                <a:ln w="9525">
                  <a:noFill/>
                  <a:miter lim="800000"/>
                  <a:headEnd/>
                  <a:tailEnd/>
                </a:ln>
              </p:spPr>
              <p:txBody>
                <a:bodyPr/>
                <a:lstStyle/>
                <a:p>
                  <a:pPr algn="ctr"/>
                  <a:endParaRPr lang="en-US"/>
                </a:p>
              </p:txBody>
            </p:sp>
          </p:grpSp>
          <p:pic>
            <p:nvPicPr>
              <p:cNvPr id="248" name="תמונה 117" descr="Exlibris icons.png"/>
              <p:cNvPicPr>
                <a:picLocks noChangeAspect="1"/>
              </p:cNvPicPr>
              <p:nvPr/>
            </p:nvPicPr>
            <p:blipFill>
              <a:blip r:embed="rId11" cstate="print"/>
              <a:srcRect/>
              <a:stretch>
                <a:fillRect/>
              </a:stretch>
            </p:blipFill>
            <p:spPr bwMode="auto">
              <a:xfrm rot="21046275">
                <a:off x="4224857" y="2902652"/>
                <a:ext cx="349536" cy="304752"/>
              </a:xfrm>
              <a:prstGeom prst="rect">
                <a:avLst/>
              </a:prstGeom>
              <a:noFill/>
              <a:ln w="9525">
                <a:noFill/>
                <a:miter lim="800000"/>
                <a:headEnd/>
                <a:tailEnd/>
              </a:ln>
            </p:spPr>
          </p:pic>
        </p:grpSp>
        <p:grpSp>
          <p:nvGrpSpPr>
            <p:cNvPr id="219" name="Group 218"/>
            <p:cNvGrpSpPr/>
            <p:nvPr/>
          </p:nvGrpSpPr>
          <p:grpSpPr>
            <a:xfrm>
              <a:off x="3257167" y="3723642"/>
              <a:ext cx="675177" cy="1056725"/>
              <a:chOff x="-399129" y="3524830"/>
              <a:chExt cx="675177" cy="1056725"/>
            </a:xfrm>
          </p:grpSpPr>
          <p:grpSp>
            <p:nvGrpSpPr>
              <p:cNvPr id="243" name="מלבן עם פינות אלכסוניות מעוגלות 25"/>
              <p:cNvGrpSpPr>
                <a:grpSpLocks/>
              </p:cNvGrpSpPr>
              <p:nvPr/>
            </p:nvGrpSpPr>
            <p:grpSpPr bwMode="auto">
              <a:xfrm>
                <a:off x="-399129" y="3524830"/>
                <a:ext cx="675177" cy="1056725"/>
                <a:chOff x="2522" y="1977"/>
                <a:chExt cx="384" cy="601"/>
              </a:xfrm>
            </p:grpSpPr>
            <p:pic>
              <p:nvPicPr>
                <p:cNvPr id="245" name="מלבן עם פינות אלכסוניות מעוגלות 25"/>
                <p:cNvPicPr>
                  <a:picLocks noChangeArrowheads="1"/>
                </p:cNvPicPr>
                <p:nvPr/>
              </p:nvPicPr>
              <p:blipFill>
                <a:blip r:embed="rId10" cstate="print"/>
                <a:srcRect/>
                <a:stretch>
                  <a:fillRect/>
                </a:stretch>
              </p:blipFill>
              <p:spPr bwMode="auto">
                <a:xfrm>
                  <a:off x="2522" y="2194"/>
                  <a:ext cx="384" cy="384"/>
                </a:xfrm>
                <a:prstGeom prst="rect">
                  <a:avLst/>
                </a:prstGeom>
                <a:noFill/>
                <a:ln w="9525">
                  <a:noFill/>
                  <a:miter lim="800000"/>
                  <a:headEnd/>
                  <a:tailEnd/>
                </a:ln>
              </p:spPr>
            </p:pic>
            <p:sp>
              <p:nvSpPr>
                <p:cNvPr id="246" name="Text Box 30"/>
                <p:cNvSpPr txBox="1">
                  <a:spLocks noChangeArrowheads="1"/>
                </p:cNvSpPr>
                <p:nvPr/>
              </p:nvSpPr>
              <p:spPr bwMode="auto">
                <a:xfrm>
                  <a:off x="2597" y="1977"/>
                  <a:ext cx="268" cy="268"/>
                </a:xfrm>
                <a:prstGeom prst="rect">
                  <a:avLst/>
                </a:prstGeom>
                <a:noFill/>
                <a:ln w="9525">
                  <a:noFill/>
                  <a:miter lim="800000"/>
                  <a:headEnd/>
                  <a:tailEnd/>
                </a:ln>
              </p:spPr>
              <p:txBody>
                <a:bodyPr/>
                <a:lstStyle/>
                <a:p>
                  <a:pPr algn="ctr"/>
                  <a:endParaRPr lang="en-US"/>
                </a:p>
              </p:txBody>
            </p:sp>
          </p:grpSp>
          <p:pic>
            <p:nvPicPr>
              <p:cNvPr id="244" name="תמונה 94" descr="Exlibris icons.png"/>
              <p:cNvPicPr>
                <a:picLocks noChangeAspect="1"/>
              </p:cNvPicPr>
              <p:nvPr/>
            </p:nvPicPr>
            <p:blipFill>
              <a:blip r:embed="rId12"/>
              <a:srcRect/>
              <a:stretch>
                <a:fillRect/>
              </a:stretch>
            </p:blipFill>
            <p:spPr bwMode="auto">
              <a:xfrm>
                <a:off x="-326633" y="3941060"/>
                <a:ext cx="471217" cy="430465"/>
              </a:xfrm>
              <a:prstGeom prst="rect">
                <a:avLst/>
              </a:prstGeom>
              <a:noFill/>
              <a:ln w="9525">
                <a:noFill/>
                <a:miter lim="800000"/>
                <a:headEnd/>
                <a:tailEnd/>
              </a:ln>
            </p:spPr>
          </p:pic>
        </p:grpSp>
        <p:grpSp>
          <p:nvGrpSpPr>
            <p:cNvPr id="220" name="Group 219"/>
            <p:cNvGrpSpPr/>
            <p:nvPr/>
          </p:nvGrpSpPr>
          <p:grpSpPr>
            <a:xfrm>
              <a:off x="1116184" y="3723642"/>
              <a:ext cx="675177" cy="1056725"/>
              <a:chOff x="-258881" y="3640275"/>
              <a:chExt cx="675177" cy="1056725"/>
            </a:xfrm>
          </p:grpSpPr>
          <p:grpSp>
            <p:nvGrpSpPr>
              <p:cNvPr id="239" name="מלבן עם פינות אלכסוניות מעוגלות 25"/>
              <p:cNvGrpSpPr>
                <a:grpSpLocks/>
              </p:cNvGrpSpPr>
              <p:nvPr/>
            </p:nvGrpSpPr>
            <p:grpSpPr bwMode="auto">
              <a:xfrm>
                <a:off x="-258881" y="3640275"/>
                <a:ext cx="675177" cy="1056725"/>
                <a:chOff x="2522" y="1977"/>
                <a:chExt cx="384" cy="601"/>
              </a:xfrm>
            </p:grpSpPr>
            <p:pic>
              <p:nvPicPr>
                <p:cNvPr id="241" name="מלבן עם פינות אלכסוניות מעוגלות 25"/>
                <p:cNvPicPr>
                  <a:picLocks noChangeArrowheads="1"/>
                </p:cNvPicPr>
                <p:nvPr/>
              </p:nvPicPr>
              <p:blipFill>
                <a:blip r:embed="rId10" cstate="print"/>
                <a:srcRect/>
                <a:stretch>
                  <a:fillRect/>
                </a:stretch>
              </p:blipFill>
              <p:spPr bwMode="auto">
                <a:xfrm>
                  <a:off x="2522" y="2194"/>
                  <a:ext cx="384" cy="384"/>
                </a:xfrm>
                <a:prstGeom prst="rect">
                  <a:avLst/>
                </a:prstGeom>
                <a:noFill/>
                <a:ln w="9525">
                  <a:noFill/>
                  <a:miter lim="800000"/>
                  <a:headEnd/>
                  <a:tailEnd/>
                </a:ln>
              </p:spPr>
            </p:pic>
            <p:sp>
              <p:nvSpPr>
                <p:cNvPr id="242" name="Text Box 30"/>
                <p:cNvSpPr txBox="1">
                  <a:spLocks noChangeArrowheads="1"/>
                </p:cNvSpPr>
                <p:nvPr/>
              </p:nvSpPr>
              <p:spPr bwMode="auto">
                <a:xfrm>
                  <a:off x="2597" y="1977"/>
                  <a:ext cx="268" cy="268"/>
                </a:xfrm>
                <a:prstGeom prst="rect">
                  <a:avLst/>
                </a:prstGeom>
                <a:noFill/>
                <a:ln w="9525">
                  <a:noFill/>
                  <a:miter lim="800000"/>
                  <a:headEnd/>
                  <a:tailEnd/>
                </a:ln>
              </p:spPr>
              <p:txBody>
                <a:bodyPr/>
                <a:lstStyle/>
                <a:p>
                  <a:pPr algn="ctr"/>
                  <a:endParaRPr lang="en-US"/>
                </a:p>
              </p:txBody>
            </p:sp>
          </p:grpSp>
          <p:pic>
            <p:nvPicPr>
              <p:cNvPr id="240" name="תמונה 108" descr="Exlibris icons.pn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86492" y="4087591"/>
                <a:ext cx="471323" cy="382800"/>
              </a:xfrm>
              <a:prstGeom prst="rect">
                <a:avLst/>
              </a:prstGeom>
              <a:noFill/>
              <a:ln w="9525">
                <a:noFill/>
                <a:miter lim="800000"/>
                <a:headEnd/>
                <a:tailEnd/>
              </a:ln>
            </p:spPr>
          </p:pic>
        </p:grpSp>
        <p:pic>
          <p:nvPicPr>
            <p:cNvPr id="221" name="קבוצה 34"/>
            <p:cNvPicPr>
              <a:picLocks noChangeArrowheads="1"/>
            </p:cNvPicPr>
            <p:nvPr/>
          </p:nvPicPr>
          <p:blipFill>
            <a:blip r:embed="rId14">
              <a:extLst>
                <a:ext uri="{BEBA8EAE-BF5A-486C-A8C5-ECC9F3942E4B}">
                  <a14:imgProps xmlns:a14="http://schemas.microsoft.com/office/drawing/2010/main">
                    <a14:imgLayer r:embed="rId15">
                      <a14:imgEffect>
                        <a14:brightnessContrast bright="20000"/>
                      </a14:imgEffect>
                    </a14:imgLayer>
                  </a14:imgProps>
                </a:ext>
              </a:extLst>
            </a:blip>
            <a:srcRect/>
            <a:stretch>
              <a:fillRect/>
            </a:stretch>
          </p:blipFill>
          <p:spPr bwMode="auto">
            <a:xfrm>
              <a:off x="2601294" y="1811637"/>
              <a:ext cx="1238606" cy="904136"/>
            </a:xfrm>
            <a:prstGeom prst="rect">
              <a:avLst/>
            </a:prstGeom>
            <a:noFill/>
            <a:ln w="9525">
              <a:noFill/>
              <a:miter lim="800000"/>
              <a:headEnd/>
              <a:tailEnd/>
            </a:ln>
          </p:spPr>
        </p:pic>
        <p:sp>
          <p:nvSpPr>
            <p:cNvPr id="222" name="TextBox 221"/>
            <p:cNvSpPr txBox="1"/>
            <p:nvPr/>
          </p:nvSpPr>
          <p:spPr>
            <a:xfrm>
              <a:off x="2547483" y="2592026"/>
              <a:ext cx="1044180" cy="307777"/>
            </a:xfrm>
            <a:prstGeom prst="rect">
              <a:avLst/>
            </a:prstGeom>
            <a:noFill/>
          </p:spPr>
          <p:txBody>
            <a:bodyPr wrap="square" rtlCol="0">
              <a:spAutoFit/>
            </a:bodyPr>
            <a:lstStyle/>
            <a:p>
              <a:pPr algn="ctr"/>
              <a:r>
                <a:rPr lang="de-DE" sz="1400" dirty="0" err="1" smtClean="0"/>
                <a:t>Catalog</a:t>
              </a:r>
              <a:endParaRPr lang="en-US" sz="1400" dirty="0"/>
            </a:p>
          </p:txBody>
        </p:sp>
        <p:sp>
          <p:nvSpPr>
            <p:cNvPr id="223" name="TextBox 222"/>
            <p:cNvSpPr txBox="1"/>
            <p:nvPr/>
          </p:nvSpPr>
          <p:spPr>
            <a:xfrm>
              <a:off x="903433" y="5579423"/>
              <a:ext cx="1044180" cy="523220"/>
            </a:xfrm>
            <a:prstGeom prst="rect">
              <a:avLst/>
            </a:prstGeom>
            <a:noFill/>
          </p:spPr>
          <p:txBody>
            <a:bodyPr wrap="square" rtlCol="0">
              <a:spAutoFit/>
            </a:bodyPr>
            <a:lstStyle/>
            <a:p>
              <a:pPr algn="ctr"/>
              <a:r>
                <a:rPr lang="en-US" sz="1400" dirty="0" smtClean="0"/>
                <a:t>Requests</a:t>
              </a:r>
              <a:br>
                <a:rPr lang="en-US" sz="1400" dirty="0" smtClean="0"/>
              </a:br>
              <a:r>
                <a:rPr lang="en-US" sz="1400" dirty="0" smtClean="0"/>
                <a:t>&amp; Usage</a:t>
              </a:r>
              <a:endParaRPr lang="en-US" sz="1400" dirty="0"/>
            </a:p>
          </p:txBody>
        </p:sp>
        <p:grpSp>
          <p:nvGrpSpPr>
            <p:cNvPr id="224" name="Group 223"/>
            <p:cNvGrpSpPr/>
            <p:nvPr/>
          </p:nvGrpSpPr>
          <p:grpSpPr>
            <a:xfrm>
              <a:off x="3233414" y="4874093"/>
              <a:ext cx="691231" cy="810565"/>
              <a:chOff x="6617276" y="3723642"/>
              <a:chExt cx="691231" cy="810565"/>
            </a:xfrm>
          </p:grpSpPr>
          <p:grpSp>
            <p:nvGrpSpPr>
              <p:cNvPr id="235" name="מלבן עם פינות אלכסוניות מעוגלות 25"/>
              <p:cNvGrpSpPr>
                <a:grpSpLocks/>
              </p:cNvGrpSpPr>
              <p:nvPr/>
            </p:nvGrpSpPr>
            <p:grpSpPr bwMode="auto">
              <a:xfrm>
                <a:off x="6633330" y="3723642"/>
                <a:ext cx="675177" cy="810565"/>
                <a:chOff x="2522" y="1977"/>
                <a:chExt cx="384" cy="461"/>
              </a:xfrm>
            </p:grpSpPr>
            <p:pic>
              <p:nvPicPr>
                <p:cNvPr id="237" name="מלבן עם פינות אלכסוניות מעוגלות 25"/>
                <p:cNvPicPr>
                  <a:picLocks noChangeArrowheads="1"/>
                </p:cNvPicPr>
                <p:nvPr/>
              </p:nvPicPr>
              <p:blipFill>
                <a:blip r:embed="rId10" cstate="print"/>
                <a:srcRect/>
                <a:stretch>
                  <a:fillRect/>
                </a:stretch>
              </p:blipFill>
              <p:spPr bwMode="auto">
                <a:xfrm>
                  <a:off x="2522" y="2054"/>
                  <a:ext cx="384" cy="384"/>
                </a:xfrm>
                <a:prstGeom prst="rect">
                  <a:avLst/>
                </a:prstGeom>
                <a:noFill/>
                <a:ln w="9525">
                  <a:noFill/>
                  <a:miter lim="800000"/>
                  <a:headEnd/>
                  <a:tailEnd/>
                </a:ln>
              </p:spPr>
            </p:pic>
            <p:sp>
              <p:nvSpPr>
                <p:cNvPr id="238" name="Text Box 30"/>
                <p:cNvSpPr txBox="1">
                  <a:spLocks noChangeArrowheads="1"/>
                </p:cNvSpPr>
                <p:nvPr/>
              </p:nvSpPr>
              <p:spPr bwMode="auto">
                <a:xfrm>
                  <a:off x="2597" y="1977"/>
                  <a:ext cx="268" cy="268"/>
                </a:xfrm>
                <a:prstGeom prst="rect">
                  <a:avLst/>
                </a:prstGeom>
                <a:noFill/>
                <a:ln w="9525">
                  <a:noFill/>
                  <a:miter lim="800000"/>
                  <a:headEnd/>
                  <a:tailEnd/>
                </a:ln>
              </p:spPr>
              <p:txBody>
                <a:bodyPr/>
                <a:lstStyle/>
                <a:p>
                  <a:pPr algn="ctr"/>
                  <a:endParaRPr lang="en-US"/>
                </a:p>
              </p:txBody>
            </p:sp>
          </p:grpSp>
          <p:pic>
            <p:nvPicPr>
              <p:cNvPr id="236" name="תמונה 69" descr="open platform.png"/>
              <p:cNvPicPr>
                <a:picLocks noChangeAspect="1"/>
              </p:cNvPicPr>
              <p:nvPr/>
            </p:nvPicPr>
            <p:blipFill>
              <a:blip r:embed="rId16"/>
              <a:srcRect/>
              <a:stretch>
                <a:fillRect/>
              </a:stretch>
            </p:blipFill>
            <p:spPr bwMode="auto">
              <a:xfrm>
                <a:off x="6617276" y="3977286"/>
                <a:ext cx="648316" cy="541497"/>
              </a:xfrm>
              <a:prstGeom prst="rect">
                <a:avLst/>
              </a:prstGeom>
              <a:noFill/>
              <a:ln w="9525">
                <a:noFill/>
                <a:miter lim="800000"/>
                <a:headEnd/>
                <a:tailEnd/>
              </a:ln>
            </p:spPr>
          </p:pic>
        </p:grpSp>
        <p:grpSp>
          <p:nvGrpSpPr>
            <p:cNvPr id="225" name="Group 224"/>
            <p:cNvGrpSpPr/>
            <p:nvPr/>
          </p:nvGrpSpPr>
          <p:grpSpPr>
            <a:xfrm>
              <a:off x="2201311" y="4874093"/>
              <a:ext cx="675177" cy="810565"/>
              <a:chOff x="5566530" y="3736457"/>
              <a:chExt cx="675177" cy="810565"/>
            </a:xfrm>
          </p:grpSpPr>
          <p:grpSp>
            <p:nvGrpSpPr>
              <p:cNvPr id="231" name="מלבן עם פינות אלכסוניות מעוגלות 25"/>
              <p:cNvGrpSpPr>
                <a:grpSpLocks/>
              </p:cNvGrpSpPr>
              <p:nvPr/>
            </p:nvGrpSpPr>
            <p:grpSpPr bwMode="auto">
              <a:xfrm>
                <a:off x="5566530" y="3736457"/>
                <a:ext cx="675177" cy="810565"/>
                <a:chOff x="2522" y="1977"/>
                <a:chExt cx="384" cy="461"/>
              </a:xfrm>
            </p:grpSpPr>
            <p:pic>
              <p:nvPicPr>
                <p:cNvPr id="233" name="מלבן עם פינות אלכסוניות מעוגלות 25"/>
                <p:cNvPicPr>
                  <a:picLocks noChangeArrowheads="1"/>
                </p:cNvPicPr>
                <p:nvPr/>
              </p:nvPicPr>
              <p:blipFill>
                <a:blip r:embed="rId10" cstate="print"/>
                <a:srcRect/>
                <a:stretch>
                  <a:fillRect/>
                </a:stretch>
              </p:blipFill>
              <p:spPr bwMode="auto">
                <a:xfrm>
                  <a:off x="2522" y="2054"/>
                  <a:ext cx="384" cy="384"/>
                </a:xfrm>
                <a:prstGeom prst="rect">
                  <a:avLst/>
                </a:prstGeom>
                <a:noFill/>
                <a:ln w="9525">
                  <a:noFill/>
                  <a:miter lim="800000"/>
                  <a:headEnd/>
                  <a:tailEnd/>
                </a:ln>
              </p:spPr>
            </p:pic>
            <p:sp>
              <p:nvSpPr>
                <p:cNvPr id="234" name="Text Box 30"/>
                <p:cNvSpPr txBox="1">
                  <a:spLocks noChangeArrowheads="1"/>
                </p:cNvSpPr>
                <p:nvPr/>
              </p:nvSpPr>
              <p:spPr bwMode="auto">
                <a:xfrm>
                  <a:off x="2597" y="1977"/>
                  <a:ext cx="268" cy="268"/>
                </a:xfrm>
                <a:prstGeom prst="rect">
                  <a:avLst/>
                </a:prstGeom>
                <a:noFill/>
                <a:ln w="9525">
                  <a:noFill/>
                  <a:miter lim="800000"/>
                  <a:headEnd/>
                  <a:tailEnd/>
                </a:ln>
              </p:spPr>
              <p:txBody>
                <a:bodyPr/>
                <a:lstStyle/>
                <a:p>
                  <a:pPr algn="ctr"/>
                  <a:endParaRPr lang="en-US"/>
                </a:p>
              </p:txBody>
            </p:sp>
          </p:grpSp>
          <p:pic>
            <p:nvPicPr>
              <p:cNvPr id="232" name="תמונה 124" descr="Exlibris icons.png"/>
              <p:cNvPicPr>
                <a:picLocks noChangeAspect="1"/>
              </p:cNvPicPr>
              <p:nvPr/>
            </p:nvPicPr>
            <p:blipFill>
              <a:blip r:embed="rId17"/>
              <a:srcRect/>
              <a:stretch>
                <a:fillRect/>
              </a:stretch>
            </p:blipFill>
            <p:spPr bwMode="auto">
              <a:xfrm>
                <a:off x="5603934" y="3937587"/>
                <a:ext cx="507775" cy="448327"/>
              </a:xfrm>
              <a:prstGeom prst="rect">
                <a:avLst/>
              </a:prstGeom>
              <a:noFill/>
              <a:ln w="9525">
                <a:noFill/>
                <a:miter lim="800000"/>
                <a:headEnd/>
                <a:tailEnd/>
              </a:ln>
            </p:spPr>
          </p:pic>
        </p:grpSp>
        <p:grpSp>
          <p:nvGrpSpPr>
            <p:cNvPr id="226" name="Group 225"/>
            <p:cNvGrpSpPr/>
            <p:nvPr/>
          </p:nvGrpSpPr>
          <p:grpSpPr>
            <a:xfrm>
              <a:off x="1155720" y="4881855"/>
              <a:ext cx="675177" cy="810565"/>
              <a:chOff x="4547355" y="3764591"/>
              <a:chExt cx="675177" cy="810565"/>
            </a:xfrm>
          </p:grpSpPr>
          <p:grpSp>
            <p:nvGrpSpPr>
              <p:cNvPr id="227" name="מלבן עם פינות אלכסוניות מעוגלות 25"/>
              <p:cNvGrpSpPr>
                <a:grpSpLocks/>
              </p:cNvGrpSpPr>
              <p:nvPr/>
            </p:nvGrpSpPr>
            <p:grpSpPr bwMode="auto">
              <a:xfrm>
                <a:off x="4547355" y="3764591"/>
                <a:ext cx="675177" cy="810565"/>
                <a:chOff x="2522" y="1977"/>
                <a:chExt cx="384" cy="461"/>
              </a:xfrm>
            </p:grpSpPr>
            <p:pic>
              <p:nvPicPr>
                <p:cNvPr id="229" name="מלבן עם פינות אלכסוניות מעוגלות 25"/>
                <p:cNvPicPr>
                  <a:picLocks noChangeArrowheads="1"/>
                </p:cNvPicPr>
                <p:nvPr/>
              </p:nvPicPr>
              <p:blipFill>
                <a:blip r:embed="rId10" cstate="print"/>
                <a:srcRect/>
                <a:stretch>
                  <a:fillRect/>
                </a:stretch>
              </p:blipFill>
              <p:spPr bwMode="auto">
                <a:xfrm>
                  <a:off x="2522" y="2054"/>
                  <a:ext cx="384" cy="384"/>
                </a:xfrm>
                <a:prstGeom prst="rect">
                  <a:avLst/>
                </a:prstGeom>
                <a:noFill/>
                <a:ln w="9525">
                  <a:noFill/>
                  <a:miter lim="800000"/>
                  <a:headEnd/>
                  <a:tailEnd/>
                </a:ln>
              </p:spPr>
            </p:pic>
            <p:sp>
              <p:nvSpPr>
                <p:cNvPr id="230" name="Text Box 30"/>
                <p:cNvSpPr txBox="1">
                  <a:spLocks noChangeArrowheads="1"/>
                </p:cNvSpPr>
                <p:nvPr/>
              </p:nvSpPr>
              <p:spPr bwMode="auto">
                <a:xfrm>
                  <a:off x="2597" y="1977"/>
                  <a:ext cx="268" cy="268"/>
                </a:xfrm>
                <a:prstGeom prst="rect">
                  <a:avLst/>
                </a:prstGeom>
                <a:noFill/>
                <a:ln w="9525">
                  <a:noFill/>
                  <a:miter lim="800000"/>
                  <a:headEnd/>
                  <a:tailEnd/>
                </a:ln>
              </p:spPr>
              <p:txBody>
                <a:bodyPr/>
                <a:lstStyle/>
                <a:p>
                  <a:pPr algn="ctr"/>
                  <a:endParaRPr lang="en-US"/>
                </a:p>
              </p:txBody>
            </p:sp>
          </p:grpSp>
          <p:pic>
            <p:nvPicPr>
              <p:cNvPr id="228" name="תמונה 72" descr="open platform.png"/>
              <p:cNvPicPr>
                <a:picLocks noChangeAspect="1"/>
              </p:cNvPicPr>
              <p:nvPr/>
            </p:nvPicPr>
            <p:blipFill>
              <a:blip r:embed="rId18"/>
              <a:srcRect/>
              <a:stretch>
                <a:fillRect/>
              </a:stretch>
            </p:blipFill>
            <p:spPr bwMode="auto">
              <a:xfrm>
                <a:off x="4572019" y="3820827"/>
                <a:ext cx="566880" cy="703311"/>
              </a:xfrm>
              <a:prstGeom prst="rect">
                <a:avLst/>
              </a:prstGeom>
              <a:noFill/>
              <a:ln w="9525">
                <a:noFill/>
                <a:miter lim="800000"/>
                <a:headEnd/>
                <a:tailEnd/>
              </a:ln>
            </p:spPr>
          </p:pic>
        </p:grpSp>
      </p:grpSp>
    </p:spTree>
    <p:extLst>
      <p:ext uri="{BB962C8B-B14F-4D97-AF65-F5344CB8AC3E}">
        <p14:creationId xmlns:p14="http://schemas.microsoft.com/office/powerpoint/2010/main" val="404942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4"/>
                                        </p:tgtEl>
                                        <p:attrNameLst>
                                          <p:attrName>style.visibility</p:attrName>
                                        </p:attrNameLst>
                                      </p:cBhvr>
                                      <p:to>
                                        <p:strVal val="visible"/>
                                      </p:to>
                                    </p:set>
                                    <p:animEffect transition="in" filter="fade">
                                      <p:cBhvr>
                                        <p:cTn id="11"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icture 12" descr="Agenda_2.png"/>
          <p:cNvPicPr>
            <a:picLocks noChangeAspect="1"/>
          </p:cNvPicPr>
          <p:nvPr/>
        </p:nvPicPr>
        <p:blipFill>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0" name="Group 199"/>
          <p:cNvGrpSpPr/>
          <p:nvPr/>
        </p:nvGrpSpPr>
        <p:grpSpPr>
          <a:xfrm>
            <a:off x="2503180" y="856921"/>
            <a:ext cx="4089945" cy="1219137"/>
            <a:chOff x="294818" y="5097911"/>
            <a:chExt cx="4089945" cy="1219137"/>
          </a:xfrm>
        </p:grpSpPr>
        <p:sp>
          <p:nvSpPr>
            <p:cNvPr id="201" name="Rectangle 8"/>
            <p:cNvSpPr>
              <a:spLocks noChangeArrowheads="1"/>
            </p:cNvSpPr>
            <p:nvPr/>
          </p:nvSpPr>
          <p:spPr bwMode="auto">
            <a:xfrm>
              <a:off x="294818" y="5097911"/>
              <a:ext cx="4089945" cy="1219137"/>
            </a:xfrm>
            <a:prstGeom prst="roundRect">
              <a:avLst>
                <a:gd name="adj" fmla="val 8988"/>
              </a:avLst>
            </a:prstGeom>
            <a:solidFill>
              <a:srgbClr val="969696"/>
            </a:solidFill>
            <a:ln w="9525">
              <a:noFill/>
              <a:miter lim="800000"/>
              <a:headEnd/>
              <a:tailEnd/>
            </a:ln>
            <a:scene3d>
              <a:camera prst="orthographicFront"/>
              <a:lightRig rig="threePt" dir="t"/>
            </a:scene3d>
            <a:sp3d>
              <a:bevelT/>
            </a:sp3d>
          </p:spPr>
          <p:txBody>
            <a:bodyPr wrap="none" anchor="ctr" anchorCtr="1"/>
            <a:lstStyle/>
            <a:p>
              <a:pPr algn="ctr"/>
              <a:endParaRPr lang="en-US" sz="1400" b="1">
                <a:solidFill>
                  <a:srgbClr val="FFFFFF"/>
                </a:solidFill>
                <a:latin typeface="Verdana" pitchFamily="34" charset="0"/>
                <a:ea typeface="ＭＳ Ｐゴシック" pitchFamily="34" charset="-128"/>
              </a:endParaRPr>
            </a:p>
          </p:txBody>
        </p:sp>
        <p:sp>
          <p:nvSpPr>
            <p:cNvPr id="202" name="Textfeld 39"/>
            <p:cNvSpPr txBox="1"/>
            <p:nvPr/>
          </p:nvSpPr>
          <p:spPr>
            <a:xfrm>
              <a:off x="830894" y="5405749"/>
              <a:ext cx="2970583" cy="677108"/>
            </a:xfrm>
            <a:prstGeom prst="rect">
              <a:avLst/>
            </a:prstGeom>
            <a:solidFill>
              <a:schemeClr val="bg1"/>
            </a:solidFill>
            <a:effectLst>
              <a:outerShdw blurRad="50800" dist="38100" dir="2700000" algn="tl" rotWithShape="0">
                <a:prstClr val="black">
                  <a:alpha val="40000"/>
                </a:prstClr>
              </a:outerShdw>
              <a:softEdge rad="31750"/>
            </a:effectLst>
          </p:spPr>
          <p:txBody>
            <a:bodyPr wrap="square" lIns="72000" tIns="0" rIns="72000" bIns="0" rtlCol="0">
              <a:spAutoFit/>
            </a:bodyPr>
            <a:lstStyle/>
            <a:p>
              <a:pPr algn="ctr"/>
              <a:r>
                <a:rPr lang="de-DE" sz="4400" b="1" dirty="0" smtClean="0">
                  <a:solidFill>
                    <a:srgbClr val="2C4D82"/>
                  </a:solidFill>
                  <a:latin typeface="Calibri" pitchFamily="34" charset="0"/>
                  <a:cs typeface="Calibri" pitchFamily="34" charset="0"/>
                </a:rPr>
                <a:t>Alma</a:t>
              </a:r>
              <a:endParaRPr lang="en-GB" sz="4400" b="1" dirty="0">
                <a:solidFill>
                  <a:srgbClr val="2C4D82"/>
                </a:solidFill>
                <a:latin typeface="Calibri" pitchFamily="34" charset="0"/>
                <a:cs typeface="Calibri" pitchFamily="34" charset="0"/>
              </a:endParaRPr>
            </a:p>
          </p:txBody>
        </p:sp>
      </p:grpSp>
      <p:sp>
        <p:nvSpPr>
          <p:cNvPr id="39" name="Rounded Rectangle 38"/>
          <p:cNvSpPr/>
          <p:nvPr/>
        </p:nvSpPr>
        <p:spPr bwMode="auto">
          <a:xfrm>
            <a:off x="473841" y="838200"/>
            <a:ext cx="8270109" cy="5617321"/>
          </a:xfrm>
          <a:prstGeom prst="roundRect">
            <a:avLst>
              <a:gd name="adj" fmla="val 14976"/>
            </a:avLst>
          </a:prstGeom>
          <a:solidFill>
            <a:schemeClr val="bg1">
              <a:lumMod val="85000"/>
            </a:schemeClr>
          </a:solidFill>
          <a:ln w="9525">
            <a:solidFill>
              <a:schemeClr val="bg1">
                <a:lumMod val="50000"/>
              </a:schemeClr>
            </a:solidFill>
            <a:miter lim="800000"/>
            <a:headEnd/>
            <a:tailEnd/>
          </a:ln>
          <a:scene3d>
            <a:camera prst="orthographicFront"/>
            <a:lightRig rig="threePt" dir="t"/>
          </a:scene3d>
          <a:sp3d>
            <a:bevelT/>
          </a:sp3d>
        </p:spPr>
        <p:txBody>
          <a:bodyPr wrap="none" anchor="ctr" anchorCtr="1"/>
          <a:lstStyle/>
          <a:p>
            <a:pPr algn="ctr"/>
            <a:endParaRPr lang="en-US" sz="1400" b="1" dirty="0">
              <a:solidFill>
                <a:srgbClr val="FFFFFF"/>
              </a:solidFill>
              <a:latin typeface="Verdana" pitchFamily="34" charset="0"/>
              <a:ea typeface="ＭＳ Ｐゴシック" pitchFamily="34" charset="-128"/>
              <a:cs typeface="Arial" charset="0"/>
            </a:endParaRPr>
          </a:p>
        </p:txBody>
      </p:sp>
      <p:sp>
        <p:nvSpPr>
          <p:cNvPr id="2" name="Title 1"/>
          <p:cNvSpPr>
            <a:spLocks noGrp="1"/>
          </p:cNvSpPr>
          <p:nvPr>
            <p:ph type="title"/>
          </p:nvPr>
        </p:nvSpPr>
        <p:spPr>
          <a:xfrm>
            <a:off x="457200" y="100940"/>
            <a:ext cx="8686800" cy="533400"/>
          </a:xfrm>
        </p:spPr>
        <p:txBody>
          <a:bodyPr/>
          <a:lstStyle/>
          <a:p>
            <a:r>
              <a:rPr lang="en-US" dirty="0" smtClean="0"/>
              <a:t>Alma </a:t>
            </a:r>
            <a:r>
              <a:rPr lang="en-US" dirty="0"/>
              <a:t>Collaborative Zone</a:t>
            </a:r>
          </a:p>
        </p:txBody>
      </p:sp>
      <p:grpSp>
        <p:nvGrpSpPr>
          <p:cNvPr id="11" name="Group 10"/>
          <p:cNvGrpSpPr/>
          <p:nvPr/>
        </p:nvGrpSpPr>
        <p:grpSpPr>
          <a:xfrm>
            <a:off x="705375" y="1607862"/>
            <a:ext cx="3733800" cy="4671116"/>
            <a:chOff x="646000" y="1607862"/>
            <a:chExt cx="3733800" cy="4671116"/>
          </a:xfrm>
        </p:grpSpPr>
        <p:sp>
          <p:nvSpPr>
            <p:cNvPr id="8" name="Rounded Rectangle 7"/>
            <p:cNvSpPr/>
            <p:nvPr/>
          </p:nvSpPr>
          <p:spPr>
            <a:xfrm>
              <a:off x="646000" y="1607862"/>
              <a:ext cx="3733800" cy="4671116"/>
            </a:xfrm>
            <a:prstGeom prst="roundRect">
              <a:avLst/>
            </a:prstGeom>
            <a:gradFill>
              <a:gsLst>
                <a:gs pos="0">
                  <a:srgbClr val="8488C4"/>
                </a:gs>
                <a:gs pos="53000">
                  <a:srgbClr val="D4DEFF"/>
                </a:gs>
                <a:gs pos="83000">
                  <a:srgbClr val="D4DEFF"/>
                </a:gs>
                <a:gs pos="100000">
                  <a:srgbClr val="96AB94"/>
                </a:gs>
              </a:gsLst>
              <a:lin ang="16200000" scaled="0"/>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31" name="TextBox 30"/>
            <p:cNvSpPr txBox="1"/>
            <p:nvPr/>
          </p:nvSpPr>
          <p:spPr>
            <a:xfrm>
              <a:off x="839784" y="1999737"/>
              <a:ext cx="1870507" cy="375248"/>
            </a:xfrm>
            <a:prstGeom prst="rect">
              <a:avLst/>
            </a:prstGeom>
            <a:noFill/>
          </p:spPr>
          <p:txBody>
            <a:bodyPr wrap="square" rtlCol="0">
              <a:spAutoFit/>
            </a:bodyPr>
            <a:lstStyle/>
            <a:p>
              <a:r>
                <a:rPr lang="en-US" b="1" dirty="0" smtClean="0"/>
                <a:t>University A</a:t>
              </a:r>
              <a:endParaRPr lang="en-US" b="1" dirty="0"/>
            </a:p>
          </p:txBody>
        </p:sp>
        <p:sp>
          <p:nvSpPr>
            <p:cNvPr id="33" name="TextBox 32"/>
            <p:cNvSpPr txBox="1"/>
            <p:nvPr/>
          </p:nvSpPr>
          <p:spPr>
            <a:xfrm>
              <a:off x="1875428" y="5577930"/>
              <a:ext cx="1296610" cy="523220"/>
            </a:xfrm>
            <a:prstGeom prst="rect">
              <a:avLst/>
            </a:prstGeom>
            <a:noFill/>
          </p:spPr>
          <p:txBody>
            <a:bodyPr wrap="square" rtlCol="0">
              <a:spAutoFit/>
            </a:bodyPr>
            <a:lstStyle/>
            <a:p>
              <a:pPr algn="ctr"/>
              <a:r>
                <a:rPr lang="en-US" sz="1400" dirty="0" smtClean="0"/>
                <a:t>Users</a:t>
              </a:r>
              <a:br>
                <a:rPr lang="en-US" sz="1400" dirty="0" smtClean="0"/>
              </a:br>
              <a:r>
                <a:rPr lang="en-US" sz="1400" dirty="0" smtClean="0"/>
                <a:t>&amp; Staff</a:t>
              </a:r>
              <a:endParaRPr lang="en-US" sz="1400" dirty="0"/>
            </a:p>
          </p:txBody>
        </p:sp>
        <p:sp>
          <p:nvSpPr>
            <p:cNvPr id="34" name="TextBox 33"/>
            <p:cNvSpPr txBox="1"/>
            <p:nvPr/>
          </p:nvSpPr>
          <p:spPr>
            <a:xfrm>
              <a:off x="839784" y="3504476"/>
              <a:ext cx="1137725" cy="523220"/>
            </a:xfrm>
            <a:prstGeom prst="rect">
              <a:avLst/>
            </a:prstGeom>
            <a:noFill/>
          </p:spPr>
          <p:txBody>
            <a:bodyPr wrap="square" rtlCol="0">
              <a:spAutoFit/>
            </a:bodyPr>
            <a:lstStyle/>
            <a:p>
              <a:pPr algn="ctr"/>
              <a:r>
                <a:rPr lang="en-US" sz="1400" dirty="0" smtClean="0"/>
                <a:t>Physical Holdings</a:t>
              </a:r>
              <a:endParaRPr lang="en-US" sz="1400" dirty="0"/>
            </a:p>
          </p:txBody>
        </p:sp>
        <p:sp>
          <p:nvSpPr>
            <p:cNvPr id="35" name="TextBox 34"/>
            <p:cNvSpPr txBox="1"/>
            <p:nvPr/>
          </p:nvSpPr>
          <p:spPr>
            <a:xfrm>
              <a:off x="1901160" y="3494369"/>
              <a:ext cx="1137725" cy="523220"/>
            </a:xfrm>
            <a:prstGeom prst="rect">
              <a:avLst/>
            </a:prstGeom>
            <a:noFill/>
          </p:spPr>
          <p:txBody>
            <a:bodyPr wrap="square" rtlCol="0">
              <a:spAutoFit/>
            </a:bodyPr>
            <a:lstStyle/>
            <a:p>
              <a:pPr algn="ctr"/>
              <a:r>
                <a:rPr lang="en-US" sz="1400" dirty="0" smtClean="0"/>
                <a:t>Electronic Holdings</a:t>
              </a:r>
              <a:endParaRPr lang="en-US" sz="1400" dirty="0"/>
            </a:p>
          </p:txBody>
        </p:sp>
        <p:sp>
          <p:nvSpPr>
            <p:cNvPr id="36" name="TextBox 35"/>
            <p:cNvSpPr txBox="1"/>
            <p:nvPr/>
          </p:nvSpPr>
          <p:spPr>
            <a:xfrm>
              <a:off x="3077243" y="5570422"/>
              <a:ext cx="1137725" cy="523220"/>
            </a:xfrm>
            <a:prstGeom prst="rect">
              <a:avLst/>
            </a:prstGeom>
            <a:noFill/>
          </p:spPr>
          <p:txBody>
            <a:bodyPr wrap="square" rtlCol="0">
              <a:spAutoFit/>
            </a:bodyPr>
            <a:lstStyle/>
            <a:p>
              <a:pPr algn="ctr"/>
              <a:r>
                <a:rPr lang="en-US" sz="1400" dirty="0" smtClean="0"/>
                <a:t>Workflows</a:t>
              </a:r>
              <a:br>
                <a:rPr lang="en-US" sz="1400" dirty="0" smtClean="0"/>
              </a:br>
              <a:r>
                <a:rPr lang="en-US" sz="1400" dirty="0" smtClean="0"/>
                <a:t>&amp; </a:t>
              </a:r>
              <a:r>
                <a:rPr lang="en-US" sz="1400" dirty="0" err="1" smtClean="0"/>
                <a:t>Config</a:t>
              </a:r>
              <a:endParaRPr lang="en-US" sz="1400" dirty="0"/>
            </a:p>
          </p:txBody>
        </p:sp>
        <p:sp>
          <p:nvSpPr>
            <p:cNvPr id="37" name="TextBox 36"/>
            <p:cNvSpPr txBox="1"/>
            <p:nvPr/>
          </p:nvSpPr>
          <p:spPr>
            <a:xfrm>
              <a:off x="1892773" y="4649101"/>
              <a:ext cx="1044180" cy="307777"/>
            </a:xfrm>
            <a:prstGeom prst="rect">
              <a:avLst/>
            </a:prstGeom>
            <a:noFill/>
          </p:spPr>
          <p:txBody>
            <a:bodyPr wrap="square" rtlCol="0">
              <a:spAutoFit/>
            </a:bodyPr>
            <a:lstStyle/>
            <a:p>
              <a:pPr algn="ctr"/>
              <a:r>
                <a:rPr lang="en-US" sz="1400" dirty="0" smtClean="0"/>
                <a:t>Licenses</a:t>
              </a:r>
              <a:endParaRPr lang="en-US" sz="1400" dirty="0"/>
            </a:p>
          </p:txBody>
        </p:sp>
        <p:sp>
          <p:nvSpPr>
            <p:cNvPr id="68" name="TextBox 67"/>
            <p:cNvSpPr txBox="1"/>
            <p:nvPr/>
          </p:nvSpPr>
          <p:spPr>
            <a:xfrm>
              <a:off x="3032456" y="3504476"/>
              <a:ext cx="1137725" cy="523220"/>
            </a:xfrm>
            <a:prstGeom prst="rect">
              <a:avLst/>
            </a:prstGeom>
            <a:noFill/>
          </p:spPr>
          <p:txBody>
            <a:bodyPr wrap="square" rtlCol="0">
              <a:spAutoFit/>
            </a:bodyPr>
            <a:lstStyle/>
            <a:p>
              <a:pPr algn="ctr"/>
              <a:r>
                <a:rPr lang="en-US" sz="1400" dirty="0" smtClean="0"/>
                <a:t>Digital Holdings</a:t>
              </a:r>
              <a:endParaRPr lang="en-US" sz="1400" dirty="0"/>
            </a:p>
          </p:txBody>
        </p:sp>
        <p:sp>
          <p:nvSpPr>
            <p:cNvPr id="91" name="TextBox 90"/>
            <p:cNvSpPr txBox="1"/>
            <p:nvPr/>
          </p:nvSpPr>
          <p:spPr>
            <a:xfrm>
              <a:off x="3074830" y="4649101"/>
              <a:ext cx="1044180" cy="307777"/>
            </a:xfrm>
            <a:prstGeom prst="rect">
              <a:avLst/>
            </a:prstGeom>
            <a:noFill/>
          </p:spPr>
          <p:txBody>
            <a:bodyPr wrap="square" rtlCol="0">
              <a:spAutoFit/>
            </a:bodyPr>
            <a:lstStyle/>
            <a:p>
              <a:pPr algn="ctr"/>
              <a:r>
                <a:rPr lang="en-US" sz="1400" dirty="0" smtClean="0"/>
                <a:t>Vendors</a:t>
              </a:r>
              <a:endParaRPr lang="en-US" sz="1400" dirty="0"/>
            </a:p>
          </p:txBody>
        </p:sp>
        <p:sp>
          <p:nvSpPr>
            <p:cNvPr id="123" name="TextBox 122"/>
            <p:cNvSpPr txBox="1"/>
            <p:nvPr/>
          </p:nvSpPr>
          <p:spPr>
            <a:xfrm>
              <a:off x="903433" y="4649101"/>
              <a:ext cx="1044180" cy="307777"/>
            </a:xfrm>
            <a:prstGeom prst="rect">
              <a:avLst/>
            </a:prstGeom>
            <a:noFill/>
          </p:spPr>
          <p:txBody>
            <a:bodyPr wrap="square" rtlCol="0">
              <a:spAutoFit/>
            </a:bodyPr>
            <a:lstStyle/>
            <a:p>
              <a:pPr algn="ctr"/>
              <a:r>
                <a:rPr lang="en-US" sz="1400" dirty="0" smtClean="0"/>
                <a:t>Budgets</a:t>
              </a:r>
              <a:endParaRPr lang="en-US" sz="1400" dirty="0"/>
            </a:p>
          </p:txBody>
        </p:sp>
        <p:grpSp>
          <p:nvGrpSpPr>
            <p:cNvPr id="92" name="Group 91"/>
            <p:cNvGrpSpPr/>
            <p:nvPr/>
          </p:nvGrpSpPr>
          <p:grpSpPr>
            <a:xfrm>
              <a:off x="1115137" y="2374985"/>
              <a:ext cx="676139" cy="1271107"/>
              <a:chOff x="3215321" y="2994569"/>
              <a:chExt cx="419443" cy="716558"/>
            </a:xfrm>
          </p:grpSpPr>
          <p:grpSp>
            <p:nvGrpSpPr>
              <p:cNvPr id="93" name="מלבן עם פינות אלכסוניות מעוגלות 18"/>
              <p:cNvGrpSpPr>
                <a:grpSpLocks/>
              </p:cNvGrpSpPr>
              <p:nvPr/>
            </p:nvGrpSpPr>
            <p:grpSpPr bwMode="auto">
              <a:xfrm>
                <a:off x="3215321" y="2994569"/>
                <a:ext cx="419443" cy="716558"/>
                <a:chOff x="1612" y="2306"/>
                <a:chExt cx="384" cy="656"/>
              </a:xfrm>
            </p:grpSpPr>
            <p:pic>
              <p:nvPicPr>
                <p:cNvPr id="95" name="מלבן עם פינות אלכסוניות מעוגלות 18"/>
                <p:cNvPicPr>
                  <a:picLocks noChangeArrowheads="1"/>
                </p:cNvPicPr>
                <p:nvPr/>
              </p:nvPicPr>
              <p:blipFill>
                <a:blip r:embed="rId4" cstate="print"/>
                <a:srcRect/>
                <a:stretch>
                  <a:fillRect/>
                </a:stretch>
              </p:blipFill>
              <p:spPr bwMode="auto">
                <a:xfrm>
                  <a:off x="1612" y="2578"/>
                  <a:ext cx="384" cy="384"/>
                </a:xfrm>
                <a:prstGeom prst="rect">
                  <a:avLst/>
                </a:prstGeom>
                <a:noFill/>
                <a:ln w="9525">
                  <a:noFill/>
                  <a:miter lim="800000"/>
                  <a:headEnd/>
                  <a:tailEnd/>
                </a:ln>
              </p:spPr>
            </p:pic>
            <p:sp>
              <p:nvSpPr>
                <p:cNvPr id="96" name="Text Box 5"/>
                <p:cNvSpPr txBox="1">
                  <a:spLocks noChangeArrowheads="1"/>
                </p:cNvSpPr>
                <p:nvPr/>
              </p:nvSpPr>
              <p:spPr bwMode="auto">
                <a:xfrm>
                  <a:off x="1688" y="2306"/>
                  <a:ext cx="268" cy="268"/>
                </a:xfrm>
                <a:prstGeom prst="rect">
                  <a:avLst/>
                </a:prstGeom>
                <a:noFill/>
                <a:ln w="9525">
                  <a:noFill/>
                  <a:miter lim="800000"/>
                  <a:headEnd/>
                  <a:tailEnd/>
                </a:ln>
              </p:spPr>
              <p:txBody>
                <a:bodyPr/>
                <a:lstStyle/>
                <a:p>
                  <a:pPr algn="ctr"/>
                  <a:endParaRPr lang="en-US"/>
                </a:p>
              </p:txBody>
            </p:sp>
          </p:grpSp>
          <p:pic>
            <p:nvPicPr>
              <p:cNvPr id="94" name="תמונה 114" descr="Exlibris icons.png"/>
              <p:cNvPicPr>
                <a:picLocks noChangeAspect="1"/>
              </p:cNvPicPr>
              <p:nvPr/>
            </p:nvPicPr>
            <p:blipFill>
              <a:blip r:embed="rId5" cstate="print"/>
              <a:srcRect/>
              <a:stretch>
                <a:fillRect/>
              </a:stretch>
            </p:blipFill>
            <p:spPr bwMode="auto">
              <a:xfrm>
                <a:off x="3241840" y="3341528"/>
                <a:ext cx="311305" cy="252321"/>
              </a:xfrm>
              <a:prstGeom prst="rect">
                <a:avLst/>
              </a:prstGeom>
              <a:noFill/>
              <a:ln w="9525">
                <a:noFill/>
                <a:miter lim="800000"/>
                <a:headEnd/>
                <a:tailEnd/>
              </a:ln>
            </p:spPr>
          </p:pic>
        </p:grpSp>
        <p:grpSp>
          <p:nvGrpSpPr>
            <p:cNvPr id="97" name="Group 96"/>
            <p:cNvGrpSpPr/>
            <p:nvPr/>
          </p:nvGrpSpPr>
          <p:grpSpPr>
            <a:xfrm>
              <a:off x="3236574" y="2374408"/>
              <a:ext cx="727014" cy="1227327"/>
              <a:chOff x="5498223" y="3653231"/>
              <a:chExt cx="423812" cy="715465"/>
            </a:xfrm>
          </p:grpSpPr>
          <p:grpSp>
            <p:nvGrpSpPr>
              <p:cNvPr id="98" name="מלבן עם פינות אלכסוניות מעוגלות 26"/>
              <p:cNvGrpSpPr>
                <a:grpSpLocks/>
              </p:cNvGrpSpPr>
              <p:nvPr/>
            </p:nvGrpSpPr>
            <p:grpSpPr bwMode="auto">
              <a:xfrm>
                <a:off x="5498223" y="3653231"/>
                <a:ext cx="423812" cy="715465"/>
                <a:chOff x="3702" y="2909"/>
                <a:chExt cx="388" cy="655"/>
              </a:xfrm>
            </p:grpSpPr>
            <p:pic>
              <p:nvPicPr>
                <p:cNvPr id="100" name="מלבן עם פינות אלכסוניות מעוגלות 26"/>
                <p:cNvPicPr>
                  <a:picLocks noChangeArrowheads="1"/>
                </p:cNvPicPr>
                <p:nvPr/>
              </p:nvPicPr>
              <p:blipFill>
                <a:blip r:embed="rId6" cstate="print"/>
                <a:srcRect/>
                <a:stretch>
                  <a:fillRect/>
                </a:stretch>
              </p:blipFill>
              <p:spPr bwMode="auto">
                <a:xfrm>
                  <a:off x="3702" y="3180"/>
                  <a:ext cx="388" cy="384"/>
                </a:xfrm>
                <a:prstGeom prst="rect">
                  <a:avLst/>
                </a:prstGeom>
                <a:noFill/>
                <a:ln w="9525">
                  <a:noFill/>
                  <a:miter lim="800000"/>
                  <a:headEnd/>
                  <a:tailEnd/>
                </a:ln>
              </p:spPr>
            </p:pic>
            <p:sp>
              <p:nvSpPr>
                <p:cNvPr id="101" name="Text Box 37"/>
                <p:cNvSpPr txBox="1">
                  <a:spLocks noChangeArrowheads="1"/>
                </p:cNvSpPr>
                <p:nvPr/>
              </p:nvSpPr>
              <p:spPr bwMode="auto">
                <a:xfrm>
                  <a:off x="3775" y="2909"/>
                  <a:ext cx="268" cy="269"/>
                </a:xfrm>
                <a:prstGeom prst="rect">
                  <a:avLst/>
                </a:prstGeom>
                <a:noFill/>
                <a:ln w="9525">
                  <a:noFill/>
                  <a:miter lim="800000"/>
                  <a:headEnd/>
                  <a:tailEnd/>
                </a:ln>
              </p:spPr>
              <p:txBody>
                <a:bodyPr/>
                <a:lstStyle/>
                <a:p>
                  <a:pPr algn="ctr"/>
                  <a:endParaRPr lang="en-US"/>
                </a:p>
              </p:txBody>
            </p:sp>
          </p:grpSp>
          <p:pic>
            <p:nvPicPr>
              <p:cNvPr id="99" name="תמונה 94" descr="Exlibris icons.png"/>
              <p:cNvPicPr>
                <a:picLocks noChangeAspect="1"/>
              </p:cNvPicPr>
              <p:nvPr/>
            </p:nvPicPr>
            <p:blipFill>
              <a:blip r:embed="rId7" cstate="print"/>
              <a:srcRect/>
              <a:stretch>
                <a:fillRect/>
              </a:stretch>
            </p:blipFill>
            <p:spPr bwMode="auto">
              <a:xfrm>
                <a:off x="5537886" y="4005520"/>
                <a:ext cx="267613" cy="288367"/>
              </a:xfrm>
              <a:prstGeom prst="rect">
                <a:avLst/>
              </a:prstGeom>
              <a:noFill/>
              <a:ln w="9525">
                <a:noFill/>
                <a:miter lim="800000"/>
                <a:headEnd/>
                <a:tailEnd/>
              </a:ln>
            </p:spPr>
          </p:pic>
        </p:grpSp>
        <p:grpSp>
          <p:nvGrpSpPr>
            <p:cNvPr id="102" name="Group 101"/>
            <p:cNvGrpSpPr/>
            <p:nvPr/>
          </p:nvGrpSpPr>
          <p:grpSpPr>
            <a:xfrm>
              <a:off x="2199479" y="2370512"/>
              <a:ext cx="651693" cy="1274544"/>
              <a:chOff x="3290690" y="3702331"/>
              <a:chExt cx="419443" cy="820312"/>
            </a:xfrm>
          </p:grpSpPr>
          <p:grpSp>
            <p:nvGrpSpPr>
              <p:cNvPr id="103" name="מלבן עם פינות אלכסוניות מעוגלות 21"/>
              <p:cNvGrpSpPr>
                <a:grpSpLocks/>
              </p:cNvGrpSpPr>
              <p:nvPr/>
            </p:nvGrpSpPr>
            <p:grpSpPr bwMode="auto">
              <a:xfrm>
                <a:off x="3290690" y="3702331"/>
                <a:ext cx="419443" cy="820312"/>
                <a:chOff x="1681" y="2954"/>
                <a:chExt cx="384" cy="751"/>
              </a:xfrm>
            </p:grpSpPr>
            <p:pic>
              <p:nvPicPr>
                <p:cNvPr id="105" name="מלבן עם פינות אלכסוניות מעוגלות 21"/>
                <p:cNvPicPr>
                  <a:picLocks noChangeArrowheads="1"/>
                </p:cNvPicPr>
                <p:nvPr/>
              </p:nvPicPr>
              <p:blipFill>
                <a:blip r:embed="rId8" cstate="print"/>
                <a:srcRect/>
                <a:stretch>
                  <a:fillRect/>
                </a:stretch>
              </p:blipFill>
              <p:spPr bwMode="auto">
                <a:xfrm>
                  <a:off x="1681" y="3317"/>
                  <a:ext cx="384" cy="388"/>
                </a:xfrm>
                <a:prstGeom prst="rect">
                  <a:avLst/>
                </a:prstGeom>
                <a:noFill/>
                <a:ln w="9525">
                  <a:noFill/>
                  <a:miter lim="800000"/>
                  <a:headEnd/>
                  <a:tailEnd/>
                </a:ln>
              </p:spPr>
            </p:pic>
            <p:sp>
              <p:nvSpPr>
                <p:cNvPr id="106" name="Text Box 15"/>
                <p:cNvSpPr txBox="1">
                  <a:spLocks noChangeArrowheads="1"/>
                </p:cNvSpPr>
                <p:nvPr/>
              </p:nvSpPr>
              <p:spPr bwMode="auto">
                <a:xfrm>
                  <a:off x="1749" y="2954"/>
                  <a:ext cx="269" cy="268"/>
                </a:xfrm>
                <a:prstGeom prst="rect">
                  <a:avLst/>
                </a:prstGeom>
                <a:noFill/>
                <a:ln w="9525">
                  <a:noFill/>
                  <a:miter lim="800000"/>
                  <a:headEnd/>
                  <a:tailEnd/>
                </a:ln>
              </p:spPr>
              <p:txBody>
                <a:bodyPr/>
                <a:lstStyle/>
                <a:p>
                  <a:pPr algn="ctr"/>
                  <a:endParaRPr lang="en-US"/>
                </a:p>
              </p:txBody>
            </p:sp>
          </p:grpSp>
          <p:pic>
            <p:nvPicPr>
              <p:cNvPr id="104" name="תמונה 113" descr="Exlibris icons.png"/>
              <p:cNvPicPr>
                <a:picLocks noChangeAspect="1"/>
              </p:cNvPicPr>
              <p:nvPr/>
            </p:nvPicPr>
            <p:blipFill>
              <a:blip r:embed="rId9" cstate="print"/>
              <a:srcRect/>
              <a:stretch>
                <a:fillRect/>
              </a:stretch>
            </p:blipFill>
            <p:spPr bwMode="auto">
              <a:xfrm>
                <a:off x="3310366" y="4172948"/>
                <a:ext cx="317859" cy="249044"/>
              </a:xfrm>
              <a:prstGeom prst="rect">
                <a:avLst/>
              </a:prstGeom>
              <a:noFill/>
              <a:ln w="9525">
                <a:noFill/>
                <a:miter lim="800000"/>
                <a:headEnd/>
                <a:tailEnd/>
              </a:ln>
            </p:spPr>
          </p:pic>
        </p:grpSp>
        <p:grpSp>
          <p:nvGrpSpPr>
            <p:cNvPr id="107" name="Group 106"/>
            <p:cNvGrpSpPr/>
            <p:nvPr/>
          </p:nvGrpSpPr>
          <p:grpSpPr>
            <a:xfrm>
              <a:off x="2186676" y="3723673"/>
              <a:ext cx="675177" cy="1056725"/>
              <a:chOff x="4209313" y="2635164"/>
              <a:chExt cx="419443" cy="656469"/>
            </a:xfrm>
          </p:grpSpPr>
          <p:grpSp>
            <p:nvGrpSpPr>
              <p:cNvPr id="108" name="מלבן עם פינות אלכסוניות מעוגלות 25"/>
              <p:cNvGrpSpPr>
                <a:grpSpLocks/>
              </p:cNvGrpSpPr>
              <p:nvPr/>
            </p:nvGrpSpPr>
            <p:grpSpPr bwMode="auto">
              <a:xfrm>
                <a:off x="4209313" y="2635164"/>
                <a:ext cx="419443" cy="656469"/>
                <a:chOff x="2522" y="1977"/>
                <a:chExt cx="384" cy="601"/>
              </a:xfrm>
            </p:grpSpPr>
            <p:pic>
              <p:nvPicPr>
                <p:cNvPr id="110" name="מלבן עם פינות אלכסוניות מעוגלות 25"/>
                <p:cNvPicPr>
                  <a:picLocks noChangeArrowheads="1"/>
                </p:cNvPicPr>
                <p:nvPr/>
              </p:nvPicPr>
              <p:blipFill>
                <a:blip r:embed="rId10" cstate="print"/>
                <a:srcRect/>
                <a:stretch>
                  <a:fillRect/>
                </a:stretch>
              </p:blipFill>
              <p:spPr bwMode="auto">
                <a:xfrm>
                  <a:off x="2522" y="2194"/>
                  <a:ext cx="384" cy="384"/>
                </a:xfrm>
                <a:prstGeom prst="rect">
                  <a:avLst/>
                </a:prstGeom>
                <a:noFill/>
                <a:ln w="9525">
                  <a:noFill/>
                  <a:miter lim="800000"/>
                  <a:headEnd/>
                  <a:tailEnd/>
                </a:ln>
              </p:spPr>
            </p:pic>
            <p:sp>
              <p:nvSpPr>
                <p:cNvPr id="111" name="Text Box 30"/>
                <p:cNvSpPr txBox="1">
                  <a:spLocks noChangeArrowheads="1"/>
                </p:cNvSpPr>
                <p:nvPr/>
              </p:nvSpPr>
              <p:spPr bwMode="auto">
                <a:xfrm>
                  <a:off x="2597" y="1977"/>
                  <a:ext cx="268" cy="268"/>
                </a:xfrm>
                <a:prstGeom prst="rect">
                  <a:avLst/>
                </a:prstGeom>
                <a:noFill/>
                <a:ln w="9525">
                  <a:noFill/>
                  <a:miter lim="800000"/>
                  <a:headEnd/>
                  <a:tailEnd/>
                </a:ln>
              </p:spPr>
              <p:txBody>
                <a:bodyPr/>
                <a:lstStyle/>
                <a:p>
                  <a:pPr algn="ctr"/>
                  <a:endParaRPr lang="en-US"/>
                </a:p>
              </p:txBody>
            </p:sp>
          </p:grpSp>
          <p:pic>
            <p:nvPicPr>
              <p:cNvPr id="109" name="תמונה 117" descr="Exlibris icons.png"/>
              <p:cNvPicPr>
                <a:picLocks noChangeAspect="1"/>
              </p:cNvPicPr>
              <p:nvPr/>
            </p:nvPicPr>
            <p:blipFill>
              <a:blip r:embed="rId11" cstate="print"/>
              <a:srcRect/>
              <a:stretch>
                <a:fillRect/>
              </a:stretch>
            </p:blipFill>
            <p:spPr bwMode="auto">
              <a:xfrm rot="21046275">
                <a:off x="4224857" y="2902652"/>
                <a:ext cx="349536" cy="304752"/>
              </a:xfrm>
              <a:prstGeom prst="rect">
                <a:avLst/>
              </a:prstGeom>
              <a:noFill/>
              <a:ln w="9525">
                <a:noFill/>
                <a:miter lim="800000"/>
                <a:headEnd/>
                <a:tailEnd/>
              </a:ln>
            </p:spPr>
          </p:pic>
        </p:grpSp>
        <p:grpSp>
          <p:nvGrpSpPr>
            <p:cNvPr id="4" name="Group 3"/>
            <p:cNvGrpSpPr/>
            <p:nvPr/>
          </p:nvGrpSpPr>
          <p:grpSpPr>
            <a:xfrm>
              <a:off x="3257167" y="3723642"/>
              <a:ext cx="675177" cy="1056725"/>
              <a:chOff x="-399129" y="3524830"/>
              <a:chExt cx="675177" cy="1056725"/>
            </a:xfrm>
          </p:grpSpPr>
          <p:grpSp>
            <p:nvGrpSpPr>
              <p:cNvPr id="113" name="מלבן עם פינות אלכסוניות מעוגלות 25"/>
              <p:cNvGrpSpPr>
                <a:grpSpLocks/>
              </p:cNvGrpSpPr>
              <p:nvPr/>
            </p:nvGrpSpPr>
            <p:grpSpPr bwMode="auto">
              <a:xfrm>
                <a:off x="-399129" y="3524830"/>
                <a:ext cx="675177" cy="1056725"/>
                <a:chOff x="2522" y="1977"/>
                <a:chExt cx="384" cy="601"/>
              </a:xfrm>
            </p:grpSpPr>
            <p:pic>
              <p:nvPicPr>
                <p:cNvPr id="115" name="מלבן עם פינות אלכסוניות מעוגלות 25"/>
                <p:cNvPicPr>
                  <a:picLocks noChangeArrowheads="1"/>
                </p:cNvPicPr>
                <p:nvPr/>
              </p:nvPicPr>
              <p:blipFill>
                <a:blip r:embed="rId10" cstate="print"/>
                <a:srcRect/>
                <a:stretch>
                  <a:fillRect/>
                </a:stretch>
              </p:blipFill>
              <p:spPr bwMode="auto">
                <a:xfrm>
                  <a:off x="2522" y="2194"/>
                  <a:ext cx="384" cy="384"/>
                </a:xfrm>
                <a:prstGeom prst="rect">
                  <a:avLst/>
                </a:prstGeom>
                <a:noFill/>
                <a:ln w="9525">
                  <a:noFill/>
                  <a:miter lim="800000"/>
                  <a:headEnd/>
                  <a:tailEnd/>
                </a:ln>
              </p:spPr>
            </p:pic>
            <p:sp>
              <p:nvSpPr>
                <p:cNvPr id="116" name="Text Box 30"/>
                <p:cNvSpPr txBox="1">
                  <a:spLocks noChangeArrowheads="1"/>
                </p:cNvSpPr>
                <p:nvPr/>
              </p:nvSpPr>
              <p:spPr bwMode="auto">
                <a:xfrm>
                  <a:off x="2597" y="1977"/>
                  <a:ext cx="268" cy="268"/>
                </a:xfrm>
                <a:prstGeom prst="rect">
                  <a:avLst/>
                </a:prstGeom>
                <a:noFill/>
                <a:ln w="9525">
                  <a:noFill/>
                  <a:miter lim="800000"/>
                  <a:headEnd/>
                  <a:tailEnd/>
                </a:ln>
              </p:spPr>
              <p:txBody>
                <a:bodyPr/>
                <a:lstStyle/>
                <a:p>
                  <a:pPr algn="ctr"/>
                  <a:endParaRPr lang="en-US"/>
                </a:p>
              </p:txBody>
            </p:sp>
          </p:grpSp>
          <p:pic>
            <p:nvPicPr>
              <p:cNvPr id="90" name="תמונה 94" descr="Exlibris icons.png"/>
              <p:cNvPicPr>
                <a:picLocks noChangeAspect="1"/>
              </p:cNvPicPr>
              <p:nvPr/>
            </p:nvPicPr>
            <p:blipFill>
              <a:blip r:embed="rId12"/>
              <a:srcRect/>
              <a:stretch>
                <a:fillRect/>
              </a:stretch>
            </p:blipFill>
            <p:spPr bwMode="auto">
              <a:xfrm>
                <a:off x="-326633" y="3941060"/>
                <a:ext cx="471217" cy="430465"/>
              </a:xfrm>
              <a:prstGeom prst="rect">
                <a:avLst/>
              </a:prstGeom>
              <a:noFill/>
              <a:ln w="9525">
                <a:noFill/>
                <a:miter lim="800000"/>
                <a:headEnd/>
                <a:tailEnd/>
              </a:ln>
            </p:spPr>
          </p:pic>
        </p:grpSp>
        <p:grpSp>
          <p:nvGrpSpPr>
            <p:cNvPr id="5" name="Group 4"/>
            <p:cNvGrpSpPr/>
            <p:nvPr/>
          </p:nvGrpSpPr>
          <p:grpSpPr>
            <a:xfrm>
              <a:off x="1116184" y="3723642"/>
              <a:ext cx="675177" cy="1056725"/>
              <a:chOff x="-258881" y="3640275"/>
              <a:chExt cx="675177" cy="1056725"/>
            </a:xfrm>
          </p:grpSpPr>
          <p:grpSp>
            <p:nvGrpSpPr>
              <p:cNvPr id="118" name="מלבן עם פינות אלכסוניות מעוגלות 25"/>
              <p:cNvGrpSpPr>
                <a:grpSpLocks/>
              </p:cNvGrpSpPr>
              <p:nvPr/>
            </p:nvGrpSpPr>
            <p:grpSpPr bwMode="auto">
              <a:xfrm>
                <a:off x="-258881" y="3640275"/>
                <a:ext cx="675177" cy="1056725"/>
                <a:chOff x="2522" y="1977"/>
                <a:chExt cx="384" cy="601"/>
              </a:xfrm>
            </p:grpSpPr>
            <p:pic>
              <p:nvPicPr>
                <p:cNvPr id="120" name="מלבן עם פינות אלכסוניות מעוגלות 25"/>
                <p:cNvPicPr>
                  <a:picLocks noChangeArrowheads="1"/>
                </p:cNvPicPr>
                <p:nvPr/>
              </p:nvPicPr>
              <p:blipFill>
                <a:blip r:embed="rId10" cstate="print"/>
                <a:srcRect/>
                <a:stretch>
                  <a:fillRect/>
                </a:stretch>
              </p:blipFill>
              <p:spPr bwMode="auto">
                <a:xfrm>
                  <a:off x="2522" y="2194"/>
                  <a:ext cx="384" cy="384"/>
                </a:xfrm>
                <a:prstGeom prst="rect">
                  <a:avLst/>
                </a:prstGeom>
                <a:noFill/>
                <a:ln w="9525">
                  <a:noFill/>
                  <a:miter lim="800000"/>
                  <a:headEnd/>
                  <a:tailEnd/>
                </a:ln>
              </p:spPr>
            </p:pic>
            <p:sp>
              <p:nvSpPr>
                <p:cNvPr id="121" name="Text Box 30"/>
                <p:cNvSpPr txBox="1">
                  <a:spLocks noChangeArrowheads="1"/>
                </p:cNvSpPr>
                <p:nvPr/>
              </p:nvSpPr>
              <p:spPr bwMode="auto">
                <a:xfrm>
                  <a:off x="2597" y="1977"/>
                  <a:ext cx="268" cy="268"/>
                </a:xfrm>
                <a:prstGeom prst="rect">
                  <a:avLst/>
                </a:prstGeom>
                <a:noFill/>
                <a:ln w="9525">
                  <a:noFill/>
                  <a:miter lim="800000"/>
                  <a:headEnd/>
                  <a:tailEnd/>
                </a:ln>
              </p:spPr>
              <p:txBody>
                <a:bodyPr/>
                <a:lstStyle/>
                <a:p>
                  <a:pPr algn="ctr"/>
                  <a:endParaRPr lang="en-US"/>
                </a:p>
              </p:txBody>
            </p:sp>
          </p:grpSp>
          <p:pic>
            <p:nvPicPr>
              <p:cNvPr id="122" name="תמונה 108" descr="Exlibris icons.pn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86492" y="4087591"/>
                <a:ext cx="471323" cy="382800"/>
              </a:xfrm>
              <a:prstGeom prst="rect">
                <a:avLst/>
              </a:prstGeom>
              <a:noFill/>
              <a:ln w="9525">
                <a:noFill/>
                <a:miter lim="800000"/>
                <a:headEnd/>
                <a:tailEnd/>
              </a:ln>
            </p:spPr>
          </p:pic>
        </p:grpSp>
        <p:pic>
          <p:nvPicPr>
            <p:cNvPr id="124" name="קבוצה 34"/>
            <p:cNvPicPr>
              <a:picLocks noChangeArrowheads="1"/>
            </p:cNvPicPr>
            <p:nvPr/>
          </p:nvPicPr>
          <p:blipFill>
            <a:blip r:embed="rId14">
              <a:extLst>
                <a:ext uri="{BEBA8EAE-BF5A-486C-A8C5-ECC9F3942E4B}">
                  <a14:imgProps xmlns:a14="http://schemas.microsoft.com/office/drawing/2010/main">
                    <a14:imgLayer r:embed="rId15">
                      <a14:imgEffect>
                        <a14:brightnessContrast bright="20000"/>
                      </a14:imgEffect>
                    </a14:imgLayer>
                  </a14:imgProps>
                </a:ext>
              </a:extLst>
            </a:blip>
            <a:srcRect/>
            <a:stretch>
              <a:fillRect/>
            </a:stretch>
          </p:blipFill>
          <p:spPr bwMode="auto">
            <a:xfrm>
              <a:off x="2601294" y="1811637"/>
              <a:ext cx="1238606" cy="904136"/>
            </a:xfrm>
            <a:prstGeom prst="rect">
              <a:avLst/>
            </a:prstGeom>
            <a:noFill/>
            <a:ln w="9525">
              <a:noFill/>
              <a:miter lim="800000"/>
              <a:headEnd/>
              <a:tailEnd/>
            </a:ln>
          </p:spPr>
        </p:pic>
        <p:sp>
          <p:nvSpPr>
            <p:cNvPr id="127" name="TextBox 126"/>
            <p:cNvSpPr txBox="1"/>
            <p:nvPr/>
          </p:nvSpPr>
          <p:spPr>
            <a:xfrm>
              <a:off x="2547483" y="2592026"/>
              <a:ext cx="1044180" cy="307777"/>
            </a:xfrm>
            <a:prstGeom prst="rect">
              <a:avLst/>
            </a:prstGeom>
            <a:noFill/>
          </p:spPr>
          <p:txBody>
            <a:bodyPr wrap="square" rtlCol="0">
              <a:spAutoFit/>
            </a:bodyPr>
            <a:lstStyle/>
            <a:p>
              <a:pPr algn="ctr"/>
              <a:r>
                <a:rPr lang="de-DE" sz="1400" dirty="0" err="1" smtClean="0"/>
                <a:t>Catalog</a:t>
              </a:r>
              <a:endParaRPr lang="en-US" sz="1400" dirty="0"/>
            </a:p>
          </p:txBody>
        </p:sp>
        <p:sp>
          <p:nvSpPr>
            <p:cNvPr id="129" name="TextBox 128"/>
            <p:cNvSpPr txBox="1"/>
            <p:nvPr/>
          </p:nvSpPr>
          <p:spPr>
            <a:xfrm>
              <a:off x="903433" y="5579423"/>
              <a:ext cx="1044180" cy="523220"/>
            </a:xfrm>
            <a:prstGeom prst="rect">
              <a:avLst/>
            </a:prstGeom>
            <a:noFill/>
          </p:spPr>
          <p:txBody>
            <a:bodyPr wrap="square" rtlCol="0">
              <a:spAutoFit/>
            </a:bodyPr>
            <a:lstStyle/>
            <a:p>
              <a:pPr algn="ctr"/>
              <a:r>
                <a:rPr lang="en-US" sz="1400" dirty="0" smtClean="0"/>
                <a:t>Requests</a:t>
              </a:r>
              <a:br>
                <a:rPr lang="en-US" sz="1400" dirty="0" smtClean="0"/>
              </a:br>
              <a:r>
                <a:rPr lang="en-US" sz="1400" dirty="0" smtClean="0"/>
                <a:t>&amp; Usage</a:t>
              </a:r>
              <a:endParaRPr lang="en-US" sz="1400" dirty="0"/>
            </a:p>
          </p:txBody>
        </p:sp>
        <p:grpSp>
          <p:nvGrpSpPr>
            <p:cNvPr id="7" name="Group 6"/>
            <p:cNvGrpSpPr/>
            <p:nvPr/>
          </p:nvGrpSpPr>
          <p:grpSpPr>
            <a:xfrm>
              <a:off x="3233414" y="4874093"/>
              <a:ext cx="691231" cy="810565"/>
              <a:chOff x="6617276" y="3723642"/>
              <a:chExt cx="691231" cy="810565"/>
            </a:xfrm>
          </p:grpSpPr>
          <p:grpSp>
            <p:nvGrpSpPr>
              <p:cNvPr id="138" name="מלבן עם פינות אלכסוניות מעוגלות 25"/>
              <p:cNvGrpSpPr>
                <a:grpSpLocks/>
              </p:cNvGrpSpPr>
              <p:nvPr/>
            </p:nvGrpSpPr>
            <p:grpSpPr bwMode="auto">
              <a:xfrm>
                <a:off x="6633330" y="3723642"/>
                <a:ext cx="675177" cy="810565"/>
                <a:chOff x="2522" y="1977"/>
                <a:chExt cx="384" cy="461"/>
              </a:xfrm>
            </p:grpSpPr>
            <p:pic>
              <p:nvPicPr>
                <p:cNvPr id="139" name="מלבן עם פינות אלכסוניות מעוגלות 25"/>
                <p:cNvPicPr>
                  <a:picLocks noChangeArrowheads="1"/>
                </p:cNvPicPr>
                <p:nvPr/>
              </p:nvPicPr>
              <p:blipFill>
                <a:blip r:embed="rId10" cstate="print"/>
                <a:srcRect/>
                <a:stretch>
                  <a:fillRect/>
                </a:stretch>
              </p:blipFill>
              <p:spPr bwMode="auto">
                <a:xfrm>
                  <a:off x="2522" y="2054"/>
                  <a:ext cx="384" cy="384"/>
                </a:xfrm>
                <a:prstGeom prst="rect">
                  <a:avLst/>
                </a:prstGeom>
                <a:noFill/>
                <a:ln w="9525">
                  <a:noFill/>
                  <a:miter lim="800000"/>
                  <a:headEnd/>
                  <a:tailEnd/>
                </a:ln>
              </p:spPr>
            </p:pic>
            <p:sp>
              <p:nvSpPr>
                <p:cNvPr id="140" name="Text Box 30"/>
                <p:cNvSpPr txBox="1">
                  <a:spLocks noChangeArrowheads="1"/>
                </p:cNvSpPr>
                <p:nvPr/>
              </p:nvSpPr>
              <p:spPr bwMode="auto">
                <a:xfrm>
                  <a:off x="2597" y="1977"/>
                  <a:ext cx="268" cy="268"/>
                </a:xfrm>
                <a:prstGeom prst="rect">
                  <a:avLst/>
                </a:prstGeom>
                <a:noFill/>
                <a:ln w="9525">
                  <a:noFill/>
                  <a:miter lim="800000"/>
                  <a:headEnd/>
                  <a:tailEnd/>
                </a:ln>
              </p:spPr>
              <p:txBody>
                <a:bodyPr/>
                <a:lstStyle/>
                <a:p>
                  <a:pPr algn="ctr"/>
                  <a:endParaRPr lang="en-US"/>
                </a:p>
              </p:txBody>
            </p:sp>
          </p:grpSp>
          <p:pic>
            <p:nvPicPr>
              <p:cNvPr id="125" name="תמונה 69" descr="open platform.png"/>
              <p:cNvPicPr>
                <a:picLocks noChangeAspect="1"/>
              </p:cNvPicPr>
              <p:nvPr/>
            </p:nvPicPr>
            <p:blipFill>
              <a:blip r:embed="rId16"/>
              <a:srcRect/>
              <a:stretch>
                <a:fillRect/>
              </a:stretch>
            </p:blipFill>
            <p:spPr bwMode="auto">
              <a:xfrm>
                <a:off x="6617276" y="3977286"/>
                <a:ext cx="648316" cy="541497"/>
              </a:xfrm>
              <a:prstGeom prst="rect">
                <a:avLst/>
              </a:prstGeom>
              <a:noFill/>
              <a:ln w="9525">
                <a:noFill/>
                <a:miter lim="800000"/>
                <a:headEnd/>
                <a:tailEnd/>
              </a:ln>
            </p:spPr>
          </p:pic>
        </p:grpSp>
        <p:grpSp>
          <p:nvGrpSpPr>
            <p:cNvPr id="9" name="Group 8"/>
            <p:cNvGrpSpPr/>
            <p:nvPr/>
          </p:nvGrpSpPr>
          <p:grpSpPr>
            <a:xfrm>
              <a:off x="2201311" y="4874093"/>
              <a:ext cx="675177" cy="810565"/>
              <a:chOff x="5566530" y="3736457"/>
              <a:chExt cx="675177" cy="810565"/>
            </a:xfrm>
          </p:grpSpPr>
          <p:grpSp>
            <p:nvGrpSpPr>
              <p:cNvPr id="135" name="מלבן עם פינות אלכסוניות מעוגלות 25"/>
              <p:cNvGrpSpPr>
                <a:grpSpLocks/>
              </p:cNvGrpSpPr>
              <p:nvPr/>
            </p:nvGrpSpPr>
            <p:grpSpPr bwMode="auto">
              <a:xfrm>
                <a:off x="5566530" y="3736457"/>
                <a:ext cx="675177" cy="810565"/>
                <a:chOff x="2522" y="1977"/>
                <a:chExt cx="384" cy="461"/>
              </a:xfrm>
            </p:grpSpPr>
            <p:pic>
              <p:nvPicPr>
                <p:cNvPr id="136" name="מלבן עם פינות אלכסוניות מעוגלות 25"/>
                <p:cNvPicPr>
                  <a:picLocks noChangeArrowheads="1"/>
                </p:cNvPicPr>
                <p:nvPr/>
              </p:nvPicPr>
              <p:blipFill>
                <a:blip r:embed="rId10" cstate="print"/>
                <a:srcRect/>
                <a:stretch>
                  <a:fillRect/>
                </a:stretch>
              </p:blipFill>
              <p:spPr bwMode="auto">
                <a:xfrm>
                  <a:off x="2522" y="2054"/>
                  <a:ext cx="384" cy="384"/>
                </a:xfrm>
                <a:prstGeom prst="rect">
                  <a:avLst/>
                </a:prstGeom>
                <a:noFill/>
                <a:ln w="9525">
                  <a:noFill/>
                  <a:miter lim="800000"/>
                  <a:headEnd/>
                  <a:tailEnd/>
                </a:ln>
              </p:spPr>
            </p:pic>
            <p:sp>
              <p:nvSpPr>
                <p:cNvPr id="137" name="Text Box 30"/>
                <p:cNvSpPr txBox="1">
                  <a:spLocks noChangeArrowheads="1"/>
                </p:cNvSpPr>
                <p:nvPr/>
              </p:nvSpPr>
              <p:spPr bwMode="auto">
                <a:xfrm>
                  <a:off x="2597" y="1977"/>
                  <a:ext cx="268" cy="268"/>
                </a:xfrm>
                <a:prstGeom prst="rect">
                  <a:avLst/>
                </a:prstGeom>
                <a:noFill/>
                <a:ln w="9525">
                  <a:noFill/>
                  <a:miter lim="800000"/>
                  <a:headEnd/>
                  <a:tailEnd/>
                </a:ln>
              </p:spPr>
              <p:txBody>
                <a:bodyPr/>
                <a:lstStyle/>
                <a:p>
                  <a:pPr algn="ctr"/>
                  <a:endParaRPr lang="en-US"/>
                </a:p>
              </p:txBody>
            </p:sp>
          </p:grpSp>
          <p:pic>
            <p:nvPicPr>
              <p:cNvPr id="126" name="תמונה 124" descr="Exlibris icons.png"/>
              <p:cNvPicPr>
                <a:picLocks noChangeAspect="1"/>
              </p:cNvPicPr>
              <p:nvPr/>
            </p:nvPicPr>
            <p:blipFill>
              <a:blip r:embed="rId17"/>
              <a:srcRect/>
              <a:stretch>
                <a:fillRect/>
              </a:stretch>
            </p:blipFill>
            <p:spPr bwMode="auto">
              <a:xfrm>
                <a:off x="5603934" y="3937587"/>
                <a:ext cx="507775" cy="448327"/>
              </a:xfrm>
              <a:prstGeom prst="rect">
                <a:avLst/>
              </a:prstGeom>
              <a:noFill/>
              <a:ln w="9525">
                <a:noFill/>
                <a:miter lim="800000"/>
                <a:headEnd/>
                <a:tailEnd/>
              </a:ln>
            </p:spPr>
          </p:pic>
        </p:grpSp>
        <p:grpSp>
          <p:nvGrpSpPr>
            <p:cNvPr id="10" name="Group 9"/>
            <p:cNvGrpSpPr/>
            <p:nvPr/>
          </p:nvGrpSpPr>
          <p:grpSpPr>
            <a:xfrm>
              <a:off x="1155720" y="4881855"/>
              <a:ext cx="675177" cy="810565"/>
              <a:chOff x="4547355" y="3764591"/>
              <a:chExt cx="675177" cy="810565"/>
            </a:xfrm>
          </p:grpSpPr>
          <p:grpSp>
            <p:nvGrpSpPr>
              <p:cNvPr id="131" name="מלבן עם פינות אלכסוניות מעוגלות 25"/>
              <p:cNvGrpSpPr>
                <a:grpSpLocks/>
              </p:cNvGrpSpPr>
              <p:nvPr/>
            </p:nvGrpSpPr>
            <p:grpSpPr bwMode="auto">
              <a:xfrm>
                <a:off x="4547355" y="3764591"/>
                <a:ext cx="675177" cy="810565"/>
                <a:chOff x="2522" y="1977"/>
                <a:chExt cx="384" cy="461"/>
              </a:xfrm>
            </p:grpSpPr>
            <p:pic>
              <p:nvPicPr>
                <p:cNvPr id="133" name="מלבן עם פינות אלכסוניות מעוגלות 25"/>
                <p:cNvPicPr>
                  <a:picLocks noChangeArrowheads="1"/>
                </p:cNvPicPr>
                <p:nvPr/>
              </p:nvPicPr>
              <p:blipFill>
                <a:blip r:embed="rId10" cstate="print"/>
                <a:srcRect/>
                <a:stretch>
                  <a:fillRect/>
                </a:stretch>
              </p:blipFill>
              <p:spPr bwMode="auto">
                <a:xfrm>
                  <a:off x="2522" y="2054"/>
                  <a:ext cx="384" cy="384"/>
                </a:xfrm>
                <a:prstGeom prst="rect">
                  <a:avLst/>
                </a:prstGeom>
                <a:noFill/>
                <a:ln w="9525">
                  <a:noFill/>
                  <a:miter lim="800000"/>
                  <a:headEnd/>
                  <a:tailEnd/>
                </a:ln>
              </p:spPr>
            </p:pic>
            <p:sp>
              <p:nvSpPr>
                <p:cNvPr id="134" name="Text Box 30"/>
                <p:cNvSpPr txBox="1">
                  <a:spLocks noChangeArrowheads="1"/>
                </p:cNvSpPr>
                <p:nvPr/>
              </p:nvSpPr>
              <p:spPr bwMode="auto">
                <a:xfrm>
                  <a:off x="2597" y="1977"/>
                  <a:ext cx="268" cy="268"/>
                </a:xfrm>
                <a:prstGeom prst="rect">
                  <a:avLst/>
                </a:prstGeom>
                <a:noFill/>
                <a:ln w="9525">
                  <a:noFill/>
                  <a:miter lim="800000"/>
                  <a:headEnd/>
                  <a:tailEnd/>
                </a:ln>
              </p:spPr>
              <p:txBody>
                <a:bodyPr/>
                <a:lstStyle/>
                <a:p>
                  <a:pPr algn="ctr"/>
                  <a:endParaRPr lang="en-US"/>
                </a:p>
              </p:txBody>
            </p:sp>
          </p:grpSp>
          <p:pic>
            <p:nvPicPr>
              <p:cNvPr id="128" name="תמונה 72" descr="open platform.png"/>
              <p:cNvPicPr>
                <a:picLocks noChangeAspect="1"/>
              </p:cNvPicPr>
              <p:nvPr/>
            </p:nvPicPr>
            <p:blipFill>
              <a:blip r:embed="rId18"/>
              <a:srcRect/>
              <a:stretch>
                <a:fillRect/>
              </a:stretch>
            </p:blipFill>
            <p:spPr bwMode="auto">
              <a:xfrm>
                <a:off x="4572019" y="3820827"/>
                <a:ext cx="566880" cy="703311"/>
              </a:xfrm>
              <a:prstGeom prst="rect">
                <a:avLst/>
              </a:prstGeom>
              <a:noFill/>
              <a:ln w="9525">
                <a:noFill/>
                <a:miter lim="800000"/>
                <a:headEnd/>
                <a:tailEnd/>
              </a:ln>
            </p:spPr>
          </p:pic>
        </p:grpSp>
      </p:grpSp>
      <p:sp>
        <p:nvSpPr>
          <p:cNvPr id="203" name="Textfeld 39"/>
          <p:cNvSpPr txBox="1"/>
          <p:nvPr/>
        </p:nvSpPr>
        <p:spPr>
          <a:xfrm>
            <a:off x="1261200" y="1025319"/>
            <a:ext cx="1153664" cy="430887"/>
          </a:xfrm>
          <a:prstGeom prst="rect">
            <a:avLst/>
          </a:prstGeom>
          <a:solidFill>
            <a:schemeClr val="bg1"/>
          </a:solidFill>
          <a:effectLst>
            <a:outerShdw blurRad="50800" dist="38100" dir="2700000" algn="tl" rotWithShape="0">
              <a:prstClr val="black">
                <a:alpha val="40000"/>
              </a:prstClr>
            </a:outerShdw>
            <a:softEdge rad="31750"/>
          </a:effectLst>
        </p:spPr>
        <p:txBody>
          <a:bodyPr wrap="square" lIns="72000" tIns="0" rIns="72000" bIns="0" rtlCol="0">
            <a:spAutoFit/>
          </a:bodyPr>
          <a:lstStyle/>
          <a:p>
            <a:pPr algn="ctr"/>
            <a:r>
              <a:rPr lang="de-DE" sz="2800" b="1" dirty="0" smtClean="0">
                <a:solidFill>
                  <a:srgbClr val="2C4D82"/>
                </a:solidFill>
                <a:latin typeface="Calibri" pitchFamily="34" charset="0"/>
                <a:cs typeface="Calibri" pitchFamily="34" charset="0"/>
              </a:rPr>
              <a:t>Alma</a:t>
            </a:r>
            <a:endParaRPr lang="en-GB" sz="2800" b="1" dirty="0">
              <a:solidFill>
                <a:srgbClr val="2C4D82"/>
              </a:solidFill>
              <a:latin typeface="Calibri" pitchFamily="34" charset="0"/>
              <a:cs typeface="Calibri" pitchFamily="34" charset="0"/>
            </a:endParaRPr>
          </a:p>
        </p:txBody>
      </p:sp>
      <p:grpSp>
        <p:nvGrpSpPr>
          <p:cNvPr id="204" name="Group 203"/>
          <p:cNvGrpSpPr/>
          <p:nvPr/>
        </p:nvGrpSpPr>
        <p:grpSpPr>
          <a:xfrm>
            <a:off x="4690293" y="1607862"/>
            <a:ext cx="3733800" cy="4671116"/>
            <a:chOff x="646000" y="1607862"/>
            <a:chExt cx="3733800" cy="4671116"/>
          </a:xfrm>
        </p:grpSpPr>
        <p:sp>
          <p:nvSpPr>
            <p:cNvPr id="205" name="Rounded Rectangle 204"/>
            <p:cNvSpPr/>
            <p:nvPr/>
          </p:nvSpPr>
          <p:spPr>
            <a:xfrm>
              <a:off x="646000" y="1607862"/>
              <a:ext cx="3733800" cy="4671116"/>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06" name="TextBox 205"/>
            <p:cNvSpPr txBox="1"/>
            <p:nvPr/>
          </p:nvSpPr>
          <p:spPr>
            <a:xfrm>
              <a:off x="839784" y="1999737"/>
              <a:ext cx="1870507" cy="375248"/>
            </a:xfrm>
            <a:prstGeom prst="rect">
              <a:avLst/>
            </a:prstGeom>
            <a:noFill/>
          </p:spPr>
          <p:txBody>
            <a:bodyPr wrap="square" rtlCol="0">
              <a:spAutoFit/>
            </a:bodyPr>
            <a:lstStyle/>
            <a:p>
              <a:r>
                <a:rPr lang="en-US" b="1" dirty="0" smtClean="0"/>
                <a:t>University B</a:t>
              </a:r>
              <a:endParaRPr lang="en-US" b="1" dirty="0"/>
            </a:p>
          </p:txBody>
        </p:sp>
        <p:sp>
          <p:nvSpPr>
            <p:cNvPr id="207" name="TextBox 206"/>
            <p:cNvSpPr txBox="1"/>
            <p:nvPr/>
          </p:nvSpPr>
          <p:spPr>
            <a:xfrm>
              <a:off x="1875428" y="5577930"/>
              <a:ext cx="1296610" cy="523220"/>
            </a:xfrm>
            <a:prstGeom prst="rect">
              <a:avLst/>
            </a:prstGeom>
            <a:noFill/>
          </p:spPr>
          <p:txBody>
            <a:bodyPr wrap="square" rtlCol="0">
              <a:spAutoFit/>
            </a:bodyPr>
            <a:lstStyle/>
            <a:p>
              <a:pPr algn="ctr"/>
              <a:r>
                <a:rPr lang="en-US" sz="1400" dirty="0" smtClean="0"/>
                <a:t>Users</a:t>
              </a:r>
              <a:br>
                <a:rPr lang="en-US" sz="1400" dirty="0" smtClean="0"/>
              </a:br>
              <a:r>
                <a:rPr lang="en-US" sz="1400" dirty="0" smtClean="0"/>
                <a:t>&amp; Staff</a:t>
              </a:r>
              <a:endParaRPr lang="en-US" sz="1400" dirty="0"/>
            </a:p>
          </p:txBody>
        </p:sp>
        <p:sp>
          <p:nvSpPr>
            <p:cNvPr id="208" name="TextBox 207"/>
            <p:cNvSpPr txBox="1"/>
            <p:nvPr/>
          </p:nvSpPr>
          <p:spPr>
            <a:xfrm>
              <a:off x="839784" y="3504476"/>
              <a:ext cx="1137725" cy="523220"/>
            </a:xfrm>
            <a:prstGeom prst="rect">
              <a:avLst/>
            </a:prstGeom>
            <a:noFill/>
          </p:spPr>
          <p:txBody>
            <a:bodyPr wrap="square" rtlCol="0">
              <a:spAutoFit/>
            </a:bodyPr>
            <a:lstStyle/>
            <a:p>
              <a:pPr algn="ctr"/>
              <a:r>
                <a:rPr lang="en-US" sz="1400" dirty="0" smtClean="0"/>
                <a:t>Physical Holdings</a:t>
              </a:r>
              <a:endParaRPr lang="en-US" sz="1400" dirty="0"/>
            </a:p>
          </p:txBody>
        </p:sp>
        <p:sp>
          <p:nvSpPr>
            <p:cNvPr id="209" name="TextBox 208"/>
            <p:cNvSpPr txBox="1"/>
            <p:nvPr/>
          </p:nvSpPr>
          <p:spPr>
            <a:xfrm>
              <a:off x="1901160" y="3494369"/>
              <a:ext cx="1137725" cy="523220"/>
            </a:xfrm>
            <a:prstGeom prst="rect">
              <a:avLst/>
            </a:prstGeom>
            <a:noFill/>
          </p:spPr>
          <p:txBody>
            <a:bodyPr wrap="square" rtlCol="0">
              <a:spAutoFit/>
            </a:bodyPr>
            <a:lstStyle/>
            <a:p>
              <a:pPr algn="ctr"/>
              <a:r>
                <a:rPr lang="en-US" sz="1400" dirty="0" smtClean="0"/>
                <a:t>Electronic Holdings</a:t>
              </a:r>
              <a:endParaRPr lang="en-US" sz="1400" dirty="0"/>
            </a:p>
          </p:txBody>
        </p:sp>
        <p:sp>
          <p:nvSpPr>
            <p:cNvPr id="210" name="TextBox 209"/>
            <p:cNvSpPr txBox="1"/>
            <p:nvPr/>
          </p:nvSpPr>
          <p:spPr>
            <a:xfrm>
              <a:off x="3077243" y="5570422"/>
              <a:ext cx="1137725" cy="523220"/>
            </a:xfrm>
            <a:prstGeom prst="rect">
              <a:avLst/>
            </a:prstGeom>
            <a:noFill/>
          </p:spPr>
          <p:txBody>
            <a:bodyPr wrap="square" rtlCol="0">
              <a:spAutoFit/>
            </a:bodyPr>
            <a:lstStyle/>
            <a:p>
              <a:pPr algn="ctr"/>
              <a:r>
                <a:rPr lang="en-US" sz="1400" dirty="0" smtClean="0"/>
                <a:t>Workflows</a:t>
              </a:r>
              <a:br>
                <a:rPr lang="en-US" sz="1400" dirty="0" smtClean="0"/>
              </a:br>
              <a:r>
                <a:rPr lang="en-US" sz="1400" dirty="0" smtClean="0"/>
                <a:t>&amp; </a:t>
              </a:r>
              <a:r>
                <a:rPr lang="en-US" sz="1400" dirty="0" err="1" smtClean="0"/>
                <a:t>Config</a:t>
              </a:r>
              <a:endParaRPr lang="en-US" sz="1400" dirty="0"/>
            </a:p>
          </p:txBody>
        </p:sp>
        <p:sp>
          <p:nvSpPr>
            <p:cNvPr id="211" name="TextBox 210"/>
            <p:cNvSpPr txBox="1"/>
            <p:nvPr/>
          </p:nvSpPr>
          <p:spPr>
            <a:xfrm>
              <a:off x="1892773" y="4649101"/>
              <a:ext cx="1044180" cy="307777"/>
            </a:xfrm>
            <a:prstGeom prst="rect">
              <a:avLst/>
            </a:prstGeom>
            <a:noFill/>
          </p:spPr>
          <p:txBody>
            <a:bodyPr wrap="square" rtlCol="0">
              <a:spAutoFit/>
            </a:bodyPr>
            <a:lstStyle/>
            <a:p>
              <a:pPr algn="ctr"/>
              <a:r>
                <a:rPr lang="en-US" sz="1400" dirty="0" smtClean="0"/>
                <a:t>Licenses</a:t>
              </a:r>
              <a:endParaRPr lang="en-US" sz="1400" dirty="0"/>
            </a:p>
          </p:txBody>
        </p:sp>
        <p:sp>
          <p:nvSpPr>
            <p:cNvPr id="212" name="TextBox 211"/>
            <p:cNvSpPr txBox="1"/>
            <p:nvPr/>
          </p:nvSpPr>
          <p:spPr>
            <a:xfrm>
              <a:off x="3032456" y="3504476"/>
              <a:ext cx="1137725" cy="523220"/>
            </a:xfrm>
            <a:prstGeom prst="rect">
              <a:avLst/>
            </a:prstGeom>
            <a:noFill/>
          </p:spPr>
          <p:txBody>
            <a:bodyPr wrap="square" rtlCol="0">
              <a:spAutoFit/>
            </a:bodyPr>
            <a:lstStyle/>
            <a:p>
              <a:pPr algn="ctr"/>
              <a:r>
                <a:rPr lang="en-US" sz="1400" dirty="0" smtClean="0"/>
                <a:t>Digital Holdings</a:t>
              </a:r>
              <a:endParaRPr lang="en-US" sz="1400" dirty="0"/>
            </a:p>
          </p:txBody>
        </p:sp>
        <p:sp>
          <p:nvSpPr>
            <p:cNvPr id="213" name="TextBox 212"/>
            <p:cNvSpPr txBox="1"/>
            <p:nvPr/>
          </p:nvSpPr>
          <p:spPr>
            <a:xfrm>
              <a:off x="3074830" y="4649101"/>
              <a:ext cx="1044180" cy="307777"/>
            </a:xfrm>
            <a:prstGeom prst="rect">
              <a:avLst/>
            </a:prstGeom>
            <a:noFill/>
          </p:spPr>
          <p:txBody>
            <a:bodyPr wrap="square" rtlCol="0">
              <a:spAutoFit/>
            </a:bodyPr>
            <a:lstStyle/>
            <a:p>
              <a:pPr algn="ctr"/>
              <a:r>
                <a:rPr lang="en-US" sz="1400" dirty="0" smtClean="0"/>
                <a:t>Vendors</a:t>
              </a:r>
              <a:endParaRPr lang="en-US" sz="1400" dirty="0"/>
            </a:p>
          </p:txBody>
        </p:sp>
        <p:sp>
          <p:nvSpPr>
            <p:cNvPr id="214" name="TextBox 213"/>
            <p:cNvSpPr txBox="1"/>
            <p:nvPr/>
          </p:nvSpPr>
          <p:spPr>
            <a:xfrm>
              <a:off x="903433" y="4649101"/>
              <a:ext cx="1044180" cy="307777"/>
            </a:xfrm>
            <a:prstGeom prst="rect">
              <a:avLst/>
            </a:prstGeom>
            <a:noFill/>
          </p:spPr>
          <p:txBody>
            <a:bodyPr wrap="square" rtlCol="0">
              <a:spAutoFit/>
            </a:bodyPr>
            <a:lstStyle/>
            <a:p>
              <a:pPr algn="ctr"/>
              <a:r>
                <a:rPr lang="en-US" sz="1400" dirty="0" smtClean="0"/>
                <a:t>Budgets</a:t>
              </a:r>
              <a:endParaRPr lang="en-US" sz="1400" dirty="0"/>
            </a:p>
          </p:txBody>
        </p:sp>
        <p:grpSp>
          <p:nvGrpSpPr>
            <p:cNvPr id="215" name="Group 214"/>
            <p:cNvGrpSpPr/>
            <p:nvPr/>
          </p:nvGrpSpPr>
          <p:grpSpPr>
            <a:xfrm>
              <a:off x="1115137" y="2374985"/>
              <a:ext cx="676139" cy="1271107"/>
              <a:chOff x="3215321" y="2994569"/>
              <a:chExt cx="419443" cy="716558"/>
            </a:xfrm>
          </p:grpSpPr>
          <p:grpSp>
            <p:nvGrpSpPr>
              <p:cNvPr id="259" name="מלבן עם פינות אלכסוניות מעוגלות 18"/>
              <p:cNvGrpSpPr>
                <a:grpSpLocks/>
              </p:cNvGrpSpPr>
              <p:nvPr/>
            </p:nvGrpSpPr>
            <p:grpSpPr bwMode="auto">
              <a:xfrm>
                <a:off x="3215321" y="2994569"/>
                <a:ext cx="419443" cy="716558"/>
                <a:chOff x="1612" y="2306"/>
                <a:chExt cx="384" cy="656"/>
              </a:xfrm>
            </p:grpSpPr>
            <p:pic>
              <p:nvPicPr>
                <p:cNvPr id="261" name="מלבן עם פינות אלכסוניות מעוגלות 18"/>
                <p:cNvPicPr>
                  <a:picLocks noChangeArrowheads="1"/>
                </p:cNvPicPr>
                <p:nvPr/>
              </p:nvPicPr>
              <p:blipFill>
                <a:blip r:embed="rId4" cstate="print"/>
                <a:srcRect/>
                <a:stretch>
                  <a:fillRect/>
                </a:stretch>
              </p:blipFill>
              <p:spPr bwMode="auto">
                <a:xfrm>
                  <a:off x="1612" y="2578"/>
                  <a:ext cx="384" cy="384"/>
                </a:xfrm>
                <a:prstGeom prst="rect">
                  <a:avLst/>
                </a:prstGeom>
                <a:noFill/>
                <a:ln w="9525">
                  <a:noFill/>
                  <a:miter lim="800000"/>
                  <a:headEnd/>
                  <a:tailEnd/>
                </a:ln>
              </p:spPr>
            </p:pic>
            <p:sp>
              <p:nvSpPr>
                <p:cNvPr id="262" name="Text Box 5"/>
                <p:cNvSpPr txBox="1">
                  <a:spLocks noChangeArrowheads="1"/>
                </p:cNvSpPr>
                <p:nvPr/>
              </p:nvSpPr>
              <p:spPr bwMode="auto">
                <a:xfrm>
                  <a:off x="1688" y="2306"/>
                  <a:ext cx="268" cy="268"/>
                </a:xfrm>
                <a:prstGeom prst="rect">
                  <a:avLst/>
                </a:prstGeom>
                <a:noFill/>
                <a:ln w="9525">
                  <a:noFill/>
                  <a:miter lim="800000"/>
                  <a:headEnd/>
                  <a:tailEnd/>
                </a:ln>
              </p:spPr>
              <p:txBody>
                <a:bodyPr/>
                <a:lstStyle/>
                <a:p>
                  <a:pPr algn="ctr"/>
                  <a:endParaRPr lang="en-US"/>
                </a:p>
              </p:txBody>
            </p:sp>
          </p:grpSp>
          <p:pic>
            <p:nvPicPr>
              <p:cNvPr id="260" name="תמונה 114" descr="Exlibris icons.png"/>
              <p:cNvPicPr>
                <a:picLocks noChangeAspect="1"/>
              </p:cNvPicPr>
              <p:nvPr/>
            </p:nvPicPr>
            <p:blipFill>
              <a:blip r:embed="rId5" cstate="print"/>
              <a:srcRect/>
              <a:stretch>
                <a:fillRect/>
              </a:stretch>
            </p:blipFill>
            <p:spPr bwMode="auto">
              <a:xfrm>
                <a:off x="3241840" y="3341528"/>
                <a:ext cx="311305" cy="252321"/>
              </a:xfrm>
              <a:prstGeom prst="rect">
                <a:avLst/>
              </a:prstGeom>
              <a:noFill/>
              <a:ln w="9525">
                <a:noFill/>
                <a:miter lim="800000"/>
                <a:headEnd/>
                <a:tailEnd/>
              </a:ln>
            </p:spPr>
          </p:pic>
        </p:grpSp>
        <p:grpSp>
          <p:nvGrpSpPr>
            <p:cNvPr id="216" name="Group 215"/>
            <p:cNvGrpSpPr/>
            <p:nvPr/>
          </p:nvGrpSpPr>
          <p:grpSpPr>
            <a:xfrm>
              <a:off x="3236574" y="2374408"/>
              <a:ext cx="727014" cy="1227327"/>
              <a:chOff x="5498223" y="3653231"/>
              <a:chExt cx="423812" cy="715465"/>
            </a:xfrm>
          </p:grpSpPr>
          <p:grpSp>
            <p:nvGrpSpPr>
              <p:cNvPr id="255" name="מלבן עם פינות אלכסוניות מעוגלות 26"/>
              <p:cNvGrpSpPr>
                <a:grpSpLocks/>
              </p:cNvGrpSpPr>
              <p:nvPr/>
            </p:nvGrpSpPr>
            <p:grpSpPr bwMode="auto">
              <a:xfrm>
                <a:off x="5498223" y="3653231"/>
                <a:ext cx="423812" cy="715465"/>
                <a:chOff x="3702" y="2909"/>
                <a:chExt cx="388" cy="655"/>
              </a:xfrm>
            </p:grpSpPr>
            <p:pic>
              <p:nvPicPr>
                <p:cNvPr id="257" name="מלבן עם פינות אלכסוניות מעוגלות 26"/>
                <p:cNvPicPr>
                  <a:picLocks noChangeArrowheads="1"/>
                </p:cNvPicPr>
                <p:nvPr/>
              </p:nvPicPr>
              <p:blipFill>
                <a:blip r:embed="rId6" cstate="print"/>
                <a:srcRect/>
                <a:stretch>
                  <a:fillRect/>
                </a:stretch>
              </p:blipFill>
              <p:spPr bwMode="auto">
                <a:xfrm>
                  <a:off x="3702" y="3180"/>
                  <a:ext cx="388" cy="384"/>
                </a:xfrm>
                <a:prstGeom prst="rect">
                  <a:avLst/>
                </a:prstGeom>
                <a:noFill/>
                <a:ln w="9525">
                  <a:noFill/>
                  <a:miter lim="800000"/>
                  <a:headEnd/>
                  <a:tailEnd/>
                </a:ln>
              </p:spPr>
            </p:pic>
            <p:sp>
              <p:nvSpPr>
                <p:cNvPr id="258" name="Text Box 37"/>
                <p:cNvSpPr txBox="1">
                  <a:spLocks noChangeArrowheads="1"/>
                </p:cNvSpPr>
                <p:nvPr/>
              </p:nvSpPr>
              <p:spPr bwMode="auto">
                <a:xfrm>
                  <a:off x="3775" y="2909"/>
                  <a:ext cx="268" cy="269"/>
                </a:xfrm>
                <a:prstGeom prst="rect">
                  <a:avLst/>
                </a:prstGeom>
                <a:noFill/>
                <a:ln w="9525">
                  <a:noFill/>
                  <a:miter lim="800000"/>
                  <a:headEnd/>
                  <a:tailEnd/>
                </a:ln>
              </p:spPr>
              <p:txBody>
                <a:bodyPr/>
                <a:lstStyle/>
                <a:p>
                  <a:pPr algn="ctr"/>
                  <a:endParaRPr lang="en-US"/>
                </a:p>
              </p:txBody>
            </p:sp>
          </p:grpSp>
          <p:pic>
            <p:nvPicPr>
              <p:cNvPr id="256" name="תמונה 94" descr="Exlibris icons.png"/>
              <p:cNvPicPr>
                <a:picLocks noChangeAspect="1"/>
              </p:cNvPicPr>
              <p:nvPr/>
            </p:nvPicPr>
            <p:blipFill>
              <a:blip r:embed="rId7" cstate="print"/>
              <a:srcRect/>
              <a:stretch>
                <a:fillRect/>
              </a:stretch>
            </p:blipFill>
            <p:spPr bwMode="auto">
              <a:xfrm>
                <a:off x="5537886" y="4005520"/>
                <a:ext cx="267613" cy="288367"/>
              </a:xfrm>
              <a:prstGeom prst="rect">
                <a:avLst/>
              </a:prstGeom>
              <a:noFill/>
              <a:ln w="9525">
                <a:noFill/>
                <a:miter lim="800000"/>
                <a:headEnd/>
                <a:tailEnd/>
              </a:ln>
            </p:spPr>
          </p:pic>
        </p:grpSp>
        <p:grpSp>
          <p:nvGrpSpPr>
            <p:cNvPr id="217" name="Group 216"/>
            <p:cNvGrpSpPr/>
            <p:nvPr/>
          </p:nvGrpSpPr>
          <p:grpSpPr>
            <a:xfrm>
              <a:off x="2199479" y="2370512"/>
              <a:ext cx="651693" cy="1274544"/>
              <a:chOff x="3290690" y="3702331"/>
              <a:chExt cx="419443" cy="820312"/>
            </a:xfrm>
          </p:grpSpPr>
          <p:grpSp>
            <p:nvGrpSpPr>
              <p:cNvPr id="251" name="מלבן עם פינות אלכסוניות מעוגלות 21"/>
              <p:cNvGrpSpPr>
                <a:grpSpLocks/>
              </p:cNvGrpSpPr>
              <p:nvPr/>
            </p:nvGrpSpPr>
            <p:grpSpPr bwMode="auto">
              <a:xfrm>
                <a:off x="3290690" y="3702331"/>
                <a:ext cx="419443" cy="820312"/>
                <a:chOff x="1681" y="2954"/>
                <a:chExt cx="384" cy="751"/>
              </a:xfrm>
            </p:grpSpPr>
            <p:pic>
              <p:nvPicPr>
                <p:cNvPr id="253" name="מלבן עם פינות אלכסוניות מעוגלות 21"/>
                <p:cNvPicPr>
                  <a:picLocks noChangeArrowheads="1"/>
                </p:cNvPicPr>
                <p:nvPr/>
              </p:nvPicPr>
              <p:blipFill>
                <a:blip r:embed="rId8" cstate="print"/>
                <a:srcRect/>
                <a:stretch>
                  <a:fillRect/>
                </a:stretch>
              </p:blipFill>
              <p:spPr bwMode="auto">
                <a:xfrm>
                  <a:off x="1681" y="3317"/>
                  <a:ext cx="384" cy="388"/>
                </a:xfrm>
                <a:prstGeom prst="rect">
                  <a:avLst/>
                </a:prstGeom>
                <a:noFill/>
                <a:ln w="9525">
                  <a:noFill/>
                  <a:miter lim="800000"/>
                  <a:headEnd/>
                  <a:tailEnd/>
                </a:ln>
              </p:spPr>
            </p:pic>
            <p:sp>
              <p:nvSpPr>
                <p:cNvPr id="254" name="Text Box 15"/>
                <p:cNvSpPr txBox="1">
                  <a:spLocks noChangeArrowheads="1"/>
                </p:cNvSpPr>
                <p:nvPr/>
              </p:nvSpPr>
              <p:spPr bwMode="auto">
                <a:xfrm>
                  <a:off x="1749" y="2954"/>
                  <a:ext cx="269" cy="268"/>
                </a:xfrm>
                <a:prstGeom prst="rect">
                  <a:avLst/>
                </a:prstGeom>
                <a:noFill/>
                <a:ln w="9525">
                  <a:noFill/>
                  <a:miter lim="800000"/>
                  <a:headEnd/>
                  <a:tailEnd/>
                </a:ln>
              </p:spPr>
              <p:txBody>
                <a:bodyPr/>
                <a:lstStyle/>
                <a:p>
                  <a:pPr algn="ctr"/>
                  <a:endParaRPr lang="en-US"/>
                </a:p>
              </p:txBody>
            </p:sp>
          </p:grpSp>
          <p:pic>
            <p:nvPicPr>
              <p:cNvPr id="252" name="תמונה 113" descr="Exlibris icons.png"/>
              <p:cNvPicPr>
                <a:picLocks noChangeAspect="1"/>
              </p:cNvPicPr>
              <p:nvPr/>
            </p:nvPicPr>
            <p:blipFill>
              <a:blip r:embed="rId9" cstate="print"/>
              <a:srcRect/>
              <a:stretch>
                <a:fillRect/>
              </a:stretch>
            </p:blipFill>
            <p:spPr bwMode="auto">
              <a:xfrm>
                <a:off x="3310366" y="4172948"/>
                <a:ext cx="317859" cy="249044"/>
              </a:xfrm>
              <a:prstGeom prst="rect">
                <a:avLst/>
              </a:prstGeom>
              <a:noFill/>
              <a:ln w="9525">
                <a:noFill/>
                <a:miter lim="800000"/>
                <a:headEnd/>
                <a:tailEnd/>
              </a:ln>
            </p:spPr>
          </p:pic>
        </p:grpSp>
        <p:grpSp>
          <p:nvGrpSpPr>
            <p:cNvPr id="218" name="Group 217"/>
            <p:cNvGrpSpPr/>
            <p:nvPr/>
          </p:nvGrpSpPr>
          <p:grpSpPr>
            <a:xfrm>
              <a:off x="2186676" y="3723673"/>
              <a:ext cx="675177" cy="1056725"/>
              <a:chOff x="4209313" y="2635164"/>
              <a:chExt cx="419443" cy="656469"/>
            </a:xfrm>
          </p:grpSpPr>
          <p:grpSp>
            <p:nvGrpSpPr>
              <p:cNvPr id="247" name="מלבן עם פינות אלכסוניות מעוגלות 25"/>
              <p:cNvGrpSpPr>
                <a:grpSpLocks/>
              </p:cNvGrpSpPr>
              <p:nvPr/>
            </p:nvGrpSpPr>
            <p:grpSpPr bwMode="auto">
              <a:xfrm>
                <a:off x="4209313" y="2635164"/>
                <a:ext cx="419443" cy="656469"/>
                <a:chOff x="2522" y="1977"/>
                <a:chExt cx="384" cy="601"/>
              </a:xfrm>
            </p:grpSpPr>
            <p:pic>
              <p:nvPicPr>
                <p:cNvPr id="249" name="מלבן עם פינות אלכסוניות מעוגלות 25"/>
                <p:cNvPicPr>
                  <a:picLocks noChangeArrowheads="1"/>
                </p:cNvPicPr>
                <p:nvPr/>
              </p:nvPicPr>
              <p:blipFill>
                <a:blip r:embed="rId10" cstate="print"/>
                <a:srcRect/>
                <a:stretch>
                  <a:fillRect/>
                </a:stretch>
              </p:blipFill>
              <p:spPr bwMode="auto">
                <a:xfrm>
                  <a:off x="2522" y="2194"/>
                  <a:ext cx="384" cy="384"/>
                </a:xfrm>
                <a:prstGeom prst="rect">
                  <a:avLst/>
                </a:prstGeom>
                <a:noFill/>
                <a:ln w="9525">
                  <a:noFill/>
                  <a:miter lim="800000"/>
                  <a:headEnd/>
                  <a:tailEnd/>
                </a:ln>
              </p:spPr>
            </p:pic>
            <p:sp>
              <p:nvSpPr>
                <p:cNvPr id="250" name="Text Box 30"/>
                <p:cNvSpPr txBox="1">
                  <a:spLocks noChangeArrowheads="1"/>
                </p:cNvSpPr>
                <p:nvPr/>
              </p:nvSpPr>
              <p:spPr bwMode="auto">
                <a:xfrm>
                  <a:off x="2597" y="1977"/>
                  <a:ext cx="268" cy="268"/>
                </a:xfrm>
                <a:prstGeom prst="rect">
                  <a:avLst/>
                </a:prstGeom>
                <a:noFill/>
                <a:ln w="9525">
                  <a:noFill/>
                  <a:miter lim="800000"/>
                  <a:headEnd/>
                  <a:tailEnd/>
                </a:ln>
              </p:spPr>
              <p:txBody>
                <a:bodyPr/>
                <a:lstStyle/>
                <a:p>
                  <a:pPr algn="ctr"/>
                  <a:endParaRPr lang="en-US"/>
                </a:p>
              </p:txBody>
            </p:sp>
          </p:grpSp>
          <p:pic>
            <p:nvPicPr>
              <p:cNvPr id="248" name="תמונה 117" descr="Exlibris icons.png"/>
              <p:cNvPicPr>
                <a:picLocks noChangeAspect="1"/>
              </p:cNvPicPr>
              <p:nvPr/>
            </p:nvPicPr>
            <p:blipFill>
              <a:blip r:embed="rId11" cstate="print"/>
              <a:srcRect/>
              <a:stretch>
                <a:fillRect/>
              </a:stretch>
            </p:blipFill>
            <p:spPr bwMode="auto">
              <a:xfrm rot="21046275">
                <a:off x="4224857" y="2902652"/>
                <a:ext cx="349536" cy="304752"/>
              </a:xfrm>
              <a:prstGeom prst="rect">
                <a:avLst/>
              </a:prstGeom>
              <a:noFill/>
              <a:ln w="9525">
                <a:noFill/>
                <a:miter lim="800000"/>
                <a:headEnd/>
                <a:tailEnd/>
              </a:ln>
            </p:spPr>
          </p:pic>
        </p:grpSp>
        <p:grpSp>
          <p:nvGrpSpPr>
            <p:cNvPr id="219" name="Group 218"/>
            <p:cNvGrpSpPr/>
            <p:nvPr/>
          </p:nvGrpSpPr>
          <p:grpSpPr>
            <a:xfrm>
              <a:off x="3257167" y="3723642"/>
              <a:ext cx="675177" cy="1056725"/>
              <a:chOff x="-399129" y="3524830"/>
              <a:chExt cx="675177" cy="1056725"/>
            </a:xfrm>
          </p:grpSpPr>
          <p:grpSp>
            <p:nvGrpSpPr>
              <p:cNvPr id="243" name="מלבן עם פינות אלכסוניות מעוגלות 25"/>
              <p:cNvGrpSpPr>
                <a:grpSpLocks/>
              </p:cNvGrpSpPr>
              <p:nvPr/>
            </p:nvGrpSpPr>
            <p:grpSpPr bwMode="auto">
              <a:xfrm>
                <a:off x="-399129" y="3524830"/>
                <a:ext cx="675177" cy="1056725"/>
                <a:chOff x="2522" y="1977"/>
                <a:chExt cx="384" cy="601"/>
              </a:xfrm>
            </p:grpSpPr>
            <p:pic>
              <p:nvPicPr>
                <p:cNvPr id="245" name="מלבן עם פינות אלכסוניות מעוגלות 25"/>
                <p:cNvPicPr>
                  <a:picLocks noChangeArrowheads="1"/>
                </p:cNvPicPr>
                <p:nvPr/>
              </p:nvPicPr>
              <p:blipFill>
                <a:blip r:embed="rId10" cstate="print"/>
                <a:srcRect/>
                <a:stretch>
                  <a:fillRect/>
                </a:stretch>
              </p:blipFill>
              <p:spPr bwMode="auto">
                <a:xfrm>
                  <a:off x="2522" y="2194"/>
                  <a:ext cx="384" cy="384"/>
                </a:xfrm>
                <a:prstGeom prst="rect">
                  <a:avLst/>
                </a:prstGeom>
                <a:noFill/>
                <a:ln w="9525">
                  <a:noFill/>
                  <a:miter lim="800000"/>
                  <a:headEnd/>
                  <a:tailEnd/>
                </a:ln>
              </p:spPr>
            </p:pic>
            <p:sp>
              <p:nvSpPr>
                <p:cNvPr id="246" name="Text Box 30"/>
                <p:cNvSpPr txBox="1">
                  <a:spLocks noChangeArrowheads="1"/>
                </p:cNvSpPr>
                <p:nvPr/>
              </p:nvSpPr>
              <p:spPr bwMode="auto">
                <a:xfrm>
                  <a:off x="2597" y="1977"/>
                  <a:ext cx="268" cy="268"/>
                </a:xfrm>
                <a:prstGeom prst="rect">
                  <a:avLst/>
                </a:prstGeom>
                <a:noFill/>
                <a:ln w="9525">
                  <a:noFill/>
                  <a:miter lim="800000"/>
                  <a:headEnd/>
                  <a:tailEnd/>
                </a:ln>
              </p:spPr>
              <p:txBody>
                <a:bodyPr/>
                <a:lstStyle/>
                <a:p>
                  <a:pPr algn="ctr"/>
                  <a:endParaRPr lang="en-US"/>
                </a:p>
              </p:txBody>
            </p:sp>
          </p:grpSp>
          <p:pic>
            <p:nvPicPr>
              <p:cNvPr id="244" name="תמונה 94" descr="Exlibris icons.png"/>
              <p:cNvPicPr>
                <a:picLocks noChangeAspect="1"/>
              </p:cNvPicPr>
              <p:nvPr/>
            </p:nvPicPr>
            <p:blipFill>
              <a:blip r:embed="rId12"/>
              <a:srcRect/>
              <a:stretch>
                <a:fillRect/>
              </a:stretch>
            </p:blipFill>
            <p:spPr bwMode="auto">
              <a:xfrm>
                <a:off x="-326633" y="3941060"/>
                <a:ext cx="471217" cy="430465"/>
              </a:xfrm>
              <a:prstGeom prst="rect">
                <a:avLst/>
              </a:prstGeom>
              <a:noFill/>
              <a:ln w="9525">
                <a:noFill/>
                <a:miter lim="800000"/>
                <a:headEnd/>
                <a:tailEnd/>
              </a:ln>
            </p:spPr>
          </p:pic>
        </p:grpSp>
        <p:grpSp>
          <p:nvGrpSpPr>
            <p:cNvPr id="220" name="Group 219"/>
            <p:cNvGrpSpPr/>
            <p:nvPr/>
          </p:nvGrpSpPr>
          <p:grpSpPr>
            <a:xfrm>
              <a:off x="1116184" y="3723642"/>
              <a:ext cx="675177" cy="1056725"/>
              <a:chOff x="-258881" y="3640275"/>
              <a:chExt cx="675177" cy="1056725"/>
            </a:xfrm>
          </p:grpSpPr>
          <p:grpSp>
            <p:nvGrpSpPr>
              <p:cNvPr id="239" name="מלבן עם פינות אלכסוניות מעוגלות 25"/>
              <p:cNvGrpSpPr>
                <a:grpSpLocks/>
              </p:cNvGrpSpPr>
              <p:nvPr/>
            </p:nvGrpSpPr>
            <p:grpSpPr bwMode="auto">
              <a:xfrm>
                <a:off x="-258881" y="3640275"/>
                <a:ext cx="675177" cy="1056725"/>
                <a:chOff x="2522" y="1977"/>
                <a:chExt cx="384" cy="601"/>
              </a:xfrm>
            </p:grpSpPr>
            <p:pic>
              <p:nvPicPr>
                <p:cNvPr id="241" name="מלבן עם פינות אלכסוניות מעוגלות 25"/>
                <p:cNvPicPr>
                  <a:picLocks noChangeArrowheads="1"/>
                </p:cNvPicPr>
                <p:nvPr/>
              </p:nvPicPr>
              <p:blipFill>
                <a:blip r:embed="rId10" cstate="print"/>
                <a:srcRect/>
                <a:stretch>
                  <a:fillRect/>
                </a:stretch>
              </p:blipFill>
              <p:spPr bwMode="auto">
                <a:xfrm>
                  <a:off x="2522" y="2194"/>
                  <a:ext cx="384" cy="384"/>
                </a:xfrm>
                <a:prstGeom prst="rect">
                  <a:avLst/>
                </a:prstGeom>
                <a:noFill/>
                <a:ln w="9525">
                  <a:noFill/>
                  <a:miter lim="800000"/>
                  <a:headEnd/>
                  <a:tailEnd/>
                </a:ln>
              </p:spPr>
            </p:pic>
            <p:sp>
              <p:nvSpPr>
                <p:cNvPr id="242" name="Text Box 30"/>
                <p:cNvSpPr txBox="1">
                  <a:spLocks noChangeArrowheads="1"/>
                </p:cNvSpPr>
                <p:nvPr/>
              </p:nvSpPr>
              <p:spPr bwMode="auto">
                <a:xfrm>
                  <a:off x="2597" y="1977"/>
                  <a:ext cx="268" cy="268"/>
                </a:xfrm>
                <a:prstGeom prst="rect">
                  <a:avLst/>
                </a:prstGeom>
                <a:noFill/>
                <a:ln w="9525">
                  <a:noFill/>
                  <a:miter lim="800000"/>
                  <a:headEnd/>
                  <a:tailEnd/>
                </a:ln>
              </p:spPr>
              <p:txBody>
                <a:bodyPr/>
                <a:lstStyle/>
                <a:p>
                  <a:pPr algn="ctr"/>
                  <a:endParaRPr lang="en-US"/>
                </a:p>
              </p:txBody>
            </p:sp>
          </p:grpSp>
          <p:pic>
            <p:nvPicPr>
              <p:cNvPr id="240" name="תמונה 108" descr="Exlibris icons.pn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86492" y="4087591"/>
                <a:ext cx="471323" cy="382800"/>
              </a:xfrm>
              <a:prstGeom prst="rect">
                <a:avLst/>
              </a:prstGeom>
              <a:noFill/>
              <a:ln w="9525">
                <a:noFill/>
                <a:miter lim="800000"/>
                <a:headEnd/>
                <a:tailEnd/>
              </a:ln>
            </p:spPr>
          </p:pic>
        </p:grpSp>
        <p:pic>
          <p:nvPicPr>
            <p:cNvPr id="221" name="קבוצה 34"/>
            <p:cNvPicPr>
              <a:picLocks noChangeArrowheads="1"/>
            </p:cNvPicPr>
            <p:nvPr/>
          </p:nvPicPr>
          <p:blipFill>
            <a:blip r:embed="rId14">
              <a:extLst>
                <a:ext uri="{BEBA8EAE-BF5A-486C-A8C5-ECC9F3942E4B}">
                  <a14:imgProps xmlns:a14="http://schemas.microsoft.com/office/drawing/2010/main">
                    <a14:imgLayer r:embed="rId15">
                      <a14:imgEffect>
                        <a14:brightnessContrast bright="20000"/>
                      </a14:imgEffect>
                    </a14:imgLayer>
                  </a14:imgProps>
                </a:ext>
              </a:extLst>
            </a:blip>
            <a:srcRect/>
            <a:stretch>
              <a:fillRect/>
            </a:stretch>
          </p:blipFill>
          <p:spPr bwMode="auto">
            <a:xfrm>
              <a:off x="2601294" y="1811637"/>
              <a:ext cx="1238606" cy="904136"/>
            </a:xfrm>
            <a:prstGeom prst="rect">
              <a:avLst/>
            </a:prstGeom>
            <a:noFill/>
            <a:ln w="9525">
              <a:noFill/>
              <a:miter lim="800000"/>
              <a:headEnd/>
              <a:tailEnd/>
            </a:ln>
          </p:spPr>
        </p:pic>
        <p:sp>
          <p:nvSpPr>
            <p:cNvPr id="222" name="TextBox 221"/>
            <p:cNvSpPr txBox="1"/>
            <p:nvPr/>
          </p:nvSpPr>
          <p:spPr>
            <a:xfrm>
              <a:off x="2547483" y="2592026"/>
              <a:ext cx="1044180" cy="307777"/>
            </a:xfrm>
            <a:prstGeom prst="rect">
              <a:avLst/>
            </a:prstGeom>
            <a:noFill/>
          </p:spPr>
          <p:txBody>
            <a:bodyPr wrap="square" rtlCol="0">
              <a:spAutoFit/>
            </a:bodyPr>
            <a:lstStyle/>
            <a:p>
              <a:pPr algn="ctr"/>
              <a:r>
                <a:rPr lang="de-DE" sz="1400" dirty="0" err="1" smtClean="0"/>
                <a:t>Catalog</a:t>
              </a:r>
              <a:endParaRPr lang="en-US" sz="1400" dirty="0"/>
            </a:p>
          </p:txBody>
        </p:sp>
        <p:sp>
          <p:nvSpPr>
            <p:cNvPr id="223" name="TextBox 222"/>
            <p:cNvSpPr txBox="1"/>
            <p:nvPr/>
          </p:nvSpPr>
          <p:spPr>
            <a:xfrm>
              <a:off x="903433" y="5579423"/>
              <a:ext cx="1044180" cy="523220"/>
            </a:xfrm>
            <a:prstGeom prst="rect">
              <a:avLst/>
            </a:prstGeom>
            <a:noFill/>
          </p:spPr>
          <p:txBody>
            <a:bodyPr wrap="square" rtlCol="0">
              <a:spAutoFit/>
            </a:bodyPr>
            <a:lstStyle/>
            <a:p>
              <a:pPr algn="ctr"/>
              <a:r>
                <a:rPr lang="en-US" sz="1400" dirty="0" smtClean="0"/>
                <a:t>Requests</a:t>
              </a:r>
              <a:br>
                <a:rPr lang="en-US" sz="1400" dirty="0" smtClean="0"/>
              </a:br>
              <a:r>
                <a:rPr lang="en-US" sz="1400" dirty="0" smtClean="0"/>
                <a:t>&amp; Usage</a:t>
              </a:r>
              <a:endParaRPr lang="en-US" sz="1400" dirty="0"/>
            </a:p>
          </p:txBody>
        </p:sp>
        <p:grpSp>
          <p:nvGrpSpPr>
            <p:cNvPr id="224" name="Group 223"/>
            <p:cNvGrpSpPr/>
            <p:nvPr/>
          </p:nvGrpSpPr>
          <p:grpSpPr>
            <a:xfrm>
              <a:off x="3233414" y="4874093"/>
              <a:ext cx="691231" cy="810565"/>
              <a:chOff x="6617276" y="3723642"/>
              <a:chExt cx="691231" cy="810565"/>
            </a:xfrm>
          </p:grpSpPr>
          <p:grpSp>
            <p:nvGrpSpPr>
              <p:cNvPr id="235" name="מלבן עם פינות אלכסוניות מעוגלות 25"/>
              <p:cNvGrpSpPr>
                <a:grpSpLocks/>
              </p:cNvGrpSpPr>
              <p:nvPr/>
            </p:nvGrpSpPr>
            <p:grpSpPr bwMode="auto">
              <a:xfrm>
                <a:off x="6633330" y="3723642"/>
                <a:ext cx="675177" cy="810565"/>
                <a:chOff x="2522" y="1977"/>
                <a:chExt cx="384" cy="461"/>
              </a:xfrm>
            </p:grpSpPr>
            <p:pic>
              <p:nvPicPr>
                <p:cNvPr id="237" name="מלבן עם פינות אלכסוניות מעוגלות 25"/>
                <p:cNvPicPr>
                  <a:picLocks noChangeArrowheads="1"/>
                </p:cNvPicPr>
                <p:nvPr/>
              </p:nvPicPr>
              <p:blipFill>
                <a:blip r:embed="rId10" cstate="print"/>
                <a:srcRect/>
                <a:stretch>
                  <a:fillRect/>
                </a:stretch>
              </p:blipFill>
              <p:spPr bwMode="auto">
                <a:xfrm>
                  <a:off x="2522" y="2054"/>
                  <a:ext cx="384" cy="384"/>
                </a:xfrm>
                <a:prstGeom prst="rect">
                  <a:avLst/>
                </a:prstGeom>
                <a:noFill/>
                <a:ln w="9525">
                  <a:noFill/>
                  <a:miter lim="800000"/>
                  <a:headEnd/>
                  <a:tailEnd/>
                </a:ln>
              </p:spPr>
            </p:pic>
            <p:sp>
              <p:nvSpPr>
                <p:cNvPr id="238" name="Text Box 30"/>
                <p:cNvSpPr txBox="1">
                  <a:spLocks noChangeArrowheads="1"/>
                </p:cNvSpPr>
                <p:nvPr/>
              </p:nvSpPr>
              <p:spPr bwMode="auto">
                <a:xfrm>
                  <a:off x="2597" y="1977"/>
                  <a:ext cx="268" cy="268"/>
                </a:xfrm>
                <a:prstGeom prst="rect">
                  <a:avLst/>
                </a:prstGeom>
                <a:noFill/>
                <a:ln w="9525">
                  <a:noFill/>
                  <a:miter lim="800000"/>
                  <a:headEnd/>
                  <a:tailEnd/>
                </a:ln>
              </p:spPr>
              <p:txBody>
                <a:bodyPr/>
                <a:lstStyle/>
                <a:p>
                  <a:pPr algn="ctr"/>
                  <a:endParaRPr lang="en-US"/>
                </a:p>
              </p:txBody>
            </p:sp>
          </p:grpSp>
          <p:pic>
            <p:nvPicPr>
              <p:cNvPr id="236" name="תמונה 69" descr="open platform.png"/>
              <p:cNvPicPr>
                <a:picLocks noChangeAspect="1"/>
              </p:cNvPicPr>
              <p:nvPr/>
            </p:nvPicPr>
            <p:blipFill>
              <a:blip r:embed="rId16"/>
              <a:srcRect/>
              <a:stretch>
                <a:fillRect/>
              </a:stretch>
            </p:blipFill>
            <p:spPr bwMode="auto">
              <a:xfrm>
                <a:off x="6617276" y="3977286"/>
                <a:ext cx="648316" cy="541497"/>
              </a:xfrm>
              <a:prstGeom prst="rect">
                <a:avLst/>
              </a:prstGeom>
              <a:noFill/>
              <a:ln w="9525">
                <a:noFill/>
                <a:miter lim="800000"/>
                <a:headEnd/>
                <a:tailEnd/>
              </a:ln>
            </p:spPr>
          </p:pic>
        </p:grpSp>
        <p:grpSp>
          <p:nvGrpSpPr>
            <p:cNvPr id="225" name="Group 224"/>
            <p:cNvGrpSpPr/>
            <p:nvPr/>
          </p:nvGrpSpPr>
          <p:grpSpPr>
            <a:xfrm>
              <a:off x="2201311" y="4874093"/>
              <a:ext cx="675177" cy="810565"/>
              <a:chOff x="5566530" y="3736457"/>
              <a:chExt cx="675177" cy="810565"/>
            </a:xfrm>
          </p:grpSpPr>
          <p:grpSp>
            <p:nvGrpSpPr>
              <p:cNvPr id="231" name="מלבן עם פינות אלכסוניות מעוגלות 25"/>
              <p:cNvGrpSpPr>
                <a:grpSpLocks/>
              </p:cNvGrpSpPr>
              <p:nvPr/>
            </p:nvGrpSpPr>
            <p:grpSpPr bwMode="auto">
              <a:xfrm>
                <a:off x="5566530" y="3736457"/>
                <a:ext cx="675177" cy="810565"/>
                <a:chOff x="2522" y="1977"/>
                <a:chExt cx="384" cy="461"/>
              </a:xfrm>
            </p:grpSpPr>
            <p:pic>
              <p:nvPicPr>
                <p:cNvPr id="233" name="מלבן עם פינות אלכסוניות מעוגלות 25"/>
                <p:cNvPicPr>
                  <a:picLocks noChangeArrowheads="1"/>
                </p:cNvPicPr>
                <p:nvPr/>
              </p:nvPicPr>
              <p:blipFill>
                <a:blip r:embed="rId10" cstate="print"/>
                <a:srcRect/>
                <a:stretch>
                  <a:fillRect/>
                </a:stretch>
              </p:blipFill>
              <p:spPr bwMode="auto">
                <a:xfrm>
                  <a:off x="2522" y="2054"/>
                  <a:ext cx="384" cy="384"/>
                </a:xfrm>
                <a:prstGeom prst="rect">
                  <a:avLst/>
                </a:prstGeom>
                <a:noFill/>
                <a:ln w="9525">
                  <a:noFill/>
                  <a:miter lim="800000"/>
                  <a:headEnd/>
                  <a:tailEnd/>
                </a:ln>
              </p:spPr>
            </p:pic>
            <p:sp>
              <p:nvSpPr>
                <p:cNvPr id="234" name="Text Box 30"/>
                <p:cNvSpPr txBox="1">
                  <a:spLocks noChangeArrowheads="1"/>
                </p:cNvSpPr>
                <p:nvPr/>
              </p:nvSpPr>
              <p:spPr bwMode="auto">
                <a:xfrm>
                  <a:off x="2597" y="1977"/>
                  <a:ext cx="268" cy="268"/>
                </a:xfrm>
                <a:prstGeom prst="rect">
                  <a:avLst/>
                </a:prstGeom>
                <a:noFill/>
                <a:ln w="9525">
                  <a:noFill/>
                  <a:miter lim="800000"/>
                  <a:headEnd/>
                  <a:tailEnd/>
                </a:ln>
              </p:spPr>
              <p:txBody>
                <a:bodyPr/>
                <a:lstStyle/>
                <a:p>
                  <a:pPr algn="ctr"/>
                  <a:endParaRPr lang="en-US"/>
                </a:p>
              </p:txBody>
            </p:sp>
          </p:grpSp>
          <p:pic>
            <p:nvPicPr>
              <p:cNvPr id="232" name="תמונה 124" descr="Exlibris icons.png"/>
              <p:cNvPicPr>
                <a:picLocks noChangeAspect="1"/>
              </p:cNvPicPr>
              <p:nvPr/>
            </p:nvPicPr>
            <p:blipFill>
              <a:blip r:embed="rId17"/>
              <a:srcRect/>
              <a:stretch>
                <a:fillRect/>
              </a:stretch>
            </p:blipFill>
            <p:spPr bwMode="auto">
              <a:xfrm>
                <a:off x="5603934" y="3937587"/>
                <a:ext cx="507775" cy="448327"/>
              </a:xfrm>
              <a:prstGeom prst="rect">
                <a:avLst/>
              </a:prstGeom>
              <a:noFill/>
              <a:ln w="9525">
                <a:noFill/>
                <a:miter lim="800000"/>
                <a:headEnd/>
                <a:tailEnd/>
              </a:ln>
            </p:spPr>
          </p:pic>
        </p:grpSp>
        <p:grpSp>
          <p:nvGrpSpPr>
            <p:cNvPr id="226" name="Group 225"/>
            <p:cNvGrpSpPr/>
            <p:nvPr/>
          </p:nvGrpSpPr>
          <p:grpSpPr>
            <a:xfrm>
              <a:off x="1155720" y="4881855"/>
              <a:ext cx="675177" cy="810565"/>
              <a:chOff x="4547355" y="3764591"/>
              <a:chExt cx="675177" cy="810565"/>
            </a:xfrm>
          </p:grpSpPr>
          <p:grpSp>
            <p:nvGrpSpPr>
              <p:cNvPr id="227" name="מלבן עם פינות אלכסוניות מעוגלות 25"/>
              <p:cNvGrpSpPr>
                <a:grpSpLocks/>
              </p:cNvGrpSpPr>
              <p:nvPr/>
            </p:nvGrpSpPr>
            <p:grpSpPr bwMode="auto">
              <a:xfrm>
                <a:off x="4547355" y="3764591"/>
                <a:ext cx="675177" cy="810565"/>
                <a:chOff x="2522" y="1977"/>
                <a:chExt cx="384" cy="461"/>
              </a:xfrm>
            </p:grpSpPr>
            <p:pic>
              <p:nvPicPr>
                <p:cNvPr id="229" name="מלבן עם פינות אלכסוניות מעוגלות 25"/>
                <p:cNvPicPr>
                  <a:picLocks noChangeArrowheads="1"/>
                </p:cNvPicPr>
                <p:nvPr/>
              </p:nvPicPr>
              <p:blipFill>
                <a:blip r:embed="rId10" cstate="print"/>
                <a:srcRect/>
                <a:stretch>
                  <a:fillRect/>
                </a:stretch>
              </p:blipFill>
              <p:spPr bwMode="auto">
                <a:xfrm>
                  <a:off x="2522" y="2054"/>
                  <a:ext cx="384" cy="384"/>
                </a:xfrm>
                <a:prstGeom prst="rect">
                  <a:avLst/>
                </a:prstGeom>
                <a:noFill/>
                <a:ln w="9525">
                  <a:noFill/>
                  <a:miter lim="800000"/>
                  <a:headEnd/>
                  <a:tailEnd/>
                </a:ln>
              </p:spPr>
            </p:pic>
            <p:sp>
              <p:nvSpPr>
                <p:cNvPr id="230" name="Text Box 30"/>
                <p:cNvSpPr txBox="1">
                  <a:spLocks noChangeArrowheads="1"/>
                </p:cNvSpPr>
                <p:nvPr/>
              </p:nvSpPr>
              <p:spPr bwMode="auto">
                <a:xfrm>
                  <a:off x="2597" y="1977"/>
                  <a:ext cx="268" cy="268"/>
                </a:xfrm>
                <a:prstGeom prst="rect">
                  <a:avLst/>
                </a:prstGeom>
                <a:noFill/>
                <a:ln w="9525">
                  <a:noFill/>
                  <a:miter lim="800000"/>
                  <a:headEnd/>
                  <a:tailEnd/>
                </a:ln>
              </p:spPr>
              <p:txBody>
                <a:bodyPr/>
                <a:lstStyle/>
                <a:p>
                  <a:pPr algn="ctr"/>
                  <a:endParaRPr lang="en-US"/>
                </a:p>
              </p:txBody>
            </p:sp>
          </p:grpSp>
          <p:pic>
            <p:nvPicPr>
              <p:cNvPr id="228" name="תמונה 72" descr="open platform.png"/>
              <p:cNvPicPr>
                <a:picLocks noChangeAspect="1"/>
              </p:cNvPicPr>
              <p:nvPr/>
            </p:nvPicPr>
            <p:blipFill>
              <a:blip r:embed="rId18"/>
              <a:srcRect/>
              <a:stretch>
                <a:fillRect/>
              </a:stretch>
            </p:blipFill>
            <p:spPr bwMode="auto">
              <a:xfrm>
                <a:off x="4572019" y="3820827"/>
                <a:ext cx="566880" cy="703311"/>
              </a:xfrm>
              <a:prstGeom prst="rect">
                <a:avLst/>
              </a:prstGeom>
              <a:noFill/>
              <a:ln w="9525">
                <a:noFill/>
                <a:miter lim="800000"/>
                <a:headEnd/>
                <a:tailEnd/>
              </a:ln>
            </p:spPr>
          </p:pic>
        </p:grpSp>
      </p:grpSp>
    </p:spTree>
    <p:extLst>
      <p:ext uri="{BB962C8B-B14F-4D97-AF65-F5344CB8AC3E}">
        <p14:creationId xmlns:p14="http://schemas.microsoft.com/office/powerpoint/2010/main" val="1541931917"/>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 1.91489E-6 L -0.0441 0.16697 " pathEditMode="relative" rAng="0" ptsTypes="AA">
                                      <p:cBhvr>
                                        <p:cTn id="6" dur="2000" fill="hold"/>
                                        <p:tgtEl>
                                          <p:spTgt spid="11"/>
                                        </p:tgtEl>
                                        <p:attrNameLst>
                                          <p:attrName>ppt_x</p:attrName>
                                          <p:attrName>ppt_y</p:attrName>
                                        </p:attrNameLst>
                                      </p:cBhvr>
                                      <p:rCtr x="-2205" y="8349"/>
                                    </p:animMotion>
                                  </p:childTnLst>
                                </p:cTn>
                              </p:par>
                              <p:par>
                                <p:cTn id="7" presetID="6" presetClass="emph" presetSubtype="0" fill="hold" nodeType="withEffect">
                                  <p:stCondLst>
                                    <p:cond delay="0"/>
                                  </p:stCondLst>
                                  <p:childTnLst>
                                    <p:animScale>
                                      <p:cBhvr>
                                        <p:cTn id="8" dur="2000" fill="hold"/>
                                        <p:tgtEl>
                                          <p:spTgt spid="11"/>
                                        </p:tgtEl>
                                      </p:cBhvr>
                                      <p:by x="50000" y="50000"/>
                                    </p:animScale>
                                  </p:childTnLst>
                                </p:cTn>
                              </p:par>
                              <p:par>
                                <p:cTn id="9" presetID="42" presetClass="path" presetSubtype="0" accel="50000" decel="50000" fill="hold" nodeType="withEffect">
                                  <p:stCondLst>
                                    <p:cond delay="0"/>
                                  </p:stCondLst>
                                  <p:childTnLst>
                                    <p:animMotion origin="layout" path="M 2.5E-6 1.91489E-6 L 0.01441 0.16535 " pathEditMode="relative" rAng="0" ptsTypes="AA">
                                      <p:cBhvr>
                                        <p:cTn id="10" dur="2000" fill="hold"/>
                                        <p:tgtEl>
                                          <p:spTgt spid="204"/>
                                        </p:tgtEl>
                                        <p:attrNameLst>
                                          <p:attrName>ppt_x</p:attrName>
                                          <p:attrName>ppt_y</p:attrName>
                                        </p:attrNameLst>
                                      </p:cBhvr>
                                      <p:rCtr x="712" y="8256"/>
                                    </p:animMotion>
                                  </p:childTnLst>
                                </p:cTn>
                              </p:par>
                              <p:par>
                                <p:cTn id="11" presetID="6" presetClass="emph" presetSubtype="0" fill="hold" nodeType="withEffect">
                                  <p:stCondLst>
                                    <p:cond delay="0"/>
                                  </p:stCondLst>
                                  <p:childTnLst>
                                    <p:animScale>
                                      <p:cBhvr>
                                        <p:cTn id="12" dur="2000" fill="hold"/>
                                        <p:tgtEl>
                                          <p:spTgt spid="204"/>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2" descr="Agenda_2.png"/>
          <p:cNvPicPr>
            <a:picLocks noChangeAspect="1"/>
          </p:cNvPicPr>
          <p:nvPr/>
        </p:nvPicPr>
        <p:blipFill>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p:nvPr/>
        </p:nvSpPr>
        <p:spPr bwMode="auto">
          <a:xfrm>
            <a:off x="473841" y="838200"/>
            <a:ext cx="8270109" cy="5617321"/>
          </a:xfrm>
          <a:prstGeom prst="roundRect">
            <a:avLst/>
          </a:prstGeom>
          <a:solidFill>
            <a:schemeClr val="bg1">
              <a:lumMod val="85000"/>
            </a:schemeClr>
          </a:solidFill>
          <a:ln w="9525">
            <a:solidFill>
              <a:schemeClr val="bg1">
                <a:lumMod val="50000"/>
              </a:schemeClr>
            </a:solidFill>
            <a:miter lim="800000"/>
            <a:headEnd/>
            <a:tailEnd/>
          </a:ln>
          <a:scene3d>
            <a:camera prst="orthographicFront"/>
            <a:lightRig rig="threePt" dir="t"/>
          </a:scene3d>
          <a:sp3d>
            <a:bevelT/>
          </a:sp3d>
        </p:spPr>
        <p:txBody>
          <a:bodyPr wrap="none" anchor="ctr" anchorCtr="1"/>
          <a:lstStyle/>
          <a:p>
            <a:pPr algn="ctr"/>
            <a:endParaRPr lang="en-US" sz="1400" b="1" dirty="0">
              <a:solidFill>
                <a:srgbClr val="FFFFFF"/>
              </a:solidFill>
              <a:latin typeface="Verdana" pitchFamily="34" charset="0"/>
              <a:ea typeface="ＭＳ Ｐゴシック" pitchFamily="34" charset="-128"/>
              <a:cs typeface="Arial" charset="0"/>
            </a:endParaRPr>
          </a:p>
        </p:txBody>
      </p:sp>
      <p:sp>
        <p:nvSpPr>
          <p:cNvPr id="24" name="AutoShape 4"/>
          <p:cNvSpPr>
            <a:spLocks noChangeArrowheads="1"/>
          </p:cNvSpPr>
          <p:nvPr/>
        </p:nvSpPr>
        <p:spPr bwMode="auto">
          <a:xfrm>
            <a:off x="5429250" y="4114801"/>
            <a:ext cx="2590800" cy="2133600"/>
          </a:xfrm>
          <a:prstGeom prst="roundRect">
            <a:avLst>
              <a:gd name="adj" fmla="val 11293"/>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p:spPr>
        <p:style>
          <a:lnRef idx="0">
            <a:schemeClr val="accent1"/>
          </a:lnRef>
          <a:fillRef idx="3">
            <a:schemeClr val="accent1"/>
          </a:fillRef>
          <a:effectRef idx="3">
            <a:schemeClr val="accent1"/>
          </a:effectRef>
          <a:fontRef idx="minor">
            <a:schemeClr val="lt1"/>
          </a:fontRef>
        </p:style>
        <p:txBody>
          <a:bodyPr rtlCol="0" anchor="t" anchorCtr="0"/>
          <a:lstStyle/>
          <a:p>
            <a:pPr algn="ctr"/>
            <a:r>
              <a:rPr lang="en-US" b="1" dirty="0" smtClean="0">
                <a:solidFill>
                  <a:schemeClr val="tx1"/>
                </a:solidFill>
              </a:rPr>
              <a:t>University </a:t>
            </a:r>
            <a:r>
              <a:rPr lang="en-US" b="1" dirty="0">
                <a:solidFill>
                  <a:schemeClr val="tx1"/>
                </a:solidFill>
              </a:rPr>
              <a:t>B</a:t>
            </a:r>
          </a:p>
        </p:txBody>
      </p:sp>
      <p:sp>
        <p:nvSpPr>
          <p:cNvPr id="354311" name="Rectangle 3"/>
          <p:cNvSpPr>
            <a:spLocks noGrp="1" noChangeArrowheads="1"/>
          </p:cNvSpPr>
          <p:nvPr>
            <p:ph type="title"/>
          </p:nvPr>
        </p:nvSpPr>
        <p:spPr>
          <a:xfrm>
            <a:off x="457200" y="190500"/>
            <a:ext cx="8229600" cy="361950"/>
          </a:xfrm>
        </p:spPr>
        <p:txBody>
          <a:bodyPr/>
          <a:lstStyle/>
          <a:p>
            <a:r>
              <a:rPr lang="en-US" dirty="0" smtClean="0"/>
              <a:t>Alma Collaborative Zone</a:t>
            </a:r>
          </a:p>
        </p:txBody>
      </p:sp>
      <p:sp>
        <p:nvSpPr>
          <p:cNvPr id="3076" name="AutoShape 4"/>
          <p:cNvSpPr>
            <a:spLocks noChangeArrowheads="1"/>
          </p:cNvSpPr>
          <p:nvPr/>
        </p:nvSpPr>
        <p:spPr bwMode="auto">
          <a:xfrm>
            <a:off x="990600" y="4114800"/>
            <a:ext cx="2514600" cy="2133601"/>
          </a:xfrm>
          <a:prstGeom prst="roundRect">
            <a:avLst>
              <a:gd name="adj" fmla="val 13971"/>
            </a:avLst>
          </a:prstGeom>
          <a:gradFill>
            <a:gsLst>
              <a:gs pos="0">
                <a:srgbClr val="8488C4"/>
              </a:gs>
              <a:gs pos="53000">
                <a:srgbClr val="D4DEFF"/>
              </a:gs>
              <a:gs pos="83000">
                <a:srgbClr val="D4DEFF"/>
              </a:gs>
              <a:gs pos="100000">
                <a:srgbClr val="96AB94"/>
              </a:gs>
            </a:gsLst>
            <a:lin ang="16200000" scaled="0"/>
          </a:gradFill>
        </p:spPr>
        <p:style>
          <a:lnRef idx="0">
            <a:schemeClr val="accent1"/>
          </a:lnRef>
          <a:fillRef idx="3">
            <a:schemeClr val="accent1"/>
          </a:fillRef>
          <a:effectRef idx="3">
            <a:schemeClr val="accent1"/>
          </a:effectRef>
          <a:fontRef idx="minor">
            <a:schemeClr val="lt1"/>
          </a:fontRef>
        </p:style>
        <p:txBody>
          <a:bodyPr rtlCol="0" anchor="t" anchorCtr="0"/>
          <a:lstStyle/>
          <a:p>
            <a:pPr algn="ctr"/>
            <a:r>
              <a:rPr lang="en-US" b="1" dirty="0" smtClean="0">
                <a:solidFill>
                  <a:schemeClr val="tx1"/>
                </a:solidFill>
                <a:latin typeface="+mn-lt"/>
                <a:cs typeface="+mn-cs"/>
              </a:rPr>
              <a:t>University </a:t>
            </a:r>
            <a:r>
              <a:rPr lang="en-US" b="1" dirty="0">
                <a:solidFill>
                  <a:schemeClr val="tx1"/>
                </a:solidFill>
                <a:latin typeface="+mn-lt"/>
                <a:cs typeface="+mn-cs"/>
              </a:rPr>
              <a:t>A</a:t>
            </a:r>
          </a:p>
        </p:txBody>
      </p:sp>
      <p:sp>
        <p:nvSpPr>
          <p:cNvPr id="2" name="TextBox 1"/>
          <p:cNvSpPr txBox="1"/>
          <p:nvPr/>
        </p:nvSpPr>
        <p:spPr>
          <a:xfrm>
            <a:off x="5695950" y="4495800"/>
            <a:ext cx="2116410" cy="1477328"/>
          </a:xfrm>
          <a:prstGeom prst="rect">
            <a:avLst/>
          </a:prstGeom>
          <a:noFill/>
        </p:spPr>
        <p:txBody>
          <a:bodyPr wrap="square" rtlCol="0">
            <a:spAutoFit/>
          </a:bodyPr>
          <a:lstStyle/>
          <a:p>
            <a:pPr marL="339725" lvl="1" indent="-285750">
              <a:buFont typeface="Wingdings" pitchFamily="2" charset="2"/>
              <a:buChar char="§"/>
            </a:pPr>
            <a:r>
              <a:rPr lang="en-US" b="1" dirty="0" smtClean="0"/>
              <a:t>Catalog</a:t>
            </a:r>
            <a:endParaRPr lang="en-US" b="1" dirty="0"/>
          </a:p>
          <a:p>
            <a:pPr marL="339725" lvl="1" indent="-285750">
              <a:buFont typeface="Wingdings" pitchFamily="2" charset="2"/>
              <a:buChar char="§"/>
            </a:pPr>
            <a:r>
              <a:rPr lang="en-US" b="1" dirty="0" smtClean="0"/>
              <a:t>Inventory</a:t>
            </a:r>
            <a:endParaRPr lang="en-US" b="1" dirty="0"/>
          </a:p>
          <a:p>
            <a:pPr marL="339725" lvl="1" indent="-285750">
              <a:buFont typeface="Wingdings" pitchFamily="2" charset="2"/>
              <a:buChar char="§"/>
            </a:pPr>
            <a:r>
              <a:rPr lang="en-US" b="1" dirty="0" smtClean="0"/>
              <a:t>Vendors</a:t>
            </a:r>
            <a:endParaRPr lang="en-US" b="1" dirty="0"/>
          </a:p>
          <a:p>
            <a:pPr marL="339725" lvl="1" indent="-285750">
              <a:buFont typeface="Wingdings" pitchFamily="2" charset="2"/>
              <a:buChar char="§"/>
            </a:pPr>
            <a:r>
              <a:rPr lang="en-US" b="1" dirty="0" smtClean="0"/>
              <a:t>Licenses</a:t>
            </a:r>
            <a:endParaRPr lang="en-US" b="1" dirty="0"/>
          </a:p>
          <a:p>
            <a:pPr marL="339725" lvl="1" indent="-285750">
              <a:buFont typeface="Wingdings" pitchFamily="2" charset="2"/>
              <a:buChar char="§"/>
            </a:pPr>
            <a:r>
              <a:rPr lang="de-DE" b="1" dirty="0" smtClean="0"/>
              <a:t>…</a:t>
            </a:r>
            <a:endParaRPr lang="en-US" b="1" dirty="0"/>
          </a:p>
        </p:txBody>
      </p:sp>
      <p:sp>
        <p:nvSpPr>
          <p:cNvPr id="15" name="AutoShape 2"/>
          <p:cNvSpPr>
            <a:spLocks noChangeArrowheads="1"/>
          </p:cNvSpPr>
          <p:nvPr/>
        </p:nvSpPr>
        <p:spPr bwMode="auto">
          <a:xfrm>
            <a:off x="3218612" y="1050706"/>
            <a:ext cx="2477338" cy="2134086"/>
          </a:xfrm>
          <a:prstGeom prst="roundRect">
            <a:avLst>
              <a:gd name="adj" fmla="val 9987"/>
            </a:avLst>
          </a:prstGeom>
          <a:ln>
            <a:headEnd type="none" w="med" len="med"/>
            <a:tailEnd type="triangle" w="med" len="med"/>
          </a:ln>
          <a:scene3d>
            <a:camera prst="orthographicFront">
              <a:rot lat="0" lon="0" rev="0"/>
            </a:camera>
            <a:lightRig rig="threePt" dir="t">
              <a:rot lat="0" lon="0" rev="1200000"/>
            </a:lightRig>
          </a:scene3d>
          <a:sp3d>
            <a:bevelT w="152400" h="127000" prst="divot"/>
          </a:sp3d>
        </p:spPr>
        <p:style>
          <a:lnRef idx="0">
            <a:schemeClr val="accent3"/>
          </a:lnRef>
          <a:fillRef idx="3">
            <a:schemeClr val="accent3"/>
          </a:fillRef>
          <a:effectRef idx="3">
            <a:schemeClr val="accent3"/>
          </a:effectRef>
          <a:fontRef idx="minor">
            <a:schemeClr val="lt1"/>
          </a:fontRef>
        </p:style>
        <p:txBody>
          <a:bodyPr/>
          <a:lstStyle/>
          <a:p>
            <a:pPr algn="ctr">
              <a:defRPr/>
            </a:pPr>
            <a:r>
              <a:rPr lang="en-US" b="1" dirty="0" smtClean="0">
                <a:solidFill>
                  <a:schemeClr val="tx1"/>
                </a:solidFill>
                <a:latin typeface="Arial" pitchFamily="34" charset="0"/>
                <a:cs typeface="Arial" pitchFamily="34" charset="0"/>
              </a:rPr>
              <a:t>Collaborative Zone</a:t>
            </a:r>
            <a:endParaRPr lang="en-US" b="1" dirty="0">
              <a:solidFill>
                <a:schemeClr val="tx1"/>
              </a:solidFill>
              <a:latin typeface="Arial" pitchFamily="34" charset="0"/>
              <a:cs typeface="Arial" pitchFamily="34" charset="0"/>
            </a:endParaRPr>
          </a:p>
        </p:txBody>
      </p:sp>
      <p:sp>
        <p:nvSpPr>
          <p:cNvPr id="40" name="TextBox 39"/>
          <p:cNvSpPr txBox="1"/>
          <p:nvPr/>
        </p:nvSpPr>
        <p:spPr>
          <a:xfrm>
            <a:off x="3695699" y="1589722"/>
            <a:ext cx="2247009" cy="1477328"/>
          </a:xfrm>
          <a:prstGeom prst="rect">
            <a:avLst/>
          </a:prstGeom>
          <a:noFill/>
        </p:spPr>
        <p:txBody>
          <a:bodyPr wrap="square" rtlCol="0">
            <a:spAutoFit/>
          </a:bodyPr>
          <a:lstStyle/>
          <a:p>
            <a:pPr marL="339725" lvl="1" indent="-285750">
              <a:buFont typeface="Courier New" pitchFamily="49" charset="0"/>
              <a:buChar char="o"/>
            </a:pPr>
            <a:r>
              <a:rPr lang="en-US" b="1" dirty="0" smtClean="0"/>
              <a:t>Catalog</a:t>
            </a:r>
            <a:endParaRPr lang="en-US" b="1" dirty="0"/>
          </a:p>
          <a:p>
            <a:pPr marL="339725" lvl="1" indent="-285750">
              <a:buFont typeface="Courier New" pitchFamily="49" charset="0"/>
              <a:buChar char="o"/>
            </a:pPr>
            <a:r>
              <a:rPr lang="en-US" b="1" dirty="0" smtClean="0"/>
              <a:t>Inventory</a:t>
            </a:r>
            <a:endParaRPr lang="en-US" b="1" dirty="0"/>
          </a:p>
          <a:p>
            <a:pPr marL="339725" lvl="1" indent="-285750">
              <a:buFont typeface="Courier New" pitchFamily="49" charset="0"/>
              <a:buChar char="o"/>
            </a:pPr>
            <a:r>
              <a:rPr lang="en-US" b="1" dirty="0" smtClean="0"/>
              <a:t>Vendors</a:t>
            </a:r>
            <a:endParaRPr lang="en-US" b="1" dirty="0"/>
          </a:p>
          <a:p>
            <a:pPr marL="339725" lvl="1" indent="-285750">
              <a:buFont typeface="Courier New" pitchFamily="49" charset="0"/>
              <a:buChar char="o"/>
            </a:pPr>
            <a:r>
              <a:rPr lang="en-US" b="1" dirty="0" smtClean="0"/>
              <a:t>Licenses</a:t>
            </a:r>
          </a:p>
          <a:p>
            <a:pPr marL="339725" lvl="1" indent="-285750">
              <a:buFont typeface="Courier New" pitchFamily="49" charset="0"/>
              <a:buChar char="o"/>
            </a:pPr>
            <a:r>
              <a:rPr lang="de-DE" b="1" dirty="0" smtClean="0"/>
              <a:t>…</a:t>
            </a:r>
            <a:endParaRPr lang="en-US" b="1" dirty="0"/>
          </a:p>
        </p:txBody>
      </p:sp>
      <p:sp>
        <p:nvSpPr>
          <p:cNvPr id="4" name="Left-Right Arrow 3"/>
          <p:cNvSpPr/>
          <p:nvPr/>
        </p:nvSpPr>
        <p:spPr>
          <a:xfrm rot="2817532">
            <a:off x="5179261" y="3393264"/>
            <a:ext cx="1152539" cy="53898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eft-Right Arrow 45"/>
          <p:cNvSpPr/>
          <p:nvPr/>
        </p:nvSpPr>
        <p:spPr>
          <a:xfrm rot="18839922">
            <a:off x="2599882" y="3377368"/>
            <a:ext cx="1101271" cy="53898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1295400" y="4495800"/>
            <a:ext cx="2052464" cy="1477328"/>
          </a:xfrm>
          <a:prstGeom prst="rect">
            <a:avLst/>
          </a:prstGeom>
          <a:noFill/>
        </p:spPr>
        <p:txBody>
          <a:bodyPr wrap="square" rtlCol="0">
            <a:spAutoFit/>
          </a:bodyPr>
          <a:lstStyle/>
          <a:p>
            <a:pPr marL="339725" lvl="1" indent="-285750">
              <a:buFont typeface="Wingdings" pitchFamily="2" charset="2"/>
              <a:buChar char="§"/>
            </a:pPr>
            <a:r>
              <a:rPr lang="en-US" b="1" dirty="0" smtClean="0"/>
              <a:t>Catalog</a:t>
            </a:r>
            <a:endParaRPr lang="en-US" b="1" dirty="0"/>
          </a:p>
          <a:p>
            <a:pPr marL="339725" lvl="1" indent="-285750">
              <a:buFont typeface="Wingdings" pitchFamily="2" charset="2"/>
              <a:buChar char="§"/>
            </a:pPr>
            <a:r>
              <a:rPr lang="en-US" b="1" dirty="0" smtClean="0"/>
              <a:t>Inventory</a:t>
            </a:r>
            <a:endParaRPr lang="en-US" b="1" dirty="0"/>
          </a:p>
          <a:p>
            <a:pPr marL="339725" lvl="1" indent="-285750">
              <a:buFont typeface="Wingdings" pitchFamily="2" charset="2"/>
              <a:buChar char="§"/>
            </a:pPr>
            <a:r>
              <a:rPr lang="en-US" b="1" dirty="0" smtClean="0"/>
              <a:t>Vendors</a:t>
            </a:r>
            <a:endParaRPr lang="en-US" b="1" dirty="0"/>
          </a:p>
          <a:p>
            <a:pPr marL="339725" lvl="1" indent="-285750">
              <a:buFont typeface="Wingdings" pitchFamily="2" charset="2"/>
              <a:buChar char="§"/>
            </a:pPr>
            <a:r>
              <a:rPr lang="en-US" b="1" dirty="0" smtClean="0"/>
              <a:t>Licenses</a:t>
            </a:r>
          </a:p>
          <a:p>
            <a:pPr marL="339725" lvl="1" indent="-285750">
              <a:buFont typeface="Wingdings" pitchFamily="2" charset="2"/>
              <a:buChar char="§"/>
            </a:pPr>
            <a:r>
              <a:rPr lang="de-DE" b="1" dirty="0" smtClean="0"/>
              <a:t>…</a:t>
            </a:r>
            <a:endParaRPr lang="en-US" b="1" dirty="0"/>
          </a:p>
        </p:txBody>
      </p:sp>
      <p:pic>
        <p:nvPicPr>
          <p:cNvPr id="20" name="קבוצה 34"/>
          <p:cNvPicPr>
            <a:picLocks noChangeArrowheads="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rcRect/>
          <a:stretch>
            <a:fillRect/>
          </a:stretch>
        </p:blipFill>
        <p:spPr bwMode="auto">
          <a:xfrm>
            <a:off x="473840" y="3713788"/>
            <a:ext cx="1238606" cy="904136"/>
          </a:xfrm>
          <a:prstGeom prst="rect">
            <a:avLst/>
          </a:prstGeom>
          <a:noFill/>
          <a:ln w="9525">
            <a:noFill/>
            <a:miter lim="800000"/>
            <a:headEnd/>
            <a:tailEnd/>
          </a:ln>
        </p:spPr>
      </p:pic>
      <p:pic>
        <p:nvPicPr>
          <p:cNvPr id="21" name="קבוצה 34"/>
          <p:cNvPicPr>
            <a:picLocks noChangeArrowheads="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rcRect/>
          <a:stretch>
            <a:fillRect/>
          </a:stretch>
        </p:blipFill>
        <p:spPr bwMode="auto">
          <a:xfrm>
            <a:off x="7505344" y="3684947"/>
            <a:ext cx="1238606" cy="904136"/>
          </a:xfrm>
          <a:prstGeom prst="rect">
            <a:avLst/>
          </a:prstGeom>
          <a:noFill/>
          <a:ln w="9525">
            <a:noFill/>
            <a:miter lim="800000"/>
            <a:headEnd/>
            <a:tailEnd/>
          </a:ln>
        </p:spPr>
      </p:pic>
      <p:pic>
        <p:nvPicPr>
          <p:cNvPr id="22" name="תמונה 35" descr="Exlibris icons.png"/>
          <p:cNvPicPr>
            <a:picLocks noChangeAspect="1"/>
          </p:cNvPicPr>
          <p:nvPr/>
        </p:nvPicPr>
        <p:blipFill>
          <a:blip r:embed="rId7">
            <a:extLst>
              <a:ext uri="{BEBA8EAE-BF5A-486C-A8C5-ECC9F3942E4B}">
                <a14:imgProps xmlns:a14="http://schemas.microsoft.com/office/drawing/2010/main">
                  <a14:imgLayer r:embed="rId8">
                    <a14:imgEffect>
                      <a14:brightnessContrast bright="20000"/>
                    </a14:imgEffect>
                  </a14:imgLayer>
                </a14:imgProps>
              </a:ext>
            </a:extLst>
          </a:blip>
          <a:srcRect/>
          <a:stretch>
            <a:fillRect/>
          </a:stretch>
        </p:blipFill>
        <p:spPr bwMode="auto">
          <a:xfrm>
            <a:off x="5607588" y="1050706"/>
            <a:ext cx="670243" cy="803896"/>
          </a:xfrm>
          <a:prstGeom prst="rect">
            <a:avLst/>
          </a:prstGeom>
          <a:effectLst>
            <a:outerShdw blurRad="76200" dir="18900000" sy="23000" kx="-1200000" algn="bl" rotWithShape="0">
              <a:prstClr val="black">
                <a:alpha val="20000"/>
              </a:prstClr>
            </a:outerShdw>
          </a:effectLst>
        </p:spPr>
      </p:pic>
      <p:sp>
        <p:nvSpPr>
          <p:cNvPr id="16" name="Textfeld 39"/>
          <p:cNvSpPr txBox="1"/>
          <p:nvPr/>
        </p:nvSpPr>
        <p:spPr>
          <a:xfrm>
            <a:off x="1261200" y="1025319"/>
            <a:ext cx="1153664" cy="430887"/>
          </a:xfrm>
          <a:prstGeom prst="rect">
            <a:avLst/>
          </a:prstGeom>
          <a:solidFill>
            <a:schemeClr val="bg1"/>
          </a:solidFill>
          <a:effectLst>
            <a:outerShdw blurRad="50800" dist="38100" dir="2700000" algn="tl" rotWithShape="0">
              <a:prstClr val="black">
                <a:alpha val="40000"/>
              </a:prstClr>
            </a:outerShdw>
            <a:softEdge rad="31750"/>
          </a:effectLst>
        </p:spPr>
        <p:txBody>
          <a:bodyPr wrap="square" lIns="72000" tIns="0" rIns="72000" bIns="0" rtlCol="0">
            <a:spAutoFit/>
          </a:bodyPr>
          <a:lstStyle/>
          <a:p>
            <a:pPr algn="ctr"/>
            <a:r>
              <a:rPr lang="de-DE" sz="2800" b="1" dirty="0" smtClean="0">
                <a:solidFill>
                  <a:srgbClr val="2C4D82"/>
                </a:solidFill>
                <a:latin typeface="Calibri" pitchFamily="34" charset="0"/>
                <a:cs typeface="Calibri" pitchFamily="34" charset="0"/>
              </a:rPr>
              <a:t>Alma</a:t>
            </a:r>
            <a:endParaRPr lang="en-GB" sz="2800" b="1" dirty="0">
              <a:solidFill>
                <a:srgbClr val="2C4D82"/>
              </a:solidFill>
              <a:latin typeface="Calibri" pitchFamily="34" charset="0"/>
              <a:cs typeface="Calibri" pitchFamily="34" charset="0"/>
            </a:endParaRPr>
          </a:p>
        </p:txBody>
      </p:sp>
    </p:spTree>
    <p:extLst>
      <p:ext uri="{BB962C8B-B14F-4D97-AF65-F5344CB8AC3E}">
        <p14:creationId xmlns:p14="http://schemas.microsoft.com/office/powerpoint/2010/main" val="152523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0" grpId="0"/>
      <p:bldP spid="4" grpId="0" animBg="1"/>
      <p:bldP spid="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תמונה 39" descr="001.jpg"/>
          <p:cNvPicPr>
            <a:picLocks noChangeAspect="1"/>
          </p:cNvPicPr>
          <p:nvPr/>
        </p:nvPicPr>
        <p:blipFill>
          <a:blip r:embed="rId2"/>
          <a:stretch>
            <a:fillRect/>
          </a:stretch>
        </p:blipFill>
        <p:spPr>
          <a:xfrm>
            <a:off x="0" y="794847"/>
            <a:ext cx="9143999" cy="5828401"/>
          </a:xfrm>
          <a:prstGeom prst="rect">
            <a:avLst/>
          </a:prstGeom>
        </p:spPr>
      </p:pic>
      <p:sp>
        <p:nvSpPr>
          <p:cNvPr id="2" name="Title 1"/>
          <p:cNvSpPr>
            <a:spLocks noGrp="1"/>
          </p:cNvSpPr>
          <p:nvPr>
            <p:ph type="title"/>
          </p:nvPr>
        </p:nvSpPr>
        <p:spPr/>
        <p:txBody>
          <a:bodyPr/>
          <a:lstStyle/>
          <a:p>
            <a:r>
              <a:rPr lang="en-US" dirty="0" smtClean="0"/>
              <a:t>Collaborative Network </a:t>
            </a:r>
            <a:endParaRPr lang="en-US" dirty="0"/>
          </a:p>
        </p:txBody>
      </p:sp>
      <p:sp>
        <p:nvSpPr>
          <p:cNvPr id="4" name="Content Placeholder 3"/>
          <p:cNvSpPr>
            <a:spLocks noGrp="1"/>
          </p:cNvSpPr>
          <p:nvPr>
            <p:ph idx="1"/>
          </p:nvPr>
        </p:nvSpPr>
        <p:spPr/>
        <p:txBody>
          <a:bodyPr/>
          <a:lstStyle/>
          <a:p>
            <a:pPr marL="342900" indent="-342900">
              <a:buFont typeface="Arial" pitchFamily="34" charset="0"/>
              <a:buChar char="•"/>
            </a:pPr>
            <a:r>
              <a:rPr lang="en-US" dirty="0" smtClean="0"/>
              <a:t>A Collaborative </a:t>
            </a:r>
            <a:r>
              <a:rPr lang="en-US" dirty="0"/>
              <a:t>Zone </a:t>
            </a:r>
            <a:r>
              <a:rPr lang="en-US" dirty="0" smtClean="0"/>
              <a:t>for all </a:t>
            </a:r>
            <a:r>
              <a:rPr lang="en-US" dirty="0"/>
              <a:t>shared data between the institutions in the Collaborative </a:t>
            </a:r>
            <a:r>
              <a:rPr lang="en-US" dirty="0" smtClean="0"/>
              <a:t>Network</a:t>
            </a:r>
          </a:p>
          <a:p>
            <a:pPr lvl="3">
              <a:buFont typeface="Arial" pitchFamily="34" charset="0"/>
              <a:buChar char="•"/>
            </a:pPr>
            <a:r>
              <a:rPr lang="en-US" dirty="0"/>
              <a:t>Shared Catalog</a:t>
            </a:r>
          </a:p>
          <a:p>
            <a:pPr lvl="3">
              <a:buFont typeface="Arial" pitchFamily="34" charset="0"/>
              <a:buChar char="•"/>
            </a:pPr>
            <a:r>
              <a:rPr lang="en-US" dirty="0"/>
              <a:t>Shared </a:t>
            </a:r>
            <a:r>
              <a:rPr lang="en-US" dirty="0" smtClean="0"/>
              <a:t>Inventory</a:t>
            </a:r>
          </a:p>
          <a:p>
            <a:pPr lvl="3">
              <a:buFont typeface="Arial" pitchFamily="34" charset="0"/>
              <a:buChar char="•"/>
            </a:pPr>
            <a:r>
              <a:rPr lang="en-US" dirty="0" smtClean="0"/>
              <a:t>Shared licenses, vendors</a:t>
            </a:r>
            <a:endParaRPr lang="en-US" dirty="0"/>
          </a:p>
          <a:p>
            <a:pPr marL="342900" indent="-342900">
              <a:buFont typeface="Arial" pitchFamily="34" charset="0"/>
              <a:buChar char="•"/>
            </a:pPr>
            <a:r>
              <a:rPr lang="en-US" dirty="0" smtClean="0"/>
              <a:t>Shared processes among institutions</a:t>
            </a:r>
          </a:p>
          <a:p>
            <a:pPr lvl="3">
              <a:buFont typeface="Arial" pitchFamily="34" charset="0"/>
              <a:buChar char="•"/>
            </a:pPr>
            <a:r>
              <a:rPr lang="en-US" dirty="0" smtClean="0"/>
              <a:t>Shared Selection processes for resources </a:t>
            </a:r>
          </a:p>
          <a:p>
            <a:pPr lvl="3">
              <a:buFont typeface="Arial" pitchFamily="34" charset="0"/>
              <a:buChar char="•"/>
            </a:pPr>
            <a:r>
              <a:rPr lang="en-US" dirty="0" smtClean="0"/>
              <a:t>Acquisition of shared resources </a:t>
            </a:r>
          </a:p>
          <a:p>
            <a:pPr lvl="3">
              <a:buFont typeface="Arial" pitchFamily="34" charset="0"/>
              <a:buChar char="•"/>
            </a:pPr>
            <a:r>
              <a:rPr lang="en-US" dirty="0" smtClean="0"/>
              <a:t>Cataloging of shared records</a:t>
            </a:r>
          </a:p>
          <a:p>
            <a:endParaRPr lang="en-US" dirty="0"/>
          </a:p>
        </p:txBody>
      </p:sp>
    </p:spTree>
    <p:extLst>
      <p:ext uri="{BB962C8B-B14F-4D97-AF65-F5344CB8AC3E}">
        <p14:creationId xmlns:p14="http://schemas.microsoft.com/office/powerpoint/2010/main" val="3907805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תמונה 39" descr="001.jpg"/>
          <p:cNvPicPr>
            <a:picLocks noChangeAspect="1"/>
          </p:cNvPicPr>
          <p:nvPr/>
        </p:nvPicPr>
        <p:blipFill>
          <a:blip r:embed="rId3"/>
          <a:stretch>
            <a:fillRect/>
          </a:stretch>
        </p:blipFill>
        <p:spPr>
          <a:xfrm>
            <a:off x="-1" y="794846"/>
            <a:ext cx="9143999" cy="5828401"/>
          </a:xfrm>
          <a:prstGeom prst="rect">
            <a:avLst/>
          </a:prstGeom>
        </p:spPr>
      </p:pic>
      <p:sp>
        <p:nvSpPr>
          <p:cNvPr id="139266" name="Rectangle 2"/>
          <p:cNvSpPr>
            <a:spLocks noGrp="1" noChangeArrowheads="1"/>
          </p:cNvSpPr>
          <p:nvPr>
            <p:ph type="title"/>
          </p:nvPr>
        </p:nvSpPr>
        <p:spPr/>
        <p:txBody>
          <a:bodyPr/>
          <a:lstStyle/>
          <a:p>
            <a:r>
              <a:rPr lang="en-US" smtClean="0"/>
              <a:t>Agenda</a:t>
            </a:r>
            <a:endParaRPr lang="en-US" dirty="0"/>
          </a:p>
        </p:txBody>
      </p:sp>
      <p:sp>
        <p:nvSpPr>
          <p:cNvPr id="5" name="Rektangel med afrundet, diagonalt hjørne 23"/>
          <p:cNvSpPr/>
          <p:nvPr/>
        </p:nvSpPr>
        <p:spPr>
          <a:xfrm rot="5400000">
            <a:off x="3640783" y="-950417"/>
            <a:ext cx="738634" cy="5124600"/>
          </a:xfrm>
          <a:prstGeom prst="round2DiagRect">
            <a:avLst>
              <a:gd name="adj1" fmla="val 20046"/>
              <a:gd name="adj2" fmla="val 0"/>
            </a:avLst>
          </a:prstGeom>
          <a:gradFill flip="none" rotWithShape="1">
            <a:gsLst>
              <a:gs pos="0">
                <a:srgbClr val="6600FF"/>
              </a:gs>
              <a:gs pos="0">
                <a:schemeClr val="accent6">
                  <a:lumMod val="40000"/>
                  <a:lumOff val="60000"/>
                </a:schemeClr>
              </a:gs>
              <a:gs pos="55000">
                <a:schemeClr val="bg1">
                  <a:shade val="100000"/>
                  <a:satMod val="115000"/>
                </a:schemeClr>
              </a:gs>
            </a:gsLst>
            <a:lin ang="19800000" scaled="0"/>
            <a:tileRect/>
          </a:gradFill>
          <a:ln w="19050" cap="flat" cmpd="sng" algn="ctr">
            <a:noFill/>
            <a:prstDash val="solid"/>
          </a:ln>
          <a:effectLst>
            <a:innerShdw blurRad="190500">
              <a:prstClr val="black">
                <a:alpha val="61000"/>
              </a:prstClr>
            </a:innerShdw>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8" name="Rektangel med afrundet, diagonalt hjørne 23"/>
          <p:cNvSpPr/>
          <p:nvPr/>
        </p:nvSpPr>
        <p:spPr>
          <a:xfrm>
            <a:off x="522514" y="3439888"/>
            <a:ext cx="934604" cy="738636"/>
          </a:xfrm>
          <a:prstGeom prst="round2DiagRect">
            <a:avLst>
              <a:gd name="adj1" fmla="val 20046"/>
              <a:gd name="adj2" fmla="val 0"/>
            </a:avLst>
          </a:prstGeom>
          <a:gradFill flip="none" rotWithShape="1">
            <a:gsLst>
              <a:gs pos="0">
                <a:srgbClr val="0070C0"/>
              </a:gs>
              <a:gs pos="50000">
                <a:schemeClr val="accent5">
                  <a:lumMod val="75000"/>
                </a:schemeClr>
              </a:gs>
              <a:gs pos="100000">
                <a:srgbClr val="5B83C5">
                  <a:tint val="23500"/>
                  <a:satMod val="160000"/>
                </a:srgbClr>
              </a:gs>
            </a:gsLst>
            <a:lin ang="0" scaled="1"/>
            <a:tileRect/>
          </a:gradFill>
          <a:ln w="19050" cap="flat" cmpd="sng" algn="ctr">
            <a:noFill/>
            <a:prstDash val="solid"/>
          </a:ln>
          <a:effectLst>
            <a:innerShdw blurRad="165100" dir="11340000">
              <a:prstClr val="black">
                <a:alpha val="50000"/>
              </a:prstClr>
            </a:innerShdw>
            <a:reflection stA="48000" endPos="70000" dir="5400000" sy="-100000" algn="bl" rotWithShape="0"/>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9" name="Rektangel med afrundet, diagonalt hjørne 23"/>
          <p:cNvSpPr/>
          <p:nvPr/>
        </p:nvSpPr>
        <p:spPr>
          <a:xfrm>
            <a:off x="513196" y="4486072"/>
            <a:ext cx="914400" cy="742475"/>
          </a:xfrm>
          <a:prstGeom prst="round2DiagRect">
            <a:avLst>
              <a:gd name="adj1" fmla="val 20046"/>
              <a:gd name="adj2" fmla="val 0"/>
            </a:avLst>
          </a:prstGeom>
          <a:gradFill flip="none" rotWithShape="1">
            <a:gsLst>
              <a:gs pos="0">
                <a:srgbClr val="813F9B"/>
              </a:gs>
              <a:gs pos="40000">
                <a:srgbClr val="AA6CD0"/>
              </a:gs>
              <a:gs pos="88000">
                <a:srgbClr val="CFA0F6"/>
              </a:gs>
            </a:gsLst>
            <a:lin ang="0" scaled="1"/>
            <a:tileRect/>
          </a:gradFill>
          <a:ln w="19050" cap="flat" cmpd="sng" algn="ctr">
            <a:noFill/>
            <a:prstDash val="solid"/>
          </a:ln>
          <a:effectLst>
            <a:innerShdw blurRad="165100" dir="11340000">
              <a:prstClr val="black">
                <a:alpha val="50000"/>
              </a:prstClr>
            </a:innerShdw>
            <a:reflection stA="48000" endPos="70000" dir="5400000" sy="-100000" algn="bl" rotWithShape="0"/>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12" name="Rektangel med afrundet, diagonalt hjørne 23"/>
          <p:cNvSpPr/>
          <p:nvPr/>
        </p:nvSpPr>
        <p:spPr>
          <a:xfrm>
            <a:off x="533400" y="1242566"/>
            <a:ext cx="914400" cy="738635"/>
          </a:xfrm>
          <a:prstGeom prst="round2DiagRect">
            <a:avLst>
              <a:gd name="adj1" fmla="val 20046"/>
              <a:gd name="adj2" fmla="val 0"/>
            </a:avLst>
          </a:prstGeom>
          <a:gradFill flip="none" rotWithShape="1">
            <a:gsLst>
              <a:gs pos="0">
                <a:srgbClr val="FF9900"/>
              </a:gs>
              <a:gs pos="55000">
                <a:srgbClr val="FFFF99"/>
              </a:gs>
              <a:gs pos="100000">
                <a:schemeClr val="bg1"/>
              </a:gs>
            </a:gsLst>
            <a:lin ang="2400000" scaled="0"/>
            <a:tileRect/>
          </a:gradFill>
          <a:ln w="19050" cap="flat" cmpd="sng" algn="ctr">
            <a:noFill/>
            <a:prstDash val="solid"/>
          </a:ln>
          <a:effectLst>
            <a:innerShdw blurRad="165100" dir="11340000">
              <a:prstClr val="black">
                <a:alpha val="50000"/>
              </a:prstClr>
            </a:innerShdw>
            <a:reflection stA="48000" endPos="70000" dir="5400000" sy="-100000" algn="bl" rotWithShape="0"/>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3" name="TextBox 2"/>
          <p:cNvSpPr txBox="1"/>
          <p:nvPr/>
        </p:nvSpPr>
        <p:spPr>
          <a:xfrm>
            <a:off x="1732774" y="1371600"/>
            <a:ext cx="4191000" cy="400110"/>
          </a:xfrm>
          <a:prstGeom prst="rect">
            <a:avLst/>
          </a:prstGeom>
          <a:noFill/>
        </p:spPr>
        <p:txBody>
          <a:bodyPr wrap="square" rtlCol="0">
            <a:spAutoFit/>
          </a:bodyPr>
          <a:lstStyle/>
          <a:p>
            <a:r>
              <a:rPr lang="en-US" sz="2000" dirty="0" smtClean="0">
                <a:solidFill>
                  <a:schemeClr val="accent2">
                    <a:lumMod val="75000"/>
                  </a:schemeClr>
                </a:solidFill>
                <a:latin typeface="Calibri" pitchFamily="34" charset="0"/>
                <a:cs typeface="Calibri" pitchFamily="34" charset="0"/>
              </a:rPr>
              <a:t>Background</a:t>
            </a:r>
            <a:endParaRPr lang="en-US" sz="2000" dirty="0">
              <a:solidFill>
                <a:schemeClr val="accent2">
                  <a:lumMod val="75000"/>
                </a:schemeClr>
              </a:solidFill>
              <a:latin typeface="Calibri" pitchFamily="34" charset="0"/>
              <a:cs typeface="Calibri" pitchFamily="34" charset="0"/>
            </a:endParaRPr>
          </a:p>
        </p:txBody>
      </p:sp>
      <p:sp>
        <p:nvSpPr>
          <p:cNvPr id="19" name="Rektangel med afrundet, diagonalt hjørne 23"/>
          <p:cNvSpPr/>
          <p:nvPr/>
        </p:nvSpPr>
        <p:spPr>
          <a:xfrm rot="5400000">
            <a:off x="3640782" y="138439"/>
            <a:ext cx="738635" cy="5124600"/>
          </a:xfrm>
          <a:prstGeom prst="round2DiagRect">
            <a:avLst>
              <a:gd name="adj1" fmla="val 20046"/>
              <a:gd name="adj2" fmla="val 0"/>
            </a:avLst>
          </a:prstGeom>
          <a:gradFill flip="none" rotWithShape="1">
            <a:gsLst>
              <a:gs pos="0">
                <a:srgbClr val="6600FF"/>
              </a:gs>
              <a:gs pos="0">
                <a:schemeClr val="accent6">
                  <a:lumMod val="40000"/>
                  <a:lumOff val="60000"/>
                </a:schemeClr>
              </a:gs>
              <a:gs pos="55000">
                <a:schemeClr val="bg1">
                  <a:shade val="100000"/>
                  <a:satMod val="115000"/>
                </a:schemeClr>
              </a:gs>
            </a:gsLst>
            <a:lin ang="19800000" scaled="0"/>
            <a:tileRect/>
          </a:gradFill>
          <a:ln w="19050" cap="flat" cmpd="sng" algn="ctr">
            <a:noFill/>
            <a:prstDash val="solid"/>
          </a:ln>
          <a:effectLst>
            <a:innerShdw blurRad="190500">
              <a:prstClr val="black">
                <a:alpha val="61000"/>
              </a:prstClr>
            </a:innerShdw>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20" name="Rektangel med afrundet, diagonalt hjørne 23"/>
          <p:cNvSpPr/>
          <p:nvPr/>
        </p:nvSpPr>
        <p:spPr>
          <a:xfrm rot="5400000">
            <a:off x="3650100" y="1246905"/>
            <a:ext cx="738635" cy="5124600"/>
          </a:xfrm>
          <a:prstGeom prst="round2DiagRect">
            <a:avLst>
              <a:gd name="adj1" fmla="val 20046"/>
              <a:gd name="adj2" fmla="val 0"/>
            </a:avLst>
          </a:prstGeom>
          <a:gradFill flip="none" rotWithShape="1">
            <a:gsLst>
              <a:gs pos="0">
                <a:srgbClr val="6600FF"/>
              </a:gs>
              <a:gs pos="0">
                <a:schemeClr val="accent6">
                  <a:lumMod val="40000"/>
                  <a:lumOff val="60000"/>
                </a:schemeClr>
              </a:gs>
              <a:gs pos="55000">
                <a:schemeClr val="bg1">
                  <a:shade val="100000"/>
                  <a:satMod val="115000"/>
                </a:schemeClr>
              </a:gs>
            </a:gsLst>
            <a:lin ang="19800000" scaled="0"/>
            <a:tileRect/>
          </a:gradFill>
          <a:ln w="38100" cap="flat" cmpd="sng" algn="ctr">
            <a:solidFill>
              <a:schemeClr val="tx1"/>
            </a:solidFill>
            <a:prstDash val="solid"/>
          </a:ln>
          <a:effectLst>
            <a:innerShdw blurRad="190500">
              <a:prstClr val="black">
                <a:alpha val="61000"/>
              </a:prstClr>
            </a:innerShdw>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21" name="Rektangel med afrundet, diagonalt hjørne 23"/>
          <p:cNvSpPr/>
          <p:nvPr/>
        </p:nvSpPr>
        <p:spPr>
          <a:xfrm rot="5400000">
            <a:off x="3620578" y="2293090"/>
            <a:ext cx="738635" cy="5124600"/>
          </a:xfrm>
          <a:prstGeom prst="round2DiagRect">
            <a:avLst>
              <a:gd name="adj1" fmla="val 20046"/>
              <a:gd name="adj2" fmla="val 0"/>
            </a:avLst>
          </a:prstGeom>
          <a:gradFill flip="none" rotWithShape="1">
            <a:gsLst>
              <a:gs pos="0">
                <a:srgbClr val="6600FF"/>
              </a:gs>
              <a:gs pos="0">
                <a:schemeClr val="accent6">
                  <a:lumMod val="40000"/>
                  <a:lumOff val="60000"/>
                </a:schemeClr>
              </a:gs>
              <a:gs pos="55000">
                <a:schemeClr val="bg1">
                  <a:shade val="100000"/>
                  <a:satMod val="115000"/>
                </a:schemeClr>
              </a:gs>
            </a:gsLst>
            <a:lin ang="19800000" scaled="0"/>
            <a:tileRect/>
          </a:gradFill>
          <a:ln w="19050" cap="flat" cmpd="sng" algn="ctr">
            <a:noFill/>
            <a:prstDash val="solid"/>
          </a:ln>
          <a:effectLst>
            <a:innerShdw blurRad="190500">
              <a:prstClr val="black">
                <a:alpha val="61000"/>
              </a:prstClr>
            </a:innerShdw>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22" name="TextBox 21"/>
          <p:cNvSpPr txBox="1"/>
          <p:nvPr/>
        </p:nvSpPr>
        <p:spPr>
          <a:xfrm>
            <a:off x="1732774" y="2500684"/>
            <a:ext cx="4191000" cy="400110"/>
          </a:xfrm>
          <a:prstGeom prst="rect">
            <a:avLst/>
          </a:prstGeom>
          <a:noFill/>
        </p:spPr>
        <p:txBody>
          <a:bodyPr wrap="square" rtlCol="0">
            <a:spAutoFit/>
          </a:bodyPr>
          <a:lstStyle/>
          <a:p>
            <a:r>
              <a:rPr lang="en-US" sz="2000" dirty="0">
                <a:solidFill>
                  <a:schemeClr val="accent2">
                    <a:lumMod val="75000"/>
                  </a:schemeClr>
                </a:solidFill>
                <a:latin typeface="Calibri" pitchFamily="34" charset="0"/>
                <a:cs typeface="Calibri" pitchFamily="34" charset="0"/>
              </a:rPr>
              <a:t>More on </a:t>
            </a:r>
            <a:r>
              <a:rPr lang="en-US" sz="2000" dirty="0" smtClean="0">
                <a:solidFill>
                  <a:schemeClr val="accent2">
                    <a:lumMod val="75000"/>
                  </a:schemeClr>
                </a:solidFill>
                <a:latin typeface="Calibri" pitchFamily="34" charset="0"/>
                <a:cs typeface="Calibri" pitchFamily="34" charset="0"/>
              </a:rPr>
              <a:t>Zones</a:t>
            </a:r>
            <a:endParaRPr lang="en-US" sz="2000" dirty="0">
              <a:solidFill>
                <a:schemeClr val="accent2">
                  <a:lumMod val="75000"/>
                </a:schemeClr>
              </a:solidFill>
              <a:latin typeface="Calibri" pitchFamily="34" charset="0"/>
              <a:cs typeface="Calibri" pitchFamily="34" charset="0"/>
            </a:endParaRPr>
          </a:p>
        </p:txBody>
      </p:sp>
      <p:sp>
        <p:nvSpPr>
          <p:cNvPr id="23" name="TextBox 22"/>
          <p:cNvSpPr txBox="1"/>
          <p:nvPr/>
        </p:nvSpPr>
        <p:spPr>
          <a:xfrm>
            <a:off x="1732774" y="3638490"/>
            <a:ext cx="4191000" cy="400110"/>
          </a:xfrm>
          <a:prstGeom prst="rect">
            <a:avLst/>
          </a:prstGeom>
          <a:noFill/>
        </p:spPr>
        <p:txBody>
          <a:bodyPr wrap="square" rtlCol="0">
            <a:spAutoFit/>
          </a:bodyPr>
          <a:lstStyle/>
          <a:p>
            <a:r>
              <a:rPr lang="en-US" sz="2000" dirty="0">
                <a:solidFill>
                  <a:schemeClr val="accent2">
                    <a:lumMod val="75000"/>
                  </a:schemeClr>
                </a:solidFill>
                <a:latin typeface="Calibri" pitchFamily="34" charset="0"/>
                <a:cs typeface="Calibri" pitchFamily="34" charset="0"/>
              </a:rPr>
              <a:t>Cataloging and Resource </a:t>
            </a:r>
            <a:r>
              <a:rPr lang="en-US" sz="2000" dirty="0" smtClean="0">
                <a:solidFill>
                  <a:schemeClr val="accent2">
                    <a:lumMod val="75000"/>
                  </a:schemeClr>
                </a:solidFill>
                <a:latin typeface="Calibri" pitchFamily="34" charset="0"/>
                <a:cs typeface="Calibri" pitchFamily="34" charset="0"/>
              </a:rPr>
              <a:t>Management</a:t>
            </a:r>
            <a:endParaRPr lang="en-US" sz="2000" dirty="0">
              <a:solidFill>
                <a:schemeClr val="accent2">
                  <a:lumMod val="75000"/>
                </a:schemeClr>
              </a:solidFill>
              <a:latin typeface="Calibri" pitchFamily="34" charset="0"/>
              <a:cs typeface="Calibri" pitchFamily="34" charset="0"/>
            </a:endParaRPr>
          </a:p>
        </p:txBody>
      </p:sp>
      <p:sp>
        <p:nvSpPr>
          <p:cNvPr id="24" name="TextBox 23"/>
          <p:cNvSpPr txBox="1"/>
          <p:nvPr/>
        </p:nvSpPr>
        <p:spPr>
          <a:xfrm>
            <a:off x="1732774" y="4655335"/>
            <a:ext cx="5125226" cy="400110"/>
          </a:xfrm>
          <a:prstGeom prst="rect">
            <a:avLst/>
          </a:prstGeom>
          <a:noFill/>
        </p:spPr>
        <p:txBody>
          <a:bodyPr wrap="square" rtlCol="0">
            <a:spAutoFit/>
          </a:bodyPr>
          <a:lstStyle/>
          <a:p>
            <a:r>
              <a:rPr lang="en-US" sz="2000" dirty="0">
                <a:solidFill>
                  <a:schemeClr val="accent2">
                    <a:lumMod val="75000"/>
                  </a:schemeClr>
                </a:solidFill>
                <a:latin typeface="Calibri" pitchFamily="34" charset="0"/>
                <a:cs typeface="Calibri" pitchFamily="34" charset="0"/>
              </a:rPr>
              <a:t>A bit on </a:t>
            </a:r>
            <a:r>
              <a:rPr lang="en-US" sz="2000" dirty="0" smtClean="0">
                <a:solidFill>
                  <a:schemeClr val="accent2">
                    <a:lumMod val="75000"/>
                  </a:schemeClr>
                </a:solidFill>
                <a:latin typeface="Calibri" pitchFamily="34" charset="0"/>
                <a:cs typeface="Calibri" pitchFamily="34" charset="0"/>
              </a:rPr>
              <a:t>Fulfillment</a:t>
            </a:r>
            <a:endParaRPr lang="en-US" sz="2000" dirty="0">
              <a:solidFill>
                <a:schemeClr val="accent2">
                  <a:lumMod val="75000"/>
                </a:schemeClr>
              </a:solidFill>
              <a:latin typeface="Calibri" pitchFamily="34" charset="0"/>
              <a:cs typeface="Calibri" pitchFamily="34" charset="0"/>
            </a:endParaRPr>
          </a:p>
        </p:txBody>
      </p:sp>
      <p:sp>
        <p:nvSpPr>
          <p:cNvPr id="25" name="TextBox 24"/>
          <p:cNvSpPr txBox="1"/>
          <p:nvPr/>
        </p:nvSpPr>
        <p:spPr>
          <a:xfrm>
            <a:off x="762900" y="1378373"/>
            <a:ext cx="396356" cy="400110"/>
          </a:xfrm>
          <a:prstGeom prst="rect">
            <a:avLst/>
          </a:prstGeom>
          <a:noFill/>
        </p:spPr>
        <p:txBody>
          <a:bodyPr wrap="square" rtlCol="0">
            <a:spAutoFit/>
          </a:bodyPr>
          <a:lstStyle/>
          <a:p>
            <a:r>
              <a:rPr lang="en-US" sz="2000" dirty="0" smtClean="0">
                <a:solidFill>
                  <a:schemeClr val="accent2">
                    <a:lumMod val="75000"/>
                  </a:schemeClr>
                </a:solidFill>
                <a:latin typeface="Calibri" pitchFamily="34" charset="0"/>
                <a:cs typeface="Calibri" pitchFamily="34" charset="0"/>
              </a:rPr>
              <a:t>1.</a:t>
            </a:r>
            <a:endParaRPr lang="en-US" sz="2000" dirty="0">
              <a:solidFill>
                <a:schemeClr val="accent2">
                  <a:lumMod val="75000"/>
                </a:schemeClr>
              </a:solidFill>
              <a:latin typeface="Calibri" pitchFamily="34" charset="0"/>
              <a:cs typeface="Calibri" pitchFamily="34" charset="0"/>
            </a:endParaRPr>
          </a:p>
        </p:txBody>
      </p:sp>
      <p:sp>
        <p:nvSpPr>
          <p:cNvPr id="27" name="TextBox 26"/>
          <p:cNvSpPr txBox="1"/>
          <p:nvPr/>
        </p:nvSpPr>
        <p:spPr>
          <a:xfrm>
            <a:off x="762900" y="3609150"/>
            <a:ext cx="396356" cy="400110"/>
          </a:xfrm>
          <a:prstGeom prst="rect">
            <a:avLst/>
          </a:prstGeom>
          <a:noFill/>
        </p:spPr>
        <p:txBody>
          <a:bodyPr wrap="square" rtlCol="0">
            <a:spAutoFit/>
          </a:bodyPr>
          <a:lstStyle/>
          <a:p>
            <a:r>
              <a:rPr lang="en-US" sz="2000" dirty="0" smtClean="0">
                <a:solidFill>
                  <a:schemeClr val="accent2">
                    <a:lumMod val="75000"/>
                  </a:schemeClr>
                </a:solidFill>
                <a:latin typeface="Calibri" pitchFamily="34" charset="0"/>
                <a:cs typeface="Calibri" pitchFamily="34" charset="0"/>
              </a:rPr>
              <a:t>3.</a:t>
            </a:r>
            <a:endParaRPr lang="en-US" sz="2000" dirty="0">
              <a:solidFill>
                <a:schemeClr val="accent2">
                  <a:lumMod val="75000"/>
                </a:schemeClr>
              </a:solidFill>
              <a:latin typeface="Calibri" pitchFamily="34" charset="0"/>
              <a:cs typeface="Calibri" pitchFamily="34" charset="0"/>
            </a:endParaRPr>
          </a:p>
        </p:txBody>
      </p:sp>
      <p:sp>
        <p:nvSpPr>
          <p:cNvPr id="28" name="TextBox 27"/>
          <p:cNvSpPr txBox="1"/>
          <p:nvPr/>
        </p:nvSpPr>
        <p:spPr>
          <a:xfrm>
            <a:off x="762900" y="4644449"/>
            <a:ext cx="396356" cy="400110"/>
          </a:xfrm>
          <a:prstGeom prst="rect">
            <a:avLst/>
          </a:prstGeom>
          <a:noFill/>
        </p:spPr>
        <p:txBody>
          <a:bodyPr wrap="square" rtlCol="0">
            <a:spAutoFit/>
          </a:bodyPr>
          <a:lstStyle/>
          <a:p>
            <a:r>
              <a:rPr lang="en-US" sz="2000" dirty="0" smtClean="0">
                <a:solidFill>
                  <a:schemeClr val="accent2">
                    <a:lumMod val="75000"/>
                  </a:schemeClr>
                </a:solidFill>
                <a:latin typeface="Calibri" pitchFamily="34" charset="0"/>
                <a:cs typeface="Calibri" pitchFamily="34" charset="0"/>
              </a:rPr>
              <a:t>4.</a:t>
            </a:r>
            <a:endParaRPr lang="en-US" sz="2000" dirty="0">
              <a:solidFill>
                <a:schemeClr val="accent2">
                  <a:lumMod val="75000"/>
                </a:schemeClr>
              </a:solidFill>
              <a:latin typeface="Calibri" pitchFamily="34" charset="0"/>
              <a:cs typeface="Calibri" pitchFamily="34" charset="0"/>
            </a:endParaRPr>
          </a:p>
        </p:txBody>
      </p:sp>
      <p:sp>
        <p:nvSpPr>
          <p:cNvPr id="31" name="Rektangel med afrundet, diagonalt hjørne 23"/>
          <p:cNvSpPr/>
          <p:nvPr/>
        </p:nvSpPr>
        <p:spPr>
          <a:xfrm>
            <a:off x="533400" y="2327582"/>
            <a:ext cx="914400" cy="742475"/>
          </a:xfrm>
          <a:prstGeom prst="round2DiagRect">
            <a:avLst>
              <a:gd name="adj1" fmla="val 20046"/>
              <a:gd name="adj2" fmla="val 0"/>
            </a:avLst>
          </a:prstGeom>
          <a:gradFill flip="none" rotWithShape="1">
            <a:gsLst>
              <a:gs pos="0">
                <a:srgbClr val="228E43"/>
              </a:gs>
              <a:gs pos="38000">
                <a:srgbClr val="92D050"/>
              </a:gs>
              <a:gs pos="100000">
                <a:schemeClr val="bg1">
                  <a:lumMod val="95000"/>
                </a:schemeClr>
              </a:gs>
            </a:gsLst>
            <a:lin ang="0" scaled="1"/>
            <a:tileRect/>
          </a:gradFill>
          <a:ln w="19050" cap="flat" cmpd="sng" algn="ctr">
            <a:noFill/>
            <a:prstDash val="solid"/>
          </a:ln>
          <a:effectLst>
            <a:innerShdw blurRad="165100" dir="11340000">
              <a:prstClr val="black">
                <a:alpha val="50000"/>
              </a:prstClr>
            </a:innerShdw>
            <a:reflection stA="48000" endPos="70000" dir="5400000" sy="-100000" algn="bl" rotWithShape="0"/>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26" name="TextBox 25"/>
          <p:cNvSpPr txBox="1"/>
          <p:nvPr/>
        </p:nvSpPr>
        <p:spPr>
          <a:xfrm>
            <a:off x="762900" y="2500684"/>
            <a:ext cx="396356" cy="400110"/>
          </a:xfrm>
          <a:prstGeom prst="rect">
            <a:avLst/>
          </a:prstGeom>
          <a:noFill/>
        </p:spPr>
        <p:txBody>
          <a:bodyPr wrap="square" rtlCol="0">
            <a:spAutoFit/>
          </a:bodyPr>
          <a:lstStyle/>
          <a:p>
            <a:r>
              <a:rPr lang="en-US" sz="2000" dirty="0" smtClean="0">
                <a:solidFill>
                  <a:schemeClr val="accent2">
                    <a:lumMod val="75000"/>
                  </a:schemeClr>
                </a:solidFill>
                <a:latin typeface="Calibri" pitchFamily="34" charset="0"/>
                <a:cs typeface="Calibri" pitchFamily="34" charset="0"/>
              </a:rPr>
              <a:t>2.</a:t>
            </a:r>
            <a:endParaRPr lang="en-US" sz="2000" dirty="0">
              <a:solidFill>
                <a:schemeClr val="accent2">
                  <a:lumMod val="75000"/>
                </a:schemeClr>
              </a:solidFill>
              <a:latin typeface="Calibri" pitchFamily="34" charset="0"/>
              <a:cs typeface="Calibri" pitchFamily="34" charset="0"/>
            </a:endParaRPr>
          </a:p>
        </p:txBody>
      </p:sp>
    </p:spTree>
    <p:extLst>
      <p:ext uri="{BB962C8B-B14F-4D97-AF65-F5344CB8AC3E}">
        <p14:creationId xmlns:p14="http://schemas.microsoft.com/office/powerpoint/2010/main" val="2380653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2" descr="Agenda_2.png"/>
          <p:cNvPicPr>
            <a:picLocks noChangeAspect="1"/>
          </p:cNvPicPr>
          <p:nvPr/>
        </p:nvPicPr>
        <p:blipFill>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מלבן מעוגל 41"/>
          <p:cNvSpPr/>
          <p:nvPr/>
        </p:nvSpPr>
        <p:spPr bwMode="auto">
          <a:xfrm>
            <a:off x="203200" y="1000108"/>
            <a:ext cx="8709025" cy="5000660"/>
          </a:xfrm>
          <a:prstGeom prst="roundRect">
            <a:avLst>
              <a:gd name="adj" fmla="val 3123"/>
            </a:avLst>
          </a:prstGeom>
          <a:gradFill flip="none" rotWithShape="1">
            <a:gsLst>
              <a:gs pos="0">
                <a:srgbClr val="8CADD4">
                  <a:tint val="66000"/>
                  <a:satMod val="160000"/>
                </a:srgbClr>
              </a:gs>
              <a:gs pos="50000">
                <a:srgbClr val="8CADD4">
                  <a:tint val="44500"/>
                  <a:satMod val="160000"/>
                </a:srgbClr>
              </a:gs>
              <a:gs pos="100000">
                <a:srgbClr val="8CADD4">
                  <a:tint val="23500"/>
                  <a:satMod val="160000"/>
                </a:srgbClr>
              </a:gs>
            </a:gsLst>
            <a:lin ang="5400000" scaled="1"/>
            <a:tileRect/>
          </a:gradFill>
          <a:ln w="76200" cap="flat" cmpd="sng" algn="ctr">
            <a:solidFill>
              <a:schemeClr val="bg2">
                <a:lumMod val="75000"/>
              </a:schemeClr>
            </a:solidFill>
            <a:prstDash val="solid"/>
            <a:round/>
            <a:headEnd type="none" w="med" len="med"/>
            <a:tailEnd type="triangle" w="med" len="med"/>
          </a:ln>
          <a:effectLst/>
        </p:spPr>
        <p:txBody>
          <a:bodyPr/>
          <a:lstStyle/>
          <a:p>
            <a:pPr algn="ctr">
              <a:defRPr/>
            </a:pPr>
            <a:endParaRPr lang="en-US" dirty="0">
              <a:latin typeface="Arial" pitchFamily="34" charset="0"/>
              <a:cs typeface="Arial" pitchFamily="34" charset="0"/>
            </a:endParaRPr>
          </a:p>
        </p:txBody>
      </p:sp>
      <p:sp>
        <p:nvSpPr>
          <p:cNvPr id="37" name="AutoShape 4"/>
          <p:cNvSpPr>
            <a:spLocks noChangeArrowheads="1"/>
          </p:cNvSpPr>
          <p:nvPr/>
        </p:nvSpPr>
        <p:spPr bwMode="auto">
          <a:xfrm>
            <a:off x="6072198" y="3333770"/>
            <a:ext cx="2743200" cy="2553789"/>
          </a:xfrm>
          <a:prstGeom prst="roundRect">
            <a:avLst>
              <a:gd name="adj" fmla="val 4150"/>
            </a:avLst>
          </a:prstGeom>
          <a:solidFill>
            <a:schemeClr val="bg1">
              <a:lumMod val="95000"/>
            </a:schemeClr>
          </a:solidFill>
          <a:ln w="28575" cap="flat" cmpd="sng" algn="ctr">
            <a:solidFill>
              <a:srgbClr val="254061">
                <a:alpha val="63922"/>
              </a:srgbClr>
            </a:solidFill>
            <a:prstDash val="solid"/>
            <a:round/>
            <a:headEnd type="none" w="med" len="med"/>
            <a:tailEnd type="triangle" w="med" len="med"/>
          </a:ln>
          <a:effectLst/>
        </p:spPr>
        <p:txBody>
          <a:bodyPr/>
          <a:lstStyle/>
          <a:p>
            <a:pPr algn="ctr">
              <a:defRPr/>
            </a:pPr>
            <a:r>
              <a:rPr lang="en-US" dirty="0" smtClean="0">
                <a:solidFill>
                  <a:srgbClr val="595959"/>
                </a:solidFill>
                <a:latin typeface="Helvetica Light"/>
                <a:cs typeface="Helvetica Light"/>
              </a:rPr>
              <a:t>University B</a:t>
            </a:r>
            <a:endParaRPr lang="en-US" dirty="0">
              <a:solidFill>
                <a:srgbClr val="595959"/>
              </a:solidFill>
              <a:latin typeface="Helvetica Light"/>
              <a:cs typeface="Helvetica Light"/>
            </a:endParaRPr>
          </a:p>
        </p:txBody>
      </p:sp>
      <p:sp>
        <p:nvSpPr>
          <p:cNvPr id="39" name="AutoShape 8"/>
          <p:cNvSpPr>
            <a:spLocks noChangeArrowheads="1"/>
          </p:cNvSpPr>
          <p:nvPr/>
        </p:nvSpPr>
        <p:spPr bwMode="auto">
          <a:xfrm>
            <a:off x="6135699" y="4894784"/>
            <a:ext cx="2628900" cy="907139"/>
          </a:xfrm>
          <a:prstGeom prst="roundRect">
            <a:avLst>
              <a:gd name="adj" fmla="val 5380"/>
            </a:avLst>
          </a:prstGeom>
          <a:solidFill>
            <a:schemeClr val="bg2">
              <a:lumMod val="90000"/>
            </a:schemeClr>
          </a:solidFill>
          <a:ln w="19050">
            <a:solidFill>
              <a:schemeClr val="tx2"/>
            </a:solidFill>
            <a:round/>
            <a:headEnd/>
            <a:tailEnd/>
          </a:ln>
          <a:effectLst>
            <a:innerShdw blurRad="114300">
              <a:prstClr val="black"/>
            </a:innerShdw>
          </a:effectLst>
        </p:spPr>
        <p:txBody>
          <a:bodyPr wrap="none" anchor="t"/>
          <a:lstStyle/>
          <a:p>
            <a:r>
              <a:rPr lang="en-US" sz="1600" dirty="0">
                <a:solidFill>
                  <a:schemeClr val="bg1"/>
                </a:solidFill>
                <a:latin typeface="Helvetica Light"/>
                <a:cs typeface="Helvetica Light"/>
              </a:rPr>
              <a:t>Inventory</a:t>
            </a:r>
          </a:p>
        </p:txBody>
      </p:sp>
      <p:sp>
        <p:nvSpPr>
          <p:cNvPr id="40" name="AutoShape 9"/>
          <p:cNvSpPr>
            <a:spLocks noChangeArrowheads="1"/>
          </p:cNvSpPr>
          <p:nvPr/>
        </p:nvSpPr>
        <p:spPr bwMode="auto">
          <a:xfrm>
            <a:off x="6135697" y="4151333"/>
            <a:ext cx="2628902" cy="682488"/>
          </a:xfrm>
          <a:prstGeom prst="roundRect">
            <a:avLst>
              <a:gd name="adj" fmla="val 10134"/>
            </a:avLst>
          </a:prstGeom>
          <a:solidFill>
            <a:schemeClr val="bg2">
              <a:lumMod val="90000"/>
            </a:schemeClr>
          </a:solidFill>
          <a:ln w="19050">
            <a:solidFill>
              <a:schemeClr val="tx2"/>
            </a:solidFill>
            <a:round/>
            <a:headEnd/>
            <a:tailEnd/>
          </a:ln>
          <a:effectLst>
            <a:innerShdw blurRad="114300">
              <a:prstClr val="black"/>
            </a:innerShdw>
          </a:effectLst>
        </p:spPr>
        <p:txBody>
          <a:bodyPr wrap="none" anchor="t"/>
          <a:lstStyle/>
          <a:p>
            <a:r>
              <a:rPr lang="en-US" sz="1600" dirty="0" smtClean="0">
                <a:solidFill>
                  <a:schemeClr val="bg1"/>
                </a:solidFill>
                <a:latin typeface="Helvetica Light"/>
                <a:cs typeface="Helvetica Light"/>
              </a:rPr>
              <a:t>Catalog</a:t>
            </a:r>
            <a:endParaRPr lang="en-US" sz="1600" dirty="0">
              <a:solidFill>
                <a:schemeClr val="bg1"/>
              </a:solidFill>
              <a:latin typeface="Helvetica Light"/>
              <a:cs typeface="Helvetica Light"/>
            </a:endParaRPr>
          </a:p>
        </p:txBody>
      </p:sp>
      <p:sp>
        <p:nvSpPr>
          <p:cNvPr id="354311" name="Rectangle 3"/>
          <p:cNvSpPr>
            <a:spLocks noGrp="1" noChangeArrowheads="1"/>
          </p:cNvSpPr>
          <p:nvPr>
            <p:ph type="title"/>
          </p:nvPr>
        </p:nvSpPr>
        <p:spPr>
          <a:xfrm>
            <a:off x="251520" y="120786"/>
            <a:ext cx="8229600" cy="533400"/>
          </a:xfrm>
        </p:spPr>
        <p:txBody>
          <a:bodyPr/>
          <a:lstStyle/>
          <a:p>
            <a:r>
              <a:rPr lang="en-US" dirty="0" smtClean="0"/>
              <a:t>Cataloging</a:t>
            </a:r>
          </a:p>
        </p:txBody>
      </p:sp>
      <p:sp>
        <p:nvSpPr>
          <p:cNvPr id="3076" name="AutoShape 4"/>
          <p:cNvSpPr>
            <a:spLocks noChangeArrowheads="1"/>
          </p:cNvSpPr>
          <p:nvPr/>
        </p:nvSpPr>
        <p:spPr bwMode="auto">
          <a:xfrm>
            <a:off x="291744" y="3333770"/>
            <a:ext cx="2743200" cy="2553789"/>
          </a:xfrm>
          <a:prstGeom prst="roundRect">
            <a:avLst>
              <a:gd name="adj" fmla="val 4150"/>
            </a:avLst>
          </a:prstGeom>
          <a:solidFill>
            <a:schemeClr val="bg1">
              <a:lumMod val="95000"/>
            </a:schemeClr>
          </a:solidFill>
          <a:ln w="28575" cap="flat" cmpd="sng" algn="ctr">
            <a:solidFill>
              <a:srgbClr val="950024">
                <a:alpha val="65098"/>
              </a:srgbClr>
            </a:solidFill>
            <a:prstDash val="solid"/>
            <a:round/>
            <a:headEnd type="none" w="med" len="med"/>
            <a:tailEnd type="triangle" w="med" len="med"/>
          </a:ln>
          <a:effectLst/>
        </p:spPr>
        <p:txBody>
          <a:bodyPr/>
          <a:lstStyle/>
          <a:p>
            <a:pPr algn="ctr">
              <a:defRPr/>
            </a:pPr>
            <a:r>
              <a:rPr lang="en-US" dirty="0" smtClean="0">
                <a:solidFill>
                  <a:srgbClr val="595959"/>
                </a:solidFill>
                <a:latin typeface="Helvetica Light"/>
                <a:cs typeface="Helvetica Light"/>
              </a:rPr>
              <a:t>University A</a:t>
            </a:r>
            <a:endParaRPr lang="en-US" dirty="0">
              <a:solidFill>
                <a:srgbClr val="595959"/>
              </a:solidFill>
              <a:latin typeface="Helvetica Light"/>
              <a:cs typeface="Helvetica Light"/>
            </a:endParaRPr>
          </a:p>
        </p:txBody>
      </p:sp>
      <p:sp>
        <p:nvSpPr>
          <p:cNvPr id="35" name="AutoShape 8"/>
          <p:cNvSpPr>
            <a:spLocks noChangeArrowheads="1"/>
          </p:cNvSpPr>
          <p:nvPr/>
        </p:nvSpPr>
        <p:spPr bwMode="auto">
          <a:xfrm>
            <a:off x="355245" y="4894784"/>
            <a:ext cx="2628900" cy="907139"/>
          </a:xfrm>
          <a:prstGeom prst="roundRect">
            <a:avLst>
              <a:gd name="adj" fmla="val 5380"/>
            </a:avLst>
          </a:prstGeom>
          <a:solidFill>
            <a:schemeClr val="bg2">
              <a:lumMod val="40000"/>
              <a:lumOff val="60000"/>
            </a:schemeClr>
          </a:solidFill>
          <a:ln w="19050">
            <a:solidFill>
              <a:srgbClr val="950024"/>
            </a:solidFill>
            <a:round/>
            <a:headEnd/>
            <a:tailEnd/>
          </a:ln>
          <a:effectLst>
            <a:innerShdw blurRad="114300">
              <a:prstClr val="black"/>
            </a:innerShdw>
          </a:effectLst>
        </p:spPr>
        <p:txBody>
          <a:bodyPr wrap="none" anchor="t"/>
          <a:lstStyle/>
          <a:p>
            <a:r>
              <a:rPr lang="en-US" sz="1600" dirty="0">
                <a:latin typeface="Helvetica Light"/>
                <a:cs typeface="Helvetica Light"/>
              </a:rPr>
              <a:t>Inventory</a:t>
            </a:r>
          </a:p>
        </p:txBody>
      </p:sp>
      <p:sp>
        <p:nvSpPr>
          <p:cNvPr id="36" name="AutoShape 9"/>
          <p:cNvSpPr>
            <a:spLocks noChangeArrowheads="1"/>
          </p:cNvSpPr>
          <p:nvPr/>
        </p:nvSpPr>
        <p:spPr bwMode="auto">
          <a:xfrm>
            <a:off x="355243" y="4151333"/>
            <a:ext cx="2628902" cy="682488"/>
          </a:xfrm>
          <a:prstGeom prst="roundRect">
            <a:avLst>
              <a:gd name="adj" fmla="val 10134"/>
            </a:avLst>
          </a:prstGeom>
          <a:solidFill>
            <a:schemeClr val="bg2">
              <a:lumMod val="40000"/>
              <a:lumOff val="60000"/>
            </a:schemeClr>
          </a:solidFill>
          <a:ln w="19050">
            <a:solidFill>
              <a:srgbClr val="950024"/>
            </a:solidFill>
            <a:round/>
            <a:headEnd/>
            <a:tailEnd/>
          </a:ln>
          <a:effectLst>
            <a:innerShdw blurRad="114300">
              <a:prstClr val="black"/>
            </a:innerShdw>
          </a:effectLst>
        </p:spPr>
        <p:txBody>
          <a:bodyPr wrap="none" anchor="t"/>
          <a:lstStyle/>
          <a:p>
            <a:r>
              <a:rPr lang="en-US" sz="1600" dirty="0" smtClean="0">
                <a:latin typeface="Helvetica Light"/>
                <a:cs typeface="Helvetica Light"/>
              </a:rPr>
              <a:t>Catalog</a:t>
            </a:r>
            <a:endParaRPr lang="en-US" sz="1600" dirty="0">
              <a:latin typeface="Helvetica Light"/>
              <a:cs typeface="Helvetica Light"/>
            </a:endParaRPr>
          </a:p>
        </p:txBody>
      </p:sp>
      <p:grpSp>
        <p:nvGrpSpPr>
          <p:cNvPr id="18" name="קבוצה 57"/>
          <p:cNvGrpSpPr>
            <a:grpSpLocks/>
          </p:cNvGrpSpPr>
          <p:nvPr/>
        </p:nvGrpSpPr>
        <p:grpSpPr bwMode="auto">
          <a:xfrm>
            <a:off x="7092280" y="4248170"/>
            <a:ext cx="546840" cy="503961"/>
            <a:chOff x="3200400" y="3301484"/>
            <a:chExt cx="774441" cy="716902"/>
          </a:xfrm>
        </p:grpSpPr>
        <p:sp>
          <p:nvSpPr>
            <p:cNvPr id="19" name="מלבן מעוגל 58"/>
            <p:cNvSpPr/>
            <p:nvPr/>
          </p:nvSpPr>
          <p:spPr bwMode="auto">
            <a:xfrm>
              <a:off x="3200400" y="3301484"/>
              <a:ext cx="774441" cy="716902"/>
            </a:xfrm>
            <a:prstGeom prst="roundRect">
              <a:avLst/>
            </a:prstGeom>
            <a:solidFill>
              <a:schemeClr val="bg1"/>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r" rtl="1">
                <a:defRPr/>
              </a:pPr>
              <a:endParaRPr lang="en-US" dirty="0"/>
            </a:p>
          </p:txBody>
        </p:sp>
        <p:pic>
          <p:nvPicPr>
            <p:cNvPr id="20" name="תמונה 59" descr="icons-alma.pn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3317034" y="3358087"/>
              <a:ext cx="53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קבוצה 57"/>
          <p:cNvGrpSpPr>
            <a:grpSpLocks/>
          </p:cNvGrpSpPr>
          <p:nvPr/>
        </p:nvGrpSpPr>
        <p:grpSpPr bwMode="auto">
          <a:xfrm>
            <a:off x="1259632" y="4248170"/>
            <a:ext cx="576064" cy="477985"/>
            <a:chOff x="3200400" y="3301484"/>
            <a:chExt cx="774441" cy="716902"/>
          </a:xfrm>
        </p:grpSpPr>
        <p:sp>
          <p:nvSpPr>
            <p:cNvPr id="28" name="מלבן מעוגל 58"/>
            <p:cNvSpPr/>
            <p:nvPr/>
          </p:nvSpPr>
          <p:spPr bwMode="auto">
            <a:xfrm>
              <a:off x="3200400" y="3301484"/>
              <a:ext cx="774441" cy="716902"/>
            </a:xfrm>
            <a:prstGeom prst="roundRect">
              <a:avLst/>
            </a:prstGeom>
            <a:solidFill>
              <a:schemeClr val="bg1"/>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r" rtl="1">
                <a:defRPr/>
              </a:pPr>
              <a:endParaRPr lang="en-US" dirty="0"/>
            </a:p>
          </p:txBody>
        </p:sp>
        <p:pic>
          <p:nvPicPr>
            <p:cNvPr id="29" name="תמונה 59" descr="icons-alma.pn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3317034" y="3358088"/>
              <a:ext cx="53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 Box 13"/>
          <p:cNvSpPr>
            <a:spLocks noChangeArrowheads="1"/>
          </p:cNvSpPr>
          <p:nvPr/>
        </p:nvSpPr>
        <p:spPr bwMode="auto">
          <a:xfrm>
            <a:off x="6186497" y="5304077"/>
            <a:ext cx="2527301" cy="383176"/>
          </a:xfrm>
          <a:prstGeom prst="roundRect">
            <a:avLst/>
          </a:prstGeom>
          <a:solidFill>
            <a:schemeClr val="bg1"/>
          </a:solidFill>
          <a:ln w="12700">
            <a:solidFill>
              <a:srgbClr val="1F497D"/>
            </a:solidFill>
            <a:miter lim="800000"/>
            <a:headEnd/>
            <a:tailEnd/>
          </a:ln>
          <a:effectLst>
            <a:innerShdw blurRad="114300">
              <a:prstClr val="black"/>
            </a:innerShdw>
          </a:effectLst>
        </p:spPr>
        <p:txBody>
          <a:bodyPr wrap="none" anchor="ctr"/>
          <a:lstStyle/>
          <a:p>
            <a:pPr algn="ctr"/>
            <a:r>
              <a:rPr lang="en-US" sz="1600" dirty="0">
                <a:solidFill>
                  <a:srgbClr val="404040"/>
                </a:solidFill>
                <a:latin typeface="Helvetica Light"/>
                <a:cs typeface="Helvetica Light"/>
              </a:rPr>
              <a:t>The Trial</a:t>
            </a:r>
          </a:p>
        </p:txBody>
      </p:sp>
      <p:sp>
        <p:nvSpPr>
          <p:cNvPr id="22" name="Text Box 13"/>
          <p:cNvSpPr>
            <a:spLocks noChangeArrowheads="1"/>
          </p:cNvSpPr>
          <p:nvPr/>
        </p:nvSpPr>
        <p:spPr bwMode="auto">
          <a:xfrm>
            <a:off x="402524" y="5309060"/>
            <a:ext cx="2543087" cy="383176"/>
          </a:xfrm>
          <a:prstGeom prst="roundRect">
            <a:avLst/>
          </a:prstGeom>
          <a:solidFill>
            <a:schemeClr val="bg1"/>
          </a:solidFill>
          <a:ln w="12700">
            <a:solidFill>
              <a:srgbClr val="953735"/>
            </a:solidFill>
            <a:miter lim="800000"/>
            <a:headEnd/>
            <a:tailEnd/>
          </a:ln>
          <a:effectLst>
            <a:innerShdw blurRad="114300">
              <a:prstClr val="black"/>
            </a:innerShdw>
          </a:effectLst>
        </p:spPr>
        <p:txBody>
          <a:bodyPr wrap="none" anchor="ctr"/>
          <a:lstStyle/>
          <a:p>
            <a:pPr algn="ctr"/>
            <a:r>
              <a:rPr lang="en-US" sz="1600" dirty="0">
                <a:solidFill>
                  <a:srgbClr val="404040"/>
                </a:solidFill>
                <a:latin typeface="Helvetica Light"/>
                <a:cs typeface="Helvetica Light"/>
              </a:rPr>
              <a:t>The Trial</a:t>
            </a:r>
          </a:p>
        </p:txBody>
      </p:sp>
      <p:cxnSp>
        <p:nvCxnSpPr>
          <p:cNvPr id="23" name="AutoShape 17"/>
          <p:cNvCxnSpPr>
            <a:cxnSpLocks noChangeShapeType="1"/>
            <a:stCxn id="22" idx="0"/>
            <a:endCxn id="28" idx="3"/>
          </p:cNvCxnSpPr>
          <p:nvPr/>
        </p:nvCxnSpPr>
        <p:spPr bwMode="auto">
          <a:xfrm rot="5400000" flipH="1" flipV="1">
            <a:off x="1343934" y="4817298"/>
            <a:ext cx="821897" cy="161628"/>
          </a:xfrm>
          <a:prstGeom prst="curvedConnector4">
            <a:avLst>
              <a:gd name="adj1" fmla="val 35461"/>
              <a:gd name="adj2" fmla="val 241436"/>
            </a:avLst>
          </a:prstGeom>
          <a:noFill/>
          <a:ln w="38100" cmpd="sng">
            <a:solidFill>
              <a:schemeClr val="tx1">
                <a:lumMod val="65000"/>
                <a:lumOff val="35000"/>
              </a:schemeClr>
            </a:solidFill>
            <a:prstDash val="dash"/>
            <a:round/>
            <a:headEnd/>
            <a:tailEnd type="stealth" w="lg" len="lg"/>
          </a:ln>
          <a:extLst>
            <a:ext uri="{909E8E84-426E-40DD-AFC4-6F175D3DCCD1}">
              <a14:hiddenFill xmlns:a14="http://schemas.microsoft.com/office/drawing/2010/main">
                <a:noFill/>
              </a14:hiddenFill>
            </a:ext>
          </a:extLst>
        </p:spPr>
      </p:cxnSp>
      <p:cxnSp>
        <p:nvCxnSpPr>
          <p:cNvPr id="21" name="AutoShape 17"/>
          <p:cNvCxnSpPr>
            <a:cxnSpLocks noChangeShapeType="1"/>
            <a:stCxn id="17" idx="0"/>
            <a:endCxn id="19" idx="3"/>
          </p:cNvCxnSpPr>
          <p:nvPr/>
        </p:nvCxnSpPr>
        <p:spPr bwMode="auto">
          <a:xfrm rot="5400000" flipH="1" flipV="1">
            <a:off x="7142671" y="4807628"/>
            <a:ext cx="803926" cy="188972"/>
          </a:xfrm>
          <a:prstGeom prst="curvedConnector4">
            <a:avLst>
              <a:gd name="adj1" fmla="val 34328"/>
              <a:gd name="adj2" fmla="val 220970"/>
            </a:avLst>
          </a:prstGeom>
          <a:noFill/>
          <a:ln w="38100" cmpd="sng">
            <a:solidFill>
              <a:schemeClr val="tx1">
                <a:lumMod val="65000"/>
                <a:lumOff val="35000"/>
              </a:schemeClr>
            </a:solidFill>
            <a:prstDash val="dash"/>
            <a:round/>
            <a:headEnd/>
            <a:tailEnd type="stealth"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58788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a:t>Copyright Statement and </a:t>
            </a:r>
            <a:r>
              <a:rPr lang="en-US" dirty="0" smtClean="0"/>
              <a:t>Disclaimer</a:t>
            </a:r>
            <a:endParaRPr lang="en-US" dirty="0"/>
          </a:p>
        </p:txBody>
      </p:sp>
      <p:sp>
        <p:nvSpPr>
          <p:cNvPr id="38915" name="Rectangle 3"/>
          <p:cNvSpPr>
            <a:spLocks noChangeArrowheads="1"/>
          </p:cNvSpPr>
          <p:nvPr/>
        </p:nvSpPr>
        <p:spPr bwMode="auto">
          <a:xfrm>
            <a:off x="533400" y="1341438"/>
            <a:ext cx="7772400"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lnSpc>
                <a:spcPct val="105000"/>
              </a:lnSpc>
              <a:spcBef>
                <a:spcPct val="20000"/>
              </a:spcBef>
              <a:spcAft>
                <a:spcPct val="50000"/>
              </a:spcAft>
              <a:buFont typeface="Arial Unicode MS" pitchFamily="34" charset="-128"/>
              <a:buNone/>
            </a:pPr>
            <a:r>
              <a:rPr lang="en-US" altLang="ko-KR" sz="1200" b="0" dirty="0">
                <a:solidFill>
                  <a:srgbClr val="333333"/>
                </a:solidFill>
                <a:latin typeface="Verdana" pitchFamily="34" charset="0"/>
                <a:ea typeface="Gulim" pitchFamily="34" charset="-127"/>
              </a:rPr>
              <a:t>All of the information and material, including text, images, logos and product names, is either the property of, or used with permission by, Ex Libris Ltd. The information may not be distributed, modified, displayed or reproduced –  in whole or in part –  without the prior written permission of Ex Libris Ltd. </a:t>
            </a:r>
          </a:p>
          <a:p>
            <a:pPr algn="just">
              <a:lnSpc>
                <a:spcPct val="105000"/>
              </a:lnSpc>
              <a:spcBef>
                <a:spcPct val="20000"/>
              </a:spcBef>
              <a:spcAft>
                <a:spcPct val="50000"/>
              </a:spcAft>
              <a:buFont typeface="Arial Unicode MS" pitchFamily="34" charset="-128"/>
              <a:buNone/>
            </a:pPr>
            <a:r>
              <a:rPr lang="en-US" altLang="ko-KR" sz="1200" b="0" dirty="0">
                <a:solidFill>
                  <a:srgbClr val="333333"/>
                </a:solidFill>
                <a:latin typeface="Verdana" pitchFamily="34" charset="0"/>
                <a:ea typeface="Gulim" pitchFamily="34" charset="-127"/>
              </a:rPr>
              <a:t>TRADEMARKS </a:t>
            </a:r>
            <a:br>
              <a:rPr lang="en-US" altLang="ko-KR" sz="1200" b="0" dirty="0">
                <a:solidFill>
                  <a:srgbClr val="333333"/>
                </a:solidFill>
                <a:latin typeface="Verdana" pitchFamily="34" charset="0"/>
                <a:ea typeface="Gulim" pitchFamily="34" charset="-127"/>
              </a:rPr>
            </a:br>
            <a:r>
              <a:rPr lang="en-US" altLang="ko-KR" sz="1200" b="0" dirty="0">
                <a:solidFill>
                  <a:srgbClr val="333333"/>
                </a:solidFill>
                <a:latin typeface="Verdana" pitchFamily="34" charset="0"/>
                <a:ea typeface="Gulim" pitchFamily="34" charset="-127"/>
              </a:rPr>
              <a:t>Ex Libris, the Ex Libris logo, Aleph, SFX, SFXIT, MetaLib, DigiTool, Verde, Primo, Voyager, MetaSearch, MetaIndex and other Ex Libris products and services referenced herein are trademarks of Ex Libris, and may be registered in certain jurisdictions. All other product names, company names, marks and logos referenced may be trademarks of their respective owners. </a:t>
            </a:r>
          </a:p>
          <a:p>
            <a:pPr algn="just">
              <a:lnSpc>
                <a:spcPct val="105000"/>
              </a:lnSpc>
              <a:spcBef>
                <a:spcPct val="20000"/>
              </a:spcBef>
              <a:buFont typeface="Arial Unicode MS" pitchFamily="34" charset="-128"/>
              <a:buNone/>
            </a:pPr>
            <a:r>
              <a:rPr lang="en-US" altLang="ko-KR" sz="1200" b="0" dirty="0">
                <a:solidFill>
                  <a:srgbClr val="333333"/>
                </a:solidFill>
                <a:latin typeface="Verdana" pitchFamily="34" charset="0"/>
                <a:ea typeface="Gulim" pitchFamily="34" charset="-127"/>
              </a:rPr>
              <a:t>DISCLAIMER </a:t>
            </a:r>
            <a:br>
              <a:rPr lang="en-US" altLang="ko-KR" sz="1200" b="0" dirty="0">
                <a:solidFill>
                  <a:srgbClr val="333333"/>
                </a:solidFill>
                <a:latin typeface="Verdana" pitchFamily="34" charset="0"/>
                <a:ea typeface="Gulim" pitchFamily="34" charset="-127"/>
              </a:rPr>
            </a:br>
            <a:r>
              <a:rPr lang="en-US" altLang="ko-KR" sz="1200" b="0" dirty="0">
                <a:solidFill>
                  <a:srgbClr val="333333"/>
                </a:solidFill>
                <a:latin typeface="Verdana" pitchFamily="34" charset="0"/>
                <a:ea typeface="Gulim" pitchFamily="34" charset="-127"/>
              </a:rPr>
              <a:t>The information contained in this document is provided on an "AS IS" basis for general information purposes only without any representations or warranties, whether express or implied, including any implied warranties of satisfactory quality, completeness, accuracy or fitness for a particular purpose. </a:t>
            </a:r>
          </a:p>
          <a:p>
            <a:pPr algn="just">
              <a:lnSpc>
                <a:spcPct val="105000"/>
              </a:lnSpc>
              <a:spcBef>
                <a:spcPct val="20000"/>
              </a:spcBef>
              <a:buFont typeface="Arial Unicode MS" pitchFamily="34" charset="-128"/>
              <a:buNone/>
            </a:pPr>
            <a:endParaRPr lang="en-US" altLang="ko-KR" sz="1200" b="0" dirty="0">
              <a:solidFill>
                <a:srgbClr val="333333"/>
              </a:solidFill>
              <a:latin typeface="Verdana" pitchFamily="34" charset="0"/>
              <a:ea typeface="Gulim" pitchFamily="34" charset="-127"/>
            </a:endParaRPr>
          </a:p>
          <a:p>
            <a:pPr algn="just">
              <a:lnSpc>
                <a:spcPct val="105000"/>
              </a:lnSpc>
              <a:spcBef>
                <a:spcPct val="20000"/>
              </a:spcBef>
              <a:spcAft>
                <a:spcPct val="50000"/>
              </a:spcAft>
              <a:buFont typeface="Arial Unicode MS" pitchFamily="34" charset="-128"/>
              <a:buNone/>
            </a:pPr>
            <a:r>
              <a:rPr lang="en-US" altLang="ko-KR" sz="1200" b="0" dirty="0">
                <a:solidFill>
                  <a:srgbClr val="333333"/>
                </a:solidFill>
                <a:latin typeface="Verdana" pitchFamily="34" charset="0"/>
                <a:ea typeface="Gulim" pitchFamily="34" charset="-127"/>
              </a:rPr>
              <a:t>Ex Libris, and its subsidiaries and related corporations disclaim any and all liability for use of this information, even if advised of the possibility that loss, damage or expenses may arise.</a:t>
            </a:r>
          </a:p>
          <a:p>
            <a:pPr algn="just">
              <a:lnSpc>
                <a:spcPct val="105000"/>
              </a:lnSpc>
              <a:spcBef>
                <a:spcPct val="20000"/>
              </a:spcBef>
              <a:spcAft>
                <a:spcPct val="50000"/>
              </a:spcAft>
              <a:buFont typeface="Arial Unicode MS" pitchFamily="34" charset="-128"/>
              <a:buNone/>
            </a:pPr>
            <a:endParaRPr lang="en-US" sz="1200" b="0" dirty="0">
              <a:solidFill>
                <a:srgbClr val="333333"/>
              </a:solidFill>
              <a:latin typeface="Verdana" pitchFamily="34" charset="0"/>
            </a:endParaRPr>
          </a:p>
          <a:p>
            <a:pPr algn="just">
              <a:lnSpc>
                <a:spcPct val="80000"/>
              </a:lnSpc>
              <a:spcBef>
                <a:spcPct val="20000"/>
              </a:spcBef>
              <a:buFont typeface="Arial Unicode MS" pitchFamily="34" charset="-128"/>
              <a:buNone/>
            </a:pPr>
            <a:r>
              <a:rPr lang="en-US" sz="1200" b="0" dirty="0">
                <a:solidFill>
                  <a:srgbClr val="333333"/>
                </a:solidFill>
                <a:latin typeface="Verdana" pitchFamily="34" charset="0"/>
              </a:rPr>
              <a:t>© Ex Libris Ltd., </a:t>
            </a:r>
            <a:r>
              <a:rPr lang="en-US" sz="1200" b="0" dirty="0" smtClean="0">
                <a:solidFill>
                  <a:srgbClr val="333333"/>
                </a:solidFill>
                <a:latin typeface="Verdana" pitchFamily="34" charset="0"/>
              </a:rPr>
              <a:t>2012</a:t>
            </a:r>
            <a:endParaRPr lang="en-US" sz="1200" b="0" dirty="0">
              <a:solidFill>
                <a:srgbClr val="333333"/>
              </a:solidFill>
              <a:latin typeface="Verdana" pitchFamily="34" charset="0"/>
            </a:endParaRPr>
          </a:p>
          <a:p>
            <a:pPr algn="just">
              <a:lnSpc>
                <a:spcPct val="105000"/>
              </a:lnSpc>
              <a:spcBef>
                <a:spcPct val="20000"/>
              </a:spcBef>
              <a:spcAft>
                <a:spcPct val="50000"/>
              </a:spcAft>
              <a:buFont typeface="Arial Unicode MS" pitchFamily="34" charset="-128"/>
              <a:buNone/>
            </a:pPr>
            <a:endParaRPr lang="en-US" sz="1200" b="0" dirty="0">
              <a:solidFill>
                <a:srgbClr val="333333"/>
              </a:solidFill>
              <a:latin typeface="Verdana" pitchFamily="34" charset="0"/>
            </a:endParaRPr>
          </a:p>
        </p:txBody>
      </p:sp>
    </p:spTree>
    <p:extLst>
      <p:ext uri="{BB962C8B-B14F-4D97-AF65-F5344CB8AC3E}">
        <p14:creationId xmlns:p14="http://schemas.microsoft.com/office/powerpoint/2010/main" val="2690497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12" descr="Agenda_2.png"/>
          <p:cNvPicPr>
            <a:picLocks noChangeAspect="1"/>
          </p:cNvPicPr>
          <p:nvPr/>
        </p:nvPicPr>
        <p:blipFill>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מלבן מעוגל 41"/>
          <p:cNvSpPr/>
          <p:nvPr/>
        </p:nvSpPr>
        <p:spPr bwMode="auto">
          <a:xfrm>
            <a:off x="203200" y="1000108"/>
            <a:ext cx="8709025" cy="5000660"/>
          </a:xfrm>
          <a:prstGeom prst="roundRect">
            <a:avLst>
              <a:gd name="adj" fmla="val 3123"/>
            </a:avLst>
          </a:prstGeom>
          <a:gradFill flip="none" rotWithShape="1">
            <a:gsLst>
              <a:gs pos="0">
                <a:srgbClr val="8CADD4">
                  <a:tint val="66000"/>
                  <a:satMod val="160000"/>
                </a:srgbClr>
              </a:gs>
              <a:gs pos="50000">
                <a:srgbClr val="8CADD4">
                  <a:tint val="44500"/>
                  <a:satMod val="160000"/>
                </a:srgbClr>
              </a:gs>
              <a:gs pos="100000">
                <a:srgbClr val="8CADD4">
                  <a:tint val="23500"/>
                  <a:satMod val="160000"/>
                </a:srgbClr>
              </a:gs>
            </a:gsLst>
            <a:lin ang="5400000" scaled="1"/>
            <a:tileRect/>
          </a:gradFill>
          <a:ln w="76200" cap="flat" cmpd="sng" algn="ctr">
            <a:solidFill>
              <a:schemeClr val="bg2">
                <a:lumMod val="75000"/>
              </a:schemeClr>
            </a:solidFill>
            <a:prstDash val="solid"/>
            <a:round/>
            <a:headEnd type="none" w="med" len="med"/>
            <a:tailEnd type="triangle" w="med" len="med"/>
          </a:ln>
          <a:effectLst/>
        </p:spPr>
        <p:txBody>
          <a:bodyPr/>
          <a:lstStyle/>
          <a:p>
            <a:pPr algn="ctr">
              <a:defRPr/>
            </a:pPr>
            <a:endParaRPr lang="en-US" dirty="0">
              <a:latin typeface="Arial" pitchFamily="34" charset="0"/>
              <a:cs typeface="Arial" pitchFamily="34" charset="0"/>
            </a:endParaRPr>
          </a:p>
        </p:txBody>
      </p:sp>
      <p:sp>
        <p:nvSpPr>
          <p:cNvPr id="3074" name="AutoShape 2"/>
          <p:cNvSpPr>
            <a:spLocks noChangeArrowheads="1"/>
          </p:cNvSpPr>
          <p:nvPr/>
        </p:nvSpPr>
        <p:spPr bwMode="auto">
          <a:xfrm>
            <a:off x="3213100" y="1249258"/>
            <a:ext cx="2730500" cy="2513140"/>
          </a:xfrm>
          <a:prstGeom prst="roundRect">
            <a:avLst>
              <a:gd name="adj" fmla="val 4422"/>
            </a:avLst>
          </a:prstGeom>
          <a:solidFill>
            <a:schemeClr val="bg1">
              <a:lumMod val="95000"/>
            </a:schemeClr>
          </a:solidFill>
          <a:ln w="28575" cap="flat" cmpd="sng" algn="ctr">
            <a:solidFill>
              <a:srgbClr val="7F7F7F"/>
            </a:solidFill>
            <a:prstDash val="solid"/>
            <a:round/>
            <a:headEnd type="none" w="med" len="med"/>
            <a:tailEnd type="triangle" w="med" len="med"/>
          </a:ln>
          <a:effectLst/>
        </p:spPr>
        <p:txBody>
          <a:bodyPr/>
          <a:lstStyle/>
          <a:p>
            <a:pPr algn="ctr">
              <a:defRPr/>
            </a:pPr>
            <a:r>
              <a:rPr lang="en-US" dirty="0" smtClean="0">
                <a:solidFill>
                  <a:srgbClr val="595959"/>
                </a:solidFill>
                <a:latin typeface="Helvetica Light"/>
                <a:cs typeface="Helvetica Light"/>
              </a:rPr>
              <a:t>Collaborative Zone</a:t>
            </a:r>
            <a:endParaRPr lang="en-US" dirty="0">
              <a:solidFill>
                <a:srgbClr val="595959"/>
              </a:solidFill>
              <a:latin typeface="Helvetica Light"/>
              <a:cs typeface="Helvetica Light"/>
            </a:endParaRPr>
          </a:p>
        </p:txBody>
      </p:sp>
      <p:sp>
        <p:nvSpPr>
          <p:cNvPr id="46" name="AutoShape 8"/>
          <p:cNvSpPr>
            <a:spLocks noChangeArrowheads="1"/>
          </p:cNvSpPr>
          <p:nvPr/>
        </p:nvSpPr>
        <p:spPr bwMode="auto">
          <a:xfrm>
            <a:off x="3263900" y="2743817"/>
            <a:ext cx="2628900" cy="907139"/>
          </a:xfrm>
          <a:prstGeom prst="roundRect">
            <a:avLst>
              <a:gd name="adj" fmla="val 5380"/>
            </a:avLst>
          </a:prstGeom>
          <a:solidFill>
            <a:srgbClr val="FFF7CE"/>
          </a:solidFill>
          <a:ln w="19050">
            <a:solidFill>
              <a:srgbClr val="7F7F7F"/>
            </a:solidFill>
            <a:round/>
            <a:headEnd/>
            <a:tailEnd/>
          </a:ln>
          <a:effectLst>
            <a:innerShdw blurRad="114300">
              <a:prstClr val="black"/>
            </a:innerShdw>
          </a:effectLst>
        </p:spPr>
        <p:txBody>
          <a:bodyPr wrap="none" anchor="t"/>
          <a:lstStyle/>
          <a:p>
            <a:r>
              <a:rPr lang="en-US" sz="1600" dirty="0">
                <a:solidFill>
                  <a:srgbClr val="595959"/>
                </a:solidFill>
                <a:latin typeface="Helvetica Light"/>
                <a:cs typeface="Helvetica Light"/>
              </a:rPr>
              <a:t>Inventory</a:t>
            </a:r>
          </a:p>
        </p:txBody>
      </p:sp>
      <p:sp>
        <p:nvSpPr>
          <p:cNvPr id="47" name="AutoShape 9"/>
          <p:cNvSpPr>
            <a:spLocks noChangeArrowheads="1"/>
          </p:cNvSpPr>
          <p:nvPr/>
        </p:nvSpPr>
        <p:spPr bwMode="auto">
          <a:xfrm>
            <a:off x="3263898" y="2000366"/>
            <a:ext cx="2628902" cy="682488"/>
          </a:xfrm>
          <a:prstGeom prst="roundRect">
            <a:avLst>
              <a:gd name="adj" fmla="val 10134"/>
            </a:avLst>
          </a:prstGeom>
          <a:solidFill>
            <a:srgbClr val="FFF7CE"/>
          </a:solidFill>
          <a:ln w="19050">
            <a:solidFill>
              <a:srgbClr val="7F7F7F"/>
            </a:solidFill>
            <a:round/>
            <a:headEnd/>
            <a:tailEnd/>
          </a:ln>
          <a:effectLst>
            <a:innerShdw blurRad="114300">
              <a:prstClr val="black"/>
            </a:innerShdw>
          </a:effectLst>
        </p:spPr>
        <p:txBody>
          <a:bodyPr wrap="none" anchor="t"/>
          <a:lstStyle/>
          <a:p>
            <a:r>
              <a:rPr lang="en-US" sz="1600" dirty="0" smtClean="0">
                <a:solidFill>
                  <a:srgbClr val="595959"/>
                </a:solidFill>
                <a:latin typeface="Helvetica Light"/>
                <a:cs typeface="Helvetica Light"/>
              </a:rPr>
              <a:t>Catalog</a:t>
            </a:r>
            <a:endParaRPr lang="en-US" sz="1600" dirty="0">
              <a:solidFill>
                <a:srgbClr val="595959"/>
              </a:solidFill>
              <a:latin typeface="Helvetica Light"/>
              <a:cs typeface="Helvetica Light"/>
            </a:endParaRPr>
          </a:p>
        </p:txBody>
      </p:sp>
      <p:sp>
        <p:nvSpPr>
          <p:cNvPr id="37" name="AutoShape 4"/>
          <p:cNvSpPr>
            <a:spLocks noChangeArrowheads="1"/>
          </p:cNvSpPr>
          <p:nvPr/>
        </p:nvSpPr>
        <p:spPr bwMode="auto">
          <a:xfrm>
            <a:off x="6072198" y="3333770"/>
            <a:ext cx="2743200" cy="2553789"/>
          </a:xfrm>
          <a:prstGeom prst="roundRect">
            <a:avLst>
              <a:gd name="adj" fmla="val 4150"/>
            </a:avLst>
          </a:prstGeom>
          <a:solidFill>
            <a:schemeClr val="bg1">
              <a:lumMod val="95000"/>
            </a:schemeClr>
          </a:solidFill>
          <a:ln w="28575" cap="flat" cmpd="sng" algn="ctr">
            <a:solidFill>
              <a:srgbClr val="254061">
                <a:alpha val="63922"/>
              </a:srgbClr>
            </a:solidFill>
            <a:prstDash val="solid"/>
            <a:round/>
            <a:headEnd type="none" w="med" len="med"/>
            <a:tailEnd type="triangle" w="med" len="med"/>
          </a:ln>
          <a:effectLst/>
        </p:spPr>
        <p:txBody>
          <a:bodyPr/>
          <a:lstStyle/>
          <a:p>
            <a:pPr algn="ctr">
              <a:defRPr/>
            </a:pPr>
            <a:r>
              <a:rPr lang="en-US" dirty="0" smtClean="0">
                <a:solidFill>
                  <a:srgbClr val="595959"/>
                </a:solidFill>
                <a:latin typeface="Helvetica Light"/>
                <a:cs typeface="Helvetica Light"/>
              </a:rPr>
              <a:t>University B</a:t>
            </a:r>
            <a:endParaRPr lang="en-US" dirty="0">
              <a:solidFill>
                <a:srgbClr val="595959"/>
              </a:solidFill>
              <a:latin typeface="Helvetica Light"/>
              <a:cs typeface="Helvetica Light"/>
            </a:endParaRPr>
          </a:p>
        </p:txBody>
      </p:sp>
      <p:sp>
        <p:nvSpPr>
          <p:cNvPr id="39" name="AutoShape 8"/>
          <p:cNvSpPr>
            <a:spLocks noChangeArrowheads="1"/>
          </p:cNvSpPr>
          <p:nvPr/>
        </p:nvSpPr>
        <p:spPr bwMode="auto">
          <a:xfrm>
            <a:off x="6135699" y="4894784"/>
            <a:ext cx="2628900" cy="907139"/>
          </a:xfrm>
          <a:prstGeom prst="roundRect">
            <a:avLst>
              <a:gd name="adj" fmla="val 5380"/>
            </a:avLst>
          </a:prstGeom>
          <a:solidFill>
            <a:schemeClr val="bg2">
              <a:lumMod val="90000"/>
            </a:schemeClr>
          </a:solidFill>
          <a:ln w="19050">
            <a:solidFill>
              <a:schemeClr val="tx2"/>
            </a:solidFill>
            <a:round/>
            <a:headEnd/>
            <a:tailEnd/>
          </a:ln>
          <a:effectLst>
            <a:innerShdw blurRad="114300">
              <a:prstClr val="black"/>
            </a:innerShdw>
          </a:effectLst>
        </p:spPr>
        <p:txBody>
          <a:bodyPr wrap="none" anchor="t"/>
          <a:lstStyle/>
          <a:p>
            <a:r>
              <a:rPr lang="en-US" sz="1600" dirty="0">
                <a:solidFill>
                  <a:schemeClr val="bg1"/>
                </a:solidFill>
                <a:latin typeface="Helvetica Light"/>
                <a:cs typeface="Helvetica Light"/>
              </a:rPr>
              <a:t>Inventory</a:t>
            </a:r>
          </a:p>
        </p:txBody>
      </p:sp>
      <p:sp>
        <p:nvSpPr>
          <p:cNvPr id="40" name="AutoShape 9"/>
          <p:cNvSpPr>
            <a:spLocks noChangeArrowheads="1"/>
          </p:cNvSpPr>
          <p:nvPr/>
        </p:nvSpPr>
        <p:spPr bwMode="auto">
          <a:xfrm>
            <a:off x="6135697" y="4151333"/>
            <a:ext cx="2628902" cy="682488"/>
          </a:xfrm>
          <a:prstGeom prst="roundRect">
            <a:avLst>
              <a:gd name="adj" fmla="val 10134"/>
            </a:avLst>
          </a:prstGeom>
          <a:solidFill>
            <a:schemeClr val="bg2">
              <a:lumMod val="90000"/>
            </a:schemeClr>
          </a:solidFill>
          <a:ln w="19050">
            <a:solidFill>
              <a:schemeClr val="tx2"/>
            </a:solidFill>
            <a:round/>
            <a:headEnd/>
            <a:tailEnd/>
          </a:ln>
          <a:effectLst>
            <a:innerShdw blurRad="114300">
              <a:prstClr val="black"/>
            </a:innerShdw>
          </a:effectLst>
        </p:spPr>
        <p:txBody>
          <a:bodyPr wrap="none" anchor="t"/>
          <a:lstStyle/>
          <a:p>
            <a:r>
              <a:rPr lang="en-US" sz="1600" dirty="0" smtClean="0">
                <a:solidFill>
                  <a:schemeClr val="bg1"/>
                </a:solidFill>
                <a:latin typeface="Helvetica Light"/>
                <a:cs typeface="Helvetica Light"/>
              </a:rPr>
              <a:t>Catalog</a:t>
            </a:r>
            <a:endParaRPr lang="en-US" sz="1600" dirty="0">
              <a:solidFill>
                <a:schemeClr val="bg1"/>
              </a:solidFill>
              <a:latin typeface="Helvetica Light"/>
              <a:cs typeface="Helvetica Light"/>
            </a:endParaRPr>
          </a:p>
        </p:txBody>
      </p:sp>
      <p:pic>
        <p:nvPicPr>
          <p:cNvPr id="38" name="Picture 2" descr="C:\Documents and Settings\AsafK\Local Settings\Temporary Internet Files\Content.IE5\MDTTHRCY\MP900427773[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11004" y="1792146"/>
            <a:ext cx="1133340" cy="1545326"/>
          </a:xfrm>
          <a:prstGeom prst="rect">
            <a:avLst/>
          </a:prstGeom>
          <a:noFill/>
          <a:extLst>
            <a:ext uri="{909E8E84-426E-40DD-AFC4-6F175D3DCCD1}">
              <a14:hiddenFill xmlns:a14="http://schemas.microsoft.com/office/drawing/2010/main">
                <a:solidFill>
                  <a:srgbClr val="FFFFFF"/>
                </a:solidFill>
              </a14:hiddenFill>
            </a:ext>
          </a:extLst>
        </p:spPr>
      </p:pic>
      <p:sp>
        <p:nvSpPr>
          <p:cNvPr id="354311" name="Rectangle 3"/>
          <p:cNvSpPr>
            <a:spLocks noGrp="1" noChangeArrowheads="1"/>
          </p:cNvSpPr>
          <p:nvPr>
            <p:ph type="title"/>
          </p:nvPr>
        </p:nvSpPr>
        <p:spPr>
          <a:xfrm>
            <a:off x="251520" y="120786"/>
            <a:ext cx="8229600" cy="533400"/>
          </a:xfrm>
        </p:spPr>
        <p:txBody>
          <a:bodyPr/>
          <a:lstStyle/>
          <a:p>
            <a:r>
              <a:rPr lang="en-US" dirty="0" smtClean="0"/>
              <a:t>Collaborative Network - Cataloging</a:t>
            </a:r>
          </a:p>
        </p:txBody>
      </p:sp>
      <p:sp>
        <p:nvSpPr>
          <p:cNvPr id="3076" name="AutoShape 4"/>
          <p:cNvSpPr>
            <a:spLocks noChangeArrowheads="1"/>
          </p:cNvSpPr>
          <p:nvPr/>
        </p:nvSpPr>
        <p:spPr bwMode="auto">
          <a:xfrm>
            <a:off x="291744" y="3333770"/>
            <a:ext cx="2743200" cy="2553789"/>
          </a:xfrm>
          <a:prstGeom prst="roundRect">
            <a:avLst>
              <a:gd name="adj" fmla="val 4150"/>
            </a:avLst>
          </a:prstGeom>
          <a:solidFill>
            <a:schemeClr val="bg1">
              <a:lumMod val="95000"/>
            </a:schemeClr>
          </a:solidFill>
          <a:ln w="28575" cap="flat" cmpd="sng" algn="ctr">
            <a:solidFill>
              <a:srgbClr val="950024">
                <a:alpha val="65098"/>
              </a:srgbClr>
            </a:solidFill>
            <a:prstDash val="solid"/>
            <a:round/>
            <a:headEnd type="none" w="med" len="med"/>
            <a:tailEnd type="triangle" w="med" len="med"/>
          </a:ln>
          <a:effectLst/>
        </p:spPr>
        <p:txBody>
          <a:bodyPr/>
          <a:lstStyle/>
          <a:p>
            <a:pPr algn="ctr">
              <a:defRPr/>
            </a:pPr>
            <a:r>
              <a:rPr lang="en-US" dirty="0" smtClean="0">
                <a:solidFill>
                  <a:srgbClr val="595959"/>
                </a:solidFill>
                <a:latin typeface="Helvetica Light"/>
                <a:cs typeface="Helvetica Light"/>
              </a:rPr>
              <a:t>University A</a:t>
            </a:r>
            <a:endParaRPr lang="en-US" dirty="0">
              <a:solidFill>
                <a:srgbClr val="595959"/>
              </a:solidFill>
              <a:latin typeface="Helvetica Light"/>
              <a:cs typeface="Helvetica Light"/>
            </a:endParaRPr>
          </a:p>
        </p:txBody>
      </p:sp>
      <p:sp>
        <p:nvSpPr>
          <p:cNvPr id="35" name="AutoShape 8"/>
          <p:cNvSpPr>
            <a:spLocks noChangeArrowheads="1"/>
          </p:cNvSpPr>
          <p:nvPr/>
        </p:nvSpPr>
        <p:spPr bwMode="auto">
          <a:xfrm>
            <a:off x="355245" y="4894784"/>
            <a:ext cx="2628900" cy="907139"/>
          </a:xfrm>
          <a:prstGeom prst="roundRect">
            <a:avLst>
              <a:gd name="adj" fmla="val 5380"/>
            </a:avLst>
          </a:prstGeom>
          <a:solidFill>
            <a:schemeClr val="bg2">
              <a:lumMod val="40000"/>
              <a:lumOff val="60000"/>
            </a:schemeClr>
          </a:solidFill>
          <a:ln w="19050">
            <a:solidFill>
              <a:srgbClr val="950024"/>
            </a:solidFill>
            <a:round/>
            <a:headEnd/>
            <a:tailEnd/>
          </a:ln>
          <a:effectLst>
            <a:innerShdw blurRad="114300">
              <a:prstClr val="black"/>
            </a:innerShdw>
          </a:effectLst>
        </p:spPr>
        <p:txBody>
          <a:bodyPr wrap="none" anchor="t"/>
          <a:lstStyle/>
          <a:p>
            <a:r>
              <a:rPr lang="en-US" sz="1600" dirty="0">
                <a:latin typeface="Helvetica Light"/>
                <a:cs typeface="Helvetica Light"/>
              </a:rPr>
              <a:t>Inventory</a:t>
            </a:r>
          </a:p>
        </p:txBody>
      </p:sp>
      <p:sp>
        <p:nvSpPr>
          <p:cNvPr id="36" name="AutoShape 9"/>
          <p:cNvSpPr>
            <a:spLocks noChangeArrowheads="1"/>
          </p:cNvSpPr>
          <p:nvPr/>
        </p:nvSpPr>
        <p:spPr bwMode="auto">
          <a:xfrm>
            <a:off x="355243" y="4151333"/>
            <a:ext cx="2628902" cy="682488"/>
          </a:xfrm>
          <a:prstGeom prst="roundRect">
            <a:avLst>
              <a:gd name="adj" fmla="val 10134"/>
            </a:avLst>
          </a:prstGeom>
          <a:solidFill>
            <a:schemeClr val="bg2">
              <a:lumMod val="40000"/>
              <a:lumOff val="60000"/>
            </a:schemeClr>
          </a:solidFill>
          <a:ln w="19050">
            <a:solidFill>
              <a:srgbClr val="950024"/>
            </a:solidFill>
            <a:round/>
            <a:headEnd/>
            <a:tailEnd/>
          </a:ln>
          <a:effectLst>
            <a:innerShdw blurRad="114300">
              <a:prstClr val="black"/>
            </a:innerShdw>
          </a:effectLst>
        </p:spPr>
        <p:txBody>
          <a:bodyPr wrap="none" anchor="t"/>
          <a:lstStyle/>
          <a:p>
            <a:r>
              <a:rPr lang="en-US" sz="1600" dirty="0" smtClean="0">
                <a:latin typeface="Helvetica Light"/>
                <a:cs typeface="Helvetica Light"/>
              </a:rPr>
              <a:t>Catalog</a:t>
            </a:r>
            <a:endParaRPr lang="en-US" sz="1600" dirty="0">
              <a:latin typeface="Helvetica Light"/>
              <a:cs typeface="Helvetica Light"/>
            </a:endParaRPr>
          </a:p>
        </p:txBody>
      </p:sp>
      <p:grpSp>
        <p:nvGrpSpPr>
          <p:cNvPr id="18" name="קבוצה 57"/>
          <p:cNvGrpSpPr>
            <a:grpSpLocks/>
          </p:cNvGrpSpPr>
          <p:nvPr/>
        </p:nvGrpSpPr>
        <p:grpSpPr bwMode="auto">
          <a:xfrm>
            <a:off x="4355976" y="2060848"/>
            <a:ext cx="546840" cy="503961"/>
            <a:chOff x="3200400" y="3301484"/>
            <a:chExt cx="774441" cy="716902"/>
          </a:xfrm>
        </p:grpSpPr>
        <p:sp>
          <p:nvSpPr>
            <p:cNvPr id="19" name="מלבן מעוגל 58"/>
            <p:cNvSpPr/>
            <p:nvPr/>
          </p:nvSpPr>
          <p:spPr bwMode="auto">
            <a:xfrm>
              <a:off x="3200400" y="3301484"/>
              <a:ext cx="774441" cy="716902"/>
            </a:xfrm>
            <a:prstGeom prst="roundRect">
              <a:avLst/>
            </a:prstGeom>
            <a:solidFill>
              <a:schemeClr val="bg1"/>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r" rtl="1">
                <a:defRPr/>
              </a:pPr>
              <a:endParaRPr lang="en-US" dirty="0"/>
            </a:p>
          </p:txBody>
        </p:sp>
        <p:pic>
          <p:nvPicPr>
            <p:cNvPr id="20" name="תמונה 59" descr="icons-alma.pn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3317034" y="3358087"/>
              <a:ext cx="53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קבוצה 57"/>
          <p:cNvGrpSpPr>
            <a:grpSpLocks/>
          </p:cNvGrpSpPr>
          <p:nvPr/>
        </p:nvGrpSpPr>
        <p:grpSpPr bwMode="auto">
          <a:xfrm>
            <a:off x="1259632" y="4248170"/>
            <a:ext cx="416542" cy="477985"/>
            <a:chOff x="3200400" y="3301484"/>
            <a:chExt cx="774441" cy="716902"/>
          </a:xfrm>
        </p:grpSpPr>
        <p:sp>
          <p:nvSpPr>
            <p:cNvPr id="28" name="מלבן מעוגל 58"/>
            <p:cNvSpPr/>
            <p:nvPr/>
          </p:nvSpPr>
          <p:spPr bwMode="auto">
            <a:xfrm>
              <a:off x="3200400" y="3301484"/>
              <a:ext cx="774441" cy="716902"/>
            </a:xfrm>
            <a:prstGeom prst="roundRect">
              <a:avLst/>
            </a:prstGeom>
            <a:solidFill>
              <a:schemeClr val="bg1"/>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r" rtl="1">
                <a:defRPr/>
              </a:pPr>
              <a:endParaRPr lang="en-US" dirty="0"/>
            </a:p>
          </p:txBody>
        </p:sp>
        <p:pic>
          <p:nvPicPr>
            <p:cNvPr id="29" name="תמונה 59" descr="icons-alma.png"/>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3317034" y="3358088"/>
              <a:ext cx="53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0" name="Picture 2" descr="C:\Documents and Settings\AsafK\Local Settings\Temporary Internet Files\Content.IE5\MDTTHRCY\MP900427773[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77128" y="1756506"/>
            <a:ext cx="1133340" cy="1545326"/>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13"/>
          <p:cNvSpPr>
            <a:spLocks noChangeArrowheads="1"/>
          </p:cNvSpPr>
          <p:nvPr/>
        </p:nvSpPr>
        <p:spPr bwMode="auto">
          <a:xfrm>
            <a:off x="6186497" y="5304077"/>
            <a:ext cx="2527301" cy="383176"/>
          </a:xfrm>
          <a:prstGeom prst="roundRect">
            <a:avLst/>
          </a:prstGeom>
          <a:solidFill>
            <a:schemeClr val="bg1"/>
          </a:solidFill>
          <a:ln w="12700">
            <a:solidFill>
              <a:srgbClr val="1F497D"/>
            </a:solidFill>
            <a:miter lim="800000"/>
            <a:headEnd/>
            <a:tailEnd/>
          </a:ln>
          <a:effectLst>
            <a:innerShdw blurRad="114300">
              <a:prstClr val="black"/>
            </a:innerShdw>
          </a:effectLst>
        </p:spPr>
        <p:txBody>
          <a:bodyPr wrap="none" anchor="ctr"/>
          <a:lstStyle/>
          <a:p>
            <a:pPr algn="ctr"/>
            <a:r>
              <a:rPr lang="en-US" sz="1600" dirty="0">
                <a:solidFill>
                  <a:srgbClr val="404040"/>
                </a:solidFill>
                <a:latin typeface="Helvetica Light"/>
                <a:cs typeface="Helvetica Light"/>
              </a:rPr>
              <a:t>The Trial</a:t>
            </a:r>
          </a:p>
        </p:txBody>
      </p:sp>
      <p:sp>
        <p:nvSpPr>
          <p:cNvPr id="22" name="Text Box 13"/>
          <p:cNvSpPr>
            <a:spLocks noChangeArrowheads="1"/>
          </p:cNvSpPr>
          <p:nvPr/>
        </p:nvSpPr>
        <p:spPr bwMode="auto">
          <a:xfrm>
            <a:off x="402524" y="5309060"/>
            <a:ext cx="2543087" cy="383176"/>
          </a:xfrm>
          <a:prstGeom prst="roundRect">
            <a:avLst/>
          </a:prstGeom>
          <a:solidFill>
            <a:schemeClr val="bg1"/>
          </a:solidFill>
          <a:ln w="12700">
            <a:solidFill>
              <a:srgbClr val="953735"/>
            </a:solidFill>
            <a:miter lim="800000"/>
            <a:headEnd/>
            <a:tailEnd/>
          </a:ln>
          <a:effectLst>
            <a:innerShdw blurRad="114300">
              <a:prstClr val="black"/>
            </a:innerShdw>
          </a:effectLst>
        </p:spPr>
        <p:txBody>
          <a:bodyPr wrap="none" anchor="ctr"/>
          <a:lstStyle/>
          <a:p>
            <a:pPr algn="ctr"/>
            <a:r>
              <a:rPr lang="en-US" sz="1600" dirty="0">
                <a:solidFill>
                  <a:srgbClr val="404040"/>
                </a:solidFill>
                <a:latin typeface="Helvetica Light"/>
                <a:cs typeface="Helvetica Light"/>
              </a:rPr>
              <a:t>The Trial</a:t>
            </a:r>
          </a:p>
        </p:txBody>
      </p:sp>
      <p:cxnSp>
        <p:nvCxnSpPr>
          <p:cNvPr id="23" name="AutoShape 17"/>
          <p:cNvCxnSpPr>
            <a:cxnSpLocks noChangeShapeType="1"/>
            <a:stCxn id="22" idx="0"/>
            <a:endCxn id="19" idx="1"/>
          </p:cNvCxnSpPr>
          <p:nvPr/>
        </p:nvCxnSpPr>
        <p:spPr bwMode="auto">
          <a:xfrm rot="5400000" flipH="1" flipV="1">
            <a:off x="1516907" y="2469991"/>
            <a:ext cx="2996231" cy="2681908"/>
          </a:xfrm>
          <a:prstGeom prst="curvedConnector2">
            <a:avLst/>
          </a:prstGeom>
          <a:noFill/>
          <a:ln w="38100" cmpd="sng">
            <a:solidFill>
              <a:schemeClr val="tx1">
                <a:lumMod val="65000"/>
                <a:lumOff val="35000"/>
              </a:schemeClr>
            </a:solidFill>
            <a:prstDash val="dash"/>
            <a:round/>
            <a:headEnd/>
            <a:tailEnd type="stealth" w="lg" len="lg"/>
          </a:ln>
          <a:extLst>
            <a:ext uri="{909E8E84-426E-40DD-AFC4-6F175D3DCCD1}">
              <a14:hiddenFill xmlns:a14="http://schemas.microsoft.com/office/drawing/2010/main">
                <a:noFill/>
              </a14:hiddenFill>
            </a:ext>
          </a:extLst>
        </p:spPr>
      </p:cxnSp>
      <p:cxnSp>
        <p:nvCxnSpPr>
          <p:cNvPr id="21" name="AutoShape 17"/>
          <p:cNvCxnSpPr>
            <a:cxnSpLocks noChangeShapeType="1"/>
            <a:stCxn id="17" idx="0"/>
            <a:endCxn id="19" idx="3"/>
          </p:cNvCxnSpPr>
          <p:nvPr/>
        </p:nvCxnSpPr>
        <p:spPr bwMode="auto">
          <a:xfrm rot="16200000" flipV="1">
            <a:off x="4680858" y="2534787"/>
            <a:ext cx="2991248" cy="2547332"/>
          </a:xfrm>
          <a:prstGeom prst="curvedConnector2">
            <a:avLst/>
          </a:prstGeom>
          <a:noFill/>
          <a:ln w="38100" cmpd="sng">
            <a:solidFill>
              <a:schemeClr val="tx1">
                <a:lumMod val="65000"/>
                <a:lumOff val="35000"/>
              </a:schemeClr>
            </a:solidFill>
            <a:prstDash val="dash"/>
            <a:round/>
            <a:headEnd/>
            <a:tailEnd type="stealth" w="lg" len="lg"/>
          </a:ln>
          <a:extLst>
            <a:ext uri="{909E8E84-426E-40DD-AFC4-6F175D3DCCD1}">
              <a14:hiddenFill xmlns:a14="http://schemas.microsoft.com/office/drawing/2010/main">
                <a:noFill/>
              </a14:hiddenFill>
            </a:ext>
          </a:extLst>
        </p:spPr>
      </p:cxnSp>
      <p:grpSp>
        <p:nvGrpSpPr>
          <p:cNvPr id="41" name="Group 2"/>
          <p:cNvGrpSpPr/>
          <p:nvPr/>
        </p:nvGrpSpPr>
        <p:grpSpPr>
          <a:xfrm>
            <a:off x="457200" y="1190930"/>
            <a:ext cx="2606696" cy="666805"/>
            <a:chOff x="1031940" y="1389338"/>
            <a:chExt cx="2181159" cy="666805"/>
          </a:xfrm>
        </p:grpSpPr>
        <p:sp>
          <p:nvSpPr>
            <p:cNvPr id="43" name="מלבן מעוגל 58"/>
            <p:cNvSpPr/>
            <p:nvPr/>
          </p:nvSpPr>
          <p:spPr bwMode="auto">
            <a:xfrm>
              <a:off x="1031940" y="1389338"/>
              <a:ext cx="2181159" cy="666805"/>
            </a:xfrm>
            <a:prstGeom prst="roundRect">
              <a:avLst/>
            </a:prstGeom>
            <a:solidFill>
              <a:schemeClr val="bg1"/>
            </a:solidFill>
            <a:ln w="12700" cap="flat" cmpd="sng" algn="ctr">
              <a:solidFill>
                <a:schemeClr val="bg1">
                  <a:lumMod val="50000"/>
                </a:schemeClr>
              </a:solidFill>
              <a:prstDash val="solid"/>
              <a:round/>
              <a:headEnd type="none" w="med" len="med"/>
              <a:tailEnd type="none" w="med" len="med"/>
            </a:ln>
            <a:effectLst/>
          </p:spPr>
          <p:txBody>
            <a:bodyPr anchor="ctr" anchorCtr="0"/>
            <a:lstStyle/>
            <a:p>
              <a:pPr marL="442913">
                <a:defRPr/>
              </a:pPr>
              <a:r>
                <a:rPr lang="en-US" dirty="0" smtClean="0"/>
                <a:t>Shared Record</a:t>
              </a:r>
              <a:endParaRPr lang="en-US" dirty="0"/>
            </a:p>
          </p:txBody>
        </p:sp>
        <p:pic>
          <p:nvPicPr>
            <p:cNvPr id="44" name="תמונה 59" descr="icons-alma.pn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38349" y="1439239"/>
              <a:ext cx="447864" cy="56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 name="Group 3"/>
          <p:cNvGrpSpPr/>
          <p:nvPr/>
        </p:nvGrpSpPr>
        <p:grpSpPr>
          <a:xfrm>
            <a:off x="457200" y="1957696"/>
            <a:ext cx="2605596" cy="593506"/>
            <a:chOff x="1087627" y="2076395"/>
            <a:chExt cx="2180238" cy="409325"/>
          </a:xfrm>
        </p:grpSpPr>
        <p:sp>
          <p:nvSpPr>
            <p:cNvPr id="54" name="מלבן מעוגל 58"/>
            <p:cNvSpPr/>
            <p:nvPr/>
          </p:nvSpPr>
          <p:spPr bwMode="auto">
            <a:xfrm>
              <a:off x="1087627" y="2076395"/>
              <a:ext cx="2180238" cy="409325"/>
            </a:xfrm>
            <a:prstGeom prst="roundRect">
              <a:avLst/>
            </a:prstGeom>
            <a:solidFill>
              <a:schemeClr val="bg1"/>
            </a:solidFill>
            <a:ln w="12700" cap="flat" cmpd="sng" algn="ctr">
              <a:solidFill>
                <a:schemeClr val="bg1">
                  <a:lumMod val="50000"/>
                </a:schemeClr>
              </a:solidFill>
              <a:prstDash val="solid"/>
              <a:round/>
              <a:headEnd type="none" w="med" len="med"/>
              <a:tailEnd type="none" w="med" len="med"/>
            </a:ln>
            <a:effectLst/>
          </p:spPr>
          <p:txBody>
            <a:bodyPr lIns="72000" rIns="72000" anchor="ctr"/>
            <a:lstStyle/>
            <a:p>
              <a:pPr marL="488950">
                <a:defRPr/>
              </a:pPr>
              <a:r>
                <a:rPr lang="en-US" dirty="0" smtClean="0"/>
                <a:t>Local Extensions</a:t>
              </a:r>
              <a:endParaRPr lang="en-US" dirty="0"/>
            </a:p>
          </p:txBody>
        </p:sp>
        <p:pic>
          <p:nvPicPr>
            <p:cNvPr id="55" name="תמונה 59" descr="icons-alma.png"/>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1101754" y="2089555"/>
              <a:ext cx="477636" cy="39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9" name="Group 2"/>
          <p:cNvGrpSpPr/>
          <p:nvPr/>
        </p:nvGrpSpPr>
        <p:grpSpPr>
          <a:xfrm>
            <a:off x="6135699" y="1303373"/>
            <a:ext cx="2606696" cy="666805"/>
            <a:chOff x="1031940" y="1389338"/>
            <a:chExt cx="2181159" cy="666805"/>
          </a:xfrm>
        </p:grpSpPr>
        <p:sp>
          <p:nvSpPr>
            <p:cNvPr id="60" name="מלבן מעוגל 58"/>
            <p:cNvSpPr/>
            <p:nvPr/>
          </p:nvSpPr>
          <p:spPr bwMode="auto">
            <a:xfrm>
              <a:off x="1031940" y="1389338"/>
              <a:ext cx="2181159" cy="666805"/>
            </a:xfrm>
            <a:prstGeom prst="roundRect">
              <a:avLst/>
            </a:prstGeom>
            <a:solidFill>
              <a:schemeClr val="bg1"/>
            </a:solidFill>
            <a:ln w="12700" cap="flat" cmpd="sng" algn="ctr">
              <a:solidFill>
                <a:schemeClr val="bg1">
                  <a:lumMod val="50000"/>
                </a:schemeClr>
              </a:solidFill>
              <a:prstDash val="solid"/>
              <a:round/>
              <a:headEnd type="none" w="med" len="med"/>
              <a:tailEnd type="none" w="med" len="med"/>
            </a:ln>
            <a:effectLst/>
          </p:spPr>
          <p:txBody>
            <a:bodyPr anchor="ctr" anchorCtr="0"/>
            <a:lstStyle/>
            <a:p>
              <a:pPr marL="442913">
                <a:defRPr/>
              </a:pPr>
              <a:r>
                <a:rPr lang="en-US" dirty="0" smtClean="0"/>
                <a:t>Shared Record</a:t>
              </a:r>
              <a:endParaRPr lang="en-US" dirty="0"/>
            </a:p>
          </p:txBody>
        </p:sp>
        <p:pic>
          <p:nvPicPr>
            <p:cNvPr id="61" name="תמונה 59" descr="icons-alma.pn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38349" y="1439239"/>
              <a:ext cx="447864" cy="56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59915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0" presetClass="path" presetSubtype="0" accel="50000" decel="50000" fill="hold" nodeType="withEffect">
                                  <p:stCondLst>
                                    <p:cond delay="0"/>
                                  </p:stCondLst>
                                  <p:childTnLst>
                                    <p:animMotion origin="layout" path="M 0.38472 0.08843 C 0.31858 0.03658 0.25278 -0.01504 0.19028 -0.02986 C 0.12761 -0.04467 0.03889 -0.00509 0.00886 -2.59259E-6 " pathEditMode="relative" rAng="0" ptsTypes="aaA">
                                      <p:cBhvr>
                                        <p:cTn id="15" dur="2000" fill="hold"/>
                                        <p:tgtEl>
                                          <p:spTgt spid="18"/>
                                        </p:tgtEl>
                                        <p:attrNameLst>
                                          <p:attrName>ppt_x</p:attrName>
                                          <p:attrName>ppt_y</p:attrName>
                                        </p:attrNameLst>
                                      </p:cBhvr>
                                      <p:rCtr x="-18800" y="-6700"/>
                                    </p:animMotion>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0" presetClass="path" presetSubtype="0" accel="50000" decel="50000" fill="hold" nodeType="withEffect">
                                  <p:stCondLst>
                                    <p:cond delay="0"/>
                                  </p:stCondLst>
                                  <p:childTnLst>
                                    <p:animMotion origin="layout" path="M 0.37899 0.08835 C 0.31684 0.03654 0.25521 -0.01503 0.19652 -0.02983 C 0.13767 -0.04463 0.05451 -0.00509 0.02639 -1.51711E-6 " pathEditMode="relative" rAng="0" ptsTypes="aaA">
                                      <p:cBhvr>
                                        <p:cTn id="36" dur="2000" fill="hold"/>
                                        <p:tgtEl>
                                          <p:spTgt spid="27"/>
                                        </p:tgtEl>
                                        <p:attrNameLst>
                                          <p:attrName>ppt_x</p:attrName>
                                          <p:attrName>ppt_y</p:attrName>
                                        </p:attrNameLst>
                                      </p:cBhvr>
                                      <p:rCtr x="-17639" y="-6660"/>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fade">
                                      <p:cBhvr>
                                        <p:cTn id="45" dur="1000"/>
                                        <p:tgtEl>
                                          <p:spTgt spid="59"/>
                                        </p:tgtEl>
                                      </p:cBhvr>
                                    </p:animEffect>
                                    <p:anim calcmode="lin" valueType="num">
                                      <p:cBhvr>
                                        <p:cTn id="46" dur="1000" fill="hold"/>
                                        <p:tgtEl>
                                          <p:spTgt spid="59"/>
                                        </p:tgtEl>
                                        <p:attrNameLst>
                                          <p:attrName>ppt_x</p:attrName>
                                        </p:attrNameLst>
                                      </p:cBhvr>
                                      <p:tavLst>
                                        <p:tav tm="0">
                                          <p:val>
                                            <p:strVal val="#ppt_x"/>
                                          </p:val>
                                        </p:tav>
                                        <p:tav tm="100000">
                                          <p:val>
                                            <p:strVal val="#ppt_x"/>
                                          </p:val>
                                        </p:tav>
                                      </p:tavLst>
                                    </p:anim>
                                    <p:anim calcmode="lin" valueType="num">
                                      <p:cBhvr>
                                        <p:cTn id="47"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1000"/>
                                        <p:tgtEl>
                                          <p:spTgt spid="41"/>
                                        </p:tgtEl>
                                      </p:cBhvr>
                                    </p:animEffect>
                                    <p:anim calcmode="lin" valueType="num">
                                      <p:cBhvr>
                                        <p:cTn id="57" dur="1000" fill="hold"/>
                                        <p:tgtEl>
                                          <p:spTgt spid="41"/>
                                        </p:tgtEl>
                                        <p:attrNameLst>
                                          <p:attrName>ppt_x</p:attrName>
                                        </p:attrNameLst>
                                      </p:cBhvr>
                                      <p:tavLst>
                                        <p:tav tm="0">
                                          <p:val>
                                            <p:strVal val="#ppt_x"/>
                                          </p:val>
                                        </p:tav>
                                        <p:tav tm="100000">
                                          <p:val>
                                            <p:strVal val="#ppt_x"/>
                                          </p:val>
                                        </p:tav>
                                      </p:tavLst>
                                    </p:anim>
                                    <p:anim calcmode="lin" valueType="num">
                                      <p:cBhvr>
                                        <p:cTn id="5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000"/>
                                        <p:tgtEl>
                                          <p:spTgt spid="45"/>
                                        </p:tgtEl>
                                      </p:cBhvr>
                                    </p:animEffect>
                                    <p:anim calcmode="lin" valueType="num">
                                      <p:cBhvr>
                                        <p:cTn id="64" dur="1000" fill="hold"/>
                                        <p:tgtEl>
                                          <p:spTgt spid="45"/>
                                        </p:tgtEl>
                                        <p:attrNameLst>
                                          <p:attrName>ppt_x</p:attrName>
                                        </p:attrNameLst>
                                      </p:cBhvr>
                                      <p:tavLst>
                                        <p:tav tm="0">
                                          <p:val>
                                            <p:strVal val="#ppt_x"/>
                                          </p:val>
                                        </p:tav>
                                        <p:tav tm="100000">
                                          <p:val>
                                            <p:strVal val="#ppt_x"/>
                                          </p:val>
                                        </p:tav>
                                      </p:tavLst>
                                    </p:anim>
                                    <p:anim calcmode="lin" valueType="num">
                                      <p:cBhvr>
                                        <p:cTn id="6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2" descr="Agenda_2.png"/>
          <p:cNvPicPr>
            <a:picLocks noChangeAspect="1"/>
          </p:cNvPicPr>
          <p:nvPr/>
        </p:nvPicPr>
        <p:blipFill>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מלבן מעוגל 41"/>
          <p:cNvSpPr/>
          <p:nvPr/>
        </p:nvSpPr>
        <p:spPr bwMode="auto">
          <a:xfrm>
            <a:off x="203200" y="1000108"/>
            <a:ext cx="8709025" cy="5000660"/>
          </a:xfrm>
          <a:prstGeom prst="roundRect">
            <a:avLst>
              <a:gd name="adj" fmla="val 3123"/>
            </a:avLst>
          </a:prstGeom>
          <a:gradFill flip="none" rotWithShape="1">
            <a:gsLst>
              <a:gs pos="0">
                <a:srgbClr val="8CADD4">
                  <a:tint val="66000"/>
                  <a:satMod val="160000"/>
                </a:srgbClr>
              </a:gs>
              <a:gs pos="50000">
                <a:srgbClr val="8CADD4">
                  <a:tint val="44500"/>
                  <a:satMod val="160000"/>
                </a:srgbClr>
              </a:gs>
              <a:gs pos="100000">
                <a:srgbClr val="8CADD4">
                  <a:tint val="23500"/>
                  <a:satMod val="160000"/>
                </a:srgbClr>
              </a:gs>
            </a:gsLst>
            <a:lin ang="5400000" scaled="1"/>
            <a:tileRect/>
          </a:gradFill>
          <a:ln w="76200" cap="flat" cmpd="sng" algn="ctr">
            <a:solidFill>
              <a:schemeClr val="bg2">
                <a:lumMod val="75000"/>
              </a:schemeClr>
            </a:solidFill>
            <a:prstDash val="solid"/>
            <a:round/>
            <a:headEnd type="none" w="med" len="med"/>
            <a:tailEnd type="triangle" w="med" len="med"/>
          </a:ln>
          <a:effectLst/>
        </p:spPr>
        <p:txBody>
          <a:bodyPr/>
          <a:lstStyle/>
          <a:p>
            <a:pPr algn="ctr">
              <a:defRPr/>
            </a:pPr>
            <a:endParaRPr lang="en-US" dirty="0">
              <a:latin typeface="Arial" pitchFamily="34" charset="0"/>
              <a:cs typeface="Arial" pitchFamily="34" charset="0"/>
            </a:endParaRPr>
          </a:p>
        </p:txBody>
      </p:sp>
      <p:sp>
        <p:nvSpPr>
          <p:cNvPr id="3074" name="AutoShape 2"/>
          <p:cNvSpPr>
            <a:spLocks noChangeArrowheads="1"/>
          </p:cNvSpPr>
          <p:nvPr/>
        </p:nvSpPr>
        <p:spPr bwMode="auto">
          <a:xfrm>
            <a:off x="3213100" y="3364132"/>
            <a:ext cx="2730500" cy="2513140"/>
          </a:xfrm>
          <a:prstGeom prst="roundRect">
            <a:avLst>
              <a:gd name="adj" fmla="val 4422"/>
            </a:avLst>
          </a:prstGeom>
          <a:solidFill>
            <a:schemeClr val="bg1">
              <a:lumMod val="95000"/>
            </a:schemeClr>
          </a:solidFill>
          <a:ln w="28575" cap="flat" cmpd="sng" algn="ctr">
            <a:solidFill>
              <a:srgbClr val="7F7F7F"/>
            </a:solidFill>
            <a:prstDash val="solid"/>
            <a:round/>
            <a:headEnd type="none" w="med" len="med"/>
            <a:tailEnd type="triangle" w="med" len="med"/>
          </a:ln>
          <a:effectLst/>
        </p:spPr>
        <p:txBody>
          <a:bodyPr/>
          <a:lstStyle/>
          <a:p>
            <a:pPr algn="ctr">
              <a:defRPr/>
            </a:pPr>
            <a:r>
              <a:rPr lang="en-US" dirty="0" smtClean="0">
                <a:solidFill>
                  <a:srgbClr val="595959"/>
                </a:solidFill>
                <a:latin typeface="Helvetica Light"/>
                <a:cs typeface="Helvetica Light"/>
              </a:rPr>
              <a:t>Collaborative Zone</a:t>
            </a:r>
            <a:endParaRPr lang="en-US" dirty="0">
              <a:solidFill>
                <a:srgbClr val="595959"/>
              </a:solidFill>
              <a:latin typeface="Helvetica Light"/>
              <a:cs typeface="Helvetica Light"/>
            </a:endParaRPr>
          </a:p>
        </p:txBody>
      </p:sp>
      <p:sp>
        <p:nvSpPr>
          <p:cNvPr id="46" name="AutoShape 8"/>
          <p:cNvSpPr>
            <a:spLocks noChangeArrowheads="1"/>
          </p:cNvSpPr>
          <p:nvPr/>
        </p:nvSpPr>
        <p:spPr bwMode="auto">
          <a:xfrm>
            <a:off x="3263900" y="4858691"/>
            <a:ext cx="2628900" cy="907139"/>
          </a:xfrm>
          <a:prstGeom prst="roundRect">
            <a:avLst>
              <a:gd name="adj" fmla="val 5380"/>
            </a:avLst>
          </a:prstGeom>
          <a:solidFill>
            <a:srgbClr val="FFF7CE"/>
          </a:solidFill>
          <a:ln w="19050">
            <a:solidFill>
              <a:srgbClr val="7F7F7F"/>
            </a:solidFill>
            <a:round/>
            <a:headEnd/>
            <a:tailEnd/>
          </a:ln>
          <a:effectLst>
            <a:innerShdw blurRad="114300">
              <a:prstClr val="black"/>
            </a:innerShdw>
          </a:effectLst>
        </p:spPr>
        <p:txBody>
          <a:bodyPr wrap="none" anchor="t"/>
          <a:lstStyle/>
          <a:p>
            <a:r>
              <a:rPr lang="en-US" sz="1600" dirty="0">
                <a:solidFill>
                  <a:srgbClr val="595959"/>
                </a:solidFill>
                <a:latin typeface="Helvetica Light"/>
                <a:cs typeface="Helvetica Light"/>
              </a:rPr>
              <a:t>Inventory</a:t>
            </a:r>
          </a:p>
        </p:txBody>
      </p:sp>
      <p:sp>
        <p:nvSpPr>
          <p:cNvPr id="47" name="AutoShape 9"/>
          <p:cNvSpPr>
            <a:spLocks noChangeArrowheads="1"/>
          </p:cNvSpPr>
          <p:nvPr/>
        </p:nvSpPr>
        <p:spPr bwMode="auto">
          <a:xfrm>
            <a:off x="3263898" y="4115240"/>
            <a:ext cx="2628902" cy="682488"/>
          </a:xfrm>
          <a:prstGeom prst="roundRect">
            <a:avLst>
              <a:gd name="adj" fmla="val 10134"/>
            </a:avLst>
          </a:prstGeom>
          <a:solidFill>
            <a:srgbClr val="FFF7CE"/>
          </a:solidFill>
          <a:ln w="19050">
            <a:solidFill>
              <a:srgbClr val="7F7F7F"/>
            </a:solidFill>
            <a:round/>
            <a:headEnd/>
            <a:tailEnd/>
          </a:ln>
          <a:effectLst>
            <a:innerShdw blurRad="114300">
              <a:prstClr val="black"/>
            </a:innerShdw>
          </a:effectLst>
        </p:spPr>
        <p:txBody>
          <a:bodyPr wrap="none" anchor="t"/>
          <a:lstStyle/>
          <a:p>
            <a:r>
              <a:rPr lang="en-US" sz="1600" dirty="0" smtClean="0">
                <a:solidFill>
                  <a:srgbClr val="595959"/>
                </a:solidFill>
                <a:latin typeface="Helvetica Light"/>
                <a:cs typeface="Helvetica Light"/>
              </a:rPr>
              <a:t>Catalog</a:t>
            </a:r>
            <a:endParaRPr lang="en-US" sz="1600" dirty="0">
              <a:solidFill>
                <a:srgbClr val="595959"/>
              </a:solidFill>
              <a:latin typeface="Helvetica Light"/>
              <a:cs typeface="Helvetica Light"/>
            </a:endParaRPr>
          </a:p>
        </p:txBody>
      </p:sp>
      <p:sp>
        <p:nvSpPr>
          <p:cNvPr id="37" name="AutoShape 4"/>
          <p:cNvSpPr>
            <a:spLocks noChangeArrowheads="1"/>
          </p:cNvSpPr>
          <p:nvPr/>
        </p:nvSpPr>
        <p:spPr bwMode="auto">
          <a:xfrm>
            <a:off x="6072198" y="3333770"/>
            <a:ext cx="2743200" cy="2553789"/>
          </a:xfrm>
          <a:prstGeom prst="roundRect">
            <a:avLst>
              <a:gd name="adj" fmla="val 4150"/>
            </a:avLst>
          </a:prstGeom>
          <a:solidFill>
            <a:schemeClr val="bg1">
              <a:lumMod val="95000"/>
            </a:schemeClr>
          </a:solidFill>
          <a:ln w="28575" cap="flat" cmpd="sng" algn="ctr">
            <a:solidFill>
              <a:srgbClr val="254061">
                <a:alpha val="63922"/>
              </a:srgbClr>
            </a:solidFill>
            <a:prstDash val="solid"/>
            <a:round/>
            <a:headEnd type="none" w="med" len="med"/>
            <a:tailEnd type="triangle" w="med" len="med"/>
          </a:ln>
          <a:effectLst/>
        </p:spPr>
        <p:txBody>
          <a:bodyPr/>
          <a:lstStyle/>
          <a:p>
            <a:pPr algn="ctr">
              <a:defRPr/>
            </a:pPr>
            <a:r>
              <a:rPr lang="en-US" dirty="0" smtClean="0">
                <a:solidFill>
                  <a:srgbClr val="595959"/>
                </a:solidFill>
                <a:latin typeface="Helvetica Light"/>
                <a:cs typeface="Helvetica Light"/>
              </a:rPr>
              <a:t>University B</a:t>
            </a:r>
            <a:endParaRPr lang="en-US" dirty="0">
              <a:solidFill>
                <a:srgbClr val="595959"/>
              </a:solidFill>
              <a:latin typeface="Helvetica Light"/>
              <a:cs typeface="Helvetica Light"/>
            </a:endParaRPr>
          </a:p>
        </p:txBody>
      </p:sp>
      <p:sp>
        <p:nvSpPr>
          <p:cNvPr id="39" name="AutoShape 8"/>
          <p:cNvSpPr>
            <a:spLocks noChangeArrowheads="1"/>
          </p:cNvSpPr>
          <p:nvPr/>
        </p:nvSpPr>
        <p:spPr bwMode="auto">
          <a:xfrm>
            <a:off x="6135699" y="4894784"/>
            <a:ext cx="2628900" cy="907139"/>
          </a:xfrm>
          <a:prstGeom prst="roundRect">
            <a:avLst>
              <a:gd name="adj" fmla="val 5380"/>
            </a:avLst>
          </a:prstGeom>
          <a:solidFill>
            <a:schemeClr val="bg2">
              <a:lumMod val="90000"/>
            </a:schemeClr>
          </a:solidFill>
          <a:ln w="19050">
            <a:solidFill>
              <a:schemeClr val="tx2"/>
            </a:solidFill>
            <a:round/>
            <a:headEnd/>
            <a:tailEnd/>
          </a:ln>
          <a:effectLst>
            <a:innerShdw blurRad="114300">
              <a:prstClr val="black"/>
            </a:innerShdw>
          </a:effectLst>
        </p:spPr>
        <p:txBody>
          <a:bodyPr wrap="none" anchor="t"/>
          <a:lstStyle/>
          <a:p>
            <a:r>
              <a:rPr lang="en-US" sz="1600" dirty="0">
                <a:solidFill>
                  <a:schemeClr val="bg1"/>
                </a:solidFill>
                <a:latin typeface="Helvetica Light"/>
                <a:cs typeface="Helvetica Light"/>
              </a:rPr>
              <a:t>Inventory</a:t>
            </a:r>
          </a:p>
        </p:txBody>
      </p:sp>
      <p:sp>
        <p:nvSpPr>
          <p:cNvPr id="40" name="AutoShape 9"/>
          <p:cNvSpPr>
            <a:spLocks noChangeArrowheads="1"/>
          </p:cNvSpPr>
          <p:nvPr/>
        </p:nvSpPr>
        <p:spPr bwMode="auto">
          <a:xfrm>
            <a:off x="6135697" y="4151333"/>
            <a:ext cx="2628902" cy="682488"/>
          </a:xfrm>
          <a:prstGeom prst="roundRect">
            <a:avLst>
              <a:gd name="adj" fmla="val 10134"/>
            </a:avLst>
          </a:prstGeom>
          <a:solidFill>
            <a:schemeClr val="bg2">
              <a:lumMod val="90000"/>
            </a:schemeClr>
          </a:solidFill>
          <a:ln w="19050">
            <a:solidFill>
              <a:schemeClr val="tx2"/>
            </a:solidFill>
            <a:round/>
            <a:headEnd/>
            <a:tailEnd/>
          </a:ln>
          <a:effectLst>
            <a:innerShdw blurRad="114300">
              <a:prstClr val="black"/>
            </a:innerShdw>
          </a:effectLst>
        </p:spPr>
        <p:txBody>
          <a:bodyPr wrap="none" anchor="t"/>
          <a:lstStyle/>
          <a:p>
            <a:r>
              <a:rPr lang="en-US" sz="1600" dirty="0" smtClean="0">
                <a:solidFill>
                  <a:schemeClr val="bg1"/>
                </a:solidFill>
                <a:latin typeface="Helvetica Light"/>
                <a:cs typeface="Helvetica Light"/>
              </a:rPr>
              <a:t>Catalog</a:t>
            </a:r>
            <a:endParaRPr lang="en-US" sz="1600" dirty="0">
              <a:solidFill>
                <a:schemeClr val="bg1"/>
              </a:solidFill>
              <a:latin typeface="Helvetica Light"/>
              <a:cs typeface="Helvetica Light"/>
            </a:endParaRPr>
          </a:p>
        </p:txBody>
      </p:sp>
      <p:pic>
        <p:nvPicPr>
          <p:cNvPr id="38" name="Picture 2" descr="C:\Documents and Settings\AsafK\Local Settings\Temporary Internet Files\Content.IE5\MDTTHRCY\MP900427773[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11004" y="1792146"/>
            <a:ext cx="1133340" cy="1545326"/>
          </a:xfrm>
          <a:prstGeom prst="rect">
            <a:avLst/>
          </a:prstGeom>
          <a:noFill/>
          <a:extLst>
            <a:ext uri="{909E8E84-426E-40DD-AFC4-6F175D3DCCD1}">
              <a14:hiddenFill xmlns:a14="http://schemas.microsoft.com/office/drawing/2010/main">
                <a:solidFill>
                  <a:srgbClr val="FFFFFF"/>
                </a:solidFill>
              </a14:hiddenFill>
            </a:ext>
          </a:extLst>
        </p:spPr>
      </p:pic>
      <p:sp>
        <p:nvSpPr>
          <p:cNvPr id="354311" name="Rectangle 3"/>
          <p:cNvSpPr>
            <a:spLocks noGrp="1" noChangeArrowheads="1"/>
          </p:cNvSpPr>
          <p:nvPr>
            <p:ph type="title"/>
          </p:nvPr>
        </p:nvSpPr>
        <p:spPr>
          <a:xfrm>
            <a:off x="251520" y="120786"/>
            <a:ext cx="8229600" cy="533400"/>
          </a:xfrm>
        </p:spPr>
        <p:txBody>
          <a:bodyPr/>
          <a:lstStyle/>
          <a:p>
            <a:r>
              <a:rPr lang="en-US" dirty="0" smtClean="0"/>
              <a:t>Collaborative Network - Searching</a:t>
            </a:r>
          </a:p>
        </p:txBody>
      </p:sp>
      <p:sp>
        <p:nvSpPr>
          <p:cNvPr id="3076" name="AutoShape 4"/>
          <p:cNvSpPr>
            <a:spLocks noChangeArrowheads="1"/>
          </p:cNvSpPr>
          <p:nvPr/>
        </p:nvSpPr>
        <p:spPr bwMode="auto">
          <a:xfrm>
            <a:off x="291744" y="3333770"/>
            <a:ext cx="2743200" cy="2553789"/>
          </a:xfrm>
          <a:prstGeom prst="roundRect">
            <a:avLst>
              <a:gd name="adj" fmla="val 4150"/>
            </a:avLst>
          </a:prstGeom>
          <a:solidFill>
            <a:schemeClr val="bg1">
              <a:lumMod val="95000"/>
            </a:schemeClr>
          </a:solidFill>
          <a:ln w="28575" cap="flat" cmpd="sng" algn="ctr">
            <a:solidFill>
              <a:srgbClr val="950024">
                <a:alpha val="65098"/>
              </a:srgbClr>
            </a:solidFill>
            <a:prstDash val="solid"/>
            <a:round/>
            <a:headEnd type="none" w="med" len="med"/>
            <a:tailEnd type="triangle" w="med" len="med"/>
          </a:ln>
          <a:effectLst/>
        </p:spPr>
        <p:txBody>
          <a:bodyPr/>
          <a:lstStyle/>
          <a:p>
            <a:pPr algn="ctr">
              <a:defRPr/>
            </a:pPr>
            <a:r>
              <a:rPr lang="en-US" dirty="0" smtClean="0">
                <a:solidFill>
                  <a:srgbClr val="595959"/>
                </a:solidFill>
                <a:latin typeface="Helvetica Light"/>
                <a:cs typeface="Helvetica Light"/>
              </a:rPr>
              <a:t>University A</a:t>
            </a:r>
            <a:endParaRPr lang="en-US" dirty="0">
              <a:solidFill>
                <a:srgbClr val="595959"/>
              </a:solidFill>
              <a:latin typeface="Helvetica Light"/>
              <a:cs typeface="Helvetica Light"/>
            </a:endParaRPr>
          </a:p>
        </p:txBody>
      </p:sp>
      <p:sp>
        <p:nvSpPr>
          <p:cNvPr id="35" name="AutoShape 8"/>
          <p:cNvSpPr>
            <a:spLocks noChangeArrowheads="1"/>
          </p:cNvSpPr>
          <p:nvPr/>
        </p:nvSpPr>
        <p:spPr bwMode="auto">
          <a:xfrm>
            <a:off x="355245" y="4894784"/>
            <a:ext cx="2628900" cy="907139"/>
          </a:xfrm>
          <a:prstGeom prst="roundRect">
            <a:avLst>
              <a:gd name="adj" fmla="val 5380"/>
            </a:avLst>
          </a:prstGeom>
          <a:solidFill>
            <a:schemeClr val="bg2">
              <a:lumMod val="40000"/>
              <a:lumOff val="60000"/>
            </a:schemeClr>
          </a:solidFill>
          <a:ln w="19050">
            <a:solidFill>
              <a:srgbClr val="950024"/>
            </a:solidFill>
            <a:round/>
            <a:headEnd/>
            <a:tailEnd/>
          </a:ln>
          <a:effectLst>
            <a:innerShdw blurRad="114300">
              <a:prstClr val="black"/>
            </a:innerShdw>
          </a:effectLst>
        </p:spPr>
        <p:txBody>
          <a:bodyPr wrap="none" anchor="t"/>
          <a:lstStyle/>
          <a:p>
            <a:r>
              <a:rPr lang="en-US" sz="1600" dirty="0">
                <a:latin typeface="Helvetica Light"/>
                <a:cs typeface="Helvetica Light"/>
              </a:rPr>
              <a:t>Inventory</a:t>
            </a:r>
          </a:p>
        </p:txBody>
      </p:sp>
      <p:sp>
        <p:nvSpPr>
          <p:cNvPr id="36" name="AutoShape 9"/>
          <p:cNvSpPr>
            <a:spLocks noChangeArrowheads="1"/>
          </p:cNvSpPr>
          <p:nvPr/>
        </p:nvSpPr>
        <p:spPr bwMode="auto">
          <a:xfrm>
            <a:off x="355243" y="4151333"/>
            <a:ext cx="2628902" cy="682488"/>
          </a:xfrm>
          <a:prstGeom prst="roundRect">
            <a:avLst>
              <a:gd name="adj" fmla="val 10134"/>
            </a:avLst>
          </a:prstGeom>
          <a:solidFill>
            <a:schemeClr val="bg2">
              <a:lumMod val="40000"/>
              <a:lumOff val="60000"/>
            </a:schemeClr>
          </a:solidFill>
          <a:ln w="19050">
            <a:solidFill>
              <a:srgbClr val="950024"/>
            </a:solidFill>
            <a:round/>
            <a:headEnd/>
            <a:tailEnd/>
          </a:ln>
          <a:effectLst>
            <a:innerShdw blurRad="114300">
              <a:prstClr val="black"/>
            </a:innerShdw>
          </a:effectLst>
        </p:spPr>
        <p:txBody>
          <a:bodyPr wrap="none" anchor="t"/>
          <a:lstStyle/>
          <a:p>
            <a:r>
              <a:rPr lang="en-US" sz="1600" dirty="0" smtClean="0">
                <a:latin typeface="Helvetica Light"/>
                <a:cs typeface="Helvetica Light"/>
              </a:rPr>
              <a:t>Catalog</a:t>
            </a:r>
            <a:endParaRPr lang="en-US" sz="1600" dirty="0">
              <a:latin typeface="Helvetica Light"/>
              <a:cs typeface="Helvetica Light"/>
            </a:endParaRPr>
          </a:p>
        </p:txBody>
      </p:sp>
      <p:pic>
        <p:nvPicPr>
          <p:cNvPr id="50" name="Picture 2" descr="C:\Documents and Settings\AsafK\Local Settings\Temporary Internet Files\Content.IE5\MDTTHRCY\MP900427773[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025654" y="1788444"/>
            <a:ext cx="1133340" cy="154532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C:\Documents and Settings\AsafK\Local Settings\Temporary Internet Files\Content.IE5\MDTTHRCY\MP900427773[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95044" y="1772816"/>
            <a:ext cx="1133340" cy="154532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C:\Documents and Settings\AsafK\Local Settings\Temporary Internet Files\Content.IE5\MDTTHRCY\MP900427773[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014724" y="1091586"/>
            <a:ext cx="1133340" cy="1545326"/>
          </a:xfrm>
          <a:prstGeom prst="rect">
            <a:avLst/>
          </a:prstGeom>
          <a:noFill/>
          <a:extLst>
            <a:ext uri="{909E8E84-426E-40DD-AFC4-6F175D3DCCD1}">
              <a14:hiddenFill xmlns:a14="http://schemas.microsoft.com/office/drawing/2010/main">
                <a:solidFill>
                  <a:srgbClr val="FFFFFF"/>
                </a:solidFill>
              </a14:hiddenFill>
            </a:ext>
          </a:extLst>
        </p:spPr>
      </p:pic>
      <p:sp>
        <p:nvSpPr>
          <p:cNvPr id="3" name="Left Bracket 2"/>
          <p:cNvSpPr/>
          <p:nvPr/>
        </p:nvSpPr>
        <p:spPr bwMode="auto">
          <a:xfrm rot="5400000">
            <a:off x="4224363" y="-1306052"/>
            <a:ext cx="658416" cy="8523656"/>
          </a:xfrm>
          <a:prstGeom prst="leftBracke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Picture 2" descr="C:\Documents and Settings\AsafK\Desktop\ScreenHunter_1.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0156" y="1981509"/>
            <a:ext cx="3884335" cy="247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328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xit" presetSubtype="0" fill="hold" nodeType="clickEffect">
                                  <p:stCondLst>
                                    <p:cond delay="0"/>
                                  </p:stCondLst>
                                  <p:childTnLst>
                                    <p:animEffect transition="out" filter="fade">
                                      <p:cBhvr>
                                        <p:cTn id="17" dur="1000"/>
                                        <p:tgtEl>
                                          <p:spTgt spid="2"/>
                                        </p:tgtEl>
                                      </p:cBhvr>
                                    </p:animEffect>
                                    <p:anim calcmode="lin" valueType="num">
                                      <p:cBhvr>
                                        <p:cTn id="18" dur="1000"/>
                                        <p:tgtEl>
                                          <p:spTgt spid="2"/>
                                        </p:tgtEl>
                                        <p:attrNameLst>
                                          <p:attrName>ppt_x</p:attrName>
                                        </p:attrNameLst>
                                      </p:cBhvr>
                                      <p:tavLst>
                                        <p:tav tm="0">
                                          <p:val>
                                            <p:strVal val="ppt_x"/>
                                          </p:val>
                                        </p:tav>
                                        <p:tav tm="100000">
                                          <p:val>
                                            <p:strVal val="ppt_x"/>
                                          </p:val>
                                        </p:tav>
                                      </p:tavLst>
                                    </p:anim>
                                    <p:anim calcmode="lin" valueType="num">
                                      <p:cBhvr>
                                        <p:cTn id="19" dur="1000"/>
                                        <p:tgtEl>
                                          <p:spTgt spid="2"/>
                                        </p:tgtEl>
                                        <p:attrNameLst>
                                          <p:attrName>ppt_y</p:attrName>
                                        </p:attrNameLst>
                                      </p:cBhvr>
                                      <p:tavLst>
                                        <p:tav tm="0">
                                          <p:val>
                                            <p:strVal val="ppt_y"/>
                                          </p:val>
                                        </p:tav>
                                        <p:tav tm="100000">
                                          <p:val>
                                            <p:strVal val="ppt_y+.1"/>
                                          </p:val>
                                        </p:tav>
                                      </p:tavLst>
                                    </p:anim>
                                    <p:set>
                                      <p:cBhvr>
                                        <p:cTn id="20" dur="1" fill="hold">
                                          <p:stCondLst>
                                            <p:cond delay="9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38"/>
                                        </p:tgtEl>
                                      </p:cBhvr>
                                    </p:animEffect>
                                    <p:set>
                                      <p:cBhvr>
                                        <p:cTn id="25" dur="1" fill="hold">
                                          <p:stCondLst>
                                            <p:cond delay="499"/>
                                          </p:stCondLst>
                                        </p:cTn>
                                        <p:tgtEl>
                                          <p:spTgt spid="3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circle(in)">
                                      <p:cBhvr>
                                        <p:cTn id="34" dur="20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xit" presetSubtype="4" fill="hold" nodeType="clickEffect">
                                  <p:stCondLst>
                                    <p:cond delay="0"/>
                                  </p:stCondLst>
                                  <p:childTnLst>
                                    <p:animEffect transition="out" filter="wipe(down)">
                                      <p:cBhvr>
                                        <p:cTn id="38" dur="500"/>
                                        <p:tgtEl>
                                          <p:spTgt spid="2"/>
                                        </p:tgtEl>
                                      </p:cBhvr>
                                    </p:animEffect>
                                    <p:set>
                                      <p:cBhvr>
                                        <p:cTn id="39" dur="1" fill="hold">
                                          <p:stCondLst>
                                            <p:cond delay="499"/>
                                          </p:stCondLst>
                                        </p:cTn>
                                        <p:tgtEl>
                                          <p:spTgt spid="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48"/>
                                        </p:tgtEl>
                                      </p:cBhvr>
                                    </p:animEffect>
                                    <p:set>
                                      <p:cBhvr>
                                        <p:cTn id="44" dur="1" fill="hold">
                                          <p:stCondLst>
                                            <p:cond delay="499"/>
                                          </p:stCondLst>
                                        </p:cTn>
                                        <p:tgtEl>
                                          <p:spTgt spid="4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2"/>
                                        </p:tgtEl>
                                      </p:cBhvr>
                                    </p:animEffect>
                                    <p:set>
                                      <p:cBhvr>
                                        <p:cTn id="57" dur="1" fill="hold">
                                          <p:stCondLst>
                                            <p:cond delay="499"/>
                                          </p:stCondLst>
                                        </p:cTn>
                                        <p:tgtEl>
                                          <p:spTgt spid="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50"/>
                                        </p:tgtEl>
                                      </p:cBhvr>
                                    </p:animEffect>
                                    <p:set>
                                      <p:cBhvr>
                                        <p:cTn id="62" dur="1" fill="hold">
                                          <p:stCondLst>
                                            <p:cond delay="499"/>
                                          </p:stCondLst>
                                        </p:cTn>
                                        <p:tgtEl>
                                          <p:spTgt spid="5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additive="base">
                                        <p:cTn id="67" dur="500" fill="hold"/>
                                        <p:tgtEl>
                                          <p:spTgt spid="49"/>
                                        </p:tgtEl>
                                        <p:attrNameLst>
                                          <p:attrName>ppt_x</p:attrName>
                                        </p:attrNameLst>
                                      </p:cBhvr>
                                      <p:tavLst>
                                        <p:tav tm="0">
                                          <p:val>
                                            <p:strVal val="#ppt_x"/>
                                          </p:val>
                                        </p:tav>
                                        <p:tav tm="100000">
                                          <p:val>
                                            <p:strVal val="#ppt_x"/>
                                          </p:val>
                                        </p:tav>
                                      </p:tavLst>
                                    </p:anim>
                                    <p:anim calcmode="lin" valueType="num">
                                      <p:cBhvr additive="base">
                                        <p:cTn id="68" dur="500" fill="hold"/>
                                        <p:tgtEl>
                                          <p:spTgt spid="4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
                                        </p:tgtEl>
                                        <p:attrNameLst>
                                          <p:attrName>style.visibility</p:attrName>
                                        </p:attrNameLst>
                                      </p:cBhvr>
                                      <p:to>
                                        <p:strVal val="visible"/>
                                      </p:to>
                                    </p:set>
                                    <p:anim calcmode="lin" valueType="num">
                                      <p:cBhvr additive="base">
                                        <p:cTn id="71" dur="500" fill="hold"/>
                                        <p:tgtEl>
                                          <p:spTgt spid="3"/>
                                        </p:tgtEl>
                                        <p:attrNameLst>
                                          <p:attrName>ppt_x</p:attrName>
                                        </p:attrNameLst>
                                      </p:cBhvr>
                                      <p:tavLst>
                                        <p:tav tm="0">
                                          <p:val>
                                            <p:strVal val="#ppt_x"/>
                                          </p:val>
                                        </p:tav>
                                        <p:tav tm="100000">
                                          <p:val>
                                            <p:strVal val="#ppt_x"/>
                                          </p:val>
                                        </p:tav>
                                      </p:tavLst>
                                    </p:anim>
                                    <p:anim calcmode="lin" valueType="num">
                                      <p:cBhvr additive="base">
                                        <p:cTn id="7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79512" y="120786"/>
            <a:ext cx="8229600" cy="533400"/>
          </a:xfrm>
        </p:spPr>
        <p:txBody>
          <a:bodyPr/>
          <a:lstStyle/>
          <a:p>
            <a:r>
              <a:rPr lang="en-US" dirty="0" smtClean="0"/>
              <a:t>Searching</a:t>
            </a:r>
          </a:p>
        </p:txBody>
      </p:sp>
      <p:sp>
        <p:nvSpPr>
          <p:cNvPr id="11268" name="Rectangle 6"/>
          <p:cNvSpPr>
            <a:spLocks noChangeArrowheads="1"/>
          </p:cNvSpPr>
          <p:nvPr/>
        </p:nvSpPr>
        <p:spPr bwMode="auto">
          <a:xfrm>
            <a:off x="533400" y="3048000"/>
            <a:ext cx="777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lnSpc>
                <a:spcPct val="95000"/>
              </a:lnSpc>
              <a:spcBef>
                <a:spcPct val="20000"/>
              </a:spcBef>
              <a:buClr>
                <a:srgbClr val="333333"/>
              </a:buClr>
              <a:buFont typeface="Times" pitchFamily="18" charset="0"/>
              <a:buChar char="•"/>
            </a:pPr>
            <a:endParaRPr lang="en-US" sz="2000" dirty="0">
              <a:solidFill>
                <a:srgbClr val="333333"/>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13" y="908720"/>
            <a:ext cx="8892480" cy="5457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bwMode="auto">
          <a:xfrm>
            <a:off x="1547664" y="3861048"/>
            <a:ext cx="6336704" cy="1080120"/>
          </a:xfrm>
          <a:prstGeom prst="roundRect">
            <a:avLst/>
          </a:prstGeom>
          <a:noFill/>
          <a:ln w="31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ounded Rectangle 3"/>
          <p:cNvSpPr/>
          <p:nvPr/>
        </p:nvSpPr>
        <p:spPr bwMode="auto">
          <a:xfrm>
            <a:off x="251520" y="1772816"/>
            <a:ext cx="864096" cy="288032"/>
          </a:xfrm>
          <a:prstGeom prst="roundRect">
            <a:avLst/>
          </a:prstGeom>
          <a:noFill/>
          <a:ln w="31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45551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908720"/>
            <a:ext cx="8712969"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6" name="Rectangle 2"/>
          <p:cNvSpPr>
            <a:spLocks noGrp="1" noChangeArrowheads="1"/>
          </p:cNvSpPr>
          <p:nvPr>
            <p:ph type="title"/>
          </p:nvPr>
        </p:nvSpPr>
        <p:spPr>
          <a:xfrm>
            <a:off x="251520" y="120786"/>
            <a:ext cx="8229600" cy="533400"/>
          </a:xfrm>
        </p:spPr>
        <p:txBody>
          <a:bodyPr/>
          <a:lstStyle/>
          <a:p>
            <a:r>
              <a:rPr lang="en-US" dirty="0" smtClean="0"/>
              <a:t>Searching</a:t>
            </a:r>
          </a:p>
        </p:txBody>
      </p:sp>
      <p:sp>
        <p:nvSpPr>
          <p:cNvPr id="11268" name="Rectangle 6"/>
          <p:cNvSpPr>
            <a:spLocks noChangeArrowheads="1"/>
          </p:cNvSpPr>
          <p:nvPr/>
        </p:nvSpPr>
        <p:spPr bwMode="auto">
          <a:xfrm>
            <a:off x="533400" y="3048000"/>
            <a:ext cx="777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lnSpc>
                <a:spcPct val="95000"/>
              </a:lnSpc>
              <a:spcBef>
                <a:spcPct val="20000"/>
              </a:spcBef>
              <a:buClr>
                <a:srgbClr val="333333"/>
              </a:buClr>
              <a:buFont typeface="Times" pitchFamily="18" charset="0"/>
              <a:buChar char="•"/>
            </a:pPr>
            <a:endParaRPr lang="en-US" sz="2000" dirty="0">
              <a:solidFill>
                <a:srgbClr val="333333"/>
              </a:solidFill>
            </a:endParaRPr>
          </a:p>
        </p:txBody>
      </p:sp>
      <p:sp>
        <p:nvSpPr>
          <p:cNvPr id="4" name="Rounded Rectangle 3"/>
          <p:cNvSpPr/>
          <p:nvPr/>
        </p:nvSpPr>
        <p:spPr bwMode="auto">
          <a:xfrm>
            <a:off x="1115616" y="1772816"/>
            <a:ext cx="864096" cy="288032"/>
          </a:xfrm>
          <a:prstGeom prst="roundRect">
            <a:avLst/>
          </a:prstGeom>
          <a:noFill/>
          <a:ln w="31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ounded Rectangle 1"/>
          <p:cNvSpPr/>
          <p:nvPr/>
        </p:nvSpPr>
        <p:spPr bwMode="auto">
          <a:xfrm>
            <a:off x="1763688" y="2276872"/>
            <a:ext cx="1080120" cy="216024"/>
          </a:xfrm>
          <a:prstGeom prst="roundRect">
            <a:avLst/>
          </a:prstGeom>
          <a:noFill/>
          <a:ln w="31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38628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1537"/>
            <a:ext cx="9144000" cy="5114925"/>
          </a:xfrm>
          <a:prstGeom prst="rect">
            <a:avLst/>
          </a:prstGeom>
        </p:spPr>
      </p:pic>
      <p:sp>
        <p:nvSpPr>
          <p:cNvPr id="52226" name="Rectangle 2"/>
          <p:cNvSpPr>
            <a:spLocks noGrp="1" noChangeArrowheads="1"/>
          </p:cNvSpPr>
          <p:nvPr>
            <p:ph type="title"/>
          </p:nvPr>
        </p:nvSpPr>
        <p:spPr>
          <a:xfrm>
            <a:off x="251520" y="120786"/>
            <a:ext cx="8229600" cy="533400"/>
          </a:xfrm>
        </p:spPr>
        <p:txBody>
          <a:bodyPr/>
          <a:lstStyle/>
          <a:p>
            <a:r>
              <a:rPr lang="en-US" dirty="0" smtClean="0"/>
              <a:t>Collaborative Network: Searching</a:t>
            </a:r>
          </a:p>
        </p:txBody>
      </p:sp>
      <p:sp>
        <p:nvSpPr>
          <p:cNvPr id="7" name="Rectangle 6"/>
          <p:cNvSpPr>
            <a:spLocks noChangeArrowheads="1"/>
          </p:cNvSpPr>
          <p:nvPr/>
        </p:nvSpPr>
        <p:spPr bwMode="auto">
          <a:xfrm>
            <a:off x="1143000" y="1881396"/>
            <a:ext cx="762000" cy="251460"/>
          </a:xfrm>
          <a:prstGeom prst="rect">
            <a:avLst/>
          </a:prstGeom>
          <a:noFill/>
          <a:ln w="317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dirty="0"/>
          </a:p>
        </p:txBody>
      </p:sp>
      <p:sp>
        <p:nvSpPr>
          <p:cNvPr id="8" name="Rectangle 7"/>
          <p:cNvSpPr>
            <a:spLocks noChangeArrowheads="1"/>
          </p:cNvSpPr>
          <p:nvPr/>
        </p:nvSpPr>
        <p:spPr bwMode="auto">
          <a:xfrm>
            <a:off x="2057400" y="4211796"/>
            <a:ext cx="381000" cy="369332"/>
          </a:xfrm>
          <a:prstGeom prst="rect">
            <a:avLst/>
          </a:prstGeom>
          <a:noFill/>
          <a:ln w="317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dirty="0"/>
          </a:p>
        </p:txBody>
      </p:sp>
      <p:sp>
        <p:nvSpPr>
          <p:cNvPr id="6" name="Rectangle 5"/>
          <p:cNvSpPr>
            <a:spLocks noChangeArrowheads="1"/>
          </p:cNvSpPr>
          <p:nvPr/>
        </p:nvSpPr>
        <p:spPr bwMode="auto">
          <a:xfrm flipV="1">
            <a:off x="2209800" y="4733528"/>
            <a:ext cx="3802360" cy="351656"/>
          </a:xfrm>
          <a:prstGeom prst="rect">
            <a:avLst/>
          </a:prstGeom>
          <a:noFill/>
          <a:ln w="317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dirty="0"/>
          </a:p>
        </p:txBody>
      </p:sp>
    </p:spTree>
    <p:extLst>
      <p:ext uri="{BB962C8B-B14F-4D97-AF65-F5344CB8AC3E}">
        <p14:creationId xmlns:p14="http://schemas.microsoft.com/office/powerpoint/2010/main" val="3908353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6" grpId="0" animBg="1"/>
      <p:bldP spid="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2" descr="Agenda_2.png"/>
          <p:cNvPicPr>
            <a:picLocks noChangeAspect="1"/>
          </p:cNvPicPr>
          <p:nvPr/>
        </p:nvPicPr>
        <p:blipFill>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מלבן מעוגל 24"/>
          <p:cNvSpPr/>
          <p:nvPr/>
        </p:nvSpPr>
        <p:spPr bwMode="auto">
          <a:xfrm>
            <a:off x="203200" y="1000108"/>
            <a:ext cx="8709025" cy="5000660"/>
          </a:xfrm>
          <a:prstGeom prst="roundRect">
            <a:avLst>
              <a:gd name="adj" fmla="val 3123"/>
            </a:avLst>
          </a:prstGeom>
          <a:gradFill flip="none" rotWithShape="1">
            <a:gsLst>
              <a:gs pos="0">
                <a:srgbClr val="8CADD4">
                  <a:tint val="66000"/>
                  <a:satMod val="160000"/>
                </a:srgbClr>
              </a:gs>
              <a:gs pos="50000">
                <a:srgbClr val="8CADD4">
                  <a:tint val="44500"/>
                  <a:satMod val="160000"/>
                </a:srgbClr>
              </a:gs>
              <a:gs pos="100000">
                <a:srgbClr val="8CADD4">
                  <a:tint val="23500"/>
                  <a:satMod val="160000"/>
                </a:srgbClr>
              </a:gs>
            </a:gsLst>
            <a:lin ang="5400000" scaled="1"/>
            <a:tileRect/>
          </a:gradFill>
          <a:ln w="76200" cap="flat" cmpd="sng" algn="ctr">
            <a:solidFill>
              <a:schemeClr val="bg2">
                <a:lumMod val="75000"/>
              </a:schemeClr>
            </a:solidFill>
            <a:prstDash val="solid"/>
            <a:round/>
            <a:headEnd type="none" w="med" len="med"/>
            <a:tailEnd type="triangle" w="med" len="med"/>
          </a:ln>
          <a:effectLst/>
        </p:spPr>
        <p:txBody>
          <a:bodyPr/>
          <a:lstStyle/>
          <a:p>
            <a:pPr algn="ctr">
              <a:defRPr/>
            </a:pPr>
            <a:endParaRPr lang="en-US" dirty="0">
              <a:latin typeface="Arial" pitchFamily="34" charset="0"/>
              <a:cs typeface="Arial" pitchFamily="34" charset="0"/>
            </a:endParaRPr>
          </a:p>
        </p:txBody>
      </p:sp>
      <p:sp>
        <p:nvSpPr>
          <p:cNvPr id="35" name="AutoShape 4"/>
          <p:cNvSpPr>
            <a:spLocks noChangeArrowheads="1"/>
          </p:cNvSpPr>
          <p:nvPr/>
        </p:nvSpPr>
        <p:spPr bwMode="auto">
          <a:xfrm>
            <a:off x="3276600" y="2823580"/>
            <a:ext cx="2743200" cy="2942220"/>
          </a:xfrm>
          <a:prstGeom prst="roundRect">
            <a:avLst>
              <a:gd name="adj" fmla="val 4150"/>
            </a:avLst>
          </a:prstGeom>
          <a:solidFill>
            <a:schemeClr val="bg1">
              <a:lumMod val="95000"/>
            </a:schemeClr>
          </a:solidFill>
          <a:ln w="28575" cap="flat" cmpd="sng" algn="ctr">
            <a:solidFill>
              <a:srgbClr val="950024">
                <a:alpha val="65098"/>
              </a:srgbClr>
            </a:solidFill>
            <a:prstDash val="solid"/>
            <a:round/>
            <a:headEnd type="none" w="med" len="med"/>
            <a:tailEnd type="triangle" w="med" len="med"/>
          </a:ln>
          <a:effectLst/>
        </p:spPr>
        <p:txBody>
          <a:bodyPr/>
          <a:lstStyle/>
          <a:p>
            <a:pPr algn="ctr">
              <a:defRPr/>
            </a:pPr>
            <a:r>
              <a:rPr lang="en-US" dirty="0" smtClean="0">
                <a:solidFill>
                  <a:srgbClr val="595959"/>
                </a:solidFill>
                <a:latin typeface="Helvetica Light"/>
                <a:cs typeface="Helvetica Light"/>
              </a:rPr>
              <a:t>University A</a:t>
            </a:r>
            <a:endParaRPr lang="en-US" dirty="0">
              <a:solidFill>
                <a:srgbClr val="595959"/>
              </a:solidFill>
              <a:latin typeface="Helvetica Light"/>
              <a:cs typeface="Helvetica Light"/>
            </a:endParaRPr>
          </a:p>
        </p:txBody>
      </p:sp>
      <p:sp>
        <p:nvSpPr>
          <p:cNvPr id="36" name="AutoShape 8"/>
          <p:cNvSpPr>
            <a:spLocks noChangeArrowheads="1"/>
          </p:cNvSpPr>
          <p:nvPr/>
        </p:nvSpPr>
        <p:spPr bwMode="auto">
          <a:xfrm>
            <a:off x="3340101" y="4588880"/>
            <a:ext cx="2628900" cy="1063775"/>
          </a:xfrm>
          <a:prstGeom prst="roundRect">
            <a:avLst>
              <a:gd name="adj" fmla="val 5380"/>
            </a:avLst>
          </a:prstGeom>
          <a:solidFill>
            <a:schemeClr val="bg2">
              <a:lumMod val="40000"/>
              <a:lumOff val="60000"/>
            </a:schemeClr>
          </a:solidFill>
          <a:ln w="19050">
            <a:solidFill>
              <a:srgbClr val="950024"/>
            </a:solidFill>
            <a:round/>
            <a:headEnd/>
            <a:tailEnd/>
          </a:ln>
          <a:effectLst>
            <a:innerShdw blurRad="114300">
              <a:prstClr val="black"/>
            </a:innerShdw>
          </a:effectLst>
        </p:spPr>
        <p:txBody>
          <a:bodyPr wrap="none" anchor="t"/>
          <a:lstStyle/>
          <a:p>
            <a:pPr algn="r"/>
            <a:r>
              <a:rPr lang="en-US" sz="1600" dirty="0">
                <a:latin typeface="Helvetica Light"/>
                <a:cs typeface="Helvetica Light"/>
              </a:rPr>
              <a:t>Inventory</a:t>
            </a:r>
          </a:p>
        </p:txBody>
      </p:sp>
      <p:sp>
        <p:nvSpPr>
          <p:cNvPr id="38" name="AutoShape 9"/>
          <p:cNvSpPr>
            <a:spLocks noChangeArrowheads="1"/>
          </p:cNvSpPr>
          <p:nvPr/>
        </p:nvSpPr>
        <p:spPr bwMode="auto">
          <a:xfrm>
            <a:off x="3340099" y="3641142"/>
            <a:ext cx="2628902" cy="896937"/>
          </a:xfrm>
          <a:prstGeom prst="roundRect">
            <a:avLst>
              <a:gd name="adj" fmla="val 10134"/>
            </a:avLst>
          </a:prstGeom>
          <a:solidFill>
            <a:schemeClr val="bg2">
              <a:lumMod val="40000"/>
              <a:lumOff val="60000"/>
            </a:schemeClr>
          </a:solidFill>
          <a:ln w="19050">
            <a:solidFill>
              <a:srgbClr val="950024"/>
            </a:solidFill>
            <a:round/>
            <a:headEnd/>
            <a:tailEnd/>
          </a:ln>
          <a:effectLst>
            <a:innerShdw blurRad="114300">
              <a:prstClr val="black"/>
            </a:innerShdw>
          </a:effectLst>
        </p:spPr>
        <p:txBody>
          <a:bodyPr wrap="none" anchor="t"/>
          <a:lstStyle/>
          <a:p>
            <a:pPr algn="r"/>
            <a:r>
              <a:rPr lang="en-US" sz="1600" dirty="0" smtClean="0">
                <a:latin typeface="Helvetica Light"/>
                <a:cs typeface="Helvetica Light"/>
              </a:rPr>
              <a:t>Catalog</a:t>
            </a:r>
            <a:endParaRPr lang="en-US" sz="1600" dirty="0">
              <a:latin typeface="Helvetica Light"/>
              <a:cs typeface="Helvetica Light"/>
            </a:endParaRPr>
          </a:p>
        </p:txBody>
      </p:sp>
      <p:sp>
        <p:nvSpPr>
          <p:cNvPr id="22" name="AutoShape 2"/>
          <p:cNvSpPr>
            <a:spLocks noChangeArrowheads="1"/>
          </p:cNvSpPr>
          <p:nvPr/>
        </p:nvSpPr>
        <p:spPr bwMode="auto">
          <a:xfrm>
            <a:off x="317500" y="1107856"/>
            <a:ext cx="2730500" cy="2895388"/>
          </a:xfrm>
          <a:prstGeom prst="roundRect">
            <a:avLst>
              <a:gd name="adj" fmla="val 4422"/>
            </a:avLst>
          </a:prstGeom>
          <a:solidFill>
            <a:schemeClr val="bg1">
              <a:lumMod val="95000"/>
            </a:schemeClr>
          </a:solidFill>
          <a:ln w="28575" cap="flat" cmpd="sng" algn="ctr">
            <a:solidFill>
              <a:srgbClr val="FF7C3B"/>
            </a:solidFill>
            <a:prstDash val="solid"/>
            <a:round/>
            <a:headEnd type="none" w="med" len="med"/>
            <a:tailEnd type="triangle" w="med" len="med"/>
          </a:ln>
          <a:effectLst/>
        </p:spPr>
        <p:txBody>
          <a:bodyPr/>
          <a:lstStyle/>
          <a:p>
            <a:pPr algn="ctr">
              <a:defRPr/>
            </a:pPr>
            <a:r>
              <a:rPr lang="en-US" dirty="0" smtClean="0">
                <a:solidFill>
                  <a:srgbClr val="595959"/>
                </a:solidFill>
                <a:latin typeface="Helvetica Light"/>
                <a:cs typeface="Helvetica Light"/>
              </a:rPr>
              <a:t>Collaborative Zone</a:t>
            </a:r>
            <a:endParaRPr lang="en-US" dirty="0">
              <a:solidFill>
                <a:srgbClr val="595959"/>
              </a:solidFill>
              <a:latin typeface="Helvetica Light"/>
              <a:cs typeface="Helvetica Light"/>
            </a:endParaRPr>
          </a:p>
        </p:txBody>
      </p:sp>
      <p:sp>
        <p:nvSpPr>
          <p:cNvPr id="31" name="AutoShape 8"/>
          <p:cNvSpPr>
            <a:spLocks noChangeArrowheads="1"/>
          </p:cNvSpPr>
          <p:nvPr/>
        </p:nvSpPr>
        <p:spPr bwMode="auto">
          <a:xfrm>
            <a:off x="368300" y="2806701"/>
            <a:ext cx="2628900" cy="1063775"/>
          </a:xfrm>
          <a:prstGeom prst="roundRect">
            <a:avLst>
              <a:gd name="adj" fmla="val 5380"/>
            </a:avLst>
          </a:prstGeom>
          <a:solidFill>
            <a:srgbClr val="FFF7CE"/>
          </a:solidFill>
          <a:ln w="19050">
            <a:solidFill>
              <a:srgbClr val="FF7C3B"/>
            </a:solidFill>
            <a:round/>
            <a:headEnd/>
            <a:tailEnd/>
          </a:ln>
          <a:effectLst>
            <a:innerShdw blurRad="114300">
              <a:prstClr val="black"/>
            </a:innerShdw>
          </a:effectLst>
        </p:spPr>
        <p:txBody>
          <a:bodyPr wrap="none"/>
          <a:lstStyle/>
          <a:p>
            <a:pPr algn="r"/>
            <a:r>
              <a:rPr lang="en-US" sz="1600" b="1" dirty="0">
                <a:solidFill>
                  <a:srgbClr val="404040"/>
                </a:solidFill>
                <a:latin typeface="Helvetica Light"/>
                <a:cs typeface="Helvetica Light"/>
              </a:rPr>
              <a:t>Inventory</a:t>
            </a:r>
          </a:p>
        </p:txBody>
      </p:sp>
      <p:sp>
        <p:nvSpPr>
          <p:cNvPr id="32" name="AutoShape 9"/>
          <p:cNvSpPr>
            <a:spLocks noChangeArrowheads="1"/>
          </p:cNvSpPr>
          <p:nvPr/>
        </p:nvSpPr>
        <p:spPr bwMode="auto">
          <a:xfrm>
            <a:off x="368298" y="1858963"/>
            <a:ext cx="2628902" cy="896937"/>
          </a:xfrm>
          <a:prstGeom prst="roundRect">
            <a:avLst>
              <a:gd name="adj" fmla="val 10134"/>
            </a:avLst>
          </a:prstGeom>
          <a:solidFill>
            <a:srgbClr val="FFF7CE"/>
          </a:solidFill>
          <a:ln w="19050">
            <a:solidFill>
              <a:srgbClr val="FF7C3B"/>
            </a:solidFill>
            <a:round/>
            <a:headEnd/>
            <a:tailEnd/>
          </a:ln>
          <a:effectLst>
            <a:innerShdw blurRad="114300">
              <a:prstClr val="black"/>
            </a:innerShdw>
          </a:effectLst>
        </p:spPr>
        <p:txBody>
          <a:bodyPr wrap="none"/>
          <a:lstStyle/>
          <a:p>
            <a:pPr algn="r"/>
            <a:r>
              <a:rPr lang="en-US" sz="1600" b="1" dirty="0" smtClean="0">
                <a:solidFill>
                  <a:srgbClr val="404040"/>
                </a:solidFill>
                <a:latin typeface="Helvetica Light"/>
                <a:cs typeface="Helvetica Light"/>
              </a:rPr>
              <a:t>Catalog</a:t>
            </a:r>
            <a:endParaRPr lang="en-US" sz="1600" b="1" dirty="0">
              <a:solidFill>
                <a:srgbClr val="404040"/>
              </a:solidFill>
              <a:latin typeface="Helvetica Light"/>
              <a:cs typeface="Helvetica Light"/>
            </a:endParaRPr>
          </a:p>
        </p:txBody>
      </p:sp>
      <p:grpSp>
        <p:nvGrpSpPr>
          <p:cNvPr id="18" name="קבוצה 57"/>
          <p:cNvGrpSpPr>
            <a:grpSpLocks/>
          </p:cNvGrpSpPr>
          <p:nvPr/>
        </p:nvGrpSpPr>
        <p:grpSpPr bwMode="auto">
          <a:xfrm>
            <a:off x="3505200" y="3833689"/>
            <a:ext cx="549058" cy="564691"/>
            <a:chOff x="3200400" y="3301484"/>
            <a:chExt cx="774441" cy="716902"/>
          </a:xfrm>
        </p:grpSpPr>
        <p:sp>
          <p:nvSpPr>
            <p:cNvPr id="19" name="מלבן מעוגל 58"/>
            <p:cNvSpPr/>
            <p:nvPr/>
          </p:nvSpPr>
          <p:spPr bwMode="auto">
            <a:xfrm>
              <a:off x="3200400" y="3301484"/>
              <a:ext cx="774441" cy="716902"/>
            </a:xfrm>
            <a:prstGeom prst="roundRect">
              <a:avLst/>
            </a:prstGeom>
            <a:solidFill>
              <a:schemeClr val="bg1"/>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r" rtl="1">
                <a:defRPr/>
              </a:pPr>
              <a:endParaRPr lang="en-US" dirty="0"/>
            </a:p>
          </p:txBody>
        </p:sp>
        <p:pic>
          <p:nvPicPr>
            <p:cNvPr id="20" name="תמונה 59" descr="icons-alma.pn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3317034" y="3358087"/>
              <a:ext cx="53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1" name="AutoShape 17"/>
          <p:cNvCxnSpPr>
            <a:cxnSpLocks noChangeShapeType="1"/>
          </p:cNvCxnSpPr>
          <p:nvPr/>
        </p:nvCxnSpPr>
        <p:spPr bwMode="auto">
          <a:xfrm rot="16200000" flipV="1">
            <a:off x="5291070" y="2793347"/>
            <a:ext cx="1092819" cy="3742845"/>
          </a:xfrm>
          <a:prstGeom prst="curvedConnector2">
            <a:avLst/>
          </a:prstGeom>
          <a:noFill/>
          <a:ln w="38100" cmpd="sng">
            <a:solidFill>
              <a:schemeClr val="tx1">
                <a:lumMod val="75000"/>
                <a:lumOff val="25000"/>
              </a:schemeClr>
            </a:solidFill>
            <a:prstDash val="dash"/>
            <a:round/>
            <a:headEnd/>
            <a:tailEnd type="stealth" w="lg" len="lg"/>
          </a:ln>
          <a:extLst>
            <a:ext uri="{909E8E84-426E-40DD-AFC4-6F175D3DCCD1}">
              <a14:hiddenFill xmlns:a14="http://schemas.microsoft.com/office/drawing/2010/main">
                <a:noFill/>
              </a14:hiddenFill>
            </a:ext>
          </a:extLst>
        </p:spPr>
      </p:cxnSp>
      <p:grpSp>
        <p:nvGrpSpPr>
          <p:cNvPr id="27" name="קבוצה 57"/>
          <p:cNvGrpSpPr>
            <a:grpSpLocks/>
          </p:cNvGrpSpPr>
          <p:nvPr/>
        </p:nvGrpSpPr>
        <p:grpSpPr bwMode="auto">
          <a:xfrm>
            <a:off x="457200" y="1988840"/>
            <a:ext cx="621995" cy="614157"/>
            <a:chOff x="3200400" y="3301484"/>
            <a:chExt cx="774441" cy="716902"/>
          </a:xfrm>
        </p:grpSpPr>
        <p:sp>
          <p:nvSpPr>
            <p:cNvPr id="28" name="מלבן מעוגל 58"/>
            <p:cNvSpPr/>
            <p:nvPr/>
          </p:nvSpPr>
          <p:spPr bwMode="auto">
            <a:xfrm>
              <a:off x="3200400" y="3301484"/>
              <a:ext cx="774441" cy="716902"/>
            </a:xfrm>
            <a:prstGeom prst="roundRect">
              <a:avLst/>
            </a:prstGeom>
            <a:solidFill>
              <a:schemeClr val="bg1"/>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r" rtl="1">
                <a:defRPr/>
              </a:pPr>
              <a:endParaRPr lang="en-US" dirty="0"/>
            </a:p>
          </p:txBody>
        </p:sp>
        <p:pic>
          <p:nvPicPr>
            <p:cNvPr id="29" name="תמונה 59" descr="icons-alma.pn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3317034" y="3358087"/>
              <a:ext cx="53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9" name="Picture 5" descr="C:\Documents and Settings\AsafK\Local Settings\Temporary Internet Files\Content.IE5\MDTTHRCY\MC900391752[1].wmf"/>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488660" y="3778600"/>
            <a:ext cx="814387" cy="81225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30" name="AutoShape 17"/>
          <p:cNvCxnSpPr>
            <a:cxnSpLocks noChangeShapeType="1"/>
          </p:cNvCxnSpPr>
          <p:nvPr/>
        </p:nvCxnSpPr>
        <p:spPr bwMode="auto">
          <a:xfrm rot="16200000" flipV="1">
            <a:off x="2826218" y="524554"/>
            <a:ext cx="3023494" cy="6717376"/>
          </a:xfrm>
          <a:prstGeom prst="curvedConnector2">
            <a:avLst/>
          </a:prstGeom>
          <a:noFill/>
          <a:ln w="38100" cmpd="sng">
            <a:solidFill>
              <a:schemeClr val="tx1">
                <a:lumMod val="75000"/>
                <a:lumOff val="25000"/>
              </a:schemeClr>
            </a:solidFill>
            <a:prstDash val="dash"/>
            <a:round/>
            <a:headEnd/>
            <a:tailEnd type="stealth" w="lg" len="lg"/>
          </a:ln>
          <a:extLst>
            <a:ext uri="{909E8E84-426E-40DD-AFC4-6F175D3DCCD1}">
              <a14:hiddenFill xmlns:a14="http://schemas.microsoft.com/office/drawing/2010/main">
                <a:noFill/>
              </a14:hiddenFill>
            </a:ext>
          </a:extLst>
        </p:spPr>
      </p:cxnSp>
      <p:pic>
        <p:nvPicPr>
          <p:cNvPr id="33" name="Picture 5" descr="C:\Documents and Settings\AsafK\Local Settings\Temporary Internet Files\Content.IE5\MDTTHRCY\MC900391752[1].wmf"/>
          <p:cNvPicPr>
            <a:picLocks noChangeAspect="1" noChangeArrowheads="1"/>
          </p:cNvPicPr>
          <p:nvPr/>
        </p:nvPicPr>
        <p:blipFill>
          <a:blip r:embed="rId7" cstate="print">
            <a:duotone>
              <a:prstClr val="black"/>
              <a:srgbClr val="538022">
                <a:tint val="45000"/>
                <a:satMod val="400000"/>
              </a:srgbClr>
            </a:duotone>
            <a:extLst>
              <a:ext uri="{28A0092B-C50C-407E-A947-70E740481C1C}">
                <a14:useLocalDpi xmlns:a14="http://schemas.microsoft.com/office/drawing/2010/main"/>
              </a:ext>
            </a:extLst>
          </a:blip>
          <a:srcRect/>
          <a:stretch>
            <a:fillRect/>
          </a:stretch>
        </p:blipFill>
        <p:spPr bwMode="auto">
          <a:xfrm>
            <a:off x="3554079" y="1643050"/>
            <a:ext cx="814387" cy="81225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37" name="AutoShape 17"/>
          <p:cNvCxnSpPr>
            <a:cxnSpLocks noChangeShapeType="1"/>
            <a:endCxn id="29" idx="3"/>
          </p:cNvCxnSpPr>
          <p:nvPr/>
        </p:nvCxnSpPr>
        <p:spPr bwMode="auto">
          <a:xfrm rot="10800000">
            <a:off x="979278" y="2298448"/>
            <a:ext cx="3664161" cy="2914618"/>
          </a:xfrm>
          <a:prstGeom prst="curvedConnector3">
            <a:avLst>
              <a:gd name="adj1" fmla="val 50000"/>
            </a:avLst>
          </a:prstGeom>
          <a:noFill/>
          <a:ln w="38100" cmpd="sng">
            <a:solidFill>
              <a:schemeClr val="tx1">
                <a:lumMod val="75000"/>
                <a:lumOff val="25000"/>
              </a:schemeClr>
            </a:solidFill>
            <a:prstDash val="dash"/>
            <a:round/>
            <a:headEnd/>
            <a:tailEnd type="stealth" w="lg" len="lg"/>
          </a:ln>
          <a:extLst>
            <a:ext uri="{909E8E84-426E-40DD-AFC4-6F175D3DCCD1}">
              <a14:hiddenFill xmlns:a14="http://schemas.microsoft.com/office/drawing/2010/main">
                <a:noFill/>
              </a14:hiddenFill>
            </a:ext>
          </a:extLst>
        </p:spPr>
      </p:cxnSp>
      <p:sp>
        <p:nvSpPr>
          <p:cNvPr id="23" name="Rectangle 3"/>
          <p:cNvSpPr>
            <a:spLocks noGrp="1" noChangeArrowheads="1"/>
          </p:cNvSpPr>
          <p:nvPr>
            <p:ph type="title"/>
          </p:nvPr>
        </p:nvSpPr>
        <p:spPr>
          <a:xfrm>
            <a:off x="251520" y="120786"/>
            <a:ext cx="8229600" cy="533400"/>
          </a:xfrm>
        </p:spPr>
        <p:txBody>
          <a:bodyPr/>
          <a:lstStyle/>
          <a:p>
            <a:r>
              <a:rPr lang="en-US" dirty="0" smtClean="0"/>
              <a:t>Collaborative Network: Import</a:t>
            </a:r>
          </a:p>
        </p:txBody>
      </p:sp>
      <p:sp>
        <p:nvSpPr>
          <p:cNvPr id="17" name="Text Box 13"/>
          <p:cNvSpPr>
            <a:spLocks noChangeArrowheads="1"/>
          </p:cNvSpPr>
          <p:nvPr/>
        </p:nvSpPr>
        <p:spPr bwMode="auto">
          <a:xfrm>
            <a:off x="6121400" y="5211180"/>
            <a:ext cx="2565400" cy="554620"/>
          </a:xfrm>
          <a:prstGeom prst="roundRect">
            <a:avLst/>
          </a:prstGeom>
          <a:solidFill>
            <a:schemeClr val="bg1"/>
          </a:solidFill>
          <a:ln w="12700">
            <a:solidFill>
              <a:srgbClr val="953735"/>
            </a:solidFill>
            <a:miter lim="800000"/>
            <a:headEnd/>
            <a:tailEnd/>
          </a:ln>
          <a:effectLst>
            <a:innerShdw blurRad="114300">
              <a:prstClr val="black"/>
            </a:innerShdw>
          </a:effectLst>
        </p:spPr>
        <p:txBody>
          <a:bodyPr wrap="none" anchor="ctr"/>
          <a:lstStyle/>
          <a:p>
            <a:pPr algn="ctr"/>
            <a:r>
              <a:rPr lang="en-US" sz="1600" dirty="0">
                <a:solidFill>
                  <a:srgbClr val="404040"/>
                </a:solidFill>
                <a:latin typeface="Helvetica Light"/>
                <a:cs typeface="Helvetica Light"/>
              </a:rPr>
              <a:t>The Trial</a:t>
            </a:r>
          </a:p>
        </p:txBody>
      </p:sp>
    </p:spTree>
    <p:extLst>
      <p:ext uri="{BB962C8B-B14F-4D97-AF65-F5344CB8AC3E}">
        <p14:creationId xmlns:p14="http://schemas.microsoft.com/office/powerpoint/2010/main" val="1019246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 calcmode="lin" valueType="num">
                                      <p:cBhvr additive="base">
                                        <p:cTn id="22" dur="500" fill="hold"/>
                                        <p:tgtEl>
                                          <p:spTgt spid="1029"/>
                                        </p:tgtEl>
                                        <p:attrNameLst>
                                          <p:attrName>ppt_x</p:attrName>
                                        </p:attrNameLst>
                                      </p:cBhvr>
                                      <p:tavLst>
                                        <p:tav tm="0">
                                          <p:val>
                                            <p:strVal val="#ppt_x"/>
                                          </p:val>
                                        </p:tav>
                                        <p:tav tm="100000">
                                          <p:val>
                                            <p:strVal val="#ppt_x"/>
                                          </p:val>
                                        </p:tav>
                                      </p:tavLst>
                                    </p:anim>
                                    <p:anim calcmode="lin" valueType="num">
                                      <p:cBhvr additive="base">
                                        <p:cTn id="23"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029"/>
                                        </p:tgtEl>
                                      </p:cBhvr>
                                    </p:animEffect>
                                    <p:set>
                                      <p:cBhvr>
                                        <p:cTn id="34" dur="1" fill="hold">
                                          <p:stCondLst>
                                            <p:cond delay="499"/>
                                          </p:stCondLst>
                                        </p:cTn>
                                        <p:tgtEl>
                                          <p:spTgt spid="102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33"/>
                                        </p:tgtEl>
                                      </p:cBhvr>
                                    </p:animEffect>
                                    <p:set>
                                      <p:cBhvr>
                                        <p:cTn id="52" dur="1" fill="hold">
                                          <p:stCondLst>
                                            <p:cond delay="499"/>
                                          </p:stCondLst>
                                        </p:cTn>
                                        <p:tgtEl>
                                          <p:spTgt spid="3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30"/>
                                        </p:tgtEl>
                                      </p:cBhvr>
                                    </p:animEffect>
                                    <p:set>
                                      <p:cBhvr>
                                        <p:cTn id="57" dur="1" fill="hold">
                                          <p:stCondLst>
                                            <p:cond delay="499"/>
                                          </p:stCondLst>
                                        </p:cTn>
                                        <p:tgtEl>
                                          <p:spTgt spid="3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37" presetClass="path" presetSubtype="0" accel="50000" decel="50000" fill="hold" grpId="1" nodeType="clickEffect">
                                  <p:stCondLst>
                                    <p:cond delay="0"/>
                                  </p:stCondLst>
                                  <p:childTnLst>
                                    <p:animMotion origin="layout" path="M -0.00052 -0.03794 L -0.08125 -0.02984 C -0.09809 -0.02799 -0.12361 -0.02707 -0.14982 -0.02707 C -0.18003 -0.02707 -0.20416 -0.02799 -0.221 -0.02984 L -0.30208 -0.03794 " pathEditMode="relative" rAng="-10800000" ptsTypes="FffFF">
                                      <p:cBhvr>
                                        <p:cTn id="61" dur="2000" fill="hold"/>
                                        <p:tgtEl>
                                          <p:spTgt spid="17"/>
                                        </p:tgtEl>
                                        <p:attrNameLst>
                                          <p:attrName>ppt_x</p:attrName>
                                          <p:attrName>ppt_y</p:attrName>
                                        </p:attrNameLst>
                                      </p:cBhvr>
                                      <p:rCtr x="-15069" y="555"/>
                                    </p:animMotion>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תמונה 39" descr="001.jpg"/>
          <p:cNvPicPr>
            <a:picLocks noChangeAspect="1"/>
          </p:cNvPicPr>
          <p:nvPr/>
        </p:nvPicPr>
        <p:blipFill>
          <a:blip r:embed="rId3"/>
          <a:stretch>
            <a:fillRect/>
          </a:stretch>
        </p:blipFill>
        <p:spPr>
          <a:xfrm>
            <a:off x="-1" y="794846"/>
            <a:ext cx="9143999" cy="5828401"/>
          </a:xfrm>
          <a:prstGeom prst="rect">
            <a:avLst/>
          </a:prstGeom>
        </p:spPr>
      </p:pic>
      <p:sp>
        <p:nvSpPr>
          <p:cNvPr id="139266" name="Rectangle 2"/>
          <p:cNvSpPr>
            <a:spLocks noGrp="1" noChangeArrowheads="1"/>
          </p:cNvSpPr>
          <p:nvPr>
            <p:ph type="title"/>
          </p:nvPr>
        </p:nvSpPr>
        <p:spPr/>
        <p:txBody>
          <a:bodyPr/>
          <a:lstStyle/>
          <a:p>
            <a:r>
              <a:rPr lang="en-US" smtClean="0"/>
              <a:t>Agenda</a:t>
            </a:r>
            <a:endParaRPr lang="en-US" dirty="0"/>
          </a:p>
        </p:txBody>
      </p:sp>
      <p:sp>
        <p:nvSpPr>
          <p:cNvPr id="5" name="Rektangel med afrundet, diagonalt hjørne 23"/>
          <p:cNvSpPr/>
          <p:nvPr/>
        </p:nvSpPr>
        <p:spPr>
          <a:xfrm rot="5400000">
            <a:off x="3640783" y="-950417"/>
            <a:ext cx="738634" cy="5124600"/>
          </a:xfrm>
          <a:prstGeom prst="round2DiagRect">
            <a:avLst>
              <a:gd name="adj1" fmla="val 20046"/>
              <a:gd name="adj2" fmla="val 0"/>
            </a:avLst>
          </a:prstGeom>
          <a:gradFill flip="none" rotWithShape="1">
            <a:gsLst>
              <a:gs pos="0">
                <a:srgbClr val="6600FF"/>
              </a:gs>
              <a:gs pos="0">
                <a:schemeClr val="accent6">
                  <a:lumMod val="40000"/>
                  <a:lumOff val="60000"/>
                </a:schemeClr>
              </a:gs>
              <a:gs pos="55000">
                <a:schemeClr val="bg1">
                  <a:shade val="100000"/>
                  <a:satMod val="115000"/>
                </a:schemeClr>
              </a:gs>
            </a:gsLst>
            <a:lin ang="19800000" scaled="0"/>
            <a:tileRect/>
          </a:gradFill>
          <a:ln w="19050" cap="flat" cmpd="sng" algn="ctr">
            <a:noFill/>
            <a:prstDash val="solid"/>
          </a:ln>
          <a:effectLst>
            <a:innerShdw blurRad="190500">
              <a:prstClr val="black">
                <a:alpha val="61000"/>
              </a:prstClr>
            </a:innerShdw>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8" name="Rektangel med afrundet, diagonalt hjørne 23"/>
          <p:cNvSpPr/>
          <p:nvPr/>
        </p:nvSpPr>
        <p:spPr>
          <a:xfrm>
            <a:off x="522514" y="3439888"/>
            <a:ext cx="934604" cy="738636"/>
          </a:xfrm>
          <a:prstGeom prst="round2DiagRect">
            <a:avLst>
              <a:gd name="adj1" fmla="val 20046"/>
              <a:gd name="adj2" fmla="val 0"/>
            </a:avLst>
          </a:prstGeom>
          <a:gradFill flip="none" rotWithShape="1">
            <a:gsLst>
              <a:gs pos="0">
                <a:srgbClr val="0070C0"/>
              </a:gs>
              <a:gs pos="50000">
                <a:schemeClr val="accent5">
                  <a:lumMod val="75000"/>
                </a:schemeClr>
              </a:gs>
              <a:gs pos="100000">
                <a:srgbClr val="5B83C5">
                  <a:tint val="23500"/>
                  <a:satMod val="160000"/>
                </a:srgbClr>
              </a:gs>
            </a:gsLst>
            <a:lin ang="0" scaled="1"/>
            <a:tileRect/>
          </a:gradFill>
          <a:ln w="19050" cap="flat" cmpd="sng" algn="ctr">
            <a:noFill/>
            <a:prstDash val="solid"/>
          </a:ln>
          <a:effectLst>
            <a:innerShdw blurRad="165100" dir="11340000">
              <a:prstClr val="black">
                <a:alpha val="50000"/>
              </a:prstClr>
            </a:innerShdw>
            <a:reflection stA="48000" endPos="70000" dir="5400000" sy="-100000" algn="bl" rotWithShape="0"/>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9" name="Rektangel med afrundet, diagonalt hjørne 23"/>
          <p:cNvSpPr/>
          <p:nvPr/>
        </p:nvSpPr>
        <p:spPr>
          <a:xfrm>
            <a:off x="513196" y="4486072"/>
            <a:ext cx="914400" cy="742475"/>
          </a:xfrm>
          <a:prstGeom prst="round2DiagRect">
            <a:avLst>
              <a:gd name="adj1" fmla="val 20046"/>
              <a:gd name="adj2" fmla="val 0"/>
            </a:avLst>
          </a:prstGeom>
          <a:gradFill flip="none" rotWithShape="1">
            <a:gsLst>
              <a:gs pos="0">
                <a:srgbClr val="813F9B"/>
              </a:gs>
              <a:gs pos="40000">
                <a:srgbClr val="AA6CD0"/>
              </a:gs>
              <a:gs pos="88000">
                <a:srgbClr val="CFA0F6"/>
              </a:gs>
            </a:gsLst>
            <a:lin ang="0" scaled="1"/>
            <a:tileRect/>
          </a:gradFill>
          <a:ln w="19050" cap="flat" cmpd="sng" algn="ctr">
            <a:noFill/>
            <a:prstDash val="solid"/>
          </a:ln>
          <a:effectLst>
            <a:innerShdw blurRad="165100" dir="11340000">
              <a:prstClr val="black">
                <a:alpha val="50000"/>
              </a:prstClr>
            </a:innerShdw>
            <a:reflection stA="48000" endPos="70000" dir="5400000" sy="-100000" algn="bl" rotWithShape="0"/>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12" name="Rektangel med afrundet, diagonalt hjørne 23"/>
          <p:cNvSpPr/>
          <p:nvPr/>
        </p:nvSpPr>
        <p:spPr>
          <a:xfrm>
            <a:off x="533400" y="1242566"/>
            <a:ext cx="914400" cy="738635"/>
          </a:xfrm>
          <a:prstGeom prst="round2DiagRect">
            <a:avLst>
              <a:gd name="adj1" fmla="val 20046"/>
              <a:gd name="adj2" fmla="val 0"/>
            </a:avLst>
          </a:prstGeom>
          <a:gradFill flip="none" rotWithShape="1">
            <a:gsLst>
              <a:gs pos="0">
                <a:srgbClr val="FF9900"/>
              </a:gs>
              <a:gs pos="55000">
                <a:srgbClr val="FFFF99"/>
              </a:gs>
              <a:gs pos="100000">
                <a:schemeClr val="bg1"/>
              </a:gs>
            </a:gsLst>
            <a:lin ang="2400000" scaled="0"/>
            <a:tileRect/>
          </a:gradFill>
          <a:ln w="19050" cap="flat" cmpd="sng" algn="ctr">
            <a:noFill/>
            <a:prstDash val="solid"/>
          </a:ln>
          <a:effectLst>
            <a:innerShdw blurRad="165100" dir="11340000">
              <a:prstClr val="black">
                <a:alpha val="50000"/>
              </a:prstClr>
            </a:innerShdw>
            <a:reflection stA="48000" endPos="70000" dir="5400000" sy="-100000" algn="bl" rotWithShape="0"/>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3" name="TextBox 2"/>
          <p:cNvSpPr txBox="1"/>
          <p:nvPr/>
        </p:nvSpPr>
        <p:spPr>
          <a:xfrm>
            <a:off x="1732774" y="1371600"/>
            <a:ext cx="4191000" cy="400110"/>
          </a:xfrm>
          <a:prstGeom prst="rect">
            <a:avLst/>
          </a:prstGeom>
          <a:noFill/>
        </p:spPr>
        <p:txBody>
          <a:bodyPr wrap="square" rtlCol="0">
            <a:spAutoFit/>
          </a:bodyPr>
          <a:lstStyle/>
          <a:p>
            <a:r>
              <a:rPr lang="en-US" sz="2000" dirty="0" smtClean="0">
                <a:solidFill>
                  <a:schemeClr val="accent2">
                    <a:lumMod val="75000"/>
                  </a:schemeClr>
                </a:solidFill>
                <a:latin typeface="Calibri" pitchFamily="34" charset="0"/>
                <a:cs typeface="Calibri" pitchFamily="34" charset="0"/>
              </a:rPr>
              <a:t>Background</a:t>
            </a:r>
            <a:endParaRPr lang="en-US" sz="2000" dirty="0">
              <a:solidFill>
                <a:schemeClr val="accent2">
                  <a:lumMod val="75000"/>
                </a:schemeClr>
              </a:solidFill>
              <a:latin typeface="Calibri" pitchFamily="34" charset="0"/>
              <a:cs typeface="Calibri" pitchFamily="34" charset="0"/>
            </a:endParaRPr>
          </a:p>
        </p:txBody>
      </p:sp>
      <p:sp>
        <p:nvSpPr>
          <p:cNvPr id="19" name="Rektangel med afrundet, diagonalt hjørne 23"/>
          <p:cNvSpPr/>
          <p:nvPr/>
        </p:nvSpPr>
        <p:spPr>
          <a:xfrm rot="5400000">
            <a:off x="3640782" y="138439"/>
            <a:ext cx="738635" cy="5124600"/>
          </a:xfrm>
          <a:prstGeom prst="round2DiagRect">
            <a:avLst>
              <a:gd name="adj1" fmla="val 20046"/>
              <a:gd name="adj2" fmla="val 0"/>
            </a:avLst>
          </a:prstGeom>
          <a:gradFill flip="none" rotWithShape="1">
            <a:gsLst>
              <a:gs pos="0">
                <a:srgbClr val="6600FF"/>
              </a:gs>
              <a:gs pos="0">
                <a:schemeClr val="accent6">
                  <a:lumMod val="40000"/>
                  <a:lumOff val="60000"/>
                </a:schemeClr>
              </a:gs>
              <a:gs pos="55000">
                <a:schemeClr val="bg1">
                  <a:shade val="100000"/>
                  <a:satMod val="115000"/>
                </a:schemeClr>
              </a:gs>
            </a:gsLst>
            <a:lin ang="19800000" scaled="0"/>
            <a:tileRect/>
          </a:gradFill>
          <a:ln w="19050" cap="flat" cmpd="sng" algn="ctr">
            <a:noFill/>
            <a:prstDash val="solid"/>
          </a:ln>
          <a:effectLst>
            <a:innerShdw blurRad="190500">
              <a:prstClr val="black">
                <a:alpha val="61000"/>
              </a:prstClr>
            </a:innerShdw>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20" name="Rektangel med afrundet, diagonalt hjørne 23"/>
          <p:cNvSpPr/>
          <p:nvPr/>
        </p:nvSpPr>
        <p:spPr>
          <a:xfrm rot="5400000">
            <a:off x="3650100" y="1246905"/>
            <a:ext cx="738635" cy="5124600"/>
          </a:xfrm>
          <a:prstGeom prst="round2DiagRect">
            <a:avLst>
              <a:gd name="adj1" fmla="val 20046"/>
              <a:gd name="adj2" fmla="val 0"/>
            </a:avLst>
          </a:prstGeom>
          <a:gradFill flip="none" rotWithShape="1">
            <a:gsLst>
              <a:gs pos="0">
                <a:srgbClr val="6600FF"/>
              </a:gs>
              <a:gs pos="0">
                <a:schemeClr val="accent6">
                  <a:lumMod val="40000"/>
                  <a:lumOff val="60000"/>
                </a:schemeClr>
              </a:gs>
              <a:gs pos="55000">
                <a:schemeClr val="bg1">
                  <a:shade val="100000"/>
                  <a:satMod val="115000"/>
                </a:schemeClr>
              </a:gs>
            </a:gsLst>
            <a:lin ang="19800000" scaled="0"/>
            <a:tileRect/>
          </a:gradFill>
          <a:ln w="19050" cap="flat" cmpd="sng" algn="ctr">
            <a:noFill/>
            <a:prstDash val="solid"/>
          </a:ln>
          <a:effectLst>
            <a:innerShdw blurRad="190500">
              <a:prstClr val="black">
                <a:alpha val="61000"/>
              </a:prstClr>
            </a:innerShdw>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21" name="Rektangel med afrundet, diagonalt hjørne 23"/>
          <p:cNvSpPr/>
          <p:nvPr/>
        </p:nvSpPr>
        <p:spPr>
          <a:xfrm rot="5400000">
            <a:off x="3620578" y="2293090"/>
            <a:ext cx="738635" cy="5124600"/>
          </a:xfrm>
          <a:prstGeom prst="round2DiagRect">
            <a:avLst>
              <a:gd name="adj1" fmla="val 20046"/>
              <a:gd name="adj2" fmla="val 0"/>
            </a:avLst>
          </a:prstGeom>
          <a:gradFill flip="none" rotWithShape="1">
            <a:gsLst>
              <a:gs pos="0">
                <a:srgbClr val="6600FF"/>
              </a:gs>
              <a:gs pos="0">
                <a:schemeClr val="accent6">
                  <a:lumMod val="40000"/>
                  <a:lumOff val="60000"/>
                </a:schemeClr>
              </a:gs>
              <a:gs pos="55000">
                <a:schemeClr val="bg1">
                  <a:shade val="100000"/>
                  <a:satMod val="115000"/>
                </a:schemeClr>
              </a:gs>
            </a:gsLst>
            <a:lin ang="19800000" scaled="0"/>
            <a:tileRect/>
          </a:gradFill>
          <a:ln w="38100" cap="flat" cmpd="sng" algn="ctr">
            <a:solidFill>
              <a:schemeClr val="tx1"/>
            </a:solidFill>
            <a:prstDash val="solid"/>
          </a:ln>
          <a:effectLst>
            <a:innerShdw blurRad="190500">
              <a:prstClr val="black">
                <a:alpha val="61000"/>
              </a:prstClr>
            </a:innerShdw>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22" name="TextBox 21"/>
          <p:cNvSpPr txBox="1"/>
          <p:nvPr/>
        </p:nvSpPr>
        <p:spPr>
          <a:xfrm>
            <a:off x="1732774" y="2500684"/>
            <a:ext cx="4191000" cy="400110"/>
          </a:xfrm>
          <a:prstGeom prst="rect">
            <a:avLst/>
          </a:prstGeom>
          <a:noFill/>
        </p:spPr>
        <p:txBody>
          <a:bodyPr wrap="square" rtlCol="0">
            <a:spAutoFit/>
          </a:bodyPr>
          <a:lstStyle/>
          <a:p>
            <a:r>
              <a:rPr lang="en-US" sz="2000" dirty="0">
                <a:solidFill>
                  <a:schemeClr val="accent2">
                    <a:lumMod val="75000"/>
                  </a:schemeClr>
                </a:solidFill>
                <a:latin typeface="Calibri" pitchFamily="34" charset="0"/>
                <a:cs typeface="Calibri" pitchFamily="34" charset="0"/>
              </a:rPr>
              <a:t>More on </a:t>
            </a:r>
            <a:r>
              <a:rPr lang="en-US" sz="2000" dirty="0" smtClean="0">
                <a:solidFill>
                  <a:schemeClr val="accent2">
                    <a:lumMod val="75000"/>
                  </a:schemeClr>
                </a:solidFill>
                <a:latin typeface="Calibri" pitchFamily="34" charset="0"/>
                <a:cs typeface="Calibri" pitchFamily="34" charset="0"/>
              </a:rPr>
              <a:t>Zones</a:t>
            </a:r>
            <a:endParaRPr lang="en-US" sz="2000" dirty="0">
              <a:solidFill>
                <a:schemeClr val="accent2">
                  <a:lumMod val="75000"/>
                </a:schemeClr>
              </a:solidFill>
              <a:latin typeface="Calibri" pitchFamily="34" charset="0"/>
              <a:cs typeface="Calibri" pitchFamily="34" charset="0"/>
            </a:endParaRPr>
          </a:p>
        </p:txBody>
      </p:sp>
      <p:sp>
        <p:nvSpPr>
          <p:cNvPr id="23" name="TextBox 22"/>
          <p:cNvSpPr txBox="1"/>
          <p:nvPr/>
        </p:nvSpPr>
        <p:spPr>
          <a:xfrm>
            <a:off x="1732774" y="3638490"/>
            <a:ext cx="4191000" cy="400110"/>
          </a:xfrm>
          <a:prstGeom prst="rect">
            <a:avLst/>
          </a:prstGeom>
          <a:noFill/>
        </p:spPr>
        <p:txBody>
          <a:bodyPr wrap="square" rtlCol="0">
            <a:spAutoFit/>
          </a:bodyPr>
          <a:lstStyle/>
          <a:p>
            <a:r>
              <a:rPr lang="en-US" sz="2000" dirty="0">
                <a:solidFill>
                  <a:schemeClr val="accent2">
                    <a:lumMod val="75000"/>
                  </a:schemeClr>
                </a:solidFill>
                <a:latin typeface="Calibri" pitchFamily="34" charset="0"/>
                <a:cs typeface="Calibri" pitchFamily="34" charset="0"/>
              </a:rPr>
              <a:t>Cataloging and Resource </a:t>
            </a:r>
            <a:r>
              <a:rPr lang="en-US" sz="2000" dirty="0" smtClean="0">
                <a:solidFill>
                  <a:schemeClr val="accent2">
                    <a:lumMod val="75000"/>
                  </a:schemeClr>
                </a:solidFill>
                <a:latin typeface="Calibri" pitchFamily="34" charset="0"/>
                <a:cs typeface="Calibri" pitchFamily="34" charset="0"/>
              </a:rPr>
              <a:t>Management</a:t>
            </a:r>
            <a:endParaRPr lang="en-US" sz="2000" dirty="0">
              <a:solidFill>
                <a:schemeClr val="accent2">
                  <a:lumMod val="75000"/>
                </a:schemeClr>
              </a:solidFill>
              <a:latin typeface="Calibri" pitchFamily="34" charset="0"/>
              <a:cs typeface="Calibri" pitchFamily="34" charset="0"/>
            </a:endParaRPr>
          </a:p>
        </p:txBody>
      </p:sp>
      <p:sp>
        <p:nvSpPr>
          <p:cNvPr id="24" name="TextBox 23"/>
          <p:cNvSpPr txBox="1"/>
          <p:nvPr/>
        </p:nvSpPr>
        <p:spPr>
          <a:xfrm>
            <a:off x="1732774" y="4655335"/>
            <a:ext cx="5125226" cy="400110"/>
          </a:xfrm>
          <a:prstGeom prst="rect">
            <a:avLst/>
          </a:prstGeom>
          <a:noFill/>
        </p:spPr>
        <p:txBody>
          <a:bodyPr wrap="square" rtlCol="0">
            <a:spAutoFit/>
          </a:bodyPr>
          <a:lstStyle/>
          <a:p>
            <a:r>
              <a:rPr lang="en-US" sz="2000" dirty="0">
                <a:solidFill>
                  <a:schemeClr val="accent2">
                    <a:lumMod val="75000"/>
                  </a:schemeClr>
                </a:solidFill>
                <a:latin typeface="Calibri" pitchFamily="34" charset="0"/>
                <a:cs typeface="Calibri" pitchFamily="34" charset="0"/>
              </a:rPr>
              <a:t>A bit on </a:t>
            </a:r>
            <a:r>
              <a:rPr lang="en-US" sz="2000" dirty="0" smtClean="0">
                <a:solidFill>
                  <a:schemeClr val="accent2">
                    <a:lumMod val="75000"/>
                  </a:schemeClr>
                </a:solidFill>
                <a:latin typeface="Calibri" pitchFamily="34" charset="0"/>
                <a:cs typeface="Calibri" pitchFamily="34" charset="0"/>
              </a:rPr>
              <a:t>Fulfillment</a:t>
            </a:r>
            <a:endParaRPr lang="en-US" sz="2000" dirty="0">
              <a:solidFill>
                <a:schemeClr val="accent2">
                  <a:lumMod val="75000"/>
                </a:schemeClr>
              </a:solidFill>
              <a:latin typeface="Calibri" pitchFamily="34" charset="0"/>
              <a:cs typeface="Calibri" pitchFamily="34" charset="0"/>
            </a:endParaRPr>
          </a:p>
        </p:txBody>
      </p:sp>
      <p:sp>
        <p:nvSpPr>
          <p:cNvPr id="25" name="TextBox 24"/>
          <p:cNvSpPr txBox="1"/>
          <p:nvPr/>
        </p:nvSpPr>
        <p:spPr>
          <a:xfrm>
            <a:off x="762900" y="1378373"/>
            <a:ext cx="396356" cy="400110"/>
          </a:xfrm>
          <a:prstGeom prst="rect">
            <a:avLst/>
          </a:prstGeom>
          <a:noFill/>
        </p:spPr>
        <p:txBody>
          <a:bodyPr wrap="square" rtlCol="0">
            <a:spAutoFit/>
          </a:bodyPr>
          <a:lstStyle/>
          <a:p>
            <a:r>
              <a:rPr lang="en-US" sz="2000" dirty="0" smtClean="0">
                <a:solidFill>
                  <a:schemeClr val="accent2">
                    <a:lumMod val="75000"/>
                  </a:schemeClr>
                </a:solidFill>
                <a:latin typeface="Calibri" pitchFamily="34" charset="0"/>
                <a:cs typeface="Calibri" pitchFamily="34" charset="0"/>
              </a:rPr>
              <a:t>1.</a:t>
            </a:r>
            <a:endParaRPr lang="en-US" sz="2000" dirty="0">
              <a:solidFill>
                <a:schemeClr val="accent2">
                  <a:lumMod val="75000"/>
                </a:schemeClr>
              </a:solidFill>
              <a:latin typeface="Calibri" pitchFamily="34" charset="0"/>
              <a:cs typeface="Calibri" pitchFamily="34" charset="0"/>
            </a:endParaRPr>
          </a:p>
        </p:txBody>
      </p:sp>
      <p:sp>
        <p:nvSpPr>
          <p:cNvPr id="27" name="TextBox 26"/>
          <p:cNvSpPr txBox="1"/>
          <p:nvPr/>
        </p:nvSpPr>
        <p:spPr>
          <a:xfrm>
            <a:off x="762900" y="3609150"/>
            <a:ext cx="396356" cy="400110"/>
          </a:xfrm>
          <a:prstGeom prst="rect">
            <a:avLst/>
          </a:prstGeom>
          <a:noFill/>
        </p:spPr>
        <p:txBody>
          <a:bodyPr wrap="square" rtlCol="0">
            <a:spAutoFit/>
          </a:bodyPr>
          <a:lstStyle/>
          <a:p>
            <a:r>
              <a:rPr lang="en-US" sz="2000" dirty="0" smtClean="0">
                <a:solidFill>
                  <a:schemeClr val="accent2">
                    <a:lumMod val="75000"/>
                  </a:schemeClr>
                </a:solidFill>
                <a:latin typeface="Calibri" pitchFamily="34" charset="0"/>
                <a:cs typeface="Calibri" pitchFamily="34" charset="0"/>
              </a:rPr>
              <a:t>3.</a:t>
            </a:r>
            <a:endParaRPr lang="en-US" sz="2000" dirty="0">
              <a:solidFill>
                <a:schemeClr val="accent2">
                  <a:lumMod val="75000"/>
                </a:schemeClr>
              </a:solidFill>
              <a:latin typeface="Calibri" pitchFamily="34" charset="0"/>
              <a:cs typeface="Calibri" pitchFamily="34" charset="0"/>
            </a:endParaRPr>
          </a:p>
        </p:txBody>
      </p:sp>
      <p:sp>
        <p:nvSpPr>
          <p:cNvPr id="28" name="TextBox 27"/>
          <p:cNvSpPr txBox="1"/>
          <p:nvPr/>
        </p:nvSpPr>
        <p:spPr>
          <a:xfrm>
            <a:off x="762900" y="4644449"/>
            <a:ext cx="396356" cy="400110"/>
          </a:xfrm>
          <a:prstGeom prst="rect">
            <a:avLst/>
          </a:prstGeom>
          <a:noFill/>
        </p:spPr>
        <p:txBody>
          <a:bodyPr wrap="square" rtlCol="0">
            <a:spAutoFit/>
          </a:bodyPr>
          <a:lstStyle/>
          <a:p>
            <a:r>
              <a:rPr lang="en-US" sz="2000" dirty="0" smtClean="0">
                <a:solidFill>
                  <a:schemeClr val="accent2">
                    <a:lumMod val="75000"/>
                  </a:schemeClr>
                </a:solidFill>
                <a:latin typeface="Calibri" pitchFamily="34" charset="0"/>
                <a:cs typeface="Calibri" pitchFamily="34" charset="0"/>
              </a:rPr>
              <a:t>4.</a:t>
            </a:r>
            <a:endParaRPr lang="en-US" sz="2000" dirty="0">
              <a:solidFill>
                <a:schemeClr val="accent2">
                  <a:lumMod val="75000"/>
                </a:schemeClr>
              </a:solidFill>
              <a:latin typeface="Calibri" pitchFamily="34" charset="0"/>
              <a:cs typeface="Calibri" pitchFamily="34" charset="0"/>
            </a:endParaRPr>
          </a:p>
        </p:txBody>
      </p:sp>
      <p:sp>
        <p:nvSpPr>
          <p:cNvPr id="31" name="Rektangel med afrundet, diagonalt hjørne 23"/>
          <p:cNvSpPr/>
          <p:nvPr/>
        </p:nvSpPr>
        <p:spPr>
          <a:xfrm>
            <a:off x="533400" y="2327582"/>
            <a:ext cx="914400" cy="742475"/>
          </a:xfrm>
          <a:prstGeom prst="round2DiagRect">
            <a:avLst>
              <a:gd name="adj1" fmla="val 20046"/>
              <a:gd name="adj2" fmla="val 0"/>
            </a:avLst>
          </a:prstGeom>
          <a:gradFill flip="none" rotWithShape="1">
            <a:gsLst>
              <a:gs pos="0">
                <a:srgbClr val="228E43"/>
              </a:gs>
              <a:gs pos="38000">
                <a:srgbClr val="92D050"/>
              </a:gs>
              <a:gs pos="100000">
                <a:schemeClr val="bg1">
                  <a:lumMod val="95000"/>
                </a:schemeClr>
              </a:gs>
            </a:gsLst>
            <a:lin ang="0" scaled="1"/>
            <a:tileRect/>
          </a:gradFill>
          <a:ln w="19050" cap="flat" cmpd="sng" algn="ctr">
            <a:noFill/>
            <a:prstDash val="solid"/>
          </a:ln>
          <a:effectLst>
            <a:innerShdw blurRad="165100" dir="11340000">
              <a:prstClr val="black">
                <a:alpha val="50000"/>
              </a:prstClr>
            </a:innerShdw>
            <a:reflection stA="48000" endPos="70000" dir="5400000" sy="-100000" algn="bl" rotWithShape="0"/>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26" name="TextBox 25"/>
          <p:cNvSpPr txBox="1"/>
          <p:nvPr/>
        </p:nvSpPr>
        <p:spPr>
          <a:xfrm>
            <a:off x="762900" y="2500684"/>
            <a:ext cx="396356" cy="400110"/>
          </a:xfrm>
          <a:prstGeom prst="rect">
            <a:avLst/>
          </a:prstGeom>
          <a:noFill/>
        </p:spPr>
        <p:txBody>
          <a:bodyPr wrap="square" rtlCol="0">
            <a:spAutoFit/>
          </a:bodyPr>
          <a:lstStyle/>
          <a:p>
            <a:r>
              <a:rPr lang="en-US" sz="2000" dirty="0" smtClean="0">
                <a:solidFill>
                  <a:schemeClr val="accent2">
                    <a:lumMod val="75000"/>
                  </a:schemeClr>
                </a:solidFill>
                <a:latin typeface="Calibri" pitchFamily="34" charset="0"/>
                <a:cs typeface="Calibri" pitchFamily="34" charset="0"/>
              </a:rPr>
              <a:t>2.</a:t>
            </a:r>
            <a:endParaRPr lang="en-US" sz="2000" dirty="0">
              <a:solidFill>
                <a:schemeClr val="accent2">
                  <a:lumMod val="75000"/>
                </a:schemeClr>
              </a:solidFill>
              <a:latin typeface="Calibri" pitchFamily="34" charset="0"/>
              <a:cs typeface="Calibri" pitchFamily="34" charset="0"/>
            </a:endParaRPr>
          </a:p>
        </p:txBody>
      </p:sp>
    </p:spTree>
    <p:extLst>
      <p:ext uri="{BB962C8B-B14F-4D97-AF65-F5344CB8AC3E}">
        <p14:creationId xmlns:p14="http://schemas.microsoft.com/office/powerpoint/2010/main" val="37758202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12" descr="Agenda_2.png"/>
          <p:cNvPicPr>
            <a:picLocks noChangeAspect="1"/>
          </p:cNvPicPr>
          <p:nvPr/>
        </p:nvPicPr>
        <p:blipFill>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Resource Sharing</a:t>
            </a:r>
            <a:endParaRPr lang="en-US" dirty="0"/>
          </a:p>
        </p:txBody>
      </p:sp>
      <p:sp>
        <p:nvSpPr>
          <p:cNvPr id="6" name="Rounded Rectangle 5"/>
          <p:cNvSpPr/>
          <p:nvPr/>
        </p:nvSpPr>
        <p:spPr>
          <a:xfrm>
            <a:off x="5957887" y="1998652"/>
            <a:ext cx="2358529" cy="1310977"/>
          </a:xfrm>
          <a:prstGeom prst="roundRect">
            <a:avLst>
              <a:gd name="adj" fmla="val 10385"/>
            </a:avLst>
          </a:prstGeom>
          <a:solidFill>
            <a:srgbClr val="FFFFFF">
              <a:alpha val="65000"/>
            </a:srgbClr>
          </a:solidFill>
          <a:ln>
            <a:solidFill>
              <a:srgbClr val="A6A6A6"/>
            </a:solidFill>
          </a:ln>
          <a:effectLst/>
        </p:spPr>
        <p:style>
          <a:lnRef idx="1">
            <a:schemeClr val="accent4"/>
          </a:lnRef>
          <a:fillRef idx="2">
            <a:schemeClr val="accent4"/>
          </a:fillRef>
          <a:effectRef idx="1">
            <a:schemeClr val="accent4"/>
          </a:effectRef>
          <a:fontRef idx="minor">
            <a:schemeClr val="dk1"/>
          </a:fontRef>
        </p:style>
        <p:txBody>
          <a:bodyPr rtlCol="0" anchor="t"/>
          <a:lstStyle/>
          <a:p>
            <a:pPr algn="ctr"/>
            <a:r>
              <a:rPr lang="en-US" sz="2000" dirty="0" smtClean="0">
                <a:solidFill>
                  <a:schemeClr val="tx1">
                    <a:lumMod val="65000"/>
                    <a:lumOff val="35000"/>
                  </a:schemeClr>
                </a:solidFill>
                <a:latin typeface="Helvetica Light"/>
                <a:cs typeface="Helvetica Light"/>
              </a:rPr>
              <a:t>External Broker</a:t>
            </a:r>
            <a:endParaRPr lang="en-US" sz="2000" dirty="0">
              <a:solidFill>
                <a:schemeClr val="tx1">
                  <a:lumMod val="65000"/>
                  <a:lumOff val="35000"/>
                </a:schemeClr>
              </a:solidFill>
              <a:latin typeface="Helvetica Light"/>
              <a:cs typeface="Helvetica Light"/>
            </a:endParaRPr>
          </a:p>
        </p:txBody>
      </p:sp>
      <p:sp>
        <p:nvSpPr>
          <p:cNvPr id="7" name="Rounded Rectangle 6"/>
          <p:cNvSpPr/>
          <p:nvPr/>
        </p:nvSpPr>
        <p:spPr>
          <a:xfrm>
            <a:off x="2324101" y="4397136"/>
            <a:ext cx="1752600" cy="1604345"/>
          </a:xfrm>
          <a:prstGeom prst="roundRect">
            <a:avLst>
              <a:gd name="adj" fmla="val 8091"/>
            </a:avLst>
          </a:prstGeom>
          <a:solidFill>
            <a:srgbClr val="FFFFFF">
              <a:alpha val="59000"/>
            </a:srgbClr>
          </a:solidFill>
          <a:ln w="12700" cmpd="sng">
            <a:solidFill>
              <a:srgbClr val="A6A6A6"/>
            </a:solid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smtClean="0"/>
          </a:p>
        </p:txBody>
      </p:sp>
      <p:sp>
        <p:nvSpPr>
          <p:cNvPr id="8" name="Rounded Rectangle 7"/>
          <p:cNvSpPr/>
          <p:nvPr/>
        </p:nvSpPr>
        <p:spPr>
          <a:xfrm>
            <a:off x="2324101" y="1786121"/>
            <a:ext cx="1752600" cy="1604345"/>
          </a:xfrm>
          <a:prstGeom prst="roundRect">
            <a:avLst>
              <a:gd name="adj" fmla="val 8091"/>
            </a:avLst>
          </a:prstGeom>
          <a:solidFill>
            <a:srgbClr val="FFFFFF">
              <a:alpha val="57000"/>
            </a:srgbClr>
          </a:solidFill>
          <a:ln w="12700" cmpd="sng">
            <a:solidFill>
              <a:schemeClr val="bg1">
                <a:lumMod val="65000"/>
              </a:schemeClr>
            </a:solid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smtClean="0"/>
          </a:p>
        </p:txBody>
      </p:sp>
      <p:cxnSp>
        <p:nvCxnSpPr>
          <p:cNvPr id="9" name="Curved Connector 8"/>
          <p:cNvCxnSpPr>
            <a:endCxn id="8" idx="0"/>
          </p:cNvCxnSpPr>
          <p:nvPr/>
        </p:nvCxnSpPr>
        <p:spPr bwMode="auto">
          <a:xfrm flipV="1">
            <a:off x="1371600" y="1786121"/>
            <a:ext cx="1828801" cy="933819"/>
          </a:xfrm>
          <a:prstGeom prst="curvedConnector4">
            <a:avLst>
              <a:gd name="adj1" fmla="val 26042"/>
              <a:gd name="adj2" fmla="val 124480"/>
            </a:avLst>
          </a:prstGeom>
          <a:noFill/>
          <a:ln w="38100" cap="flat" cmpd="sng" algn="ctr">
            <a:solidFill>
              <a:schemeClr val="tx1">
                <a:lumMod val="65000"/>
                <a:lumOff val="35000"/>
              </a:schemeClr>
            </a:solidFill>
            <a:prstDash val="dash"/>
            <a:round/>
            <a:headEnd type="none" w="med" len="med"/>
            <a:tailEnd type="triangle"/>
          </a:ln>
          <a:effectLst/>
        </p:spPr>
      </p:cxnSp>
      <p:cxnSp>
        <p:nvCxnSpPr>
          <p:cNvPr id="10" name="Straight Arrow Connector 9"/>
          <p:cNvCxnSpPr>
            <a:stCxn id="7" idx="0"/>
            <a:endCxn id="8" idx="2"/>
          </p:cNvCxnSpPr>
          <p:nvPr/>
        </p:nvCxnSpPr>
        <p:spPr bwMode="auto">
          <a:xfrm flipV="1">
            <a:off x="3200401" y="3390466"/>
            <a:ext cx="0" cy="1006670"/>
          </a:xfrm>
          <a:prstGeom prst="straightConnector1">
            <a:avLst/>
          </a:prstGeom>
          <a:solidFill>
            <a:schemeClr val="accent1"/>
          </a:solidFill>
          <a:ln w="38100" cap="flat" cmpd="sng" algn="ctr">
            <a:solidFill>
              <a:srgbClr val="595959"/>
            </a:solidFill>
            <a:prstDash val="dash"/>
            <a:round/>
            <a:headEnd type="none" w="med" len="med"/>
            <a:tailEnd type="triangle"/>
          </a:ln>
          <a:effectLst/>
        </p:spPr>
      </p:cxnSp>
      <p:cxnSp>
        <p:nvCxnSpPr>
          <p:cNvPr id="11" name="Curved Connector 10"/>
          <p:cNvCxnSpPr>
            <a:stCxn id="8" idx="0"/>
            <a:endCxn id="6" idx="1"/>
          </p:cNvCxnSpPr>
          <p:nvPr/>
        </p:nvCxnSpPr>
        <p:spPr bwMode="auto">
          <a:xfrm rot="16200000" flipH="1">
            <a:off x="4145134" y="841388"/>
            <a:ext cx="868020" cy="2757486"/>
          </a:xfrm>
          <a:prstGeom prst="curvedConnector4">
            <a:avLst>
              <a:gd name="adj1" fmla="val -26336"/>
              <a:gd name="adj2" fmla="val 65889"/>
            </a:avLst>
          </a:prstGeom>
          <a:noFill/>
          <a:ln w="38100" cap="flat" cmpd="sng" algn="ctr">
            <a:solidFill>
              <a:schemeClr val="tx1">
                <a:lumMod val="65000"/>
                <a:lumOff val="35000"/>
              </a:schemeClr>
            </a:solidFill>
            <a:prstDash val="dash"/>
            <a:round/>
            <a:headEnd type="none" w="med" len="med"/>
            <a:tailEnd type="triangle"/>
          </a:ln>
          <a:effectLst/>
        </p:spPr>
      </p:cxnSp>
      <p:cxnSp>
        <p:nvCxnSpPr>
          <p:cNvPr id="12" name="Curved Connector 11"/>
          <p:cNvCxnSpPr>
            <a:stCxn id="8" idx="3"/>
            <a:endCxn id="7" idx="3"/>
          </p:cNvCxnSpPr>
          <p:nvPr/>
        </p:nvCxnSpPr>
        <p:spPr bwMode="auto">
          <a:xfrm>
            <a:off x="4076701" y="2588294"/>
            <a:ext cx="12700" cy="2611015"/>
          </a:xfrm>
          <a:prstGeom prst="curvedConnector3">
            <a:avLst>
              <a:gd name="adj1" fmla="val 1800000"/>
            </a:avLst>
          </a:prstGeom>
          <a:noFill/>
          <a:ln w="38100" cap="flat" cmpd="sng" algn="ctr">
            <a:solidFill>
              <a:schemeClr val="tx1">
                <a:lumMod val="65000"/>
                <a:lumOff val="35000"/>
              </a:schemeClr>
            </a:solidFill>
            <a:prstDash val="dash"/>
            <a:round/>
            <a:headEnd type="none" w="med" len="med"/>
            <a:tailEnd type="triangle"/>
          </a:ln>
          <a:effectLst/>
        </p:spPr>
      </p:cxnSp>
      <p:cxnSp>
        <p:nvCxnSpPr>
          <p:cNvPr id="13" name="Straight Arrow Connector 12"/>
          <p:cNvCxnSpPr>
            <a:stCxn id="7" idx="3"/>
          </p:cNvCxnSpPr>
          <p:nvPr/>
        </p:nvCxnSpPr>
        <p:spPr bwMode="auto">
          <a:xfrm flipV="1">
            <a:off x="4076701" y="5139179"/>
            <a:ext cx="1881187" cy="60130"/>
          </a:xfrm>
          <a:prstGeom prst="straightConnector1">
            <a:avLst/>
          </a:prstGeom>
          <a:solidFill>
            <a:schemeClr val="accent1"/>
          </a:solidFill>
          <a:ln w="38100" cap="flat" cmpd="sng" algn="ctr">
            <a:solidFill>
              <a:srgbClr val="595959"/>
            </a:solidFill>
            <a:prstDash val="dash"/>
            <a:round/>
            <a:headEnd type="none" w="med" len="med"/>
            <a:tailEnd type="triangle"/>
          </a:ln>
          <a:effectLst/>
        </p:spPr>
      </p:cxnSp>
      <p:cxnSp>
        <p:nvCxnSpPr>
          <p:cNvPr id="14" name="Straight Arrow Connector 13"/>
          <p:cNvCxnSpPr>
            <a:stCxn id="7" idx="3"/>
            <a:endCxn id="6" idx="1"/>
          </p:cNvCxnSpPr>
          <p:nvPr/>
        </p:nvCxnSpPr>
        <p:spPr bwMode="auto">
          <a:xfrm flipV="1">
            <a:off x="4076701" y="2654141"/>
            <a:ext cx="1881186" cy="2545168"/>
          </a:xfrm>
          <a:prstGeom prst="straightConnector1">
            <a:avLst/>
          </a:prstGeom>
          <a:solidFill>
            <a:schemeClr val="accent1"/>
          </a:solidFill>
          <a:ln w="38100" cap="flat" cmpd="sng" algn="ctr">
            <a:solidFill>
              <a:srgbClr val="595959"/>
            </a:solidFill>
            <a:prstDash val="dash"/>
            <a:round/>
            <a:headEnd type="none" w="med" len="med"/>
            <a:tailEnd type="triangle"/>
          </a:ln>
          <a:effectLst/>
        </p:spPr>
      </p:cxnSp>
      <p:pic>
        <p:nvPicPr>
          <p:cNvPr id="15" name="Picture 14" descr="Primo logo.eps"/>
          <p:cNvPicPr>
            <a:picLocks noChangeAspect="1"/>
          </p:cNvPicPr>
          <p:nvPr/>
        </p:nvPicPr>
        <p:blipFill rotWithShape="1">
          <a:blip r:embed="rId4" cstate="print">
            <a:extLst>
              <a:ext uri="{28A0092B-C50C-407E-A947-70E740481C1C}">
                <a14:useLocalDpi xmlns:a14="http://schemas.microsoft.com/office/drawing/2010/main"/>
              </a:ext>
            </a:extLst>
          </a:blip>
          <a:srcRect b="27533"/>
          <a:stretch/>
        </p:blipFill>
        <p:spPr>
          <a:xfrm>
            <a:off x="2495091" y="2205177"/>
            <a:ext cx="1410621" cy="766233"/>
          </a:xfrm>
          <a:prstGeom prst="rect">
            <a:avLst/>
          </a:prstGeom>
        </p:spPr>
      </p:pic>
      <p:pic>
        <p:nvPicPr>
          <p:cNvPr id="16" name="Picture 15" descr="logo ALMA-01.ep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16581" y="4678048"/>
            <a:ext cx="1567641" cy="1042520"/>
          </a:xfrm>
          <a:prstGeom prst="rect">
            <a:avLst/>
          </a:prstGeom>
        </p:spPr>
      </p:pic>
      <p:sp>
        <p:nvSpPr>
          <p:cNvPr id="18" name="Rounded Rectangle 17"/>
          <p:cNvSpPr/>
          <p:nvPr/>
        </p:nvSpPr>
        <p:spPr>
          <a:xfrm>
            <a:off x="5943601" y="4409956"/>
            <a:ext cx="2514600" cy="1179284"/>
          </a:xfrm>
          <a:prstGeom prst="roundRect">
            <a:avLst>
              <a:gd name="adj" fmla="val 8590"/>
            </a:avLst>
          </a:prstGeom>
          <a:solidFill>
            <a:srgbClr val="FFFFFF">
              <a:alpha val="72000"/>
            </a:srgbClr>
          </a:solidFill>
          <a:ln>
            <a:solidFill>
              <a:srgbClr val="A6A6A6"/>
            </a:solidFill>
          </a:ln>
          <a:effectLst/>
          <a:scene3d>
            <a:camera prst="isometricOffAxis1Right"/>
            <a:lightRig rig="threePt" dir="t"/>
          </a:scene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latin typeface="Helvetica Light"/>
                <a:cs typeface="Helvetica Light"/>
              </a:rPr>
              <a:t>University B</a:t>
            </a:r>
            <a:endParaRPr lang="en-US" sz="2000" dirty="0">
              <a:latin typeface="Helvetica Light"/>
              <a:cs typeface="Helvetica Light"/>
            </a:endParaRPr>
          </a:p>
        </p:txBody>
      </p:sp>
      <p:sp>
        <p:nvSpPr>
          <p:cNvPr id="21" name="Rounded Rectangle 20"/>
          <p:cNvSpPr/>
          <p:nvPr/>
        </p:nvSpPr>
        <p:spPr>
          <a:xfrm>
            <a:off x="6019801" y="4769996"/>
            <a:ext cx="2514600" cy="1179284"/>
          </a:xfrm>
          <a:prstGeom prst="roundRect">
            <a:avLst>
              <a:gd name="adj" fmla="val 8590"/>
            </a:avLst>
          </a:prstGeom>
          <a:solidFill>
            <a:srgbClr val="FFFFFF">
              <a:alpha val="72000"/>
            </a:srgbClr>
          </a:solidFill>
          <a:ln>
            <a:solidFill>
              <a:srgbClr val="A6A6A6"/>
            </a:solidFill>
          </a:ln>
          <a:effectLst/>
          <a:scene3d>
            <a:camera prst="isometricOffAxis1Right"/>
            <a:lightRig rig="threePt" dir="t"/>
          </a:scene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latin typeface="Helvetica Light"/>
                <a:cs typeface="Helvetica Light"/>
              </a:rPr>
              <a:t>University C</a:t>
            </a:r>
            <a:endParaRPr lang="en-US" sz="2000" dirty="0">
              <a:latin typeface="Helvetica Light"/>
              <a:cs typeface="Helvetica Light"/>
            </a:endParaRPr>
          </a:p>
        </p:txBody>
      </p:sp>
      <p:sp>
        <p:nvSpPr>
          <p:cNvPr id="25" name="Rectangle 24"/>
          <p:cNvSpPr/>
          <p:nvPr/>
        </p:nvSpPr>
        <p:spPr>
          <a:xfrm>
            <a:off x="6042860" y="2708920"/>
            <a:ext cx="586541" cy="369332"/>
          </a:xfrm>
          <a:prstGeom prst="rect">
            <a:avLst/>
          </a:prstGeom>
        </p:spPr>
        <p:txBody>
          <a:bodyPr wrap="none">
            <a:spAutoFit/>
          </a:bodyPr>
          <a:lstStyle/>
          <a:p>
            <a:pPr algn="ctr"/>
            <a:r>
              <a:rPr lang="en-US" dirty="0" smtClean="0">
                <a:latin typeface="Helvetica Light"/>
                <a:cs typeface="Helvetica Light"/>
              </a:rPr>
              <a:t>e.g.</a:t>
            </a:r>
            <a:endParaRPr lang="en-US" dirty="0">
              <a:latin typeface="Helvetica Light"/>
              <a:cs typeface="Helvetica Light"/>
            </a:endParaRPr>
          </a:p>
        </p:txBody>
      </p:sp>
      <p:sp>
        <p:nvSpPr>
          <p:cNvPr id="29" name="Rounded Rectangle 28"/>
          <p:cNvSpPr/>
          <p:nvPr/>
        </p:nvSpPr>
        <p:spPr>
          <a:xfrm>
            <a:off x="6096001" y="5085184"/>
            <a:ext cx="2514600" cy="1179284"/>
          </a:xfrm>
          <a:prstGeom prst="roundRect">
            <a:avLst>
              <a:gd name="adj" fmla="val 8590"/>
            </a:avLst>
          </a:prstGeom>
          <a:solidFill>
            <a:srgbClr val="FFFFFF">
              <a:alpha val="72000"/>
            </a:srgbClr>
          </a:solidFill>
          <a:ln>
            <a:solidFill>
              <a:srgbClr val="A6A6A6"/>
            </a:solidFill>
          </a:ln>
          <a:effectLst/>
          <a:scene3d>
            <a:camera prst="isometricOffAxis1Right"/>
            <a:lightRig rig="threePt" dir="t"/>
          </a:scene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latin typeface="Helvetica Light"/>
                <a:cs typeface="Helvetica Light"/>
              </a:rPr>
              <a:t>University D</a:t>
            </a:r>
            <a:endParaRPr lang="en-US" sz="2000" dirty="0">
              <a:latin typeface="Helvetica Light"/>
              <a:cs typeface="Helvetica Light"/>
            </a:endParaRPr>
          </a:p>
        </p:txBody>
      </p:sp>
      <p:pic>
        <p:nvPicPr>
          <p:cNvPr id="31" name="Picture 30" descr="genericfriendicon.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3870" y="1905000"/>
            <a:ext cx="1404629" cy="1404629"/>
          </a:xfrm>
          <a:prstGeom prst="rect">
            <a:avLst/>
          </a:prstGeom>
        </p:spPr>
      </p:pic>
      <p:pic>
        <p:nvPicPr>
          <p:cNvPr id="1026" name="Picture 2" descr="C:\Temp\British_20Library_20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3329" y="2534565"/>
            <a:ext cx="785504" cy="785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77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12" descr="Agenda_2.png"/>
          <p:cNvPicPr>
            <a:picLocks noChangeAspect="1"/>
          </p:cNvPicPr>
          <p:nvPr/>
        </p:nvPicPr>
        <p:blipFill>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Resource Sharing - Rota</a:t>
            </a:r>
            <a:endParaRPr lang="en-US" dirty="0"/>
          </a:p>
        </p:txBody>
      </p:sp>
      <p:sp>
        <p:nvSpPr>
          <p:cNvPr id="33" name="Rounded Rectangle 32"/>
          <p:cNvSpPr/>
          <p:nvPr/>
        </p:nvSpPr>
        <p:spPr>
          <a:xfrm>
            <a:off x="1828800" y="914400"/>
            <a:ext cx="2286000" cy="5538936"/>
          </a:xfrm>
          <a:prstGeom prst="roundRect">
            <a:avLst>
              <a:gd name="adj" fmla="val 6085"/>
            </a:avLst>
          </a:prstGeom>
          <a:solidFill>
            <a:schemeClr val="bg1">
              <a:lumMod val="85000"/>
            </a:schemeClr>
          </a:solidFill>
          <a:ln w="3175" cmpd="sng">
            <a:solidFill>
              <a:schemeClr val="bg1">
                <a:lumMod val="75000"/>
              </a:schemeClr>
            </a:solidFill>
          </a:ln>
          <a:effectLst>
            <a:outerShdw blurRad="63500" sx="102000" sy="102000" algn="ctr" rotWithShape="0">
              <a:schemeClr val="bg1">
                <a:lumMod val="75000"/>
                <a:alpha val="40000"/>
              </a:schemeClr>
            </a:outerShdw>
          </a:effectLst>
          <a:scene3d>
            <a:camera prst="orthographicFront"/>
            <a:lightRig rig="threePt" dir="t"/>
          </a:scene3d>
          <a:sp3d contourW="12700">
            <a:bevelT/>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4572000" y="1687309"/>
            <a:ext cx="2362200" cy="914400"/>
          </a:xfrm>
          <a:prstGeom prst="roundRect">
            <a:avLst/>
          </a:prstGeom>
          <a:solidFill>
            <a:schemeClr val="accent1">
              <a:lumMod val="90000"/>
              <a:alpha val="58000"/>
            </a:schemeClr>
          </a:solidFill>
          <a:ln w="25400" cmpd="sng">
            <a:solidFill>
              <a:schemeClr val="bg1">
                <a:lumMod val="75000"/>
              </a:schemeClr>
            </a:solidFill>
          </a:ln>
          <a:effectLst/>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en-US" dirty="0" smtClean="0">
                <a:solidFill>
                  <a:srgbClr val="404040"/>
                </a:solidFill>
                <a:latin typeface="Helvetica Light"/>
                <a:cs typeface="Helvetica Light"/>
              </a:rPr>
              <a:t>Workflow Profile</a:t>
            </a:r>
            <a:endParaRPr lang="en-US" dirty="0">
              <a:solidFill>
                <a:srgbClr val="404040"/>
              </a:solidFill>
              <a:latin typeface="Helvetica Light"/>
              <a:cs typeface="Helvetica Light"/>
            </a:endParaRPr>
          </a:p>
        </p:txBody>
      </p:sp>
      <p:sp>
        <p:nvSpPr>
          <p:cNvPr id="36" name="Rounded Rectangle 35"/>
          <p:cNvSpPr/>
          <p:nvPr/>
        </p:nvSpPr>
        <p:spPr>
          <a:xfrm>
            <a:off x="4577645" y="2737177"/>
            <a:ext cx="2362200" cy="914400"/>
          </a:xfrm>
          <a:prstGeom prst="roundRect">
            <a:avLst/>
          </a:prstGeom>
          <a:solidFill>
            <a:schemeClr val="tx1">
              <a:alpha val="34000"/>
            </a:schemeClr>
          </a:solidFill>
          <a:ln>
            <a:noFill/>
          </a:ln>
          <a:effectLst/>
          <a:scene3d>
            <a:camera prst="orthographicFront">
              <a:rot lat="0" lon="0" rev="0"/>
            </a:camera>
            <a:lightRig rig="threePt" dir="t">
              <a:rot lat="0" lon="0" rev="1200000"/>
            </a:lightRig>
          </a:scene3d>
          <a:sp3d/>
        </p:spPr>
        <p:style>
          <a:lnRef idx="0">
            <a:schemeClr val="dk1"/>
          </a:lnRef>
          <a:fillRef idx="1003">
            <a:schemeClr val="dk2"/>
          </a:fillRef>
          <a:effectRef idx="3">
            <a:schemeClr val="dk1"/>
          </a:effectRef>
          <a:fontRef idx="minor">
            <a:schemeClr val="lt1"/>
          </a:fontRef>
        </p:style>
        <p:txBody>
          <a:bodyPr rtlCol="0" anchor="ctr"/>
          <a:lstStyle/>
          <a:p>
            <a:pPr algn="ctr"/>
            <a:r>
              <a:rPr lang="en-US" dirty="0" smtClean="0">
                <a:solidFill>
                  <a:schemeClr val="bg1"/>
                </a:solidFill>
                <a:latin typeface="Helvetica Light"/>
                <a:cs typeface="Helvetica Light"/>
              </a:rPr>
              <a:t>Integration Profile</a:t>
            </a:r>
            <a:endParaRPr lang="en-US" dirty="0">
              <a:solidFill>
                <a:schemeClr val="bg1"/>
              </a:solidFill>
              <a:latin typeface="Helvetica Light"/>
              <a:cs typeface="Helvetica Light"/>
            </a:endParaRPr>
          </a:p>
        </p:txBody>
      </p:sp>
      <p:sp>
        <p:nvSpPr>
          <p:cNvPr id="37" name="Rounded Rectangle 36"/>
          <p:cNvSpPr/>
          <p:nvPr/>
        </p:nvSpPr>
        <p:spPr>
          <a:xfrm>
            <a:off x="4572000" y="4263998"/>
            <a:ext cx="2362200" cy="914400"/>
          </a:xfrm>
          <a:prstGeom prst="roundRect">
            <a:avLst/>
          </a:prstGeom>
          <a:solidFill>
            <a:schemeClr val="accent1">
              <a:lumMod val="90000"/>
              <a:alpha val="58000"/>
            </a:schemeClr>
          </a:solidFill>
          <a:ln w="25400" cmpd="sng">
            <a:solidFill>
              <a:schemeClr val="bg1">
                <a:lumMod val="75000"/>
              </a:schemeClr>
            </a:solidFill>
          </a:ln>
          <a:effectLst/>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en-US" dirty="0" smtClean="0">
                <a:solidFill>
                  <a:srgbClr val="404040"/>
                </a:solidFill>
                <a:latin typeface="Helvetica Light"/>
                <a:cs typeface="Helvetica Light"/>
              </a:rPr>
              <a:t>Workflow Profile</a:t>
            </a:r>
            <a:endParaRPr lang="en-US" dirty="0">
              <a:solidFill>
                <a:srgbClr val="404040"/>
              </a:solidFill>
              <a:latin typeface="Helvetica Light"/>
              <a:cs typeface="Helvetica Light"/>
            </a:endParaRPr>
          </a:p>
        </p:txBody>
      </p:sp>
      <p:sp>
        <p:nvSpPr>
          <p:cNvPr id="38" name="Rounded Rectangle 37"/>
          <p:cNvSpPr/>
          <p:nvPr/>
        </p:nvSpPr>
        <p:spPr>
          <a:xfrm>
            <a:off x="4572000" y="5390066"/>
            <a:ext cx="2362200" cy="914400"/>
          </a:xfrm>
          <a:prstGeom prst="roundRect">
            <a:avLst/>
          </a:prstGeom>
          <a:solidFill>
            <a:schemeClr val="tx1">
              <a:alpha val="34000"/>
            </a:schemeClr>
          </a:solidFill>
          <a:ln>
            <a:noFill/>
          </a:ln>
          <a:effectLst/>
          <a:scene3d>
            <a:camera prst="orthographicFront">
              <a:rot lat="0" lon="0" rev="0"/>
            </a:camera>
            <a:lightRig rig="threePt" dir="t">
              <a:rot lat="0" lon="0" rev="1200000"/>
            </a:lightRig>
          </a:scene3d>
          <a:sp3d/>
        </p:spPr>
        <p:style>
          <a:lnRef idx="0">
            <a:schemeClr val="dk1"/>
          </a:lnRef>
          <a:fillRef idx="1003">
            <a:schemeClr val="dk2"/>
          </a:fillRef>
          <a:effectRef idx="3">
            <a:schemeClr val="dk1"/>
          </a:effectRef>
          <a:fontRef idx="minor">
            <a:schemeClr val="lt1"/>
          </a:fontRef>
        </p:style>
        <p:txBody>
          <a:bodyPr rtlCol="0" anchor="ctr"/>
          <a:lstStyle/>
          <a:p>
            <a:pPr algn="ctr"/>
            <a:r>
              <a:rPr lang="en-US" dirty="0" smtClean="0">
                <a:solidFill>
                  <a:schemeClr val="bg1"/>
                </a:solidFill>
                <a:latin typeface="Helvetica Light"/>
                <a:cs typeface="Helvetica Light"/>
              </a:rPr>
              <a:t>Integration Profile</a:t>
            </a:r>
            <a:endParaRPr lang="en-US" dirty="0">
              <a:solidFill>
                <a:schemeClr val="bg1"/>
              </a:solidFill>
              <a:latin typeface="Helvetica Light"/>
              <a:cs typeface="Helvetica Light"/>
            </a:endParaRPr>
          </a:p>
        </p:txBody>
      </p:sp>
      <p:sp>
        <p:nvSpPr>
          <p:cNvPr id="39" name="TextBox 38"/>
          <p:cNvSpPr txBox="1"/>
          <p:nvPr/>
        </p:nvSpPr>
        <p:spPr>
          <a:xfrm>
            <a:off x="2329641" y="1143000"/>
            <a:ext cx="1131918" cy="523220"/>
          </a:xfrm>
          <a:prstGeom prst="rect">
            <a:avLst/>
          </a:prstGeom>
          <a:noFill/>
        </p:spPr>
        <p:txBody>
          <a:bodyPr wrap="square" rtlCol="0">
            <a:spAutoFit/>
          </a:bodyPr>
          <a:lstStyle/>
          <a:p>
            <a:pPr algn="ctr"/>
            <a:r>
              <a:rPr lang="en-US" sz="2800" dirty="0" smtClean="0">
                <a:solidFill>
                  <a:srgbClr val="595959"/>
                </a:solidFill>
                <a:latin typeface="Helvetica Light"/>
                <a:cs typeface="Helvetica Light"/>
              </a:rPr>
              <a:t>Rota</a:t>
            </a:r>
            <a:endParaRPr lang="en-US" sz="2800" dirty="0">
              <a:solidFill>
                <a:srgbClr val="595959"/>
              </a:solidFill>
              <a:latin typeface="Helvetica Light"/>
              <a:cs typeface="Helvetica Light"/>
            </a:endParaRPr>
          </a:p>
        </p:txBody>
      </p:sp>
      <p:cxnSp>
        <p:nvCxnSpPr>
          <p:cNvPr id="40" name="Straight Arrow Connector 39"/>
          <p:cNvCxnSpPr>
            <a:stCxn id="53" idx="3"/>
          </p:cNvCxnSpPr>
          <p:nvPr/>
        </p:nvCxnSpPr>
        <p:spPr>
          <a:xfrm flipV="1">
            <a:off x="3733800" y="1987096"/>
            <a:ext cx="838200" cy="118484"/>
          </a:xfrm>
          <a:prstGeom prst="straightConnector1">
            <a:avLst/>
          </a:prstGeom>
          <a:ln w="28575">
            <a:solidFill>
              <a:schemeClr val="tx1">
                <a:lumMod val="50000"/>
                <a:lumOff val="50000"/>
              </a:schemeClr>
            </a:solidFill>
            <a:headEnd type="none"/>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p:cNvCxnSpPr>
            <a:stCxn id="53" idx="3"/>
          </p:cNvCxnSpPr>
          <p:nvPr/>
        </p:nvCxnSpPr>
        <p:spPr>
          <a:xfrm>
            <a:off x="3733800" y="2105580"/>
            <a:ext cx="762000" cy="1018620"/>
          </a:xfrm>
          <a:prstGeom prst="straightConnector1">
            <a:avLst/>
          </a:prstGeom>
          <a:ln w="28575">
            <a:solidFill>
              <a:schemeClr val="tx1">
                <a:lumMod val="50000"/>
                <a:lumOff val="50000"/>
              </a:schemeClr>
            </a:solidFill>
            <a:headEnd type="none"/>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flipV="1">
            <a:off x="3733800" y="3264932"/>
            <a:ext cx="838200" cy="647700"/>
          </a:xfrm>
          <a:prstGeom prst="straightConnector1">
            <a:avLst/>
          </a:prstGeom>
          <a:ln w="28575">
            <a:solidFill>
              <a:srgbClr val="7F7F7F"/>
            </a:solidFill>
            <a:headEnd type="none"/>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a:xfrm flipV="1">
            <a:off x="3733800" y="2045732"/>
            <a:ext cx="762000" cy="1866900"/>
          </a:xfrm>
          <a:prstGeom prst="straightConnector1">
            <a:avLst/>
          </a:prstGeom>
          <a:ln w="28575">
            <a:solidFill>
              <a:schemeClr val="tx1">
                <a:lumMod val="50000"/>
                <a:lumOff val="50000"/>
              </a:schemeClr>
            </a:solidFill>
            <a:headEnd type="none"/>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flipV="1">
            <a:off x="3733800" y="4636532"/>
            <a:ext cx="762000" cy="952500"/>
          </a:xfrm>
          <a:prstGeom prst="straightConnector1">
            <a:avLst/>
          </a:prstGeom>
          <a:ln w="28575">
            <a:solidFill>
              <a:schemeClr val="tx1">
                <a:lumMod val="50000"/>
                <a:lumOff val="50000"/>
              </a:schemeClr>
            </a:solidFill>
            <a:headEnd type="none"/>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a:xfrm>
            <a:off x="3733800" y="5675465"/>
            <a:ext cx="762000" cy="256467"/>
          </a:xfrm>
          <a:prstGeom prst="straightConnector1">
            <a:avLst/>
          </a:prstGeom>
          <a:ln w="28575">
            <a:solidFill>
              <a:schemeClr val="tx1">
                <a:lumMod val="50000"/>
                <a:lumOff val="50000"/>
              </a:schemeClr>
            </a:solidFill>
            <a:headEnd type="none"/>
            <a:tailEnd type="triangle"/>
          </a:ln>
        </p:spPr>
        <p:style>
          <a:lnRef idx="1">
            <a:schemeClr val="dk1"/>
          </a:lnRef>
          <a:fillRef idx="0">
            <a:schemeClr val="dk1"/>
          </a:fillRef>
          <a:effectRef idx="0">
            <a:schemeClr val="dk1"/>
          </a:effectRef>
          <a:fontRef idx="minor">
            <a:schemeClr val="tx1"/>
          </a:fontRef>
        </p:style>
      </p:cxnSp>
      <p:sp>
        <p:nvSpPr>
          <p:cNvPr id="46" name="Right Arrow 45"/>
          <p:cNvSpPr/>
          <p:nvPr/>
        </p:nvSpPr>
        <p:spPr>
          <a:xfrm>
            <a:off x="457200" y="1731049"/>
            <a:ext cx="1436510" cy="783551"/>
          </a:xfrm>
          <a:prstGeom prst="rightArrow">
            <a:avLst/>
          </a:prstGeom>
          <a:solidFill>
            <a:srgbClr val="FFFFFF">
              <a:alpha val="81000"/>
            </a:srgbClr>
          </a:solidFill>
          <a:ln w="12700" cmpd="sng">
            <a:solidFill>
              <a:schemeClr val="bg1">
                <a:lumMod val="85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65000"/>
                    <a:lumOff val="35000"/>
                  </a:schemeClr>
                </a:solidFill>
                <a:latin typeface="Helvetica Light"/>
                <a:cs typeface="Helvetica Light"/>
              </a:rPr>
              <a:t>Request</a:t>
            </a:r>
            <a:endParaRPr lang="en-US" dirty="0">
              <a:solidFill>
                <a:schemeClr val="tx1">
                  <a:lumMod val="65000"/>
                  <a:lumOff val="35000"/>
                </a:schemeClr>
              </a:solidFill>
              <a:latin typeface="Helvetica Light"/>
              <a:cs typeface="Helvetica Light"/>
            </a:endParaRPr>
          </a:p>
        </p:txBody>
      </p:sp>
      <p:sp>
        <p:nvSpPr>
          <p:cNvPr id="53" name="Rounded Rectangle 52"/>
          <p:cNvSpPr/>
          <p:nvPr/>
        </p:nvSpPr>
        <p:spPr>
          <a:xfrm>
            <a:off x="2057400" y="1893332"/>
            <a:ext cx="1676400" cy="424496"/>
          </a:xfrm>
          <a:prstGeom prst="roundRect">
            <a:avLst>
              <a:gd name="adj" fmla="val 9612"/>
            </a:avLst>
          </a:prstGeom>
          <a:solidFill>
            <a:schemeClr val="bg1"/>
          </a:solid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r>
              <a:rPr lang="en-US" dirty="0" smtClean="0">
                <a:solidFill>
                  <a:srgbClr val="404040"/>
                </a:solidFill>
                <a:latin typeface="Helvetica Light"/>
                <a:cs typeface="Helvetica Light"/>
              </a:rPr>
              <a:t>University B</a:t>
            </a:r>
            <a:endParaRPr lang="en-US" dirty="0">
              <a:solidFill>
                <a:srgbClr val="404040"/>
              </a:solidFill>
              <a:latin typeface="Helvetica Light"/>
              <a:cs typeface="Helvetica Light"/>
            </a:endParaRPr>
          </a:p>
        </p:txBody>
      </p:sp>
      <p:sp>
        <p:nvSpPr>
          <p:cNvPr id="54" name="Rounded Rectangle 53"/>
          <p:cNvSpPr/>
          <p:nvPr/>
        </p:nvSpPr>
        <p:spPr>
          <a:xfrm>
            <a:off x="2057400" y="3569732"/>
            <a:ext cx="1676400" cy="488244"/>
          </a:xfrm>
          <a:prstGeom prst="roundRect">
            <a:avLst>
              <a:gd name="adj" fmla="val 9612"/>
            </a:avLst>
          </a:prstGeom>
          <a:solidFill>
            <a:schemeClr val="bg1"/>
          </a:solidFill>
          <a:ln>
            <a:solidFill>
              <a:schemeClr val="bg1">
                <a:lumMod val="75000"/>
              </a:schemeClr>
            </a:solidFill>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r>
              <a:rPr lang="en-US" dirty="0" smtClean="0">
                <a:solidFill>
                  <a:srgbClr val="404040"/>
                </a:solidFill>
                <a:latin typeface="Helvetica Light"/>
                <a:cs typeface="Helvetica Light"/>
              </a:rPr>
              <a:t>University C</a:t>
            </a:r>
            <a:endParaRPr lang="en-US" dirty="0">
              <a:solidFill>
                <a:srgbClr val="404040"/>
              </a:solidFill>
              <a:latin typeface="Helvetica Light"/>
              <a:cs typeface="Helvetica Light"/>
            </a:endParaRPr>
          </a:p>
        </p:txBody>
      </p:sp>
      <p:sp>
        <p:nvSpPr>
          <p:cNvPr id="55" name="Rounded Rectangle 54"/>
          <p:cNvSpPr/>
          <p:nvPr/>
        </p:nvSpPr>
        <p:spPr>
          <a:xfrm>
            <a:off x="2057400" y="5178398"/>
            <a:ext cx="1676400" cy="677334"/>
          </a:xfrm>
          <a:prstGeom prst="roundRect">
            <a:avLst>
              <a:gd name="adj" fmla="val 9612"/>
            </a:avLst>
          </a:prstGeom>
          <a:solidFill>
            <a:schemeClr val="bg1"/>
          </a:solidFill>
          <a:ln>
            <a:solidFill>
              <a:schemeClr val="bg1">
                <a:lumMod val="75000"/>
              </a:schemeClr>
            </a:solidFill>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r>
              <a:rPr lang="en-US" dirty="0" smtClean="0">
                <a:solidFill>
                  <a:srgbClr val="404040"/>
                </a:solidFill>
                <a:latin typeface="Helvetica Light"/>
                <a:cs typeface="Helvetica Light"/>
              </a:rPr>
              <a:t>Supplier of Last resort</a:t>
            </a:r>
            <a:endParaRPr lang="en-US" dirty="0">
              <a:solidFill>
                <a:srgbClr val="404040"/>
              </a:solidFill>
              <a:latin typeface="Helvetica Light"/>
              <a:cs typeface="Helvetica Light"/>
            </a:endParaRPr>
          </a:p>
        </p:txBody>
      </p:sp>
      <p:pic>
        <p:nvPicPr>
          <p:cNvPr id="56" name="Picture 55" descr="link.icns"/>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00000">
            <a:off x="5613400" y="2427111"/>
            <a:ext cx="406400" cy="406400"/>
          </a:xfrm>
          <a:prstGeom prst="rect">
            <a:avLst/>
          </a:prstGeom>
        </p:spPr>
      </p:pic>
      <p:pic>
        <p:nvPicPr>
          <p:cNvPr id="57" name="Picture 56" descr="link.icns"/>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00000">
            <a:off x="5613400" y="5080000"/>
            <a:ext cx="406400" cy="406400"/>
          </a:xfrm>
          <a:prstGeom prst="rect">
            <a:avLst/>
          </a:prstGeom>
        </p:spPr>
      </p:pic>
    </p:spTree>
    <p:extLst>
      <p:ext uri="{BB962C8B-B14F-4D97-AF65-F5344CB8AC3E}">
        <p14:creationId xmlns:p14="http://schemas.microsoft.com/office/powerpoint/2010/main" val="3674261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2"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0-#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2000"/>
                                        <p:tgtEl>
                                          <p:spTgt spid="40"/>
                                        </p:tgtEl>
                                      </p:cBhvr>
                                    </p:animEffect>
                                  </p:childTnLst>
                                </p:cTn>
                              </p:par>
                              <p:par>
                                <p:cTn id="12" presetID="22" presetClass="entr" presetSubtype="8" fill="hold"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wipe(left)">
                                      <p:cBhvr>
                                        <p:cTn id="14" dur="2000"/>
                                        <p:tgtEl>
                                          <p:spTgt spid="4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 0 L 0 0.25 E" pathEditMode="relative" ptsTypes="">
                                      <p:cBhvr>
                                        <p:cTn id="18" dur="2000" fill="hold"/>
                                        <p:tgtEl>
                                          <p:spTgt spid="46"/>
                                        </p:tgtEl>
                                        <p:attrNameLst>
                                          <p:attrName>ppt_x</p:attrName>
                                          <p:attrName>ppt_y</p:attrName>
                                        </p:attrNameLst>
                                      </p:cBhvr>
                                    </p:animMotion>
                                  </p:childTnLst>
                                </p:cTn>
                              </p:par>
                              <p:par>
                                <p:cTn id="19" presetID="22" presetClass="entr" presetSubtype="8"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2000"/>
                                        <p:tgtEl>
                                          <p:spTgt spid="43"/>
                                        </p:tgtEl>
                                      </p:cBhvr>
                                    </p:animEffect>
                                  </p:childTnLst>
                                </p:cTn>
                              </p:par>
                              <p:par>
                                <p:cTn id="22" presetID="22" presetClass="entr" presetSubtype="8"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left)">
                                      <p:cBhvr>
                                        <p:cTn id="24" dur="20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1" nodeType="clickEffect">
                                  <p:stCondLst>
                                    <p:cond delay="0"/>
                                  </p:stCondLst>
                                  <p:childTnLst>
                                    <p:animMotion origin="layout" path="M -4.72222E-6 0.25 L -4.72222E-6 0.52384 " pathEditMode="relative" rAng="0" ptsTypes="AA">
                                      <p:cBhvr>
                                        <p:cTn id="28" dur="2000" fill="hold"/>
                                        <p:tgtEl>
                                          <p:spTgt spid="46"/>
                                        </p:tgtEl>
                                        <p:attrNameLst>
                                          <p:attrName>ppt_x</p:attrName>
                                          <p:attrName>ppt_y</p:attrName>
                                        </p:attrNameLst>
                                      </p:cBhvr>
                                      <p:rCtr x="0" y="13681"/>
                                    </p:animMotion>
                                  </p:childTnLst>
                                </p:cTn>
                              </p:par>
                              <p:par>
                                <p:cTn id="29" presetID="22" presetClass="entr" presetSubtype="8"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2000"/>
                                        <p:tgtEl>
                                          <p:spTgt spid="44"/>
                                        </p:tgtEl>
                                      </p:cBhvr>
                                    </p:animEffect>
                                  </p:childTnLst>
                                </p:cTn>
                              </p:par>
                              <p:par>
                                <p:cTn id="32" presetID="22" presetClass="entr" presetSubtype="8" fill="hold"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left)">
                                      <p:cBhvr>
                                        <p:cTn id="34"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46" grpId="2"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12" descr="Agenda_2.png"/>
          <p:cNvPicPr>
            <a:picLocks noChangeAspect="1"/>
          </p:cNvPicPr>
          <p:nvPr/>
        </p:nvPicPr>
        <p:blipFill>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Resource Sharing – Borrowing Side</a:t>
            </a:r>
            <a:endParaRPr lang="en-US" dirty="0"/>
          </a:p>
        </p:txBody>
      </p:sp>
      <p:sp>
        <p:nvSpPr>
          <p:cNvPr id="22" name="Left Arrow 21"/>
          <p:cNvSpPr/>
          <p:nvPr/>
        </p:nvSpPr>
        <p:spPr>
          <a:xfrm>
            <a:off x="3246069" y="2743200"/>
            <a:ext cx="2697531" cy="309265"/>
          </a:xfrm>
          <a:prstGeom prst="leftArrow">
            <a:avLst/>
          </a:prstGeom>
          <a:solidFill>
            <a:schemeClr val="bg1">
              <a:alpha val="38000"/>
            </a:schemeClr>
          </a:solidFill>
          <a:ln w="12700" cmpd="sng">
            <a:gradFill flip="none" rotWithShape="1">
              <a:gsLst>
                <a:gs pos="100000">
                  <a:schemeClr val="bg2">
                    <a:lumMod val="50000"/>
                    <a:alpha val="50000"/>
                  </a:schemeClr>
                </a:gs>
                <a:gs pos="0">
                  <a:schemeClr val="accent1">
                    <a:lumMod val="75000"/>
                    <a:alpha val="5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descr="C:\Documents and Settings\moshes\Local Settings\Temporary Internet Files\Content.IE5\9XD7OO1Z\MC900383320[1].wmf"/>
          <p:cNvPicPr>
            <a:picLocks noChangeAspect="1" noChangeArrowheads="1"/>
          </p:cNvPicPr>
          <p:nvPr/>
        </p:nvPicPr>
        <p:blipFill>
          <a:blip r:embed="rId4" cstate="print">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bwMode="auto">
          <a:xfrm>
            <a:off x="838200" y="1531937"/>
            <a:ext cx="563471" cy="60166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4015764" y="1608136"/>
            <a:ext cx="838200" cy="292388"/>
          </a:xfrm>
          <a:prstGeom prst="rect">
            <a:avLst/>
          </a:prstGeom>
          <a:noFill/>
        </p:spPr>
        <p:txBody>
          <a:bodyPr wrap="square" rtlCol="0">
            <a:spAutoFit/>
          </a:bodyPr>
          <a:lstStyle/>
          <a:p>
            <a:r>
              <a:rPr lang="en-US" sz="1300" dirty="0" smtClean="0">
                <a:latin typeface="Helvetica Light"/>
                <a:cs typeface="Helvetica Light"/>
              </a:rPr>
              <a:t>Request</a:t>
            </a:r>
            <a:endParaRPr lang="en-US" sz="1300" dirty="0">
              <a:latin typeface="Helvetica Light"/>
              <a:cs typeface="Helvetica Light"/>
            </a:endParaRPr>
          </a:p>
        </p:txBody>
      </p:sp>
      <p:sp>
        <p:nvSpPr>
          <p:cNvPr id="25" name="Left Arrow 24"/>
          <p:cNvSpPr/>
          <p:nvPr/>
        </p:nvSpPr>
        <p:spPr>
          <a:xfrm rot="10800000">
            <a:off x="3048000" y="1824333"/>
            <a:ext cx="2628014" cy="309265"/>
          </a:xfrm>
          <a:prstGeom prst="leftArrow">
            <a:avLst/>
          </a:prstGeom>
          <a:solidFill>
            <a:schemeClr val="bg1">
              <a:alpha val="38000"/>
            </a:schemeClr>
          </a:solidFill>
          <a:ln w="12700" cmpd="sng">
            <a:gradFill flip="none" rotWithShape="1">
              <a:gsLst>
                <a:gs pos="0">
                  <a:schemeClr val="bg2">
                    <a:lumMod val="50000"/>
                    <a:alpha val="50000"/>
                  </a:schemeClr>
                </a:gs>
                <a:gs pos="100000">
                  <a:schemeClr val="accent1">
                    <a:lumMod val="75000"/>
                    <a:alpha val="5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962400" y="2542401"/>
            <a:ext cx="1104899" cy="292388"/>
          </a:xfrm>
          <a:prstGeom prst="rect">
            <a:avLst/>
          </a:prstGeom>
          <a:noFill/>
        </p:spPr>
        <p:txBody>
          <a:bodyPr wrap="square" rtlCol="0">
            <a:spAutoFit/>
          </a:bodyPr>
          <a:lstStyle/>
          <a:p>
            <a:r>
              <a:rPr lang="en-US" sz="1300" dirty="0" smtClean="0">
                <a:latin typeface="Helvetica Light"/>
                <a:cs typeface="Helvetica Light"/>
              </a:rPr>
              <a:t>Ship\Reject</a:t>
            </a:r>
            <a:endParaRPr lang="en-US" sz="1300" dirty="0">
              <a:latin typeface="Helvetica Light"/>
              <a:cs typeface="Helvetica Light"/>
            </a:endParaRPr>
          </a:p>
        </p:txBody>
      </p:sp>
      <p:pic>
        <p:nvPicPr>
          <p:cNvPr id="27" name="Picture 2" descr="C:\Documents and Settings\moshes\Local Settings\Temporary Internet Files\Content.IE5\9XD7OO1Z\MC900383320[1].wmf"/>
          <p:cNvPicPr>
            <a:picLocks noChangeAspect="1" noChangeArrowheads="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7534966" y="2467211"/>
            <a:ext cx="563471" cy="6016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Documents and Settings\moshes\Local Settings\Temporary Internet Files\Content.IE5\9XD7OO1Z\MC900383320[1].wmf"/>
          <p:cNvPicPr>
            <a:picLocks noChangeAspect="1" noChangeArrowheads="1"/>
          </p:cNvPicPr>
          <p:nvPr/>
        </p:nvPicPr>
        <p:blipFill>
          <a:blip r:embed="rId4" cstate="print">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bwMode="auto">
          <a:xfrm>
            <a:off x="838200" y="5458599"/>
            <a:ext cx="563471" cy="6016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Documents and Settings\moshes\Local Settings\Temporary Internet Files\Content.IE5\9XD7OO1Z\MC900383320[1].wmf"/>
          <p:cNvPicPr>
            <a:picLocks noChangeAspect="1" noChangeArrowheads="1"/>
          </p:cNvPicPr>
          <p:nvPr/>
        </p:nvPicPr>
        <p:blipFill>
          <a:blip r:embed="rId4" cstate="print">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bwMode="auto">
          <a:xfrm>
            <a:off x="861264" y="4018736"/>
            <a:ext cx="563471" cy="601663"/>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762000" y="3810000"/>
            <a:ext cx="1066800" cy="276999"/>
          </a:xfrm>
          <a:prstGeom prst="rect">
            <a:avLst/>
          </a:prstGeom>
          <a:noFill/>
        </p:spPr>
        <p:txBody>
          <a:bodyPr wrap="square" rtlCol="0">
            <a:spAutoFit/>
          </a:bodyPr>
          <a:lstStyle/>
          <a:p>
            <a:r>
              <a:rPr lang="en-US" sz="1200" dirty="0" smtClean="0"/>
              <a:t>Receive</a:t>
            </a:r>
            <a:endParaRPr lang="en-US" sz="1200" dirty="0"/>
          </a:p>
        </p:txBody>
      </p:sp>
      <p:sp>
        <p:nvSpPr>
          <p:cNvPr id="31" name="TextBox 30"/>
          <p:cNvSpPr txBox="1"/>
          <p:nvPr/>
        </p:nvSpPr>
        <p:spPr>
          <a:xfrm>
            <a:off x="762000" y="5181600"/>
            <a:ext cx="1066800" cy="276999"/>
          </a:xfrm>
          <a:prstGeom prst="rect">
            <a:avLst/>
          </a:prstGeom>
          <a:noFill/>
        </p:spPr>
        <p:txBody>
          <a:bodyPr wrap="square" rtlCol="0">
            <a:spAutoFit/>
          </a:bodyPr>
          <a:lstStyle/>
          <a:p>
            <a:r>
              <a:rPr lang="en-US" sz="1200" dirty="0" smtClean="0"/>
              <a:t>Return</a:t>
            </a:r>
            <a:endParaRPr lang="en-US" sz="1200" dirty="0"/>
          </a:p>
        </p:txBody>
      </p:sp>
      <p:sp>
        <p:nvSpPr>
          <p:cNvPr id="34" name="TextBox 33"/>
          <p:cNvSpPr txBox="1"/>
          <p:nvPr/>
        </p:nvSpPr>
        <p:spPr>
          <a:xfrm>
            <a:off x="3939564" y="3841749"/>
            <a:ext cx="990600" cy="292388"/>
          </a:xfrm>
          <a:prstGeom prst="rect">
            <a:avLst/>
          </a:prstGeom>
          <a:noFill/>
        </p:spPr>
        <p:txBody>
          <a:bodyPr wrap="square" rtlCol="0">
            <a:spAutoFit/>
          </a:bodyPr>
          <a:lstStyle/>
          <a:p>
            <a:r>
              <a:rPr lang="en-US" sz="1300" dirty="0" smtClean="0">
                <a:latin typeface="Helvetica Light"/>
                <a:cs typeface="Helvetica Light"/>
              </a:rPr>
              <a:t>Received</a:t>
            </a:r>
            <a:endParaRPr lang="en-US" sz="1300" dirty="0">
              <a:latin typeface="Helvetica Light"/>
              <a:cs typeface="Helvetica Light"/>
            </a:endParaRPr>
          </a:p>
        </p:txBody>
      </p:sp>
      <p:sp>
        <p:nvSpPr>
          <p:cNvPr id="47" name="Left Arrow 46"/>
          <p:cNvSpPr/>
          <p:nvPr/>
        </p:nvSpPr>
        <p:spPr>
          <a:xfrm rot="10800000">
            <a:off x="2895601" y="4034132"/>
            <a:ext cx="2761217" cy="309265"/>
          </a:xfrm>
          <a:prstGeom prst="leftArrow">
            <a:avLst/>
          </a:prstGeom>
          <a:solidFill>
            <a:schemeClr val="bg1">
              <a:alpha val="38000"/>
            </a:schemeClr>
          </a:solidFill>
          <a:ln w="12700" cmpd="sng">
            <a:gradFill flip="none" rotWithShape="1">
              <a:gsLst>
                <a:gs pos="0">
                  <a:schemeClr val="bg2">
                    <a:lumMod val="50000"/>
                    <a:alpha val="50000"/>
                  </a:schemeClr>
                </a:gs>
                <a:gs pos="100000">
                  <a:schemeClr val="accent1">
                    <a:lumMod val="75000"/>
                    <a:alpha val="5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000948" y="5310187"/>
            <a:ext cx="867832" cy="292388"/>
          </a:xfrm>
          <a:prstGeom prst="rect">
            <a:avLst/>
          </a:prstGeom>
          <a:noFill/>
        </p:spPr>
        <p:txBody>
          <a:bodyPr wrap="square" rtlCol="0">
            <a:spAutoFit/>
          </a:bodyPr>
          <a:lstStyle/>
          <a:p>
            <a:r>
              <a:rPr lang="en-US" sz="1300" dirty="0" smtClean="0">
                <a:latin typeface="Helvetica Light"/>
                <a:cs typeface="Helvetica Light"/>
              </a:rPr>
              <a:t>Returned</a:t>
            </a:r>
            <a:endParaRPr lang="en-US" sz="1300" dirty="0">
              <a:latin typeface="Helvetica Light"/>
              <a:cs typeface="Helvetica Light"/>
            </a:endParaRPr>
          </a:p>
        </p:txBody>
      </p:sp>
      <p:sp>
        <p:nvSpPr>
          <p:cNvPr id="49" name="Left Arrow 48"/>
          <p:cNvSpPr/>
          <p:nvPr/>
        </p:nvSpPr>
        <p:spPr>
          <a:xfrm rot="10800000">
            <a:off x="2895601" y="5558133"/>
            <a:ext cx="2743200" cy="309265"/>
          </a:xfrm>
          <a:prstGeom prst="leftArrow">
            <a:avLst/>
          </a:prstGeom>
          <a:solidFill>
            <a:schemeClr val="bg1">
              <a:alpha val="38000"/>
            </a:schemeClr>
          </a:solidFill>
          <a:ln w="12700" cmpd="sng">
            <a:gradFill flip="none" rotWithShape="1">
              <a:gsLst>
                <a:gs pos="0">
                  <a:schemeClr val="bg2">
                    <a:lumMod val="50000"/>
                    <a:alpha val="50000"/>
                  </a:schemeClr>
                </a:gs>
                <a:gs pos="100000">
                  <a:schemeClr val="accent1">
                    <a:lumMod val="75000"/>
                    <a:alpha val="5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5715000" y="1414735"/>
            <a:ext cx="1752600" cy="5058233"/>
          </a:xfrm>
          <a:prstGeom prst="roundRect">
            <a:avLst>
              <a:gd name="adj" fmla="val 7005"/>
            </a:avLst>
          </a:prstGeom>
          <a:solidFill>
            <a:srgbClr val="EEECE1"/>
          </a:solidFill>
          <a:ln w="12700" cmpd="sng">
            <a:solidFill>
              <a:srgbClr val="948A54"/>
            </a:solidFill>
          </a:ln>
          <a:effectLst>
            <a:innerShdw blurRad="114300">
              <a:prstClr val="black"/>
            </a:inn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solidFill>
                  <a:srgbClr val="595959"/>
                </a:solidFill>
                <a:latin typeface="Helvetica Light"/>
                <a:cs typeface="Helvetica Light"/>
              </a:rPr>
              <a:t>Partner/</a:t>
            </a:r>
          </a:p>
          <a:p>
            <a:pPr algn="ctr"/>
            <a:r>
              <a:rPr lang="en-US" dirty="0" smtClean="0">
                <a:solidFill>
                  <a:srgbClr val="595959"/>
                </a:solidFill>
                <a:latin typeface="Helvetica Light"/>
                <a:cs typeface="Helvetica Light"/>
              </a:rPr>
              <a:t>Lending Institution</a:t>
            </a:r>
          </a:p>
        </p:txBody>
      </p:sp>
      <p:sp>
        <p:nvSpPr>
          <p:cNvPr id="51" name="Rounded Rectangle 50"/>
          <p:cNvSpPr/>
          <p:nvPr/>
        </p:nvSpPr>
        <p:spPr>
          <a:xfrm>
            <a:off x="1447800" y="1414735"/>
            <a:ext cx="1752600" cy="5058233"/>
          </a:xfrm>
          <a:prstGeom prst="roundRect">
            <a:avLst>
              <a:gd name="adj" fmla="val 7005"/>
            </a:avLst>
          </a:prstGeom>
          <a:solidFill>
            <a:schemeClr val="bg1"/>
          </a:solidFill>
          <a:ln w="12700" cmpd="sng">
            <a:solidFill>
              <a:schemeClr val="tx2">
                <a:lumMod val="75000"/>
              </a:schemeClr>
            </a:solidFill>
          </a:ln>
          <a:effectLst>
            <a:innerShdw blurRad="114300">
              <a:prstClr val="black"/>
            </a:inn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solidFill>
                  <a:srgbClr val="595959"/>
                </a:solidFill>
                <a:latin typeface="Helvetica Light"/>
                <a:cs typeface="Helvetica Light"/>
              </a:rPr>
              <a:t>Borrower Institution</a:t>
            </a:r>
          </a:p>
        </p:txBody>
      </p:sp>
      <p:sp>
        <p:nvSpPr>
          <p:cNvPr id="3" name="TextBox 2"/>
          <p:cNvSpPr txBox="1"/>
          <p:nvPr/>
        </p:nvSpPr>
        <p:spPr>
          <a:xfrm>
            <a:off x="1547664" y="1628800"/>
            <a:ext cx="1582484" cy="369332"/>
          </a:xfrm>
          <a:prstGeom prst="rect">
            <a:avLst/>
          </a:prstGeom>
          <a:noFill/>
        </p:spPr>
        <p:txBody>
          <a:bodyPr wrap="none" rtlCol="0">
            <a:spAutoFit/>
          </a:bodyPr>
          <a:lstStyle/>
          <a:p>
            <a:r>
              <a:rPr lang="en-US" dirty="0" smtClean="0"/>
              <a:t>University A</a:t>
            </a:r>
            <a:endParaRPr lang="en-US" dirty="0"/>
          </a:p>
        </p:txBody>
      </p:sp>
      <p:sp>
        <p:nvSpPr>
          <p:cNvPr id="60" name="TextBox 59"/>
          <p:cNvSpPr txBox="1"/>
          <p:nvPr/>
        </p:nvSpPr>
        <p:spPr>
          <a:xfrm>
            <a:off x="5797828" y="1628800"/>
            <a:ext cx="1587294" cy="369332"/>
          </a:xfrm>
          <a:prstGeom prst="rect">
            <a:avLst/>
          </a:prstGeom>
          <a:noFill/>
        </p:spPr>
        <p:txBody>
          <a:bodyPr wrap="none" rtlCol="0">
            <a:spAutoFit/>
          </a:bodyPr>
          <a:lstStyle/>
          <a:p>
            <a:r>
              <a:rPr lang="en-US" dirty="0" smtClean="0"/>
              <a:t>University C</a:t>
            </a:r>
            <a:endParaRPr lang="en-US" dirty="0"/>
          </a:p>
        </p:txBody>
      </p:sp>
    </p:spTree>
    <p:extLst>
      <p:ext uri="{BB962C8B-B14F-4D97-AF65-F5344CB8AC3E}">
        <p14:creationId xmlns:p14="http://schemas.microsoft.com/office/powerpoint/2010/main" val="886900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righ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25" grpId="0" animBg="1"/>
      <p:bldP spid="26" grpId="0"/>
      <p:bldP spid="30" grpId="0"/>
      <p:bldP spid="31" grpId="0"/>
      <p:bldP spid="34" grpId="0"/>
      <p:bldP spid="47" grpId="0" animBg="1"/>
      <p:bldP spid="48" grpId="0"/>
      <p:bldP spid="4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תמונה 39" descr="001.jpg"/>
          <p:cNvPicPr>
            <a:picLocks noChangeAspect="1"/>
          </p:cNvPicPr>
          <p:nvPr/>
        </p:nvPicPr>
        <p:blipFill>
          <a:blip r:embed="rId3"/>
          <a:stretch>
            <a:fillRect/>
          </a:stretch>
        </p:blipFill>
        <p:spPr>
          <a:xfrm>
            <a:off x="-1" y="794846"/>
            <a:ext cx="9143999" cy="5828401"/>
          </a:xfrm>
          <a:prstGeom prst="rect">
            <a:avLst/>
          </a:prstGeom>
        </p:spPr>
      </p:pic>
      <p:sp>
        <p:nvSpPr>
          <p:cNvPr id="139266" name="Rectangle 2"/>
          <p:cNvSpPr>
            <a:spLocks noGrp="1" noChangeArrowheads="1"/>
          </p:cNvSpPr>
          <p:nvPr>
            <p:ph type="title"/>
          </p:nvPr>
        </p:nvSpPr>
        <p:spPr/>
        <p:txBody>
          <a:bodyPr/>
          <a:lstStyle/>
          <a:p>
            <a:r>
              <a:rPr lang="en-US" smtClean="0"/>
              <a:t>Agenda</a:t>
            </a:r>
            <a:endParaRPr lang="en-US" dirty="0"/>
          </a:p>
        </p:txBody>
      </p:sp>
      <p:sp>
        <p:nvSpPr>
          <p:cNvPr id="5" name="Rektangel med afrundet, diagonalt hjørne 23"/>
          <p:cNvSpPr/>
          <p:nvPr/>
        </p:nvSpPr>
        <p:spPr>
          <a:xfrm rot="5400000">
            <a:off x="3640783" y="-950417"/>
            <a:ext cx="738634" cy="5124600"/>
          </a:xfrm>
          <a:prstGeom prst="round2DiagRect">
            <a:avLst>
              <a:gd name="adj1" fmla="val 20046"/>
              <a:gd name="adj2" fmla="val 0"/>
            </a:avLst>
          </a:prstGeom>
          <a:gradFill flip="none" rotWithShape="1">
            <a:gsLst>
              <a:gs pos="0">
                <a:srgbClr val="6600FF"/>
              </a:gs>
              <a:gs pos="0">
                <a:schemeClr val="accent6">
                  <a:lumMod val="40000"/>
                  <a:lumOff val="60000"/>
                </a:schemeClr>
              </a:gs>
              <a:gs pos="55000">
                <a:schemeClr val="bg1">
                  <a:shade val="100000"/>
                  <a:satMod val="115000"/>
                </a:schemeClr>
              </a:gs>
            </a:gsLst>
            <a:lin ang="19800000" scaled="0"/>
            <a:tileRect/>
          </a:gradFill>
          <a:ln w="19050" cap="flat" cmpd="sng" algn="ctr">
            <a:noFill/>
            <a:prstDash val="solid"/>
          </a:ln>
          <a:effectLst>
            <a:innerShdw blurRad="190500">
              <a:prstClr val="black">
                <a:alpha val="61000"/>
              </a:prstClr>
            </a:innerShdw>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8" name="Rektangel med afrundet, diagonalt hjørne 23"/>
          <p:cNvSpPr/>
          <p:nvPr/>
        </p:nvSpPr>
        <p:spPr>
          <a:xfrm>
            <a:off x="522514" y="3439888"/>
            <a:ext cx="934604" cy="738636"/>
          </a:xfrm>
          <a:prstGeom prst="round2DiagRect">
            <a:avLst>
              <a:gd name="adj1" fmla="val 20046"/>
              <a:gd name="adj2" fmla="val 0"/>
            </a:avLst>
          </a:prstGeom>
          <a:gradFill flip="none" rotWithShape="1">
            <a:gsLst>
              <a:gs pos="0">
                <a:srgbClr val="0070C0"/>
              </a:gs>
              <a:gs pos="50000">
                <a:schemeClr val="accent5">
                  <a:lumMod val="75000"/>
                </a:schemeClr>
              </a:gs>
              <a:gs pos="100000">
                <a:srgbClr val="5B83C5">
                  <a:tint val="23500"/>
                  <a:satMod val="160000"/>
                </a:srgbClr>
              </a:gs>
            </a:gsLst>
            <a:lin ang="0" scaled="1"/>
            <a:tileRect/>
          </a:gradFill>
          <a:ln w="19050" cap="flat" cmpd="sng" algn="ctr">
            <a:noFill/>
            <a:prstDash val="solid"/>
          </a:ln>
          <a:effectLst>
            <a:innerShdw blurRad="165100" dir="11340000">
              <a:prstClr val="black">
                <a:alpha val="50000"/>
              </a:prstClr>
            </a:innerShdw>
            <a:reflection stA="48000" endPos="70000" dir="5400000" sy="-100000" algn="bl" rotWithShape="0"/>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9" name="Rektangel med afrundet, diagonalt hjørne 23"/>
          <p:cNvSpPr/>
          <p:nvPr/>
        </p:nvSpPr>
        <p:spPr>
          <a:xfrm>
            <a:off x="513196" y="4486072"/>
            <a:ext cx="914400" cy="742475"/>
          </a:xfrm>
          <a:prstGeom prst="round2DiagRect">
            <a:avLst>
              <a:gd name="adj1" fmla="val 20046"/>
              <a:gd name="adj2" fmla="val 0"/>
            </a:avLst>
          </a:prstGeom>
          <a:gradFill flip="none" rotWithShape="1">
            <a:gsLst>
              <a:gs pos="0">
                <a:srgbClr val="813F9B"/>
              </a:gs>
              <a:gs pos="40000">
                <a:srgbClr val="AA6CD0"/>
              </a:gs>
              <a:gs pos="88000">
                <a:srgbClr val="CFA0F6"/>
              </a:gs>
            </a:gsLst>
            <a:lin ang="0" scaled="1"/>
            <a:tileRect/>
          </a:gradFill>
          <a:ln w="19050" cap="flat" cmpd="sng" algn="ctr">
            <a:noFill/>
            <a:prstDash val="solid"/>
          </a:ln>
          <a:effectLst>
            <a:innerShdw blurRad="165100" dir="11340000">
              <a:prstClr val="black">
                <a:alpha val="50000"/>
              </a:prstClr>
            </a:innerShdw>
            <a:reflection stA="48000" endPos="70000" dir="5400000" sy="-100000" algn="bl" rotWithShape="0"/>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12" name="Rektangel med afrundet, diagonalt hjørne 23"/>
          <p:cNvSpPr/>
          <p:nvPr/>
        </p:nvSpPr>
        <p:spPr>
          <a:xfrm>
            <a:off x="533400" y="1242566"/>
            <a:ext cx="914400" cy="738635"/>
          </a:xfrm>
          <a:prstGeom prst="round2DiagRect">
            <a:avLst>
              <a:gd name="adj1" fmla="val 20046"/>
              <a:gd name="adj2" fmla="val 0"/>
            </a:avLst>
          </a:prstGeom>
          <a:gradFill flip="none" rotWithShape="1">
            <a:gsLst>
              <a:gs pos="0">
                <a:srgbClr val="FF9900"/>
              </a:gs>
              <a:gs pos="55000">
                <a:srgbClr val="FFFF99"/>
              </a:gs>
              <a:gs pos="100000">
                <a:schemeClr val="bg1"/>
              </a:gs>
            </a:gsLst>
            <a:lin ang="2400000" scaled="0"/>
            <a:tileRect/>
          </a:gradFill>
          <a:ln w="19050" cap="flat" cmpd="sng" algn="ctr">
            <a:noFill/>
            <a:prstDash val="solid"/>
          </a:ln>
          <a:effectLst>
            <a:innerShdw blurRad="165100" dir="11340000">
              <a:prstClr val="black">
                <a:alpha val="50000"/>
              </a:prstClr>
            </a:innerShdw>
            <a:reflection stA="48000" endPos="70000" dir="5400000" sy="-100000" algn="bl" rotWithShape="0"/>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3" name="TextBox 2"/>
          <p:cNvSpPr txBox="1"/>
          <p:nvPr/>
        </p:nvSpPr>
        <p:spPr>
          <a:xfrm>
            <a:off x="1732774" y="1371600"/>
            <a:ext cx="4191000" cy="400110"/>
          </a:xfrm>
          <a:prstGeom prst="rect">
            <a:avLst/>
          </a:prstGeom>
          <a:noFill/>
        </p:spPr>
        <p:txBody>
          <a:bodyPr wrap="square" rtlCol="0">
            <a:spAutoFit/>
          </a:bodyPr>
          <a:lstStyle/>
          <a:p>
            <a:r>
              <a:rPr lang="en-US" sz="2000" dirty="0" smtClean="0">
                <a:solidFill>
                  <a:schemeClr val="accent2">
                    <a:lumMod val="75000"/>
                  </a:schemeClr>
                </a:solidFill>
                <a:latin typeface="Calibri" pitchFamily="34" charset="0"/>
                <a:cs typeface="Calibri" pitchFamily="34" charset="0"/>
              </a:rPr>
              <a:t>Background</a:t>
            </a:r>
            <a:endParaRPr lang="en-US" sz="2000" dirty="0">
              <a:solidFill>
                <a:schemeClr val="accent2">
                  <a:lumMod val="75000"/>
                </a:schemeClr>
              </a:solidFill>
              <a:latin typeface="Calibri" pitchFamily="34" charset="0"/>
              <a:cs typeface="Calibri" pitchFamily="34" charset="0"/>
            </a:endParaRPr>
          </a:p>
        </p:txBody>
      </p:sp>
      <p:sp>
        <p:nvSpPr>
          <p:cNvPr id="19" name="Rektangel med afrundet, diagonalt hjørne 23"/>
          <p:cNvSpPr/>
          <p:nvPr/>
        </p:nvSpPr>
        <p:spPr>
          <a:xfrm rot="5400000">
            <a:off x="3640782" y="138439"/>
            <a:ext cx="738635" cy="5124600"/>
          </a:xfrm>
          <a:prstGeom prst="round2DiagRect">
            <a:avLst>
              <a:gd name="adj1" fmla="val 20046"/>
              <a:gd name="adj2" fmla="val 0"/>
            </a:avLst>
          </a:prstGeom>
          <a:gradFill flip="none" rotWithShape="1">
            <a:gsLst>
              <a:gs pos="0">
                <a:srgbClr val="6600FF"/>
              </a:gs>
              <a:gs pos="0">
                <a:schemeClr val="accent6">
                  <a:lumMod val="40000"/>
                  <a:lumOff val="60000"/>
                </a:schemeClr>
              </a:gs>
              <a:gs pos="55000">
                <a:schemeClr val="bg1">
                  <a:shade val="100000"/>
                  <a:satMod val="115000"/>
                </a:schemeClr>
              </a:gs>
            </a:gsLst>
            <a:lin ang="19800000" scaled="0"/>
            <a:tileRect/>
          </a:gradFill>
          <a:ln w="19050" cap="flat" cmpd="sng" algn="ctr">
            <a:noFill/>
            <a:prstDash val="solid"/>
          </a:ln>
          <a:effectLst>
            <a:innerShdw blurRad="190500">
              <a:prstClr val="black">
                <a:alpha val="61000"/>
              </a:prstClr>
            </a:innerShdw>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20" name="Rektangel med afrundet, diagonalt hjørne 23"/>
          <p:cNvSpPr/>
          <p:nvPr/>
        </p:nvSpPr>
        <p:spPr>
          <a:xfrm rot="5400000">
            <a:off x="3650100" y="1246905"/>
            <a:ext cx="738635" cy="5124600"/>
          </a:xfrm>
          <a:prstGeom prst="round2DiagRect">
            <a:avLst>
              <a:gd name="adj1" fmla="val 20046"/>
              <a:gd name="adj2" fmla="val 0"/>
            </a:avLst>
          </a:prstGeom>
          <a:gradFill flip="none" rotWithShape="1">
            <a:gsLst>
              <a:gs pos="0">
                <a:srgbClr val="6600FF"/>
              </a:gs>
              <a:gs pos="0">
                <a:schemeClr val="accent6">
                  <a:lumMod val="40000"/>
                  <a:lumOff val="60000"/>
                </a:schemeClr>
              </a:gs>
              <a:gs pos="55000">
                <a:schemeClr val="bg1">
                  <a:shade val="100000"/>
                  <a:satMod val="115000"/>
                </a:schemeClr>
              </a:gs>
            </a:gsLst>
            <a:lin ang="19800000" scaled="0"/>
            <a:tileRect/>
          </a:gradFill>
          <a:ln w="19050" cap="flat" cmpd="sng" algn="ctr">
            <a:noFill/>
            <a:prstDash val="solid"/>
          </a:ln>
          <a:effectLst>
            <a:innerShdw blurRad="190500">
              <a:prstClr val="black">
                <a:alpha val="61000"/>
              </a:prstClr>
            </a:innerShdw>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21" name="Rektangel med afrundet, diagonalt hjørne 23"/>
          <p:cNvSpPr/>
          <p:nvPr/>
        </p:nvSpPr>
        <p:spPr>
          <a:xfrm rot="5400000">
            <a:off x="3620578" y="2293090"/>
            <a:ext cx="738635" cy="5124600"/>
          </a:xfrm>
          <a:prstGeom prst="round2DiagRect">
            <a:avLst>
              <a:gd name="adj1" fmla="val 20046"/>
              <a:gd name="adj2" fmla="val 0"/>
            </a:avLst>
          </a:prstGeom>
          <a:gradFill flip="none" rotWithShape="1">
            <a:gsLst>
              <a:gs pos="0">
                <a:srgbClr val="6600FF"/>
              </a:gs>
              <a:gs pos="0">
                <a:schemeClr val="accent6">
                  <a:lumMod val="40000"/>
                  <a:lumOff val="60000"/>
                </a:schemeClr>
              </a:gs>
              <a:gs pos="55000">
                <a:schemeClr val="bg1">
                  <a:shade val="100000"/>
                  <a:satMod val="115000"/>
                </a:schemeClr>
              </a:gs>
            </a:gsLst>
            <a:lin ang="19800000" scaled="0"/>
            <a:tileRect/>
          </a:gradFill>
          <a:ln w="19050" cap="flat" cmpd="sng" algn="ctr">
            <a:noFill/>
            <a:prstDash val="solid"/>
          </a:ln>
          <a:effectLst>
            <a:innerShdw blurRad="190500">
              <a:prstClr val="black">
                <a:alpha val="61000"/>
              </a:prstClr>
            </a:innerShdw>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22" name="TextBox 21"/>
          <p:cNvSpPr txBox="1"/>
          <p:nvPr/>
        </p:nvSpPr>
        <p:spPr>
          <a:xfrm>
            <a:off x="1732774" y="2500684"/>
            <a:ext cx="4191000" cy="400110"/>
          </a:xfrm>
          <a:prstGeom prst="rect">
            <a:avLst/>
          </a:prstGeom>
          <a:noFill/>
        </p:spPr>
        <p:txBody>
          <a:bodyPr wrap="square" rtlCol="0">
            <a:spAutoFit/>
          </a:bodyPr>
          <a:lstStyle/>
          <a:p>
            <a:r>
              <a:rPr lang="en-US" sz="2000" dirty="0">
                <a:solidFill>
                  <a:schemeClr val="accent2">
                    <a:lumMod val="75000"/>
                  </a:schemeClr>
                </a:solidFill>
                <a:latin typeface="Calibri" pitchFamily="34" charset="0"/>
                <a:cs typeface="Calibri" pitchFamily="34" charset="0"/>
              </a:rPr>
              <a:t>More on </a:t>
            </a:r>
            <a:r>
              <a:rPr lang="en-US" sz="2000" dirty="0" smtClean="0">
                <a:solidFill>
                  <a:schemeClr val="accent2">
                    <a:lumMod val="75000"/>
                  </a:schemeClr>
                </a:solidFill>
                <a:latin typeface="Calibri" pitchFamily="34" charset="0"/>
                <a:cs typeface="Calibri" pitchFamily="34" charset="0"/>
              </a:rPr>
              <a:t>Zones</a:t>
            </a:r>
            <a:endParaRPr lang="en-US" sz="2000" dirty="0">
              <a:solidFill>
                <a:schemeClr val="accent2">
                  <a:lumMod val="75000"/>
                </a:schemeClr>
              </a:solidFill>
              <a:latin typeface="Calibri" pitchFamily="34" charset="0"/>
              <a:cs typeface="Calibri" pitchFamily="34" charset="0"/>
            </a:endParaRPr>
          </a:p>
        </p:txBody>
      </p:sp>
      <p:sp>
        <p:nvSpPr>
          <p:cNvPr id="23" name="TextBox 22"/>
          <p:cNvSpPr txBox="1"/>
          <p:nvPr/>
        </p:nvSpPr>
        <p:spPr>
          <a:xfrm>
            <a:off x="1732774" y="3638490"/>
            <a:ext cx="4191000" cy="400110"/>
          </a:xfrm>
          <a:prstGeom prst="rect">
            <a:avLst/>
          </a:prstGeom>
          <a:noFill/>
        </p:spPr>
        <p:txBody>
          <a:bodyPr wrap="square" rtlCol="0">
            <a:spAutoFit/>
          </a:bodyPr>
          <a:lstStyle/>
          <a:p>
            <a:r>
              <a:rPr lang="en-US" sz="2000" dirty="0">
                <a:solidFill>
                  <a:schemeClr val="accent2">
                    <a:lumMod val="75000"/>
                  </a:schemeClr>
                </a:solidFill>
                <a:latin typeface="Calibri" pitchFamily="34" charset="0"/>
                <a:cs typeface="Calibri" pitchFamily="34" charset="0"/>
              </a:rPr>
              <a:t>Cataloging and Resource </a:t>
            </a:r>
            <a:r>
              <a:rPr lang="en-US" sz="2000" dirty="0" smtClean="0">
                <a:solidFill>
                  <a:schemeClr val="accent2">
                    <a:lumMod val="75000"/>
                  </a:schemeClr>
                </a:solidFill>
                <a:latin typeface="Calibri" pitchFamily="34" charset="0"/>
                <a:cs typeface="Calibri" pitchFamily="34" charset="0"/>
              </a:rPr>
              <a:t>Management</a:t>
            </a:r>
            <a:endParaRPr lang="en-US" sz="2000" dirty="0">
              <a:solidFill>
                <a:schemeClr val="accent2">
                  <a:lumMod val="75000"/>
                </a:schemeClr>
              </a:solidFill>
              <a:latin typeface="Calibri" pitchFamily="34" charset="0"/>
              <a:cs typeface="Calibri" pitchFamily="34" charset="0"/>
            </a:endParaRPr>
          </a:p>
        </p:txBody>
      </p:sp>
      <p:sp>
        <p:nvSpPr>
          <p:cNvPr id="24" name="TextBox 23"/>
          <p:cNvSpPr txBox="1"/>
          <p:nvPr/>
        </p:nvSpPr>
        <p:spPr>
          <a:xfrm>
            <a:off x="1732774" y="4655335"/>
            <a:ext cx="5125226" cy="400110"/>
          </a:xfrm>
          <a:prstGeom prst="rect">
            <a:avLst/>
          </a:prstGeom>
          <a:noFill/>
        </p:spPr>
        <p:txBody>
          <a:bodyPr wrap="square" rtlCol="0">
            <a:spAutoFit/>
          </a:bodyPr>
          <a:lstStyle/>
          <a:p>
            <a:r>
              <a:rPr lang="en-US" sz="2000" dirty="0">
                <a:solidFill>
                  <a:schemeClr val="accent2">
                    <a:lumMod val="75000"/>
                  </a:schemeClr>
                </a:solidFill>
                <a:latin typeface="Calibri" pitchFamily="34" charset="0"/>
                <a:cs typeface="Calibri" pitchFamily="34" charset="0"/>
              </a:rPr>
              <a:t>A bit on </a:t>
            </a:r>
            <a:r>
              <a:rPr lang="en-US" sz="2000" dirty="0" smtClean="0">
                <a:solidFill>
                  <a:schemeClr val="accent2">
                    <a:lumMod val="75000"/>
                  </a:schemeClr>
                </a:solidFill>
                <a:latin typeface="Calibri" pitchFamily="34" charset="0"/>
                <a:cs typeface="Calibri" pitchFamily="34" charset="0"/>
              </a:rPr>
              <a:t>Fulfillment</a:t>
            </a:r>
            <a:endParaRPr lang="en-US" sz="2000" dirty="0">
              <a:solidFill>
                <a:schemeClr val="accent2">
                  <a:lumMod val="75000"/>
                </a:schemeClr>
              </a:solidFill>
              <a:latin typeface="Calibri" pitchFamily="34" charset="0"/>
              <a:cs typeface="Calibri" pitchFamily="34" charset="0"/>
            </a:endParaRPr>
          </a:p>
        </p:txBody>
      </p:sp>
      <p:sp>
        <p:nvSpPr>
          <p:cNvPr id="25" name="TextBox 24"/>
          <p:cNvSpPr txBox="1"/>
          <p:nvPr/>
        </p:nvSpPr>
        <p:spPr>
          <a:xfrm>
            <a:off x="762900" y="1378373"/>
            <a:ext cx="396356" cy="400110"/>
          </a:xfrm>
          <a:prstGeom prst="rect">
            <a:avLst/>
          </a:prstGeom>
          <a:noFill/>
        </p:spPr>
        <p:txBody>
          <a:bodyPr wrap="square" rtlCol="0">
            <a:spAutoFit/>
          </a:bodyPr>
          <a:lstStyle/>
          <a:p>
            <a:r>
              <a:rPr lang="en-US" sz="2000" dirty="0" smtClean="0">
                <a:solidFill>
                  <a:schemeClr val="accent2">
                    <a:lumMod val="75000"/>
                  </a:schemeClr>
                </a:solidFill>
                <a:latin typeface="Calibri" pitchFamily="34" charset="0"/>
                <a:cs typeface="Calibri" pitchFamily="34" charset="0"/>
              </a:rPr>
              <a:t>1.</a:t>
            </a:r>
            <a:endParaRPr lang="en-US" sz="2000" dirty="0">
              <a:solidFill>
                <a:schemeClr val="accent2">
                  <a:lumMod val="75000"/>
                </a:schemeClr>
              </a:solidFill>
              <a:latin typeface="Calibri" pitchFamily="34" charset="0"/>
              <a:cs typeface="Calibri" pitchFamily="34" charset="0"/>
            </a:endParaRPr>
          </a:p>
        </p:txBody>
      </p:sp>
      <p:sp>
        <p:nvSpPr>
          <p:cNvPr id="27" name="TextBox 26"/>
          <p:cNvSpPr txBox="1"/>
          <p:nvPr/>
        </p:nvSpPr>
        <p:spPr>
          <a:xfrm>
            <a:off x="762900" y="3609150"/>
            <a:ext cx="396356" cy="400110"/>
          </a:xfrm>
          <a:prstGeom prst="rect">
            <a:avLst/>
          </a:prstGeom>
          <a:noFill/>
        </p:spPr>
        <p:txBody>
          <a:bodyPr wrap="square" rtlCol="0">
            <a:spAutoFit/>
          </a:bodyPr>
          <a:lstStyle/>
          <a:p>
            <a:r>
              <a:rPr lang="en-US" sz="2000" dirty="0" smtClean="0">
                <a:solidFill>
                  <a:schemeClr val="accent2">
                    <a:lumMod val="75000"/>
                  </a:schemeClr>
                </a:solidFill>
                <a:latin typeface="Calibri" pitchFamily="34" charset="0"/>
                <a:cs typeface="Calibri" pitchFamily="34" charset="0"/>
              </a:rPr>
              <a:t>3.</a:t>
            </a:r>
            <a:endParaRPr lang="en-US" sz="2000" dirty="0">
              <a:solidFill>
                <a:schemeClr val="accent2">
                  <a:lumMod val="75000"/>
                </a:schemeClr>
              </a:solidFill>
              <a:latin typeface="Calibri" pitchFamily="34" charset="0"/>
              <a:cs typeface="Calibri" pitchFamily="34" charset="0"/>
            </a:endParaRPr>
          </a:p>
        </p:txBody>
      </p:sp>
      <p:sp>
        <p:nvSpPr>
          <p:cNvPr id="28" name="TextBox 27"/>
          <p:cNvSpPr txBox="1"/>
          <p:nvPr/>
        </p:nvSpPr>
        <p:spPr>
          <a:xfrm>
            <a:off x="762900" y="4644449"/>
            <a:ext cx="396356" cy="400110"/>
          </a:xfrm>
          <a:prstGeom prst="rect">
            <a:avLst/>
          </a:prstGeom>
          <a:noFill/>
        </p:spPr>
        <p:txBody>
          <a:bodyPr wrap="square" rtlCol="0">
            <a:spAutoFit/>
          </a:bodyPr>
          <a:lstStyle/>
          <a:p>
            <a:r>
              <a:rPr lang="en-US" sz="2000" dirty="0" smtClean="0">
                <a:solidFill>
                  <a:schemeClr val="accent2">
                    <a:lumMod val="75000"/>
                  </a:schemeClr>
                </a:solidFill>
                <a:latin typeface="Calibri" pitchFamily="34" charset="0"/>
                <a:cs typeface="Calibri" pitchFamily="34" charset="0"/>
              </a:rPr>
              <a:t>4.</a:t>
            </a:r>
            <a:endParaRPr lang="en-US" sz="2000" dirty="0">
              <a:solidFill>
                <a:schemeClr val="accent2">
                  <a:lumMod val="75000"/>
                </a:schemeClr>
              </a:solidFill>
              <a:latin typeface="Calibri" pitchFamily="34" charset="0"/>
              <a:cs typeface="Calibri" pitchFamily="34" charset="0"/>
            </a:endParaRPr>
          </a:p>
        </p:txBody>
      </p:sp>
      <p:sp>
        <p:nvSpPr>
          <p:cNvPr id="31" name="Rektangel med afrundet, diagonalt hjørne 23"/>
          <p:cNvSpPr/>
          <p:nvPr/>
        </p:nvSpPr>
        <p:spPr>
          <a:xfrm>
            <a:off x="533400" y="2327582"/>
            <a:ext cx="914400" cy="742475"/>
          </a:xfrm>
          <a:prstGeom prst="round2DiagRect">
            <a:avLst>
              <a:gd name="adj1" fmla="val 20046"/>
              <a:gd name="adj2" fmla="val 0"/>
            </a:avLst>
          </a:prstGeom>
          <a:gradFill flip="none" rotWithShape="1">
            <a:gsLst>
              <a:gs pos="0">
                <a:srgbClr val="228E43"/>
              </a:gs>
              <a:gs pos="38000">
                <a:srgbClr val="92D050"/>
              </a:gs>
              <a:gs pos="100000">
                <a:schemeClr val="bg1">
                  <a:lumMod val="95000"/>
                </a:schemeClr>
              </a:gs>
            </a:gsLst>
            <a:lin ang="0" scaled="1"/>
            <a:tileRect/>
          </a:gradFill>
          <a:ln w="19050" cap="flat" cmpd="sng" algn="ctr">
            <a:noFill/>
            <a:prstDash val="solid"/>
          </a:ln>
          <a:effectLst>
            <a:innerShdw blurRad="165100" dir="11340000">
              <a:prstClr val="black">
                <a:alpha val="50000"/>
              </a:prstClr>
            </a:innerShdw>
            <a:reflection stA="48000" endPos="70000" dir="5400000" sy="-100000" algn="bl" rotWithShape="0"/>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26" name="TextBox 25"/>
          <p:cNvSpPr txBox="1"/>
          <p:nvPr/>
        </p:nvSpPr>
        <p:spPr>
          <a:xfrm>
            <a:off x="762900" y="2500684"/>
            <a:ext cx="396356" cy="400110"/>
          </a:xfrm>
          <a:prstGeom prst="rect">
            <a:avLst/>
          </a:prstGeom>
          <a:noFill/>
        </p:spPr>
        <p:txBody>
          <a:bodyPr wrap="square" rtlCol="0">
            <a:spAutoFit/>
          </a:bodyPr>
          <a:lstStyle/>
          <a:p>
            <a:r>
              <a:rPr lang="en-US" sz="2000" dirty="0" smtClean="0">
                <a:solidFill>
                  <a:schemeClr val="accent2">
                    <a:lumMod val="75000"/>
                  </a:schemeClr>
                </a:solidFill>
                <a:latin typeface="Calibri" pitchFamily="34" charset="0"/>
                <a:cs typeface="Calibri" pitchFamily="34" charset="0"/>
              </a:rPr>
              <a:t>2.</a:t>
            </a:r>
            <a:endParaRPr lang="en-US" sz="2000" dirty="0">
              <a:solidFill>
                <a:schemeClr val="accent2">
                  <a:lumMod val="75000"/>
                </a:schemeClr>
              </a:solidFill>
              <a:latin typeface="Calibri" pitchFamily="34" charset="0"/>
              <a:cs typeface="Calibri" pitchFamily="34" charset="0"/>
            </a:endParaRPr>
          </a:p>
        </p:txBody>
      </p:sp>
    </p:spTree>
    <p:extLst>
      <p:ext uri="{BB962C8B-B14F-4D97-AF65-F5344CB8AC3E}">
        <p14:creationId xmlns:p14="http://schemas.microsoft.com/office/powerpoint/2010/main" val="30570413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2" descr="Agenda_2.png"/>
          <p:cNvPicPr>
            <a:picLocks noChangeAspect="1"/>
          </p:cNvPicPr>
          <p:nvPr/>
        </p:nvPicPr>
        <p:blipFill>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מלבן מעוגל 28"/>
          <p:cNvSpPr/>
          <p:nvPr/>
        </p:nvSpPr>
        <p:spPr bwMode="auto">
          <a:xfrm>
            <a:off x="157657" y="928670"/>
            <a:ext cx="8709025" cy="5000660"/>
          </a:xfrm>
          <a:prstGeom prst="roundRect">
            <a:avLst>
              <a:gd name="adj" fmla="val 3123"/>
            </a:avLst>
          </a:prstGeom>
          <a:gradFill flip="none" rotWithShape="1">
            <a:gsLst>
              <a:gs pos="0">
                <a:srgbClr val="8CADD4">
                  <a:tint val="66000"/>
                  <a:satMod val="160000"/>
                </a:srgbClr>
              </a:gs>
              <a:gs pos="50000">
                <a:srgbClr val="8CADD4">
                  <a:tint val="44500"/>
                  <a:satMod val="160000"/>
                </a:srgbClr>
              </a:gs>
              <a:gs pos="100000">
                <a:srgbClr val="8CADD4">
                  <a:tint val="23500"/>
                  <a:satMod val="160000"/>
                </a:srgbClr>
              </a:gs>
            </a:gsLst>
            <a:lin ang="5400000" scaled="1"/>
            <a:tileRect/>
          </a:gradFill>
          <a:ln w="76200" cap="flat" cmpd="sng" algn="ctr">
            <a:solidFill>
              <a:schemeClr val="bg2">
                <a:lumMod val="75000"/>
              </a:schemeClr>
            </a:solidFill>
            <a:prstDash val="solid"/>
            <a:round/>
            <a:headEnd type="none" w="med" len="med"/>
            <a:tailEnd type="triangle" w="med" len="med"/>
          </a:ln>
          <a:effectLst/>
        </p:spPr>
        <p:txBody>
          <a:bodyPr/>
          <a:lstStyle/>
          <a:p>
            <a:pPr algn="ctr">
              <a:defRPr/>
            </a:pPr>
            <a:endParaRPr lang="en-US">
              <a:latin typeface="Arial" pitchFamily="34" charset="0"/>
              <a:cs typeface="Arial" pitchFamily="34" charset="0"/>
            </a:endParaRPr>
          </a:p>
        </p:txBody>
      </p:sp>
      <p:grpSp>
        <p:nvGrpSpPr>
          <p:cNvPr id="49" name="Group 48"/>
          <p:cNvGrpSpPr/>
          <p:nvPr/>
        </p:nvGrpSpPr>
        <p:grpSpPr>
          <a:xfrm>
            <a:off x="909782" y="4155457"/>
            <a:ext cx="1273622" cy="1728413"/>
            <a:chOff x="1020178" y="4155457"/>
            <a:chExt cx="1273622" cy="1728413"/>
          </a:xfrm>
        </p:grpSpPr>
        <p:sp>
          <p:nvSpPr>
            <p:cNvPr id="3" name="TextBox 2"/>
            <p:cNvSpPr txBox="1"/>
            <p:nvPr/>
          </p:nvSpPr>
          <p:spPr>
            <a:xfrm>
              <a:off x="1020178" y="5509299"/>
              <a:ext cx="1273622" cy="374571"/>
            </a:xfrm>
            <a:prstGeom prst="roundRect">
              <a:avLst/>
            </a:prstGeom>
            <a:solidFill>
              <a:schemeClr val="bg1">
                <a:lumMod val="75000"/>
              </a:schemeClr>
            </a:solidFill>
          </p:spPr>
          <p:txBody>
            <a:bodyPr wrap="none" rtlCol="0">
              <a:spAutoFit/>
            </a:bodyPr>
            <a:lstStyle/>
            <a:p>
              <a:r>
                <a:rPr lang="en-US" sz="1600" dirty="0" smtClean="0">
                  <a:latin typeface="Helvetica Light"/>
                  <a:cs typeface="Helvetica Light"/>
                </a:rPr>
                <a:t>Patron @ A</a:t>
              </a:r>
            </a:p>
          </p:txBody>
        </p:sp>
        <p:cxnSp>
          <p:nvCxnSpPr>
            <p:cNvPr id="15" name="Curved Connector 14"/>
            <p:cNvCxnSpPr/>
            <p:nvPr/>
          </p:nvCxnSpPr>
          <p:spPr bwMode="auto">
            <a:xfrm rot="5400000">
              <a:off x="361194" y="4814442"/>
              <a:ext cx="1622605" cy="304635"/>
            </a:xfrm>
            <a:prstGeom prst="curvedConnector4">
              <a:avLst>
                <a:gd name="adj1" fmla="val 16331"/>
                <a:gd name="adj2" fmla="val 290945"/>
              </a:avLst>
            </a:prstGeom>
            <a:noFill/>
            <a:ln w="28575" cap="flat" cmpd="sng" algn="ctr">
              <a:solidFill>
                <a:srgbClr val="595959"/>
              </a:solidFill>
              <a:prstDash val="solid"/>
              <a:round/>
              <a:headEnd type="none" w="med" len="med"/>
              <a:tailEnd type="arrow"/>
            </a:ln>
            <a:effectLst/>
          </p:spPr>
        </p:cxnSp>
      </p:grpSp>
      <p:grpSp>
        <p:nvGrpSpPr>
          <p:cNvPr id="19" name="Group 18"/>
          <p:cNvGrpSpPr/>
          <p:nvPr/>
        </p:nvGrpSpPr>
        <p:grpSpPr>
          <a:xfrm>
            <a:off x="2555776" y="1644179"/>
            <a:ext cx="4068745" cy="1279549"/>
            <a:chOff x="2439350" y="2648695"/>
            <a:chExt cx="4137528" cy="894231"/>
          </a:xfrm>
        </p:grpSpPr>
        <p:cxnSp>
          <p:nvCxnSpPr>
            <p:cNvPr id="26" name="Elbow Connector 25"/>
            <p:cNvCxnSpPr/>
            <p:nvPr/>
          </p:nvCxnSpPr>
          <p:spPr bwMode="auto">
            <a:xfrm rot="16200000" flipH="1" flipV="1">
              <a:off x="4433843" y="1399893"/>
              <a:ext cx="148541" cy="4137528"/>
            </a:xfrm>
            <a:prstGeom prst="bentConnector3">
              <a:avLst>
                <a:gd name="adj1" fmla="val -513780"/>
              </a:avLst>
            </a:prstGeom>
            <a:noFill/>
            <a:ln w="28575" cap="flat" cmpd="sng" algn="ctr">
              <a:solidFill>
                <a:srgbClr val="595959"/>
              </a:solidFill>
              <a:prstDash val="solid"/>
              <a:round/>
              <a:headEnd type="triangle" w="med" len="med"/>
              <a:tailEnd type="none"/>
            </a:ln>
            <a:effectLst/>
          </p:spPr>
        </p:cxnSp>
        <p:sp>
          <p:nvSpPr>
            <p:cNvPr id="30" name="TextBox 29"/>
            <p:cNvSpPr txBox="1"/>
            <p:nvPr/>
          </p:nvSpPr>
          <p:spPr>
            <a:xfrm>
              <a:off x="3593713" y="2648695"/>
              <a:ext cx="1828800" cy="369332"/>
            </a:xfrm>
            <a:prstGeom prst="rect">
              <a:avLst/>
            </a:prstGeom>
            <a:noFill/>
          </p:spPr>
          <p:txBody>
            <a:bodyPr wrap="square" rtlCol="0">
              <a:spAutoFit/>
            </a:bodyPr>
            <a:lstStyle/>
            <a:p>
              <a:pPr algn="ctr"/>
              <a:r>
                <a:rPr lang="en-US" dirty="0" smtClean="0">
                  <a:solidFill>
                    <a:srgbClr val="595959"/>
                  </a:solidFill>
                  <a:latin typeface="Helvetica Light"/>
                  <a:cs typeface="Helvetica Light"/>
                </a:rPr>
                <a:t>Lookup/Search</a:t>
              </a:r>
              <a:endParaRPr lang="en-US" dirty="0">
                <a:solidFill>
                  <a:srgbClr val="595959"/>
                </a:solidFill>
                <a:latin typeface="Helvetica Light"/>
                <a:cs typeface="Helvetica Light"/>
              </a:endParaRPr>
            </a:p>
          </p:txBody>
        </p:sp>
      </p:grpSp>
      <p:grpSp>
        <p:nvGrpSpPr>
          <p:cNvPr id="55" name="Group 54"/>
          <p:cNvGrpSpPr/>
          <p:nvPr/>
        </p:nvGrpSpPr>
        <p:grpSpPr>
          <a:xfrm>
            <a:off x="1780823" y="2785091"/>
            <a:ext cx="5919417" cy="1819049"/>
            <a:chOff x="1704623" y="2317868"/>
            <a:chExt cx="5919417" cy="1819049"/>
          </a:xfrm>
        </p:grpSpPr>
        <p:grpSp>
          <p:nvGrpSpPr>
            <p:cNvPr id="35" name="Group 34"/>
            <p:cNvGrpSpPr/>
            <p:nvPr/>
          </p:nvGrpSpPr>
          <p:grpSpPr>
            <a:xfrm>
              <a:off x="1704623" y="2317868"/>
              <a:ext cx="2431137" cy="1812759"/>
              <a:chOff x="5771780" y="2959387"/>
              <a:chExt cx="2431137" cy="1812759"/>
            </a:xfrm>
          </p:grpSpPr>
          <p:sp>
            <p:nvSpPr>
              <p:cNvPr id="38" name="Rounded Rectangle 37"/>
              <p:cNvSpPr/>
              <p:nvPr/>
            </p:nvSpPr>
            <p:spPr>
              <a:xfrm>
                <a:off x="5771780" y="2959387"/>
                <a:ext cx="2431137" cy="1720732"/>
              </a:xfrm>
              <a:prstGeom prst="roundRect">
                <a:avLst>
                  <a:gd name="adj" fmla="val 7859"/>
                </a:avLst>
              </a:prstGeom>
              <a:solidFill>
                <a:srgbClr val="5B89C1">
                  <a:alpha val="58000"/>
                </a:srgbClr>
              </a:solidFill>
              <a:ln w="12700" cmpd="sng">
                <a:solidFill>
                  <a:schemeClr val="bg1"/>
                </a:solidFill>
              </a:ln>
              <a:effectLst/>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solidFill>
                    <a:srgbClr val="404040"/>
                  </a:solidFill>
                  <a:latin typeface="Helvetica Light"/>
                  <a:cs typeface="Helvetica Light"/>
                </a:endParaRPr>
              </a:p>
            </p:txBody>
          </p:sp>
          <p:sp>
            <p:nvSpPr>
              <p:cNvPr id="37" name="TextBox 36"/>
              <p:cNvSpPr txBox="1"/>
              <p:nvPr/>
            </p:nvSpPr>
            <p:spPr>
              <a:xfrm>
                <a:off x="5841116" y="3848816"/>
                <a:ext cx="2361801" cy="923330"/>
              </a:xfrm>
              <a:prstGeom prst="rect">
                <a:avLst/>
              </a:prstGeom>
              <a:noFill/>
              <a:ln w="12700" cmpd="sng">
                <a:noFill/>
              </a:ln>
              <a:effectLst/>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en-US" dirty="0" smtClean="0">
                    <a:solidFill>
                      <a:srgbClr val="404040"/>
                    </a:solidFill>
                    <a:latin typeface="Helvetica Light"/>
                    <a:cs typeface="Helvetica Light"/>
                  </a:rPr>
                  <a:t>University</a:t>
                </a:r>
              </a:p>
              <a:p>
                <a:pPr algn="ctr"/>
                <a:r>
                  <a:rPr lang="en-US" sz="2000" b="1" dirty="0">
                    <a:solidFill>
                      <a:srgbClr val="404040"/>
                    </a:solidFill>
                    <a:latin typeface="Helvetica Light"/>
                    <a:cs typeface="Helvetica Light"/>
                  </a:rPr>
                  <a:t>A</a:t>
                </a:r>
              </a:p>
            </p:txBody>
          </p:sp>
        </p:grpSp>
        <p:grpSp>
          <p:nvGrpSpPr>
            <p:cNvPr id="14" name="Group 13"/>
            <p:cNvGrpSpPr/>
            <p:nvPr/>
          </p:nvGrpSpPr>
          <p:grpSpPr>
            <a:xfrm>
              <a:off x="4902199" y="2317868"/>
              <a:ext cx="2721841" cy="1819049"/>
              <a:chOff x="4930756" y="3079868"/>
              <a:chExt cx="2721841" cy="1819049"/>
            </a:xfrm>
          </p:grpSpPr>
          <p:sp>
            <p:nvSpPr>
              <p:cNvPr id="44" name="Rounded Rectangle 43"/>
              <p:cNvSpPr/>
              <p:nvPr/>
            </p:nvSpPr>
            <p:spPr>
              <a:xfrm>
                <a:off x="5210157" y="3079868"/>
                <a:ext cx="2076821" cy="1720732"/>
              </a:xfrm>
              <a:prstGeom prst="roundRect">
                <a:avLst>
                  <a:gd name="adj" fmla="val 7859"/>
                </a:avLst>
              </a:prstGeom>
              <a:solidFill>
                <a:srgbClr val="5B89C1">
                  <a:alpha val="58000"/>
                </a:srgbClr>
              </a:solidFill>
              <a:ln w="12700" cmpd="sng">
                <a:solidFill>
                  <a:schemeClr val="bg1"/>
                </a:solidFill>
              </a:ln>
              <a:effectLst/>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solidFill>
                    <a:srgbClr val="404040"/>
                  </a:solidFill>
                  <a:latin typeface="Helvetica Light"/>
                  <a:cs typeface="Helvetica Light"/>
                </a:endParaRPr>
              </a:p>
            </p:txBody>
          </p:sp>
          <p:sp>
            <p:nvSpPr>
              <p:cNvPr id="43" name="TextBox 42"/>
              <p:cNvSpPr txBox="1"/>
              <p:nvPr/>
            </p:nvSpPr>
            <p:spPr>
              <a:xfrm>
                <a:off x="4930756" y="3975587"/>
                <a:ext cx="2721841" cy="923330"/>
              </a:xfrm>
              <a:prstGeom prst="rect">
                <a:avLst/>
              </a:prstGeom>
              <a:noFill/>
              <a:ln w="12700" cmpd="sng">
                <a:noFill/>
              </a:ln>
              <a:effectLst/>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en-US" dirty="0" smtClean="0">
                    <a:solidFill>
                      <a:srgbClr val="404040"/>
                    </a:solidFill>
                    <a:latin typeface="Helvetica Light"/>
                    <a:cs typeface="Helvetica Light"/>
                  </a:rPr>
                  <a:t>University</a:t>
                </a:r>
              </a:p>
              <a:p>
                <a:pPr algn="ctr"/>
                <a:r>
                  <a:rPr lang="en-US" sz="2000" b="1" dirty="0" smtClean="0">
                    <a:solidFill>
                      <a:srgbClr val="404040"/>
                    </a:solidFill>
                    <a:latin typeface="Helvetica Light"/>
                    <a:cs typeface="Helvetica Light"/>
                  </a:rPr>
                  <a:t>B</a:t>
                </a:r>
                <a:endParaRPr lang="en-US" sz="2000" b="1" dirty="0">
                  <a:solidFill>
                    <a:srgbClr val="404040"/>
                  </a:solidFill>
                  <a:latin typeface="Helvetica Light"/>
                  <a:cs typeface="Helvetica Light"/>
                </a:endParaRPr>
              </a:p>
            </p:txBody>
          </p:sp>
        </p:grpSp>
      </p:grpSp>
      <p:grpSp>
        <p:nvGrpSpPr>
          <p:cNvPr id="53" name="Group 52"/>
          <p:cNvGrpSpPr/>
          <p:nvPr/>
        </p:nvGrpSpPr>
        <p:grpSpPr>
          <a:xfrm>
            <a:off x="4988922" y="4208138"/>
            <a:ext cx="3144200" cy="1693838"/>
            <a:chOff x="4912722" y="4208138"/>
            <a:chExt cx="3144200" cy="1693838"/>
          </a:xfrm>
        </p:grpSpPr>
        <p:sp>
          <p:nvSpPr>
            <p:cNvPr id="52" name="TextBox 51"/>
            <p:cNvSpPr txBox="1"/>
            <p:nvPr/>
          </p:nvSpPr>
          <p:spPr>
            <a:xfrm>
              <a:off x="4912722" y="5527405"/>
              <a:ext cx="1285300" cy="374571"/>
            </a:xfrm>
            <a:prstGeom prst="roundRect">
              <a:avLst/>
            </a:prstGeom>
            <a:solidFill>
              <a:schemeClr val="bg1">
                <a:lumMod val="75000"/>
              </a:schemeClr>
            </a:solidFill>
          </p:spPr>
          <p:txBody>
            <a:bodyPr wrap="none" rtlCol="0">
              <a:spAutoFit/>
            </a:bodyPr>
            <a:lstStyle/>
            <a:p>
              <a:r>
                <a:rPr lang="en-US" sz="1600" dirty="0" smtClean="0">
                  <a:latin typeface="Helvetica Light"/>
                  <a:cs typeface="Helvetica Light"/>
                </a:rPr>
                <a:t>Patron @ B</a:t>
              </a:r>
            </a:p>
          </p:txBody>
        </p:sp>
        <p:cxnSp>
          <p:nvCxnSpPr>
            <p:cNvPr id="18" name="Curved Connector 17"/>
            <p:cNvCxnSpPr>
              <a:stCxn id="39" idx="2"/>
            </p:cNvCxnSpPr>
            <p:nvPr/>
          </p:nvCxnSpPr>
          <p:spPr bwMode="auto">
            <a:xfrm rot="5400000">
              <a:off x="6394050" y="3927904"/>
              <a:ext cx="1382638" cy="1943106"/>
            </a:xfrm>
            <a:prstGeom prst="curvedConnector3">
              <a:avLst>
                <a:gd name="adj1" fmla="val 17915"/>
              </a:avLst>
            </a:prstGeom>
            <a:noFill/>
            <a:ln w="28575" cap="flat" cmpd="sng" algn="ctr">
              <a:solidFill>
                <a:srgbClr val="595959"/>
              </a:solidFill>
              <a:prstDash val="solid"/>
              <a:round/>
              <a:headEnd type="none" w="med" len="med"/>
              <a:tailEnd type="arrow"/>
            </a:ln>
            <a:effectLst/>
          </p:spPr>
        </p:cxnSp>
      </p:grpSp>
      <p:sp>
        <p:nvSpPr>
          <p:cNvPr id="11" name="TextBox 10"/>
          <p:cNvSpPr txBox="1"/>
          <p:nvPr/>
        </p:nvSpPr>
        <p:spPr>
          <a:xfrm>
            <a:off x="358674" y="4497181"/>
            <a:ext cx="1371600" cy="646331"/>
          </a:xfrm>
          <a:prstGeom prst="rect">
            <a:avLst/>
          </a:prstGeom>
          <a:noFill/>
        </p:spPr>
        <p:txBody>
          <a:bodyPr wrap="square" rtlCol="0">
            <a:spAutoFit/>
          </a:bodyPr>
          <a:lstStyle/>
          <a:p>
            <a:pPr algn="ctr"/>
            <a:r>
              <a:rPr lang="en-US" b="1" dirty="0" smtClean="0">
                <a:latin typeface="Helvetica Neue"/>
                <a:cs typeface="Helvetica Neue"/>
              </a:rPr>
              <a:t>[Visitor]</a:t>
            </a:r>
          </a:p>
          <a:p>
            <a:pPr algn="ctr"/>
            <a:r>
              <a:rPr lang="en-US" dirty="0" smtClean="0">
                <a:solidFill>
                  <a:srgbClr val="595959"/>
                </a:solidFill>
                <a:latin typeface="Helvetica Light"/>
                <a:cs typeface="Helvetica Light"/>
              </a:rPr>
              <a:t>John Smith</a:t>
            </a:r>
            <a:endParaRPr lang="en-US" dirty="0">
              <a:solidFill>
                <a:srgbClr val="595959"/>
              </a:solidFill>
              <a:latin typeface="Helvetica Light"/>
              <a:cs typeface="Helvetica Light"/>
            </a:endParaRPr>
          </a:p>
        </p:txBody>
      </p:sp>
      <p:pic>
        <p:nvPicPr>
          <p:cNvPr id="2" name="Picture 1" descr="genericfriendicon.png"/>
          <p:cNvPicPr>
            <a:picLocks noChangeAspect="1"/>
          </p:cNvPicPr>
          <p:nvPr/>
        </p:nvPicPr>
        <p:blipFill>
          <a:blip r:embed="rId5"/>
          <a:stretch>
            <a:fillRect/>
          </a:stretch>
        </p:blipFill>
        <p:spPr>
          <a:xfrm>
            <a:off x="571229" y="2867270"/>
            <a:ext cx="946490" cy="1295400"/>
          </a:xfrm>
          <a:prstGeom prst="roundRect">
            <a:avLst>
              <a:gd name="adj" fmla="val 10928"/>
            </a:avLst>
          </a:prstGeom>
          <a:ln w="6350">
            <a:solidFill>
              <a:schemeClr val="bg2"/>
            </a:solidFill>
          </a:ln>
        </p:spPr>
      </p:pic>
      <p:sp>
        <p:nvSpPr>
          <p:cNvPr id="12" name="TextBox 11"/>
          <p:cNvSpPr txBox="1"/>
          <p:nvPr/>
        </p:nvSpPr>
        <p:spPr>
          <a:xfrm>
            <a:off x="7460022" y="4434496"/>
            <a:ext cx="1371600" cy="923330"/>
          </a:xfrm>
          <a:prstGeom prst="rect">
            <a:avLst/>
          </a:prstGeom>
          <a:noFill/>
        </p:spPr>
        <p:txBody>
          <a:bodyPr wrap="square" rtlCol="0">
            <a:spAutoFit/>
          </a:bodyPr>
          <a:lstStyle/>
          <a:p>
            <a:pPr algn="ctr"/>
            <a:r>
              <a:rPr lang="en-US" b="1" dirty="0" smtClean="0">
                <a:latin typeface="Helvetica Neue"/>
                <a:cs typeface="Helvetica Neue"/>
              </a:rPr>
              <a:t>[Home Institution]</a:t>
            </a:r>
          </a:p>
          <a:p>
            <a:pPr algn="ctr"/>
            <a:r>
              <a:rPr lang="en-US" dirty="0" smtClean="0">
                <a:solidFill>
                  <a:srgbClr val="595959"/>
                </a:solidFill>
                <a:latin typeface="Helvetica Light"/>
                <a:cs typeface="Helvetica Light"/>
              </a:rPr>
              <a:t>John Smith</a:t>
            </a:r>
            <a:endParaRPr lang="en-US" dirty="0">
              <a:solidFill>
                <a:srgbClr val="595959"/>
              </a:solidFill>
              <a:latin typeface="Helvetica Light"/>
              <a:cs typeface="Helvetica Light"/>
            </a:endParaRPr>
          </a:p>
        </p:txBody>
      </p:sp>
      <p:pic>
        <p:nvPicPr>
          <p:cNvPr id="39" name="Picture 38" descr="genericfriendicon.png"/>
          <p:cNvPicPr>
            <a:picLocks noChangeAspect="1"/>
          </p:cNvPicPr>
          <p:nvPr/>
        </p:nvPicPr>
        <p:blipFill>
          <a:blip r:embed="rId5"/>
          <a:stretch>
            <a:fillRect/>
          </a:stretch>
        </p:blipFill>
        <p:spPr>
          <a:xfrm>
            <a:off x="7659877" y="2912738"/>
            <a:ext cx="946490" cy="1295400"/>
          </a:xfrm>
          <a:prstGeom prst="roundRect">
            <a:avLst>
              <a:gd name="adj" fmla="val 10928"/>
            </a:avLst>
          </a:prstGeom>
          <a:ln w="6350">
            <a:solidFill>
              <a:schemeClr val="bg2"/>
            </a:solidFill>
          </a:ln>
        </p:spPr>
      </p:pic>
      <p:sp>
        <p:nvSpPr>
          <p:cNvPr id="6" name="Title 5"/>
          <p:cNvSpPr>
            <a:spLocks noGrp="1"/>
          </p:cNvSpPr>
          <p:nvPr>
            <p:ph type="title"/>
          </p:nvPr>
        </p:nvSpPr>
        <p:spPr/>
        <p:txBody>
          <a:bodyPr/>
          <a:lstStyle/>
          <a:p>
            <a:r>
              <a:rPr lang="en-US" dirty="0"/>
              <a:t>Collaborative Network - Fulfillment</a:t>
            </a:r>
          </a:p>
        </p:txBody>
      </p:sp>
      <p:sp>
        <p:nvSpPr>
          <p:cNvPr id="28" name="TextBox 27"/>
          <p:cNvSpPr txBox="1"/>
          <p:nvPr/>
        </p:nvSpPr>
        <p:spPr>
          <a:xfrm>
            <a:off x="535126" y="1059404"/>
            <a:ext cx="8001000" cy="584775"/>
          </a:xfrm>
          <a:prstGeom prst="rect">
            <a:avLst/>
          </a:prstGeom>
          <a:noFill/>
        </p:spPr>
        <p:txBody>
          <a:bodyPr wrap="square" rtlCol="0">
            <a:spAutoFit/>
          </a:bodyPr>
          <a:lstStyle/>
          <a:p>
            <a:r>
              <a:rPr lang="en-US" sz="1600" b="1" dirty="0" smtClean="0"/>
              <a:t>Patron of institution B wants to get services at a institution A desk, for a Institution A resource</a:t>
            </a:r>
          </a:p>
        </p:txBody>
      </p:sp>
      <p:sp>
        <p:nvSpPr>
          <p:cNvPr id="40" name="TextBox 39"/>
          <p:cNvSpPr txBox="1"/>
          <p:nvPr/>
        </p:nvSpPr>
        <p:spPr>
          <a:xfrm>
            <a:off x="3901699" y="4637001"/>
            <a:ext cx="1524000" cy="664207"/>
          </a:xfrm>
          <a:prstGeom prst="roundRect">
            <a:avLst/>
          </a:prstGeom>
          <a:solidFill>
            <a:schemeClr val="bg1"/>
          </a:solidFill>
        </p:spPr>
        <p:txBody>
          <a:bodyPr wrap="square" rtlCol="0">
            <a:noAutofit/>
          </a:bodyPr>
          <a:lstStyle/>
          <a:p>
            <a:pPr algn="ctr"/>
            <a:r>
              <a:rPr lang="en-US" sz="1600" dirty="0" smtClean="0">
                <a:solidFill>
                  <a:srgbClr val="595959"/>
                </a:solidFill>
                <a:latin typeface="Helvetica Light"/>
                <a:cs typeface="Helvetica Light"/>
              </a:rPr>
              <a:t>Service</a:t>
            </a:r>
          </a:p>
          <a:p>
            <a:pPr algn="ctr"/>
            <a:r>
              <a:rPr lang="en-US" sz="1600" dirty="0" smtClean="0">
                <a:solidFill>
                  <a:srgbClr val="595959"/>
                </a:solidFill>
                <a:latin typeface="Helvetica Light"/>
                <a:cs typeface="Helvetica Light"/>
              </a:rPr>
              <a:t>Patrons of</a:t>
            </a:r>
            <a:endParaRPr lang="en-US" sz="1600" dirty="0">
              <a:solidFill>
                <a:srgbClr val="595959"/>
              </a:solidFill>
              <a:latin typeface="Helvetica Light"/>
              <a:cs typeface="Helvetica Light"/>
            </a:endParaRPr>
          </a:p>
        </p:txBody>
      </p:sp>
      <p:sp>
        <p:nvSpPr>
          <p:cNvPr id="41" name="Left Arrow 40"/>
          <p:cNvSpPr/>
          <p:nvPr/>
        </p:nvSpPr>
        <p:spPr>
          <a:xfrm rot="10800000">
            <a:off x="4345580" y="4293096"/>
            <a:ext cx="723900" cy="416609"/>
          </a:xfrm>
          <a:prstGeom prst="leftArrow">
            <a:avLst/>
          </a:prstGeom>
          <a:solidFill>
            <a:schemeClr val="bg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984104" y="2058832"/>
            <a:ext cx="1524000" cy="572032"/>
          </a:xfrm>
          <a:prstGeom prst="roundRect">
            <a:avLst/>
          </a:prstGeom>
          <a:solidFill>
            <a:schemeClr val="bg1"/>
          </a:solidFill>
        </p:spPr>
        <p:txBody>
          <a:bodyPr wrap="square" rtlCol="0">
            <a:noAutofit/>
          </a:bodyPr>
          <a:lstStyle/>
          <a:p>
            <a:pPr algn="ctr"/>
            <a:r>
              <a:rPr lang="en-US" sz="1600" dirty="0" smtClean="0">
                <a:solidFill>
                  <a:srgbClr val="595959"/>
                </a:solidFill>
                <a:latin typeface="Helvetica Light"/>
                <a:cs typeface="Helvetica Light"/>
              </a:rPr>
              <a:t>Share</a:t>
            </a:r>
          </a:p>
          <a:p>
            <a:pPr algn="ctr"/>
            <a:r>
              <a:rPr lang="en-US" sz="1600" dirty="0" smtClean="0">
                <a:solidFill>
                  <a:srgbClr val="595959"/>
                </a:solidFill>
                <a:latin typeface="Helvetica Light"/>
                <a:cs typeface="Helvetica Light"/>
              </a:rPr>
              <a:t>Patrons with</a:t>
            </a:r>
            <a:endParaRPr lang="en-US" sz="1600" dirty="0">
              <a:solidFill>
                <a:srgbClr val="595959"/>
              </a:solidFill>
              <a:latin typeface="Helvetica Light"/>
              <a:cs typeface="Helvetica Light"/>
            </a:endParaRPr>
          </a:p>
        </p:txBody>
      </p:sp>
      <p:sp>
        <p:nvSpPr>
          <p:cNvPr id="46" name="Left Arrow 45"/>
          <p:cNvSpPr/>
          <p:nvPr/>
        </p:nvSpPr>
        <p:spPr>
          <a:xfrm>
            <a:off x="4344167" y="2572623"/>
            <a:ext cx="723900" cy="416609"/>
          </a:xfrm>
          <a:prstGeom prst="leftArrow">
            <a:avLst/>
          </a:prstGeom>
          <a:solidFill>
            <a:schemeClr val="bg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8527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40" grpId="0" animBg="1"/>
      <p:bldP spid="41" grpId="0" animBg="1"/>
      <p:bldP spid="45" grpId="0" animBg="1"/>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2" descr="Agenda_2.png"/>
          <p:cNvPicPr>
            <a:picLocks noChangeAspect="1"/>
          </p:cNvPicPr>
          <p:nvPr/>
        </p:nvPicPr>
        <p:blipFill>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מלבן מעוגל 18"/>
          <p:cNvSpPr/>
          <p:nvPr/>
        </p:nvSpPr>
        <p:spPr bwMode="auto">
          <a:xfrm>
            <a:off x="203200" y="1000108"/>
            <a:ext cx="8709025" cy="5000660"/>
          </a:xfrm>
          <a:prstGeom prst="roundRect">
            <a:avLst>
              <a:gd name="adj" fmla="val 3123"/>
            </a:avLst>
          </a:prstGeom>
          <a:gradFill flip="none" rotWithShape="1">
            <a:gsLst>
              <a:gs pos="0">
                <a:srgbClr val="8CADD4">
                  <a:tint val="66000"/>
                  <a:satMod val="160000"/>
                </a:srgbClr>
              </a:gs>
              <a:gs pos="50000">
                <a:srgbClr val="8CADD4">
                  <a:tint val="44500"/>
                  <a:satMod val="160000"/>
                </a:srgbClr>
              </a:gs>
              <a:gs pos="100000">
                <a:srgbClr val="8CADD4">
                  <a:tint val="23500"/>
                  <a:satMod val="160000"/>
                </a:srgbClr>
              </a:gs>
            </a:gsLst>
            <a:lin ang="5400000" scaled="1"/>
            <a:tileRect/>
          </a:gradFill>
          <a:ln w="76200" cap="flat" cmpd="sng" algn="ctr">
            <a:solidFill>
              <a:schemeClr val="bg2">
                <a:lumMod val="75000"/>
              </a:schemeClr>
            </a:solidFill>
            <a:prstDash val="solid"/>
            <a:round/>
            <a:headEnd type="none" w="med" len="med"/>
            <a:tailEnd type="triangle" w="med" len="med"/>
          </a:ln>
          <a:effectLst/>
        </p:spPr>
        <p:txBody>
          <a:bodyPr/>
          <a:lstStyle/>
          <a:p>
            <a:pPr algn="ctr">
              <a:defRPr/>
            </a:pPr>
            <a:endParaRPr lang="en-US">
              <a:latin typeface="Arial" pitchFamily="34" charset="0"/>
              <a:cs typeface="Arial" pitchFamily="34" charset="0"/>
            </a:endParaRPr>
          </a:p>
        </p:txBody>
      </p:sp>
      <p:grpSp>
        <p:nvGrpSpPr>
          <p:cNvPr id="14" name="Group 13"/>
          <p:cNvGrpSpPr/>
          <p:nvPr/>
        </p:nvGrpSpPr>
        <p:grpSpPr>
          <a:xfrm>
            <a:off x="533400" y="1613246"/>
            <a:ext cx="1343268" cy="1277079"/>
            <a:chOff x="1291690" y="2148746"/>
            <a:chExt cx="1343268" cy="1277079"/>
          </a:xfrm>
        </p:grpSpPr>
        <p:pic>
          <p:nvPicPr>
            <p:cNvPr id="2051" name="Picture 3" descr="C:\Documents and Settings\moshes\Local Settings\Temporary Internet Files\Content.IE5\NHKDQNB4\MC900439819[1].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291690" y="2696629"/>
              <a:ext cx="729196" cy="7291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Documents and Settings\moshes\Local Settings\Temporary Internet Files\Content.IE5\7NRN1P6F\MC900230323[1].wmf"/>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718583" y="2148746"/>
              <a:ext cx="916375" cy="855675"/>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Down Arrow 15"/>
          <p:cNvSpPr/>
          <p:nvPr/>
        </p:nvSpPr>
        <p:spPr>
          <a:xfrm rot="19776242">
            <a:off x="1239453" y="2953432"/>
            <a:ext cx="449942" cy="974466"/>
          </a:xfrm>
          <a:prstGeom prst="downArrow">
            <a:avLst/>
          </a:prstGeom>
          <a:solidFill>
            <a:srgbClr val="7F7F7F"/>
          </a:solidFill>
          <a:ln w="12700" cmpd="sng">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bg1"/>
              </a:solidFill>
            </a:endParaRPr>
          </a:p>
        </p:txBody>
      </p:sp>
      <p:sp>
        <p:nvSpPr>
          <p:cNvPr id="17" name="TextBox 16"/>
          <p:cNvSpPr txBox="1"/>
          <p:nvPr/>
        </p:nvSpPr>
        <p:spPr>
          <a:xfrm>
            <a:off x="1283589" y="2520993"/>
            <a:ext cx="2209800" cy="307777"/>
          </a:xfrm>
          <a:prstGeom prst="rect">
            <a:avLst/>
          </a:prstGeom>
          <a:noFill/>
        </p:spPr>
        <p:txBody>
          <a:bodyPr wrap="square" rtlCol="0">
            <a:spAutoFit/>
          </a:bodyPr>
          <a:lstStyle/>
          <a:p>
            <a:r>
              <a:rPr lang="en-US" sz="1400" b="1" dirty="0" smtClean="0">
                <a:latin typeface="Helvetica Light"/>
                <a:cs typeface="Helvetica Light"/>
              </a:rPr>
              <a:t>University B book</a:t>
            </a:r>
            <a:endParaRPr lang="en-US" sz="1400" b="1" dirty="0">
              <a:latin typeface="Helvetica Light"/>
              <a:cs typeface="Helvetica Light"/>
            </a:endParaRPr>
          </a:p>
        </p:txBody>
      </p:sp>
      <p:sp>
        <p:nvSpPr>
          <p:cNvPr id="22" name="TextBox 21"/>
          <p:cNvSpPr txBox="1"/>
          <p:nvPr/>
        </p:nvSpPr>
        <p:spPr>
          <a:xfrm>
            <a:off x="457201" y="1059404"/>
            <a:ext cx="8229600" cy="338554"/>
          </a:xfrm>
          <a:prstGeom prst="rect">
            <a:avLst/>
          </a:prstGeom>
          <a:noFill/>
        </p:spPr>
        <p:txBody>
          <a:bodyPr wrap="square" rtlCol="0">
            <a:spAutoFit/>
          </a:bodyPr>
          <a:lstStyle/>
          <a:p>
            <a:pPr algn="ctr"/>
            <a:r>
              <a:rPr lang="en-US" sz="1600" b="1" dirty="0" smtClean="0"/>
              <a:t>Book from Institution B is returned at Institution A</a:t>
            </a:r>
            <a:endParaRPr lang="en-US" sz="1600" b="1" dirty="0"/>
          </a:p>
        </p:txBody>
      </p:sp>
      <p:grpSp>
        <p:nvGrpSpPr>
          <p:cNvPr id="24" name="Group 23"/>
          <p:cNvGrpSpPr/>
          <p:nvPr/>
        </p:nvGrpSpPr>
        <p:grpSpPr>
          <a:xfrm>
            <a:off x="2486993" y="2996952"/>
            <a:ext cx="4137528" cy="1161967"/>
            <a:chOff x="2439350" y="1930152"/>
            <a:chExt cx="4137528" cy="1161967"/>
          </a:xfrm>
        </p:grpSpPr>
        <p:cxnSp>
          <p:nvCxnSpPr>
            <p:cNvPr id="25" name="Elbow Connector 24"/>
            <p:cNvCxnSpPr/>
            <p:nvPr/>
          </p:nvCxnSpPr>
          <p:spPr bwMode="auto">
            <a:xfrm rot="16200000" flipH="1" flipV="1">
              <a:off x="4433843" y="949085"/>
              <a:ext cx="148541" cy="4137528"/>
            </a:xfrm>
            <a:prstGeom prst="bentConnector3">
              <a:avLst>
                <a:gd name="adj1" fmla="val -703190"/>
              </a:avLst>
            </a:prstGeom>
            <a:noFill/>
            <a:ln w="28575" cap="flat" cmpd="sng" algn="ctr">
              <a:solidFill>
                <a:srgbClr val="595959"/>
              </a:solidFill>
              <a:prstDash val="solid"/>
              <a:round/>
              <a:headEnd type="triangle" w="med" len="med"/>
              <a:tailEnd type="none"/>
            </a:ln>
            <a:effectLst/>
          </p:spPr>
        </p:cxnSp>
        <p:sp>
          <p:nvSpPr>
            <p:cNvPr id="26" name="TextBox 25"/>
            <p:cNvSpPr txBox="1"/>
            <p:nvPr/>
          </p:nvSpPr>
          <p:spPr>
            <a:xfrm>
              <a:off x="3593713" y="1930152"/>
              <a:ext cx="1828800" cy="369332"/>
            </a:xfrm>
            <a:prstGeom prst="rect">
              <a:avLst/>
            </a:prstGeom>
            <a:noFill/>
          </p:spPr>
          <p:txBody>
            <a:bodyPr wrap="square" rtlCol="0">
              <a:spAutoFit/>
            </a:bodyPr>
            <a:lstStyle/>
            <a:p>
              <a:pPr algn="ctr"/>
              <a:r>
                <a:rPr lang="en-US" dirty="0" smtClean="0">
                  <a:solidFill>
                    <a:srgbClr val="595959"/>
                  </a:solidFill>
                  <a:latin typeface="Helvetica Light"/>
                  <a:cs typeface="Helvetica Light"/>
                </a:rPr>
                <a:t>Check in Item</a:t>
              </a:r>
              <a:endParaRPr lang="en-US" dirty="0">
                <a:solidFill>
                  <a:srgbClr val="595959"/>
                </a:solidFill>
                <a:latin typeface="Helvetica Light"/>
                <a:cs typeface="Helvetica Light"/>
              </a:endParaRPr>
            </a:p>
          </p:txBody>
        </p:sp>
      </p:grpSp>
      <p:grpSp>
        <p:nvGrpSpPr>
          <p:cNvPr id="33" name="Group 32"/>
          <p:cNvGrpSpPr/>
          <p:nvPr/>
        </p:nvGrpSpPr>
        <p:grpSpPr>
          <a:xfrm>
            <a:off x="1434986" y="4146668"/>
            <a:ext cx="2889762" cy="1720732"/>
            <a:chOff x="5425943" y="2959387"/>
            <a:chExt cx="2889762" cy="1720732"/>
          </a:xfrm>
        </p:grpSpPr>
        <p:sp>
          <p:nvSpPr>
            <p:cNvPr id="36" name="Rounded Rectangle 35"/>
            <p:cNvSpPr/>
            <p:nvPr/>
          </p:nvSpPr>
          <p:spPr>
            <a:xfrm>
              <a:off x="5771780" y="2959387"/>
              <a:ext cx="2215113" cy="1720732"/>
            </a:xfrm>
            <a:prstGeom prst="roundRect">
              <a:avLst>
                <a:gd name="adj" fmla="val 7859"/>
              </a:avLst>
            </a:prstGeom>
            <a:solidFill>
              <a:srgbClr val="5B89C1">
                <a:alpha val="58000"/>
              </a:srgbClr>
            </a:solidFill>
            <a:ln w="12700" cmpd="sng">
              <a:solidFill>
                <a:schemeClr val="bg1"/>
              </a:solidFill>
            </a:ln>
            <a:effectLst/>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solidFill>
                  <a:srgbClr val="404040"/>
                </a:solidFill>
                <a:latin typeface="Helvetica Light"/>
                <a:cs typeface="Helvetica Light"/>
              </a:endParaRPr>
            </a:p>
          </p:txBody>
        </p:sp>
        <p:sp>
          <p:nvSpPr>
            <p:cNvPr id="37" name="TextBox 36"/>
            <p:cNvSpPr txBox="1"/>
            <p:nvPr/>
          </p:nvSpPr>
          <p:spPr>
            <a:xfrm>
              <a:off x="5425943" y="3751913"/>
              <a:ext cx="2889762" cy="923330"/>
            </a:xfrm>
            <a:prstGeom prst="rect">
              <a:avLst/>
            </a:prstGeom>
            <a:noFill/>
            <a:ln w="12700" cmpd="sng">
              <a:noFill/>
            </a:ln>
            <a:effectLst/>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en-US" sz="1600" dirty="0" smtClean="0">
                  <a:solidFill>
                    <a:srgbClr val="595959"/>
                  </a:solidFill>
                  <a:latin typeface="Helvetica Light"/>
                  <a:cs typeface="Helvetica Light"/>
                </a:rPr>
                <a:t>University</a:t>
              </a:r>
            </a:p>
            <a:p>
              <a:pPr algn="ctr"/>
              <a:r>
                <a:rPr lang="en-US" sz="2400" b="1" dirty="0" smtClean="0">
                  <a:solidFill>
                    <a:srgbClr val="595959"/>
                  </a:solidFill>
                  <a:latin typeface="Helvetica Neue"/>
                  <a:cs typeface="Helvetica Neue"/>
                </a:rPr>
                <a:t>A</a:t>
              </a:r>
            </a:p>
          </p:txBody>
        </p:sp>
      </p:grpSp>
      <p:sp>
        <p:nvSpPr>
          <p:cNvPr id="30" name="Rounded Rectangle 29"/>
          <p:cNvSpPr/>
          <p:nvPr/>
        </p:nvSpPr>
        <p:spPr>
          <a:xfrm>
            <a:off x="5257800" y="4146668"/>
            <a:ext cx="2076821" cy="1720732"/>
          </a:xfrm>
          <a:prstGeom prst="roundRect">
            <a:avLst>
              <a:gd name="adj" fmla="val 7859"/>
            </a:avLst>
          </a:prstGeom>
          <a:solidFill>
            <a:srgbClr val="5B89C1">
              <a:alpha val="58000"/>
            </a:srgbClr>
          </a:solidFill>
          <a:ln w="12700" cmpd="sng">
            <a:solidFill>
              <a:schemeClr val="bg1"/>
            </a:solidFill>
          </a:ln>
          <a:effectLst/>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solidFill>
                <a:srgbClr val="404040"/>
              </a:solidFill>
              <a:latin typeface="Helvetica Light"/>
              <a:cs typeface="Helvetica Light"/>
            </a:endParaRPr>
          </a:p>
        </p:txBody>
      </p:sp>
      <p:sp>
        <p:nvSpPr>
          <p:cNvPr id="32" name="TextBox 31"/>
          <p:cNvSpPr txBox="1"/>
          <p:nvPr/>
        </p:nvSpPr>
        <p:spPr>
          <a:xfrm>
            <a:off x="5305610" y="5042387"/>
            <a:ext cx="1981200" cy="707886"/>
          </a:xfrm>
          <a:prstGeom prst="rect">
            <a:avLst/>
          </a:prstGeom>
          <a:noFill/>
        </p:spPr>
        <p:txBody>
          <a:bodyPr wrap="square" rtlCol="0">
            <a:spAutoFit/>
          </a:bodyPr>
          <a:lstStyle/>
          <a:p>
            <a:pPr algn="ctr"/>
            <a:r>
              <a:rPr lang="en-US" sz="1600" dirty="0" smtClean="0">
                <a:solidFill>
                  <a:srgbClr val="595959"/>
                </a:solidFill>
                <a:latin typeface="Helvetica Light"/>
                <a:cs typeface="Helvetica Light"/>
              </a:rPr>
              <a:t>University</a:t>
            </a:r>
          </a:p>
          <a:p>
            <a:pPr algn="ctr"/>
            <a:r>
              <a:rPr lang="en-US" sz="2400" b="1" dirty="0" smtClean="0">
                <a:solidFill>
                  <a:srgbClr val="595959"/>
                </a:solidFill>
                <a:latin typeface="Helvetica Neue"/>
                <a:cs typeface="Helvetica Neue"/>
              </a:rPr>
              <a:t>B</a:t>
            </a:r>
            <a:endParaRPr lang="en-US" sz="2400" b="1" dirty="0">
              <a:solidFill>
                <a:srgbClr val="595959"/>
              </a:solidFill>
              <a:latin typeface="Helvetica Neue"/>
              <a:cs typeface="Helvetica Neue"/>
            </a:endParaRPr>
          </a:p>
        </p:txBody>
      </p:sp>
      <p:sp>
        <p:nvSpPr>
          <p:cNvPr id="2" name="Title 1"/>
          <p:cNvSpPr>
            <a:spLocks noGrp="1"/>
          </p:cNvSpPr>
          <p:nvPr>
            <p:ph type="title"/>
          </p:nvPr>
        </p:nvSpPr>
        <p:spPr/>
        <p:txBody>
          <a:bodyPr/>
          <a:lstStyle/>
          <a:p>
            <a:r>
              <a:rPr lang="en-US" dirty="0"/>
              <a:t>Collaborative Network - Fulfillment</a:t>
            </a:r>
          </a:p>
        </p:txBody>
      </p:sp>
      <p:sp>
        <p:nvSpPr>
          <p:cNvPr id="20" name="TextBox 19"/>
          <p:cNvSpPr txBox="1"/>
          <p:nvPr/>
        </p:nvSpPr>
        <p:spPr>
          <a:xfrm>
            <a:off x="3840088" y="3500438"/>
            <a:ext cx="1524000" cy="584211"/>
          </a:xfrm>
          <a:prstGeom prst="roundRect">
            <a:avLst/>
          </a:prstGeom>
          <a:solidFill>
            <a:schemeClr val="bg1"/>
          </a:solidFill>
        </p:spPr>
        <p:txBody>
          <a:bodyPr wrap="square" rtlCol="0">
            <a:noAutofit/>
          </a:bodyPr>
          <a:lstStyle/>
          <a:p>
            <a:pPr algn="ctr"/>
            <a:r>
              <a:rPr lang="en-US" sz="1600" dirty="0" smtClean="0">
                <a:solidFill>
                  <a:srgbClr val="595959"/>
                </a:solidFill>
                <a:latin typeface="Helvetica Light"/>
                <a:cs typeface="Helvetica Light"/>
              </a:rPr>
              <a:t>Service</a:t>
            </a:r>
          </a:p>
          <a:p>
            <a:pPr algn="ctr"/>
            <a:r>
              <a:rPr lang="en-US" sz="1600" dirty="0" smtClean="0">
                <a:solidFill>
                  <a:srgbClr val="595959"/>
                </a:solidFill>
                <a:latin typeface="Helvetica Light"/>
                <a:cs typeface="Helvetica Light"/>
              </a:rPr>
              <a:t>Items of</a:t>
            </a:r>
            <a:endParaRPr lang="en-US" sz="1600" dirty="0">
              <a:solidFill>
                <a:srgbClr val="595959"/>
              </a:solidFill>
              <a:latin typeface="Helvetica Light"/>
              <a:cs typeface="Helvetica Light"/>
            </a:endParaRPr>
          </a:p>
        </p:txBody>
      </p:sp>
      <p:sp>
        <p:nvSpPr>
          <p:cNvPr id="21" name="Left Arrow 20"/>
          <p:cNvSpPr/>
          <p:nvPr/>
        </p:nvSpPr>
        <p:spPr>
          <a:xfrm rot="10800000">
            <a:off x="4259791" y="4020503"/>
            <a:ext cx="723900" cy="416609"/>
          </a:xfrm>
          <a:prstGeom prst="leftArrow">
            <a:avLst/>
          </a:prstGeom>
          <a:solidFill>
            <a:schemeClr val="bg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348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תמונה 39" descr="001.jpg"/>
          <p:cNvPicPr>
            <a:picLocks noChangeAspect="1"/>
          </p:cNvPicPr>
          <p:nvPr/>
        </p:nvPicPr>
        <p:blipFill>
          <a:blip r:embed="rId3"/>
          <a:stretch>
            <a:fillRect/>
          </a:stretch>
        </p:blipFill>
        <p:spPr>
          <a:xfrm>
            <a:off x="-1" y="794846"/>
            <a:ext cx="9143999" cy="5828401"/>
          </a:xfrm>
          <a:prstGeom prst="rect">
            <a:avLst/>
          </a:prstGeom>
        </p:spPr>
      </p:pic>
      <p:sp>
        <p:nvSpPr>
          <p:cNvPr id="139266" name="Rectangle 2"/>
          <p:cNvSpPr>
            <a:spLocks noGrp="1" noChangeArrowheads="1"/>
          </p:cNvSpPr>
          <p:nvPr>
            <p:ph type="title"/>
          </p:nvPr>
        </p:nvSpPr>
        <p:spPr/>
        <p:txBody>
          <a:bodyPr/>
          <a:lstStyle/>
          <a:p>
            <a:r>
              <a:rPr lang="en-US" smtClean="0"/>
              <a:t>Agenda</a:t>
            </a:r>
            <a:endParaRPr lang="en-US" dirty="0"/>
          </a:p>
        </p:txBody>
      </p:sp>
      <p:sp>
        <p:nvSpPr>
          <p:cNvPr id="5" name="Rektangel med afrundet, diagonalt hjørne 23"/>
          <p:cNvSpPr/>
          <p:nvPr/>
        </p:nvSpPr>
        <p:spPr>
          <a:xfrm rot="5400000">
            <a:off x="3640783" y="-950417"/>
            <a:ext cx="738634" cy="5124600"/>
          </a:xfrm>
          <a:prstGeom prst="round2DiagRect">
            <a:avLst>
              <a:gd name="adj1" fmla="val 20046"/>
              <a:gd name="adj2" fmla="val 0"/>
            </a:avLst>
          </a:prstGeom>
          <a:gradFill flip="none" rotWithShape="1">
            <a:gsLst>
              <a:gs pos="0">
                <a:srgbClr val="6600FF"/>
              </a:gs>
              <a:gs pos="0">
                <a:schemeClr val="accent6">
                  <a:lumMod val="40000"/>
                  <a:lumOff val="60000"/>
                </a:schemeClr>
              </a:gs>
              <a:gs pos="55000">
                <a:schemeClr val="bg1">
                  <a:shade val="100000"/>
                  <a:satMod val="115000"/>
                </a:schemeClr>
              </a:gs>
            </a:gsLst>
            <a:lin ang="19800000" scaled="0"/>
            <a:tileRect/>
          </a:gradFill>
          <a:ln w="19050" cap="flat" cmpd="sng" algn="ctr">
            <a:noFill/>
            <a:prstDash val="solid"/>
          </a:ln>
          <a:effectLst>
            <a:innerShdw blurRad="190500">
              <a:prstClr val="black">
                <a:alpha val="61000"/>
              </a:prstClr>
            </a:innerShdw>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8" name="Rektangel med afrundet, diagonalt hjørne 23"/>
          <p:cNvSpPr/>
          <p:nvPr/>
        </p:nvSpPr>
        <p:spPr>
          <a:xfrm>
            <a:off x="522514" y="3439888"/>
            <a:ext cx="934604" cy="738636"/>
          </a:xfrm>
          <a:prstGeom prst="round2DiagRect">
            <a:avLst>
              <a:gd name="adj1" fmla="val 20046"/>
              <a:gd name="adj2" fmla="val 0"/>
            </a:avLst>
          </a:prstGeom>
          <a:gradFill flip="none" rotWithShape="1">
            <a:gsLst>
              <a:gs pos="0">
                <a:srgbClr val="0070C0"/>
              </a:gs>
              <a:gs pos="50000">
                <a:schemeClr val="accent5">
                  <a:lumMod val="75000"/>
                </a:schemeClr>
              </a:gs>
              <a:gs pos="100000">
                <a:srgbClr val="5B83C5">
                  <a:tint val="23500"/>
                  <a:satMod val="160000"/>
                </a:srgbClr>
              </a:gs>
            </a:gsLst>
            <a:lin ang="0" scaled="1"/>
            <a:tileRect/>
          </a:gradFill>
          <a:ln w="19050" cap="flat" cmpd="sng" algn="ctr">
            <a:noFill/>
            <a:prstDash val="solid"/>
          </a:ln>
          <a:effectLst>
            <a:innerShdw blurRad="165100" dir="11340000">
              <a:prstClr val="black">
                <a:alpha val="50000"/>
              </a:prstClr>
            </a:innerShdw>
            <a:reflection stA="48000" endPos="70000" dir="5400000" sy="-100000" algn="bl" rotWithShape="0"/>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9" name="Rektangel med afrundet, diagonalt hjørne 23"/>
          <p:cNvSpPr/>
          <p:nvPr/>
        </p:nvSpPr>
        <p:spPr>
          <a:xfrm>
            <a:off x="513196" y="4486072"/>
            <a:ext cx="914400" cy="742475"/>
          </a:xfrm>
          <a:prstGeom prst="round2DiagRect">
            <a:avLst>
              <a:gd name="adj1" fmla="val 20046"/>
              <a:gd name="adj2" fmla="val 0"/>
            </a:avLst>
          </a:prstGeom>
          <a:gradFill flip="none" rotWithShape="1">
            <a:gsLst>
              <a:gs pos="0">
                <a:srgbClr val="813F9B"/>
              </a:gs>
              <a:gs pos="40000">
                <a:srgbClr val="AA6CD0"/>
              </a:gs>
              <a:gs pos="88000">
                <a:srgbClr val="CFA0F6"/>
              </a:gs>
            </a:gsLst>
            <a:lin ang="0" scaled="1"/>
            <a:tileRect/>
          </a:gradFill>
          <a:ln w="19050" cap="flat" cmpd="sng" algn="ctr">
            <a:noFill/>
            <a:prstDash val="solid"/>
          </a:ln>
          <a:effectLst>
            <a:innerShdw blurRad="165100" dir="11340000">
              <a:prstClr val="black">
                <a:alpha val="50000"/>
              </a:prstClr>
            </a:innerShdw>
            <a:reflection stA="48000" endPos="70000" dir="5400000" sy="-100000" algn="bl" rotWithShape="0"/>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12" name="Rektangel med afrundet, diagonalt hjørne 23"/>
          <p:cNvSpPr/>
          <p:nvPr/>
        </p:nvSpPr>
        <p:spPr>
          <a:xfrm>
            <a:off x="533400" y="1242566"/>
            <a:ext cx="914400" cy="738635"/>
          </a:xfrm>
          <a:prstGeom prst="round2DiagRect">
            <a:avLst>
              <a:gd name="adj1" fmla="val 20046"/>
              <a:gd name="adj2" fmla="val 0"/>
            </a:avLst>
          </a:prstGeom>
          <a:gradFill flip="none" rotWithShape="1">
            <a:gsLst>
              <a:gs pos="0">
                <a:srgbClr val="FF9900"/>
              </a:gs>
              <a:gs pos="55000">
                <a:srgbClr val="FFFF99"/>
              </a:gs>
              <a:gs pos="100000">
                <a:schemeClr val="bg1"/>
              </a:gs>
            </a:gsLst>
            <a:lin ang="2400000" scaled="0"/>
            <a:tileRect/>
          </a:gradFill>
          <a:ln w="19050" cap="flat" cmpd="sng" algn="ctr">
            <a:noFill/>
            <a:prstDash val="solid"/>
          </a:ln>
          <a:effectLst>
            <a:innerShdw blurRad="165100" dir="11340000">
              <a:prstClr val="black">
                <a:alpha val="50000"/>
              </a:prstClr>
            </a:innerShdw>
            <a:reflection stA="48000" endPos="70000" dir="5400000" sy="-100000" algn="bl" rotWithShape="0"/>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3" name="TextBox 2"/>
          <p:cNvSpPr txBox="1"/>
          <p:nvPr/>
        </p:nvSpPr>
        <p:spPr>
          <a:xfrm>
            <a:off x="1732774" y="1371600"/>
            <a:ext cx="4191000" cy="400110"/>
          </a:xfrm>
          <a:prstGeom prst="rect">
            <a:avLst/>
          </a:prstGeom>
          <a:noFill/>
        </p:spPr>
        <p:txBody>
          <a:bodyPr wrap="square" rtlCol="0">
            <a:spAutoFit/>
          </a:bodyPr>
          <a:lstStyle/>
          <a:p>
            <a:r>
              <a:rPr lang="en-US" sz="2000" dirty="0" smtClean="0">
                <a:solidFill>
                  <a:schemeClr val="accent2">
                    <a:lumMod val="75000"/>
                  </a:schemeClr>
                </a:solidFill>
                <a:latin typeface="Calibri" pitchFamily="34" charset="0"/>
                <a:cs typeface="Calibri" pitchFamily="34" charset="0"/>
              </a:rPr>
              <a:t>Background</a:t>
            </a:r>
            <a:endParaRPr lang="en-US" sz="2000" dirty="0">
              <a:solidFill>
                <a:schemeClr val="accent2">
                  <a:lumMod val="75000"/>
                </a:schemeClr>
              </a:solidFill>
              <a:latin typeface="Calibri" pitchFamily="34" charset="0"/>
              <a:cs typeface="Calibri" pitchFamily="34" charset="0"/>
            </a:endParaRPr>
          </a:p>
        </p:txBody>
      </p:sp>
      <p:sp>
        <p:nvSpPr>
          <p:cNvPr id="19" name="Rektangel med afrundet, diagonalt hjørne 23"/>
          <p:cNvSpPr/>
          <p:nvPr/>
        </p:nvSpPr>
        <p:spPr>
          <a:xfrm rot="5400000">
            <a:off x="3640782" y="138439"/>
            <a:ext cx="738635" cy="5124600"/>
          </a:xfrm>
          <a:prstGeom prst="round2DiagRect">
            <a:avLst>
              <a:gd name="adj1" fmla="val 20046"/>
              <a:gd name="adj2" fmla="val 0"/>
            </a:avLst>
          </a:prstGeom>
          <a:gradFill flip="none" rotWithShape="1">
            <a:gsLst>
              <a:gs pos="0">
                <a:srgbClr val="6600FF"/>
              </a:gs>
              <a:gs pos="0">
                <a:schemeClr val="accent6">
                  <a:lumMod val="40000"/>
                  <a:lumOff val="60000"/>
                </a:schemeClr>
              </a:gs>
              <a:gs pos="55000">
                <a:schemeClr val="bg1">
                  <a:shade val="100000"/>
                  <a:satMod val="115000"/>
                </a:schemeClr>
              </a:gs>
            </a:gsLst>
            <a:lin ang="19800000" scaled="0"/>
            <a:tileRect/>
          </a:gradFill>
          <a:ln w="19050" cap="flat" cmpd="sng" algn="ctr">
            <a:noFill/>
            <a:prstDash val="solid"/>
          </a:ln>
          <a:effectLst>
            <a:innerShdw blurRad="190500">
              <a:prstClr val="black">
                <a:alpha val="61000"/>
              </a:prstClr>
            </a:innerShdw>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20" name="Rektangel med afrundet, diagonalt hjørne 23"/>
          <p:cNvSpPr/>
          <p:nvPr/>
        </p:nvSpPr>
        <p:spPr>
          <a:xfrm rot="5400000">
            <a:off x="3650100" y="1246905"/>
            <a:ext cx="738635" cy="5124600"/>
          </a:xfrm>
          <a:prstGeom prst="round2DiagRect">
            <a:avLst>
              <a:gd name="adj1" fmla="val 20046"/>
              <a:gd name="adj2" fmla="val 0"/>
            </a:avLst>
          </a:prstGeom>
          <a:gradFill flip="none" rotWithShape="1">
            <a:gsLst>
              <a:gs pos="0">
                <a:srgbClr val="6600FF"/>
              </a:gs>
              <a:gs pos="0">
                <a:schemeClr val="accent6">
                  <a:lumMod val="40000"/>
                  <a:lumOff val="60000"/>
                </a:schemeClr>
              </a:gs>
              <a:gs pos="55000">
                <a:schemeClr val="bg1">
                  <a:shade val="100000"/>
                  <a:satMod val="115000"/>
                </a:schemeClr>
              </a:gs>
            </a:gsLst>
            <a:lin ang="19800000" scaled="0"/>
            <a:tileRect/>
          </a:gradFill>
          <a:ln w="19050" cap="flat" cmpd="sng" algn="ctr">
            <a:noFill/>
            <a:prstDash val="solid"/>
          </a:ln>
          <a:effectLst>
            <a:innerShdw blurRad="190500">
              <a:prstClr val="black">
                <a:alpha val="61000"/>
              </a:prstClr>
            </a:innerShdw>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21" name="Rektangel med afrundet, diagonalt hjørne 23"/>
          <p:cNvSpPr/>
          <p:nvPr/>
        </p:nvSpPr>
        <p:spPr>
          <a:xfrm rot="5400000">
            <a:off x="3620578" y="2293090"/>
            <a:ext cx="738635" cy="5124600"/>
          </a:xfrm>
          <a:prstGeom prst="round2DiagRect">
            <a:avLst>
              <a:gd name="adj1" fmla="val 20046"/>
              <a:gd name="adj2" fmla="val 0"/>
            </a:avLst>
          </a:prstGeom>
          <a:gradFill flip="none" rotWithShape="1">
            <a:gsLst>
              <a:gs pos="0">
                <a:srgbClr val="6600FF"/>
              </a:gs>
              <a:gs pos="0">
                <a:schemeClr val="accent6">
                  <a:lumMod val="40000"/>
                  <a:lumOff val="60000"/>
                </a:schemeClr>
              </a:gs>
              <a:gs pos="55000">
                <a:schemeClr val="bg1">
                  <a:shade val="100000"/>
                  <a:satMod val="115000"/>
                </a:schemeClr>
              </a:gs>
            </a:gsLst>
            <a:lin ang="19800000" scaled="0"/>
            <a:tileRect/>
          </a:gradFill>
          <a:ln w="19050" cap="flat" cmpd="sng" algn="ctr">
            <a:noFill/>
            <a:prstDash val="solid"/>
          </a:ln>
          <a:effectLst>
            <a:innerShdw blurRad="190500">
              <a:prstClr val="black">
                <a:alpha val="61000"/>
              </a:prstClr>
            </a:innerShdw>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22" name="TextBox 21"/>
          <p:cNvSpPr txBox="1"/>
          <p:nvPr/>
        </p:nvSpPr>
        <p:spPr>
          <a:xfrm>
            <a:off x="1732774" y="2500684"/>
            <a:ext cx="4191000" cy="400110"/>
          </a:xfrm>
          <a:prstGeom prst="rect">
            <a:avLst/>
          </a:prstGeom>
          <a:noFill/>
        </p:spPr>
        <p:txBody>
          <a:bodyPr wrap="square" rtlCol="0">
            <a:spAutoFit/>
          </a:bodyPr>
          <a:lstStyle/>
          <a:p>
            <a:r>
              <a:rPr lang="en-US" sz="2000" dirty="0">
                <a:solidFill>
                  <a:schemeClr val="accent2">
                    <a:lumMod val="75000"/>
                  </a:schemeClr>
                </a:solidFill>
                <a:latin typeface="Calibri" pitchFamily="34" charset="0"/>
                <a:cs typeface="Calibri" pitchFamily="34" charset="0"/>
              </a:rPr>
              <a:t>More on </a:t>
            </a:r>
            <a:r>
              <a:rPr lang="en-US" sz="2000" dirty="0" smtClean="0">
                <a:solidFill>
                  <a:schemeClr val="accent2">
                    <a:lumMod val="75000"/>
                  </a:schemeClr>
                </a:solidFill>
                <a:latin typeface="Calibri" pitchFamily="34" charset="0"/>
                <a:cs typeface="Calibri" pitchFamily="34" charset="0"/>
              </a:rPr>
              <a:t>Zones</a:t>
            </a:r>
            <a:endParaRPr lang="en-US" sz="2000" dirty="0">
              <a:solidFill>
                <a:schemeClr val="accent2">
                  <a:lumMod val="75000"/>
                </a:schemeClr>
              </a:solidFill>
              <a:latin typeface="Calibri" pitchFamily="34" charset="0"/>
              <a:cs typeface="Calibri" pitchFamily="34" charset="0"/>
            </a:endParaRPr>
          </a:p>
        </p:txBody>
      </p:sp>
      <p:sp>
        <p:nvSpPr>
          <p:cNvPr id="23" name="TextBox 22"/>
          <p:cNvSpPr txBox="1"/>
          <p:nvPr/>
        </p:nvSpPr>
        <p:spPr>
          <a:xfrm>
            <a:off x="1732774" y="3638490"/>
            <a:ext cx="4191000" cy="400110"/>
          </a:xfrm>
          <a:prstGeom prst="rect">
            <a:avLst/>
          </a:prstGeom>
          <a:noFill/>
        </p:spPr>
        <p:txBody>
          <a:bodyPr wrap="square" rtlCol="0">
            <a:spAutoFit/>
          </a:bodyPr>
          <a:lstStyle/>
          <a:p>
            <a:r>
              <a:rPr lang="en-US" sz="2000" dirty="0">
                <a:solidFill>
                  <a:schemeClr val="accent2">
                    <a:lumMod val="75000"/>
                  </a:schemeClr>
                </a:solidFill>
                <a:latin typeface="Calibri" pitchFamily="34" charset="0"/>
                <a:cs typeface="Calibri" pitchFamily="34" charset="0"/>
              </a:rPr>
              <a:t>Cataloging and Resource </a:t>
            </a:r>
            <a:r>
              <a:rPr lang="en-US" sz="2000" dirty="0" smtClean="0">
                <a:solidFill>
                  <a:schemeClr val="accent2">
                    <a:lumMod val="75000"/>
                  </a:schemeClr>
                </a:solidFill>
                <a:latin typeface="Calibri" pitchFamily="34" charset="0"/>
                <a:cs typeface="Calibri" pitchFamily="34" charset="0"/>
              </a:rPr>
              <a:t>Management</a:t>
            </a:r>
            <a:endParaRPr lang="en-US" sz="2000" dirty="0">
              <a:solidFill>
                <a:schemeClr val="accent2">
                  <a:lumMod val="75000"/>
                </a:schemeClr>
              </a:solidFill>
              <a:latin typeface="Calibri" pitchFamily="34" charset="0"/>
              <a:cs typeface="Calibri" pitchFamily="34" charset="0"/>
            </a:endParaRPr>
          </a:p>
        </p:txBody>
      </p:sp>
      <p:sp>
        <p:nvSpPr>
          <p:cNvPr id="24" name="TextBox 23"/>
          <p:cNvSpPr txBox="1"/>
          <p:nvPr/>
        </p:nvSpPr>
        <p:spPr>
          <a:xfrm>
            <a:off x="1732774" y="4655335"/>
            <a:ext cx="5125226" cy="400110"/>
          </a:xfrm>
          <a:prstGeom prst="rect">
            <a:avLst/>
          </a:prstGeom>
          <a:noFill/>
        </p:spPr>
        <p:txBody>
          <a:bodyPr wrap="square" rtlCol="0">
            <a:spAutoFit/>
          </a:bodyPr>
          <a:lstStyle/>
          <a:p>
            <a:r>
              <a:rPr lang="en-US" sz="2000" dirty="0">
                <a:solidFill>
                  <a:schemeClr val="accent2">
                    <a:lumMod val="75000"/>
                  </a:schemeClr>
                </a:solidFill>
                <a:latin typeface="Calibri" pitchFamily="34" charset="0"/>
                <a:cs typeface="Calibri" pitchFamily="34" charset="0"/>
              </a:rPr>
              <a:t>A bit on </a:t>
            </a:r>
            <a:r>
              <a:rPr lang="en-US" sz="2000" dirty="0" smtClean="0">
                <a:solidFill>
                  <a:schemeClr val="accent2">
                    <a:lumMod val="75000"/>
                  </a:schemeClr>
                </a:solidFill>
                <a:latin typeface="Calibri" pitchFamily="34" charset="0"/>
                <a:cs typeface="Calibri" pitchFamily="34" charset="0"/>
              </a:rPr>
              <a:t>Fulfillment</a:t>
            </a:r>
            <a:endParaRPr lang="en-US" sz="2000" dirty="0">
              <a:solidFill>
                <a:schemeClr val="accent2">
                  <a:lumMod val="75000"/>
                </a:schemeClr>
              </a:solidFill>
              <a:latin typeface="Calibri" pitchFamily="34" charset="0"/>
              <a:cs typeface="Calibri" pitchFamily="34" charset="0"/>
            </a:endParaRPr>
          </a:p>
        </p:txBody>
      </p:sp>
      <p:sp>
        <p:nvSpPr>
          <p:cNvPr id="25" name="TextBox 24"/>
          <p:cNvSpPr txBox="1"/>
          <p:nvPr/>
        </p:nvSpPr>
        <p:spPr>
          <a:xfrm>
            <a:off x="762900" y="1378373"/>
            <a:ext cx="396356" cy="400110"/>
          </a:xfrm>
          <a:prstGeom prst="rect">
            <a:avLst/>
          </a:prstGeom>
          <a:noFill/>
        </p:spPr>
        <p:txBody>
          <a:bodyPr wrap="square" rtlCol="0">
            <a:spAutoFit/>
          </a:bodyPr>
          <a:lstStyle/>
          <a:p>
            <a:r>
              <a:rPr lang="en-US" sz="2000" dirty="0" smtClean="0">
                <a:solidFill>
                  <a:schemeClr val="accent2">
                    <a:lumMod val="75000"/>
                  </a:schemeClr>
                </a:solidFill>
                <a:latin typeface="Calibri" pitchFamily="34" charset="0"/>
                <a:cs typeface="Calibri" pitchFamily="34" charset="0"/>
              </a:rPr>
              <a:t>1.</a:t>
            </a:r>
            <a:endParaRPr lang="en-US" sz="2000" dirty="0">
              <a:solidFill>
                <a:schemeClr val="accent2">
                  <a:lumMod val="75000"/>
                </a:schemeClr>
              </a:solidFill>
              <a:latin typeface="Calibri" pitchFamily="34" charset="0"/>
              <a:cs typeface="Calibri" pitchFamily="34" charset="0"/>
            </a:endParaRPr>
          </a:p>
        </p:txBody>
      </p:sp>
      <p:sp>
        <p:nvSpPr>
          <p:cNvPr id="27" name="TextBox 26"/>
          <p:cNvSpPr txBox="1"/>
          <p:nvPr/>
        </p:nvSpPr>
        <p:spPr>
          <a:xfrm>
            <a:off x="762900" y="3609150"/>
            <a:ext cx="396356" cy="400110"/>
          </a:xfrm>
          <a:prstGeom prst="rect">
            <a:avLst/>
          </a:prstGeom>
          <a:noFill/>
        </p:spPr>
        <p:txBody>
          <a:bodyPr wrap="square" rtlCol="0">
            <a:spAutoFit/>
          </a:bodyPr>
          <a:lstStyle/>
          <a:p>
            <a:r>
              <a:rPr lang="en-US" sz="2000" dirty="0" smtClean="0">
                <a:solidFill>
                  <a:schemeClr val="accent2">
                    <a:lumMod val="75000"/>
                  </a:schemeClr>
                </a:solidFill>
                <a:latin typeface="Calibri" pitchFamily="34" charset="0"/>
                <a:cs typeface="Calibri" pitchFamily="34" charset="0"/>
              </a:rPr>
              <a:t>3.</a:t>
            </a:r>
            <a:endParaRPr lang="en-US" sz="2000" dirty="0">
              <a:solidFill>
                <a:schemeClr val="accent2">
                  <a:lumMod val="75000"/>
                </a:schemeClr>
              </a:solidFill>
              <a:latin typeface="Calibri" pitchFamily="34" charset="0"/>
              <a:cs typeface="Calibri" pitchFamily="34" charset="0"/>
            </a:endParaRPr>
          </a:p>
        </p:txBody>
      </p:sp>
      <p:sp>
        <p:nvSpPr>
          <p:cNvPr id="28" name="TextBox 27"/>
          <p:cNvSpPr txBox="1"/>
          <p:nvPr/>
        </p:nvSpPr>
        <p:spPr>
          <a:xfrm>
            <a:off x="762900" y="4644449"/>
            <a:ext cx="396356" cy="400110"/>
          </a:xfrm>
          <a:prstGeom prst="rect">
            <a:avLst/>
          </a:prstGeom>
          <a:noFill/>
        </p:spPr>
        <p:txBody>
          <a:bodyPr wrap="square" rtlCol="0">
            <a:spAutoFit/>
          </a:bodyPr>
          <a:lstStyle/>
          <a:p>
            <a:r>
              <a:rPr lang="en-US" sz="2000" dirty="0" smtClean="0">
                <a:solidFill>
                  <a:schemeClr val="accent2">
                    <a:lumMod val="75000"/>
                  </a:schemeClr>
                </a:solidFill>
                <a:latin typeface="Calibri" pitchFamily="34" charset="0"/>
                <a:cs typeface="Calibri" pitchFamily="34" charset="0"/>
              </a:rPr>
              <a:t>4.</a:t>
            </a:r>
            <a:endParaRPr lang="en-US" sz="2000" dirty="0">
              <a:solidFill>
                <a:schemeClr val="accent2">
                  <a:lumMod val="75000"/>
                </a:schemeClr>
              </a:solidFill>
              <a:latin typeface="Calibri" pitchFamily="34" charset="0"/>
              <a:cs typeface="Calibri" pitchFamily="34" charset="0"/>
            </a:endParaRPr>
          </a:p>
        </p:txBody>
      </p:sp>
      <p:sp>
        <p:nvSpPr>
          <p:cNvPr id="31" name="Rektangel med afrundet, diagonalt hjørne 23"/>
          <p:cNvSpPr/>
          <p:nvPr/>
        </p:nvSpPr>
        <p:spPr>
          <a:xfrm>
            <a:off x="533400" y="2327582"/>
            <a:ext cx="914400" cy="742475"/>
          </a:xfrm>
          <a:prstGeom prst="round2DiagRect">
            <a:avLst>
              <a:gd name="adj1" fmla="val 20046"/>
              <a:gd name="adj2" fmla="val 0"/>
            </a:avLst>
          </a:prstGeom>
          <a:gradFill flip="none" rotWithShape="1">
            <a:gsLst>
              <a:gs pos="0">
                <a:srgbClr val="228E43"/>
              </a:gs>
              <a:gs pos="38000">
                <a:srgbClr val="92D050"/>
              </a:gs>
              <a:gs pos="100000">
                <a:schemeClr val="bg1">
                  <a:lumMod val="95000"/>
                </a:schemeClr>
              </a:gs>
            </a:gsLst>
            <a:lin ang="0" scaled="1"/>
            <a:tileRect/>
          </a:gradFill>
          <a:ln w="19050" cap="flat" cmpd="sng" algn="ctr">
            <a:noFill/>
            <a:prstDash val="solid"/>
          </a:ln>
          <a:effectLst>
            <a:innerShdw blurRad="165100" dir="11340000">
              <a:prstClr val="black">
                <a:alpha val="50000"/>
              </a:prstClr>
            </a:innerShdw>
            <a:reflection stA="48000" endPos="70000" dir="5400000" sy="-100000" algn="bl" rotWithShape="0"/>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26" name="TextBox 25"/>
          <p:cNvSpPr txBox="1"/>
          <p:nvPr/>
        </p:nvSpPr>
        <p:spPr>
          <a:xfrm>
            <a:off x="762900" y="2500684"/>
            <a:ext cx="396356" cy="400110"/>
          </a:xfrm>
          <a:prstGeom prst="rect">
            <a:avLst/>
          </a:prstGeom>
          <a:noFill/>
        </p:spPr>
        <p:txBody>
          <a:bodyPr wrap="square" rtlCol="0">
            <a:spAutoFit/>
          </a:bodyPr>
          <a:lstStyle/>
          <a:p>
            <a:r>
              <a:rPr lang="en-US" sz="2000" dirty="0" smtClean="0">
                <a:solidFill>
                  <a:schemeClr val="accent2">
                    <a:lumMod val="75000"/>
                  </a:schemeClr>
                </a:solidFill>
                <a:latin typeface="Calibri" pitchFamily="34" charset="0"/>
                <a:cs typeface="Calibri" pitchFamily="34" charset="0"/>
              </a:rPr>
              <a:t>2.</a:t>
            </a:r>
            <a:endParaRPr lang="en-US" sz="2000" dirty="0">
              <a:solidFill>
                <a:schemeClr val="accent2">
                  <a:lumMod val="75000"/>
                </a:schemeClr>
              </a:solidFill>
              <a:latin typeface="Calibri" pitchFamily="34" charset="0"/>
              <a:cs typeface="Calibri" pitchFamily="34" charset="0"/>
            </a:endParaRPr>
          </a:p>
        </p:txBody>
      </p:sp>
    </p:spTree>
    <p:extLst>
      <p:ext uri="{BB962C8B-B14F-4D97-AF65-F5344CB8AC3E}">
        <p14:creationId xmlns:p14="http://schemas.microsoft.com/office/powerpoint/2010/main" val="5667685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תמונה 39" descr="001.jpg"/>
          <p:cNvPicPr>
            <a:picLocks noChangeAspect="1"/>
          </p:cNvPicPr>
          <p:nvPr/>
        </p:nvPicPr>
        <p:blipFill>
          <a:blip r:embed="rId2"/>
          <a:stretch>
            <a:fillRect/>
          </a:stretch>
        </p:blipFill>
        <p:spPr>
          <a:xfrm>
            <a:off x="-1" y="794846"/>
            <a:ext cx="9143999" cy="5828401"/>
          </a:xfrm>
          <a:prstGeom prst="rect">
            <a:avLst/>
          </a:prstGeom>
        </p:spPr>
      </p:pic>
      <p:sp>
        <p:nvSpPr>
          <p:cNvPr id="2" name="Title 1"/>
          <p:cNvSpPr>
            <a:spLocks noGrp="1"/>
          </p:cNvSpPr>
          <p:nvPr>
            <p:ph type="title"/>
          </p:nvPr>
        </p:nvSpPr>
        <p:spPr/>
        <p:txBody>
          <a:bodyPr/>
          <a:lstStyle/>
          <a:p>
            <a:r>
              <a:rPr lang="en-US" dirty="0" smtClean="0"/>
              <a:t>Alma Collaborative Networks</a:t>
            </a:r>
            <a:endParaRPr lang="en-US" dirty="0"/>
          </a:p>
        </p:txBody>
      </p:sp>
      <p:sp>
        <p:nvSpPr>
          <p:cNvPr id="3" name="Content Placeholder 2"/>
          <p:cNvSpPr>
            <a:spLocks noGrp="1"/>
          </p:cNvSpPr>
          <p:nvPr>
            <p:ph idx="1"/>
          </p:nvPr>
        </p:nvSpPr>
        <p:spPr>
          <a:xfrm>
            <a:off x="323528" y="963888"/>
            <a:ext cx="6048672" cy="5417440"/>
          </a:xfrm>
        </p:spPr>
        <p:txBody>
          <a:bodyPr/>
          <a:lstStyle/>
          <a:p>
            <a:pPr lvl="1">
              <a:lnSpc>
                <a:spcPct val="150000"/>
              </a:lnSpc>
              <a:buSzPct val="150000"/>
              <a:buBlip>
                <a:blip r:embed="rId3"/>
              </a:buBlip>
            </a:pPr>
            <a:r>
              <a:rPr lang="en-US" sz="2000" b="1" dirty="0" smtClean="0"/>
              <a:t>‘Dynamic, on-demand’ collaboration</a:t>
            </a:r>
          </a:p>
          <a:p>
            <a:pPr lvl="1">
              <a:lnSpc>
                <a:spcPct val="150000"/>
              </a:lnSpc>
              <a:buSzPct val="150000"/>
              <a:buBlip>
                <a:blip r:embed="rId3"/>
              </a:buBlip>
            </a:pPr>
            <a:r>
              <a:rPr lang="en-US" sz="2000" b="1" dirty="0" smtClean="0"/>
              <a:t>Create multiple collaboration</a:t>
            </a:r>
          </a:p>
          <a:p>
            <a:pPr lvl="1">
              <a:lnSpc>
                <a:spcPct val="150000"/>
              </a:lnSpc>
              <a:buSzPct val="150000"/>
              <a:buBlip>
                <a:blip r:embed="rId3"/>
              </a:buBlip>
            </a:pPr>
            <a:r>
              <a:rPr lang="en-US" sz="2000" b="1" dirty="0"/>
              <a:t>Empowering consortia with advanced collaboration </a:t>
            </a:r>
            <a:r>
              <a:rPr lang="en-US" sz="2000" b="1" dirty="0" smtClean="0"/>
              <a:t>capabilities</a:t>
            </a:r>
          </a:p>
          <a:p>
            <a:pPr lvl="1">
              <a:lnSpc>
                <a:spcPct val="150000"/>
              </a:lnSpc>
              <a:buSzPct val="150000"/>
              <a:buBlip>
                <a:blip r:embed="rId3"/>
              </a:buBlip>
            </a:pPr>
            <a:r>
              <a:rPr lang="en-US" sz="2000" b="1" dirty="0" smtClean="0"/>
              <a:t>Streamlines processes while maintaining user transparency</a:t>
            </a:r>
          </a:p>
          <a:p>
            <a:pPr lvl="1">
              <a:lnSpc>
                <a:spcPct val="150000"/>
              </a:lnSpc>
              <a:buSzPct val="150000"/>
              <a:buBlip>
                <a:blip r:embed="rId3"/>
              </a:buBlip>
            </a:pPr>
            <a:r>
              <a:rPr lang="en-US" sz="2000" b="1" dirty="0" smtClean="0"/>
              <a:t>Reduce costs by leveraging collaborations</a:t>
            </a:r>
          </a:p>
          <a:p>
            <a:pPr lvl="1">
              <a:lnSpc>
                <a:spcPct val="150000"/>
              </a:lnSpc>
              <a:buSzPct val="150000"/>
              <a:buBlip>
                <a:blip r:embed="rId3"/>
              </a:buBlip>
            </a:pPr>
            <a:r>
              <a:rPr lang="en-US" sz="2000" b="1" dirty="0" smtClean="0"/>
              <a:t>Flexible and easy to manage collaborations</a:t>
            </a:r>
          </a:p>
          <a:p>
            <a:pPr lvl="1">
              <a:lnSpc>
                <a:spcPct val="150000"/>
              </a:lnSpc>
              <a:buSzPct val="150000"/>
              <a:buBlip>
                <a:blip r:embed="rId3"/>
              </a:buBlip>
            </a:pPr>
            <a:endParaRPr lang="en-US" sz="2000" b="1" dirty="0"/>
          </a:p>
        </p:txBody>
      </p:sp>
    </p:spTree>
    <p:extLst>
      <p:ext uri="{BB962C8B-B14F-4D97-AF65-F5344CB8AC3E}">
        <p14:creationId xmlns:p14="http://schemas.microsoft.com/office/powerpoint/2010/main" val="72311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תמונה 39" descr="001.jpg"/>
          <p:cNvPicPr>
            <a:picLocks noChangeAspect="1"/>
          </p:cNvPicPr>
          <p:nvPr/>
        </p:nvPicPr>
        <p:blipFill>
          <a:blip r:embed="rId2"/>
          <a:stretch>
            <a:fillRect/>
          </a:stretch>
        </p:blipFill>
        <p:spPr>
          <a:xfrm>
            <a:off x="-1" y="794846"/>
            <a:ext cx="9143999" cy="5828401"/>
          </a:xfrm>
          <a:prstGeom prst="rect">
            <a:avLst/>
          </a:prstGeom>
        </p:spPr>
      </p:pic>
      <p:sp>
        <p:nvSpPr>
          <p:cNvPr id="2" name="Title 1"/>
          <p:cNvSpPr>
            <a:spLocks noGrp="1"/>
          </p:cNvSpPr>
          <p:nvPr>
            <p:ph type="title"/>
          </p:nvPr>
        </p:nvSpPr>
        <p:spPr/>
        <p:txBody>
          <a:bodyPr/>
          <a:lstStyle/>
          <a:p>
            <a:r>
              <a:rPr lang="en-US" dirty="0" smtClean="0"/>
              <a:t>Alma Collaborative Networks</a:t>
            </a:r>
            <a:endParaRPr lang="en-US" dirty="0"/>
          </a:p>
        </p:txBody>
      </p:sp>
      <p:sp>
        <p:nvSpPr>
          <p:cNvPr id="3" name="Content Placeholder 2"/>
          <p:cNvSpPr>
            <a:spLocks noGrp="1"/>
          </p:cNvSpPr>
          <p:nvPr>
            <p:ph idx="1"/>
          </p:nvPr>
        </p:nvSpPr>
        <p:spPr>
          <a:xfrm>
            <a:off x="323528" y="963888"/>
            <a:ext cx="7848872" cy="5417440"/>
          </a:xfrm>
        </p:spPr>
        <p:txBody>
          <a:bodyPr/>
          <a:lstStyle/>
          <a:p>
            <a:pPr lvl="1">
              <a:lnSpc>
                <a:spcPct val="150000"/>
              </a:lnSpc>
              <a:buSzPct val="150000"/>
              <a:buBlip>
                <a:blip r:embed="rId3"/>
              </a:buBlip>
            </a:pPr>
            <a:r>
              <a:rPr lang="en-US" sz="2000" b="1" dirty="0"/>
              <a:t>Alma and the 2CUL </a:t>
            </a:r>
            <a:r>
              <a:rPr lang="en-US" sz="2000" b="1" dirty="0" smtClean="0"/>
              <a:t>Partnership</a:t>
            </a:r>
          </a:p>
          <a:p>
            <a:pPr marL="0" lvl="1" indent="0">
              <a:lnSpc>
                <a:spcPct val="150000"/>
              </a:lnSpc>
              <a:buSzPct val="150000"/>
              <a:buNone/>
            </a:pPr>
            <a:r>
              <a:rPr lang="en-US" sz="2000" b="1" dirty="0"/>
              <a:t> </a:t>
            </a:r>
            <a:r>
              <a:rPr lang="en-US" sz="2000" b="1" dirty="0" smtClean="0"/>
              <a:t>  	Tomorrow, 12</a:t>
            </a:r>
            <a:r>
              <a:rPr lang="en-US" sz="2000" b="1" baseline="30000" dirty="0" smtClean="0"/>
              <a:t>th</a:t>
            </a:r>
            <a:r>
              <a:rPr lang="en-US" sz="2000" b="1" dirty="0" smtClean="0"/>
              <a:t> of September</a:t>
            </a:r>
          </a:p>
          <a:p>
            <a:pPr marL="0" lvl="1" indent="0">
              <a:lnSpc>
                <a:spcPct val="150000"/>
              </a:lnSpc>
              <a:buSzPct val="150000"/>
              <a:buNone/>
            </a:pPr>
            <a:r>
              <a:rPr lang="en-US" sz="2000" b="1" dirty="0"/>
              <a:t>	14:15-15:15</a:t>
            </a:r>
          </a:p>
          <a:p>
            <a:pPr lvl="1">
              <a:lnSpc>
                <a:spcPct val="150000"/>
              </a:lnSpc>
              <a:buSzPct val="150000"/>
              <a:buBlip>
                <a:blip r:embed="rId3"/>
              </a:buBlip>
            </a:pPr>
            <a:r>
              <a:rPr lang="en-US" sz="2000" b="1" dirty="0" smtClean="0"/>
              <a:t>Webinar on Collaborative Networks</a:t>
            </a:r>
          </a:p>
          <a:p>
            <a:pPr marL="0" lvl="1" indent="0">
              <a:lnSpc>
                <a:spcPct val="150000"/>
              </a:lnSpc>
              <a:buSzPct val="150000"/>
              <a:buNone/>
            </a:pPr>
            <a:r>
              <a:rPr lang="en-US" sz="1600" b="1" smtClean="0"/>
              <a:t>	</a:t>
            </a:r>
            <a:r>
              <a:rPr lang="en-US" sz="2000" b="1" smtClean="0"/>
              <a:t>24</a:t>
            </a:r>
            <a:r>
              <a:rPr lang="en-US" sz="2000" b="1" baseline="30000" smtClean="0"/>
              <a:t>th</a:t>
            </a:r>
            <a:r>
              <a:rPr lang="en-US" sz="2000" b="1" smtClean="0"/>
              <a:t> of September</a:t>
            </a:r>
            <a:endParaRPr lang="en-US" sz="2000" b="1" dirty="0" smtClean="0"/>
          </a:p>
          <a:p>
            <a:pPr marL="0" lvl="1" indent="0">
              <a:lnSpc>
                <a:spcPct val="150000"/>
              </a:lnSpc>
              <a:buSzPct val="150000"/>
              <a:buNone/>
            </a:pPr>
            <a:r>
              <a:rPr lang="en-US" sz="2000" dirty="0" smtClean="0"/>
              <a:t>	</a:t>
            </a:r>
            <a:r>
              <a:rPr lang="en-US" sz="2000" b="1" dirty="0"/>
              <a:t>10:00 am, </a:t>
            </a:r>
            <a:r>
              <a:rPr lang="en-US" sz="2000" b="1" dirty="0" smtClean="0"/>
              <a:t>4:00 </a:t>
            </a:r>
            <a:r>
              <a:rPr lang="en-US" sz="2000" b="1" dirty="0"/>
              <a:t>pm, </a:t>
            </a:r>
            <a:endParaRPr lang="en-US" sz="2000" b="1" dirty="0" smtClean="0"/>
          </a:p>
          <a:p>
            <a:pPr marL="0" lvl="1" indent="0">
              <a:lnSpc>
                <a:spcPct val="150000"/>
              </a:lnSpc>
              <a:buSzPct val="150000"/>
              <a:buNone/>
            </a:pPr>
            <a:r>
              <a:rPr lang="en-US" sz="2000" b="1" dirty="0"/>
              <a:t>	</a:t>
            </a:r>
            <a:r>
              <a:rPr lang="en-US" sz="2000" b="1" dirty="0" smtClean="0"/>
              <a:t>Western </a:t>
            </a:r>
            <a:r>
              <a:rPr lang="en-US" sz="2000" b="1" dirty="0"/>
              <a:t>European Summer Time (GMT+01:00)</a:t>
            </a:r>
          </a:p>
          <a:p>
            <a:pPr marL="0" lvl="1" indent="0">
              <a:lnSpc>
                <a:spcPct val="150000"/>
              </a:lnSpc>
              <a:buSzPct val="150000"/>
              <a:buNone/>
            </a:pPr>
            <a:endParaRPr lang="en-US" sz="2000" b="1" dirty="0"/>
          </a:p>
          <a:p>
            <a:pPr marL="277813" lvl="2" indent="0">
              <a:lnSpc>
                <a:spcPct val="150000"/>
              </a:lnSpc>
              <a:buSzPct val="150000"/>
              <a:buNone/>
            </a:pPr>
            <a:endParaRPr lang="en-US" sz="1800" b="1" dirty="0" smtClean="0"/>
          </a:p>
          <a:p>
            <a:pPr lvl="1">
              <a:lnSpc>
                <a:spcPct val="150000"/>
              </a:lnSpc>
              <a:buSzPct val="150000"/>
              <a:buBlip>
                <a:blip r:embed="rId3"/>
              </a:buBlip>
            </a:pPr>
            <a:endParaRPr lang="en-US" sz="2000" b="1" dirty="0"/>
          </a:p>
        </p:txBody>
      </p:sp>
    </p:spTree>
    <p:extLst>
      <p:ext uri="{BB962C8B-B14F-4D97-AF65-F5344CB8AC3E}">
        <p14:creationId xmlns:p14="http://schemas.microsoft.com/office/powerpoint/2010/main" val="3626458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Content Placeholder 2"/>
          <p:cNvSpPr>
            <a:spLocks noGrp="1"/>
          </p:cNvSpPr>
          <p:nvPr>
            <p:ph type="subTitle" idx="1"/>
          </p:nvPr>
        </p:nvSpPr>
        <p:spPr>
          <a:xfrm>
            <a:off x="1371600" y="2852936"/>
            <a:ext cx="6400800" cy="1469702"/>
          </a:xfrm>
        </p:spPr>
        <p:txBody>
          <a:bodyPr/>
          <a:lstStyle/>
          <a:p>
            <a:pPr lvl="1"/>
            <a:r>
              <a:rPr lang="en-US" dirty="0" smtClean="0"/>
              <a:t>Asaf.Kline@exlibrisgroup.com</a:t>
            </a:r>
            <a:endParaRPr lang="en-US" dirty="0"/>
          </a:p>
        </p:txBody>
      </p:sp>
    </p:spTree>
    <p:extLst>
      <p:ext uri="{BB962C8B-B14F-4D97-AF65-F5344CB8AC3E}">
        <p14:creationId xmlns:p14="http://schemas.microsoft.com/office/powerpoint/2010/main" val="2771909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001.jpg"/>
          <p:cNvPicPr>
            <a:picLocks noChangeAspect="1"/>
          </p:cNvPicPr>
          <p:nvPr/>
        </p:nvPicPr>
        <p:blipFill>
          <a:blip r:embed="rId2"/>
          <a:srcRect l="3853"/>
          <a:stretch>
            <a:fillRect/>
          </a:stretch>
        </p:blipFill>
        <p:spPr>
          <a:xfrm>
            <a:off x="0" y="787652"/>
            <a:ext cx="9144000" cy="5839485"/>
          </a:xfrm>
          <a:prstGeom prst="rect">
            <a:avLst/>
          </a:prstGeom>
        </p:spPr>
      </p:pic>
      <p:sp>
        <p:nvSpPr>
          <p:cNvPr id="6" name="כותרת 5"/>
          <p:cNvSpPr>
            <a:spLocks noGrp="1"/>
          </p:cNvSpPr>
          <p:nvPr>
            <p:ph type="title"/>
          </p:nvPr>
        </p:nvSpPr>
        <p:spPr/>
        <p:txBody>
          <a:bodyPr/>
          <a:lstStyle/>
          <a:p>
            <a:r>
              <a:rPr lang="en-US" dirty="0" smtClean="0"/>
              <a:t>The Challenge</a:t>
            </a:r>
            <a:endParaRPr lang="he-IL" dirty="0"/>
          </a:p>
        </p:txBody>
      </p:sp>
      <p:sp>
        <p:nvSpPr>
          <p:cNvPr id="3" name="Content Placeholder 2"/>
          <p:cNvSpPr>
            <a:spLocks noGrp="1"/>
          </p:cNvSpPr>
          <p:nvPr>
            <p:ph idx="1"/>
          </p:nvPr>
        </p:nvSpPr>
        <p:spPr>
          <a:xfrm>
            <a:off x="465826" y="992188"/>
            <a:ext cx="5606372" cy="4932362"/>
          </a:xfrm>
        </p:spPr>
        <p:txBody>
          <a:bodyPr/>
          <a:lstStyle/>
          <a:p>
            <a:pPr marL="342900" indent="-342900">
              <a:buFont typeface="Arial" pitchFamily="34" charset="0"/>
              <a:buChar char="•"/>
            </a:pPr>
            <a:r>
              <a:rPr lang="en-US" sz="2400" dirty="0"/>
              <a:t>Maximize </a:t>
            </a:r>
            <a:r>
              <a:rPr lang="en-US" sz="2400" b="1" dirty="0"/>
              <a:t>cooperation</a:t>
            </a:r>
            <a:r>
              <a:rPr lang="en-US" sz="2400" dirty="0"/>
              <a:t>, </a:t>
            </a:r>
            <a:r>
              <a:rPr lang="en-US" sz="2400" b="1" dirty="0"/>
              <a:t>integration</a:t>
            </a:r>
            <a:r>
              <a:rPr lang="en-US" sz="2400" dirty="0"/>
              <a:t> and </a:t>
            </a:r>
            <a:r>
              <a:rPr lang="en-US" sz="2400" b="1" dirty="0"/>
              <a:t>sharing</a:t>
            </a:r>
            <a:r>
              <a:rPr lang="en-US" sz="2400" dirty="0"/>
              <a:t> between institutions in a </a:t>
            </a:r>
            <a:r>
              <a:rPr lang="en-US" sz="2400" dirty="0" smtClean="0"/>
              <a:t>network</a:t>
            </a:r>
          </a:p>
          <a:p>
            <a:pPr marL="342900" indent="-342900">
              <a:buFont typeface="Arial" pitchFamily="34" charset="0"/>
              <a:buChar char="•"/>
            </a:pPr>
            <a:r>
              <a:rPr lang="en-US" sz="2400" dirty="0" smtClean="0"/>
              <a:t>Support </a:t>
            </a:r>
            <a:r>
              <a:rPr lang="en-US" sz="2400" dirty="0"/>
              <a:t>each institution’s particular </a:t>
            </a:r>
            <a:r>
              <a:rPr lang="en-US" sz="2400" b="1" dirty="0"/>
              <a:t>workflows</a:t>
            </a:r>
            <a:r>
              <a:rPr lang="en-US" sz="2400" dirty="0"/>
              <a:t> and </a:t>
            </a:r>
            <a:r>
              <a:rPr lang="en-US" sz="2400" b="1" dirty="0" smtClean="0"/>
              <a:t>standards</a:t>
            </a:r>
            <a:endParaRPr lang="en-US" sz="2400" dirty="0" smtClean="0"/>
          </a:p>
          <a:p>
            <a:pPr marL="342900" indent="-342900">
              <a:buFont typeface="Arial" pitchFamily="34" charset="0"/>
              <a:buChar char="•"/>
            </a:pPr>
            <a:r>
              <a:rPr lang="en-US" sz="2400" dirty="0" smtClean="0"/>
              <a:t>Maintain </a:t>
            </a:r>
            <a:r>
              <a:rPr lang="en-US" sz="2400" dirty="0"/>
              <a:t>local </a:t>
            </a:r>
            <a:r>
              <a:rPr lang="en-US" sz="2400" b="1" dirty="0"/>
              <a:t>privacy</a:t>
            </a:r>
            <a:r>
              <a:rPr lang="en-US" sz="2400" dirty="0"/>
              <a:t> and </a:t>
            </a:r>
            <a:r>
              <a:rPr lang="en-US" sz="2400" b="1" dirty="0"/>
              <a:t>ownership</a:t>
            </a:r>
            <a:r>
              <a:rPr lang="en-US" sz="2400" dirty="0"/>
              <a:t> of </a:t>
            </a:r>
            <a:r>
              <a:rPr lang="en-US" sz="2400" dirty="0" smtClean="0"/>
              <a:t>data</a:t>
            </a:r>
          </a:p>
          <a:p>
            <a:pPr marL="342900" indent="-342900">
              <a:buFont typeface="Arial" pitchFamily="34" charset="0"/>
              <a:buChar char="•"/>
            </a:pPr>
            <a:r>
              <a:rPr lang="en-US" sz="2400" b="1" dirty="0" smtClean="0"/>
              <a:t>Standardize</a:t>
            </a:r>
            <a:r>
              <a:rPr lang="en-US" sz="2400" dirty="0" smtClean="0"/>
              <a:t> </a:t>
            </a:r>
            <a:r>
              <a:rPr lang="en-US" sz="2400" dirty="0"/>
              <a:t>and </a:t>
            </a:r>
            <a:r>
              <a:rPr lang="en-US" sz="2400" b="1" dirty="0" smtClean="0"/>
              <a:t>streamline</a:t>
            </a:r>
            <a:r>
              <a:rPr lang="en-US" sz="2400" dirty="0" smtClean="0"/>
              <a:t> </a:t>
            </a:r>
            <a:r>
              <a:rPr lang="en-US" sz="2400" dirty="0"/>
              <a:t>the connection points to make them </a:t>
            </a:r>
            <a:r>
              <a:rPr lang="en-US" sz="2400" b="1" dirty="0"/>
              <a:t>seamless</a:t>
            </a:r>
            <a:r>
              <a:rPr lang="en-US" sz="2400" dirty="0"/>
              <a:t> and </a:t>
            </a:r>
            <a:r>
              <a:rPr lang="en-US" sz="2400" b="1" dirty="0" smtClean="0"/>
              <a:t>reliable</a:t>
            </a:r>
            <a:endParaRPr lang="en-US" sz="2400" dirty="0"/>
          </a:p>
        </p:txBody>
      </p:sp>
    </p:spTree>
    <p:extLst>
      <p:ext uri="{BB962C8B-B14F-4D97-AF65-F5344CB8AC3E}">
        <p14:creationId xmlns:p14="http://schemas.microsoft.com/office/powerpoint/2010/main" val="4098920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3" descr="001.jpg"/>
          <p:cNvPicPr>
            <a:picLocks noChangeAspect="1"/>
          </p:cNvPicPr>
          <p:nvPr/>
        </p:nvPicPr>
        <p:blipFill>
          <a:blip r:embed="rId3"/>
          <a:stretch>
            <a:fillRect/>
          </a:stretch>
        </p:blipFill>
        <p:spPr>
          <a:xfrm>
            <a:off x="0" y="794847"/>
            <a:ext cx="9143999" cy="5828402"/>
          </a:xfrm>
          <a:prstGeom prst="rect">
            <a:avLst/>
          </a:prstGeom>
        </p:spPr>
      </p:pic>
      <p:sp>
        <p:nvSpPr>
          <p:cNvPr id="43011" name="Rectangle 3"/>
          <p:cNvSpPr>
            <a:spLocks noGrp="1" noChangeArrowheads="1"/>
          </p:cNvSpPr>
          <p:nvPr>
            <p:ph type="body" idx="1"/>
          </p:nvPr>
        </p:nvSpPr>
        <p:spPr>
          <a:xfrm>
            <a:off x="432867" y="1052736"/>
            <a:ext cx="4499173" cy="5040560"/>
          </a:xfrm>
        </p:spPr>
        <p:txBody>
          <a:bodyPr/>
          <a:lstStyle/>
          <a:p>
            <a:pPr>
              <a:buFont typeface="Wingdings" pitchFamily="2" charset="2"/>
              <a:buChar char="§"/>
            </a:pPr>
            <a:r>
              <a:rPr lang="en-US" dirty="0">
                <a:solidFill>
                  <a:schemeClr val="tx1">
                    <a:lumMod val="85000"/>
                    <a:lumOff val="15000"/>
                  </a:schemeClr>
                </a:solidFill>
              </a:rPr>
              <a:t>Group of institutions with relationships/collaboration in a specific library business area (e.g. collection development, resource sharing, remote storage</a:t>
            </a:r>
            <a:r>
              <a:rPr lang="en-US" dirty="0" smtClean="0">
                <a:solidFill>
                  <a:schemeClr val="tx1">
                    <a:lumMod val="85000"/>
                    <a:lumOff val="15000"/>
                  </a:schemeClr>
                </a:solidFill>
              </a:rPr>
              <a:t>)</a:t>
            </a:r>
          </a:p>
          <a:p>
            <a:pPr>
              <a:buFont typeface="Wingdings" pitchFamily="2" charset="2"/>
              <a:buChar char="§"/>
            </a:pPr>
            <a:endParaRPr lang="en-US" dirty="0">
              <a:solidFill>
                <a:schemeClr val="tx1">
                  <a:lumMod val="85000"/>
                  <a:lumOff val="15000"/>
                </a:schemeClr>
              </a:solidFill>
            </a:endParaRPr>
          </a:p>
          <a:p>
            <a:pPr>
              <a:buFont typeface="Wingdings" pitchFamily="2" charset="2"/>
              <a:buChar char="§"/>
            </a:pPr>
            <a:r>
              <a:rPr lang="en-US" dirty="0">
                <a:solidFill>
                  <a:schemeClr val="tx1">
                    <a:lumMod val="85000"/>
                    <a:lumOff val="15000"/>
                  </a:schemeClr>
                </a:solidFill>
              </a:rPr>
              <a:t>Each </a:t>
            </a:r>
            <a:r>
              <a:rPr lang="en-US" dirty="0" smtClean="0">
                <a:solidFill>
                  <a:schemeClr val="tx1">
                    <a:lumMod val="85000"/>
                    <a:lumOff val="15000"/>
                  </a:schemeClr>
                </a:solidFill>
              </a:rPr>
              <a:t>institution </a:t>
            </a:r>
            <a:r>
              <a:rPr lang="en-US" dirty="0">
                <a:solidFill>
                  <a:schemeClr val="tx1">
                    <a:lumMod val="85000"/>
                    <a:lumOff val="15000"/>
                  </a:schemeClr>
                </a:solidFill>
              </a:rPr>
              <a:t>can be part of many networks in multiple business areas</a:t>
            </a:r>
          </a:p>
        </p:txBody>
      </p:sp>
      <p:sp>
        <p:nvSpPr>
          <p:cNvPr id="5" name="Title 1"/>
          <p:cNvSpPr>
            <a:spLocks noGrp="1"/>
          </p:cNvSpPr>
          <p:nvPr>
            <p:ph type="title"/>
          </p:nvPr>
        </p:nvSpPr>
        <p:spPr>
          <a:xfrm>
            <a:off x="107504" y="116632"/>
            <a:ext cx="8579296" cy="634082"/>
          </a:xfrm>
        </p:spPr>
        <p:txBody>
          <a:bodyPr/>
          <a:lstStyle/>
          <a:p>
            <a:r>
              <a:rPr lang="en-US" dirty="0" smtClean="0"/>
              <a:t>What is a Collaborative Network?</a:t>
            </a:r>
            <a:endParaRPr lang="en-US" dirty="0"/>
          </a:p>
        </p:txBody>
      </p:sp>
    </p:spTree>
    <p:extLst>
      <p:ext uri="{BB962C8B-B14F-4D97-AF65-F5344CB8AC3E}">
        <p14:creationId xmlns:p14="http://schemas.microsoft.com/office/powerpoint/2010/main" val="405658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3" descr="001.jpg"/>
          <p:cNvPicPr>
            <a:picLocks noChangeAspect="1"/>
          </p:cNvPicPr>
          <p:nvPr/>
        </p:nvPicPr>
        <p:blipFill>
          <a:blip r:embed="rId3"/>
          <a:stretch>
            <a:fillRect/>
          </a:stretch>
        </p:blipFill>
        <p:spPr>
          <a:xfrm>
            <a:off x="0" y="794847"/>
            <a:ext cx="9143999" cy="5828401"/>
          </a:xfrm>
          <a:prstGeom prst="rect">
            <a:avLst/>
          </a:prstGeom>
        </p:spPr>
      </p:pic>
      <p:sp>
        <p:nvSpPr>
          <p:cNvPr id="43011" name="Rectangle 3"/>
          <p:cNvSpPr>
            <a:spLocks noGrp="1" noChangeArrowheads="1"/>
          </p:cNvSpPr>
          <p:nvPr>
            <p:ph type="body" idx="1"/>
          </p:nvPr>
        </p:nvSpPr>
        <p:spPr>
          <a:xfrm>
            <a:off x="179512" y="1052736"/>
            <a:ext cx="5616624" cy="5400600"/>
          </a:xfrm>
        </p:spPr>
        <p:txBody>
          <a:bodyPr/>
          <a:lstStyle/>
          <a:p>
            <a:pPr marL="0" indent="0">
              <a:buNone/>
            </a:pPr>
            <a:r>
              <a:rPr lang="en-US" sz="2200" dirty="0">
                <a:solidFill>
                  <a:schemeClr val="tx1">
                    <a:lumMod val="85000"/>
                    <a:lumOff val="15000"/>
                  </a:schemeClr>
                </a:solidFill>
              </a:rPr>
              <a:t>Collaboration can be done </a:t>
            </a:r>
            <a:r>
              <a:rPr lang="en-US" sz="2200" dirty="0" smtClean="0">
                <a:solidFill>
                  <a:schemeClr val="tx1">
                    <a:lumMod val="85000"/>
                    <a:lumOff val="15000"/>
                  </a:schemeClr>
                </a:solidFill>
              </a:rPr>
              <a:t>on</a:t>
            </a:r>
            <a:endParaRPr lang="en-US" sz="2200" dirty="0">
              <a:solidFill>
                <a:schemeClr val="tx1">
                  <a:lumMod val="85000"/>
                  <a:lumOff val="15000"/>
                </a:schemeClr>
              </a:solidFill>
            </a:endParaRPr>
          </a:p>
          <a:p>
            <a:pPr lvl="1">
              <a:buFont typeface="Wingdings" pitchFamily="2" charset="2"/>
              <a:buChar char="§"/>
            </a:pPr>
            <a:r>
              <a:rPr lang="en-US" sz="2000" b="1" dirty="0"/>
              <a:t>Data</a:t>
            </a:r>
            <a:r>
              <a:rPr lang="en-US" sz="2000" dirty="0"/>
              <a:t> - Institutions can work together by exposing and/or sharing their data and providing services for this </a:t>
            </a:r>
            <a:r>
              <a:rPr lang="en-US" sz="2000" dirty="0" smtClean="0"/>
              <a:t>data</a:t>
            </a:r>
          </a:p>
          <a:p>
            <a:pPr lvl="1">
              <a:buFont typeface="Wingdings" pitchFamily="2" charset="2"/>
              <a:buChar char="§"/>
            </a:pPr>
            <a:endParaRPr lang="en-US" sz="2000" dirty="0"/>
          </a:p>
          <a:p>
            <a:pPr lvl="1">
              <a:buFont typeface="Wingdings" pitchFamily="2" charset="2"/>
              <a:buChar char="§"/>
            </a:pPr>
            <a:r>
              <a:rPr lang="en-US" sz="2000" b="1" dirty="0"/>
              <a:t>Processes</a:t>
            </a:r>
            <a:r>
              <a:rPr lang="en-US" sz="2000" dirty="0"/>
              <a:t> -  Institutions can work together by coordinated process and/or creating joint processes to gain efficiencies</a:t>
            </a:r>
          </a:p>
        </p:txBody>
      </p:sp>
      <p:sp>
        <p:nvSpPr>
          <p:cNvPr id="4" name="Title 1"/>
          <p:cNvSpPr>
            <a:spLocks noGrp="1"/>
          </p:cNvSpPr>
          <p:nvPr>
            <p:ph type="title"/>
          </p:nvPr>
        </p:nvSpPr>
        <p:spPr>
          <a:xfrm>
            <a:off x="107504" y="14579"/>
            <a:ext cx="5562600" cy="750125"/>
          </a:xfrm>
        </p:spPr>
        <p:txBody>
          <a:bodyPr/>
          <a:lstStyle/>
          <a:p>
            <a:r>
              <a:rPr lang="en-US" dirty="0" smtClean="0"/>
              <a:t>Forms of Collaboration</a:t>
            </a:r>
            <a:endParaRPr lang="en-US" dirty="0"/>
          </a:p>
        </p:txBody>
      </p:sp>
    </p:spTree>
    <p:extLst>
      <p:ext uri="{BB962C8B-B14F-4D97-AF65-F5344CB8AC3E}">
        <p14:creationId xmlns:p14="http://schemas.microsoft.com/office/powerpoint/2010/main" val="1939002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תמונה 26" descr="001.jpg"/>
          <p:cNvPicPr>
            <a:picLocks noChangeAspect="1"/>
          </p:cNvPicPr>
          <p:nvPr/>
        </p:nvPicPr>
        <p:blipFill>
          <a:blip r:embed="rId2"/>
          <a:stretch>
            <a:fillRect/>
          </a:stretch>
        </p:blipFill>
        <p:spPr>
          <a:xfrm>
            <a:off x="0" y="794847"/>
            <a:ext cx="9144000" cy="5828403"/>
          </a:xfrm>
          <a:prstGeom prst="rect">
            <a:avLst/>
          </a:prstGeom>
        </p:spPr>
      </p:pic>
      <p:sp>
        <p:nvSpPr>
          <p:cNvPr id="21" name="מלבן מעוגל 20"/>
          <p:cNvSpPr/>
          <p:nvPr/>
        </p:nvSpPr>
        <p:spPr bwMode="auto">
          <a:xfrm>
            <a:off x="323528" y="1340768"/>
            <a:ext cx="5297494" cy="4248472"/>
          </a:xfrm>
          <a:prstGeom prst="roundRect">
            <a:avLst>
              <a:gd name="adj" fmla="val 4222"/>
            </a:avLst>
          </a:prstGeom>
          <a:solidFill>
            <a:schemeClr val="bg1"/>
          </a:solidFill>
          <a:ln w="76200" cap="flat" cmpd="sng" algn="ctr">
            <a:solidFill>
              <a:schemeClr val="bg2">
                <a:lumMod val="60000"/>
                <a:lumOff val="40000"/>
              </a:schemeClr>
            </a:solidFill>
            <a:prstDash val="solid"/>
            <a:round/>
            <a:headEnd type="none" w="med" len="med"/>
            <a:tailEnd type="triangle" w="med" len="med"/>
          </a:ln>
          <a:effectLst/>
        </p:spPr>
        <p:txBody>
          <a:bodyPr/>
          <a:lstStyle/>
          <a:p>
            <a:pPr algn="ctr">
              <a:defRPr/>
            </a:pPr>
            <a:endParaRPr lang="en-US" dirty="0">
              <a:latin typeface="Arial" pitchFamily="34" charset="0"/>
              <a:cs typeface="Arial" pitchFamily="34" charset="0"/>
            </a:endParaRPr>
          </a:p>
        </p:txBody>
      </p:sp>
      <p:grpSp>
        <p:nvGrpSpPr>
          <p:cNvPr id="3" name="קבוצה 21"/>
          <p:cNvGrpSpPr/>
          <p:nvPr/>
        </p:nvGrpSpPr>
        <p:grpSpPr>
          <a:xfrm>
            <a:off x="477485" y="1412776"/>
            <a:ext cx="5025159" cy="1330008"/>
            <a:chOff x="280988" y="1447801"/>
            <a:chExt cx="6516000" cy="882000"/>
          </a:xfrm>
        </p:grpSpPr>
        <p:sp>
          <p:nvSpPr>
            <p:cNvPr id="10" name="Rectangle 11"/>
            <p:cNvSpPr>
              <a:spLocks noChangeArrowheads="1"/>
            </p:cNvSpPr>
            <p:nvPr/>
          </p:nvSpPr>
          <p:spPr bwMode="auto">
            <a:xfrm>
              <a:off x="280988" y="1447801"/>
              <a:ext cx="6516000" cy="882000"/>
            </a:xfrm>
            <a:prstGeom prst="roundRect">
              <a:avLst/>
            </a:prstGeom>
            <a:solidFill>
              <a:srgbClr val="950024">
                <a:alpha val="65882"/>
              </a:srgbClr>
            </a:solidFill>
            <a:ln>
              <a:solidFill>
                <a:schemeClr val="bg2">
                  <a:lumMod val="40000"/>
                  <a:lumOff val="60000"/>
                </a:schemeClr>
              </a:solidFill>
            </a:ln>
          </p:spPr>
          <p:txBody>
            <a:bodyPr wrap="none" lIns="182880" anchor="ctr"/>
            <a:lstStyle/>
            <a:p>
              <a:pPr>
                <a:spcBef>
                  <a:spcPct val="50000"/>
                </a:spcBef>
                <a:defRPr/>
              </a:pPr>
              <a:endParaRPr lang="en-US" sz="1600" b="0" dirty="0">
                <a:solidFill>
                  <a:schemeClr val="bg1"/>
                </a:solidFill>
                <a:latin typeface="+mj-lt"/>
                <a:ea typeface="MS PGothic" pitchFamily="34" charset="-128"/>
              </a:endParaRPr>
            </a:p>
          </p:txBody>
        </p:sp>
        <p:sp>
          <p:nvSpPr>
            <p:cNvPr id="11" name="Rectangle 11"/>
            <p:cNvSpPr>
              <a:spLocks noChangeArrowheads="1"/>
            </p:cNvSpPr>
            <p:nvPr/>
          </p:nvSpPr>
          <p:spPr bwMode="auto">
            <a:xfrm>
              <a:off x="321912" y="1490901"/>
              <a:ext cx="6434152" cy="795800"/>
            </a:xfrm>
            <a:prstGeom prst="roundRect">
              <a:avLst/>
            </a:prstGeom>
            <a:solidFill>
              <a:srgbClr val="4D4D4D"/>
            </a:solidFill>
            <a:ln w="9525">
              <a:solidFill>
                <a:schemeClr val="bg1"/>
              </a:solidFill>
            </a:ln>
          </p:spPr>
          <p:txBody>
            <a:bodyPr wrap="square" lIns="182880" anchor="ctr"/>
            <a:lstStyle/>
            <a:p>
              <a:r>
                <a:rPr lang="en-US" sz="1600" dirty="0" smtClean="0">
                  <a:solidFill>
                    <a:schemeClr val="bg1"/>
                  </a:solidFill>
                  <a:latin typeface="Helvetica Light"/>
                  <a:cs typeface="Helvetica Light"/>
                </a:rPr>
                <a:t>Institutions will use a </a:t>
              </a:r>
              <a:r>
                <a:rPr lang="en-US" sz="1600" b="1" dirty="0" smtClean="0">
                  <a:solidFill>
                    <a:schemeClr val="bg1"/>
                  </a:solidFill>
                  <a:latin typeface="Helvetica Neue"/>
                  <a:cs typeface="Helvetica Neue"/>
                </a:rPr>
                <a:t>Collaborative Zone</a:t>
              </a:r>
              <a:r>
                <a:rPr lang="en-US" sz="1600" dirty="0" smtClean="0">
                  <a:solidFill>
                    <a:schemeClr val="bg1"/>
                  </a:solidFill>
                  <a:latin typeface="Helvetica Light"/>
                  <a:cs typeface="Helvetica Light"/>
                </a:rPr>
                <a:t>, where shared data will </a:t>
              </a:r>
              <a:r>
                <a:rPr lang="en-US" sz="1600" smtClean="0">
                  <a:solidFill>
                    <a:schemeClr val="bg1"/>
                  </a:solidFill>
                  <a:latin typeface="Helvetica Light"/>
                  <a:cs typeface="Helvetica Light"/>
                </a:rPr>
                <a:t>be managed</a:t>
              </a:r>
              <a:endParaRPr lang="en-US" sz="1600" dirty="0">
                <a:solidFill>
                  <a:schemeClr val="bg1"/>
                </a:solidFill>
                <a:latin typeface="Helvetica Light"/>
                <a:cs typeface="Helvetica Light"/>
              </a:endParaRPr>
            </a:p>
          </p:txBody>
        </p:sp>
      </p:grpSp>
      <p:grpSp>
        <p:nvGrpSpPr>
          <p:cNvPr id="4" name="קבוצה 22"/>
          <p:cNvGrpSpPr/>
          <p:nvPr/>
        </p:nvGrpSpPr>
        <p:grpSpPr>
          <a:xfrm>
            <a:off x="477485" y="2780928"/>
            <a:ext cx="5025159" cy="1330008"/>
            <a:chOff x="280988" y="2416492"/>
            <a:chExt cx="6516000" cy="882000"/>
          </a:xfrm>
        </p:grpSpPr>
        <p:sp>
          <p:nvSpPr>
            <p:cNvPr id="13" name="Rectangle 11"/>
            <p:cNvSpPr>
              <a:spLocks noChangeArrowheads="1"/>
            </p:cNvSpPr>
            <p:nvPr/>
          </p:nvSpPr>
          <p:spPr bwMode="auto">
            <a:xfrm>
              <a:off x="280988" y="2416492"/>
              <a:ext cx="6516000" cy="882000"/>
            </a:xfrm>
            <a:prstGeom prst="roundRect">
              <a:avLst/>
            </a:prstGeom>
            <a:solidFill>
              <a:srgbClr val="105526">
                <a:alpha val="67000"/>
              </a:srgbClr>
            </a:solidFill>
            <a:ln>
              <a:solidFill>
                <a:schemeClr val="bg2">
                  <a:lumMod val="40000"/>
                  <a:lumOff val="60000"/>
                </a:schemeClr>
              </a:solidFill>
            </a:ln>
          </p:spPr>
          <p:txBody>
            <a:bodyPr wrap="none" lIns="182880" anchor="ctr"/>
            <a:lstStyle/>
            <a:p>
              <a:pPr>
                <a:spcBef>
                  <a:spcPct val="50000"/>
                </a:spcBef>
                <a:defRPr/>
              </a:pPr>
              <a:endParaRPr lang="en-US" sz="1600" b="0" dirty="0">
                <a:solidFill>
                  <a:schemeClr val="bg1"/>
                </a:solidFill>
                <a:latin typeface="+mj-lt"/>
                <a:ea typeface="MS PGothic" pitchFamily="34" charset="-128"/>
              </a:endParaRPr>
            </a:p>
          </p:txBody>
        </p:sp>
        <p:sp>
          <p:nvSpPr>
            <p:cNvPr id="14" name="Rectangle 11"/>
            <p:cNvSpPr>
              <a:spLocks noChangeArrowheads="1"/>
            </p:cNvSpPr>
            <p:nvPr/>
          </p:nvSpPr>
          <p:spPr bwMode="auto">
            <a:xfrm>
              <a:off x="321912" y="2459592"/>
              <a:ext cx="6434152" cy="795800"/>
            </a:xfrm>
            <a:prstGeom prst="roundRect">
              <a:avLst/>
            </a:prstGeom>
            <a:solidFill>
              <a:srgbClr val="4D4D4D"/>
            </a:solidFill>
            <a:ln w="9525">
              <a:solidFill>
                <a:schemeClr val="bg1"/>
              </a:solidFill>
            </a:ln>
          </p:spPr>
          <p:txBody>
            <a:bodyPr wrap="square" lIns="182880" anchor="ctr"/>
            <a:lstStyle/>
            <a:p>
              <a:r>
                <a:rPr lang="en-US" sz="1600" dirty="0" smtClean="0">
                  <a:solidFill>
                    <a:schemeClr val="bg1"/>
                  </a:solidFill>
                  <a:latin typeface="Helvetica Light"/>
                  <a:cs typeface="Helvetica Light"/>
                </a:rPr>
                <a:t>Each institution manages its </a:t>
              </a:r>
              <a:r>
                <a:rPr lang="en-US" sz="1600" b="1" dirty="0" smtClean="0">
                  <a:solidFill>
                    <a:schemeClr val="bg1"/>
                  </a:solidFill>
                  <a:latin typeface="Helvetica Neue"/>
                  <a:cs typeface="Helvetica Neue"/>
                </a:rPr>
                <a:t>Private Zone</a:t>
              </a:r>
              <a:r>
                <a:rPr lang="en-US" sz="1600" dirty="0" smtClean="0">
                  <a:solidFill>
                    <a:schemeClr val="bg1"/>
                  </a:solidFill>
                  <a:latin typeface="Helvetica Light"/>
                  <a:cs typeface="Helvetica Light"/>
                </a:rPr>
                <a:t>, using its own internal standards and workflows</a:t>
              </a:r>
              <a:endParaRPr lang="en-US" sz="1600" dirty="0">
                <a:solidFill>
                  <a:schemeClr val="bg1"/>
                </a:solidFill>
                <a:latin typeface="Helvetica Light"/>
                <a:cs typeface="Helvetica Light"/>
              </a:endParaRPr>
            </a:p>
          </p:txBody>
        </p:sp>
      </p:grpSp>
      <p:grpSp>
        <p:nvGrpSpPr>
          <p:cNvPr id="5" name="קבוצה 23"/>
          <p:cNvGrpSpPr/>
          <p:nvPr/>
        </p:nvGrpSpPr>
        <p:grpSpPr>
          <a:xfrm>
            <a:off x="477485" y="4115216"/>
            <a:ext cx="5025159" cy="1330008"/>
            <a:chOff x="280988" y="3385183"/>
            <a:chExt cx="6516000" cy="882000"/>
          </a:xfrm>
        </p:grpSpPr>
        <p:sp>
          <p:nvSpPr>
            <p:cNvPr id="16" name="Rectangle 11"/>
            <p:cNvSpPr>
              <a:spLocks noChangeArrowheads="1"/>
            </p:cNvSpPr>
            <p:nvPr/>
          </p:nvSpPr>
          <p:spPr bwMode="auto">
            <a:xfrm>
              <a:off x="280988" y="3385183"/>
              <a:ext cx="6516000" cy="882000"/>
            </a:xfrm>
            <a:prstGeom prst="roundRect">
              <a:avLst/>
            </a:prstGeom>
            <a:solidFill>
              <a:srgbClr val="192650">
                <a:alpha val="65000"/>
              </a:srgbClr>
            </a:solidFill>
            <a:ln>
              <a:solidFill>
                <a:schemeClr val="bg2">
                  <a:lumMod val="40000"/>
                  <a:lumOff val="60000"/>
                </a:schemeClr>
              </a:solidFill>
            </a:ln>
          </p:spPr>
          <p:txBody>
            <a:bodyPr wrap="none" lIns="182880" anchor="ctr"/>
            <a:lstStyle/>
            <a:p>
              <a:pPr>
                <a:spcBef>
                  <a:spcPct val="50000"/>
                </a:spcBef>
                <a:defRPr/>
              </a:pPr>
              <a:endParaRPr lang="en-US" sz="1600" b="0" dirty="0">
                <a:solidFill>
                  <a:schemeClr val="bg1"/>
                </a:solidFill>
                <a:latin typeface="+mj-lt"/>
                <a:ea typeface="MS PGothic" pitchFamily="34" charset="-128"/>
              </a:endParaRPr>
            </a:p>
          </p:txBody>
        </p:sp>
        <p:sp>
          <p:nvSpPr>
            <p:cNvPr id="17" name="Rectangle 11"/>
            <p:cNvSpPr>
              <a:spLocks noChangeArrowheads="1"/>
            </p:cNvSpPr>
            <p:nvPr/>
          </p:nvSpPr>
          <p:spPr bwMode="auto">
            <a:xfrm>
              <a:off x="321912" y="3428283"/>
              <a:ext cx="6434152" cy="795800"/>
            </a:xfrm>
            <a:prstGeom prst="roundRect">
              <a:avLst/>
            </a:prstGeom>
            <a:solidFill>
              <a:srgbClr val="4D4D4D"/>
            </a:solidFill>
            <a:ln w="9525">
              <a:solidFill>
                <a:schemeClr val="bg1"/>
              </a:solidFill>
            </a:ln>
          </p:spPr>
          <p:txBody>
            <a:bodyPr wrap="square" lIns="182880" anchor="ctr"/>
            <a:lstStyle/>
            <a:p>
              <a:r>
                <a:rPr lang="en-US" sz="1600" dirty="0" smtClean="0">
                  <a:solidFill>
                    <a:schemeClr val="bg1"/>
                  </a:solidFill>
                  <a:latin typeface="Helvetica Light"/>
                  <a:cs typeface="Helvetica Light"/>
                </a:rPr>
                <a:t>Each institution controls which of its data it is willing to share with other network members</a:t>
              </a:r>
              <a:endParaRPr lang="en-US" sz="1600" dirty="0">
                <a:solidFill>
                  <a:schemeClr val="bg1"/>
                </a:solidFill>
                <a:latin typeface="Helvetica Light"/>
                <a:cs typeface="Helvetica Light"/>
              </a:endParaRPr>
            </a:p>
          </p:txBody>
        </p:sp>
      </p:grpSp>
      <p:sp>
        <p:nvSpPr>
          <p:cNvPr id="2" name="Title 1"/>
          <p:cNvSpPr>
            <a:spLocks noGrp="1"/>
          </p:cNvSpPr>
          <p:nvPr>
            <p:ph type="title"/>
          </p:nvPr>
        </p:nvSpPr>
        <p:spPr>
          <a:xfrm>
            <a:off x="179512" y="120786"/>
            <a:ext cx="8229600" cy="533400"/>
          </a:xfrm>
        </p:spPr>
        <p:txBody>
          <a:bodyPr/>
          <a:lstStyle/>
          <a:p>
            <a:r>
              <a:rPr lang="en-US" dirty="0" smtClean="0"/>
              <a:t>The Alma Approach </a:t>
            </a:r>
            <a:endParaRPr lang="en-US" dirty="0"/>
          </a:p>
        </p:txBody>
      </p:sp>
      <p:pic>
        <p:nvPicPr>
          <p:cNvPr id="18" name="Picture 17" descr="alma_button_tilte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60000">
            <a:off x="541363" y="5724867"/>
            <a:ext cx="873984" cy="631679"/>
          </a:xfrm>
          <a:prstGeom prst="rect">
            <a:avLst/>
          </a:prstGeom>
          <a:effectLst>
            <a:outerShdw blurRad="98425" sx="102000" sy="102000" algn="ctr" rotWithShape="0">
              <a:prstClr val="black">
                <a:alpha val="40000"/>
              </a:prstClr>
            </a:outerShdw>
          </a:effectLst>
        </p:spPr>
      </p:pic>
    </p:spTree>
    <p:extLst>
      <p:ext uri="{BB962C8B-B14F-4D97-AF65-F5344CB8AC3E}">
        <p14:creationId xmlns:p14="http://schemas.microsoft.com/office/powerpoint/2010/main" val="3356921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תמונה 44" descr="001.jpg"/>
          <p:cNvPicPr>
            <a:picLocks noChangeAspect="1"/>
          </p:cNvPicPr>
          <p:nvPr/>
        </p:nvPicPr>
        <p:blipFill>
          <a:blip r:embed="rId2"/>
          <a:stretch>
            <a:fillRect/>
          </a:stretch>
        </p:blipFill>
        <p:spPr>
          <a:xfrm>
            <a:off x="0" y="793193"/>
            <a:ext cx="9143999" cy="5828402"/>
          </a:xfrm>
          <a:prstGeom prst="rect">
            <a:avLst/>
          </a:prstGeom>
        </p:spPr>
      </p:pic>
      <p:sp>
        <p:nvSpPr>
          <p:cNvPr id="6" name="כותרת 5"/>
          <p:cNvSpPr>
            <a:spLocks noGrp="1"/>
          </p:cNvSpPr>
          <p:nvPr>
            <p:ph type="title"/>
          </p:nvPr>
        </p:nvSpPr>
        <p:spPr>
          <a:xfrm>
            <a:off x="179512" y="120786"/>
            <a:ext cx="8229600" cy="533400"/>
          </a:xfrm>
        </p:spPr>
        <p:txBody>
          <a:bodyPr/>
          <a:lstStyle/>
          <a:p>
            <a:r>
              <a:rPr lang="en-US" dirty="0" smtClean="0"/>
              <a:t>The </a:t>
            </a:r>
            <a:r>
              <a:rPr lang="en-US" dirty="0" smtClean="0">
                <a:solidFill>
                  <a:schemeClr val="accent2"/>
                </a:solidFill>
              </a:rPr>
              <a:t>Alma</a:t>
            </a:r>
            <a:r>
              <a:rPr lang="en-US" dirty="0" smtClean="0"/>
              <a:t> Approach</a:t>
            </a:r>
            <a:endParaRPr lang="he-IL" dirty="0"/>
          </a:p>
        </p:txBody>
      </p:sp>
      <p:pic>
        <p:nvPicPr>
          <p:cNvPr id="1026" name="Picture 2" descr="D:\SHARPdesign\Exlibris\Icons\separated icons\0179.png"/>
          <p:cNvPicPr>
            <a:picLocks noChangeAspect="1" noChangeArrowheads="1"/>
          </p:cNvPicPr>
          <p:nvPr/>
        </p:nvPicPr>
        <p:blipFill>
          <a:blip r:embed="rId3">
            <a:duotone>
              <a:prstClr val="black"/>
              <a:schemeClr val="accent3">
                <a:tint val="45000"/>
                <a:satMod val="400000"/>
              </a:schemeClr>
            </a:duotone>
            <a:lum bright="10000"/>
          </a:blip>
          <a:srcRect l="18411" t="19084" r="13829" b="19508"/>
          <a:stretch>
            <a:fillRect/>
          </a:stretch>
        </p:blipFill>
        <p:spPr bwMode="auto">
          <a:xfrm>
            <a:off x="371192" y="5513560"/>
            <a:ext cx="869133" cy="787652"/>
          </a:xfrm>
          <a:prstGeom prst="rect">
            <a:avLst/>
          </a:prstGeom>
          <a:noFill/>
          <a:effectLst>
            <a:outerShdw blurRad="76200" dist="25400" dir="2700000" algn="tl" rotWithShape="0">
              <a:prstClr val="black">
                <a:alpha val="40000"/>
              </a:prstClr>
            </a:outerShdw>
          </a:effectLst>
        </p:spPr>
      </p:pic>
      <p:pic>
        <p:nvPicPr>
          <p:cNvPr id="7" name="Picture 2" descr="D:\SHARPdesign\Exlibris\Icons\separated icons\0179.png"/>
          <p:cNvPicPr>
            <a:picLocks noChangeAspect="1" noChangeArrowheads="1"/>
          </p:cNvPicPr>
          <p:nvPr/>
        </p:nvPicPr>
        <p:blipFill>
          <a:blip r:embed="rId3">
            <a:duotone>
              <a:prstClr val="black"/>
              <a:schemeClr val="accent3">
                <a:tint val="45000"/>
                <a:satMod val="400000"/>
              </a:schemeClr>
            </a:duotone>
            <a:lum bright="10000"/>
          </a:blip>
          <a:srcRect l="19895" t="19272" r="17991" b="21437"/>
          <a:stretch>
            <a:fillRect/>
          </a:stretch>
        </p:blipFill>
        <p:spPr bwMode="auto">
          <a:xfrm>
            <a:off x="6255945" y="4028792"/>
            <a:ext cx="796705" cy="760491"/>
          </a:xfrm>
          <a:prstGeom prst="rect">
            <a:avLst/>
          </a:prstGeom>
          <a:noFill/>
          <a:effectLst>
            <a:outerShdw blurRad="76200" dist="25400" dir="2700000" algn="tl" rotWithShape="0">
              <a:prstClr val="black">
                <a:alpha val="40000"/>
              </a:prstClr>
            </a:outerShdw>
          </a:effectLst>
        </p:spPr>
      </p:pic>
      <p:pic>
        <p:nvPicPr>
          <p:cNvPr id="8" name="Picture 2" descr="D:\SHARPdesign\Exlibris\Icons\separated icons\0179.png"/>
          <p:cNvPicPr>
            <a:picLocks noChangeAspect="1" noChangeArrowheads="1"/>
          </p:cNvPicPr>
          <p:nvPr/>
        </p:nvPicPr>
        <p:blipFill>
          <a:blip r:embed="rId3">
            <a:duotone>
              <a:prstClr val="black"/>
              <a:schemeClr val="accent3">
                <a:tint val="45000"/>
                <a:satMod val="400000"/>
              </a:schemeClr>
            </a:duotone>
            <a:lum bright="10000"/>
          </a:blip>
          <a:srcRect l="18361" t="18796" r="15996" b="21914"/>
          <a:stretch>
            <a:fillRect/>
          </a:stretch>
        </p:blipFill>
        <p:spPr bwMode="auto">
          <a:xfrm>
            <a:off x="6998329" y="5305331"/>
            <a:ext cx="841972" cy="760491"/>
          </a:xfrm>
          <a:prstGeom prst="rect">
            <a:avLst/>
          </a:prstGeom>
          <a:noFill/>
          <a:effectLst>
            <a:outerShdw blurRad="76200" dist="25400" dir="2700000" algn="tl" rotWithShape="0">
              <a:prstClr val="black">
                <a:alpha val="40000"/>
              </a:prstClr>
            </a:outerShdw>
          </a:effectLst>
        </p:spPr>
      </p:pic>
      <p:pic>
        <p:nvPicPr>
          <p:cNvPr id="9" name="Picture 2" descr="D:\SHARPdesign\Exlibris\Icons\separated icons\0179.png"/>
          <p:cNvPicPr>
            <a:picLocks noChangeAspect="1" noChangeArrowheads="1"/>
          </p:cNvPicPr>
          <p:nvPr/>
        </p:nvPicPr>
        <p:blipFill>
          <a:blip r:embed="rId3">
            <a:duotone>
              <a:prstClr val="black"/>
              <a:schemeClr val="accent3">
                <a:tint val="45000"/>
                <a:satMod val="400000"/>
              </a:schemeClr>
            </a:duotone>
            <a:lum bright="10000"/>
          </a:blip>
          <a:srcRect l="18475" t="20786" r="15881" b="20629"/>
          <a:stretch>
            <a:fillRect/>
          </a:stretch>
        </p:blipFill>
        <p:spPr bwMode="auto">
          <a:xfrm>
            <a:off x="7641125" y="3657600"/>
            <a:ext cx="841972" cy="751438"/>
          </a:xfrm>
          <a:prstGeom prst="rect">
            <a:avLst/>
          </a:prstGeom>
          <a:noFill/>
          <a:effectLst>
            <a:outerShdw blurRad="76200" dist="25400" dir="2700000" algn="tl" rotWithShape="0">
              <a:prstClr val="black">
                <a:alpha val="40000"/>
              </a:prstClr>
            </a:outerShdw>
          </a:effectLst>
        </p:spPr>
      </p:pic>
      <p:pic>
        <p:nvPicPr>
          <p:cNvPr id="10" name="Picture 2" descr="D:\SHARPdesign\Exlibris\Icons\separated icons\0179.png"/>
          <p:cNvPicPr>
            <a:picLocks noChangeAspect="1" noChangeArrowheads="1"/>
          </p:cNvPicPr>
          <p:nvPr/>
        </p:nvPicPr>
        <p:blipFill>
          <a:blip r:embed="rId3">
            <a:duotone>
              <a:prstClr val="black"/>
              <a:schemeClr val="accent3">
                <a:tint val="45000"/>
                <a:satMod val="400000"/>
              </a:schemeClr>
            </a:duotone>
            <a:lum bright="10000"/>
          </a:blip>
          <a:srcRect l="18934" t="18796" r="16129" b="22619"/>
          <a:stretch>
            <a:fillRect/>
          </a:stretch>
        </p:blipFill>
        <p:spPr bwMode="auto">
          <a:xfrm>
            <a:off x="1982709" y="5305331"/>
            <a:ext cx="832919" cy="751437"/>
          </a:xfrm>
          <a:prstGeom prst="rect">
            <a:avLst/>
          </a:prstGeom>
          <a:noFill/>
          <a:effectLst>
            <a:outerShdw blurRad="76200" dist="25400" dir="2700000" algn="tl" rotWithShape="0">
              <a:prstClr val="black">
                <a:alpha val="40000"/>
              </a:prstClr>
            </a:outerShdw>
          </a:effectLst>
        </p:spPr>
      </p:pic>
      <p:pic>
        <p:nvPicPr>
          <p:cNvPr id="11" name="Picture 2" descr="D:\SHARPdesign\Exlibris\Icons\separated icons\0179.png"/>
          <p:cNvPicPr>
            <a:picLocks noChangeAspect="1" noChangeArrowheads="1"/>
          </p:cNvPicPr>
          <p:nvPr/>
        </p:nvPicPr>
        <p:blipFill>
          <a:blip r:embed="rId3">
            <a:duotone>
              <a:prstClr val="black"/>
              <a:schemeClr val="accent3">
                <a:tint val="45000"/>
                <a:satMod val="400000"/>
              </a:schemeClr>
            </a:duotone>
            <a:lum bright="10000"/>
          </a:blip>
          <a:srcRect l="18278" t="17763" r="13961" b="20123"/>
          <a:stretch>
            <a:fillRect/>
          </a:stretch>
        </p:blipFill>
        <p:spPr bwMode="auto">
          <a:xfrm>
            <a:off x="1837853" y="3630439"/>
            <a:ext cx="869133" cy="796705"/>
          </a:xfrm>
          <a:prstGeom prst="rect">
            <a:avLst/>
          </a:prstGeom>
          <a:noFill/>
          <a:effectLst>
            <a:outerShdw blurRad="76200" dist="25400" dir="2700000" algn="tl" rotWithShape="0">
              <a:prstClr val="black">
                <a:alpha val="40000"/>
              </a:prstClr>
            </a:outerShdw>
          </a:effectLst>
        </p:spPr>
      </p:pic>
      <p:pic>
        <p:nvPicPr>
          <p:cNvPr id="12" name="Picture 2" descr="D:\SHARPdesign\Exlibris\Icons\separated icons\0179.png"/>
          <p:cNvPicPr>
            <a:picLocks noChangeAspect="1" noChangeArrowheads="1"/>
          </p:cNvPicPr>
          <p:nvPr/>
        </p:nvPicPr>
        <p:blipFill>
          <a:blip r:embed="rId3">
            <a:duotone>
              <a:prstClr val="black"/>
              <a:schemeClr val="accent3">
                <a:tint val="45000"/>
                <a:satMod val="400000"/>
              </a:schemeClr>
            </a:duotone>
            <a:lum bright="10000"/>
          </a:blip>
          <a:srcRect l="18755" t="20384" r="17014" b="18914"/>
          <a:stretch>
            <a:fillRect/>
          </a:stretch>
        </p:blipFill>
        <p:spPr bwMode="auto">
          <a:xfrm>
            <a:off x="561315" y="4399984"/>
            <a:ext cx="823865" cy="778598"/>
          </a:xfrm>
          <a:prstGeom prst="rect">
            <a:avLst/>
          </a:prstGeom>
          <a:noFill/>
          <a:effectLst>
            <a:outerShdw blurRad="76200" dist="25400" dir="2700000" algn="tl" rotWithShape="0">
              <a:prstClr val="black">
                <a:alpha val="40000"/>
              </a:prstClr>
            </a:outerShdw>
          </a:effectLst>
        </p:spPr>
      </p:pic>
      <p:pic>
        <p:nvPicPr>
          <p:cNvPr id="13" name="Picture 2" descr="D:\SHARPdesign\Exlibris\Icons\separated icons\0179.png"/>
          <p:cNvPicPr>
            <a:picLocks noChangeAspect="1" noChangeArrowheads="1"/>
          </p:cNvPicPr>
          <p:nvPr/>
        </p:nvPicPr>
        <p:blipFill>
          <a:blip r:embed="rId3">
            <a:duotone>
              <a:prstClr val="black"/>
              <a:schemeClr val="accent3">
                <a:tint val="45000"/>
                <a:satMod val="400000"/>
              </a:schemeClr>
            </a:duotone>
            <a:lum bright="10000"/>
          </a:blip>
          <a:srcRect l="16817" t="18210" r="13305" b="21088"/>
          <a:stretch>
            <a:fillRect/>
          </a:stretch>
        </p:blipFill>
        <p:spPr bwMode="auto">
          <a:xfrm>
            <a:off x="1955549" y="1059255"/>
            <a:ext cx="896293" cy="778598"/>
          </a:xfrm>
          <a:prstGeom prst="rect">
            <a:avLst/>
          </a:prstGeom>
          <a:noFill/>
          <a:effectLst>
            <a:outerShdw blurRad="76200" dist="25400" dir="2700000" algn="tl" rotWithShape="0">
              <a:prstClr val="black">
                <a:alpha val="40000"/>
              </a:prstClr>
            </a:outerShdw>
          </a:effectLst>
        </p:spPr>
      </p:pic>
      <p:pic>
        <p:nvPicPr>
          <p:cNvPr id="14" name="Picture 2" descr="D:\SHARPdesign\Exlibris\Icons\separated icons\0179.png"/>
          <p:cNvPicPr>
            <a:picLocks noChangeAspect="1" noChangeArrowheads="1"/>
          </p:cNvPicPr>
          <p:nvPr/>
        </p:nvPicPr>
        <p:blipFill>
          <a:blip r:embed="rId3">
            <a:duotone>
              <a:prstClr val="black"/>
              <a:schemeClr val="accent3">
                <a:tint val="45000"/>
                <a:satMod val="400000"/>
              </a:schemeClr>
            </a:duotone>
            <a:lum bright="10000"/>
          </a:blip>
          <a:srcRect l="15715" t="16828" r="15113" b="16823"/>
          <a:stretch>
            <a:fillRect/>
          </a:stretch>
        </p:blipFill>
        <p:spPr bwMode="auto">
          <a:xfrm>
            <a:off x="4055952" y="2562131"/>
            <a:ext cx="887240" cy="851025"/>
          </a:xfrm>
          <a:prstGeom prst="rect">
            <a:avLst/>
          </a:prstGeom>
          <a:noFill/>
          <a:effectLst>
            <a:outerShdw blurRad="76200" dist="25400" dir="2700000" algn="tl" rotWithShape="0">
              <a:prstClr val="black">
                <a:alpha val="40000"/>
              </a:prstClr>
            </a:outerShdw>
          </a:effectLst>
        </p:spPr>
      </p:pic>
      <p:pic>
        <p:nvPicPr>
          <p:cNvPr id="15" name="Picture 2" descr="D:\SHARPdesign\Exlibris\Icons\separated icons\0179.png"/>
          <p:cNvPicPr>
            <a:picLocks noChangeAspect="1" noChangeArrowheads="1"/>
          </p:cNvPicPr>
          <p:nvPr/>
        </p:nvPicPr>
        <p:blipFill>
          <a:blip r:embed="rId3">
            <a:duotone>
              <a:prstClr val="black"/>
              <a:schemeClr val="accent3">
                <a:tint val="45000"/>
                <a:satMod val="400000"/>
              </a:schemeClr>
            </a:duotone>
            <a:lum bright="10000"/>
          </a:blip>
          <a:srcRect l="17866" t="17693" r="14373" b="17370"/>
          <a:stretch>
            <a:fillRect/>
          </a:stretch>
        </p:blipFill>
        <p:spPr bwMode="auto">
          <a:xfrm>
            <a:off x="3892990" y="1158844"/>
            <a:ext cx="869133" cy="832918"/>
          </a:xfrm>
          <a:prstGeom prst="rect">
            <a:avLst/>
          </a:prstGeom>
          <a:noFill/>
          <a:effectLst>
            <a:outerShdw blurRad="76200" dist="25400" dir="2700000" algn="tl" rotWithShape="0">
              <a:prstClr val="black">
                <a:alpha val="40000"/>
              </a:prstClr>
            </a:outerShdw>
          </a:effectLst>
        </p:spPr>
      </p:pic>
      <p:pic>
        <p:nvPicPr>
          <p:cNvPr id="16" name="Picture 2" descr="D:\SHARPdesign\Exlibris\Icons\separated icons\0179.png"/>
          <p:cNvPicPr>
            <a:picLocks noChangeAspect="1" noChangeArrowheads="1"/>
          </p:cNvPicPr>
          <p:nvPr/>
        </p:nvPicPr>
        <p:blipFill>
          <a:blip r:embed="rId3">
            <a:duotone>
              <a:prstClr val="black"/>
              <a:schemeClr val="accent3">
                <a:tint val="45000"/>
                <a:satMod val="400000"/>
              </a:schemeClr>
            </a:duotone>
            <a:lum bright="10000"/>
          </a:blip>
          <a:srcRect l="15485" t="18411" r="11107" b="15946"/>
          <a:stretch>
            <a:fillRect/>
          </a:stretch>
        </p:blipFill>
        <p:spPr bwMode="auto">
          <a:xfrm>
            <a:off x="2770360" y="2199992"/>
            <a:ext cx="941561" cy="841972"/>
          </a:xfrm>
          <a:prstGeom prst="rect">
            <a:avLst/>
          </a:prstGeom>
          <a:noFill/>
          <a:effectLst>
            <a:outerShdw blurRad="76200" dist="25400" dir="2700000" algn="tl" rotWithShape="0">
              <a:prstClr val="black">
                <a:alpha val="40000"/>
              </a:prstClr>
            </a:outerShdw>
          </a:effectLst>
        </p:spPr>
      </p:pic>
      <p:pic>
        <p:nvPicPr>
          <p:cNvPr id="17" name="Picture 2" descr="D:\SHARPdesign\Exlibris\Icons\separated icons\0179.png"/>
          <p:cNvPicPr>
            <a:picLocks noChangeAspect="1" noChangeArrowheads="1"/>
          </p:cNvPicPr>
          <p:nvPr/>
        </p:nvPicPr>
        <p:blipFill>
          <a:blip r:embed="rId3">
            <a:duotone>
              <a:prstClr val="black"/>
              <a:schemeClr val="accent3">
                <a:tint val="45000"/>
                <a:satMod val="400000"/>
              </a:schemeClr>
            </a:duotone>
            <a:lum bright="10000"/>
          </a:blip>
          <a:srcRect l="18475" t="21222" r="15176" b="20193"/>
          <a:stretch>
            <a:fillRect/>
          </a:stretch>
        </p:blipFill>
        <p:spPr bwMode="auto">
          <a:xfrm>
            <a:off x="7641125" y="1204111"/>
            <a:ext cx="851025" cy="751438"/>
          </a:xfrm>
          <a:prstGeom prst="rect">
            <a:avLst/>
          </a:prstGeom>
          <a:noFill/>
          <a:effectLst>
            <a:outerShdw blurRad="76200" dist="25400" dir="2700000" algn="tl" rotWithShape="0">
              <a:prstClr val="black">
                <a:alpha val="40000"/>
              </a:prstClr>
            </a:outerShdw>
          </a:effectLst>
        </p:spPr>
      </p:pic>
      <p:sp>
        <p:nvSpPr>
          <p:cNvPr id="32" name="Rectangle 11"/>
          <p:cNvSpPr>
            <a:spLocks noChangeArrowheads="1"/>
          </p:cNvSpPr>
          <p:nvPr/>
        </p:nvSpPr>
        <p:spPr bwMode="auto">
          <a:xfrm>
            <a:off x="4672853" y="171431"/>
            <a:ext cx="3385816" cy="724048"/>
          </a:xfrm>
          <a:prstGeom prst="roundRect">
            <a:avLst/>
          </a:prstGeom>
          <a:ln>
            <a:headEnd type="none" w="med" len="med"/>
            <a:tailEnd type="triangle" w="med" len="med"/>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smtClean="0">
                <a:solidFill>
                  <a:schemeClr val="tx1"/>
                </a:solidFill>
                <a:latin typeface="Arial" pitchFamily="34" charset="0"/>
                <a:cs typeface="Arial" pitchFamily="34" charset="0"/>
              </a:rPr>
              <a:t>Collaboration</a:t>
            </a:r>
            <a:endParaRPr lang="en-US"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51387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תמונה 44" descr="001.jpg"/>
          <p:cNvPicPr>
            <a:picLocks noChangeAspect="1"/>
          </p:cNvPicPr>
          <p:nvPr/>
        </p:nvPicPr>
        <p:blipFill>
          <a:blip r:embed="rId3"/>
          <a:stretch>
            <a:fillRect/>
          </a:stretch>
        </p:blipFill>
        <p:spPr>
          <a:xfrm>
            <a:off x="0" y="793193"/>
            <a:ext cx="9143999" cy="5828402"/>
          </a:xfrm>
          <a:prstGeom prst="rect">
            <a:avLst/>
          </a:prstGeom>
        </p:spPr>
      </p:pic>
      <p:sp>
        <p:nvSpPr>
          <p:cNvPr id="6" name="כותרת 5"/>
          <p:cNvSpPr>
            <a:spLocks noGrp="1"/>
          </p:cNvSpPr>
          <p:nvPr>
            <p:ph type="title"/>
          </p:nvPr>
        </p:nvSpPr>
        <p:spPr>
          <a:xfrm>
            <a:off x="179512" y="120786"/>
            <a:ext cx="8229600" cy="533400"/>
          </a:xfrm>
        </p:spPr>
        <p:txBody>
          <a:bodyPr/>
          <a:lstStyle/>
          <a:p>
            <a:r>
              <a:rPr lang="en-US" dirty="0" smtClean="0"/>
              <a:t>The </a:t>
            </a:r>
            <a:r>
              <a:rPr lang="en-US" dirty="0" smtClean="0">
                <a:solidFill>
                  <a:schemeClr val="accent2"/>
                </a:solidFill>
              </a:rPr>
              <a:t>Alma</a:t>
            </a:r>
            <a:r>
              <a:rPr lang="en-US" dirty="0" smtClean="0"/>
              <a:t> Approach</a:t>
            </a:r>
            <a:endParaRPr lang="he-IL" dirty="0"/>
          </a:p>
        </p:txBody>
      </p:sp>
      <p:pic>
        <p:nvPicPr>
          <p:cNvPr id="1026" name="Picture 2" descr="D:\SHARPdesign\Exlibris\Icons\separated icons\0179.png"/>
          <p:cNvPicPr>
            <a:picLocks noChangeAspect="1" noChangeArrowheads="1"/>
          </p:cNvPicPr>
          <p:nvPr/>
        </p:nvPicPr>
        <p:blipFill>
          <a:blip r:embed="rId4">
            <a:duotone>
              <a:prstClr val="black"/>
              <a:schemeClr val="accent3">
                <a:tint val="45000"/>
                <a:satMod val="400000"/>
              </a:schemeClr>
            </a:duotone>
            <a:lum bright="10000"/>
          </a:blip>
          <a:srcRect l="18411" t="19084" r="13829" b="19508"/>
          <a:stretch>
            <a:fillRect/>
          </a:stretch>
        </p:blipFill>
        <p:spPr bwMode="auto">
          <a:xfrm>
            <a:off x="371192" y="5513560"/>
            <a:ext cx="869133" cy="787652"/>
          </a:xfrm>
          <a:prstGeom prst="rect">
            <a:avLst/>
          </a:prstGeom>
          <a:noFill/>
          <a:effectLst>
            <a:outerShdw blurRad="76200" dist="25400" dir="2700000" algn="tl" rotWithShape="0">
              <a:prstClr val="black">
                <a:alpha val="40000"/>
              </a:prstClr>
            </a:outerShdw>
          </a:effectLst>
        </p:spPr>
      </p:pic>
      <p:pic>
        <p:nvPicPr>
          <p:cNvPr id="8" name="Picture 2" descr="D:\SHARPdesign\Exlibris\Icons\separated icons\0179.png"/>
          <p:cNvPicPr>
            <a:picLocks noChangeAspect="1" noChangeArrowheads="1"/>
          </p:cNvPicPr>
          <p:nvPr/>
        </p:nvPicPr>
        <p:blipFill>
          <a:blip r:embed="rId4">
            <a:duotone>
              <a:prstClr val="black"/>
              <a:schemeClr val="accent3">
                <a:tint val="45000"/>
                <a:satMod val="400000"/>
              </a:schemeClr>
            </a:duotone>
            <a:lum bright="10000"/>
          </a:blip>
          <a:srcRect l="18361" t="18796" r="15996" b="21914"/>
          <a:stretch>
            <a:fillRect/>
          </a:stretch>
        </p:blipFill>
        <p:spPr bwMode="auto">
          <a:xfrm>
            <a:off x="6998329" y="5305331"/>
            <a:ext cx="841972" cy="760491"/>
          </a:xfrm>
          <a:prstGeom prst="rect">
            <a:avLst/>
          </a:prstGeom>
          <a:noFill/>
          <a:effectLst>
            <a:outerShdw blurRad="76200" dist="25400" dir="2700000" algn="tl" rotWithShape="0">
              <a:prstClr val="black">
                <a:alpha val="40000"/>
              </a:prstClr>
            </a:outerShdw>
          </a:effectLst>
        </p:spPr>
      </p:pic>
      <p:pic>
        <p:nvPicPr>
          <p:cNvPr id="9" name="Picture 2" descr="D:\SHARPdesign\Exlibris\Icons\separated icons\0179.png"/>
          <p:cNvPicPr>
            <a:picLocks noChangeAspect="1" noChangeArrowheads="1"/>
          </p:cNvPicPr>
          <p:nvPr/>
        </p:nvPicPr>
        <p:blipFill>
          <a:blip r:embed="rId4">
            <a:duotone>
              <a:prstClr val="black"/>
              <a:schemeClr val="accent3">
                <a:tint val="45000"/>
                <a:satMod val="400000"/>
              </a:schemeClr>
            </a:duotone>
            <a:lum bright="10000"/>
          </a:blip>
          <a:srcRect l="18475" t="20786" r="15881" b="20629"/>
          <a:stretch>
            <a:fillRect/>
          </a:stretch>
        </p:blipFill>
        <p:spPr bwMode="auto">
          <a:xfrm>
            <a:off x="7641125" y="3657600"/>
            <a:ext cx="841972" cy="751438"/>
          </a:xfrm>
          <a:prstGeom prst="rect">
            <a:avLst/>
          </a:prstGeom>
          <a:noFill/>
          <a:effectLst>
            <a:outerShdw blurRad="76200" dist="25400" dir="2700000" algn="tl" rotWithShape="0">
              <a:prstClr val="black">
                <a:alpha val="40000"/>
              </a:prstClr>
            </a:outerShdw>
          </a:effectLst>
        </p:spPr>
      </p:pic>
      <p:pic>
        <p:nvPicPr>
          <p:cNvPr id="10" name="Picture 2" descr="D:\SHARPdesign\Exlibris\Icons\separated icons\0179.png"/>
          <p:cNvPicPr>
            <a:picLocks noChangeAspect="1" noChangeArrowheads="1"/>
          </p:cNvPicPr>
          <p:nvPr/>
        </p:nvPicPr>
        <p:blipFill>
          <a:blip r:embed="rId4">
            <a:duotone>
              <a:prstClr val="black"/>
              <a:schemeClr val="accent3">
                <a:tint val="45000"/>
                <a:satMod val="400000"/>
              </a:schemeClr>
            </a:duotone>
            <a:lum bright="10000"/>
          </a:blip>
          <a:srcRect l="18934" t="18796" r="16129" b="22619"/>
          <a:stretch>
            <a:fillRect/>
          </a:stretch>
        </p:blipFill>
        <p:spPr bwMode="auto">
          <a:xfrm>
            <a:off x="1982709" y="5305331"/>
            <a:ext cx="832919" cy="751437"/>
          </a:xfrm>
          <a:prstGeom prst="rect">
            <a:avLst/>
          </a:prstGeom>
          <a:noFill/>
          <a:effectLst>
            <a:outerShdw blurRad="76200" dist="25400" dir="2700000" algn="tl" rotWithShape="0">
              <a:prstClr val="black">
                <a:alpha val="40000"/>
              </a:prstClr>
            </a:outerShdw>
          </a:effectLst>
        </p:spPr>
      </p:pic>
      <p:pic>
        <p:nvPicPr>
          <p:cNvPr id="11" name="Picture 2" descr="D:\SHARPdesign\Exlibris\Icons\separated icons\0179.png"/>
          <p:cNvPicPr>
            <a:picLocks noChangeAspect="1" noChangeArrowheads="1"/>
          </p:cNvPicPr>
          <p:nvPr/>
        </p:nvPicPr>
        <p:blipFill>
          <a:blip r:embed="rId4">
            <a:duotone>
              <a:prstClr val="black"/>
              <a:schemeClr val="accent3">
                <a:tint val="45000"/>
                <a:satMod val="400000"/>
              </a:schemeClr>
            </a:duotone>
            <a:lum bright="10000"/>
          </a:blip>
          <a:srcRect l="18278" t="17763" r="13961" b="20123"/>
          <a:stretch>
            <a:fillRect/>
          </a:stretch>
        </p:blipFill>
        <p:spPr bwMode="auto">
          <a:xfrm>
            <a:off x="1837853" y="3630439"/>
            <a:ext cx="869133" cy="796705"/>
          </a:xfrm>
          <a:prstGeom prst="rect">
            <a:avLst/>
          </a:prstGeom>
          <a:noFill/>
          <a:effectLst>
            <a:outerShdw blurRad="76200" dist="25400" dir="2700000" algn="tl" rotWithShape="0">
              <a:prstClr val="black">
                <a:alpha val="40000"/>
              </a:prstClr>
            </a:outerShdw>
          </a:effectLst>
        </p:spPr>
      </p:pic>
      <p:pic>
        <p:nvPicPr>
          <p:cNvPr id="12" name="Picture 2" descr="D:\SHARPdesign\Exlibris\Icons\separated icons\0179.png"/>
          <p:cNvPicPr>
            <a:picLocks noChangeAspect="1" noChangeArrowheads="1"/>
          </p:cNvPicPr>
          <p:nvPr/>
        </p:nvPicPr>
        <p:blipFill>
          <a:blip r:embed="rId4">
            <a:duotone>
              <a:prstClr val="black"/>
              <a:schemeClr val="accent3">
                <a:tint val="45000"/>
                <a:satMod val="400000"/>
              </a:schemeClr>
            </a:duotone>
            <a:lum bright="10000"/>
          </a:blip>
          <a:srcRect l="18755" t="20384" r="17014" b="18914"/>
          <a:stretch>
            <a:fillRect/>
          </a:stretch>
        </p:blipFill>
        <p:spPr bwMode="auto">
          <a:xfrm>
            <a:off x="561315" y="4399984"/>
            <a:ext cx="823865" cy="778598"/>
          </a:xfrm>
          <a:prstGeom prst="rect">
            <a:avLst/>
          </a:prstGeom>
          <a:noFill/>
          <a:effectLst>
            <a:outerShdw blurRad="76200" dist="25400" dir="2700000" algn="tl" rotWithShape="0">
              <a:prstClr val="black">
                <a:alpha val="40000"/>
              </a:prstClr>
            </a:outerShdw>
          </a:effectLst>
        </p:spPr>
      </p:pic>
      <p:pic>
        <p:nvPicPr>
          <p:cNvPr id="13" name="Picture 2" descr="D:\SHARPdesign\Exlibris\Icons\separated icons\0179.png"/>
          <p:cNvPicPr>
            <a:picLocks noChangeAspect="1" noChangeArrowheads="1"/>
          </p:cNvPicPr>
          <p:nvPr/>
        </p:nvPicPr>
        <p:blipFill>
          <a:blip r:embed="rId4">
            <a:duotone>
              <a:prstClr val="black"/>
              <a:schemeClr val="accent3">
                <a:tint val="45000"/>
                <a:satMod val="400000"/>
              </a:schemeClr>
            </a:duotone>
            <a:lum bright="10000"/>
          </a:blip>
          <a:srcRect l="16817" t="18210" r="13305" b="21088"/>
          <a:stretch>
            <a:fillRect/>
          </a:stretch>
        </p:blipFill>
        <p:spPr bwMode="auto">
          <a:xfrm>
            <a:off x="1955549" y="1059255"/>
            <a:ext cx="896293" cy="778598"/>
          </a:xfrm>
          <a:prstGeom prst="rect">
            <a:avLst/>
          </a:prstGeom>
          <a:noFill/>
          <a:effectLst>
            <a:outerShdw blurRad="76200" dist="25400" dir="2700000" algn="tl" rotWithShape="0">
              <a:prstClr val="black">
                <a:alpha val="40000"/>
              </a:prstClr>
            </a:outerShdw>
          </a:effectLst>
        </p:spPr>
      </p:pic>
      <p:pic>
        <p:nvPicPr>
          <p:cNvPr id="14" name="Picture 2" descr="D:\SHARPdesign\Exlibris\Icons\separated icons\0179.png"/>
          <p:cNvPicPr>
            <a:picLocks noChangeAspect="1" noChangeArrowheads="1"/>
          </p:cNvPicPr>
          <p:nvPr/>
        </p:nvPicPr>
        <p:blipFill>
          <a:blip r:embed="rId4">
            <a:duotone>
              <a:prstClr val="black"/>
              <a:schemeClr val="accent3">
                <a:tint val="45000"/>
                <a:satMod val="400000"/>
              </a:schemeClr>
            </a:duotone>
            <a:lum bright="10000"/>
          </a:blip>
          <a:srcRect l="15715" t="16828" r="15113" b="16823"/>
          <a:stretch>
            <a:fillRect/>
          </a:stretch>
        </p:blipFill>
        <p:spPr bwMode="auto">
          <a:xfrm>
            <a:off x="4055952" y="2562131"/>
            <a:ext cx="887240" cy="851025"/>
          </a:xfrm>
          <a:prstGeom prst="rect">
            <a:avLst/>
          </a:prstGeom>
          <a:noFill/>
          <a:effectLst>
            <a:outerShdw blurRad="76200" dist="25400" dir="2700000" algn="tl" rotWithShape="0">
              <a:prstClr val="black">
                <a:alpha val="40000"/>
              </a:prstClr>
            </a:outerShdw>
          </a:effectLst>
        </p:spPr>
      </p:pic>
      <p:pic>
        <p:nvPicPr>
          <p:cNvPr id="15" name="Picture 2" descr="D:\SHARPdesign\Exlibris\Icons\separated icons\0179.png"/>
          <p:cNvPicPr>
            <a:picLocks noChangeAspect="1" noChangeArrowheads="1"/>
          </p:cNvPicPr>
          <p:nvPr/>
        </p:nvPicPr>
        <p:blipFill>
          <a:blip r:embed="rId4">
            <a:duotone>
              <a:prstClr val="black"/>
              <a:schemeClr val="accent3">
                <a:tint val="45000"/>
                <a:satMod val="400000"/>
              </a:schemeClr>
            </a:duotone>
            <a:lum bright="10000"/>
          </a:blip>
          <a:srcRect l="17866" t="17693" r="14373" b="17370"/>
          <a:stretch>
            <a:fillRect/>
          </a:stretch>
        </p:blipFill>
        <p:spPr bwMode="auto">
          <a:xfrm>
            <a:off x="3892990" y="1158844"/>
            <a:ext cx="869133" cy="832918"/>
          </a:xfrm>
          <a:prstGeom prst="rect">
            <a:avLst/>
          </a:prstGeom>
          <a:noFill/>
          <a:effectLst>
            <a:outerShdw blurRad="76200" dist="25400" dir="2700000" algn="tl" rotWithShape="0">
              <a:prstClr val="black">
                <a:alpha val="40000"/>
              </a:prstClr>
            </a:outerShdw>
          </a:effectLst>
        </p:spPr>
      </p:pic>
      <p:pic>
        <p:nvPicPr>
          <p:cNvPr id="16" name="Picture 2" descr="D:\SHARPdesign\Exlibris\Icons\separated icons\0179.png"/>
          <p:cNvPicPr>
            <a:picLocks noChangeAspect="1" noChangeArrowheads="1"/>
          </p:cNvPicPr>
          <p:nvPr/>
        </p:nvPicPr>
        <p:blipFill>
          <a:blip r:embed="rId4">
            <a:duotone>
              <a:prstClr val="black"/>
              <a:schemeClr val="accent3">
                <a:tint val="45000"/>
                <a:satMod val="400000"/>
              </a:schemeClr>
            </a:duotone>
            <a:lum bright="10000"/>
          </a:blip>
          <a:srcRect l="15485" t="18411" r="11107" b="15946"/>
          <a:stretch>
            <a:fillRect/>
          </a:stretch>
        </p:blipFill>
        <p:spPr bwMode="auto">
          <a:xfrm>
            <a:off x="2770360" y="2199992"/>
            <a:ext cx="941561" cy="841972"/>
          </a:xfrm>
          <a:prstGeom prst="rect">
            <a:avLst/>
          </a:prstGeom>
          <a:noFill/>
          <a:effectLst>
            <a:outerShdw blurRad="76200" dist="25400" dir="2700000" algn="tl" rotWithShape="0">
              <a:prstClr val="black">
                <a:alpha val="40000"/>
              </a:prstClr>
            </a:outerShdw>
          </a:effectLst>
        </p:spPr>
      </p:pic>
      <p:pic>
        <p:nvPicPr>
          <p:cNvPr id="42" name="Picture 2" descr="D:\SHARPdesign\Exlibris\Icons\separated icons\0179.png"/>
          <p:cNvPicPr>
            <a:picLocks noChangeAspect="1" noChangeArrowheads="1"/>
          </p:cNvPicPr>
          <p:nvPr/>
        </p:nvPicPr>
        <p:blipFill>
          <a:blip r:embed="rId4"/>
          <a:srcRect l="18934" t="18796" r="16129" b="22619"/>
          <a:stretch>
            <a:fillRect/>
          </a:stretch>
        </p:blipFill>
        <p:spPr bwMode="auto">
          <a:xfrm>
            <a:off x="1982709" y="5305331"/>
            <a:ext cx="832919" cy="751437"/>
          </a:xfrm>
          <a:prstGeom prst="rect">
            <a:avLst/>
          </a:prstGeom>
          <a:noFill/>
          <a:effectLst>
            <a:outerShdw blurRad="76200" dist="25400" dir="2700000" algn="tl" rotWithShape="0">
              <a:prstClr val="black">
                <a:alpha val="40000"/>
              </a:prstClr>
            </a:outerShdw>
          </a:effectLst>
        </p:spPr>
      </p:pic>
      <p:sp>
        <p:nvSpPr>
          <p:cNvPr id="23" name="Rectangle 11"/>
          <p:cNvSpPr>
            <a:spLocks noChangeArrowheads="1"/>
          </p:cNvSpPr>
          <p:nvPr/>
        </p:nvSpPr>
        <p:spPr bwMode="auto">
          <a:xfrm>
            <a:off x="4672853" y="171431"/>
            <a:ext cx="3385816" cy="724048"/>
          </a:xfrm>
          <a:prstGeom prst="roundRect">
            <a:avLst/>
          </a:prstGeom>
          <a:ln>
            <a:headEnd type="none" w="med" len="med"/>
            <a:tailEnd type="triangl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b="1" dirty="0">
                <a:solidFill>
                  <a:schemeClr val="tx1"/>
                </a:solidFill>
                <a:latin typeface="Arial" pitchFamily="34" charset="0"/>
                <a:cs typeface="Arial" pitchFamily="34" charset="0"/>
              </a:rPr>
              <a:t>Collection Development Collaboration</a:t>
            </a:r>
          </a:p>
        </p:txBody>
      </p:sp>
      <p:cxnSp>
        <p:nvCxnSpPr>
          <p:cNvPr id="19" name="מחבר ישר 18"/>
          <p:cNvCxnSpPr/>
          <p:nvPr/>
        </p:nvCxnSpPr>
        <p:spPr bwMode="auto">
          <a:xfrm flipV="1">
            <a:off x="1240325" y="1575304"/>
            <a:ext cx="1158843" cy="2641854"/>
          </a:xfrm>
          <a:prstGeom prst="line">
            <a:avLst/>
          </a:prstGeom>
          <a:solidFill>
            <a:schemeClr val="accent1"/>
          </a:solidFill>
          <a:ln w="38100" cap="flat" cmpd="sng" algn="ctr">
            <a:solidFill>
              <a:srgbClr val="00B0F0"/>
            </a:solidFill>
            <a:prstDash val="sysDot"/>
            <a:round/>
            <a:headEnd type="none" w="med" len="med"/>
            <a:tailEnd type="none" w="med" len="med"/>
          </a:ln>
          <a:effectLst/>
        </p:spPr>
      </p:cxnSp>
      <p:cxnSp>
        <p:nvCxnSpPr>
          <p:cNvPr id="30" name="מחבר ישר 29"/>
          <p:cNvCxnSpPr/>
          <p:nvPr/>
        </p:nvCxnSpPr>
        <p:spPr bwMode="auto">
          <a:xfrm>
            <a:off x="1603594" y="4913194"/>
            <a:ext cx="5811678" cy="772382"/>
          </a:xfrm>
          <a:prstGeom prst="line">
            <a:avLst/>
          </a:prstGeom>
          <a:solidFill>
            <a:schemeClr val="accent1"/>
          </a:solidFill>
          <a:ln w="38100" cap="flat" cmpd="sng" algn="ctr">
            <a:solidFill>
              <a:srgbClr val="00B0F0"/>
            </a:solidFill>
            <a:prstDash val="sysDot"/>
            <a:round/>
            <a:headEnd type="none" w="med" len="med"/>
            <a:tailEnd type="none" w="med" len="med"/>
          </a:ln>
          <a:effectLst/>
        </p:spPr>
      </p:cxnSp>
      <p:cxnSp>
        <p:nvCxnSpPr>
          <p:cNvPr id="31" name="מחבר ישר 30"/>
          <p:cNvCxnSpPr/>
          <p:nvPr/>
        </p:nvCxnSpPr>
        <p:spPr bwMode="auto">
          <a:xfrm>
            <a:off x="1528549" y="5076967"/>
            <a:ext cx="875146" cy="604082"/>
          </a:xfrm>
          <a:prstGeom prst="line">
            <a:avLst/>
          </a:prstGeom>
          <a:solidFill>
            <a:schemeClr val="accent1"/>
          </a:solidFill>
          <a:ln w="38100" cap="flat" cmpd="sng" algn="ctr">
            <a:solidFill>
              <a:srgbClr val="00B0F0"/>
            </a:solidFill>
            <a:prstDash val="sysDot"/>
            <a:round/>
            <a:headEnd type="none" w="med" len="med"/>
            <a:tailEnd type="none" w="med" len="med"/>
          </a:ln>
          <a:effectLst/>
        </p:spPr>
      </p:cxnSp>
      <p:sp>
        <p:nvSpPr>
          <p:cNvPr id="22" name="Donut 21"/>
          <p:cNvSpPr/>
          <p:nvPr/>
        </p:nvSpPr>
        <p:spPr bwMode="auto">
          <a:xfrm>
            <a:off x="342900" y="4158936"/>
            <a:ext cx="1260694" cy="1260694"/>
          </a:xfrm>
          <a:prstGeom prst="donut">
            <a:avLst/>
          </a:prstGeom>
          <a:ln>
            <a:headEnd type="none" w="med" len="med"/>
            <a:tailEnd type="triangl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0" name="Picture 2" descr="D:\SHARPdesign\Exlibris\Icons\separated icons\0179.png"/>
          <p:cNvPicPr>
            <a:picLocks noChangeAspect="1" noChangeArrowheads="1"/>
          </p:cNvPicPr>
          <p:nvPr/>
        </p:nvPicPr>
        <p:blipFill>
          <a:blip r:embed="rId4"/>
          <a:srcRect l="18755" t="20384" r="17014" b="18914"/>
          <a:stretch>
            <a:fillRect/>
          </a:stretch>
        </p:blipFill>
        <p:spPr bwMode="auto">
          <a:xfrm>
            <a:off x="561315" y="4399984"/>
            <a:ext cx="823865" cy="778598"/>
          </a:xfrm>
          <a:prstGeom prst="rect">
            <a:avLst/>
          </a:prstGeom>
          <a:noFill/>
          <a:effectLst>
            <a:outerShdw blurRad="76200" dist="25400" dir="2700000" algn="tl" rotWithShape="0">
              <a:prstClr val="black">
                <a:alpha val="40000"/>
              </a:prstClr>
            </a:outerShdw>
          </a:effectLst>
        </p:spPr>
      </p:pic>
      <p:pic>
        <p:nvPicPr>
          <p:cNvPr id="7" name="Picture 2" descr="D:\SHARPdesign\Exlibris\Icons\separated icons\0179.png"/>
          <p:cNvPicPr>
            <a:picLocks noChangeAspect="1" noChangeArrowheads="1"/>
          </p:cNvPicPr>
          <p:nvPr/>
        </p:nvPicPr>
        <p:blipFill>
          <a:blip r:embed="rId4">
            <a:duotone>
              <a:prstClr val="black"/>
              <a:schemeClr val="accent3">
                <a:tint val="45000"/>
                <a:satMod val="400000"/>
              </a:schemeClr>
            </a:duotone>
            <a:lum bright="10000"/>
          </a:blip>
          <a:srcRect l="19895" t="19272" r="17991" b="21437"/>
          <a:stretch>
            <a:fillRect/>
          </a:stretch>
        </p:blipFill>
        <p:spPr bwMode="auto">
          <a:xfrm>
            <a:off x="6255945" y="4028792"/>
            <a:ext cx="796705" cy="760491"/>
          </a:xfrm>
          <a:prstGeom prst="rect">
            <a:avLst/>
          </a:prstGeom>
          <a:noFill/>
          <a:effectLst>
            <a:outerShdw blurRad="76200" dist="25400" dir="2700000" algn="tl" rotWithShape="0">
              <a:prstClr val="black">
                <a:alpha val="40000"/>
              </a:prstClr>
            </a:outerShdw>
          </a:effectLst>
        </p:spPr>
      </p:pic>
      <p:pic>
        <p:nvPicPr>
          <p:cNvPr id="17" name="Picture 2" descr="D:\SHARPdesign\Exlibris\Icons\separated icons\0179.png"/>
          <p:cNvPicPr>
            <a:picLocks noChangeAspect="1" noChangeArrowheads="1"/>
          </p:cNvPicPr>
          <p:nvPr/>
        </p:nvPicPr>
        <p:blipFill>
          <a:blip r:embed="rId4">
            <a:duotone>
              <a:prstClr val="black"/>
              <a:schemeClr val="accent3">
                <a:tint val="45000"/>
                <a:satMod val="400000"/>
              </a:schemeClr>
            </a:duotone>
            <a:lum bright="10000"/>
          </a:blip>
          <a:srcRect l="18475" t="21222" r="15176" b="20193"/>
          <a:stretch>
            <a:fillRect/>
          </a:stretch>
        </p:blipFill>
        <p:spPr bwMode="auto">
          <a:xfrm>
            <a:off x="7641125" y="1204111"/>
            <a:ext cx="851025" cy="751438"/>
          </a:xfrm>
          <a:prstGeom prst="rect">
            <a:avLst/>
          </a:prstGeom>
          <a:noFill/>
          <a:effectLst>
            <a:outerShdw blurRad="76200" dist="25400" dir="2700000" algn="tl" rotWithShape="0">
              <a:prstClr val="black">
                <a:alpha val="40000"/>
              </a:prstClr>
            </a:outerShdw>
          </a:effectLst>
        </p:spPr>
      </p:pic>
      <p:pic>
        <p:nvPicPr>
          <p:cNvPr id="41" name="Picture 2" descr="D:\SHARPdesign\Exlibris\Icons\separated icons\0179.png"/>
          <p:cNvPicPr>
            <a:picLocks noChangeAspect="1" noChangeArrowheads="1"/>
          </p:cNvPicPr>
          <p:nvPr/>
        </p:nvPicPr>
        <p:blipFill>
          <a:blip r:embed="rId4"/>
          <a:srcRect l="18361" t="18796" r="15996" b="21914"/>
          <a:stretch>
            <a:fillRect/>
          </a:stretch>
        </p:blipFill>
        <p:spPr bwMode="auto">
          <a:xfrm>
            <a:off x="6998329" y="5305331"/>
            <a:ext cx="841972" cy="760491"/>
          </a:xfrm>
          <a:prstGeom prst="rect">
            <a:avLst/>
          </a:prstGeom>
          <a:noFill/>
          <a:effectLst>
            <a:outerShdw blurRad="76200" dist="25400" dir="2700000" algn="tl" rotWithShape="0">
              <a:prstClr val="black">
                <a:alpha val="40000"/>
              </a:prstClr>
            </a:outerShdw>
          </a:effectLst>
        </p:spPr>
      </p:pic>
      <p:pic>
        <p:nvPicPr>
          <p:cNvPr id="43" name="Picture 2" descr="D:\SHARPdesign\Exlibris\Icons\separated icons\0179.png"/>
          <p:cNvPicPr>
            <a:picLocks noChangeAspect="1" noChangeArrowheads="1"/>
          </p:cNvPicPr>
          <p:nvPr/>
        </p:nvPicPr>
        <p:blipFill>
          <a:blip r:embed="rId4"/>
          <a:srcRect l="16817" t="18210" r="13305" b="21088"/>
          <a:stretch>
            <a:fillRect/>
          </a:stretch>
        </p:blipFill>
        <p:spPr bwMode="auto">
          <a:xfrm>
            <a:off x="1955549" y="1059255"/>
            <a:ext cx="896293" cy="778598"/>
          </a:xfrm>
          <a:prstGeom prst="rect">
            <a:avLst/>
          </a:prstGeom>
          <a:noFill/>
          <a:effectLst>
            <a:outerShdw blurRad="76200" dist="25400" dir="2700000" algn="tl" rotWithShape="0">
              <a:prstClr val="black">
                <a:alpha val="40000"/>
              </a:prstClr>
            </a:outerShdw>
          </a:effectLst>
        </p:spPr>
      </p:pic>
    </p:spTree>
    <p:extLst>
      <p:ext uri="{BB962C8B-B14F-4D97-AF65-F5344CB8AC3E}">
        <p14:creationId xmlns:p14="http://schemas.microsoft.com/office/powerpoint/2010/main" val="349899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urm">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74A1F8C727E0498C222298EDA9438E" ma:contentTypeVersion="3" ma:contentTypeDescription="Create a new document." ma:contentTypeScope="" ma:versionID="cc9ad181600847b493ce32dd0940e064">
  <xsd:schema xmlns:xsd="http://www.w3.org/2001/XMLSchema" xmlns:xs="http://www.w3.org/2001/XMLSchema" xmlns:p="http://schemas.microsoft.com/office/2006/metadata/properties" xmlns:ns2="174ee19b-a584-464a-9c82-f73402a36596" targetNamespace="http://schemas.microsoft.com/office/2006/metadata/properties" ma:root="true" ma:fieldsID="585ea452426ecb09a1dac5e93e836cfa" ns2:_="">
    <xsd:import namespace="174ee19b-a584-464a-9c82-f73402a36596"/>
    <xsd:element name="properties">
      <xsd:complexType>
        <xsd:sequence>
          <xsd:element name="documentManagement">
            <xsd:complexType>
              <xsd:all>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4ee19b-a584-464a-9c82-f73402a36596" elementFormDefault="qualified">
    <xsd:import namespace="http://schemas.microsoft.com/office/2006/documentManagement/types"/>
    <xsd:import namespace="http://schemas.microsoft.com/office/infopath/2007/PartnerControls"/>
    <xsd:element name="Comments" ma:index="10" nillable="true" ma:displayName="Comments" ma:internalName="Comment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Comments xmlns="174ee19b-a584-464a-9c82-f73402a36596" xsi:nil="true"/>
  </documentManagement>
</p:properties>
</file>

<file path=customXml/itemProps1.xml><?xml version="1.0" encoding="utf-8"?>
<ds:datastoreItem xmlns:ds="http://schemas.openxmlformats.org/officeDocument/2006/customXml" ds:itemID="{85B3A3C1-F062-45A9-B188-C7AC5BD493B2}"/>
</file>

<file path=customXml/itemProps2.xml><?xml version="1.0" encoding="utf-8"?>
<ds:datastoreItem xmlns:ds="http://schemas.openxmlformats.org/officeDocument/2006/customXml" ds:itemID="{C51D7589-1FF5-4896-8A8B-58F7610E5449}"/>
</file>

<file path=customXml/itemProps3.xml><?xml version="1.0" encoding="utf-8"?>
<ds:datastoreItem xmlns:ds="http://schemas.openxmlformats.org/officeDocument/2006/customXml" ds:itemID="{1A41054D-D0BA-40E5-8F97-DA70F6CE1C53}"/>
</file>

<file path=docProps/app.xml><?xml version="1.0" encoding="utf-8"?>
<Properties xmlns="http://schemas.openxmlformats.org/officeDocument/2006/extended-properties" xmlns:vt="http://schemas.openxmlformats.org/officeDocument/2006/docPropsVTypes">
  <Template/>
  <TotalTime>31170</TotalTime>
  <Words>834</Words>
  <Application>Microsoft Office PowerPoint</Application>
  <PresentationFormat>On-screen Show (4:3)</PresentationFormat>
  <Paragraphs>320</Paragraphs>
  <Slides>35</Slides>
  <Notes>23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urm</vt:lpstr>
      <vt:lpstr>Alma Collaborative Networks</vt:lpstr>
      <vt:lpstr>Copyright Statement and Disclaimer</vt:lpstr>
      <vt:lpstr>Agenda</vt:lpstr>
      <vt:lpstr>The Challenge</vt:lpstr>
      <vt:lpstr>What is a Collaborative Network?</vt:lpstr>
      <vt:lpstr>Forms of Collaboration</vt:lpstr>
      <vt:lpstr>The Alma Approach </vt:lpstr>
      <vt:lpstr>The Alma Approach</vt:lpstr>
      <vt:lpstr>The Alma Approach</vt:lpstr>
      <vt:lpstr>The Alma Approach</vt:lpstr>
      <vt:lpstr>The Alma Approach</vt:lpstr>
      <vt:lpstr>PowerPoint Presentation</vt:lpstr>
      <vt:lpstr>Linked records</vt:lpstr>
      <vt:lpstr>Private Zone</vt:lpstr>
      <vt:lpstr>Alma Collaborative Zone</vt:lpstr>
      <vt:lpstr>Alma Collaborative Zone</vt:lpstr>
      <vt:lpstr>Collaborative Network </vt:lpstr>
      <vt:lpstr>Agenda</vt:lpstr>
      <vt:lpstr>Cataloging</vt:lpstr>
      <vt:lpstr>Collaborative Network - Cataloging</vt:lpstr>
      <vt:lpstr>Collaborative Network - Searching</vt:lpstr>
      <vt:lpstr>Searching</vt:lpstr>
      <vt:lpstr>Searching</vt:lpstr>
      <vt:lpstr>Collaborative Network: Searching</vt:lpstr>
      <vt:lpstr>Collaborative Network: Import</vt:lpstr>
      <vt:lpstr>Agenda</vt:lpstr>
      <vt:lpstr>Resource Sharing</vt:lpstr>
      <vt:lpstr>Resource Sharing - Rota</vt:lpstr>
      <vt:lpstr>Resource Sharing – Borrowing Side</vt:lpstr>
      <vt:lpstr>Collaborative Network - Fulfillment</vt:lpstr>
      <vt:lpstr>Collaborative Network - Fulfillment</vt:lpstr>
      <vt:lpstr>Agenda</vt:lpstr>
      <vt:lpstr>Alma Collaborative Networks</vt:lpstr>
      <vt:lpstr>Alma Collaborative Networks</vt:lpstr>
      <vt:lpstr>Thank You</vt:lpstr>
    </vt:vector>
  </TitlesOfParts>
  <Company>Inigral,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Zanders</dc:creator>
  <cp:lastModifiedBy> Asaf Kline</cp:lastModifiedBy>
  <cp:revision>1190</cp:revision>
  <cp:lastPrinted>2012-04-04T01:07:57Z</cp:lastPrinted>
  <dcterms:created xsi:type="dcterms:W3CDTF">2011-09-14T22:43:15Z</dcterms:created>
  <dcterms:modified xsi:type="dcterms:W3CDTF">2012-09-12T06:46:02Z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0x010100EE74A1F8C727E0498C222298EDA9438E</vt:lpwstr>
  </property>
</Properties>
</file>