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111" r:id="rId2"/>
    <p:sldMasterId id="2147483950" r:id="rId3"/>
    <p:sldMasterId id="2147483963" r:id="rId4"/>
    <p:sldMasterId id="2147483964" r:id="rId5"/>
    <p:sldMasterId id="2147483977" r:id="rId6"/>
    <p:sldMasterId id="2147484046" r:id="rId7"/>
    <p:sldMasterId id="2147484058" r:id="rId8"/>
    <p:sldMasterId id="2147484070" r:id="rId9"/>
    <p:sldMasterId id="2147484084" r:id="rId10"/>
    <p:sldMasterId id="2147484098" r:id="rId11"/>
  </p:sldMasterIdLst>
  <p:notesMasterIdLst>
    <p:notesMasterId r:id="rId41"/>
  </p:notesMasterIdLst>
  <p:sldIdLst>
    <p:sldId id="464" r:id="rId12"/>
    <p:sldId id="356" r:id="rId13"/>
    <p:sldId id="367" r:id="rId14"/>
    <p:sldId id="433" r:id="rId15"/>
    <p:sldId id="409" r:id="rId16"/>
    <p:sldId id="410" r:id="rId17"/>
    <p:sldId id="479" r:id="rId18"/>
    <p:sldId id="395" r:id="rId19"/>
    <p:sldId id="473" r:id="rId20"/>
    <p:sldId id="417" r:id="rId21"/>
    <p:sldId id="328" r:id="rId22"/>
    <p:sldId id="481" r:id="rId23"/>
    <p:sldId id="482" r:id="rId24"/>
    <p:sldId id="436" r:id="rId25"/>
    <p:sldId id="474" r:id="rId26"/>
    <p:sldId id="475" r:id="rId27"/>
    <p:sldId id="476" r:id="rId28"/>
    <p:sldId id="398" r:id="rId29"/>
    <p:sldId id="472" r:id="rId30"/>
    <p:sldId id="463" r:id="rId31"/>
    <p:sldId id="458" r:id="rId32"/>
    <p:sldId id="459" r:id="rId33"/>
    <p:sldId id="477" r:id="rId34"/>
    <p:sldId id="478" r:id="rId35"/>
    <p:sldId id="460" r:id="rId36"/>
    <p:sldId id="461" r:id="rId37"/>
    <p:sldId id="413" r:id="rId38"/>
    <p:sldId id="468" r:id="rId39"/>
    <p:sldId id="465" r:id="rId40"/>
  </p:sldIdLst>
  <p:sldSz cx="9144000" cy="6858000" type="screen4x3"/>
  <p:notesSz cx="6781800" cy="9067800"/>
  <p:defaultTextStyle>
    <a:defPPr>
      <a:defRPr lang="he-IL"/>
    </a:defPPr>
    <a:lvl1pPr algn="l" rtl="0" fontAlgn="base">
      <a:spcBef>
        <a:spcPct val="0"/>
      </a:spcBef>
      <a:spcAft>
        <a:spcPct val="0"/>
      </a:spcAft>
      <a:defRPr sz="700" b="1" kern="1200">
        <a:solidFill>
          <a:schemeClr val="tx2"/>
        </a:solidFill>
        <a:latin typeface="Verdana" pitchFamily="34" charset="0"/>
        <a:ea typeface="+mn-ea"/>
        <a:cs typeface="Arial" charset="0"/>
      </a:defRPr>
    </a:lvl1pPr>
    <a:lvl2pPr marL="457200" algn="l" rtl="0" fontAlgn="base">
      <a:spcBef>
        <a:spcPct val="0"/>
      </a:spcBef>
      <a:spcAft>
        <a:spcPct val="0"/>
      </a:spcAft>
      <a:defRPr sz="700" b="1" kern="1200">
        <a:solidFill>
          <a:schemeClr val="tx2"/>
        </a:solidFill>
        <a:latin typeface="Verdana" pitchFamily="34" charset="0"/>
        <a:ea typeface="+mn-ea"/>
        <a:cs typeface="Arial" charset="0"/>
      </a:defRPr>
    </a:lvl2pPr>
    <a:lvl3pPr marL="914400" algn="l" rtl="0" fontAlgn="base">
      <a:spcBef>
        <a:spcPct val="0"/>
      </a:spcBef>
      <a:spcAft>
        <a:spcPct val="0"/>
      </a:spcAft>
      <a:defRPr sz="700" b="1" kern="1200">
        <a:solidFill>
          <a:schemeClr val="tx2"/>
        </a:solidFill>
        <a:latin typeface="Verdana" pitchFamily="34" charset="0"/>
        <a:ea typeface="+mn-ea"/>
        <a:cs typeface="Arial" charset="0"/>
      </a:defRPr>
    </a:lvl3pPr>
    <a:lvl4pPr marL="1371600" algn="l" rtl="0" fontAlgn="base">
      <a:spcBef>
        <a:spcPct val="0"/>
      </a:spcBef>
      <a:spcAft>
        <a:spcPct val="0"/>
      </a:spcAft>
      <a:defRPr sz="700" b="1" kern="1200">
        <a:solidFill>
          <a:schemeClr val="tx2"/>
        </a:solidFill>
        <a:latin typeface="Verdana" pitchFamily="34" charset="0"/>
        <a:ea typeface="+mn-ea"/>
        <a:cs typeface="Arial" charset="0"/>
      </a:defRPr>
    </a:lvl4pPr>
    <a:lvl5pPr marL="1828800" algn="l" rtl="0" fontAlgn="base">
      <a:spcBef>
        <a:spcPct val="0"/>
      </a:spcBef>
      <a:spcAft>
        <a:spcPct val="0"/>
      </a:spcAft>
      <a:defRPr sz="700" b="1" kern="1200">
        <a:solidFill>
          <a:schemeClr val="tx2"/>
        </a:solidFill>
        <a:latin typeface="Verdana" pitchFamily="34" charset="0"/>
        <a:ea typeface="+mn-ea"/>
        <a:cs typeface="Arial" charset="0"/>
      </a:defRPr>
    </a:lvl5pPr>
    <a:lvl6pPr marL="2286000" algn="l" defTabSz="914400" rtl="0" eaLnBrk="1" latinLnBrk="0" hangingPunct="1">
      <a:defRPr sz="700" b="1" kern="1200">
        <a:solidFill>
          <a:schemeClr val="tx2"/>
        </a:solidFill>
        <a:latin typeface="Verdana" pitchFamily="34" charset="0"/>
        <a:ea typeface="+mn-ea"/>
        <a:cs typeface="Arial" charset="0"/>
      </a:defRPr>
    </a:lvl6pPr>
    <a:lvl7pPr marL="2743200" algn="l" defTabSz="914400" rtl="0" eaLnBrk="1" latinLnBrk="0" hangingPunct="1">
      <a:defRPr sz="700" b="1" kern="1200">
        <a:solidFill>
          <a:schemeClr val="tx2"/>
        </a:solidFill>
        <a:latin typeface="Verdana" pitchFamily="34" charset="0"/>
        <a:ea typeface="+mn-ea"/>
        <a:cs typeface="Arial" charset="0"/>
      </a:defRPr>
    </a:lvl7pPr>
    <a:lvl8pPr marL="3200400" algn="l" defTabSz="914400" rtl="0" eaLnBrk="1" latinLnBrk="0" hangingPunct="1">
      <a:defRPr sz="700" b="1" kern="1200">
        <a:solidFill>
          <a:schemeClr val="tx2"/>
        </a:solidFill>
        <a:latin typeface="Verdana" pitchFamily="34" charset="0"/>
        <a:ea typeface="+mn-ea"/>
        <a:cs typeface="Arial" charset="0"/>
      </a:defRPr>
    </a:lvl8pPr>
    <a:lvl9pPr marL="3657600" algn="l" defTabSz="914400" rtl="0" eaLnBrk="1" latinLnBrk="0" hangingPunct="1">
      <a:defRPr sz="700" b="1" kern="1200">
        <a:solidFill>
          <a:schemeClr val="tx2"/>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virh" initials="" lastIdx="1" clrIdx="0"/>
  <p:cmAuthor id="1" name="Itai Veltzman" initials="IV" lastIdx="9" clrIdx="1">
    <p:extLst>
      <p:ext uri="{19B8F6BF-5375-455C-9EA6-DF929625EA0E}">
        <p15:presenceInfo xmlns:p15="http://schemas.microsoft.com/office/powerpoint/2012/main" userId="S-1-5-21-842530436-2402904434-2501444052-35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7FF"/>
    <a:srgbClr val="FFFFFF"/>
    <a:srgbClr val="4A92FB"/>
    <a:srgbClr val="BFBFBF"/>
    <a:srgbClr val="003366"/>
    <a:srgbClr val="000000"/>
    <a:srgbClr val="E7E7E7"/>
    <a:srgbClr val="313133"/>
    <a:srgbClr val="4B84B3"/>
    <a:srgbClr val="855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8" autoAdjust="0"/>
    <p:restoredTop sz="96082" autoAdjust="0"/>
  </p:normalViewPr>
  <p:slideViewPr>
    <p:cSldViewPr>
      <p:cViewPr varScale="1">
        <p:scale>
          <a:sx n="104" d="100"/>
          <a:sy n="104" d="100"/>
        </p:scale>
        <p:origin x="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taiv\AppData\Local\Microsoft\Windows\Temporary%20Internet%20Files\Content.Outlook\LJYJ3ERR\usage_by_API_for_Dvir%202017_0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7361634143551E-2"/>
          <c:y val="2.8483887430737823E-2"/>
          <c:w val="0.879574232568755"/>
          <c:h val="0.82811169437153687"/>
        </c:manualLayout>
      </c:layout>
      <c:areaChart>
        <c:grouping val="stacked"/>
        <c:varyColors val="0"/>
        <c:ser>
          <c:idx val="0"/>
          <c:order val="0"/>
          <c:tx>
            <c:strRef>
              <c:f>'[usage_by_API_for_Dvir 2017_08.xlsx]Main'!$B$1</c:f>
              <c:strCache>
                <c:ptCount val="1"/>
                <c:pt idx="0">
                  <c:v>Acq</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2017_08.xlsx]Main'!$B$2:$B$32</c:f>
              <c:numCache>
                <c:formatCode>#,##0</c:formatCode>
                <c:ptCount val="31"/>
                <c:pt idx="0">
                  <c:v>5176</c:v>
                </c:pt>
                <c:pt idx="1">
                  <c:v>24000</c:v>
                </c:pt>
                <c:pt idx="2">
                  <c:v>40902</c:v>
                </c:pt>
                <c:pt idx="3">
                  <c:v>68684</c:v>
                </c:pt>
                <c:pt idx="4">
                  <c:v>28890</c:v>
                </c:pt>
                <c:pt idx="5">
                  <c:v>18484</c:v>
                </c:pt>
                <c:pt idx="6" formatCode="_ * #,##0_ ;_ * \-#,##0_ ;_ * &quot;-&quot;??_ ;_ @_ ">
                  <c:v>19171</c:v>
                </c:pt>
                <c:pt idx="7" formatCode="_ * #,##0_ ;_ * \-#,##0_ ;_ * &quot;-&quot;??_ ;_ @_ ">
                  <c:v>32926</c:v>
                </c:pt>
                <c:pt idx="8" formatCode="_ * #,##0_ ;_ * \-#,##0_ ;_ * &quot;-&quot;??_ ;_ @_ ">
                  <c:v>101931</c:v>
                </c:pt>
                <c:pt idx="9" formatCode="_ * #,##0_ ;_ * \-#,##0_ ;_ * &quot;-&quot;??_ ;_ @_ ">
                  <c:v>136824</c:v>
                </c:pt>
                <c:pt idx="10" formatCode="_ * #,##0_ ;_ * \-#,##0_ ;_ * &quot;-&quot;??_ ;_ @_ ">
                  <c:v>798885</c:v>
                </c:pt>
                <c:pt idx="11" formatCode="_ * #,##0_ ;_ * \-#,##0_ ;_ * &quot;-&quot;??_ ;_ @_ ">
                  <c:v>1104952</c:v>
                </c:pt>
                <c:pt idx="12" formatCode="_ * #,##0_ ;_ * \-#,##0_ ;_ * &quot;-&quot;??_ ;_ @_ ">
                  <c:v>966439</c:v>
                </c:pt>
                <c:pt idx="13" formatCode="_ * #,##0_ ;_ * \-#,##0_ ;_ * &quot;-&quot;??_ ;_ @_ ">
                  <c:v>1305762</c:v>
                </c:pt>
                <c:pt idx="14" formatCode="_ * #,##0_ ;_ * \-#,##0_ ;_ * &quot;-&quot;??_ ;_ @_ ">
                  <c:v>1643227</c:v>
                </c:pt>
                <c:pt idx="15" formatCode="_ * #,##0_ ;_ * \-#,##0_ ;_ * &quot;-&quot;??_ ;_ @_ ">
                  <c:v>2881741</c:v>
                </c:pt>
                <c:pt idx="16" formatCode="_ * #,##0_ ;_ * \-#,##0_ ;_ * &quot;-&quot;??_ ;_ @_ ">
                  <c:v>2315857</c:v>
                </c:pt>
                <c:pt idx="17" formatCode="_ * #,##0_ ;_ * \-#,##0_ ;_ * &quot;-&quot;??_ ;_ @_ ">
                  <c:v>2654867</c:v>
                </c:pt>
                <c:pt idx="18" formatCode="_ * #,##0_ ;_ * \-#,##0_ ;_ * &quot;-&quot;??_ ;_ @_ ">
                  <c:v>2993527</c:v>
                </c:pt>
                <c:pt idx="19" formatCode="_ * #,##0_ ;_ * \-#,##0_ ;_ * &quot;-&quot;??_ ;_ @_ ">
                  <c:v>4157082</c:v>
                </c:pt>
                <c:pt idx="20" formatCode="_ * #,##0_ ;_ * \-#,##0_ ;_ * &quot;-&quot;??_ ;_ @_ ">
                  <c:v>6240097</c:v>
                </c:pt>
                <c:pt idx="21" formatCode="_ * #,##0_ ;_ * \-#,##0_ ;_ * &quot;-&quot;??_ ;_ @_ ">
                  <c:v>8337041</c:v>
                </c:pt>
                <c:pt idx="22" formatCode="_ * #,##0_ ;_ * \-#,##0_ ;_ * &quot;-&quot;??_ ;_ @_ ">
                  <c:v>8743943</c:v>
                </c:pt>
                <c:pt idx="23" formatCode="_ * #,##0_ ;_ * \-#,##0_ ;_ * &quot;-&quot;??_ ;_ @_ ">
                  <c:v>7644913</c:v>
                </c:pt>
                <c:pt idx="24" formatCode="_ * #,##0_ ;_ * \-#,##0_ ;_ * &quot;-&quot;??_ ;_ @_ ">
                  <c:v>8261088</c:v>
                </c:pt>
                <c:pt idx="25" formatCode="_ * #,##0_ ;_ * \-#,##0_ ;_ * &quot;-&quot;??_ ;_ @_ ">
                  <c:v>10935667</c:v>
                </c:pt>
                <c:pt idx="26" formatCode="_ * #,##0_ ;_ * \-#,##0_ ;_ * &quot;-&quot;??_ ;_ @_ ">
                  <c:v>8893181</c:v>
                </c:pt>
                <c:pt idx="27" formatCode="_ * #,##0_ ;_ * \-#,##0_ ;_ * &quot;-&quot;??_ ;_ @_ ">
                  <c:v>9576086</c:v>
                </c:pt>
                <c:pt idx="28" formatCode="_ * #,##0_ ;_ * \-#,##0_ ;_ * &quot;-&quot;??_ ;_ @_ ">
                  <c:v>9991447</c:v>
                </c:pt>
                <c:pt idx="29" formatCode="_ * #,##0_ ;_ * \-#,##0_ ;_ * &quot;-&quot;??_ ;_ @_ ">
                  <c:v>9727170</c:v>
                </c:pt>
                <c:pt idx="30" formatCode="_ * #,##0_ ;_ * \-#,##0_ ;_ * &quot;-&quot;??_ ;_ @_ ">
                  <c:v>10372416</c:v>
                </c:pt>
              </c:numCache>
            </c:numRef>
          </c:val>
          <c:extLst>
            <c:ext xmlns:c16="http://schemas.microsoft.com/office/drawing/2014/chart" uri="{C3380CC4-5D6E-409C-BE32-E72D297353CC}">
              <c16:uniqueId val="{00000000-1FA7-4227-B13D-3719827035E9}"/>
            </c:ext>
          </c:extLst>
        </c:ser>
        <c:ser>
          <c:idx val="1"/>
          <c:order val="1"/>
          <c:tx>
            <c:strRef>
              <c:f>'[usage_by_API_for_Dvir 2017_08.xlsx]Main'!$C$1</c:f>
              <c:strCache>
                <c:ptCount val="1"/>
                <c:pt idx="0">
                  <c:v>Analytics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2017_08.xlsx]Main'!$C$2:$C$32</c:f>
              <c:numCache>
                <c:formatCode>#,##0</c:formatCode>
                <c:ptCount val="31"/>
                <c:pt idx="0">
                  <c:v>31278</c:v>
                </c:pt>
                <c:pt idx="1">
                  <c:v>35322</c:v>
                </c:pt>
                <c:pt idx="2">
                  <c:v>82890</c:v>
                </c:pt>
                <c:pt idx="3">
                  <c:v>327644</c:v>
                </c:pt>
                <c:pt idx="4">
                  <c:v>160566</c:v>
                </c:pt>
                <c:pt idx="5">
                  <c:v>141294</c:v>
                </c:pt>
                <c:pt idx="6" formatCode="_ * #,##0_ ;_ * \-#,##0_ ;_ * &quot;-&quot;??_ ;_ @_ ">
                  <c:v>142757</c:v>
                </c:pt>
                <c:pt idx="7" formatCode="_ * #,##0_ ;_ * \-#,##0_ ;_ * &quot;-&quot;??_ ;_ @_ ">
                  <c:v>528957</c:v>
                </c:pt>
                <c:pt idx="8" formatCode="_ * #,##0_ ;_ * \-#,##0_ ;_ * &quot;-&quot;??_ ;_ @_ ">
                  <c:v>134817</c:v>
                </c:pt>
                <c:pt idx="9" formatCode="_ * #,##0_ ;_ * \-#,##0_ ;_ * &quot;-&quot;??_ ;_ @_ ">
                  <c:v>169675</c:v>
                </c:pt>
                <c:pt idx="10" formatCode="_ * #,##0_ ;_ * \-#,##0_ ;_ * &quot;-&quot;??_ ;_ @_ ">
                  <c:v>330483</c:v>
                </c:pt>
                <c:pt idx="11" formatCode="_ * #,##0_ ;_ * \-#,##0_ ;_ * &quot;-&quot;??_ ;_ @_ ">
                  <c:v>249459</c:v>
                </c:pt>
                <c:pt idx="12" formatCode="_ * #,##0_ ;_ * \-#,##0_ ;_ * &quot;-&quot;??_ ;_ @_ ">
                  <c:v>151300</c:v>
                </c:pt>
                <c:pt idx="13" formatCode="_ * #,##0_ ;_ * \-#,##0_ ;_ * &quot;-&quot;??_ ;_ @_ ">
                  <c:v>168646</c:v>
                </c:pt>
                <c:pt idx="14" formatCode="_ * #,##0_ ;_ * \-#,##0_ ;_ * &quot;-&quot;??_ ;_ @_ ">
                  <c:v>183973</c:v>
                </c:pt>
                <c:pt idx="15" formatCode="_ * #,##0_ ;_ * \-#,##0_ ;_ * &quot;-&quot;??_ ;_ @_ ">
                  <c:v>202121</c:v>
                </c:pt>
                <c:pt idx="16" formatCode="_ * #,##0_ ;_ * \-#,##0_ ;_ * &quot;-&quot;??_ ;_ @_ ">
                  <c:v>219018</c:v>
                </c:pt>
                <c:pt idx="17" formatCode="_ * #,##0_ ;_ * \-#,##0_ ;_ * &quot;-&quot;??_ ;_ @_ ">
                  <c:v>235545</c:v>
                </c:pt>
                <c:pt idx="18" formatCode="_ * #,##0_ ;_ * \-#,##0_ ;_ * &quot;-&quot;??_ ;_ @_ ">
                  <c:v>254544</c:v>
                </c:pt>
                <c:pt idx="19" formatCode="_ * #,##0_ ;_ * \-#,##0_ ;_ * &quot;-&quot;??_ ;_ @_ ">
                  <c:v>265560</c:v>
                </c:pt>
                <c:pt idx="20" formatCode="_ * #,##0_ ;_ * \-#,##0_ ;_ * &quot;-&quot;??_ ;_ @_ ">
                  <c:v>240929</c:v>
                </c:pt>
                <c:pt idx="21" formatCode="_ * #,##0_ ;_ * \-#,##0_ ;_ * &quot;-&quot;??_ ;_ @_ ">
                  <c:v>257133</c:v>
                </c:pt>
                <c:pt idx="22" formatCode="_ * #,##0_ ;_ * \-#,##0_ ;_ * &quot;-&quot;??_ ;_ @_ ">
                  <c:v>217645</c:v>
                </c:pt>
                <c:pt idx="23" formatCode="_ * #,##0_ ;_ * \-#,##0_ ;_ * &quot;-&quot;??_ ;_ @_ ">
                  <c:v>617579</c:v>
                </c:pt>
                <c:pt idx="24" formatCode="_ * #,##0_ ;_ * \-#,##0_ ;_ * &quot;-&quot;??_ ;_ @_ ">
                  <c:v>198526</c:v>
                </c:pt>
                <c:pt idx="25" formatCode="_ * #,##0_ ;_ * \-#,##0_ ;_ * &quot;-&quot;??_ ;_ @_ ">
                  <c:v>198809</c:v>
                </c:pt>
                <c:pt idx="26" formatCode="_ * #,##0_ ;_ * \-#,##0_ ;_ * &quot;-&quot;??_ ;_ @_ ">
                  <c:v>230995</c:v>
                </c:pt>
                <c:pt idx="27" formatCode="_ * #,##0_ ;_ * \-#,##0_ ;_ * &quot;-&quot;??_ ;_ @_ ">
                  <c:v>113832</c:v>
                </c:pt>
                <c:pt idx="28" formatCode="_ * #,##0_ ;_ * \-#,##0_ ;_ * &quot;-&quot;??_ ;_ @_ ">
                  <c:v>169271</c:v>
                </c:pt>
                <c:pt idx="29" formatCode="_ * #,##0_ ;_ * \-#,##0_ ;_ * &quot;-&quot;??_ ;_ @_ ">
                  <c:v>204839</c:v>
                </c:pt>
                <c:pt idx="30" formatCode="_ * #,##0_ ;_ * \-#,##0_ ;_ * &quot;-&quot;??_ ;_ @_ ">
                  <c:v>394367</c:v>
                </c:pt>
              </c:numCache>
            </c:numRef>
          </c:val>
          <c:extLst>
            <c:ext xmlns:c16="http://schemas.microsoft.com/office/drawing/2014/chart" uri="{C3380CC4-5D6E-409C-BE32-E72D297353CC}">
              <c16:uniqueId val="{00000001-1FA7-4227-B13D-3719827035E9}"/>
            </c:ext>
          </c:extLst>
        </c:ser>
        <c:ser>
          <c:idx val="2"/>
          <c:order val="2"/>
          <c:tx>
            <c:strRef>
              <c:f>'[usage_by_API_for_Dvir 2017_08.xlsx]Main'!$D$1</c:f>
              <c:strCache>
                <c:ptCount val="1"/>
                <c:pt idx="0">
                  <c:v>Bib</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2017_08.xlsx]Main'!$D$2:$D$32</c:f>
              <c:numCache>
                <c:formatCode>#,##0</c:formatCode>
                <c:ptCount val="31"/>
                <c:pt idx="0">
                  <c:v>738400</c:v>
                </c:pt>
                <c:pt idx="1">
                  <c:v>164000</c:v>
                </c:pt>
                <c:pt idx="2">
                  <c:v>2590952</c:v>
                </c:pt>
                <c:pt idx="3">
                  <c:v>6417730</c:v>
                </c:pt>
                <c:pt idx="4">
                  <c:v>5958316</c:v>
                </c:pt>
                <c:pt idx="5">
                  <c:v>6248624</c:v>
                </c:pt>
                <c:pt idx="6" formatCode="_ * #,##0_ ;_ * \-#,##0_ ;_ * &quot;-&quot;??_ ;_ @_ ">
                  <c:v>6252327</c:v>
                </c:pt>
                <c:pt idx="7" formatCode="_ * #,##0_ ;_ * \-#,##0_ ;_ * &quot;-&quot;??_ ;_ @_ ">
                  <c:v>7758888</c:v>
                </c:pt>
                <c:pt idx="8" formatCode="_ * #,##0_ ;_ * \-#,##0_ ;_ * &quot;-&quot;??_ ;_ @_ ">
                  <c:v>9442436</c:v>
                </c:pt>
                <c:pt idx="9" formatCode="_ * #,##0_ ;_ * \-#,##0_ ;_ * &quot;-&quot;??_ ;_ @_ ">
                  <c:v>10208747</c:v>
                </c:pt>
                <c:pt idx="10" formatCode="_ * #,##0_ ;_ * \-#,##0_ ;_ * &quot;-&quot;??_ ;_ @_ ">
                  <c:v>9090481</c:v>
                </c:pt>
                <c:pt idx="11" formatCode="_ * #,##0_ ;_ * \-#,##0_ ;_ * &quot;-&quot;??_ ;_ @_ ">
                  <c:v>8189911</c:v>
                </c:pt>
                <c:pt idx="12" formatCode="_ * #,##0_ ;_ * \-#,##0_ ;_ * &quot;-&quot;??_ ;_ @_ ">
                  <c:v>7774290</c:v>
                </c:pt>
                <c:pt idx="13" formatCode="_ * #,##0_ ;_ * \-#,##0_ ;_ * &quot;-&quot;??_ ;_ @_ ">
                  <c:v>7572144</c:v>
                </c:pt>
                <c:pt idx="14" formatCode="_ * #,##0_ ;_ * \-#,##0_ ;_ * &quot;-&quot;??_ ;_ @_ ">
                  <c:v>6367928</c:v>
                </c:pt>
                <c:pt idx="15" formatCode="_ * #,##0_ ;_ * \-#,##0_ ;_ * &quot;-&quot;??_ ;_ @_ ">
                  <c:v>7673773</c:v>
                </c:pt>
                <c:pt idx="16" formatCode="_ * #,##0_ ;_ * \-#,##0_ ;_ * &quot;-&quot;??_ ;_ @_ ">
                  <c:v>7263081</c:v>
                </c:pt>
                <c:pt idx="17" formatCode="_ * #,##0_ ;_ * \-#,##0_ ;_ * &quot;-&quot;??_ ;_ @_ ">
                  <c:v>8367172</c:v>
                </c:pt>
                <c:pt idx="18" formatCode="_ * #,##0_ ;_ * \-#,##0_ ;_ * &quot;-&quot;??_ ;_ @_ ">
                  <c:v>7161995</c:v>
                </c:pt>
                <c:pt idx="19" formatCode="_ * #,##0_ ;_ * \-#,##0_ ;_ * &quot;-&quot;??_ ;_ @_ ">
                  <c:v>12755307</c:v>
                </c:pt>
                <c:pt idx="20" formatCode="_ * #,##0_ ;_ * \-#,##0_ ;_ * &quot;-&quot;??_ ;_ @_ ">
                  <c:v>11526099</c:v>
                </c:pt>
                <c:pt idx="21" formatCode="_ * #,##0_ ;_ * \-#,##0_ ;_ * &quot;-&quot;??_ ;_ @_ ">
                  <c:v>11677807</c:v>
                </c:pt>
                <c:pt idx="22" formatCode="_ * #,##0_ ;_ * \-#,##0_ ;_ * &quot;-&quot;??_ ;_ @_ ">
                  <c:v>11385923</c:v>
                </c:pt>
                <c:pt idx="23" formatCode="_ * #,##0_ ;_ * \-#,##0_ ;_ * &quot;-&quot;??_ ;_ @_ ">
                  <c:v>11549499</c:v>
                </c:pt>
                <c:pt idx="24" formatCode="_ * #,##0_ ;_ * \-#,##0_ ;_ * &quot;-&quot;??_ ;_ @_ ">
                  <c:v>9184008</c:v>
                </c:pt>
                <c:pt idx="25" formatCode="_ * #,##0_ ;_ * \-#,##0_ ;_ * &quot;-&quot;??_ ;_ @_ ">
                  <c:v>10812489</c:v>
                </c:pt>
                <c:pt idx="26" formatCode="_ * #,##0_ ;_ * \-#,##0_ ;_ * &quot;-&quot;??_ ;_ @_ ">
                  <c:v>10017467</c:v>
                </c:pt>
                <c:pt idx="27" formatCode="_ * #,##0_ ;_ * \-#,##0_ ;_ * &quot;-&quot;??_ ;_ @_ ">
                  <c:v>7683249</c:v>
                </c:pt>
                <c:pt idx="28" formatCode="_ * #,##0_ ;_ * \-#,##0_ ;_ * &quot;-&quot;??_ ;_ @_ ">
                  <c:v>10333031</c:v>
                </c:pt>
                <c:pt idx="29" formatCode="_ * #,##0_ ;_ * \-#,##0_ ;_ * &quot;-&quot;??_ ;_ @_ ">
                  <c:v>13595465</c:v>
                </c:pt>
                <c:pt idx="30" formatCode="_ * #,##0_ ;_ * \-#,##0_ ;_ * &quot;-&quot;??_ ;_ @_ ">
                  <c:v>10331143</c:v>
                </c:pt>
              </c:numCache>
            </c:numRef>
          </c:val>
          <c:extLst>
            <c:ext xmlns:c16="http://schemas.microsoft.com/office/drawing/2014/chart" uri="{C3380CC4-5D6E-409C-BE32-E72D297353CC}">
              <c16:uniqueId val="{00000002-1FA7-4227-B13D-3719827035E9}"/>
            </c:ext>
          </c:extLst>
        </c:ser>
        <c:ser>
          <c:idx val="3"/>
          <c:order val="3"/>
          <c:tx>
            <c:strRef>
              <c:f>'[usage_by_API_for_Dvir 2017_08.xlsx]Main'!$E$1</c:f>
              <c:strCache>
                <c:ptCount val="1"/>
                <c:pt idx="0">
                  <c:v>Conf</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2017_08.xlsx]Main'!$E$2:$E$32</c:f>
              <c:numCache>
                <c:formatCode>#,##0</c:formatCode>
                <c:ptCount val="31"/>
                <c:pt idx="0">
                  <c:v>1332</c:v>
                </c:pt>
                <c:pt idx="1">
                  <c:v>945</c:v>
                </c:pt>
                <c:pt idx="2">
                  <c:v>1092</c:v>
                </c:pt>
                <c:pt idx="3">
                  <c:v>5308</c:v>
                </c:pt>
                <c:pt idx="4">
                  <c:v>5898</c:v>
                </c:pt>
                <c:pt idx="5">
                  <c:v>9616</c:v>
                </c:pt>
                <c:pt idx="6" formatCode="_ * #,##0_ ;_ * \-#,##0_ ;_ * &quot;-&quot;??_ ;_ @_ ">
                  <c:v>9719</c:v>
                </c:pt>
                <c:pt idx="7" formatCode="_ * #,##0_ ;_ * \-#,##0_ ;_ * &quot;-&quot;??_ ;_ @_ ">
                  <c:v>6763</c:v>
                </c:pt>
                <c:pt idx="8" formatCode="_ * #,##0_ ;_ * \-#,##0_ ;_ * &quot;-&quot;??_ ;_ @_ ">
                  <c:v>8742</c:v>
                </c:pt>
                <c:pt idx="9" formatCode="_ * #,##0_ ;_ * \-#,##0_ ;_ * &quot;-&quot;??_ ;_ @_ ">
                  <c:v>29896</c:v>
                </c:pt>
                <c:pt idx="10" formatCode="_ * #,##0_ ;_ * \-#,##0_ ;_ * &quot;-&quot;??_ ;_ @_ ">
                  <c:v>83008</c:v>
                </c:pt>
                <c:pt idx="11" formatCode="_ * #,##0_ ;_ * \-#,##0_ ;_ * &quot;-&quot;??_ ;_ @_ ">
                  <c:v>105636</c:v>
                </c:pt>
                <c:pt idx="12" formatCode="_ * #,##0_ ;_ * \-#,##0_ ;_ * &quot;-&quot;??_ ;_ @_ ">
                  <c:v>84379</c:v>
                </c:pt>
                <c:pt idx="13" formatCode="_ * #,##0_ ;_ * \-#,##0_ ;_ * &quot;-&quot;??_ ;_ @_ ">
                  <c:v>131463</c:v>
                </c:pt>
                <c:pt idx="14" formatCode="_ * #,##0_ ;_ * \-#,##0_ ;_ * &quot;-&quot;??_ ;_ @_ ">
                  <c:v>177340</c:v>
                </c:pt>
                <c:pt idx="15" formatCode="_ * #,##0_ ;_ * \-#,##0_ ;_ * &quot;-&quot;??_ ;_ @_ ">
                  <c:v>227854</c:v>
                </c:pt>
                <c:pt idx="16" formatCode="_ * #,##0_ ;_ * \-#,##0_ ;_ * &quot;-&quot;??_ ;_ @_ ">
                  <c:v>275900</c:v>
                </c:pt>
                <c:pt idx="17" formatCode="_ * #,##0_ ;_ * \-#,##0_ ;_ * &quot;-&quot;??_ ;_ @_ ">
                  <c:v>323221</c:v>
                </c:pt>
                <c:pt idx="18" formatCode="_ * #,##0_ ;_ * \-#,##0_ ;_ * &quot;-&quot;??_ ;_ @_ ">
                  <c:v>369136</c:v>
                </c:pt>
                <c:pt idx="19" formatCode="_ * #,##0_ ;_ * \-#,##0_ ;_ * &quot;-&quot;??_ ;_ @_ ">
                  <c:v>327664</c:v>
                </c:pt>
                <c:pt idx="20" formatCode="_ * #,##0_ ;_ * \-#,##0_ ;_ * &quot;-&quot;??_ ;_ @_ ">
                  <c:v>317863</c:v>
                </c:pt>
                <c:pt idx="21" formatCode="_ * #,##0_ ;_ * \-#,##0_ ;_ * &quot;-&quot;??_ ;_ @_ ">
                  <c:v>296942</c:v>
                </c:pt>
                <c:pt idx="22" formatCode="_ * #,##0_ ;_ * \-#,##0_ ;_ * &quot;-&quot;??_ ;_ @_ ">
                  <c:v>309765</c:v>
                </c:pt>
                <c:pt idx="23" formatCode="_ * #,##0_ ;_ * \-#,##0_ ;_ * &quot;-&quot;??_ ;_ @_ ">
                  <c:v>729623</c:v>
                </c:pt>
                <c:pt idx="24" formatCode="_ * #,##0_ ;_ * \-#,##0_ ;_ * &quot;-&quot;??_ ;_ @_ ">
                  <c:v>1063102</c:v>
                </c:pt>
                <c:pt idx="25" formatCode="_ * #,##0_ ;_ * \-#,##0_ ;_ * &quot;-&quot;??_ ;_ @_ ">
                  <c:v>1222560</c:v>
                </c:pt>
                <c:pt idx="26" formatCode="_ * #,##0_ ;_ * \-#,##0_ ;_ * &quot;-&quot;??_ ;_ @_ ">
                  <c:v>1100143</c:v>
                </c:pt>
                <c:pt idx="27" formatCode="_ * #,##0_ ;_ * \-#,##0_ ;_ * &quot;-&quot;??_ ;_ @_ ">
                  <c:v>916406</c:v>
                </c:pt>
                <c:pt idx="28" formatCode="_ * #,##0_ ;_ * \-#,##0_ ;_ * &quot;-&quot;??_ ;_ @_ ">
                  <c:v>757755</c:v>
                </c:pt>
                <c:pt idx="29" formatCode="_ * #,##0_ ;_ * \-#,##0_ ;_ * &quot;-&quot;??_ ;_ @_ ">
                  <c:v>797538</c:v>
                </c:pt>
                <c:pt idx="30" formatCode="_ * #,##0_ ;_ * \-#,##0_ ;_ * &quot;-&quot;??_ ;_ @_ ">
                  <c:v>867094</c:v>
                </c:pt>
              </c:numCache>
            </c:numRef>
          </c:val>
          <c:extLst>
            <c:ext xmlns:c16="http://schemas.microsoft.com/office/drawing/2014/chart" uri="{C3380CC4-5D6E-409C-BE32-E72D297353CC}">
              <c16:uniqueId val="{00000003-1FA7-4227-B13D-3719827035E9}"/>
            </c:ext>
          </c:extLst>
        </c:ser>
        <c:ser>
          <c:idx val="4"/>
          <c:order val="4"/>
          <c:tx>
            <c:strRef>
              <c:f>'[usage_by_API_for_Dvir 2017_08.xlsx]Main'!$F$1</c:f>
              <c:strCache>
                <c:ptCount val="1"/>
                <c:pt idx="0">
                  <c:v>Courses</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2017_08.xlsx]Main'!$F$2:$F$32</c:f>
              <c:numCache>
                <c:formatCode>#,##0</c:formatCode>
                <c:ptCount val="31"/>
                <c:pt idx="0">
                  <c:v>7236</c:v>
                </c:pt>
                <c:pt idx="1">
                  <c:v>5312</c:v>
                </c:pt>
                <c:pt idx="2">
                  <c:v>4382</c:v>
                </c:pt>
                <c:pt idx="3">
                  <c:v>3406</c:v>
                </c:pt>
                <c:pt idx="4">
                  <c:v>5728</c:v>
                </c:pt>
                <c:pt idx="5">
                  <c:v>25548</c:v>
                </c:pt>
                <c:pt idx="6" formatCode="_ * #,##0_ ;_ * \-#,##0_ ;_ * &quot;-&quot;??_ ;_ @_ ">
                  <c:v>27214</c:v>
                </c:pt>
                <c:pt idx="7" formatCode="_ * #,##0_ ;_ * \-#,##0_ ;_ * &quot;-&quot;??_ ;_ @_ ">
                  <c:v>79034</c:v>
                </c:pt>
                <c:pt idx="8" formatCode="_ * #,##0_ ;_ * \-#,##0_ ;_ * &quot;-&quot;??_ ;_ @_ ">
                  <c:v>92946</c:v>
                </c:pt>
                <c:pt idx="9" formatCode="_ * #,##0_ ;_ * \-#,##0_ ;_ * &quot;-&quot;??_ ;_ @_ ">
                  <c:v>70596</c:v>
                </c:pt>
                <c:pt idx="10" formatCode="_ * #,##0_ ;_ * \-#,##0_ ;_ * &quot;-&quot;??_ ;_ @_ ">
                  <c:v>117264</c:v>
                </c:pt>
                <c:pt idx="11" formatCode="_ * #,##0_ ;_ * \-#,##0_ ;_ * &quot;-&quot;??_ ;_ @_ ">
                  <c:v>102848</c:v>
                </c:pt>
                <c:pt idx="12" formatCode="_ * #,##0_ ;_ * \-#,##0_ ;_ * &quot;-&quot;??_ ;_ @_ ">
                  <c:v>136435</c:v>
                </c:pt>
                <c:pt idx="13" formatCode="_ * #,##0_ ;_ * \-#,##0_ ;_ * &quot;-&quot;??_ ;_ @_ ">
                  <c:v>161152</c:v>
                </c:pt>
                <c:pt idx="14" formatCode="_ * #,##0_ ;_ * \-#,##0_ ;_ * &quot;-&quot;??_ ;_ @_ ">
                  <c:v>191596</c:v>
                </c:pt>
                <c:pt idx="15" formatCode="_ * #,##0_ ;_ * \-#,##0_ ;_ * &quot;-&quot;??_ ;_ @_ ">
                  <c:v>215160</c:v>
                </c:pt>
                <c:pt idx="16" formatCode="_ * #,##0_ ;_ * \-#,##0_ ;_ * &quot;-&quot;??_ ;_ @_ ">
                  <c:v>244204</c:v>
                </c:pt>
                <c:pt idx="17" formatCode="_ * #,##0_ ;_ * \-#,##0_ ;_ * &quot;-&quot;??_ ;_ @_ ">
                  <c:v>269449</c:v>
                </c:pt>
                <c:pt idx="18" formatCode="_ * #,##0_ ;_ * \-#,##0_ ;_ * &quot;-&quot;??_ ;_ @_ ">
                  <c:v>509096</c:v>
                </c:pt>
                <c:pt idx="19" formatCode="_ * #,##0_ ;_ * \-#,##0_ ;_ * &quot;-&quot;??_ ;_ @_ ">
                  <c:v>1125846</c:v>
                </c:pt>
                <c:pt idx="20" formatCode="_ * #,##0_ ;_ * \-#,##0_ ;_ * &quot;-&quot;??_ ;_ @_ ">
                  <c:v>1616367</c:v>
                </c:pt>
                <c:pt idx="21" formatCode="_ * #,##0_ ;_ * \-#,##0_ ;_ * &quot;-&quot;??_ ;_ @_ ">
                  <c:v>1432572</c:v>
                </c:pt>
                <c:pt idx="22" formatCode="_ * #,##0_ ;_ * \-#,##0_ ;_ * &quot;-&quot;??_ ;_ @_ ">
                  <c:v>1593287</c:v>
                </c:pt>
                <c:pt idx="23" formatCode="_ * #,##0_ ;_ * \-#,##0_ ;_ * &quot;-&quot;??_ ;_ @_ ">
                  <c:v>200275</c:v>
                </c:pt>
                <c:pt idx="24" formatCode="_ * #,##0_ ;_ * \-#,##0_ ;_ * &quot;-&quot;??_ ;_ @_ ">
                  <c:v>587695</c:v>
                </c:pt>
                <c:pt idx="25" formatCode="_ * #,##0_ ;_ * \-#,##0_ ;_ * &quot;-&quot;??_ ;_ @_ ">
                  <c:v>624157</c:v>
                </c:pt>
                <c:pt idx="26" formatCode="_ * #,##0_ ;_ * \-#,##0_ ;_ * &quot;-&quot;??_ ;_ @_ ">
                  <c:v>166492</c:v>
                </c:pt>
                <c:pt idx="27" formatCode="_ * #,##0_ ;_ * \-#,##0_ ;_ * &quot;-&quot;??_ ;_ @_ ">
                  <c:v>204964</c:v>
                </c:pt>
                <c:pt idx="28" formatCode="_ * #,##0_ ;_ * \-#,##0_ ;_ * &quot;-&quot;??_ ;_ @_ ">
                  <c:v>302802</c:v>
                </c:pt>
                <c:pt idx="29" formatCode="_ * #,##0_ ;_ * \-#,##0_ ;_ * &quot;-&quot;??_ ;_ @_ ">
                  <c:v>421884</c:v>
                </c:pt>
                <c:pt idx="30" formatCode="_ * #,##0_ ;_ * \-#,##0_ ;_ * &quot;-&quot;??_ ;_ @_ ">
                  <c:v>538241</c:v>
                </c:pt>
              </c:numCache>
            </c:numRef>
          </c:val>
          <c:extLst>
            <c:ext xmlns:c16="http://schemas.microsoft.com/office/drawing/2014/chart" uri="{C3380CC4-5D6E-409C-BE32-E72D297353CC}">
              <c16:uniqueId val="{00000004-1FA7-4227-B13D-3719827035E9}"/>
            </c:ext>
          </c:extLst>
        </c:ser>
        <c:ser>
          <c:idx val="5"/>
          <c:order val="5"/>
          <c:tx>
            <c:strRef>
              <c:f>'[usage_by_API_for_Dvir 2017_08.xlsx]Main'!$G$1</c:f>
              <c:strCache>
                <c:ptCount val="1"/>
                <c:pt idx="0">
                  <c:v>Partners</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2017_08.xlsx]Main'!$G$2:$G$32</c:f>
              <c:numCache>
                <c:formatCode>#,##0</c:formatCode>
                <c:ptCount val="31"/>
                <c:pt idx="0">
                  <c:v>13674</c:v>
                </c:pt>
                <c:pt idx="1">
                  <c:v>3853</c:v>
                </c:pt>
                <c:pt idx="2">
                  <c:v>3602</c:v>
                </c:pt>
                <c:pt idx="3">
                  <c:v>3754</c:v>
                </c:pt>
                <c:pt idx="4">
                  <c:v>3866</c:v>
                </c:pt>
                <c:pt idx="5">
                  <c:v>4234</c:v>
                </c:pt>
                <c:pt idx="6" formatCode="_ * #,##0_ ;_ * \-#,##0_ ;_ * &quot;-&quot;??_ ;_ @_ ">
                  <c:v>4198</c:v>
                </c:pt>
                <c:pt idx="7" formatCode="_ * #,##0_ ;_ * \-#,##0_ ;_ * &quot;-&quot;??_ ;_ @_ ">
                  <c:v>19539</c:v>
                </c:pt>
                <c:pt idx="8" formatCode="_ * #,##0_ ;_ * \-#,##0_ ;_ * &quot;-&quot;??_ ;_ @_ ">
                  <c:v>38264</c:v>
                </c:pt>
                <c:pt idx="9" formatCode="_ * #,##0_ ;_ * \-#,##0_ ;_ * &quot;-&quot;??_ ;_ @_ ">
                  <c:v>34731</c:v>
                </c:pt>
                <c:pt idx="10" formatCode="_ * #,##0_ ;_ * \-#,##0_ ;_ * &quot;-&quot;??_ ;_ @_ ">
                  <c:v>61292</c:v>
                </c:pt>
                <c:pt idx="11" formatCode="_ * #,##0_ ;_ * \-#,##0_ ;_ * &quot;-&quot;??_ ;_ @_ ">
                  <c:v>17045</c:v>
                </c:pt>
                <c:pt idx="12" formatCode="_ * #,##0_ ;_ * \-#,##0_ ;_ * &quot;-&quot;??_ ;_ @_ ">
                  <c:v>9942</c:v>
                </c:pt>
                <c:pt idx="13" formatCode="_ * #,##0_ ;_ * \-#,##0_ ;_ * &quot;-&quot;??_ ;_ @_ ">
                  <c:v>11642</c:v>
                </c:pt>
                <c:pt idx="14" formatCode="_ * #,##0_ ;_ * \-#,##0_ ;_ * &quot;-&quot;??_ ;_ @_ ">
                  <c:v>9189</c:v>
                </c:pt>
                <c:pt idx="15" formatCode="_ * #,##0_ ;_ * \-#,##0_ ;_ * &quot;-&quot;??_ ;_ @_ ">
                  <c:v>8611</c:v>
                </c:pt>
                <c:pt idx="16" formatCode="_ * #,##0_ ;_ * \-#,##0_ ;_ * &quot;-&quot;??_ ;_ @_ ">
                  <c:v>9777</c:v>
                </c:pt>
                <c:pt idx="17" formatCode="_ * #,##0_ ;_ * \-#,##0_ ;_ * &quot;-&quot;??_ ;_ @_ ">
                  <c:v>8847</c:v>
                </c:pt>
                <c:pt idx="18" formatCode="_ * #,##0_ ;_ * \-#,##0_ ;_ * &quot;-&quot;??_ ;_ @_ ">
                  <c:v>10347</c:v>
                </c:pt>
                <c:pt idx="19" formatCode="_ * #,##0_ ;_ * \-#,##0_ ;_ * &quot;-&quot;??_ ;_ @_ ">
                  <c:v>4625</c:v>
                </c:pt>
                <c:pt idx="20" formatCode="_ * #,##0_ ;_ * \-#,##0_ ;_ * &quot;-&quot;??_ ;_ @_ ">
                  <c:v>8560</c:v>
                </c:pt>
                <c:pt idx="21" formatCode="_ * #,##0_ ;_ * \-#,##0_ ;_ * &quot;-&quot;??_ ;_ @_ ">
                  <c:v>4520</c:v>
                </c:pt>
                <c:pt idx="22" formatCode="_ * #,##0_ ;_ * \-#,##0_ ;_ * &quot;-&quot;??_ ;_ @_ ">
                  <c:v>4783</c:v>
                </c:pt>
                <c:pt idx="23" formatCode="_ * #,##0_ ;_ * \-#,##0_ ;_ * &quot;-&quot;??_ ;_ @_ ">
                  <c:v>11438</c:v>
                </c:pt>
                <c:pt idx="24" formatCode="_ * #,##0_ ;_ * \-#,##0_ ;_ * &quot;-&quot;??_ ;_ @_ ">
                  <c:v>28319</c:v>
                </c:pt>
                <c:pt idx="25" formatCode="_ * #,##0_ ;_ * \-#,##0_ ;_ * &quot;-&quot;??_ ;_ @_ ">
                  <c:v>15571</c:v>
                </c:pt>
                <c:pt idx="26" formatCode="_ * #,##0_ ;_ * \-#,##0_ ;_ * &quot;-&quot;??_ ;_ @_ ">
                  <c:v>14568</c:v>
                </c:pt>
                <c:pt idx="27" formatCode="_ * #,##0_ ;_ * \-#,##0_ ;_ * &quot;-&quot;??_ ;_ @_ ">
                  <c:v>33657</c:v>
                </c:pt>
                <c:pt idx="28" formatCode="_ * #,##0_ ;_ * \-#,##0_ ;_ * &quot;-&quot;??_ ;_ @_ ">
                  <c:v>218533</c:v>
                </c:pt>
                <c:pt idx="29" formatCode="_ * #,##0_ ;_ * \-#,##0_ ;_ * &quot;-&quot;??_ ;_ @_ ">
                  <c:v>204334</c:v>
                </c:pt>
                <c:pt idx="30" formatCode="_ * #,##0_ ;_ * \-#,##0_ ;_ * &quot;-&quot;??_ ;_ @_ ">
                  <c:v>190777</c:v>
                </c:pt>
              </c:numCache>
            </c:numRef>
          </c:val>
          <c:extLst>
            <c:ext xmlns:c16="http://schemas.microsoft.com/office/drawing/2014/chart" uri="{C3380CC4-5D6E-409C-BE32-E72D297353CC}">
              <c16:uniqueId val="{00000005-1FA7-4227-B13D-3719827035E9}"/>
            </c:ext>
          </c:extLst>
        </c:ser>
        <c:ser>
          <c:idx val="6"/>
          <c:order val="6"/>
          <c:tx>
            <c:strRef>
              <c:f>'[usage_by_API_for_Dvir 2017_08.xlsx]Main'!$H$1</c:f>
              <c:strCache>
                <c:ptCount val="1"/>
                <c:pt idx="0">
                  <c:v>Users</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cat>
            <c:strRef>
              <c:f>'[usage_by_API_for_Dvir 2017_08.xlsx]Main'!$A$2:$A$32</c:f>
              <c:strCache>
                <c:ptCount val="31"/>
                <c:pt idx="0">
                  <c:v>Feb</c:v>
                </c:pt>
                <c:pt idx="1">
                  <c:v>Mar</c:v>
                </c:pt>
                <c:pt idx="2">
                  <c:v>Apr</c:v>
                </c:pt>
                <c:pt idx="3">
                  <c:v>May</c:v>
                </c:pt>
                <c:pt idx="4">
                  <c:v>Jun</c:v>
                </c:pt>
                <c:pt idx="5">
                  <c:v>Jul</c:v>
                </c:pt>
                <c:pt idx="6">
                  <c:v>Aug</c:v>
                </c:pt>
                <c:pt idx="7">
                  <c:v>Sep</c:v>
                </c:pt>
                <c:pt idx="8">
                  <c:v>Oct</c:v>
                </c:pt>
                <c:pt idx="9">
                  <c:v>Nov</c:v>
                </c:pt>
                <c:pt idx="10">
                  <c:v>Dec</c:v>
                </c:pt>
                <c:pt idx="11">
                  <c:v>Jan</c:v>
                </c:pt>
                <c:pt idx="12">
                  <c:v>Feb</c:v>
                </c:pt>
                <c:pt idx="13">
                  <c:v>Mar</c:v>
                </c:pt>
                <c:pt idx="14">
                  <c:v>Apr</c:v>
                </c:pt>
                <c:pt idx="15">
                  <c:v>May</c:v>
                </c:pt>
                <c:pt idx="16">
                  <c:v>Jun</c:v>
                </c:pt>
                <c:pt idx="17">
                  <c:v>Jul</c:v>
                </c:pt>
                <c:pt idx="18">
                  <c:v>Aug</c:v>
                </c:pt>
                <c:pt idx="19">
                  <c:v>Sep</c:v>
                </c:pt>
                <c:pt idx="20">
                  <c:v>Oct</c:v>
                </c:pt>
                <c:pt idx="21">
                  <c:v>Nov</c:v>
                </c:pt>
                <c:pt idx="22">
                  <c:v>Dec</c:v>
                </c:pt>
                <c:pt idx="23">
                  <c:v>Jan</c:v>
                </c:pt>
                <c:pt idx="24">
                  <c:v>Feb</c:v>
                </c:pt>
                <c:pt idx="25">
                  <c:v>Mar</c:v>
                </c:pt>
                <c:pt idx="26">
                  <c:v>Apr</c:v>
                </c:pt>
                <c:pt idx="27">
                  <c:v>May</c:v>
                </c:pt>
                <c:pt idx="28">
                  <c:v>Jun</c:v>
                </c:pt>
                <c:pt idx="29">
                  <c:v>Jul</c:v>
                </c:pt>
                <c:pt idx="30">
                  <c:v>Aug</c:v>
                </c:pt>
              </c:strCache>
            </c:strRef>
          </c:cat>
          <c:val>
            <c:numRef>
              <c:f>'[usage_by_API_for_Dvir 2017_08.xlsx]Main'!$H$2:$H$32</c:f>
              <c:numCache>
                <c:formatCode>#,##0</c:formatCode>
                <c:ptCount val="31"/>
                <c:pt idx="0">
                  <c:v>1234600</c:v>
                </c:pt>
                <c:pt idx="1">
                  <c:v>1543000</c:v>
                </c:pt>
                <c:pt idx="2">
                  <c:v>2444574</c:v>
                </c:pt>
                <c:pt idx="3">
                  <c:v>2971128</c:v>
                </c:pt>
                <c:pt idx="4">
                  <c:v>3317378</c:v>
                </c:pt>
                <c:pt idx="5">
                  <c:v>5433426</c:v>
                </c:pt>
                <c:pt idx="6" formatCode="_ * #,##0_ ;_ * \-#,##0_ ;_ * &quot;-&quot;??_ ;_ @_ ">
                  <c:v>5457459</c:v>
                </c:pt>
                <c:pt idx="7" formatCode="_ * #,##0_ ;_ * \-#,##0_ ;_ * &quot;-&quot;??_ ;_ @_ ">
                  <c:v>6173118</c:v>
                </c:pt>
                <c:pt idx="8" formatCode="_ * #,##0_ ;_ * \-#,##0_ ;_ * &quot;-&quot;??_ ;_ @_ ">
                  <c:v>8909209</c:v>
                </c:pt>
                <c:pt idx="9" formatCode="_ * #,##0_ ;_ * \-#,##0_ ;_ * &quot;-&quot;??_ ;_ @_ ">
                  <c:v>12654872</c:v>
                </c:pt>
                <c:pt idx="10" formatCode="_ * #,##0_ ;_ * \-#,##0_ ;_ * &quot;-&quot;??_ ;_ @_ ">
                  <c:v>17758944</c:v>
                </c:pt>
                <c:pt idx="11" formatCode="_ * #,##0_ ;_ * \-#,##0_ ;_ * &quot;-&quot;??_ ;_ @_ ">
                  <c:v>15930893</c:v>
                </c:pt>
                <c:pt idx="12" formatCode="_ * #,##0_ ;_ * \-#,##0_ ;_ * &quot;-&quot;??_ ;_ @_ ">
                  <c:v>17530129</c:v>
                </c:pt>
                <c:pt idx="13" formatCode="_ * #,##0_ ;_ * \-#,##0_ ;_ * &quot;-&quot;??_ ;_ @_ ">
                  <c:v>19118479</c:v>
                </c:pt>
                <c:pt idx="14" formatCode="_ * #,##0_ ;_ * \-#,##0_ ;_ * &quot;-&quot;??_ ;_ @_ ">
                  <c:v>20708026</c:v>
                </c:pt>
                <c:pt idx="15" formatCode="_ * #,##0_ ;_ * \-#,##0_ ;_ * &quot;-&quot;??_ ;_ @_ ">
                  <c:v>20295197</c:v>
                </c:pt>
                <c:pt idx="16" formatCode="_ * #,##0_ ;_ * \-#,##0_ ;_ * &quot;-&quot;??_ ;_ @_ ">
                  <c:v>23884024</c:v>
                </c:pt>
                <c:pt idx="17" formatCode="_ * #,##0_ ;_ * \-#,##0_ ;_ * &quot;-&quot;??_ ;_ @_ ">
                  <c:v>22715345</c:v>
                </c:pt>
                <c:pt idx="18" formatCode="_ * #,##0_ ;_ * \-#,##0_ ;_ * &quot;-&quot;??_ ;_ @_ ">
                  <c:v>25884024</c:v>
                </c:pt>
                <c:pt idx="19" formatCode="_ * #,##0_ ;_ * \-#,##0_ ;_ * &quot;-&quot;??_ ;_ @_ ">
                  <c:v>29088936</c:v>
                </c:pt>
                <c:pt idx="20" formatCode="_ * #,##0_ ;_ * \-#,##0_ ;_ * &quot;-&quot;??_ ;_ @_ ">
                  <c:v>35419398</c:v>
                </c:pt>
                <c:pt idx="21" formatCode="_ * #,##0_ ;_ * \-#,##0_ ;_ * &quot;-&quot;??_ ;_ @_ ">
                  <c:v>31991862</c:v>
                </c:pt>
                <c:pt idx="22" formatCode="_ * #,##0_ ;_ * \-#,##0_ ;_ * &quot;-&quot;??_ ;_ @_ ">
                  <c:v>35756328</c:v>
                </c:pt>
                <c:pt idx="23" formatCode="_ * #,##0_ ;_ * \-#,##0_ ;_ * &quot;-&quot;??_ ;_ @_ ">
                  <c:v>32087647</c:v>
                </c:pt>
                <c:pt idx="24" formatCode="_ * #,##0_ ;_ * \-#,##0_ ;_ * &quot;-&quot;??_ ;_ @_ ">
                  <c:v>26770709</c:v>
                </c:pt>
                <c:pt idx="25" formatCode="_ * #,##0_ ;_ * \-#,##0_ ;_ * &quot;-&quot;??_ ;_ @_ ">
                  <c:v>39820681</c:v>
                </c:pt>
                <c:pt idx="26" formatCode="_ * #,##0_ ;_ * \-#,##0_ ;_ * &quot;-&quot;??_ ;_ @_ ">
                  <c:v>31386566</c:v>
                </c:pt>
                <c:pt idx="27" formatCode="_ * #,##0_ ;_ * \-#,##0_ ;_ * &quot;-&quot;??_ ;_ @_ ">
                  <c:v>36413445</c:v>
                </c:pt>
                <c:pt idx="28" formatCode="_ * #,##0_ ;_ * \-#,##0_ ;_ * &quot;-&quot;??_ ;_ @_ ">
                  <c:v>34986498</c:v>
                </c:pt>
                <c:pt idx="29" formatCode="_ * #,##0_ ;_ * \-#,##0_ ;_ * &quot;-&quot;??_ ;_ @_ ">
                  <c:v>37019535</c:v>
                </c:pt>
                <c:pt idx="30" formatCode="_ * #,##0_ ;_ * \-#,##0_ ;_ * &quot;-&quot;??_ ;_ @_ ">
                  <c:v>48578166</c:v>
                </c:pt>
              </c:numCache>
            </c:numRef>
          </c:val>
          <c:extLst>
            <c:ext xmlns:c16="http://schemas.microsoft.com/office/drawing/2014/chart" uri="{C3380CC4-5D6E-409C-BE32-E72D297353CC}">
              <c16:uniqueId val="{00000006-1FA7-4227-B13D-3719827035E9}"/>
            </c:ext>
          </c:extLst>
        </c:ser>
        <c:dLbls>
          <c:showLegendKey val="0"/>
          <c:showVal val="0"/>
          <c:showCatName val="0"/>
          <c:showSerName val="0"/>
          <c:showPercent val="0"/>
          <c:showBubbleSize val="0"/>
        </c:dLbls>
        <c:axId val="99779776"/>
        <c:axId val="99780168"/>
      </c:areaChart>
      <c:catAx>
        <c:axId val="9977977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9780168"/>
        <c:crosses val="autoZero"/>
        <c:auto val="1"/>
        <c:lblAlgn val="ctr"/>
        <c:lblOffset val="100"/>
        <c:tickLblSkip val="3"/>
        <c:tickMarkSkip val="3"/>
        <c:noMultiLvlLbl val="0"/>
      </c:catAx>
      <c:valAx>
        <c:axId val="9978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97797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API</c:v>
                </c:pt>
              </c:strCache>
            </c:strRef>
          </c:tx>
          <c:spPr>
            <a:ln w="28575" cap="rnd">
              <a:solidFill>
                <a:schemeClr val="accent1"/>
              </a:solidFill>
              <a:round/>
            </a:ln>
            <a:effectLst/>
          </c:spPr>
          <c:marker>
            <c:symbol val="none"/>
          </c:marker>
          <c:cat>
            <c:numRef>
              <c:f>Sheet1!$A$2:$A$18</c:f>
              <c:numCache>
                <c:formatCode>mmm\ yyyy</c:formatCode>
                <c:ptCount val="17"/>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numCache>
            </c:numRef>
          </c:cat>
          <c:val>
            <c:numRef>
              <c:f>Sheet1!$B$2:$B$18</c:f>
              <c:numCache>
                <c:formatCode>0.0%</c:formatCode>
                <c:ptCount val="17"/>
                <c:pt idx="0">
                  <c:v>0.30599999999999999</c:v>
                </c:pt>
                <c:pt idx="1">
                  <c:v>0.32900000000000001</c:v>
                </c:pt>
                <c:pt idx="2">
                  <c:v>0.34899999999999998</c:v>
                </c:pt>
                <c:pt idx="3">
                  <c:v>0.42599999999999999</c:v>
                </c:pt>
                <c:pt idx="4">
                  <c:v>0.46100000000000002</c:v>
                </c:pt>
                <c:pt idx="5">
                  <c:v>0.46300000000000002</c:v>
                </c:pt>
                <c:pt idx="6">
                  <c:v>0.46899999999999997</c:v>
                </c:pt>
                <c:pt idx="7">
                  <c:v>0.47399999999999998</c:v>
                </c:pt>
                <c:pt idx="8">
                  <c:v>0.53</c:v>
                </c:pt>
                <c:pt idx="9">
                  <c:v>0.48799999999999999</c:v>
                </c:pt>
                <c:pt idx="10">
                  <c:v>0.45300000000000001</c:v>
                </c:pt>
                <c:pt idx="11">
                  <c:v>0.46600000000000003</c:v>
                </c:pt>
                <c:pt idx="12">
                  <c:v>0.45600000000000002</c:v>
                </c:pt>
                <c:pt idx="13">
                  <c:v>0.45800000000000002</c:v>
                </c:pt>
                <c:pt idx="14">
                  <c:v>0.504</c:v>
                </c:pt>
                <c:pt idx="15">
                  <c:v>0.52500000000000002</c:v>
                </c:pt>
                <c:pt idx="16">
                  <c:v>0.50700000000000001</c:v>
                </c:pt>
              </c:numCache>
            </c:numRef>
          </c:val>
          <c:smooth val="0"/>
          <c:extLst>
            <c:ext xmlns:c16="http://schemas.microsoft.com/office/drawing/2014/chart" uri="{C3380CC4-5D6E-409C-BE32-E72D297353CC}">
              <c16:uniqueId val="{00000000-4439-431B-B18E-4C6D2DA465D6}"/>
            </c:ext>
          </c:extLst>
        </c:ser>
        <c:ser>
          <c:idx val="1"/>
          <c:order val="1"/>
          <c:tx>
            <c:strRef>
              <c:f>Sheet1!$C$1</c:f>
              <c:strCache>
                <c:ptCount val="1"/>
                <c:pt idx="0">
                  <c:v>Non API</c:v>
                </c:pt>
              </c:strCache>
            </c:strRef>
          </c:tx>
          <c:spPr>
            <a:ln w="28575" cap="rnd">
              <a:solidFill>
                <a:schemeClr val="accent2"/>
              </a:solidFill>
              <a:round/>
            </a:ln>
            <a:effectLst/>
          </c:spPr>
          <c:marker>
            <c:symbol val="none"/>
          </c:marker>
          <c:cat>
            <c:numRef>
              <c:f>Sheet1!$A$2:$A$18</c:f>
              <c:numCache>
                <c:formatCode>mmm\ yyyy</c:formatCode>
                <c:ptCount val="17"/>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numCache>
            </c:numRef>
          </c:cat>
          <c:val>
            <c:numRef>
              <c:f>Sheet1!$C$2:$C$18</c:f>
              <c:numCache>
                <c:formatCode>0.0%</c:formatCode>
                <c:ptCount val="17"/>
                <c:pt idx="0">
                  <c:v>0.69399999999999995</c:v>
                </c:pt>
                <c:pt idx="1">
                  <c:v>0.67100000000000004</c:v>
                </c:pt>
                <c:pt idx="2">
                  <c:v>0.65100000000000002</c:v>
                </c:pt>
                <c:pt idx="3">
                  <c:v>0.57400000000000007</c:v>
                </c:pt>
                <c:pt idx="4">
                  <c:v>0.53899999999999992</c:v>
                </c:pt>
                <c:pt idx="5">
                  <c:v>0.53699999999999992</c:v>
                </c:pt>
                <c:pt idx="6">
                  <c:v>0.53100000000000003</c:v>
                </c:pt>
                <c:pt idx="7">
                  <c:v>0.52600000000000002</c:v>
                </c:pt>
                <c:pt idx="8">
                  <c:v>0.47</c:v>
                </c:pt>
                <c:pt idx="9">
                  <c:v>0.51200000000000001</c:v>
                </c:pt>
                <c:pt idx="10">
                  <c:v>0.54699999999999993</c:v>
                </c:pt>
                <c:pt idx="11">
                  <c:v>0.53400000000000003</c:v>
                </c:pt>
                <c:pt idx="12">
                  <c:v>0.54400000000000004</c:v>
                </c:pt>
                <c:pt idx="13">
                  <c:v>0.54200000000000004</c:v>
                </c:pt>
                <c:pt idx="14">
                  <c:v>0.496</c:v>
                </c:pt>
                <c:pt idx="15">
                  <c:v>0.47499999999999998</c:v>
                </c:pt>
                <c:pt idx="16">
                  <c:v>0.49299999999999999</c:v>
                </c:pt>
              </c:numCache>
            </c:numRef>
          </c:val>
          <c:smooth val="0"/>
          <c:extLst>
            <c:ext xmlns:c16="http://schemas.microsoft.com/office/drawing/2014/chart" uri="{C3380CC4-5D6E-409C-BE32-E72D297353CC}">
              <c16:uniqueId val="{00000001-4439-431B-B18E-4C6D2DA465D6}"/>
            </c:ext>
          </c:extLst>
        </c:ser>
        <c:dLbls>
          <c:showLegendKey val="0"/>
          <c:showVal val="0"/>
          <c:showCatName val="0"/>
          <c:showSerName val="0"/>
          <c:showPercent val="0"/>
          <c:showBubbleSize val="0"/>
        </c:dLbls>
        <c:smooth val="0"/>
        <c:axId val="99778992"/>
        <c:axId val="99778600"/>
      </c:lineChart>
      <c:dateAx>
        <c:axId val="99778992"/>
        <c:scaling>
          <c:orientation val="minMax"/>
        </c:scaling>
        <c:delete val="0"/>
        <c:axPos val="b"/>
        <c:numFmt formatCode="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78600"/>
        <c:crosses val="autoZero"/>
        <c:auto val="1"/>
        <c:lblOffset val="100"/>
        <c:baseTimeUnit val="months"/>
      </c:dateAx>
      <c:valAx>
        <c:axId val="99778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78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3843020" y="0"/>
            <a:ext cx="2938780" cy="45339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lvl1pPr algn="r" rtl="1">
              <a:defRPr sz="1200" b="0">
                <a:solidFill>
                  <a:schemeClr val="tx1"/>
                </a:solidFill>
                <a:latin typeface="Arial" pitchFamily="34" charset="0"/>
                <a:cs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1570" y="0"/>
            <a:ext cx="2938780" cy="45339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lvl1pPr rtl="1">
              <a:defRPr sz="1200" b="0">
                <a:solidFill>
                  <a:schemeClr val="tx1"/>
                </a:solidFill>
                <a:latin typeface="Arial" pitchFamily="34" charset="0"/>
                <a:cs typeface="Arial" pitchFamily="34"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23950" y="679450"/>
            <a:ext cx="4533900" cy="3400425"/>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8180" y="4307205"/>
            <a:ext cx="5425440" cy="408051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3843020" y="8612836"/>
            <a:ext cx="2938780" cy="453390"/>
          </a:xfrm>
          <a:prstGeom prst="rect">
            <a:avLst/>
          </a:prstGeom>
          <a:noFill/>
          <a:ln w="9525">
            <a:noFill/>
            <a:miter lim="800000"/>
            <a:headEnd/>
            <a:tailEnd/>
          </a:ln>
          <a:effectLst/>
        </p:spPr>
        <p:txBody>
          <a:bodyPr vert="horz" wrap="square" lIns="90562" tIns="45281" rIns="90562" bIns="45281" numCol="1" anchor="b" anchorCtr="0" compatLnSpc="1">
            <a:prstTxWarp prst="textNoShape">
              <a:avLst/>
            </a:prstTxWarp>
          </a:bodyPr>
          <a:lstStyle>
            <a:lvl1pPr algn="r" rtl="1">
              <a:defRPr sz="1200" b="0">
                <a:solidFill>
                  <a:schemeClr val="tx1"/>
                </a:solidFill>
                <a:latin typeface="Arial" pitchFamily="34" charset="0"/>
                <a:cs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1570" y="8612836"/>
            <a:ext cx="2938780" cy="453390"/>
          </a:xfrm>
          <a:prstGeom prst="rect">
            <a:avLst/>
          </a:prstGeom>
          <a:noFill/>
          <a:ln w="9525">
            <a:noFill/>
            <a:miter lim="800000"/>
            <a:headEnd/>
            <a:tailEnd/>
          </a:ln>
          <a:effectLst/>
        </p:spPr>
        <p:txBody>
          <a:bodyPr vert="horz" wrap="square" lIns="90562" tIns="45281" rIns="90562" bIns="45281" numCol="1" anchor="b" anchorCtr="0" compatLnSpc="1">
            <a:prstTxWarp prst="textNoShape">
              <a:avLst/>
            </a:prstTxWarp>
          </a:bodyPr>
          <a:lstStyle>
            <a:lvl1pPr rtl="1">
              <a:defRPr sz="1200" b="0">
                <a:solidFill>
                  <a:schemeClr val="tx1"/>
                </a:solidFill>
                <a:latin typeface="Arial" pitchFamily="34" charset="0"/>
                <a:cs typeface="Arial" pitchFamily="34" charset="0"/>
              </a:defRPr>
            </a:lvl1pPr>
          </a:lstStyle>
          <a:p>
            <a:pPr>
              <a:defRPr/>
            </a:pPr>
            <a:fld id="{AC6B32FA-8D26-4C1E-83AC-3DC2F0513AFB}" type="slidenum">
              <a:rPr lang="he-IL"/>
              <a:pPr>
                <a:defRPr/>
              </a:pPr>
              <a:t>‹#›</a:t>
            </a:fld>
            <a:endParaRPr lang="en-US"/>
          </a:p>
        </p:txBody>
      </p:sp>
    </p:spTree>
    <p:extLst>
      <p:ext uri="{BB962C8B-B14F-4D97-AF65-F5344CB8AC3E}">
        <p14:creationId xmlns:p14="http://schemas.microsoft.com/office/powerpoint/2010/main" val="101177092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43021" y="8614411"/>
            <a:ext cx="2938780" cy="453390"/>
          </a:xfrm>
          <a:prstGeom prst="rect">
            <a:avLst/>
          </a:prstGeom>
          <a:noFill/>
          <a:ln w="9525">
            <a:noFill/>
            <a:miter lim="800000"/>
            <a:headEnd/>
            <a:tailEnd/>
          </a:ln>
        </p:spPr>
        <p:txBody>
          <a:bodyPr lIns="90418" tIns="45208" rIns="90418" bIns="45208" anchor="b"/>
          <a:lstStyle/>
          <a:p>
            <a:pPr algn="r" defTabSz="904050" eaLnBrk="0" hangingPunct="0"/>
            <a:fld id="{597EF699-DC3A-4AED-8112-1A3B0971FBC4}" type="slidenum">
              <a:rPr lang="he-IL" sz="1200">
                <a:solidFill>
                  <a:prstClr val="black"/>
                </a:solidFill>
                <a:ea typeface="ＭＳ Ｐゴシック"/>
              </a:rPr>
              <a:pPr algn="r" defTabSz="904050" eaLnBrk="0" hangingPunct="0"/>
              <a:t>1</a:t>
            </a:fld>
            <a:endParaRPr lang="en-US" sz="1200" dirty="0">
              <a:solidFill>
                <a:prstClr val="black"/>
              </a:solidFill>
              <a:ea typeface="ＭＳ Ｐゴシック"/>
            </a:endParaRPr>
          </a:p>
        </p:txBody>
      </p:sp>
      <p:sp>
        <p:nvSpPr>
          <p:cNvPr id="106498" name="Rectangle 2"/>
          <p:cNvSpPr>
            <a:spLocks noGrp="1" noRot="1" noChangeAspect="1" noChangeArrowheads="1" noTextEdit="1"/>
          </p:cNvSpPr>
          <p:nvPr>
            <p:ph type="sldImg"/>
          </p:nvPr>
        </p:nvSpPr>
        <p:spPr>
          <a:xfrm>
            <a:off x="1123950" y="677863"/>
            <a:ext cx="4535488" cy="3402012"/>
          </a:xfrm>
          <a:ln/>
        </p:spPr>
      </p:sp>
      <p:sp>
        <p:nvSpPr>
          <p:cNvPr id="106499" name="Rectangle 3"/>
          <p:cNvSpPr>
            <a:spLocks noGrp="1" noChangeArrowheads="1"/>
          </p:cNvSpPr>
          <p:nvPr>
            <p:ph type="body" idx="1"/>
          </p:nvPr>
        </p:nvSpPr>
        <p:spPr>
          <a:xfrm>
            <a:off x="904241" y="4307205"/>
            <a:ext cx="4973320" cy="4082085"/>
          </a:xfrm>
          <a:noFill/>
        </p:spPr>
        <p:txBody>
          <a:bodyPr lIns="90418" tIns="45208" rIns="90418" bIns="45208"/>
          <a:lstStyle/>
          <a:p>
            <a:endParaRPr lang="he-IL" smtClean="0">
              <a:latin typeface="Arial" charset="0"/>
              <a:cs typeface="Arial" charset="0"/>
            </a:endParaRPr>
          </a:p>
        </p:txBody>
      </p:sp>
    </p:spTree>
    <p:extLst>
      <p:ext uri="{BB962C8B-B14F-4D97-AF65-F5344CB8AC3E}">
        <p14:creationId xmlns:p14="http://schemas.microsoft.com/office/powerpoint/2010/main" val="186732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CB320-7CBB-4E2A-B86A-3BC58EE45C1F}" type="slidenum">
              <a:rPr lang="he-IL"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3943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4BC9BD7E-1970-423A-833D-807B4B9495B2}" type="slidenum">
              <a:rPr lang="en-US" smtClean="0">
                <a:latin typeface="Arial" charset="0"/>
                <a:cs typeface="Arial" charset="0"/>
              </a:rPr>
              <a:pPr/>
              <a:t>6</a:t>
            </a:fld>
            <a:endParaRPr lang="en-US" smtClean="0">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31901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33195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pPr algn="l" rtl="0">
              <a:lnSpc>
                <a:spcPct val="150000"/>
              </a:lnSpc>
            </a:pPr>
            <a:r>
              <a:rPr lang="en-US" altLang="zh-CN" sz="1100">
                <a:latin typeface="Arial" charset="0"/>
                <a:cs typeface="Arial" charset="0"/>
              </a:rPr>
              <a:t>The physical hardware layer is virtualized to provide a flexible adaptive platform to improve resource utilization</a:t>
            </a:r>
          </a:p>
          <a:p>
            <a:pPr algn="l" rtl="0">
              <a:lnSpc>
                <a:spcPct val="150000"/>
              </a:lnSpc>
            </a:pPr>
            <a:r>
              <a:rPr lang="en-US" altLang="zh-CN" sz="1100">
                <a:latin typeface="Arial" charset="0"/>
                <a:cs typeface="Arial" charset="0"/>
              </a:rPr>
              <a:t>The combination of Virtualization layer and the Management layer ensures that resources in a data center are efficiently managed and can be provisioned, deployed, and configured rapidly in order to support scalability</a:t>
            </a:r>
            <a:endParaRPr lang="en-US" sz="1100">
              <a:latin typeface="Arial" charset="0"/>
              <a:cs typeface="Arial" charset="0"/>
            </a:endParaRPr>
          </a:p>
          <a:p>
            <a:pPr algn="l" rtl="0"/>
            <a:endParaRPr lang="en-US" smtClean="0">
              <a:latin typeface="Arial" charset="0"/>
              <a:cs typeface="Arial" charset="0"/>
            </a:endParaRPr>
          </a:p>
        </p:txBody>
      </p:sp>
    </p:spTree>
    <p:extLst>
      <p:ext uri="{BB962C8B-B14F-4D97-AF65-F5344CB8AC3E}">
        <p14:creationId xmlns:p14="http://schemas.microsoft.com/office/powerpoint/2010/main" val="77997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algn="l" rtl="0">
              <a:lnSpc>
                <a:spcPct val="150000"/>
              </a:lnSpc>
            </a:pPr>
            <a:r>
              <a:rPr lang="en-US" altLang="zh-CN" sz="1100">
                <a:latin typeface="Arial" charset="0"/>
                <a:cs typeface="Arial" charset="0"/>
              </a:rPr>
              <a:t>The physical hardware layer is virtualized to provide a flexible adaptive platform to improve resource utilization</a:t>
            </a:r>
          </a:p>
          <a:p>
            <a:pPr algn="l" rtl="0">
              <a:lnSpc>
                <a:spcPct val="150000"/>
              </a:lnSpc>
            </a:pPr>
            <a:r>
              <a:rPr lang="en-US" altLang="zh-CN" sz="1100">
                <a:latin typeface="Arial" charset="0"/>
                <a:cs typeface="Arial" charset="0"/>
              </a:rPr>
              <a:t>The combination of Virtualization layer and the Management layer ensures that resources in a data center are efficiently managed and can be provisioned, deployed, and configured rapidly in order to support scalability</a:t>
            </a:r>
            <a:endParaRPr lang="en-US" sz="1100">
              <a:latin typeface="Arial" charset="0"/>
              <a:cs typeface="Arial" charset="0"/>
            </a:endParaRPr>
          </a:p>
          <a:p>
            <a:pPr algn="l" rtl="0"/>
            <a:endParaRPr lang="en-US" smtClean="0">
              <a:latin typeface="Arial" charset="0"/>
              <a:cs typeface="Arial" charset="0"/>
            </a:endParaRPr>
          </a:p>
        </p:txBody>
      </p:sp>
    </p:spTree>
    <p:extLst>
      <p:ext uri="{BB962C8B-B14F-4D97-AF65-F5344CB8AC3E}">
        <p14:creationId xmlns:p14="http://schemas.microsoft.com/office/powerpoint/2010/main" val="185077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Alma exposes data for integration purposes in a number of ways:</a:t>
            </a:r>
          </a:p>
          <a:p>
            <a:pPr marL="618466" lvl="1" indent="-168673">
              <a:buFont typeface="Arial" pitchFamily="34" charset="0"/>
              <a:buChar char="•"/>
            </a:pPr>
            <a:r>
              <a:rPr lang="en-US" dirty="0" smtClean="0"/>
              <a:t>Web Services - Specialized Web Services for specifically tailored purposes</a:t>
            </a:r>
          </a:p>
          <a:p>
            <a:pPr marL="618466" lvl="1" indent="-168673">
              <a:buFont typeface="Arial" pitchFamily="34" charset="0"/>
              <a:buChar char="•"/>
            </a:pPr>
            <a:endParaRPr lang="en-US" dirty="0" smtClean="0"/>
          </a:p>
          <a:p>
            <a:pPr marL="618466" lvl="1" indent="-168673">
              <a:buFont typeface="Arial" pitchFamily="34" charset="0"/>
              <a:buChar char="•"/>
            </a:pPr>
            <a:r>
              <a:rPr lang="en-US" dirty="0" smtClean="0"/>
              <a:t>Publishing - The publishing process is used for ongoing synchronization of an external discovery system’s knowledge of Alma’s repository</a:t>
            </a:r>
          </a:p>
          <a:p>
            <a:pPr marL="618466" lvl="1" indent="-168673">
              <a:buFont typeface="Arial" pitchFamily="34" charset="0"/>
              <a:buChar char="•"/>
            </a:pPr>
            <a:endParaRPr lang="en-US" dirty="0" smtClean="0"/>
          </a:p>
          <a:p>
            <a:pPr marL="618466" lvl="1" indent="-168673">
              <a:buFont typeface="Arial" pitchFamily="34" charset="0"/>
              <a:buChar char="•"/>
            </a:pPr>
            <a:r>
              <a:rPr lang="en-US" dirty="0" smtClean="0"/>
              <a:t>Data Extraction &amp; Import - Inventory parts of the Alma database may be exported and imported</a:t>
            </a:r>
          </a:p>
        </p:txBody>
      </p:sp>
      <p:sp>
        <p:nvSpPr>
          <p:cNvPr id="4" name="Slide Number Placeholder 3"/>
          <p:cNvSpPr>
            <a:spLocks noGrp="1"/>
          </p:cNvSpPr>
          <p:nvPr>
            <p:ph type="sldNum" sz="quarter" idx="10"/>
          </p:nvPr>
        </p:nvSpPr>
        <p:spPr/>
        <p:txBody>
          <a:bodyPr/>
          <a:lstStyle/>
          <a:p>
            <a:pPr>
              <a:defRPr/>
            </a:pPr>
            <a:fld id="{CDDBF2E1-D338-45E9-8AF1-71E2156EB851}" type="slidenum">
              <a:rPr lang="x-none"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94299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3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24.png"/><Relationship Id="rId1" Type="http://schemas.openxmlformats.org/officeDocument/2006/relationships/slideMaster" Target="../slideMasters/slideMaster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9.xml"/><Relationship Id="rId5" Type="http://schemas.openxmlformats.org/officeDocument/2006/relationships/image" Target="../media/image32.png"/><Relationship Id="rId4" Type="http://schemas.openxmlformats.org/officeDocument/2006/relationships/image" Target="../media/image2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49874"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b"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259284" y="5901472"/>
            <a:ext cx="1672777" cy="696382"/>
          </a:xfrm>
          <a:prstGeom prst="rect">
            <a:avLst/>
          </a:prstGeom>
        </p:spPr>
      </p:pic>
    </p:spTree>
    <p:extLst>
      <p:ext uri="{BB962C8B-B14F-4D97-AF65-F5344CB8AC3E}">
        <p14:creationId xmlns:p14="http://schemas.microsoft.com/office/powerpoint/2010/main" val="2024402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626384"/>
          </a:xfrm>
          <a:prstGeom prst="rect">
            <a:avLst/>
          </a:prstGeom>
          <a:noFill/>
          <a:extLst>
            <a:ext uri="{909E8E84-426E-40DD-AFC4-6F175D3DCCD1}">
              <a14:hiddenFill xmlns:a14="http://schemas.microsoft.com/office/drawing/2010/main">
                <a:solidFill>
                  <a:srgbClr val="FFFFFF"/>
                </a:solidFill>
              </a14:hiddenFill>
            </a:ext>
          </a:extLst>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259284" y="5901472"/>
            <a:ext cx="1672777" cy="696382"/>
          </a:xfrm>
          <a:prstGeom prst="rect">
            <a:avLst/>
          </a:prstGeom>
        </p:spPr>
      </p:pic>
    </p:spTree>
    <p:extLst>
      <p:ext uri="{BB962C8B-B14F-4D97-AF65-F5344CB8AC3E}">
        <p14:creationId xmlns:p14="http://schemas.microsoft.com/office/powerpoint/2010/main" val="377873994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32223147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endParaRPr lang="en-US"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91011755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37468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4610214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04264490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1390837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907" y="608521"/>
            <a:ext cx="7772186" cy="1142762"/>
          </a:xfrm>
        </p:spPr>
        <p:txBody>
          <a:bodyPr/>
          <a:lstStyle/>
          <a:p>
            <a:r>
              <a:rPr lang="en-US"/>
              <a:t>Click to edit Master title style</a:t>
            </a:r>
          </a:p>
        </p:txBody>
      </p:sp>
      <p:sp>
        <p:nvSpPr>
          <p:cNvPr id="3" name="Date Placeholder 2"/>
          <p:cNvSpPr>
            <a:spLocks noGrp="1"/>
          </p:cNvSpPr>
          <p:nvPr>
            <p:ph type="dt" idx="10"/>
          </p:nvPr>
        </p:nvSpPr>
        <p:spPr>
          <a:xfrm>
            <a:off x="685907" y="6246622"/>
            <a:ext cx="1904822" cy="457105"/>
          </a:xfrm>
          <a:prstGeom prst="rect">
            <a:avLst/>
          </a:prstGeom>
        </p:spPr>
        <p:txBody>
          <a:bodyPr lIns="82287" tIns="41143" rIns="82287" bIns="41143"/>
          <a:lstStyle>
            <a:lvl1pPr>
              <a:defRPr/>
            </a:lvl1pPr>
          </a:lstStyle>
          <a:p>
            <a:endParaRPr lang="en-US" sz="1800" b="0">
              <a:solidFill>
                <a:srgbClr val="000000"/>
              </a:solidFill>
              <a:latin typeface="Arial" charset="0"/>
            </a:endParaRPr>
          </a:p>
        </p:txBody>
      </p:sp>
      <p:sp>
        <p:nvSpPr>
          <p:cNvPr id="4" name="Footer Placeholder 3"/>
          <p:cNvSpPr>
            <a:spLocks noGrp="1"/>
          </p:cNvSpPr>
          <p:nvPr>
            <p:ph type="ftr" idx="11"/>
          </p:nvPr>
        </p:nvSpPr>
        <p:spPr>
          <a:xfrm>
            <a:off x="3123736" y="6246622"/>
            <a:ext cx="2896529" cy="457105"/>
          </a:xfrm>
        </p:spPr>
        <p:txBody>
          <a:bodyPr/>
          <a:lstStyle>
            <a:lvl1pPr>
              <a:defRPr/>
            </a:lvl1pPr>
          </a:lstStyle>
          <a:p>
            <a:endParaRPr lang="en-US"/>
          </a:p>
        </p:txBody>
      </p:sp>
      <p:sp>
        <p:nvSpPr>
          <p:cNvPr id="5" name="Slide Number Placeholder 4"/>
          <p:cNvSpPr>
            <a:spLocks noGrp="1"/>
          </p:cNvSpPr>
          <p:nvPr>
            <p:ph type="sldNum" idx="12"/>
          </p:nvPr>
        </p:nvSpPr>
        <p:spPr>
          <a:xfrm>
            <a:off x="6553272" y="6246622"/>
            <a:ext cx="1906250" cy="457105"/>
          </a:xfrm>
          <a:prstGeom prst="rect">
            <a:avLst/>
          </a:prstGeom>
        </p:spPr>
        <p:txBody>
          <a:bodyPr lIns="82287" tIns="41143" rIns="82287" bIns="41143"/>
          <a:lstStyle>
            <a:lvl1pPr>
              <a:defRPr/>
            </a:lvl1pPr>
          </a:lstStyle>
          <a:p>
            <a:fld id="{309BD25C-7C78-4428-B4B2-CECEDD7E3446}" type="slidenum">
              <a:rPr lang="en-US" sz="1800" b="0">
                <a:solidFill>
                  <a:srgbClr val="000000"/>
                </a:solidFill>
                <a:latin typeface="Arial" charset="0"/>
              </a:rPr>
              <a:pPr/>
              <a:t>‹#›</a:t>
            </a:fld>
            <a:endParaRPr lang="en-US" sz="1800" b="0">
              <a:solidFill>
                <a:srgbClr val="000000"/>
              </a:solidFill>
              <a:latin typeface="Arial" charset="0"/>
            </a:endParaRPr>
          </a:p>
        </p:txBody>
      </p:sp>
    </p:spTree>
    <p:extLst>
      <p:ext uri="{BB962C8B-B14F-4D97-AF65-F5344CB8AC3E}">
        <p14:creationId xmlns:p14="http://schemas.microsoft.com/office/powerpoint/2010/main" val="73794989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6850574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5027947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5791440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104"/>
            <a:ext cx="9144000" cy="591000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259284" y="6113504"/>
            <a:ext cx="1672777" cy="696382"/>
          </a:xfrm>
          <a:prstGeom prst="rect">
            <a:avLst/>
          </a:prstGeom>
        </p:spPr>
      </p:pic>
    </p:spTree>
    <p:extLst>
      <p:ext uri="{BB962C8B-B14F-4D97-AF65-F5344CB8AC3E}">
        <p14:creationId xmlns:p14="http://schemas.microsoft.com/office/powerpoint/2010/main" val="277417313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a:lvl1pPr>
            <a:lvl2pPr marL="285750" indent="-285750">
              <a:buClrTx/>
              <a:buSzPct val="100000"/>
              <a:buFont typeface="Arial" pitchFamily="34" charset="0"/>
              <a:buChar char="•"/>
              <a:defRPr sz="2200"/>
            </a:lvl2pPr>
            <a:lvl3pPr marL="541338" indent="-231775">
              <a:buClrTx/>
              <a:buSzPct val="100000"/>
              <a:buFont typeface="Arial" pitchFamily="34" charset="0"/>
              <a:buChar char="•"/>
              <a:defRPr sz="2000"/>
            </a:lvl3pPr>
            <a:lvl4pPr marL="803275" indent="-228600">
              <a:buClrTx/>
              <a:buSzPct val="100000"/>
              <a:buFont typeface="Arial" pitchFamily="34" charset="0"/>
              <a:buChar char="•"/>
              <a:defRPr sz="1800"/>
            </a:lvl4pPr>
            <a:lvl5pPr marL="1079500" indent="-228600">
              <a:buClrTx/>
              <a:buSzPct val="1000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4076138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643403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447288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165357460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91890516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841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4119387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62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a:solidFill>
                  <a:srgbClr val="000000"/>
                </a:solidFill>
                <a:ea typeface="MS PGothic" pitchFamily="34" charset="-128"/>
                <a:cs typeface="Arial" pitchFamily="34" charset="0"/>
              </a:rPr>
              <a:pPr algn="ctr" eaLnBrk="0" hangingPunct="0">
                <a:defRPr/>
              </a:pPr>
              <a:t>‹#›</a:t>
            </a:fld>
            <a:endParaRPr lang="en-US" sz="1000">
              <a:solidFill>
                <a:srgbClr val="000000"/>
              </a:solidFill>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a:solidFill>
                  <a:srgbClr val="000000"/>
                </a:solidFill>
                <a:ea typeface="MS PGothic" pitchFamily="34" charset="-128"/>
                <a:cs typeface="Arial" pitchFamily="34" charset="0"/>
              </a:rPr>
              <a:pPr algn="ctr" eaLnBrk="0" hangingPunct="0">
                <a:defRPr/>
              </a:pPr>
              <a:t>‹#›</a:t>
            </a:fld>
            <a:endParaRPr lang="en-US" sz="1000">
              <a:solidFill>
                <a:srgbClr val="000000"/>
              </a:solidFill>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8855492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457200" y="1219200"/>
            <a:ext cx="7772400" cy="4525963"/>
          </a:xfrm>
          <a:prstGeom prst="rect">
            <a:avLst/>
          </a:prstGeom>
        </p:spPr>
        <p:txBody>
          <a:bodyPr/>
          <a:lstStyle/>
          <a:p>
            <a:pPr lvl="0"/>
            <a:endParaRPr lang="he-IL" noProof="0" smtClean="0"/>
          </a:p>
        </p:txBody>
      </p:sp>
    </p:spTree>
    <p:extLst>
      <p:ext uri="{BB962C8B-B14F-4D97-AF65-F5344CB8AC3E}">
        <p14:creationId xmlns:p14="http://schemas.microsoft.com/office/powerpoint/2010/main" val="81479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9319593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7333833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63387105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a:lvl1pPr>
            <a:lvl2pPr marL="285750" indent="-285750">
              <a:buClrTx/>
              <a:buSzPct val="100000"/>
              <a:buFont typeface="Arial" pitchFamily="34" charset="0"/>
              <a:buChar char="•"/>
              <a:defRPr sz="2200"/>
            </a:lvl2pPr>
            <a:lvl3pPr marL="541338" indent="-231775">
              <a:buClrTx/>
              <a:buSzPct val="100000"/>
              <a:buFont typeface="Arial" pitchFamily="34" charset="0"/>
              <a:buChar char="•"/>
              <a:defRPr sz="2000"/>
            </a:lvl3pPr>
            <a:lvl4pPr marL="803275" indent="-228600">
              <a:buClrTx/>
              <a:buSzPct val="100000"/>
              <a:buFont typeface="Arial" pitchFamily="34" charset="0"/>
              <a:buChar char="•"/>
              <a:defRPr sz="1800"/>
            </a:lvl4pPr>
            <a:lvl5pPr marL="1079500" indent="-228600">
              <a:buClrTx/>
              <a:buSzPct val="1000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6443535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737833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525661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73277342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390245786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78549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7617564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80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243359"/>
            <a:ext cx="318799" cy="387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4" y="876003"/>
            <a:ext cx="9148474"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smtClean="0"/>
              <a:t>Click to edit Master title style</a:t>
            </a:r>
            <a:endParaRPr lang="en-US"/>
          </a:p>
        </p:txBody>
      </p:sp>
      <p:sp>
        <p:nvSpPr>
          <p:cNvPr id="9" name="Slide Number Placeholder 5"/>
          <p:cNvSpPr>
            <a:spLocks noGrp="1"/>
          </p:cNvSpPr>
          <p:nvPr>
            <p:ph type="sldNum" sz="quarter" idx="4"/>
          </p:nvPr>
        </p:nvSpPr>
        <p:spPr>
          <a:xfrm>
            <a:off x="4302218" y="6452888"/>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5" y="1003474"/>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Tree>
    <p:extLst>
      <p:ext uri="{BB962C8B-B14F-4D97-AF65-F5344CB8AC3E}">
        <p14:creationId xmlns:p14="http://schemas.microsoft.com/office/powerpoint/2010/main" val="34172069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a:solidFill>
                  <a:srgbClr val="000000"/>
                </a:solidFill>
                <a:ea typeface="MS PGothic" pitchFamily="34" charset="-128"/>
                <a:cs typeface="Arial" pitchFamily="34" charset="0"/>
              </a:rPr>
              <a:pPr algn="ctr" eaLnBrk="0" hangingPunct="0">
                <a:defRPr/>
              </a:pPr>
              <a:t>‹#›</a:t>
            </a:fld>
            <a:endParaRPr lang="en-US" sz="1000">
              <a:solidFill>
                <a:srgbClr val="000000"/>
              </a:solidFill>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sz="1800" b="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a:solidFill>
                  <a:srgbClr val="000000"/>
                </a:solidFill>
                <a:ea typeface="MS PGothic" pitchFamily="34" charset="-128"/>
                <a:cs typeface="Arial" pitchFamily="34" charset="0"/>
              </a:rPr>
              <a:pPr algn="ctr" eaLnBrk="0" hangingPunct="0">
                <a:defRPr/>
              </a:pPr>
              <a:t>‹#›</a:t>
            </a:fld>
            <a:endParaRPr lang="en-US" sz="1000">
              <a:solidFill>
                <a:srgbClr val="000000"/>
              </a:solidFill>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8321002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457200" y="1219200"/>
            <a:ext cx="7772400" cy="4525963"/>
          </a:xfrm>
          <a:prstGeom prst="rect">
            <a:avLst/>
          </a:prstGeom>
        </p:spPr>
        <p:txBody>
          <a:bodyPr/>
          <a:lstStyle/>
          <a:p>
            <a:pPr lvl="0"/>
            <a:endParaRPr lang="he-IL" noProof="0" smtClean="0"/>
          </a:p>
        </p:txBody>
      </p:sp>
    </p:spTree>
    <p:extLst>
      <p:ext uri="{BB962C8B-B14F-4D97-AF65-F5344CB8AC3E}">
        <p14:creationId xmlns:p14="http://schemas.microsoft.com/office/powerpoint/2010/main" val="242051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GELU2015">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31532"/>
            <a:ext cx="9144000" cy="574653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494" y="6207962"/>
            <a:ext cx="4377307" cy="743776"/>
          </a:xfrm>
          <a:prstGeom prst="rect">
            <a:avLst/>
          </a:prstGeom>
        </p:spPr>
      </p:pic>
    </p:spTree>
    <p:extLst>
      <p:ext uri="{BB962C8B-B14F-4D97-AF65-F5344CB8AC3E}">
        <p14:creationId xmlns:p14="http://schemas.microsoft.com/office/powerpoint/2010/main" val="2164089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cs typeface="Arial" pitchFamily="34" charset="0"/>
              </a:rPr>
              <a:t>© 2017 Ex Libris | Confidential &amp; Proprietary</a:t>
            </a:r>
            <a:endParaRPr lang="en-US" sz="100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14045" y="18352"/>
            <a:ext cx="8282083" cy="633250"/>
          </a:xfrm>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2631046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cs typeface="Arial" pitchFamily="34" charset="0"/>
              </a:rPr>
              <a:t>© 2017 Ex Libris | Confidential &amp; Proprietary</a:t>
            </a:r>
            <a:endParaRPr lang="en-US" sz="100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0170382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53444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1</a:t>
            </a:r>
            <a:endParaRPr lang="en-US" sz="2000" b="1" dirty="0">
              <a:solidFill>
                <a:prstClr val="white"/>
              </a:solidFill>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2</a:t>
            </a:r>
            <a:endParaRPr lang="en-US" sz="2000" b="1" dirty="0">
              <a:solidFill>
                <a:prstClr val="white"/>
              </a:solidFill>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3</a:t>
            </a:r>
            <a:endParaRPr lang="en-US" sz="2000" b="1" dirty="0">
              <a:solidFill>
                <a:prstClr val="white"/>
              </a:solidFill>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4</a:t>
            </a:r>
            <a:endParaRPr lang="en-US" sz="2000" b="1" dirty="0">
              <a:solidFill>
                <a:prstClr val="white"/>
              </a:solidFill>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197919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5</a:t>
            </a:r>
            <a:endParaRPr lang="en-US" sz="3600" b="1" dirty="0">
              <a:solidFill>
                <a:prstClr val="white"/>
              </a:solidFill>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4</a:t>
            </a:r>
            <a:endParaRPr lang="en-US" sz="3600" b="1" dirty="0">
              <a:solidFill>
                <a:prstClr val="white"/>
              </a:solidFill>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3</a:t>
            </a:r>
            <a:endParaRPr lang="en-US" sz="3600" b="1" dirty="0">
              <a:solidFill>
                <a:prstClr val="white"/>
              </a:solidFill>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2</a:t>
            </a:r>
            <a:endParaRPr lang="en-US" sz="3600" b="1" dirty="0">
              <a:solidFill>
                <a:prstClr val="white"/>
              </a:solidFill>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1</a:t>
            </a:r>
            <a:endParaRPr lang="en-US" sz="3600" b="1" dirty="0">
              <a:solidFill>
                <a:prstClr val="white"/>
              </a:solidFill>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23375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6618483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4828842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1756702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sz="1350" kern="0">
              <a:solidFill>
                <a:prstClr val="white"/>
              </a:solidFill>
            </a:endParaRPr>
          </a:p>
        </p:txBody>
      </p:sp>
      <p:sp>
        <p:nvSpPr>
          <p:cNvPr id="7" name="מלבן 6"/>
          <p:cNvSpPr/>
          <p:nvPr userDrawn="1"/>
        </p:nvSpPr>
        <p:spPr>
          <a:xfrm>
            <a:off x="2" y="6579739"/>
            <a:ext cx="792751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מלבן 8"/>
          <p:cNvSpPr/>
          <p:nvPr userDrawn="1"/>
        </p:nvSpPr>
        <p:spPr>
          <a:xfrm>
            <a:off x="8825593" y="6579739"/>
            <a:ext cx="322882" cy="290945"/>
          </a:xfrm>
          <a:prstGeom prst="rect">
            <a:avLst/>
          </a:prstGeom>
          <a:solidFill>
            <a:srgbClr val="7C4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מלבן 10"/>
          <p:cNvSpPr/>
          <p:nvPr userDrawn="1"/>
        </p:nvSpPr>
        <p:spPr>
          <a:xfrm>
            <a:off x="-4474" y="182523"/>
            <a:ext cx="246888" cy="290945"/>
          </a:xfrm>
          <a:prstGeom prst="rect">
            <a:avLst/>
          </a:prstGeom>
          <a:solidFill>
            <a:srgbClr val="7C4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hasCustomPrompt="1"/>
          </p:nvPr>
        </p:nvSpPr>
        <p:spPr>
          <a:xfrm>
            <a:off x="377890" y="-45186"/>
            <a:ext cx="8120548" cy="773210"/>
          </a:xfrm>
        </p:spPr>
        <p:txBody>
          <a:bodyPr>
            <a:normAutofit/>
          </a:bodyPr>
          <a:lstStyle>
            <a:lvl1pPr>
              <a:defRPr sz="2400" b="1">
                <a:solidFill>
                  <a:srgbClr val="7C4299"/>
                </a:solidFill>
                <a:latin typeface="+mn-lt"/>
              </a:defRPr>
            </a:lvl1pPr>
          </a:lstStyle>
          <a:p>
            <a:r>
              <a:rPr lang="en-US" dirty="0" smtClean="0"/>
              <a:t>Edit Title</a:t>
            </a:r>
            <a:endParaRPr lang="en-US" dirty="0"/>
          </a:p>
        </p:txBody>
      </p:sp>
      <p:sp>
        <p:nvSpPr>
          <p:cNvPr id="5" name="Footer Placeholder 4"/>
          <p:cNvSpPr>
            <a:spLocks noGrp="1"/>
          </p:cNvSpPr>
          <p:nvPr>
            <p:ph type="ftr" sz="quarter" idx="11"/>
          </p:nvPr>
        </p:nvSpPr>
        <p:spPr>
          <a:xfrm>
            <a:off x="63955" y="6543600"/>
            <a:ext cx="3755138" cy="360000"/>
          </a:xfrm>
          <a:prstGeom prst="rect">
            <a:avLst/>
          </a:prstGeom>
        </p:spPr>
        <p:txBody>
          <a:bodyPr/>
          <a:lstStyle>
            <a:lvl1pPr algn="l">
              <a:defRPr lang="en-US" sz="1000" smtClean="0">
                <a:solidFill>
                  <a:srgbClr val="787878"/>
                </a:solidFill>
                <a:cs typeface="Arial" pitchFamily="34" charset="0"/>
              </a:defRPr>
            </a:lvl1pPr>
          </a:lstStyle>
          <a:p>
            <a:r>
              <a:rPr lang="it-IT" dirty="0" smtClean="0"/>
              <a:t>© 2017 Ex Libris | Confidential &amp; Proprietary</a:t>
            </a:r>
            <a:endParaRPr lang="it-IT" dirty="0"/>
          </a:p>
        </p:txBody>
      </p:sp>
      <p:sp>
        <p:nvSpPr>
          <p:cNvPr id="6" name="Slide Number Placeholder 5"/>
          <p:cNvSpPr>
            <a:spLocks noGrp="1"/>
          </p:cNvSpPr>
          <p:nvPr>
            <p:ph type="sldNum" sz="quarter" idx="12"/>
          </p:nvPr>
        </p:nvSpPr>
        <p:spPr>
          <a:xfrm>
            <a:off x="4020987" y="6543600"/>
            <a:ext cx="1068202" cy="360000"/>
          </a:xfrm>
        </p:spPr>
        <p:txBody>
          <a:bodyPr/>
          <a:lstStyle>
            <a:lvl1pPr algn="ctr">
              <a:defRPr b="0">
                <a:latin typeface="Gill Sans MT" panose="020B0502020104020203" pitchFamily="34" charset="0"/>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4422310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35429" y="1321501"/>
            <a:ext cx="7992374" cy="4603050"/>
          </a:xfrm>
        </p:spPr>
        <p:txBody>
          <a:bodyPr/>
          <a:lstStyle>
            <a:lvl1pPr marL="0" indent="0">
              <a:spcBef>
                <a:spcPts val="600"/>
              </a:spcBef>
              <a:buClrTx/>
              <a:buSzPct val="100000"/>
              <a:buFont typeface="Arial" pitchFamily="34" charset="0"/>
              <a:buNone/>
              <a:defRPr sz="1800" b="0">
                <a:solidFill>
                  <a:schemeClr val="tx1">
                    <a:lumMod val="85000"/>
                    <a:lumOff val="15000"/>
                  </a:schemeClr>
                </a:solidFill>
              </a:defRPr>
            </a:lvl1pPr>
            <a:lvl2pPr marL="180975" indent="-180975">
              <a:spcBef>
                <a:spcPts val="600"/>
              </a:spcBef>
              <a:buClrTx/>
              <a:buSzPct val="100000"/>
              <a:buFont typeface="Arial" pitchFamily="34" charset="0"/>
              <a:buChar char="•"/>
              <a:defRPr sz="1800">
                <a:solidFill>
                  <a:schemeClr val="tx1">
                    <a:lumMod val="85000"/>
                    <a:lumOff val="15000"/>
                  </a:schemeClr>
                </a:solidFill>
              </a:defRPr>
            </a:lvl2pPr>
            <a:lvl3pPr marL="355600" indent="-174625">
              <a:spcBef>
                <a:spcPts val="600"/>
              </a:spcBef>
              <a:buClrTx/>
              <a:buSzPct val="100000"/>
              <a:buFont typeface="Arial" pitchFamily="34" charset="0"/>
              <a:buChar char="•"/>
              <a:defRPr sz="1800">
                <a:solidFill>
                  <a:schemeClr val="tx1">
                    <a:lumMod val="85000"/>
                    <a:lumOff val="15000"/>
                  </a:schemeClr>
                </a:solidFill>
              </a:defRPr>
            </a:lvl3pPr>
            <a:lvl4pPr marL="536575" indent="-180975">
              <a:spcBef>
                <a:spcPts val="600"/>
              </a:spcBef>
              <a:buClrTx/>
              <a:buSzPct val="100000"/>
              <a:buFont typeface="Arial" pitchFamily="34" charset="0"/>
              <a:buChar char="•"/>
              <a:defRPr sz="1800">
                <a:solidFill>
                  <a:schemeClr val="tx1">
                    <a:lumMod val="85000"/>
                    <a:lumOff val="15000"/>
                  </a:schemeClr>
                </a:solidFill>
              </a:defRPr>
            </a:lvl4pPr>
            <a:lvl5pPr marL="719138" indent="-182563">
              <a:spcBef>
                <a:spcPts val="600"/>
              </a:spcBef>
              <a:buClrTx/>
              <a:buSzPct val="100000"/>
              <a:buFont typeface="Arial" pitchFamily="34" charset="0"/>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6" name="Rectangle 7"/>
          <p:cNvSpPr>
            <a:spLocks noChangeArrowheads="1"/>
          </p:cNvSpPr>
          <p:nvPr userDrawn="1"/>
        </p:nvSpPr>
        <p:spPr bwMode="auto">
          <a:xfrm>
            <a:off x="4281491" y="6236522"/>
            <a:ext cx="581025" cy="457200"/>
          </a:xfrm>
          <a:prstGeom prst="rect">
            <a:avLst/>
          </a:prstGeom>
          <a:noFill/>
          <a:ln w="9525">
            <a:noFill/>
            <a:miter lim="800000"/>
            <a:headEnd/>
            <a:tailEnd/>
          </a:ln>
        </p:spPr>
        <p:txBody>
          <a:bodyPr anchor="b"/>
          <a:lstStyle/>
          <a:p>
            <a:pPr algn="ctr" eaLnBrk="0" hangingPunct="0"/>
            <a:fld id="{3EEB345D-A277-4F0F-819E-B96F2B4EB80E}" type="slidenum">
              <a:rPr lang="ar-SA" sz="1000">
                <a:solidFill>
                  <a:prstClr val="white"/>
                </a:solidFill>
                <a:latin typeface="Antigoni" pitchFamily="34" charset="0"/>
                <a:ea typeface="MS PGothic"/>
                <a:cs typeface="MS PGothic"/>
              </a:rPr>
              <a:pPr algn="ctr" eaLnBrk="0" hangingPunct="0"/>
              <a:t>‹#›</a:t>
            </a:fld>
            <a:endParaRPr lang="en-US" sz="1000" dirty="0">
              <a:solidFill>
                <a:prstClr val="white"/>
              </a:solidFill>
              <a:latin typeface="Antigoni" pitchFamily="34" charset="0"/>
              <a:ea typeface="MS PGothic"/>
              <a:cs typeface="MS PGothic"/>
            </a:endParaRPr>
          </a:p>
        </p:txBody>
      </p:sp>
      <p:sp>
        <p:nvSpPr>
          <p:cNvPr id="7" name="Footer Placeholder 1"/>
          <p:cNvSpPr txBox="1">
            <a:spLocks/>
          </p:cNvSpPr>
          <p:nvPr userDrawn="1"/>
        </p:nvSpPr>
        <p:spPr>
          <a:xfrm>
            <a:off x="157619" y="6390729"/>
            <a:ext cx="4225925" cy="23495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prstClr val="white"/>
                </a:solidFill>
                <a:latin typeface="Antigoni Light" pitchFamily="34" charset="0"/>
                <a:cs typeface="Verdana" pitchFamily="34" charset="0"/>
                <a:sym typeface="Symbol" pitchFamily="18" charset="2"/>
              </a:rPr>
              <a:t> Ex Libris Ltd., </a:t>
            </a:r>
            <a:r>
              <a:rPr lang="en-US" sz="1050" dirty="0" smtClean="0">
                <a:solidFill>
                  <a:prstClr val="white"/>
                </a:solidFill>
                <a:latin typeface="Antigoni Light" pitchFamily="34" charset="0"/>
                <a:cs typeface="Verdana" pitchFamily="34" charset="0"/>
                <a:sym typeface="Symbol" pitchFamily="18" charset="2"/>
              </a:rPr>
              <a:t>2014 </a:t>
            </a:r>
            <a:r>
              <a:rPr lang="en-US" sz="1050" dirty="0">
                <a:solidFill>
                  <a:prstClr val="white"/>
                </a:solidFill>
                <a:latin typeface="Antigoni Light" pitchFamily="34" charset="0"/>
                <a:cs typeface="Verdana" pitchFamily="34" charset="0"/>
                <a:sym typeface="Symbol" pitchFamily="18" charset="2"/>
              </a:rPr>
              <a:t>- Internal and Confidential</a:t>
            </a:r>
          </a:p>
        </p:txBody>
      </p:sp>
    </p:spTree>
    <p:extLst>
      <p:ext uri="{BB962C8B-B14F-4D97-AF65-F5344CB8AC3E}">
        <p14:creationId xmlns:p14="http://schemas.microsoft.com/office/powerpoint/2010/main" val="730105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41560539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02">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cs typeface="Arial" pitchFamily="34" charset="0"/>
            </a:endParaRPr>
          </a:p>
        </p:txBody>
      </p:sp>
      <p:pic>
        <p:nvPicPr>
          <p:cNvPr id="5" name="Picture 4" descr="C:\SHARPdesign\Exlibris\template\dt11_hi200_150.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902200" y="196850"/>
            <a:ext cx="952500" cy="1270000"/>
          </a:xfrm>
          <a:prstGeom prst="rect">
            <a:avLst/>
          </a:prstGeom>
          <a:noFill/>
          <a:ln w="9525">
            <a:noFill/>
            <a:miter lim="800000"/>
            <a:headEnd/>
            <a:tailEnd/>
          </a:ln>
        </p:spPr>
      </p:pic>
      <p:pic>
        <p:nvPicPr>
          <p:cNvPr id="6" name="Picture 4" descr="intro_rainbow_ribbon"/>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7"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pic>
        <p:nvPicPr>
          <p:cNvPr id="8" name="Picture 3" descr="ExLibris-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938" y="5995988"/>
            <a:ext cx="1420812" cy="663575"/>
          </a:xfrm>
          <a:prstGeom prst="rect">
            <a:avLst/>
          </a:prstGeom>
          <a:noFill/>
          <a:ln w="9525">
            <a:noFill/>
            <a:miter lim="800000"/>
            <a:headEnd/>
            <a:tailEnd/>
          </a:ln>
        </p:spPr>
      </p:pic>
      <p:pic>
        <p:nvPicPr>
          <p:cNvPr id="9" name="Picture 2" descr="C:\SHARPdesign\Exlibris\template\p3_hi200_150.jp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5915025" y="196850"/>
            <a:ext cx="952500" cy="1270000"/>
          </a:xfrm>
          <a:prstGeom prst="rect">
            <a:avLst/>
          </a:prstGeom>
          <a:noFill/>
          <a:ln w="9525">
            <a:noFill/>
            <a:miter lim="800000"/>
            <a:headEnd/>
            <a:tailEnd/>
          </a:ln>
        </p:spPr>
      </p:pic>
      <p:pic>
        <p:nvPicPr>
          <p:cNvPr id="10" name="Picture 3" descr="C:\SHARPdesign\Exlibris\template\av23_hi200_150.jpg"/>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6927850" y="196850"/>
            <a:ext cx="952500" cy="1270000"/>
          </a:xfrm>
          <a:prstGeom prst="rect">
            <a:avLst/>
          </a:prstGeom>
          <a:noFill/>
          <a:ln w="9525">
            <a:noFill/>
            <a:miter lim="800000"/>
            <a:headEnd/>
            <a:tailEnd/>
          </a:ln>
        </p:spPr>
      </p:pic>
      <p:pic>
        <p:nvPicPr>
          <p:cNvPr id="11" name="Picture 5" descr="C:\SHARPdesign\Exlibris\template\p10_hi200_150.jpg"/>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7939088" y="196850"/>
            <a:ext cx="954087" cy="1270000"/>
          </a:xfrm>
          <a:prstGeom prst="rect">
            <a:avLst/>
          </a:prstGeom>
          <a:noFill/>
          <a:ln w="9525">
            <a:noFill/>
            <a:miter lim="800000"/>
            <a:headEnd/>
            <a:tailEnd/>
          </a:ln>
        </p:spPr>
      </p:pic>
      <p:sp>
        <p:nvSpPr>
          <p:cNvPr id="13" name="Title 1"/>
          <p:cNvSpPr>
            <a:spLocks noGrp="1"/>
          </p:cNvSpPr>
          <p:nvPr>
            <p:ph type="ctrTitle"/>
          </p:nvPr>
        </p:nvSpPr>
        <p:spPr>
          <a:xfrm>
            <a:off x="685800" y="2294627"/>
            <a:ext cx="7345392" cy="151854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12" name="Rectangle 4"/>
          <p:cNvSpPr>
            <a:spLocks noGrp="1" noChangeArrowheads="1"/>
          </p:cNvSpPr>
          <p:nvPr>
            <p:ph type="ftr" sz="quarter" idx="10"/>
          </p:nvPr>
        </p:nvSpPr>
        <p:spPr>
          <a:xfrm>
            <a:off x="4910138" y="6626225"/>
            <a:ext cx="4225925" cy="234950"/>
          </a:xfrm>
          <a:prstGeom prst="rect">
            <a:avLst/>
          </a:prstGeom>
        </p:spPr>
        <p:txBody>
          <a:bodyPr/>
          <a:lstStyle>
            <a:lvl1pPr algn="r">
              <a:defRPr/>
            </a:lvl1pPr>
          </a:lstStyle>
          <a:p>
            <a:pPr>
              <a:defRPr/>
            </a:pPr>
            <a:r>
              <a:rPr lang="en-US"/>
              <a:t></a:t>
            </a:r>
            <a:r>
              <a:rPr lang="fr-FR"/>
              <a:t> Ex Libris Ltd., 2010  - Internal and Confidential</a:t>
            </a:r>
            <a:endParaRPr lang="en-US" dirty="0"/>
          </a:p>
        </p:txBody>
      </p:sp>
    </p:spTree>
    <p:extLst>
      <p:ext uri="{BB962C8B-B14F-4D97-AF65-F5344CB8AC3E}">
        <p14:creationId xmlns:p14="http://schemas.microsoft.com/office/powerpoint/2010/main" val="226001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a:xfrm>
            <a:off x="77788" y="6634163"/>
            <a:ext cx="4225925" cy="234950"/>
          </a:xfrm>
          <a:prstGeom prst="rect">
            <a:avLst/>
          </a:prstGeom>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42125290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4401"/>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sz="1800" kern="0" dirty="0">
              <a:solidFill>
                <a:prstClr val="white"/>
              </a:solidFill>
            </a:endParaRPr>
          </a:p>
        </p:txBody>
      </p:sp>
      <p:sp>
        <p:nvSpPr>
          <p:cNvPr id="14" name="מלבן 10"/>
          <p:cNvSpPr/>
          <p:nvPr userDrawn="1"/>
        </p:nvSpPr>
        <p:spPr>
          <a:xfrm>
            <a:off x="-4474" y="243360"/>
            <a:ext cx="318799" cy="387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מלבן 11"/>
          <p:cNvSpPr/>
          <p:nvPr userDrawn="1"/>
        </p:nvSpPr>
        <p:spPr>
          <a:xfrm>
            <a:off x="-4474" y="876003"/>
            <a:ext cx="9148474"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457200" y="68628"/>
            <a:ext cx="8229600" cy="768085"/>
          </a:xfrm>
        </p:spPr>
        <p:txBody>
          <a:bodyPr/>
          <a:lstStyle/>
          <a:p>
            <a:r>
              <a:rPr lang="en-US" smtClean="0"/>
              <a:t>Click to edit Master title style</a:t>
            </a:r>
            <a:endParaRPr lang="en-US"/>
          </a:p>
        </p:txBody>
      </p:sp>
      <p:sp>
        <p:nvSpPr>
          <p:cNvPr id="7" name="Table Placeholder 4"/>
          <p:cNvSpPr>
            <a:spLocks noGrp="1"/>
          </p:cNvSpPr>
          <p:nvPr>
            <p:ph type="tbl" sz="quarter" idx="13"/>
          </p:nvPr>
        </p:nvSpPr>
        <p:spPr>
          <a:xfrm>
            <a:off x="467544" y="1028733"/>
            <a:ext cx="8208913" cy="5184576"/>
          </a:xfrm>
        </p:spPr>
        <p:txBody>
          <a:bodyPr/>
          <a:lstStyle/>
          <a:p>
            <a:endParaRPr lang="en-US" dirty="0"/>
          </a:p>
        </p:txBody>
      </p:sp>
      <p:sp>
        <p:nvSpPr>
          <p:cNvPr id="9" name="Slide Number Placeholder 5"/>
          <p:cNvSpPr>
            <a:spLocks noGrp="1"/>
          </p:cNvSpPr>
          <p:nvPr>
            <p:ph type="sldNum" sz="quarter" idx="4"/>
          </p:nvPr>
        </p:nvSpPr>
        <p:spPr>
          <a:xfrm>
            <a:off x="4302218" y="6452889"/>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5857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700"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243359"/>
            <a:ext cx="318799" cy="3879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mn-lt"/>
            </a:endParaRPr>
          </a:p>
        </p:txBody>
      </p:sp>
      <p:sp>
        <p:nvSpPr>
          <p:cNvPr id="15" name="מלבן 11"/>
          <p:cNvSpPr/>
          <p:nvPr userDrawn="1"/>
        </p:nvSpPr>
        <p:spPr>
          <a:xfrm>
            <a:off x="-4474" y="876003"/>
            <a:ext cx="9148474"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mn-lt"/>
            </a:endParaRPr>
          </a:p>
        </p:txBody>
      </p:sp>
      <p:sp>
        <p:nvSpPr>
          <p:cNvPr id="2" name="Title 1"/>
          <p:cNvSpPr>
            <a:spLocks noGrp="1"/>
          </p:cNvSpPr>
          <p:nvPr>
            <p:ph type="title"/>
          </p:nvPr>
        </p:nvSpPr>
        <p:spPr>
          <a:xfrm>
            <a:off x="457200" y="68627"/>
            <a:ext cx="8229600" cy="768085"/>
          </a:xfrm>
        </p:spPr>
        <p:txBody>
          <a:bodyPr/>
          <a:lstStyle/>
          <a:p>
            <a:r>
              <a:rPr lang="en-US" smtClean="0"/>
              <a:t>Click to edit Master title style</a:t>
            </a:r>
            <a:endParaRPr lang="en-US"/>
          </a:p>
        </p:txBody>
      </p:sp>
      <p:sp>
        <p:nvSpPr>
          <p:cNvPr id="7" name="Table Placeholder 4"/>
          <p:cNvSpPr>
            <a:spLocks noGrp="1"/>
          </p:cNvSpPr>
          <p:nvPr>
            <p:ph type="tbl" sz="quarter" idx="13"/>
          </p:nvPr>
        </p:nvSpPr>
        <p:spPr>
          <a:xfrm>
            <a:off x="467544" y="1028733"/>
            <a:ext cx="8208913" cy="5184576"/>
          </a:xfrm>
        </p:spPr>
        <p:txBody>
          <a:bodyPr/>
          <a:lstStyle/>
          <a:p>
            <a:r>
              <a:rPr lang="en-US" smtClean="0"/>
              <a:t>Click icon to add table</a:t>
            </a:r>
            <a:endParaRPr lang="en-US" dirty="0"/>
          </a:p>
        </p:txBody>
      </p:sp>
      <p:sp>
        <p:nvSpPr>
          <p:cNvPr id="16" name="Slide Number Placeholder 5"/>
          <p:cNvSpPr>
            <a:spLocks noGrp="1"/>
          </p:cNvSpPr>
          <p:nvPr>
            <p:ph type="sldNum" sz="quarter" idx="4"/>
          </p:nvPr>
        </p:nvSpPr>
        <p:spPr>
          <a:xfrm>
            <a:off x="4302218" y="6452888"/>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0862326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24719887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659008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
          <a:stretch/>
        </p:blipFill>
        <p:spPr>
          <a:xfrm>
            <a:off x="917234" y="1322997"/>
            <a:ext cx="1482789"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579216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Libris Ltd., 2010  - Internal and Confidential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E83AC5AA-C65C-4ACB-8714-45528E2B1AC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2655D51B-586E-4A73-8562-55BDCD9349D9}"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28E234F2-77D4-4A12-BE30-28F8BD79ABE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39ABD1F2-8559-4B5B-AF27-0E4F9DDA4927}"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idx="10"/>
          </p:nvPr>
        </p:nvSpPr>
        <p:spPr/>
        <p:txBody>
          <a:bodyPr/>
          <a:lstStyle>
            <a:lvl1pPr>
              <a:defRPr/>
            </a:lvl1pPr>
          </a:lstStyle>
          <a:p>
            <a:pPr>
              <a:defRPr/>
            </a:pPr>
            <a:endParaRPr lang="en-US"/>
          </a:p>
        </p:txBody>
      </p:sp>
      <p:sp>
        <p:nvSpPr>
          <p:cNvPr id="8" name="Footer Placeholder 3"/>
          <p:cNvSpPr>
            <a:spLocks noGrp="1"/>
          </p:cNvSpPr>
          <p:nvPr>
            <p:ph type="ftr" idx="11"/>
          </p:nvPr>
        </p:nvSpPr>
        <p:spPr>
          <a:ln/>
        </p:spPr>
        <p:txBody>
          <a:bodyPr/>
          <a:lstStyle>
            <a:lvl1pPr>
              <a:defRPr/>
            </a:lvl1pPr>
          </a:lstStyle>
          <a:p>
            <a:pPr>
              <a:defRPr/>
            </a:pPr>
            <a:endParaRPr lang="en-US"/>
          </a:p>
        </p:txBody>
      </p:sp>
      <p:sp>
        <p:nvSpPr>
          <p:cNvPr id="9" name="Slide Number Placeholder 4"/>
          <p:cNvSpPr>
            <a:spLocks noGrp="1"/>
          </p:cNvSpPr>
          <p:nvPr>
            <p:ph type="sldNum" idx="12"/>
          </p:nvPr>
        </p:nvSpPr>
        <p:spPr/>
        <p:txBody>
          <a:bodyPr/>
          <a:lstStyle>
            <a:lvl1pPr>
              <a:defRPr/>
            </a:lvl1pPr>
          </a:lstStyle>
          <a:p>
            <a:pPr>
              <a:defRPr/>
            </a:pPr>
            <a:fld id="{9A929C49-33C6-47FB-B12B-9D133B02597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pPr>
              <a:defRPr/>
            </a:pPr>
            <a:endParaRPr lang="en-US"/>
          </a:p>
        </p:txBody>
      </p:sp>
      <p:sp>
        <p:nvSpPr>
          <p:cNvPr id="4" name="Footer Placeholder 3"/>
          <p:cNvSpPr>
            <a:spLocks noGrp="1"/>
          </p:cNvSpPr>
          <p:nvPr>
            <p:ph type="ftr" idx="11"/>
          </p:nvPr>
        </p:nvSpPr>
        <p:spPr>
          <a:ln/>
        </p:spPr>
        <p:txBody>
          <a:bodyPr/>
          <a:lstStyle>
            <a:lvl1pPr>
              <a:defRPr/>
            </a:lvl1pPr>
          </a:lstStyle>
          <a:p>
            <a:pPr>
              <a:defRPr/>
            </a:pPr>
            <a:endParaRPr lang="en-US"/>
          </a:p>
        </p:txBody>
      </p:sp>
      <p:sp>
        <p:nvSpPr>
          <p:cNvPr id="5" name="Slide Number Placeholder 4"/>
          <p:cNvSpPr>
            <a:spLocks noGrp="1"/>
          </p:cNvSpPr>
          <p:nvPr>
            <p:ph type="sldNum" idx="12"/>
          </p:nvPr>
        </p:nvSpPr>
        <p:spPr/>
        <p:txBody>
          <a:bodyPr/>
          <a:lstStyle>
            <a:lvl1pPr>
              <a:defRPr/>
            </a:lvl1pPr>
          </a:lstStyle>
          <a:p>
            <a:pPr>
              <a:defRPr/>
            </a:pPr>
            <a:fld id="{AC987402-11AC-47B8-8F86-5004B8EBE72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idx="10"/>
          </p:nvPr>
        </p:nvSpPr>
        <p:spPr/>
        <p:txBody>
          <a:bodyPr/>
          <a:lstStyle>
            <a:lvl1pPr>
              <a:defRPr/>
            </a:lvl1pPr>
          </a:lstStyle>
          <a:p>
            <a:pPr>
              <a:defRPr/>
            </a:pPr>
            <a:endParaRPr lang="en-US"/>
          </a:p>
        </p:txBody>
      </p:sp>
      <p:sp>
        <p:nvSpPr>
          <p:cNvPr id="3" name="Footer Placeholder 3"/>
          <p:cNvSpPr>
            <a:spLocks noGrp="1"/>
          </p:cNvSpPr>
          <p:nvPr>
            <p:ph type="ftr" idx="11"/>
          </p:nvPr>
        </p:nvSpPr>
        <p:spPr>
          <a:ln/>
        </p:spPr>
        <p:txBody>
          <a:bodyPr/>
          <a:lstStyle>
            <a:lvl1pPr>
              <a:defRPr/>
            </a:lvl1pPr>
          </a:lstStyle>
          <a:p>
            <a:pPr>
              <a:defRPr/>
            </a:pPr>
            <a:endParaRPr lang="en-US"/>
          </a:p>
        </p:txBody>
      </p:sp>
      <p:sp>
        <p:nvSpPr>
          <p:cNvPr id="4" name="Slide Number Placeholder 4"/>
          <p:cNvSpPr>
            <a:spLocks noGrp="1"/>
          </p:cNvSpPr>
          <p:nvPr>
            <p:ph type="sldNum" idx="12"/>
          </p:nvPr>
        </p:nvSpPr>
        <p:spPr/>
        <p:txBody>
          <a:bodyPr/>
          <a:lstStyle>
            <a:lvl1pPr>
              <a:defRPr/>
            </a:lvl1pPr>
          </a:lstStyle>
          <a:p>
            <a:pPr>
              <a:defRPr/>
            </a:pPr>
            <a:fld id="{ECF57576-90D6-474B-80D1-93BC1D453C10}"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A33E3DD6-FE84-4039-9C9D-E0EEE78E538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6625B0F6-FB15-4FEC-833F-23E08C0924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5911940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4BC16B7E-B024-45BD-9501-16E5C86E63DF}"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A316521E-7FB9-4D28-90F2-D0D6E4E74CD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D11D1ACC-9031-4A44-9662-299C94CC8F22}"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F727E354-3E58-424D-97BE-80F00F83F0E7}"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8673B058-1603-4E82-A12B-BE577C28A056}"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037D4685-C5D3-488B-B508-3C33CFC3B1C6}"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idx="10"/>
          </p:nvPr>
        </p:nvSpPr>
        <p:spPr/>
        <p:txBody>
          <a:bodyPr/>
          <a:lstStyle>
            <a:lvl1pPr>
              <a:defRPr/>
            </a:lvl1pPr>
          </a:lstStyle>
          <a:p>
            <a:pPr>
              <a:defRPr/>
            </a:pPr>
            <a:endParaRPr lang="en-US"/>
          </a:p>
        </p:txBody>
      </p:sp>
      <p:sp>
        <p:nvSpPr>
          <p:cNvPr id="8" name="Footer Placeholder 3"/>
          <p:cNvSpPr>
            <a:spLocks noGrp="1"/>
          </p:cNvSpPr>
          <p:nvPr>
            <p:ph type="ftr" idx="11"/>
          </p:nvPr>
        </p:nvSpPr>
        <p:spPr>
          <a:ln/>
        </p:spPr>
        <p:txBody>
          <a:bodyPr/>
          <a:lstStyle>
            <a:lvl1pPr>
              <a:defRPr/>
            </a:lvl1pPr>
          </a:lstStyle>
          <a:p>
            <a:pPr>
              <a:defRPr/>
            </a:pPr>
            <a:endParaRPr lang="en-US"/>
          </a:p>
        </p:txBody>
      </p:sp>
      <p:sp>
        <p:nvSpPr>
          <p:cNvPr id="9" name="Slide Number Placeholder 4"/>
          <p:cNvSpPr>
            <a:spLocks noGrp="1"/>
          </p:cNvSpPr>
          <p:nvPr>
            <p:ph type="sldNum" idx="12"/>
          </p:nvPr>
        </p:nvSpPr>
        <p:spPr/>
        <p:txBody>
          <a:bodyPr/>
          <a:lstStyle>
            <a:lvl1pPr>
              <a:defRPr/>
            </a:lvl1pPr>
          </a:lstStyle>
          <a:p>
            <a:pPr>
              <a:defRPr/>
            </a:pPr>
            <a:fld id="{695F698C-52F9-4EED-9F3E-3292ED072F0D}"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pPr>
              <a:defRPr/>
            </a:pPr>
            <a:endParaRPr lang="en-US"/>
          </a:p>
        </p:txBody>
      </p:sp>
      <p:sp>
        <p:nvSpPr>
          <p:cNvPr id="4" name="Footer Placeholder 3"/>
          <p:cNvSpPr>
            <a:spLocks noGrp="1"/>
          </p:cNvSpPr>
          <p:nvPr>
            <p:ph type="ftr" idx="11"/>
          </p:nvPr>
        </p:nvSpPr>
        <p:spPr>
          <a:ln/>
        </p:spPr>
        <p:txBody>
          <a:bodyPr/>
          <a:lstStyle>
            <a:lvl1pPr>
              <a:defRPr/>
            </a:lvl1pPr>
          </a:lstStyle>
          <a:p>
            <a:pPr>
              <a:defRPr/>
            </a:pPr>
            <a:endParaRPr lang="en-US"/>
          </a:p>
        </p:txBody>
      </p:sp>
      <p:sp>
        <p:nvSpPr>
          <p:cNvPr id="5" name="Slide Number Placeholder 4"/>
          <p:cNvSpPr>
            <a:spLocks noGrp="1"/>
          </p:cNvSpPr>
          <p:nvPr>
            <p:ph type="sldNum" idx="12"/>
          </p:nvPr>
        </p:nvSpPr>
        <p:spPr/>
        <p:txBody>
          <a:bodyPr/>
          <a:lstStyle>
            <a:lvl1pPr>
              <a:defRPr/>
            </a:lvl1pPr>
          </a:lstStyle>
          <a:p>
            <a:pPr>
              <a:defRPr/>
            </a:pPr>
            <a:fld id="{8978348B-35D2-406F-A133-4AD19072124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idx="10"/>
          </p:nvPr>
        </p:nvSpPr>
        <p:spPr/>
        <p:txBody>
          <a:bodyPr/>
          <a:lstStyle>
            <a:lvl1pPr>
              <a:defRPr/>
            </a:lvl1pPr>
          </a:lstStyle>
          <a:p>
            <a:pPr>
              <a:defRPr/>
            </a:pPr>
            <a:endParaRPr lang="en-US"/>
          </a:p>
        </p:txBody>
      </p:sp>
      <p:sp>
        <p:nvSpPr>
          <p:cNvPr id="3" name="Footer Placeholder 3"/>
          <p:cNvSpPr>
            <a:spLocks noGrp="1"/>
          </p:cNvSpPr>
          <p:nvPr>
            <p:ph type="ftr" idx="11"/>
          </p:nvPr>
        </p:nvSpPr>
        <p:spPr>
          <a:ln/>
        </p:spPr>
        <p:txBody>
          <a:bodyPr/>
          <a:lstStyle>
            <a:lvl1pPr>
              <a:defRPr/>
            </a:lvl1pPr>
          </a:lstStyle>
          <a:p>
            <a:pPr>
              <a:defRPr/>
            </a:pPr>
            <a:endParaRPr lang="en-US"/>
          </a:p>
        </p:txBody>
      </p:sp>
      <p:sp>
        <p:nvSpPr>
          <p:cNvPr id="4" name="Slide Number Placeholder 4"/>
          <p:cNvSpPr>
            <a:spLocks noGrp="1"/>
          </p:cNvSpPr>
          <p:nvPr>
            <p:ph type="sldNum" idx="12"/>
          </p:nvPr>
        </p:nvSpPr>
        <p:spPr/>
        <p:txBody>
          <a:bodyPr/>
          <a:lstStyle>
            <a:lvl1pPr>
              <a:defRPr/>
            </a:lvl1pPr>
          </a:lstStyle>
          <a:p>
            <a:pPr>
              <a:defRPr/>
            </a:pPr>
            <a:fld id="{77677620-CC4A-453C-A48A-AD520274CC6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8868CDC3-739E-4F74-A459-53D07452FD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164076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idx="10"/>
          </p:nvPr>
        </p:nvSpPr>
        <p:spPr/>
        <p:txBody>
          <a:bodyPr/>
          <a:lstStyle>
            <a:lvl1pPr>
              <a:defRPr/>
            </a:lvl1pPr>
          </a:lstStyle>
          <a:p>
            <a:pPr>
              <a:defRPr/>
            </a:pPr>
            <a:endParaRPr lang="en-US"/>
          </a:p>
        </p:txBody>
      </p:sp>
      <p:sp>
        <p:nvSpPr>
          <p:cNvPr id="6" name="Footer Placeholder 3"/>
          <p:cNvSpPr>
            <a:spLocks noGrp="1"/>
          </p:cNvSpPr>
          <p:nvPr>
            <p:ph type="ftr" idx="11"/>
          </p:nvPr>
        </p:nvSpPr>
        <p:spPr>
          <a:ln/>
        </p:spPr>
        <p:txBody>
          <a:bodyPr/>
          <a:lstStyle>
            <a:lvl1pPr>
              <a:defRPr/>
            </a:lvl1pPr>
          </a:lstStyle>
          <a:p>
            <a:pPr>
              <a:defRPr/>
            </a:pPr>
            <a:endParaRPr lang="en-US"/>
          </a:p>
        </p:txBody>
      </p:sp>
      <p:sp>
        <p:nvSpPr>
          <p:cNvPr id="7" name="Slide Number Placeholder 4"/>
          <p:cNvSpPr>
            <a:spLocks noGrp="1"/>
          </p:cNvSpPr>
          <p:nvPr>
            <p:ph type="sldNum" idx="12"/>
          </p:nvPr>
        </p:nvSpPr>
        <p:spPr/>
        <p:txBody>
          <a:bodyPr/>
          <a:lstStyle>
            <a:lvl1pPr>
              <a:defRPr/>
            </a:lvl1pPr>
          </a:lstStyle>
          <a:p>
            <a:pPr>
              <a:defRPr/>
            </a:pPr>
            <a:fld id="{4E204158-80E3-479B-B3DC-9D8EA38873B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103ABE39-25B2-483F-8459-1F337976877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idx="10"/>
          </p:nvPr>
        </p:nvSpPr>
        <p:spPr/>
        <p:txBody>
          <a:bodyPr/>
          <a:lstStyle>
            <a:lvl1pPr>
              <a:defRPr/>
            </a:lvl1pPr>
          </a:lstStyle>
          <a:p>
            <a:pPr>
              <a:defRPr/>
            </a:pPr>
            <a:endParaRPr lang="en-US"/>
          </a:p>
        </p:txBody>
      </p:sp>
      <p:sp>
        <p:nvSpPr>
          <p:cNvPr id="5" name="Footer Placeholder 3"/>
          <p:cNvSpPr>
            <a:spLocks noGrp="1"/>
          </p:cNvSpPr>
          <p:nvPr>
            <p:ph type="ftr" idx="11"/>
          </p:nvPr>
        </p:nvSpPr>
        <p:spPr>
          <a:ln/>
        </p:spPr>
        <p:txBody>
          <a:bodyPr/>
          <a:lstStyle>
            <a:lvl1pPr>
              <a:defRPr/>
            </a:lvl1pPr>
          </a:lstStyle>
          <a:p>
            <a:pPr>
              <a:defRPr/>
            </a:pPr>
            <a:endParaRPr lang="en-US"/>
          </a:p>
        </p:txBody>
      </p:sp>
      <p:sp>
        <p:nvSpPr>
          <p:cNvPr id="6" name="Slide Number Placeholder 4"/>
          <p:cNvSpPr>
            <a:spLocks noGrp="1"/>
          </p:cNvSpPr>
          <p:nvPr>
            <p:ph type="sldNum" idx="12"/>
          </p:nvPr>
        </p:nvSpPr>
        <p:spPr/>
        <p:txBody>
          <a:bodyPr/>
          <a:lstStyle>
            <a:lvl1pPr>
              <a:defRPr/>
            </a:lvl1pPr>
          </a:lstStyle>
          <a:p>
            <a:pPr>
              <a:defRPr/>
            </a:pPr>
            <a:fld id="{98724329-4CF7-41E7-B554-0AB1166D9C16}"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8355132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40972836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695421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3168444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685287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943702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400909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63154906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2065466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34442800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641142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67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6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5084768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8"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082738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5380436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3" descr="ExLibris-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22866" y="5995358"/>
            <a:ext cx="1421071" cy="663575"/>
          </a:xfrm>
          <a:prstGeom prst="rect">
            <a:avLst/>
          </a:prstGeom>
          <a:noFill/>
          <a:ln w="9525">
            <a:noFill/>
            <a:miter lim="800000"/>
            <a:headEnd/>
            <a:tailEnd/>
          </a:ln>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grpSp>
        <p:nvGrpSpPr>
          <p:cNvPr id="17" name="קבוצה 16"/>
          <p:cNvGrpSpPr/>
          <p:nvPr userDrawn="1"/>
        </p:nvGrpSpPr>
        <p:grpSpPr>
          <a:xfrm>
            <a:off x="6650965" y="373056"/>
            <a:ext cx="2125549" cy="2582421"/>
            <a:chOff x="1405162" y="761245"/>
            <a:chExt cx="1626160" cy="1975692"/>
          </a:xfrm>
        </p:grpSpPr>
        <p:pic>
          <p:nvPicPr>
            <p:cNvPr id="18" name="תמונה 17" descr="AV16low1.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19" name="תמונה 18" descr="AV16low1.jp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0" name="תמונה 19" descr="AV16low1.jp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1" name="תמונה 20" descr="AV16low1.jpg"/>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Tree>
    <p:extLst>
      <p:ext uri="{BB962C8B-B14F-4D97-AF65-F5344CB8AC3E}">
        <p14:creationId xmlns:p14="http://schemas.microsoft.com/office/powerpoint/2010/main" val="736463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8335203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dirty="0"/>
              <a:t></a:t>
            </a:r>
            <a:r>
              <a:rPr lang="fr-FR" dirty="0"/>
              <a:t> Ex </a:t>
            </a:r>
            <a:r>
              <a:rPr lang="fr-FR" dirty="0" err="1"/>
              <a:t>Libris</a:t>
            </a:r>
            <a:r>
              <a:rPr lang="fr-FR" dirty="0"/>
              <a:t> Ltd., 2010  - </a:t>
            </a:r>
            <a:r>
              <a:rPr lang="fr-FR" dirty="0" err="1"/>
              <a:t>Internal</a:t>
            </a:r>
            <a:r>
              <a:rPr lang="fr-FR" dirty="0"/>
              <a:t> and </a:t>
            </a:r>
            <a:r>
              <a:rPr lang="fr-FR" dirty="0" err="1"/>
              <a:t>Confidential</a:t>
            </a:r>
            <a:endParaRPr lang="en-US" dirty="0"/>
          </a:p>
        </p:txBody>
      </p:sp>
    </p:spTree>
    <p:extLst>
      <p:ext uri="{BB962C8B-B14F-4D97-AF65-F5344CB8AC3E}">
        <p14:creationId xmlns:p14="http://schemas.microsoft.com/office/powerpoint/2010/main" val="2657825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120199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35429" y="1321501"/>
            <a:ext cx="7992374" cy="4603050"/>
          </a:xfrm>
        </p:spPr>
        <p:txBody>
          <a:bodyPr/>
          <a:lstStyle>
            <a:lvl1pPr marL="0" indent="0">
              <a:spcBef>
                <a:spcPts val="600"/>
              </a:spcBef>
              <a:buClrTx/>
              <a:buSzPct val="100000"/>
              <a:buFont typeface="Arial" pitchFamily="34" charset="0"/>
              <a:buNone/>
              <a:defRPr sz="1800" b="0">
                <a:solidFill>
                  <a:schemeClr val="tx1">
                    <a:lumMod val="85000"/>
                    <a:lumOff val="15000"/>
                  </a:schemeClr>
                </a:solidFill>
              </a:defRPr>
            </a:lvl1pPr>
            <a:lvl2pPr marL="180975" indent="-180975">
              <a:spcBef>
                <a:spcPts val="600"/>
              </a:spcBef>
              <a:buClrTx/>
              <a:buSzPct val="100000"/>
              <a:buFont typeface="Arial" pitchFamily="34" charset="0"/>
              <a:buChar char="•"/>
              <a:defRPr sz="1800">
                <a:solidFill>
                  <a:schemeClr val="tx1">
                    <a:lumMod val="85000"/>
                    <a:lumOff val="15000"/>
                  </a:schemeClr>
                </a:solidFill>
              </a:defRPr>
            </a:lvl2pPr>
            <a:lvl3pPr marL="355600" indent="-174625">
              <a:spcBef>
                <a:spcPts val="600"/>
              </a:spcBef>
              <a:buClrTx/>
              <a:buSzPct val="100000"/>
              <a:buFont typeface="Arial" pitchFamily="34" charset="0"/>
              <a:buChar char="•"/>
              <a:defRPr sz="1800">
                <a:solidFill>
                  <a:schemeClr val="tx1">
                    <a:lumMod val="85000"/>
                    <a:lumOff val="15000"/>
                  </a:schemeClr>
                </a:solidFill>
              </a:defRPr>
            </a:lvl3pPr>
            <a:lvl4pPr marL="536575" indent="-180975">
              <a:spcBef>
                <a:spcPts val="600"/>
              </a:spcBef>
              <a:buClrTx/>
              <a:buSzPct val="100000"/>
              <a:buFont typeface="Arial" pitchFamily="34" charset="0"/>
              <a:buChar char="•"/>
              <a:defRPr sz="1800">
                <a:solidFill>
                  <a:schemeClr val="tx1">
                    <a:lumMod val="85000"/>
                    <a:lumOff val="15000"/>
                  </a:schemeClr>
                </a:solidFill>
              </a:defRPr>
            </a:lvl4pPr>
            <a:lvl5pPr marL="719138" indent="-182563">
              <a:spcBef>
                <a:spcPts val="600"/>
              </a:spcBef>
              <a:buClrTx/>
              <a:buSzPct val="100000"/>
              <a:buFont typeface="Arial" pitchFamily="34" charset="0"/>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7" name="Footer Placeholder 1"/>
          <p:cNvSpPr txBox="1">
            <a:spLocks/>
          </p:cNvSpPr>
          <p:nvPr userDrawn="1"/>
        </p:nvSpPr>
        <p:spPr>
          <a:xfrm>
            <a:off x="157619" y="6390731"/>
            <a:ext cx="4225925" cy="23495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schemeClr val="bg1"/>
                </a:solidFill>
                <a:latin typeface="Antigoni Light" pitchFamily="34" charset="0"/>
                <a:cs typeface="Verdana" pitchFamily="34" charset="0"/>
                <a:sym typeface="Symbol" pitchFamily="18" charset="2"/>
              </a:rPr>
              <a:t> Ex Libris Ltd., </a:t>
            </a:r>
            <a:r>
              <a:rPr lang="en-US" sz="1050" dirty="0" smtClean="0">
                <a:solidFill>
                  <a:schemeClr val="bg1"/>
                </a:solidFill>
                <a:latin typeface="Antigoni Light" pitchFamily="34" charset="0"/>
                <a:cs typeface="Verdana" pitchFamily="34" charset="0"/>
                <a:sym typeface="Symbol" pitchFamily="18" charset="2"/>
              </a:rPr>
              <a:t>2014 </a:t>
            </a:r>
            <a:r>
              <a:rPr lang="en-US" sz="1050" dirty="0">
                <a:solidFill>
                  <a:schemeClr val="bg1"/>
                </a:solidFill>
                <a:latin typeface="Antigoni Light" pitchFamily="34" charset="0"/>
                <a:cs typeface="Verdana" pitchFamily="34" charset="0"/>
                <a:sym typeface="Symbol" pitchFamily="18" charset="2"/>
              </a:rPr>
              <a:t>- Internal and Confidential</a:t>
            </a:r>
          </a:p>
        </p:txBody>
      </p:sp>
      <p:sp>
        <p:nvSpPr>
          <p:cNvPr id="8"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4245936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pic>
        <p:nvPicPr>
          <p:cNvPr id="6" name="Picture 6" descr="ruler"/>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308850393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2203786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926616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429395315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740864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8"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306607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3" descr="ExLibris-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713013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grpSp>
        <p:nvGrpSpPr>
          <p:cNvPr id="2" name="קבוצה 1"/>
          <p:cNvGrpSpPr/>
          <p:nvPr userDrawn="1"/>
        </p:nvGrpSpPr>
        <p:grpSpPr>
          <a:xfrm>
            <a:off x="3581401" y="381000"/>
            <a:ext cx="5571687" cy="2298202"/>
            <a:chOff x="3581401" y="381000"/>
            <a:chExt cx="5571687" cy="2298202"/>
          </a:xfrm>
        </p:grpSpPr>
        <p:pic>
          <p:nvPicPr>
            <p:cNvPr id="15"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3581401" y="381000"/>
              <a:ext cx="5562600" cy="22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flipH="1">
              <a:off x="7095688" y="381000"/>
              <a:ext cx="2057400" cy="22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descr="intro_rainbow_ribbon"/>
          <p:cNvPicPr>
            <a:picLocks noChangeAspect="1" noChangeArrowheads="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7" name="Picture 3" descr="ExLibris-logo"/>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222866" y="5995358"/>
            <a:ext cx="1421071" cy="663575"/>
          </a:xfrm>
          <a:prstGeom prst="rect">
            <a:avLst/>
          </a:prstGeom>
          <a:noFill/>
          <a:ln w="9525">
            <a:noFill/>
            <a:miter lim="800000"/>
            <a:headEnd/>
            <a:tailEnd/>
          </a:ln>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99104335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46472988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26644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29.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39.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29.pn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3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3.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9.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9.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9.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9.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9.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image" Target="../media/image25.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4.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29.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30.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30.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29.pn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8" name="מלבן 7"/>
          <p:cNvSpPr/>
          <p:nvPr/>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0180765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Footer Placeholder 1"/>
          <p:cNvSpPr txBox="1">
            <a:spLocks/>
          </p:cNvSpPr>
          <p:nvPr userDrawn="1"/>
        </p:nvSpPr>
        <p:spPr>
          <a:xfrm>
            <a:off x="77788" y="6634163"/>
            <a:ext cx="4225925" cy="2349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b="0" dirty="0">
                <a:solidFill>
                  <a:srgbClr val="000000"/>
                </a:solidFill>
                <a:latin typeface="Verdana"/>
                <a:cs typeface="Arial" pitchFamily="34" charset="0"/>
                <a:sym typeface="Symbol" pitchFamily="18" charset="2"/>
              </a:rPr>
              <a:t> Ex Libris Ltd., </a:t>
            </a:r>
            <a:r>
              <a:rPr lang="en-US" sz="1050" b="0" dirty="0" smtClean="0">
                <a:solidFill>
                  <a:srgbClr val="000000"/>
                </a:solidFill>
                <a:latin typeface="Verdana"/>
                <a:cs typeface="Arial" pitchFamily="34" charset="0"/>
                <a:sym typeface="Symbol" pitchFamily="18" charset="2"/>
              </a:rPr>
              <a:t>2014  </a:t>
            </a:r>
            <a:r>
              <a:rPr lang="en-US" sz="1050" b="0" dirty="0">
                <a:solidFill>
                  <a:srgbClr val="000000"/>
                </a:solidFill>
                <a:latin typeface="Verdana"/>
                <a:cs typeface="Arial" pitchFamily="34" charset="0"/>
                <a:sym typeface="Symbol" pitchFamily="18" charset="2"/>
              </a:rPr>
              <a:t>- Internal and Confidential</a:t>
            </a:r>
          </a:p>
        </p:txBody>
      </p:sp>
    </p:spTree>
    <p:extLst>
      <p:ext uri="{BB962C8B-B14F-4D97-AF65-F5344CB8AC3E}">
        <p14:creationId xmlns:p14="http://schemas.microsoft.com/office/powerpoint/2010/main" val="30247485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Footer Placeholder 1"/>
          <p:cNvSpPr txBox="1">
            <a:spLocks/>
          </p:cNvSpPr>
          <p:nvPr userDrawn="1"/>
        </p:nvSpPr>
        <p:spPr>
          <a:xfrm>
            <a:off x="77788" y="6634163"/>
            <a:ext cx="4225925" cy="2349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b="0" dirty="0">
                <a:solidFill>
                  <a:srgbClr val="000000"/>
                </a:solidFill>
                <a:latin typeface="Verdana"/>
                <a:cs typeface="Arial" pitchFamily="34" charset="0"/>
                <a:sym typeface="Symbol" pitchFamily="18" charset="2"/>
              </a:rPr>
              <a:t> Ex Libris Ltd., </a:t>
            </a:r>
            <a:r>
              <a:rPr lang="en-US" sz="1050" b="0" dirty="0" smtClean="0">
                <a:solidFill>
                  <a:srgbClr val="000000"/>
                </a:solidFill>
                <a:latin typeface="Verdana"/>
                <a:cs typeface="Arial" pitchFamily="34" charset="0"/>
                <a:sym typeface="Symbol" pitchFamily="18" charset="2"/>
              </a:rPr>
              <a:t>2014  </a:t>
            </a:r>
            <a:r>
              <a:rPr lang="en-US" sz="1050" b="0" dirty="0">
                <a:solidFill>
                  <a:srgbClr val="000000"/>
                </a:solidFill>
                <a:latin typeface="Verdana"/>
                <a:cs typeface="Arial" pitchFamily="34" charset="0"/>
                <a:sym typeface="Symbol" pitchFamily="18" charset="2"/>
              </a:rPr>
              <a:t>- Internal and Confidential</a:t>
            </a:r>
          </a:p>
        </p:txBody>
      </p:sp>
    </p:spTree>
    <p:extLst>
      <p:ext uri="{BB962C8B-B14F-4D97-AF65-F5344CB8AC3E}">
        <p14:creationId xmlns:p14="http://schemas.microsoft.com/office/powerpoint/2010/main" val="144557927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cs typeface="Arial" pitchFamily="34" charset="0"/>
              </a:rPr>
              <a:t>© 2017 Ex Libris | Confidential &amp; Proprietary</a:t>
            </a:r>
            <a:endParaRPr lang="en-US" sz="1000" dirty="0">
              <a:solidFill>
                <a:srgbClr val="787878"/>
              </a:solidFill>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תמונה 12"/>
          <p:cNvPicPr>
            <a:picLocks noChangeAspect="1"/>
          </p:cNvPicPr>
          <p:nvPr userDrawn="1"/>
        </p:nvPicPr>
        <p:blipFill rotWithShape="1">
          <a:blip r:embed="rId17" cstate="email">
            <a:extLst>
              <a:ext uri="{28A0092B-C50C-407E-A947-70E740481C1C}">
                <a14:useLocalDpi xmlns:a14="http://schemas.microsoft.com/office/drawing/2010/main" val="0"/>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6809938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2" r:id="rId9"/>
    <p:sldLayoutId id="2147484123" r:id="rId10"/>
    <p:sldLayoutId id="2147484124" r:id="rId11"/>
    <p:sldLayoutId id="2147484125" r:id="rId12"/>
    <p:sldLayoutId id="2147484126" r:id="rId13"/>
    <p:sldLayoutId id="2147484142" r:id="rId14"/>
    <p:sldLayoutId id="2147484143"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14341"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A7B7CAE0-AD4B-4169-9082-ACE4667ED625}" type="slidenum">
              <a:rPr lang="he-IL" sz="1000">
                <a:solidFill>
                  <a:srgbClr val="000000"/>
                </a:solidFill>
                <a:ea typeface="MS PGothic" pitchFamily="34" charset="-128"/>
              </a:rPr>
              <a:pPr algn="ctr" eaLnBrk="0" hangingPunct="0">
                <a:defRPr/>
              </a:pPr>
              <a:t>‹#›</a:t>
            </a:fld>
            <a:endParaRPr lang="en-US" sz="1000">
              <a:solidFill>
                <a:srgbClr val="000000"/>
              </a:solidFill>
              <a:ea typeface="MS PGothic" pitchFamily="34" charset="-128"/>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pitchFamily="34" charset="0"/>
              <a:cs typeface="Arial" pitchFamily="34" charset="0"/>
            </a:endParaRPr>
          </a:p>
        </p:txBody>
      </p:sp>
      <p:pic>
        <p:nvPicPr>
          <p:cNvPr id="14344"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pitchFamily="34" charset="0"/>
              <a:cs typeface="Arial" pitchFamily="34" charset="0"/>
            </a:endParaRPr>
          </a:p>
        </p:txBody>
      </p:sp>
      <p:sp>
        <p:nvSpPr>
          <p:cNvPr id="14346"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7"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77788" y="6634163"/>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50" b="0">
                <a:solidFill>
                  <a:srgbClr val="000000"/>
                </a:solidFill>
                <a:latin typeface="+mn-lt"/>
                <a:cs typeface="+mn-cs"/>
                <a:sym typeface="Symbol" pitchFamily="18" charset="2"/>
              </a:defRPr>
            </a:lvl1pPr>
          </a:lstStyle>
          <a:p>
            <a:pPr>
              <a:defRPr/>
            </a:pPr>
            <a:r>
              <a:rPr lang="en-US"/>
              <a:t></a:t>
            </a:r>
            <a:r>
              <a:rPr lang="fr-FR"/>
              <a:t> Ex Libris Ltd., 2010  - Internal and Confidential</a:t>
            </a:r>
            <a:endParaRPr lang="en-US"/>
          </a:p>
        </p:txBody>
      </p:sp>
    </p:spTree>
  </p:cSld>
  <p:clrMap bg1="lt1" tx1="dk1" bg2="lt2" tx2="dk2" accent1="accent1" accent2="accent2" accent3="accent3" accent4="accent4" accent5="accent5" accent6="accent6" hlink="hlink" folHlink="folHlink"/>
  <p:sldLayoutIdLst>
    <p:sldLayoutId id="2147484000" r:id="rId1"/>
    <p:sldLayoutId id="2147483999" r:id="rId2"/>
    <p:sldLayoutId id="2147483998" r:id="rId3"/>
    <p:sldLayoutId id="2147483997" r:id="rId4"/>
    <p:sldLayoutId id="2147483996" r:id="rId5"/>
    <p:sldLayoutId id="2147483995" r:id="rId6"/>
    <p:sldLayoutId id="2147483994" r:id="rId7"/>
    <p:sldLayoutId id="2147483993" r:id="rId8"/>
    <p:sldLayoutId id="2147483992" r:id="rId9"/>
    <p:sldLayoutId id="2147483991" r:id="rId10"/>
    <p:sldLayoutId id="2147483990" r:id="rId11"/>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charset="0"/>
        </a:defRPr>
      </a:lvl2pPr>
      <a:lvl3pPr algn="l" rtl="0" eaLnBrk="0" fontAlgn="base" hangingPunct="0">
        <a:spcBef>
          <a:spcPct val="0"/>
        </a:spcBef>
        <a:spcAft>
          <a:spcPct val="0"/>
        </a:spcAft>
        <a:defRPr sz="2400" b="1">
          <a:solidFill>
            <a:schemeClr val="tx2"/>
          </a:solidFill>
          <a:latin typeface="Verdana" pitchFamily="34" charset="0"/>
          <a:cs typeface="Arial" charset="0"/>
        </a:defRPr>
      </a:lvl3pPr>
      <a:lvl4pPr algn="l" rtl="0" eaLnBrk="0" fontAlgn="base" hangingPunct="0">
        <a:spcBef>
          <a:spcPct val="0"/>
        </a:spcBef>
        <a:spcAft>
          <a:spcPct val="0"/>
        </a:spcAft>
        <a:defRPr sz="2400" b="1">
          <a:solidFill>
            <a:schemeClr val="tx2"/>
          </a:solidFill>
          <a:latin typeface="Verdana" pitchFamily="34" charset="0"/>
          <a:cs typeface="Arial" charset="0"/>
        </a:defRPr>
      </a:lvl4pPr>
      <a:lvl5pPr algn="l" rtl="0" eaLnBrk="0" fontAlgn="base" hangingPunct="0">
        <a:spcBef>
          <a:spcPct val="0"/>
        </a:spcBef>
        <a:spcAft>
          <a:spcPct val="0"/>
        </a:spcAft>
        <a:defRPr sz="2400" b="1">
          <a:solidFill>
            <a:schemeClr val="tx2"/>
          </a:solidFill>
          <a:latin typeface="Verdana" pitchFamily="34" charset="0"/>
          <a:cs typeface="Arial" charset="0"/>
        </a:defRPr>
      </a:lvl5pPr>
      <a:lvl6pPr marL="457200" algn="l" rtl="0" fontAlgn="base">
        <a:spcBef>
          <a:spcPct val="0"/>
        </a:spcBef>
        <a:spcAft>
          <a:spcPct val="0"/>
        </a:spcAft>
        <a:defRPr sz="2400" b="1">
          <a:solidFill>
            <a:schemeClr val="tx2"/>
          </a:solidFill>
          <a:latin typeface="Verdana" pitchFamily="34" charset="0"/>
          <a:cs typeface="Arial" charset="0"/>
        </a:defRPr>
      </a:lvl6pPr>
      <a:lvl7pPr marL="914400" algn="l" rtl="0" fontAlgn="base">
        <a:spcBef>
          <a:spcPct val="0"/>
        </a:spcBef>
        <a:spcAft>
          <a:spcPct val="0"/>
        </a:spcAft>
        <a:defRPr sz="2400" b="1">
          <a:solidFill>
            <a:schemeClr val="tx2"/>
          </a:solidFill>
          <a:latin typeface="Verdana" pitchFamily="34" charset="0"/>
          <a:cs typeface="Arial" charset="0"/>
        </a:defRPr>
      </a:lvl7pPr>
      <a:lvl8pPr marL="1371600" algn="l" rtl="0" fontAlgn="base">
        <a:spcBef>
          <a:spcPct val="0"/>
        </a:spcBef>
        <a:spcAft>
          <a:spcPct val="0"/>
        </a:spcAft>
        <a:defRPr sz="2400" b="1">
          <a:solidFill>
            <a:schemeClr val="tx2"/>
          </a:solidFill>
          <a:latin typeface="Verdana" pitchFamily="34" charset="0"/>
          <a:cs typeface="Arial" charset="0"/>
        </a:defRPr>
      </a:lvl8pPr>
      <a:lvl9pPr marL="1828800" algn="l" rtl="0" fontAlgn="base">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a:solidFill>
                <a:srgbClr val="000000"/>
              </a:solidFill>
              <a:cs typeface="Arial" pitchFamily="34"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pic>
        <p:nvPicPr>
          <p:cNvPr id="266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52533EA7-9168-4522-93FB-145FD3F5236D}" type="slidenum">
              <a:rPr lang="ar-SA" sz="1000">
                <a:solidFill>
                  <a:srgbClr val="000000"/>
                </a:solidFill>
                <a:ea typeface="MS PGothic" pitchFamily="34" charset="-128"/>
                <a:cs typeface="Arial" pitchFamily="34" charset="0"/>
              </a:rPr>
              <a:pPr algn="ctr" eaLnBrk="0" hangingPunct="0">
                <a:defRPr/>
              </a:pPr>
              <a:t>‹#›</a:t>
            </a:fld>
            <a:endParaRPr lang="en-US" sz="1000" dirty="0">
              <a:solidFill>
                <a:srgbClr val="000000"/>
              </a:solidFill>
              <a:ea typeface="MS PGothic" pitchFamily="34" charset="-128"/>
              <a:cs typeface="Arial" pitchFamily="34" charset="0"/>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cs typeface="Arial" pitchFamily="34" charset="0"/>
            </a:endParaRPr>
          </a:p>
        </p:txBody>
      </p:sp>
      <p:pic>
        <p:nvPicPr>
          <p:cNvPr id="266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a:solidFill>
                <a:srgbClr val="000000"/>
              </a:solidFill>
              <a:cs typeface="Arial" pitchFamily="34" charset="0"/>
            </a:endParaRPr>
          </a:p>
        </p:txBody>
      </p:sp>
      <p:sp>
        <p:nvSpPr>
          <p:cNvPr id="26634"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5"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77788" y="6634163"/>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50">
                <a:solidFill>
                  <a:srgbClr val="000000"/>
                </a:solidFill>
                <a:latin typeface="+mn-lt"/>
                <a:cs typeface="+mn-cs"/>
                <a:sym typeface="Symbol" pitchFamily="18" charset="2"/>
              </a:defRPr>
            </a:lvl1pPr>
          </a:lstStyle>
          <a:p>
            <a:pPr>
              <a:defRPr/>
            </a:pPr>
            <a:r>
              <a:rPr lang="en-US"/>
              <a:t></a:t>
            </a:r>
            <a:r>
              <a:rPr lang="fr-FR"/>
              <a:t> Ex Libris Ltd., 2010  - Internal and Confidential</a:t>
            </a:r>
            <a:endParaRPr lang="en-US"/>
          </a:p>
        </p:txBody>
      </p:sp>
    </p:spTree>
  </p:cSld>
  <p:clrMap bg1="lt1" tx1="dk1" bg2="lt2" tx2="dk2" accent1="accent1" accent2="accent2" accent3="accent3" accent4="accent4" accent5="accent5" accent6="accent6" hlink="hlink" folHlink="folHlink"/>
  <p:sldLayoutIdLst>
    <p:sldLayoutId id="2147484011" r:id="rId1"/>
    <p:sldLayoutId id="2147484010" r:id="rId2"/>
    <p:sldLayoutId id="2147484009" r:id="rId3"/>
    <p:sldLayoutId id="2147484008" r:id="rId4"/>
    <p:sldLayoutId id="2147484007" r:id="rId5"/>
    <p:sldLayoutId id="2147484006" r:id="rId6"/>
    <p:sldLayoutId id="2147484005" r:id="rId7"/>
    <p:sldLayoutId id="2147484004" r:id="rId8"/>
    <p:sldLayoutId id="2147484003" r:id="rId9"/>
    <p:sldLayoutId id="2147484002" r:id="rId10"/>
    <p:sldLayoutId id="2147484001" r:id="rId11"/>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charset="0"/>
        </a:defRPr>
      </a:lvl2pPr>
      <a:lvl3pPr algn="l" rtl="0" eaLnBrk="0" fontAlgn="base" hangingPunct="0">
        <a:spcBef>
          <a:spcPct val="0"/>
        </a:spcBef>
        <a:spcAft>
          <a:spcPct val="0"/>
        </a:spcAft>
        <a:defRPr sz="2400" b="1">
          <a:solidFill>
            <a:schemeClr val="tx2"/>
          </a:solidFill>
          <a:latin typeface="Verdana" pitchFamily="34" charset="0"/>
          <a:cs typeface="Arial" charset="0"/>
        </a:defRPr>
      </a:lvl3pPr>
      <a:lvl4pPr algn="l" rtl="0" eaLnBrk="0" fontAlgn="base" hangingPunct="0">
        <a:spcBef>
          <a:spcPct val="0"/>
        </a:spcBef>
        <a:spcAft>
          <a:spcPct val="0"/>
        </a:spcAft>
        <a:defRPr sz="2400" b="1">
          <a:solidFill>
            <a:schemeClr val="tx2"/>
          </a:solidFill>
          <a:latin typeface="Verdana" pitchFamily="34" charset="0"/>
          <a:cs typeface="Arial" charset="0"/>
        </a:defRPr>
      </a:lvl4pPr>
      <a:lvl5pPr algn="l" rtl="0" eaLnBrk="0" fontAlgn="base" hangingPunct="0">
        <a:spcBef>
          <a:spcPct val="0"/>
        </a:spcBef>
        <a:spcAft>
          <a:spcPct val="0"/>
        </a:spcAft>
        <a:defRPr sz="2400" b="1">
          <a:solidFill>
            <a:schemeClr val="tx2"/>
          </a:solidFill>
          <a:latin typeface="Verdana" pitchFamily="34" charset="0"/>
          <a:cs typeface="Arial" charset="0"/>
        </a:defRPr>
      </a:lvl5pPr>
      <a:lvl6pPr marL="457200" algn="l" rtl="0" fontAlgn="base">
        <a:spcBef>
          <a:spcPct val="0"/>
        </a:spcBef>
        <a:spcAft>
          <a:spcPct val="0"/>
        </a:spcAft>
        <a:defRPr sz="2400" b="1">
          <a:solidFill>
            <a:schemeClr val="tx2"/>
          </a:solidFill>
          <a:latin typeface="Verdana" pitchFamily="34" charset="0"/>
          <a:cs typeface="Arial" charset="0"/>
        </a:defRPr>
      </a:lvl6pPr>
      <a:lvl7pPr marL="914400" algn="l" rtl="0" fontAlgn="base">
        <a:spcBef>
          <a:spcPct val="0"/>
        </a:spcBef>
        <a:spcAft>
          <a:spcPct val="0"/>
        </a:spcAft>
        <a:defRPr sz="2400" b="1">
          <a:solidFill>
            <a:schemeClr val="tx2"/>
          </a:solidFill>
          <a:latin typeface="Verdana" pitchFamily="34" charset="0"/>
          <a:cs typeface="Arial" charset="0"/>
        </a:defRPr>
      </a:lvl7pPr>
      <a:lvl8pPr marL="1371600" algn="l" rtl="0" fontAlgn="base">
        <a:spcBef>
          <a:spcPct val="0"/>
        </a:spcBef>
        <a:spcAft>
          <a:spcPct val="0"/>
        </a:spcAft>
        <a:defRPr sz="2400" b="1">
          <a:solidFill>
            <a:schemeClr val="tx2"/>
          </a:solidFill>
          <a:latin typeface="Verdana" pitchFamily="34" charset="0"/>
          <a:cs typeface="Arial" charset="0"/>
        </a:defRPr>
      </a:lvl8pPr>
      <a:lvl9pPr marL="1828800" algn="l" rtl="0" fontAlgn="base">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38917"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9A6A1D0B-8C0C-4AEB-8858-5AB2FBEBFADA}"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38920"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38922"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Date Placeholder 2"/>
          <p:cNvSpPr>
            <a:spLocks noGrp="1"/>
          </p:cNvSpPr>
          <p:nvPr>
            <p:ph type="dt" idx="2"/>
          </p:nvPr>
        </p:nvSpPr>
        <p:spPr>
          <a:xfrm>
            <a:off x="685800" y="6246813"/>
            <a:ext cx="1905000" cy="457200"/>
          </a:xfrm>
          <a:prstGeom prst="rect">
            <a:avLst/>
          </a:prstGeom>
        </p:spPr>
        <p:txBody>
          <a:bodyPr lIns="82287" tIns="41143" rIns="82287" bIns="41143"/>
          <a:lstStyle>
            <a:lvl1pPr>
              <a:defRPr sz="1800" b="0">
                <a:solidFill>
                  <a:schemeClr val="tx1"/>
                </a:solidFill>
                <a:latin typeface="Arial" charset="0"/>
              </a:defRPr>
            </a:lvl1pPr>
          </a:lstStyle>
          <a:p>
            <a:pPr>
              <a:defRPr/>
            </a:pPr>
            <a:endParaRPr lang="en-US"/>
          </a:p>
        </p:txBody>
      </p:sp>
      <p:sp>
        <p:nvSpPr>
          <p:cNvPr id="16" name="Footer Placeholder 3"/>
          <p:cNvSpPr>
            <a:spLocks noGrp="1"/>
          </p:cNvSpPr>
          <p:nvPr>
            <p:ph type="ftr" idx="3"/>
          </p:nvPr>
        </p:nvSpPr>
        <p:spPr bwMode="auto">
          <a:xfrm>
            <a:off x="3124200" y="6246813"/>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50" b="0">
                <a:solidFill>
                  <a:srgbClr val="000000"/>
                </a:solidFill>
                <a:latin typeface="+mn-lt"/>
                <a:cs typeface="+mn-cs"/>
                <a:sym typeface="Symbol" pitchFamily="18" charset="2"/>
              </a:defRPr>
            </a:lvl1pPr>
          </a:lstStyle>
          <a:p>
            <a:pPr>
              <a:defRPr/>
            </a:pPr>
            <a:endParaRPr lang="en-US"/>
          </a:p>
        </p:txBody>
      </p:sp>
      <p:sp>
        <p:nvSpPr>
          <p:cNvPr id="17" name="Slide Number Placeholder 4"/>
          <p:cNvSpPr>
            <a:spLocks noGrp="1"/>
          </p:cNvSpPr>
          <p:nvPr>
            <p:ph type="sldNum" idx="4"/>
          </p:nvPr>
        </p:nvSpPr>
        <p:spPr>
          <a:xfrm>
            <a:off x="6553200" y="6246813"/>
            <a:ext cx="1906588" cy="457200"/>
          </a:xfrm>
          <a:prstGeom prst="rect">
            <a:avLst/>
          </a:prstGeom>
        </p:spPr>
        <p:txBody>
          <a:bodyPr lIns="82287" tIns="41143" rIns="82287" bIns="41143"/>
          <a:lstStyle>
            <a:lvl1pPr>
              <a:defRPr sz="1800" b="0">
                <a:solidFill>
                  <a:schemeClr val="tx1"/>
                </a:solidFill>
                <a:latin typeface="Arial" charset="0"/>
              </a:defRPr>
            </a:lvl1pPr>
          </a:lstStyle>
          <a:p>
            <a:pPr>
              <a:defRPr/>
            </a:pPr>
            <a:fld id="{0763E48E-047E-4483-AB5A-09B36F611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1" r:id="rId2"/>
    <p:sldLayoutId id="2147484020" r:id="rId3"/>
    <p:sldLayoutId id="2147484019" r:id="rId4"/>
    <p:sldLayoutId id="2147484018" r:id="rId5"/>
    <p:sldLayoutId id="2147484017" r:id="rId6"/>
    <p:sldLayoutId id="2147484016" r:id="rId7"/>
    <p:sldLayoutId id="2147484015" r:id="rId8"/>
    <p:sldLayoutId id="2147484014" r:id="rId9"/>
    <p:sldLayoutId id="2147484013" r:id="rId10"/>
    <p:sldLayoutId id="2147484012" r:id="rId11"/>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charset="0"/>
        </a:defRPr>
      </a:lvl2pPr>
      <a:lvl3pPr algn="l" rtl="0" eaLnBrk="0" fontAlgn="base" hangingPunct="0">
        <a:spcBef>
          <a:spcPct val="0"/>
        </a:spcBef>
        <a:spcAft>
          <a:spcPct val="0"/>
        </a:spcAft>
        <a:defRPr sz="2400" b="1">
          <a:solidFill>
            <a:schemeClr val="tx2"/>
          </a:solidFill>
          <a:latin typeface="Verdana" pitchFamily="34" charset="0"/>
          <a:cs typeface="Arial" charset="0"/>
        </a:defRPr>
      </a:lvl3pPr>
      <a:lvl4pPr algn="l" rtl="0" eaLnBrk="0" fontAlgn="base" hangingPunct="0">
        <a:spcBef>
          <a:spcPct val="0"/>
        </a:spcBef>
        <a:spcAft>
          <a:spcPct val="0"/>
        </a:spcAft>
        <a:defRPr sz="2400" b="1">
          <a:solidFill>
            <a:schemeClr val="tx2"/>
          </a:solidFill>
          <a:latin typeface="Verdana" pitchFamily="34" charset="0"/>
          <a:cs typeface="Arial" charset="0"/>
        </a:defRPr>
      </a:lvl4pPr>
      <a:lvl5pPr algn="l" rtl="0" eaLnBrk="0" fontAlgn="base" hangingPunct="0">
        <a:spcBef>
          <a:spcPct val="0"/>
        </a:spcBef>
        <a:spcAft>
          <a:spcPct val="0"/>
        </a:spcAft>
        <a:defRPr sz="2400" b="1">
          <a:solidFill>
            <a:schemeClr val="tx2"/>
          </a:solidFill>
          <a:latin typeface="Verdana" pitchFamily="34" charset="0"/>
          <a:cs typeface="Arial" charset="0"/>
        </a:defRPr>
      </a:lvl5pPr>
      <a:lvl6pPr marL="457200" algn="l" rtl="0" fontAlgn="base">
        <a:spcBef>
          <a:spcPct val="0"/>
        </a:spcBef>
        <a:spcAft>
          <a:spcPct val="0"/>
        </a:spcAft>
        <a:defRPr sz="2400" b="1">
          <a:solidFill>
            <a:schemeClr val="tx2"/>
          </a:solidFill>
          <a:latin typeface="Verdana" pitchFamily="34" charset="0"/>
          <a:cs typeface="Arial" charset="0"/>
        </a:defRPr>
      </a:lvl6pPr>
      <a:lvl7pPr marL="914400" algn="l" rtl="0" fontAlgn="base">
        <a:spcBef>
          <a:spcPct val="0"/>
        </a:spcBef>
        <a:spcAft>
          <a:spcPct val="0"/>
        </a:spcAft>
        <a:defRPr sz="2400" b="1">
          <a:solidFill>
            <a:schemeClr val="tx2"/>
          </a:solidFill>
          <a:latin typeface="Verdana" pitchFamily="34" charset="0"/>
          <a:cs typeface="Arial" charset="0"/>
        </a:defRPr>
      </a:lvl7pPr>
      <a:lvl8pPr marL="1371600" algn="l" rtl="0" fontAlgn="base">
        <a:spcBef>
          <a:spcPct val="0"/>
        </a:spcBef>
        <a:spcAft>
          <a:spcPct val="0"/>
        </a:spcAft>
        <a:defRPr sz="2400" b="1">
          <a:solidFill>
            <a:schemeClr val="tx2"/>
          </a:solidFill>
          <a:latin typeface="Verdana" pitchFamily="34" charset="0"/>
          <a:cs typeface="Arial" charset="0"/>
        </a:defRPr>
      </a:lvl8pPr>
      <a:lvl9pPr marL="1828800" algn="l" rtl="0" fontAlgn="base">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pic>
        <p:nvPicPr>
          <p:cNvPr id="5120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6E2BE304-DDB4-40F5-B8F7-0EEEEC968A20}"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5120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w="9525">
            <a:noFill/>
            <a:miter lim="800000"/>
            <a:headEnd/>
            <a:tailEnd/>
          </a:ln>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51210"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1"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Date Placeholder 2"/>
          <p:cNvSpPr>
            <a:spLocks noGrp="1"/>
          </p:cNvSpPr>
          <p:nvPr>
            <p:ph type="dt" idx="2"/>
          </p:nvPr>
        </p:nvSpPr>
        <p:spPr>
          <a:xfrm>
            <a:off x="685800" y="6246813"/>
            <a:ext cx="1905000" cy="457200"/>
          </a:xfrm>
          <a:prstGeom prst="rect">
            <a:avLst/>
          </a:prstGeom>
        </p:spPr>
        <p:txBody>
          <a:bodyPr lIns="82287" tIns="41143" rIns="82287" bIns="41143"/>
          <a:lstStyle>
            <a:lvl1pPr>
              <a:defRPr sz="1800" b="0">
                <a:solidFill>
                  <a:schemeClr val="tx1"/>
                </a:solidFill>
                <a:latin typeface="Arial" charset="0"/>
              </a:defRPr>
            </a:lvl1pPr>
          </a:lstStyle>
          <a:p>
            <a:pPr>
              <a:defRPr/>
            </a:pPr>
            <a:endParaRPr lang="en-US"/>
          </a:p>
        </p:txBody>
      </p:sp>
      <p:sp>
        <p:nvSpPr>
          <p:cNvPr id="16" name="Footer Placeholder 3"/>
          <p:cNvSpPr>
            <a:spLocks noGrp="1"/>
          </p:cNvSpPr>
          <p:nvPr>
            <p:ph type="ftr" idx="3"/>
          </p:nvPr>
        </p:nvSpPr>
        <p:spPr bwMode="auto">
          <a:xfrm>
            <a:off x="3124200" y="6246813"/>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50" b="0">
                <a:solidFill>
                  <a:srgbClr val="000000"/>
                </a:solidFill>
                <a:latin typeface="+mn-lt"/>
                <a:cs typeface="+mn-cs"/>
                <a:sym typeface="Symbol" pitchFamily="18" charset="2"/>
              </a:defRPr>
            </a:lvl1pPr>
          </a:lstStyle>
          <a:p>
            <a:pPr>
              <a:defRPr/>
            </a:pPr>
            <a:endParaRPr lang="en-US"/>
          </a:p>
        </p:txBody>
      </p:sp>
      <p:sp>
        <p:nvSpPr>
          <p:cNvPr id="17" name="Slide Number Placeholder 4"/>
          <p:cNvSpPr>
            <a:spLocks noGrp="1"/>
          </p:cNvSpPr>
          <p:nvPr>
            <p:ph type="sldNum" idx="4"/>
          </p:nvPr>
        </p:nvSpPr>
        <p:spPr>
          <a:xfrm>
            <a:off x="6553200" y="6246813"/>
            <a:ext cx="1906588" cy="457200"/>
          </a:xfrm>
          <a:prstGeom prst="rect">
            <a:avLst/>
          </a:prstGeom>
        </p:spPr>
        <p:txBody>
          <a:bodyPr lIns="82287" tIns="41143" rIns="82287" bIns="41143"/>
          <a:lstStyle>
            <a:lvl1pPr>
              <a:defRPr sz="1800" b="0">
                <a:solidFill>
                  <a:schemeClr val="tx1"/>
                </a:solidFill>
                <a:latin typeface="Arial" charset="0"/>
              </a:defRPr>
            </a:lvl1pPr>
          </a:lstStyle>
          <a:p>
            <a:pPr>
              <a:defRPr/>
            </a:pPr>
            <a:fld id="{C8C7FF65-A686-4905-8570-A144EFCC77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2" r:id="rId2"/>
    <p:sldLayoutId id="2147484031" r:id="rId3"/>
    <p:sldLayoutId id="2147484030" r:id="rId4"/>
    <p:sldLayoutId id="2147484029" r:id="rId5"/>
    <p:sldLayoutId id="2147484028" r:id="rId6"/>
    <p:sldLayoutId id="2147484027" r:id="rId7"/>
    <p:sldLayoutId id="2147484026" r:id="rId8"/>
    <p:sldLayoutId id="2147484025" r:id="rId9"/>
    <p:sldLayoutId id="2147484024" r:id="rId10"/>
    <p:sldLayoutId id="2147484023" r:id="rId11"/>
  </p:sldLayoutIdLst>
  <p:transition>
    <p:fade/>
  </p:transition>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charset="0"/>
        </a:defRPr>
      </a:lvl2pPr>
      <a:lvl3pPr algn="l" rtl="0" eaLnBrk="0" fontAlgn="base" hangingPunct="0">
        <a:spcBef>
          <a:spcPct val="0"/>
        </a:spcBef>
        <a:spcAft>
          <a:spcPct val="0"/>
        </a:spcAft>
        <a:defRPr sz="2400" b="1">
          <a:solidFill>
            <a:schemeClr val="tx2"/>
          </a:solidFill>
          <a:latin typeface="Verdana" pitchFamily="34" charset="0"/>
          <a:cs typeface="Arial" charset="0"/>
        </a:defRPr>
      </a:lvl3pPr>
      <a:lvl4pPr algn="l" rtl="0" eaLnBrk="0" fontAlgn="base" hangingPunct="0">
        <a:spcBef>
          <a:spcPct val="0"/>
        </a:spcBef>
        <a:spcAft>
          <a:spcPct val="0"/>
        </a:spcAft>
        <a:defRPr sz="2400" b="1">
          <a:solidFill>
            <a:schemeClr val="tx2"/>
          </a:solidFill>
          <a:latin typeface="Verdana" pitchFamily="34" charset="0"/>
          <a:cs typeface="Arial" charset="0"/>
        </a:defRPr>
      </a:lvl4pPr>
      <a:lvl5pPr algn="l" rtl="0" eaLnBrk="0" fontAlgn="base" hangingPunct="0">
        <a:spcBef>
          <a:spcPct val="0"/>
        </a:spcBef>
        <a:spcAft>
          <a:spcPct val="0"/>
        </a:spcAft>
        <a:defRPr sz="2400" b="1">
          <a:solidFill>
            <a:schemeClr val="tx2"/>
          </a:solidFill>
          <a:latin typeface="Verdana" pitchFamily="34" charset="0"/>
          <a:cs typeface="Arial" charset="0"/>
        </a:defRPr>
      </a:lvl5pPr>
      <a:lvl6pPr marL="457200" algn="l" rtl="0" fontAlgn="base">
        <a:spcBef>
          <a:spcPct val="0"/>
        </a:spcBef>
        <a:spcAft>
          <a:spcPct val="0"/>
        </a:spcAft>
        <a:defRPr sz="2400" b="1">
          <a:solidFill>
            <a:schemeClr val="tx2"/>
          </a:solidFill>
          <a:latin typeface="Verdana" pitchFamily="34" charset="0"/>
          <a:cs typeface="Arial" charset="0"/>
        </a:defRPr>
      </a:lvl6pPr>
      <a:lvl7pPr marL="914400" algn="l" rtl="0" fontAlgn="base">
        <a:spcBef>
          <a:spcPct val="0"/>
        </a:spcBef>
        <a:spcAft>
          <a:spcPct val="0"/>
        </a:spcAft>
        <a:defRPr sz="2400" b="1">
          <a:solidFill>
            <a:schemeClr val="tx2"/>
          </a:solidFill>
          <a:latin typeface="Verdana" pitchFamily="34" charset="0"/>
          <a:cs typeface="Arial" charset="0"/>
        </a:defRPr>
      </a:lvl7pPr>
      <a:lvl8pPr marL="1371600" algn="l" rtl="0" fontAlgn="base">
        <a:spcBef>
          <a:spcPct val="0"/>
        </a:spcBef>
        <a:spcAft>
          <a:spcPct val="0"/>
        </a:spcAft>
        <a:defRPr sz="2400" b="1">
          <a:solidFill>
            <a:schemeClr val="tx2"/>
          </a:solidFill>
          <a:latin typeface="Verdana" pitchFamily="34" charset="0"/>
          <a:cs typeface="Arial" charset="0"/>
        </a:defRPr>
      </a:lvl8pPr>
      <a:lvl9pPr marL="1828800" algn="l" rtl="0" fontAlgn="base">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E4E4E4"/>
              </a:gs>
              <a:gs pos="100000">
                <a:schemeClr val="bg1"/>
              </a:gs>
            </a:gsLst>
            <a:lin ang="0" scaled="1"/>
            <a:tileRect/>
          </a:gradFill>
          <a:ln w="9525">
            <a:noFill/>
            <a:miter lim="800000"/>
            <a:headEnd/>
            <a:tailEnd/>
          </a:ln>
          <a:effectLst/>
        </p:spPr>
        <p:txBody>
          <a:bodyPr wrap="none" anchor="ctr"/>
          <a:lstStyle/>
          <a:p>
            <a:pPr algn="r" rtl="1">
              <a:defRPr/>
            </a:pPr>
            <a:endParaRPr lang="en-US" sz="1800" b="0" dirty="0">
              <a:solidFill>
                <a:srgbClr val="000000"/>
              </a:solidFill>
              <a:latin typeface="Arial" charset="0"/>
              <a:ea typeface="MS PGothic" pitchFamily="34" charset="-128"/>
              <a:cs typeface="Arial"/>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dirty="0">
              <a:solidFill>
                <a:srgbClr val="000000"/>
              </a:solidFill>
              <a:latin typeface="Arial" pitchFamily="34" charset="0"/>
              <a:ea typeface="MS PGothic" pitchFamily="34" charset="-128"/>
              <a:cs typeface="Arial"/>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dirty="0">
              <a:solidFill>
                <a:srgbClr val="000000"/>
              </a:solidFill>
              <a:latin typeface="Arial" pitchFamily="34" charset="0"/>
              <a:ea typeface="MS PGothic" pitchFamily="34" charset="-128"/>
              <a:cs typeface="Arial"/>
            </a:endParaRPr>
          </a:p>
        </p:txBody>
      </p:sp>
      <p:pic>
        <p:nvPicPr>
          <p:cNvPr id="778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fld id="{E589247D-B864-4FC2-B916-A571ECD4AD29}" type="slidenum">
              <a:rPr lang="ar-SA" sz="1100">
                <a:solidFill>
                  <a:srgbClr val="000000"/>
                </a:solidFill>
                <a:ea typeface="MS PGothic" pitchFamily="34" charset="-128"/>
                <a:cs typeface="Arial"/>
              </a:rPr>
              <a:pPr algn="ctr" eaLnBrk="0" hangingPunct="0"/>
              <a:t>‹#›</a:t>
            </a:fld>
            <a:endParaRPr lang="en-US" sz="1100" dirty="0">
              <a:solidFill>
                <a:srgbClr val="000000"/>
              </a:solidFill>
              <a:ea typeface="MS PGothic" pitchFamily="34" charset="-128"/>
              <a:cs typeface="Arial"/>
            </a:endParaRPr>
          </a:p>
        </p:txBody>
      </p:sp>
      <p:sp>
        <p:nvSpPr>
          <p:cNvPr id="10" name="Rectangle 5"/>
          <p:cNvSpPr>
            <a:spLocks noChangeArrowheads="1"/>
          </p:cNvSpPr>
          <p:nvPr/>
        </p:nvSpPr>
        <p:spPr bwMode="auto">
          <a:xfrm>
            <a:off x="0" y="984250"/>
            <a:ext cx="9144000" cy="513238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dirty="0">
              <a:solidFill>
                <a:srgbClr val="000000"/>
              </a:solidFill>
              <a:latin typeface="Arial" charset="0"/>
              <a:ea typeface="MS PGothic" pitchFamily="34" charset="-128"/>
              <a:cs typeface="Arial"/>
            </a:endParaRPr>
          </a:p>
        </p:txBody>
      </p:sp>
      <p:pic>
        <p:nvPicPr>
          <p:cNvPr id="778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957263"/>
            <a:ext cx="9531351" cy="85725"/>
          </a:xfrm>
          <a:prstGeom prst="rect">
            <a:avLst/>
          </a:prstGeom>
          <a:noFill/>
          <a:ln w="9525">
            <a:noFill/>
            <a:miter lim="800000"/>
            <a:headEnd/>
            <a:tailEnd/>
          </a:ln>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dirty="0">
              <a:solidFill>
                <a:srgbClr val="000000"/>
              </a:solidFill>
              <a:latin typeface="Arial" charset="0"/>
              <a:ea typeface="MS PGothic" pitchFamily="34" charset="-128"/>
              <a:cs typeface="Arial"/>
            </a:endParaRPr>
          </a:p>
        </p:txBody>
      </p:sp>
      <p:sp>
        <p:nvSpPr>
          <p:cNvPr id="15"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800" b="0" dirty="0">
              <a:solidFill>
                <a:srgbClr val="000000"/>
              </a:solidFill>
              <a:latin typeface="Arial" pitchFamily="34" charset="0"/>
              <a:ea typeface="MS PGothic" pitchFamily="34" charset="-128"/>
              <a:cs typeface="Arial"/>
            </a:endParaRPr>
          </a:p>
        </p:txBody>
      </p:sp>
      <p:sp>
        <p:nvSpPr>
          <p:cNvPr id="16"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800" b="0" dirty="0">
              <a:solidFill>
                <a:srgbClr val="000000"/>
              </a:solidFill>
              <a:latin typeface="Arial" charset="0"/>
              <a:ea typeface="MS PGothic" pitchFamily="34" charset="-128"/>
              <a:cs typeface="Arial"/>
            </a:endParaRPr>
          </a:p>
        </p:txBody>
      </p:sp>
      <p:pic>
        <p:nvPicPr>
          <p:cNvPr id="77836" name="Picture 4" descr="intro_rainbow_ribbon"/>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w="9525">
            <a:noFill/>
            <a:miter lim="800000"/>
            <a:headEnd/>
            <a:tailEnd/>
          </a:ln>
        </p:spPr>
      </p:pic>
      <p:pic>
        <p:nvPicPr>
          <p:cNvPr id="77837" name="Picture 3" descr="ExLibris-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w="9525">
            <a:noFill/>
            <a:miter lim="800000"/>
            <a:headEnd/>
            <a:tailEnd/>
          </a:ln>
        </p:spPr>
      </p:pic>
      <p:sp>
        <p:nvSpPr>
          <p:cNvPr id="77838"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9"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 name="Rectangle 4"/>
          <p:cNvSpPr>
            <a:spLocks noGrp="1" noChangeArrowheads="1"/>
          </p:cNvSpPr>
          <p:nvPr>
            <p:ph type="ftr" sz="quarter" idx="3"/>
          </p:nvPr>
        </p:nvSpPr>
        <p:spPr bwMode="auto">
          <a:xfrm>
            <a:off x="77788" y="6634163"/>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50">
                <a:solidFill>
                  <a:srgbClr val="000000"/>
                </a:solidFill>
                <a:latin typeface="+mn-lt"/>
                <a:ea typeface="+mn-ea"/>
                <a:cs typeface="+mn-cs"/>
                <a:sym typeface="Symbol" pitchFamily="18" charset="2"/>
              </a:defRPr>
            </a:lvl1pPr>
          </a:lstStyle>
          <a:p>
            <a:pPr>
              <a:defRPr/>
            </a:pPr>
            <a:r>
              <a:rPr lang="en-US" b="0" dirty="0"/>
              <a:t></a:t>
            </a:r>
            <a:r>
              <a:rPr lang="fr-FR" b="0" dirty="0"/>
              <a:t> Ex Libris Ltd., 2010  - Internal and Confidential</a:t>
            </a:r>
            <a:endParaRPr lang="en-US" b="0" dirty="0"/>
          </a:p>
        </p:txBody>
      </p:sp>
    </p:spTree>
    <p:extLst>
      <p:ext uri="{BB962C8B-B14F-4D97-AF65-F5344CB8AC3E}">
        <p14:creationId xmlns:p14="http://schemas.microsoft.com/office/powerpoint/2010/main" val="2526497679"/>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charset="0"/>
        </a:defRPr>
      </a:lvl2pPr>
      <a:lvl3pPr algn="l" rtl="0" eaLnBrk="0" fontAlgn="base" hangingPunct="0">
        <a:spcBef>
          <a:spcPct val="0"/>
        </a:spcBef>
        <a:spcAft>
          <a:spcPct val="0"/>
        </a:spcAft>
        <a:defRPr sz="2000" b="1">
          <a:solidFill>
            <a:schemeClr val="tx2"/>
          </a:solidFill>
          <a:latin typeface="Verdana" pitchFamily="34" charset="0"/>
          <a:cs typeface="Arial" charset="0"/>
        </a:defRPr>
      </a:lvl3pPr>
      <a:lvl4pPr algn="l" rtl="0" eaLnBrk="0" fontAlgn="base" hangingPunct="0">
        <a:spcBef>
          <a:spcPct val="0"/>
        </a:spcBef>
        <a:spcAft>
          <a:spcPct val="0"/>
        </a:spcAft>
        <a:defRPr sz="2000" b="1">
          <a:solidFill>
            <a:schemeClr val="tx2"/>
          </a:solidFill>
          <a:latin typeface="Verdana" pitchFamily="34" charset="0"/>
          <a:cs typeface="Arial" charset="0"/>
        </a:defRPr>
      </a:lvl4pPr>
      <a:lvl5pPr algn="l" rtl="0" eaLnBrk="0" fontAlgn="base" hangingPunct="0">
        <a:spcBef>
          <a:spcPct val="0"/>
        </a:spcBef>
        <a:spcAft>
          <a:spcPct val="0"/>
        </a:spcAft>
        <a:defRPr sz="2000" b="1">
          <a:solidFill>
            <a:schemeClr val="tx2"/>
          </a:solidFill>
          <a:latin typeface="Verdana" pitchFamily="34" charset="0"/>
          <a:cs typeface="Arial" charset="0"/>
        </a:defRPr>
      </a:lvl5pPr>
      <a:lvl6pPr marL="457200" algn="l" rtl="0" fontAlgn="base">
        <a:spcBef>
          <a:spcPct val="0"/>
        </a:spcBef>
        <a:spcAft>
          <a:spcPct val="0"/>
        </a:spcAft>
        <a:defRPr sz="2000" b="1">
          <a:solidFill>
            <a:schemeClr val="tx2"/>
          </a:solidFill>
          <a:latin typeface="Verdana" pitchFamily="34" charset="0"/>
          <a:cs typeface="Arial" charset="0"/>
        </a:defRPr>
      </a:lvl6pPr>
      <a:lvl7pPr marL="914400" algn="l" rtl="0" fontAlgn="base">
        <a:spcBef>
          <a:spcPct val="0"/>
        </a:spcBef>
        <a:spcAft>
          <a:spcPct val="0"/>
        </a:spcAft>
        <a:defRPr sz="2000" b="1">
          <a:solidFill>
            <a:schemeClr val="tx2"/>
          </a:solidFill>
          <a:latin typeface="Verdana" pitchFamily="34" charset="0"/>
          <a:cs typeface="Arial" charset="0"/>
        </a:defRPr>
      </a:lvl7pPr>
      <a:lvl8pPr marL="1371600" algn="l" rtl="0" fontAlgn="base">
        <a:spcBef>
          <a:spcPct val="0"/>
        </a:spcBef>
        <a:spcAft>
          <a:spcPct val="0"/>
        </a:spcAft>
        <a:defRPr sz="2000" b="1">
          <a:solidFill>
            <a:schemeClr val="tx2"/>
          </a:solidFill>
          <a:latin typeface="Verdana" pitchFamily="34" charset="0"/>
          <a:cs typeface="Arial" charset="0"/>
        </a:defRPr>
      </a:lvl8pPr>
      <a:lvl9pPr marL="1828800" algn="l" rtl="0" fontAlgn="base">
        <a:spcBef>
          <a:spcPct val="0"/>
        </a:spcBef>
        <a:spcAft>
          <a:spcPct val="0"/>
        </a:spcAft>
        <a:defRPr sz="2000" b="1">
          <a:solidFill>
            <a:schemeClr val="tx2"/>
          </a:solidFill>
          <a:latin typeface="Verdana" pitchFamily="34" charset="0"/>
          <a:cs typeface="Arial"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88" y="6634163"/>
            <a:ext cx="4225925"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rgbClr val="000000"/>
                </a:solidFill>
                <a:latin typeface="+mn-lt"/>
                <a:cs typeface="Arial" pitchFamily="34" charset="0"/>
                <a:sym typeface="Symbol" pitchFamily="18" charset="2"/>
              </a:defRPr>
            </a:lvl1pPr>
          </a:lstStyle>
          <a:p>
            <a:pPr>
              <a:defRPr/>
            </a:pPr>
            <a:r>
              <a:rPr lang="en-US" b="0" dirty="0"/>
              <a:t></a:t>
            </a:r>
            <a:r>
              <a:rPr lang="fr-FR" b="0" dirty="0"/>
              <a:t> Ex </a:t>
            </a:r>
            <a:r>
              <a:rPr lang="fr-FR" b="0" dirty="0" err="1"/>
              <a:t>Libris</a:t>
            </a:r>
            <a:r>
              <a:rPr lang="fr-FR" b="0" dirty="0"/>
              <a:t> Ltd., 2010  - </a:t>
            </a:r>
            <a:r>
              <a:rPr lang="fr-FR" b="0" dirty="0" err="1"/>
              <a:t>Internal</a:t>
            </a:r>
            <a:r>
              <a:rPr lang="fr-FR" b="0" dirty="0"/>
              <a:t> and </a:t>
            </a:r>
            <a:r>
              <a:rPr lang="fr-FR" b="0" dirty="0" err="1"/>
              <a:t>Confidential</a:t>
            </a:r>
            <a:endParaRPr lang="en-US" b="0" dirty="0"/>
          </a:p>
        </p:txBody>
      </p:sp>
      <p:pic>
        <p:nvPicPr>
          <p:cNvPr id="1031" name="Picture 5" descr="ExLibris-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 name="Rectangle 5"/>
          <p:cNvSpPr>
            <a:spLocks noChangeArrowheads="1"/>
          </p:cNvSpPr>
          <p:nvPr/>
        </p:nvSpPr>
        <p:spPr bwMode="auto">
          <a:xfrm>
            <a:off x="0" y="776377"/>
            <a:ext cx="9144000" cy="5340261"/>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1034" name="Picture 6" descr="rul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Tree>
    <p:extLst>
      <p:ext uri="{BB962C8B-B14F-4D97-AF65-F5344CB8AC3E}">
        <p14:creationId xmlns:p14="http://schemas.microsoft.com/office/powerpoint/2010/main" val="4280819562"/>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88" y="6634163"/>
            <a:ext cx="4225925"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rgbClr val="000000"/>
                </a:solidFill>
                <a:latin typeface="+mn-lt"/>
                <a:cs typeface="Arial" pitchFamily="34" charset="0"/>
                <a:sym typeface="Symbol" pitchFamily="18" charset="2"/>
              </a:defRPr>
            </a:lvl1pPr>
          </a:lstStyle>
          <a:p>
            <a:pPr>
              <a:defRPr/>
            </a:pPr>
            <a:endParaRPr lang="en-US" b="0" dirty="0"/>
          </a:p>
        </p:txBody>
      </p:sp>
      <p:pic>
        <p:nvPicPr>
          <p:cNvPr id="1031" name="Picture 5" descr="ExLibris-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a:solidFill>
                  <a:srgbClr val="000000"/>
                </a:solidFill>
                <a:ea typeface="MS PGothic" pitchFamily="34" charset="-128"/>
              </a:rPr>
              <a:pPr algn="ctr" eaLnBrk="0" hangingPunct="0">
                <a:defRPr/>
              </a:pPr>
              <a:t>‹#›</a:t>
            </a:fld>
            <a:endParaRPr lang="en-US" sz="1000" dirty="0">
              <a:solidFill>
                <a:srgbClr val="000000"/>
              </a:solidFill>
              <a:ea typeface="MS PGothic" pitchFamily="34" charset="-128"/>
            </a:endParaRPr>
          </a:p>
        </p:txBody>
      </p:sp>
      <p:sp>
        <p:nvSpPr>
          <p:cNvPr id="10" name="Rectangle 5"/>
          <p:cNvSpPr>
            <a:spLocks noChangeArrowheads="1"/>
          </p:cNvSpPr>
          <p:nvPr/>
        </p:nvSpPr>
        <p:spPr bwMode="auto">
          <a:xfrm>
            <a:off x="0" y="776377"/>
            <a:ext cx="9144000" cy="5340261"/>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pic>
        <p:nvPicPr>
          <p:cNvPr id="1034" name="Picture 6" descr="ruler"/>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5263" y="741613"/>
            <a:ext cx="9531351" cy="85725"/>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800" b="0">
              <a:solidFill>
                <a:srgbClr val="000000"/>
              </a:solidFill>
              <a:latin typeface="Arial" charset="0"/>
            </a:endParaRPr>
          </a:p>
        </p:txBody>
      </p:sp>
    </p:spTree>
    <p:extLst>
      <p:ext uri="{BB962C8B-B14F-4D97-AF65-F5344CB8AC3E}">
        <p14:creationId xmlns:p14="http://schemas.microsoft.com/office/powerpoint/2010/main" val="1430558430"/>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45.png"/><Relationship Id="rId4" Type="http://schemas.openxmlformats.org/officeDocument/2006/relationships/image" Target="../media/image69.jpeg"/></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76.png"/><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7.wmf"/><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7.png"/><Relationship Id="rId7" Type="http://schemas.openxmlformats.org/officeDocument/2006/relationships/image" Target="../media/image80.png"/><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5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xml"/><Relationship Id="rId5" Type="http://schemas.openxmlformats.org/officeDocument/2006/relationships/image" Target="../media/image85.png"/><Relationship Id="rId4" Type="http://schemas.openxmlformats.org/officeDocument/2006/relationships/image" Target="../media/image84.png"/></Relationships>
</file>

<file path=ppt/slides/_rels/slide1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8.png"/><Relationship Id="rId1" Type="http://schemas.openxmlformats.org/officeDocument/2006/relationships/slideLayout" Target="../slideLayouts/slideLayout15.xml"/><Relationship Id="rId4" Type="http://schemas.openxmlformats.org/officeDocument/2006/relationships/image" Target="../media/image8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8.png"/><Relationship Id="rId5" Type="http://schemas.openxmlformats.org/officeDocument/2006/relationships/image" Target="../media/image97.png"/><Relationship Id="rId4" Type="http://schemas.microsoft.com/office/2007/relationships/hdphoto" Target="../media/hdphoto3.wdp"/><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45.png"/><Relationship Id="rId3" Type="http://schemas.openxmlformats.org/officeDocument/2006/relationships/image" Target="../media/image102.png"/><Relationship Id="rId7" Type="http://schemas.microsoft.com/office/2007/relationships/hdphoto" Target="../media/hdphoto4.wdp"/><Relationship Id="rId12" Type="http://schemas.openxmlformats.org/officeDocument/2006/relationships/image" Target="../media/image109.png"/><Relationship Id="rId2" Type="http://schemas.openxmlformats.org/officeDocument/2006/relationships/image" Target="../media/image101.png"/><Relationship Id="rId1" Type="http://schemas.openxmlformats.org/officeDocument/2006/relationships/slideLayout" Target="../slideLayouts/slideLayout15.xml"/><Relationship Id="rId6" Type="http://schemas.openxmlformats.org/officeDocument/2006/relationships/image" Target="../media/image105.png"/><Relationship Id="rId11" Type="http://schemas.openxmlformats.org/officeDocument/2006/relationships/image" Target="../media/image108.png"/><Relationship Id="rId5" Type="http://schemas.openxmlformats.org/officeDocument/2006/relationships/image" Target="../media/image104.png"/><Relationship Id="rId10" Type="http://schemas.openxmlformats.org/officeDocument/2006/relationships/image" Target="../media/image107.png"/><Relationship Id="rId4" Type="http://schemas.openxmlformats.org/officeDocument/2006/relationships/image" Target="../media/image103.png"/><Relationship Id="rId9" Type="http://schemas.openxmlformats.org/officeDocument/2006/relationships/image" Target="../media/image99.png"/></Relationships>
</file>

<file path=ppt/slides/_rels/slide2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12" Type="http://schemas.openxmlformats.org/officeDocument/2006/relationships/image" Target="../media/image116.png"/><Relationship Id="rId2" Type="http://schemas.openxmlformats.org/officeDocument/2006/relationships/image" Target="../media/image109.png"/><Relationship Id="rId1" Type="http://schemas.openxmlformats.org/officeDocument/2006/relationships/slideLayout" Target="../slideLayouts/slideLayout15.xml"/><Relationship Id="rId6" Type="http://schemas.openxmlformats.org/officeDocument/2006/relationships/image" Target="../media/image112.png"/><Relationship Id="rId11" Type="http://schemas.microsoft.com/office/2007/relationships/hdphoto" Target="../media/hdphoto4.wdp"/><Relationship Id="rId5" Type="http://schemas.openxmlformats.org/officeDocument/2006/relationships/image" Target="../media/image106.png"/><Relationship Id="rId10" Type="http://schemas.openxmlformats.org/officeDocument/2006/relationships/image" Target="../media/image105.png"/><Relationship Id="rId4" Type="http://schemas.openxmlformats.org/officeDocument/2006/relationships/image" Target="../media/image111.png"/><Relationship Id="rId9" Type="http://schemas.openxmlformats.org/officeDocument/2006/relationships/image" Target="../media/image115.png"/></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8.png"/><Relationship Id="rId7" Type="http://schemas.openxmlformats.org/officeDocument/2006/relationships/image" Target="../media/image109.png"/><Relationship Id="rId2" Type="http://schemas.openxmlformats.org/officeDocument/2006/relationships/image" Target="../media/image117.png"/><Relationship Id="rId1" Type="http://schemas.openxmlformats.org/officeDocument/2006/relationships/slideLayout" Target="../slideLayouts/slideLayout1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133.png"/><Relationship Id="rId3" Type="http://schemas.microsoft.com/office/2007/relationships/hdphoto" Target="../media/hdphoto5.wdp"/><Relationship Id="rId7" Type="http://schemas.openxmlformats.org/officeDocument/2006/relationships/image" Target="../media/image132.png"/><Relationship Id="rId2" Type="http://schemas.openxmlformats.org/officeDocument/2006/relationships/image" Target="../media/image128.png"/><Relationship Id="rId1" Type="http://schemas.openxmlformats.org/officeDocument/2006/relationships/slideLayout" Target="../slideLayouts/slideLayout1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29.xml.rels><?xml version="1.0" encoding="UTF-8" standalone="yes"?>
<Relationships xmlns="http://schemas.openxmlformats.org/package/2006/relationships"><Relationship Id="rId2" Type="http://schemas.openxmlformats.org/officeDocument/2006/relationships/hyperlink" Target="https://knowledge.exlibrisgroup.com/@api/deki/files/59335/Securing_Next-Generation_Library_Services.pdf"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63.png"/><Relationship Id="rId5" Type="http://schemas.openxmlformats.org/officeDocument/2006/relationships/image" Target="../media/image62.jpe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52400" y="2743200"/>
            <a:ext cx="8078372" cy="1938338"/>
          </a:xfrm>
          <a:prstGeom prst="rect">
            <a:avLst/>
          </a:prstGeom>
          <a:noFill/>
          <a:ln w="9525">
            <a:noFill/>
            <a:miter lim="800000"/>
            <a:headEnd/>
            <a:tailEnd/>
          </a:ln>
        </p:spPr>
        <p:txBody>
          <a:bodyPr anchor="ctr"/>
          <a:lstStyle/>
          <a:p>
            <a:pPr eaLnBrk="0" hangingPunct="0"/>
            <a:endParaRPr lang="en-US" sz="2000" dirty="0">
              <a:solidFill>
                <a:srgbClr val="000000"/>
              </a:solidFill>
              <a:latin typeface="Verdana" pitchFamily="34" charset="0"/>
            </a:endParaRPr>
          </a:p>
        </p:txBody>
      </p:sp>
      <p:sp>
        <p:nvSpPr>
          <p:cNvPr id="18" name="כותרת 17"/>
          <p:cNvSpPr>
            <a:spLocks noGrp="1"/>
          </p:cNvSpPr>
          <p:nvPr>
            <p:ph type="ctrTitle"/>
          </p:nvPr>
        </p:nvSpPr>
        <p:spPr/>
        <p:txBody>
          <a:bodyPr>
            <a:normAutofit fontScale="90000"/>
          </a:bodyPr>
          <a:lstStyle/>
          <a:p>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a:solidFill>
                  <a:schemeClr val="bg1"/>
                </a:solidFill>
                <a:latin typeface="Verdana" pitchFamily="34" charset="0"/>
              </a:rPr>
              <a:t>Alma Cloud </a:t>
            </a:r>
            <a:r>
              <a:rPr lang="en-US" sz="2400" dirty="0" smtClean="0">
                <a:solidFill>
                  <a:schemeClr val="bg1"/>
                </a:solidFill>
                <a:latin typeface="Verdana" pitchFamily="34" charset="0"/>
              </a:rPr>
              <a:t>&amp; Open Platform Overview</a:t>
            </a:r>
            <a:r>
              <a:rPr lang="en-US" sz="2400" dirty="0">
                <a:solidFill>
                  <a:schemeClr val="bg1"/>
                </a:solidFill>
                <a:latin typeface="Verdana" pitchFamily="34" charset="0"/>
              </a:rPr>
              <a:t/>
            </a:r>
            <a:br>
              <a:rPr lang="en-US" sz="2400" dirty="0">
                <a:solidFill>
                  <a:schemeClr val="bg1"/>
                </a:solidFill>
                <a:latin typeface="Verdana" pitchFamily="34" charset="0"/>
              </a:rPr>
            </a:br>
            <a:endParaRPr lang="he-IL" sz="2000" dirty="0">
              <a:solidFill>
                <a:schemeClr val="bg1"/>
              </a:solidFill>
            </a:endParaRPr>
          </a:p>
        </p:txBody>
      </p:sp>
      <p:sp>
        <p:nvSpPr>
          <p:cNvPr id="3" name="Subtitle 2"/>
          <p:cNvSpPr>
            <a:spLocks noGrp="1"/>
          </p:cNvSpPr>
          <p:nvPr>
            <p:ph type="subTitle" idx="1"/>
          </p:nvPr>
        </p:nvSpPr>
        <p:spPr>
          <a:xfrm>
            <a:off x="535708" y="5198760"/>
            <a:ext cx="6326909" cy="478380"/>
          </a:xfrm>
        </p:spPr>
        <p:txBody>
          <a:bodyPr>
            <a:noAutofit/>
          </a:bodyPr>
          <a:lstStyle/>
          <a:p>
            <a:r>
              <a:rPr lang="en-US" sz="1800" dirty="0" smtClean="0"/>
              <a:t>Dvir Hoffman</a:t>
            </a:r>
          </a:p>
          <a:p>
            <a:r>
              <a:rPr lang="en-US" sz="1800" dirty="0" smtClean="0"/>
              <a:t>VP, Product Management &amp; Marketing </a:t>
            </a:r>
          </a:p>
        </p:txBody>
      </p:sp>
    </p:spTree>
    <p:extLst>
      <p:ext uri="{BB962C8B-B14F-4D97-AF65-F5344CB8AC3E}">
        <p14:creationId xmlns:p14="http://schemas.microsoft.com/office/powerpoint/2010/main" val="26621744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מלבן מעוגל 50"/>
          <p:cNvSpPr/>
          <p:nvPr/>
        </p:nvSpPr>
        <p:spPr bwMode="auto">
          <a:xfrm>
            <a:off x="1366838" y="1406525"/>
            <a:ext cx="6405562" cy="4460875"/>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sp>
        <p:nvSpPr>
          <p:cNvPr id="6" name="Content Placeholder 5"/>
          <p:cNvSpPr>
            <a:spLocks noGrp="1"/>
          </p:cNvSpPr>
          <p:nvPr>
            <p:ph idx="1"/>
          </p:nvPr>
        </p:nvSpPr>
        <p:spPr/>
        <p:txBody>
          <a:bodyPr/>
          <a:lstStyle/>
          <a:p>
            <a:endParaRPr lang="en-US"/>
          </a:p>
        </p:txBody>
      </p:sp>
      <p:sp>
        <p:nvSpPr>
          <p:cNvPr id="68" name="TextBox 67"/>
          <p:cNvSpPr txBox="1"/>
          <p:nvPr/>
        </p:nvSpPr>
        <p:spPr>
          <a:xfrm>
            <a:off x="2519363" y="4187825"/>
            <a:ext cx="4978400" cy="550863"/>
          </a:xfrm>
          <a:prstGeom prst="roundRect">
            <a:avLst>
              <a:gd name="adj" fmla="val 15246"/>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78852" name="Text Box 51"/>
          <p:cNvSpPr txBox="1">
            <a:spLocks noChangeArrowheads="1"/>
          </p:cNvSpPr>
          <p:nvPr/>
        </p:nvSpPr>
        <p:spPr bwMode="auto">
          <a:xfrm>
            <a:off x="2976563" y="4278313"/>
            <a:ext cx="4171950" cy="338137"/>
          </a:xfrm>
          <a:prstGeom prst="rect">
            <a:avLst/>
          </a:prstGeom>
          <a:noFill/>
          <a:ln w="9525">
            <a:noFill/>
            <a:miter lim="800000"/>
            <a:headEnd/>
            <a:tailEnd/>
          </a:ln>
        </p:spPr>
        <p:txBody>
          <a:bodyPr wrap="none" anchor="ctr">
            <a:spAutoFit/>
          </a:bodyPr>
          <a:lstStyle/>
          <a:p>
            <a:r>
              <a:rPr lang="en-US" sz="1600">
                <a:solidFill>
                  <a:schemeClr val="bg1"/>
                </a:solidFill>
              </a:rPr>
              <a:t>Monitoring the entire environment</a:t>
            </a:r>
            <a:endParaRPr lang="he-IL" sz="1600">
              <a:solidFill>
                <a:schemeClr val="bg1"/>
              </a:solidFill>
            </a:endParaRPr>
          </a:p>
        </p:txBody>
      </p:sp>
      <p:sp>
        <p:nvSpPr>
          <p:cNvPr id="2" name="AutoShape 84"/>
          <p:cNvSpPr>
            <a:spLocks noChangeArrowheads="1"/>
          </p:cNvSpPr>
          <p:nvPr/>
        </p:nvSpPr>
        <p:spPr bwMode="auto">
          <a:xfrm>
            <a:off x="1528763" y="4098925"/>
            <a:ext cx="1143000" cy="747713"/>
          </a:xfrm>
          <a:prstGeom prst="roundRect">
            <a:avLst>
              <a:gd name="adj" fmla="val 14153"/>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67" name="TextBox 66"/>
          <p:cNvSpPr txBox="1"/>
          <p:nvPr/>
        </p:nvSpPr>
        <p:spPr>
          <a:xfrm>
            <a:off x="2519363" y="3346450"/>
            <a:ext cx="4978400" cy="549275"/>
          </a:xfrm>
          <a:prstGeom prst="roundRect">
            <a:avLst>
              <a:gd name="adj" fmla="val 13460"/>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78855" name="Text Box 52"/>
          <p:cNvSpPr txBox="1">
            <a:spLocks noChangeArrowheads="1"/>
          </p:cNvSpPr>
          <p:nvPr/>
        </p:nvSpPr>
        <p:spPr bwMode="auto">
          <a:xfrm>
            <a:off x="2976563" y="3449638"/>
            <a:ext cx="3990975" cy="339725"/>
          </a:xfrm>
          <a:prstGeom prst="rect">
            <a:avLst/>
          </a:prstGeom>
          <a:noFill/>
          <a:ln w="9525">
            <a:noFill/>
            <a:miter lim="800000"/>
            <a:headEnd/>
            <a:tailEnd/>
          </a:ln>
        </p:spPr>
        <p:txBody>
          <a:bodyPr wrap="none" anchor="ctr">
            <a:spAutoFit/>
          </a:bodyPr>
          <a:lstStyle/>
          <a:p>
            <a:r>
              <a:rPr lang="en-US" sz="1600">
                <a:solidFill>
                  <a:schemeClr val="bg1"/>
                </a:solidFill>
              </a:rPr>
              <a:t>Seamless and automatic updates</a:t>
            </a:r>
          </a:p>
        </p:txBody>
      </p:sp>
      <p:sp>
        <p:nvSpPr>
          <p:cNvPr id="3" name="AutoShape 84"/>
          <p:cNvSpPr>
            <a:spLocks noChangeArrowheads="1"/>
          </p:cNvSpPr>
          <p:nvPr/>
        </p:nvSpPr>
        <p:spPr bwMode="auto">
          <a:xfrm>
            <a:off x="1528763" y="3254375"/>
            <a:ext cx="1143000" cy="747713"/>
          </a:xfrm>
          <a:prstGeom prst="roundRect">
            <a:avLst>
              <a:gd name="adj" fmla="val 15298"/>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66" name="TextBox 65"/>
          <p:cNvSpPr txBox="1"/>
          <p:nvPr/>
        </p:nvSpPr>
        <p:spPr>
          <a:xfrm>
            <a:off x="2519363" y="2501900"/>
            <a:ext cx="4978400" cy="550863"/>
          </a:xfrm>
          <a:prstGeom prst="roundRect">
            <a:avLst>
              <a:gd name="adj" fmla="val 17032"/>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78858" name="Text Box 53"/>
          <p:cNvSpPr txBox="1">
            <a:spLocks noChangeArrowheads="1"/>
          </p:cNvSpPr>
          <p:nvPr/>
        </p:nvSpPr>
        <p:spPr bwMode="auto">
          <a:xfrm>
            <a:off x="2976563" y="2613025"/>
            <a:ext cx="1755775" cy="338138"/>
          </a:xfrm>
          <a:prstGeom prst="rect">
            <a:avLst/>
          </a:prstGeom>
          <a:noFill/>
          <a:ln w="9525">
            <a:noFill/>
            <a:miter lim="800000"/>
            <a:headEnd/>
            <a:tailEnd/>
          </a:ln>
        </p:spPr>
        <p:txBody>
          <a:bodyPr wrap="none" anchor="ctr">
            <a:spAutoFit/>
          </a:bodyPr>
          <a:lstStyle/>
          <a:p>
            <a:pPr rtl="1"/>
            <a:r>
              <a:rPr lang="en-US" sz="1600">
                <a:solidFill>
                  <a:schemeClr val="bg1"/>
                </a:solidFill>
              </a:rPr>
              <a:t>Fault tolerant</a:t>
            </a:r>
            <a:endParaRPr lang="he-IL" sz="1600">
              <a:solidFill>
                <a:schemeClr val="bg1"/>
              </a:solidFill>
            </a:endParaRPr>
          </a:p>
        </p:txBody>
      </p:sp>
      <p:sp>
        <p:nvSpPr>
          <p:cNvPr id="4" name="AutoShape 84"/>
          <p:cNvSpPr>
            <a:spLocks noChangeArrowheads="1"/>
          </p:cNvSpPr>
          <p:nvPr/>
        </p:nvSpPr>
        <p:spPr bwMode="auto">
          <a:xfrm>
            <a:off x="1528763" y="2409825"/>
            <a:ext cx="1143000" cy="747713"/>
          </a:xfrm>
          <a:prstGeom prst="roundRect">
            <a:avLst>
              <a:gd name="adj" fmla="val 11863"/>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64" name="TextBox 63"/>
          <p:cNvSpPr txBox="1"/>
          <p:nvPr/>
        </p:nvSpPr>
        <p:spPr>
          <a:xfrm>
            <a:off x="2519363" y="1660525"/>
            <a:ext cx="4978400" cy="552450"/>
          </a:xfrm>
          <a:prstGeom prst="roundRect">
            <a:avLst>
              <a:gd name="adj" fmla="val 15267"/>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59393" name="AutoShape 84"/>
          <p:cNvSpPr>
            <a:spLocks noChangeArrowheads="1"/>
          </p:cNvSpPr>
          <p:nvPr/>
        </p:nvSpPr>
        <p:spPr bwMode="auto">
          <a:xfrm>
            <a:off x="1528763" y="1563688"/>
            <a:ext cx="1143000" cy="747712"/>
          </a:xfrm>
          <a:prstGeom prst="roundRect">
            <a:avLst>
              <a:gd name="adj" fmla="val 14153"/>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57" name="TextBox 56"/>
          <p:cNvSpPr txBox="1"/>
          <p:nvPr/>
        </p:nvSpPr>
        <p:spPr>
          <a:xfrm>
            <a:off x="2519363" y="5032375"/>
            <a:ext cx="4978400" cy="550863"/>
          </a:xfrm>
          <a:prstGeom prst="roundRect">
            <a:avLst>
              <a:gd name="adj" fmla="val 18818"/>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78863" name="Text Box 51"/>
          <p:cNvSpPr txBox="1">
            <a:spLocks noChangeArrowheads="1"/>
          </p:cNvSpPr>
          <p:nvPr/>
        </p:nvSpPr>
        <p:spPr bwMode="auto">
          <a:xfrm>
            <a:off x="2971800" y="1752600"/>
            <a:ext cx="3043238" cy="338138"/>
          </a:xfrm>
          <a:prstGeom prst="rect">
            <a:avLst/>
          </a:prstGeom>
          <a:noFill/>
          <a:ln w="9525">
            <a:noFill/>
            <a:miter lim="800000"/>
            <a:headEnd/>
            <a:tailEnd/>
          </a:ln>
        </p:spPr>
        <p:txBody>
          <a:bodyPr wrap="none" anchor="ctr">
            <a:spAutoFit/>
          </a:bodyPr>
          <a:lstStyle/>
          <a:p>
            <a:r>
              <a:rPr lang="en-US" sz="1600">
                <a:solidFill>
                  <a:schemeClr val="bg1"/>
                </a:solidFill>
              </a:rPr>
              <a:t>No single point of failure</a:t>
            </a:r>
            <a:endParaRPr lang="he-IL" sz="1600">
              <a:solidFill>
                <a:schemeClr val="bg1"/>
              </a:solidFill>
            </a:endParaRPr>
          </a:p>
        </p:txBody>
      </p:sp>
      <p:sp>
        <p:nvSpPr>
          <p:cNvPr id="59" name="AutoShape 84"/>
          <p:cNvSpPr>
            <a:spLocks noChangeArrowheads="1"/>
          </p:cNvSpPr>
          <p:nvPr/>
        </p:nvSpPr>
        <p:spPr bwMode="auto">
          <a:xfrm>
            <a:off x="1528763" y="4943475"/>
            <a:ext cx="1143000" cy="747713"/>
          </a:xfrm>
          <a:prstGeom prst="roundRect">
            <a:avLst>
              <a:gd name="adj" fmla="val 14153"/>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pic>
        <p:nvPicPr>
          <p:cNvPr id="60" name="תמונה 59" descr="immun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828800" y="2438400"/>
            <a:ext cx="591083" cy="679574"/>
          </a:xfrm>
          <a:prstGeom prst="roundRect">
            <a:avLst>
              <a:gd name="adj" fmla="val 8594"/>
            </a:avLst>
          </a:prstGeom>
          <a:solidFill>
            <a:srgbClr val="FFFFFF">
              <a:shade val="85000"/>
            </a:srgbClr>
          </a:solidFill>
          <a:ln>
            <a:noFill/>
          </a:ln>
          <a:effectLst/>
        </p:spPr>
      </p:pic>
      <p:pic>
        <p:nvPicPr>
          <p:cNvPr id="63" name="תמונה 62" descr="monitoring.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76400" y="4122608"/>
            <a:ext cx="807068" cy="700346"/>
          </a:xfrm>
          <a:prstGeom prst="roundRect">
            <a:avLst>
              <a:gd name="adj" fmla="val 8594"/>
            </a:avLst>
          </a:prstGeom>
          <a:solidFill>
            <a:srgbClr val="FFFFFF">
              <a:shade val="85000"/>
            </a:srgbClr>
          </a:solidFill>
          <a:ln>
            <a:noFill/>
          </a:ln>
          <a:effectLst/>
        </p:spPr>
      </p:pic>
      <p:sp>
        <p:nvSpPr>
          <p:cNvPr id="78867" name="Rectangle 2"/>
          <p:cNvSpPr txBox="1">
            <a:spLocks noChangeArrowheads="1"/>
          </p:cNvSpPr>
          <p:nvPr/>
        </p:nvSpPr>
        <p:spPr bwMode="auto">
          <a:xfrm>
            <a:off x="409839" y="49213"/>
            <a:ext cx="8229600" cy="533400"/>
          </a:xfrm>
          <a:prstGeom prst="rect">
            <a:avLst/>
          </a:prstGeom>
          <a:noFill/>
          <a:ln w="9525">
            <a:noFill/>
            <a:miter lim="800000"/>
            <a:headEnd/>
            <a:tailEnd/>
          </a:ln>
        </p:spPr>
        <p:txBody>
          <a:bodyPr anchor="ctr"/>
          <a:lstStyle/>
          <a:p>
            <a:pPr eaLnBrk="0" hangingPunct="0"/>
            <a:r>
              <a:rPr lang="en-US" sz="2400" dirty="0">
                <a:solidFill>
                  <a:srgbClr val="313133"/>
                </a:solidFill>
              </a:rPr>
              <a:t>Alma Cloud Reliability</a:t>
            </a:r>
          </a:p>
        </p:txBody>
      </p:sp>
      <p:sp>
        <p:nvSpPr>
          <p:cNvPr id="78868" name="Text Box 51"/>
          <p:cNvSpPr txBox="1">
            <a:spLocks noChangeArrowheads="1"/>
          </p:cNvSpPr>
          <p:nvPr/>
        </p:nvSpPr>
        <p:spPr bwMode="auto">
          <a:xfrm>
            <a:off x="2987675" y="5138738"/>
            <a:ext cx="2606675" cy="338137"/>
          </a:xfrm>
          <a:prstGeom prst="rect">
            <a:avLst/>
          </a:prstGeom>
          <a:noFill/>
          <a:ln w="9525">
            <a:noFill/>
            <a:miter lim="800000"/>
            <a:headEnd/>
            <a:tailEnd/>
          </a:ln>
        </p:spPr>
        <p:txBody>
          <a:bodyPr wrap="none" anchor="ctr">
            <a:spAutoFit/>
          </a:bodyPr>
          <a:lstStyle/>
          <a:p>
            <a:r>
              <a:rPr lang="en-US" sz="1600">
                <a:solidFill>
                  <a:schemeClr val="bg1"/>
                </a:solidFill>
              </a:rPr>
              <a:t>Tracking Bottlenecks</a:t>
            </a:r>
            <a:endParaRPr lang="he-IL" sz="1600">
              <a:solidFill>
                <a:schemeClr val="bg1"/>
              </a:solidFill>
            </a:endParaRPr>
          </a:p>
        </p:txBody>
      </p:sp>
      <p:grpSp>
        <p:nvGrpSpPr>
          <p:cNvPr id="78869" name="קבוצה 32"/>
          <p:cNvGrpSpPr>
            <a:grpSpLocks/>
          </p:cNvGrpSpPr>
          <p:nvPr/>
        </p:nvGrpSpPr>
        <p:grpSpPr bwMode="auto">
          <a:xfrm>
            <a:off x="6321425" y="46038"/>
            <a:ext cx="2819400" cy="1250950"/>
            <a:chOff x="4495800" y="34173"/>
            <a:chExt cx="2819400" cy="1251647"/>
          </a:xfrm>
        </p:grpSpPr>
        <p:pic>
          <p:nvPicPr>
            <p:cNvPr id="78873" name="תמונה 33" descr="cloud.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35" name="Oval 12"/>
            <p:cNvSpPr>
              <a:spLocks noChangeArrowheads="1"/>
            </p:cNvSpPr>
            <p:nvPr/>
          </p:nvSpPr>
          <p:spPr bwMode="auto">
            <a:xfrm>
              <a:off x="6435725" y="583754"/>
              <a:ext cx="823913" cy="200136"/>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Reliability</a:t>
              </a:r>
            </a:p>
          </p:txBody>
        </p:sp>
        <p:sp>
          <p:nvSpPr>
            <p:cNvPr id="36"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37"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38"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39"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40"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pic>
        <p:nvPicPr>
          <p:cNvPr id="78870" name="תמונה 4"/>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563688" y="1660525"/>
            <a:ext cx="1096962" cy="541338"/>
          </a:xfrm>
          <a:prstGeom prst="rect">
            <a:avLst/>
          </a:prstGeom>
          <a:noFill/>
          <a:ln w="9525">
            <a:noFill/>
            <a:miter lim="800000"/>
            <a:headEnd/>
            <a:tailEnd/>
          </a:ln>
        </p:spPr>
      </p:pic>
      <p:pic>
        <p:nvPicPr>
          <p:cNvPr id="78871" name="תמונה 6"/>
          <p:cNvPicPr>
            <a:picLocks/>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701800" y="4960938"/>
            <a:ext cx="731838" cy="712787"/>
          </a:xfrm>
          <a:prstGeom prst="rect">
            <a:avLst/>
          </a:prstGeom>
          <a:noFill/>
          <a:ln w="9525">
            <a:noFill/>
            <a:miter lim="800000"/>
            <a:headEnd/>
            <a:tailEnd/>
          </a:ln>
        </p:spPr>
      </p:pic>
      <p:pic>
        <p:nvPicPr>
          <p:cNvPr id="78872" name="תמונה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65300" y="3276600"/>
            <a:ext cx="695325" cy="6191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כותרת 35"/>
          <p:cNvSpPr>
            <a:spLocks noGrp="1"/>
          </p:cNvSpPr>
          <p:nvPr>
            <p:ph type="title"/>
          </p:nvPr>
        </p:nvSpPr>
        <p:spPr/>
        <p:txBody>
          <a:bodyPr/>
          <a:lstStyle/>
          <a:p>
            <a:r>
              <a:rPr lang="en-US" smtClean="0"/>
              <a:t>No Single Point of Failure</a:t>
            </a:r>
          </a:p>
        </p:txBody>
      </p:sp>
      <p:sp>
        <p:nvSpPr>
          <p:cNvPr id="80898" name="AutoShape 3"/>
          <p:cNvSpPr>
            <a:spLocks noGrp="1" noChangeAspect="1" noChangeArrowheads="1"/>
          </p:cNvSpPr>
          <p:nvPr>
            <p:ph idx="1"/>
          </p:nvPr>
        </p:nvSpPr>
        <p:spPr>
          <a:xfrm>
            <a:off x="91448" y="855439"/>
            <a:ext cx="4543721" cy="5528122"/>
          </a:xfrm>
        </p:spPr>
        <p:txBody>
          <a:bodyPr>
            <a:normAutofit/>
          </a:bodyPr>
          <a:lstStyle/>
          <a:p>
            <a:pPr>
              <a:lnSpc>
                <a:spcPct val="100000"/>
              </a:lnSpc>
              <a:spcBef>
                <a:spcPts val="600"/>
              </a:spcBef>
              <a:buFontTx/>
              <a:buChar char="•"/>
            </a:pPr>
            <a:r>
              <a:rPr lang="en-US" sz="1800" b="1" dirty="0" smtClean="0"/>
              <a:t>Full Redundancy</a:t>
            </a:r>
          </a:p>
          <a:p>
            <a:pPr lvl="1">
              <a:lnSpc>
                <a:spcPct val="100000"/>
              </a:lnSpc>
              <a:spcBef>
                <a:spcPts val="600"/>
              </a:spcBef>
              <a:buFontTx/>
              <a:buChar char="•"/>
            </a:pPr>
            <a:r>
              <a:rPr lang="en-US" sz="1800" dirty="0" smtClean="0"/>
              <a:t>Multi levels data redundancy</a:t>
            </a:r>
          </a:p>
          <a:p>
            <a:pPr lvl="1">
              <a:lnSpc>
                <a:spcPct val="100000"/>
              </a:lnSpc>
              <a:spcBef>
                <a:spcPts val="600"/>
              </a:spcBef>
              <a:buFontTx/>
              <a:buChar char="•"/>
            </a:pPr>
            <a:r>
              <a:rPr lang="en-US" sz="1800" dirty="0" smtClean="0"/>
              <a:t>No single point of failure</a:t>
            </a:r>
          </a:p>
          <a:p>
            <a:pPr lvl="1">
              <a:lnSpc>
                <a:spcPct val="100000"/>
              </a:lnSpc>
              <a:spcBef>
                <a:spcPts val="600"/>
              </a:spcBef>
              <a:buFontTx/>
              <a:buChar char="•"/>
            </a:pPr>
            <a:endParaRPr lang="en-US" sz="1800" dirty="0" smtClean="0"/>
          </a:p>
          <a:p>
            <a:pPr>
              <a:lnSpc>
                <a:spcPct val="100000"/>
              </a:lnSpc>
              <a:spcBef>
                <a:spcPts val="600"/>
              </a:spcBef>
              <a:buFontTx/>
              <a:buChar char="•"/>
            </a:pPr>
            <a:r>
              <a:rPr lang="en-US" sz="1800" b="1" dirty="0" smtClean="0"/>
              <a:t>Instant Failover</a:t>
            </a:r>
          </a:p>
          <a:p>
            <a:pPr lvl="1">
              <a:lnSpc>
                <a:spcPct val="100000"/>
              </a:lnSpc>
              <a:spcBef>
                <a:spcPts val="600"/>
              </a:spcBef>
              <a:buFontTx/>
              <a:buChar char="•"/>
            </a:pPr>
            <a:r>
              <a:rPr lang="en-US" sz="1800" dirty="0" smtClean="0"/>
              <a:t>No interruption in service</a:t>
            </a:r>
          </a:p>
          <a:p>
            <a:pPr lvl="1">
              <a:lnSpc>
                <a:spcPct val="100000"/>
              </a:lnSpc>
              <a:spcBef>
                <a:spcPts val="600"/>
              </a:spcBef>
              <a:buFontTx/>
              <a:buChar char="•"/>
            </a:pPr>
            <a:r>
              <a:rPr lang="en-US" sz="1800" dirty="0" smtClean="0"/>
              <a:t>Instant and transparent failover</a:t>
            </a:r>
          </a:p>
          <a:p>
            <a:pPr lvl="1">
              <a:lnSpc>
                <a:spcPct val="100000"/>
              </a:lnSpc>
              <a:spcBef>
                <a:spcPts val="600"/>
              </a:spcBef>
              <a:buFontTx/>
              <a:buChar char="•"/>
            </a:pPr>
            <a:endParaRPr lang="en-US" sz="1800" dirty="0" smtClean="0"/>
          </a:p>
          <a:p>
            <a:pPr>
              <a:lnSpc>
                <a:spcPct val="100000"/>
              </a:lnSpc>
              <a:spcBef>
                <a:spcPts val="600"/>
              </a:spcBef>
              <a:buFontTx/>
              <a:buChar char="•"/>
            </a:pPr>
            <a:r>
              <a:rPr lang="en-US" sz="1800" b="1" dirty="0" smtClean="0"/>
              <a:t>Load Balanced</a:t>
            </a:r>
          </a:p>
          <a:p>
            <a:pPr lvl="1">
              <a:lnSpc>
                <a:spcPct val="100000"/>
              </a:lnSpc>
              <a:spcBef>
                <a:spcPts val="600"/>
              </a:spcBef>
              <a:buFontTx/>
              <a:buChar char="•"/>
            </a:pPr>
            <a:r>
              <a:rPr lang="en-US" sz="1800" dirty="0" smtClean="0"/>
              <a:t>Eliminating server stability issues</a:t>
            </a:r>
          </a:p>
          <a:p>
            <a:pPr lvl="1">
              <a:lnSpc>
                <a:spcPct val="100000"/>
              </a:lnSpc>
              <a:spcBef>
                <a:spcPts val="600"/>
              </a:spcBef>
              <a:buFontTx/>
              <a:buChar char="•"/>
            </a:pPr>
            <a:r>
              <a:rPr lang="en-US" sz="1800" dirty="0" smtClean="0"/>
              <a:t>Requests are handled by multiple servers</a:t>
            </a:r>
          </a:p>
          <a:p>
            <a:pPr lvl="1">
              <a:lnSpc>
                <a:spcPct val="100000"/>
              </a:lnSpc>
              <a:spcBef>
                <a:spcPts val="600"/>
              </a:spcBef>
              <a:buFontTx/>
              <a:buChar char="•"/>
            </a:pPr>
            <a:r>
              <a:rPr lang="en-US" sz="1800" dirty="0" smtClean="0"/>
              <a:t>Increases performance </a:t>
            </a:r>
          </a:p>
          <a:p>
            <a:pPr lvl="1">
              <a:lnSpc>
                <a:spcPct val="100000"/>
              </a:lnSpc>
              <a:spcBef>
                <a:spcPts val="600"/>
              </a:spcBef>
              <a:buFontTx/>
              <a:buChar char="•"/>
            </a:pPr>
            <a:r>
              <a:rPr lang="en-US" sz="1800" dirty="0" smtClean="0"/>
              <a:t>Protects from sudden traffic spikes</a:t>
            </a:r>
          </a:p>
        </p:txBody>
      </p:sp>
      <p:sp>
        <p:nvSpPr>
          <p:cNvPr id="40" name="מלבן מעוגל 39"/>
          <p:cNvSpPr/>
          <p:nvPr/>
        </p:nvSpPr>
        <p:spPr bwMode="auto">
          <a:xfrm>
            <a:off x="4724400" y="1295400"/>
            <a:ext cx="4006850" cy="4648200"/>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grpSp>
        <p:nvGrpSpPr>
          <p:cNvPr id="80901" name="קבוצה 41"/>
          <p:cNvGrpSpPr>
            <a:grpSpLocks/>
          </p:cNvGrpSpPr>
          <p:nvPr/>
        </p:nvGrpSpPr>
        <p:grpSpPr bwMode="auto">
          <a:xfrm>
            <a:off x="4953000" y="1447800"/>
            <a:ext cx="3429000" cy="4314825"/>
            <a:chOff x="5638800" y="1676400"/>
            <a:chExt cx="2895600" cy="3352800"/>
          </a:xfrm>
        </p:grpSpPr>
        <p:sp>
          <p:nvSpPr>
            <p:cNvPr id="43" name="TextBox 42"/>
            <p:cNvSpPr txBox="1"/>
            <p:nvPr/>
          </p:nvSpPr>
          <p:spPr>
            <a:xfrm>
              <a:off x="5868035" y="4577719"/>
              <a:ext cx="457129" cy="182566"/>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DB1</a:t>
              </a:r>
            </a:p>
          </p:txBody>
        </p:sp>
        <p:sp>
          <p:nvSpPr>
            <p:cNvPr id="44" name="TextBox 43"/>
            <p:cNvSpPr txBox="1"/>
            <p:nvPr/>
          </p:nvSpPr>
          <p:spPr>
            <a:xfrm>
              <a:off x="7696553" y="4577719"/>
              <a:ext cx="455789" cy="182566"/>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DB2</a:t>
              </a:r>
            </a:p>
          </p:txBody>
        </p:sp>
        <p:sp>
          <p:nvSpPr>
            <p:cNvPr id="45" name="TextBox 44"/>
            <p:cNvSpPr txBox="1"/>
            <p:nvPr/>
          </p:nvSpPr>
          <p:spPr>
            <a:xfrm>
              <a:off x="5638800" y="3692027"/>
              <a:ext cx="457130" cy="182566"/>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WEB1</a:t>
              </a:r>
            </a:p>
          </p:txBody>
        </p:sp>
        <p:sp>
          <p:nvSpPr>
            <p:cNvPr id="47" name="TextBox 46"/>
            <p:cNvSpPr txBox="1"/>
            <p:nvPr/>
          </p:nvSpPr>
          <p:spPr>
            <a:xfrm>
              <a:off x="8077271" y="3692027"/>
              <a:ext cx="457129" cy="182566"/>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WEB2</a:t>
              </a:r>
            </a:p>
          </p:txBody>
        </p:sp>
        <p:sp>
          <p:nvSpPr>
            <p:cNvPr id="49" name="TextBox 48"/>
            <p:cNvSpPr txBox="1"/>
            <p:nvPr/>
          </p:nvSpPr>
          <p:spPr>
            <a:xfrm>
              <a:off x="5638800" y="2671879"/>
              <a:ext cx="457130" cy="183799"/>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LB1</a:t>
              </a:r>
            </a:p>
          </p:txBody>
        </p:sp>
        <p:sp>
          <p:nvSpPr>
            <p:cNvPr id="80915" name="TextBox 39"/>
            <p:cNvSpPr txBox="1">
              <a:spLocks noChangeArrowheads="1"/>
            </p:cNvSpPr>
            <p:nvPr/>
          </p:nvSpPr>
          <p:spPr bwMode="auto">
            <a:xfrm>
              <a:off x="6668655" y="2296835"/>
              <a:ext cx="914400" cy="200055"/>
            </a:xfrm>
            <a:prstGeom prst="rect">
              <a:avLst/>
            </a:prstGeom>
            <a:noFill/>
            <a:ln w="9525">
              <a:noFill/>
              <a:miter lim="800000"/>
              <a:headEnd/>
              <a:tailEnd/>
            </a:ln>
          </p:spPr>
          <p:txBody>
            <a:bodyPr>
              <a:spAutoFit/>
            </a:bodyPr>
            <a:lstStyle/>
            <a:p>
              <a:r>
                <a:rPr lang="en-US"/>
                <a:t>FAILOVER LB</a:t>
              </a:r>
            </a:p>
          </p:txBody>
        </p:sp>
        <p:sp>
          <p:nvSpPr>
            <p:cNvPr id="52" name="TextBox 51"/>
            <p:cNvSpPr txBox="1"/>
            <p:nvPr/>
          </p:nvSpPr>
          <p:spPr>
            <a:xfrm>
              <a:off x="8077271" y="2671879"/>
              <a:ext cx="457129" cy="183799"/>
            </a:xfrm>
            <a:prstGeom prst="roundRect">
              <a:avLst/>
            </a:prstGeom>
            <a:solidFill>
              <a:schemeClr val="bg1">
                <a:lumMod val="85000"/>
              </a:schemeClr>
            </a:solidFill>
            <a:ln>
              <a:solidFill>
                <a:schemeClr val="bg1">
                  <a:lumMod val="75000"/>
                </a:schemeClr>
              </a:solidFill>
            </a:ln>
          </p:spPr>
          <p:txBody>
            <a:bodyPr lIns="0" tIns="0" rIns="0" bIns="0" anchor="ctr"/>
            <a:lstStyle/>
            <a:p>
              <a:pPr algn="ctr">
                <a:defRPr/>
              </a:pPr>
              <a:r>
                <a:rPr lang="en-US" dirty="0">
                  <a:cs typeface="Arial" pitchFamily="34" charset="0"/>
                </a:rPr>
                <a:t>LB2</a:t>
              </a:r>
            </a:p>
          </p:txBody>
        </p:sp>
        <p:cxnSp>
          <p:nvCxnSpPr>
            <p:cNvPr id="53" name="מחבר ישר 52"/>
            <p:cNvCxnSpPr/>
            <p:nvPr/>
          </p:nvCxnSpPr>
          <p:spPr bwMode="auto">
            <a:xfrm>
              <a:off x="6400236" y="2750826"/>
              <a:ext cx="129631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cxnSp>
          <p:nvCxnSpPr>
            <p:cNvPr id="54" name="מחבר ישר 53"/>
            <p:cNvCxnSpPr/>
            <p:nvPr/>
          </p:nvCxnSpPr>
          <p:spPr bwMode="auto">
            <a:xfrm>
              <a:off x="6476648" y="2945728"/>
              <a:ext cx="914259" cy="610609"/>
            </a:xfrm>
            <a:prstGeom prst="line">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cxnSp>
        <p:cxnSp>
          <p:nvCxnSpPr>
            <p:cNvPr id="56" name="מחבר ישר 55"/>
            <p:cNvCxnSpPr/>
            <p:nvPr/>
          </p:nvCxnSpPr>
          <p:spPr bwMode="auto">
            <a:xfrm rot="5400000">
              <a:off x="6058717" y="3212175"/>
              <a:ext cx="532895" cy="0"/>
            </a:xfrm>
            <a:prstGeom prst="line">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cxnSp>
        <p:cxnSp>
          <p:nvCxnSpPr>
            <p:cNvPr id="57" name="מחבר מרפקי 56"/>
            <p:cNvCxnSpPr/>
            <p:nvPr/>
          </p:nvCxnSpPr>
          <p:spPr bwMode="auto">
            <a:xfrm rot="16200000" flipH="1">
              <a:off x="6210253" y="3974702"/>
              <a:ext cx="534129" cy="304307"/>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cxnSp>
        <p:cxnSp>
          <p:nvCxnSpPr>
            <p:cNvPr id="59" name="מחבר מרפקי 58"/>
            <p:cNvCxnSpPr/>
            <p:nvPr/>
          </p:nvCxnSpPr>
          <p:spPr bwMode="auto">
            <a:xfrm rot="5400000">
              <a:off x="7086977" y="4012237"/>
              <a:ext cx="534129" cy="229235"/>
            </a:xfrm>
            <a:prstGeom prst="bentConnector3">
              <a:avLst>
                <a:gd name="adj1" fmla="val 50000"/>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cxnSp>
        <p:pic>
          <p:nvPicPr>
            <p:cNvPr id="80922" name="Picture 32" descr="C:\SHARPdesign\Exlibris\Alma\alma-cloud\co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374190"/>
              <a:ext cx="561642" cy="751876"/>
            </a:xfrm>
            <a:prstGeom prst="rect">
              <a:avLst/>
            </a:prstGeom>
            <a:noFill/>
            <a:ln w="9525">
              <a:noFill/>
              <a:miter lim="800000"/>
              <a:headEnd/>
              <a:tailEnd/>
            </a:ln>
          </p:spPr>
        </p:pic>
        <p:pic>
          <p:nvPicPr>
            <p:cNvPr id="80923" name="Picture 32" descr="C:\SHARPdesign\Exlibris\Alma\alma-cloud\co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74190"/>
              <a:ext cx="561642" cy="751876"/>
            </a:xfrm>
            <a:prstGeom prst="rect">
              <a:avLst/>
            </a:prstGeom>
            <a:noFill/>
            <a:ln w="9525">
              <a:noFill/>
              <a:miter lim="800000"/>
              <a:headEnd/>
              <a:tailEnd/>
            </a:ln>
          </p:spPr>
        </p:pic>
        <p:pic>
          <p:nvPicPr>
            <p:cNvPr id="80924" name="Picture 34" descr="C:\SHARPdesign\Exlibris\Alma\alma-cloud\compEa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855" y="3336815"/>
              <a:ext cx="824345" cy="751875"/>
            </a:xfrm>
            <a:prstGeom prst="rect">
              <a:avLst/>
            </a:prstGeom>
            <a:noFill/>
            <a:ln w="9525">
              <a:noFill/>
              <a:miter lim="800000"/>
              <a:headEnd/>
              <a:tailEnd/>
            </a:ln>
          </p:spPr>
        </p:pic>
        <p:pic>
          <p:nvPicPr>
            <p:cNvPr id="80925" name="Picture 34" descr="C:\SHARPdesign\Exlibris\Alma\alma-cloud\compEa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336815"/>
              <a:ext cx="824345" cy="751875"/>
            </a:xfrm>
            <a:prstGeom prst="rect">
              <a:avLst/>
            </a:prstGeom>
            <a:noFill/>
            <a:ln w="9525">
              <a:noFill/>
              <a:miter lim="800000"/>
              <a:headEnd/>
              <a:tailEnd/>
            </a:ln>
          </p:spPr>
        </p:pic>
        <p:pic>
          <p:nvPicPr>
            <p:cNvPr id="80926" name="Picture 33" descr="C:\SHARPdesign\Exlibris\Alma\alma-cloud\comp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41090"/>
              <a:ext cx="878697" cy="788110"/>
            </a:xfrm>
            <a:prstGeom prst="rect">
              <a:avLst/>
            </a:prstGeom>
            <a:noFill/>
            <a:ln w="9525">
              <a:noFill/>
              <a:miter lim="800000"/>
              <a:headEnd/>
              <a:tailEnd/>
            </a:ln>
          </p:spPr>
        </p:pic>
        <p:pic>
          <p:nvPicPr>
            <p:cNvPr id="80927" name="Picture 33" descr="C:\SHARPdesign\Exlibris\Alma\alma-cloud\comp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241090"/>
              <a:ext cx="878697" cy="788110"/>
            </a:xfrm>
            <a:prstGeom prst="rect">
              <a:avLst/>
            </a:prstGeom>
            <a:noFill/>
            <a:ln w="9525">
              <a:noFill/>
              <a:miter lim="800000"/>
              <a:headEnd/>
              <a:tailEnd/>
            </a:ln>
          </p:spPr>
        </p:pic>
        <p:cxnSp>
          <p:nvCxnSpPr>
            <p:cNvPr id="67" name="מחבר ישר 66"/>
            <p:cNvCxnSpPr/>
            <p:nvPr/>
          </p:nvCxnSpPr>
          <p:spPr bwMode="auto">
            <a:xfrm>
              <a:off x="6325164" y="4126238"/>
              <a:ext cx="1143494" cy="0"/>
            </a:xfrm>
            <a:prstGeom prst="line">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cxnSp>
        <p:pic>
          <p:nvPicPr>
            <p:cNvPr id="80929" name="Picture 35" descr="C:\SHARPdesign\Exlibris\Alma\alma-cloud\thunder copy.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172200" y="1676400"/>
              <a:ext cx="900112" cy="667909"/>
            </a:xfrm>
            <a:prstGeom prst="rect">
              <a:avLst/>
            </a:prstGeom>
            <a:noFill/>
            <a:ln w="9525">
              <a:noFill/>
              <a:miter lim="800000"/>
              <a:headEnd/>
              <a:tailEnd/>
            </a:ln>
          </p:spPr>
        </p:pic>
        <p:pic>
          <p:nvPicPr>
            <p:cNvPr id="80930" name="Picture 35" descr="C:\SHARPdesign\Exlibris\Alma\alma-cloud\thunder copy.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7010400" y="1676400"/>
              <a:ext cx="900112" cy="667909"/>
            </a:xfrm>
            <a:prstGeom prst="rect">
              <a:avLst/>
            </a:prstGeom>
            <a:noFill/>
            <a:ln w="9525">
              <a:noFill/>
              <a:miter lim="800000"/>
              <a:headEnd/>
              <a:tailEnd/>
            </a:ln>
          </p:spPr>
        </p:pic>
      </p:grpSp>
      <p:grpSp>
        <p:nvGrpSpPr>
          <p:cNvPr id="80902" name="קבוצה 35"/>
          <p:cNvGrpSpPr>
            <a:grpSpLocks/>
          </p:cNvGrpSpPr>
          <p:nvPr/>
        </p:nvGrpSpPr>
        <p:grpSpPr bwMode="auto">
          <a:xfrm>
            <a:off x="6321425" y="46038"/>
            <a:ext cx="2819400" cy="1250950"/>
            <a:chOff x="4495800" y="34173"/>
            <a:chExt cx="2819400" cy="1251647"/>
          </a:xfrm>
        </p:grpSpPr>
        <p:pic>
          <p:nvPicPr>
            <p:cNvPr id="80903" name="תמונה 36" descr="cloud.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38" name="Oval 12"/>
            <p:cNvSpPr>
              <a:spLocks noChangeArrowheads="1"/>
            </p:cNvSpPr>
            <p:nvPr/>
          </p:nvSpPr>
          <p:spPr bwMode="auto">
            <a:xfrm>
              <a:off x="6435725" y="583754"/>
              <a:ext cx="823913" cy="200136"/>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Reliability</a:t>
              </a:r>
            </a:p>
          </p:txBody>
        </p:sp>
        <p:sp>
          <p:nvSpPr>
            <p:cNvPr id="39"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41"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42"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46"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48"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B6263A-29EB-4954-AD99-BE8288FCBDBE}"/>
              </a:ext>
            </a:extLst>
          </p:cNvPr>
          <p:cNvSpPr>
            <a:spLocks noGrp="1"/>
          </p:cNvSpPr>
          <p:nvPr>
            <p:ph type="sldNum" sz="quarter" idx="12"/>
          </p:nvPr>
        </p:nvSpPr>
        <p:spPr/>
        <p:txBody>
          <a:bodyPr/>
          <a:lstStyle/>
          <a:p>
            <a:fld id="{1C146586-7EC2-481D-848F-8CE41EB2DE6C}" type="slidenum">
              <a:rPr lang="en-US" smtClean="0"/>
              <a:pPr/>
              <a:t>12</a:t>
            </a:fld>
            <a:endParaRPr lang="en-US" dirty="0"/>
          </a:p>
        </p:txBody>
      </p:sp>
      <p:sp>
        <p:nvSpPr>
          <p:cNvPr id="4" name="Title 1">
            <a:extLst>
              <a:ext uri="{FF2B5EF4-FFF2-40B4-BE49-F238E27FC236}">
                <a16:creationId xmlns:a16="http://schemas.microsoft.com/office/drawing/2014/main" id="{2DD32846-C403-466B-8023-6DD662CC658B}"/>
              </a:ext>
            </a:extLst>
          </p:cNvPr>
          <p:cNvSpPr>
            <a:spLocks noGrp="1"/>
          </p:cNvSpPr>
          <p:nvPr>
            <p:ph type="ctrTitle"/>
          </p:nvPr>
        </p:nvSpPr>
        <p:spPr>
          <a:xfrm>
            <a:off x="408097" y="-3107"/>
            <a:ext cx="7772400" cy="1084217"/>
          </a:xfrm>
        </p:spPr>
        <p:txBody>
          <a:bodyPr/>
          <a:lstStyle/>
          <a:p>
            <a:r>
              <a:rPr lang="en-US" dirty="0"/>
              <a:t>Data Center Design </a:t>
            </a:r>
          </a:p>
        </p:txBody>
      </p:sp>
      <p:sp>
        <p:nvSpPr>
          <p:cNvPr id="5" name="AutoShape 48">
            <a:extLst>
              <a:ext uri="{FF2B5EF4-FFF2-40B4-BE49-F238E27FC236}">
                <a16:creationId xmlns:a16="http://schemas.microsoft.com/office/drawing/2014/main" id="{6681400B-1B6F-4132-A2A0-41559D17EEC0}"/>
              </a:ext>
            </a:extLst>
          </p:cNvPr>
          <p:cNvSpPr>
            <a:spLocks noChangeArrowheads="1"/>
          </p:cNvSpPr>
          <p:nvPr/>
        </p:nvSpPr>
        <p:spPr bwMode="auto">
          <a:xfrm>
            <a:off x="4993161" y="5324016"/>
            <a:ext cx="3426236" cy="1096174"/>
          </a:xfrm>
          <a:prstGeom prst="roundRect">
            <a:avLst>
              <a:gd name="adj" fmla="val 5984"/>
            </a:avLst>
          </a:prstGeom>
          <a:gradFill flip="none" rotWithShape="1">
            <a:gsLst>
              <a:gs pos="0">
                <a:schemeClr val="bg2">
                  <a:lumMod val="40000"/>
                  <a:lumOff val="60000"/>
                </a:schemeClr>
              </a:gs>
              <a:gs pos="100000">
                <a:schemeClr val="bg1"/>
              </a:gs>
            </a:gsLst>
            <a:lin ang="5400000" scaled="1"/>
            <a:tileRect/>
          </a:gradFill>
          <a:ln w="19050" algn="ctr">
            <a:noFill/>
            <a:round/>
            <a:headEnd/>
            <a:tailEnd/>
          </a:ln>
          <a:effectLst>
            <a:outerShdw blurRad="50800" dist="38100" dir="2700000" algn="tl" rotWithShape="0">
              <a:prstClr val="black">
                <a:alpha val="40000"/>
              </a:prstClr>
            </a:outerShdw>
          </a:effectLst>
        </p:spPr>
        <p:txBody>
          <a:bodyPr anchor="ctr"/>
          <a:lstStyle/>
          <a:p>
            <a:pPr algn="ctr">
              <a:spcBef>
                <a:spcPts val="0"/>
              </a:spcBef>
              <a:defRPr/>
            </a:pPr>
            <a:endParaRPr lang="en-US" sz="1200" b="0" dirty="0">
              <a:solidFill>
                <a:schemeClr val="tx1"/>
              </a:solidFill>
              <a:latin typeface="Arial" charset="0"/>
            </a:endParaRPr>
          </a:p>
        </p:txBody>
      </p:sp>
      <p:cxnSp>
        <p:nvCxnSpPr>
          <p:cNvPr id="6" name="מחבר ישר 115">
            <a:extLst>
              <a:ext uri="{FF2B5EF4-FFF2-40B4-BE49-F238E27FC236}">
                <a16:creationId xmlns:a16="http://schemas.microsoft.com/office/drawing/2014/main" id="{70460B96-0433-4FB7-AB23-FD5F49B5B2B6}"/>
              </a:ext>
            </a:extLst>
          </p:cNvPr>
          <p:cNvCxnSpPr>
            <a:cxnSpLocks noChangeShapeType="1"/>
          </p:cNvCxnSpPr>
          <p:nvPr/>
        </p:nvCxnSpPr>
        <p:spPr bwMode="auto">
          <a:xfrm flipV="1">
            <a:off x="4178783" y="3644821"/>
            <a:ext cx="19" cy="255453"/>
          </a:xfrm>
          <a:prstGeom prst="line">
            <a:avLst/>
          </a:prstGeom>
          <a:noFill/>
          <a:ln w="19050" algn="ctr">
            <a:solidFill>
              <a:srgbClr val="003366"/>
            </a:solidFill>
            <a:round/>
            <a:headEnd/>
            <a:tailEnd/>
          </a:ln>
        </p:spPr>
      </p:cxnSp>
      <p:cxnSp>
        <p:nvCxnSpPr>
          <p:cNvPr id="7" name="מחבר ישר 115">
            <a:extLst>
              <a:ext uri="{FF2B5EF4-FFF2-40B4-BE49-F238E27FC236}">
                <a16:creationId xmlns:a16="http://schemas.microsoft.com/office/drawing/2014/main" id="{B2C1A5AB-2292-42CB-A5A5-3D4E46CA0DFB}"/>
              </a:ext>
            </a:extLst>
          </p:cNvPr>
          <p:cNvCxnSpPr>
            <a:cxnSpLocks noChangeShapeType="1"/>
          </p:cNvCxnSpPr>
          <p:nvPr/>
        </p:nvCxnSpPr>
        <p:spPr bwMode="auto">
          <a:xfrm flipV="1">
            <a:off x="6159989" y="3654342"/>
            <a:ext cx="19" cy="255453"/>
          </a:xfrm>
          <a:prstGeom prst="line">
            <a:avLst/>
          </a:prstGeom>
          <a:noFill/>
          <a:ln w="19050" algn="ctr">
            <a:solidFill>
              <a:srgbClr val="003366"/>
            </a:solidFill>
            <a:round/>
            <a:headEnd/>
            <a:tailEnd/>
          </a:ln>
        </p:spPr>
      </p:cxnSp>
      <p:sp>
        <p:nvSpPr>
          <p:cNvPr id="8" name="Title 1">
            <a:extLst>
              <a:ext uri="{FF2B5EF4-FFF2-40B4-BE49-F238E27FC236}">
                <a16:creationId xmlns:a16="http://schemas.microsoft.com/office/drawing/2014/main" id="{D0BA5082-1391-4134-BBC2-1835D076A923}"/>
              </a:ext>
            </a:extLst>
          </p:cNvPr>
          <p:cNvSpPr txBox="1">
            <a:spLocks/>
          </p:cNvSpPr>
          <p:nvPr/>
        </p:nvSpPr>
        <p:spPr>
          <a:xfrm>
            <a:off x="408097" y="-3107"/>
            <a:ext cx="7772400" cy="108421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525254"/>
                </a:solidFill>
                <a:latin typeface="+mn-lt"/>
                <a:ea typeface="+mj-ea"/>
                <a:cs typeface="+mj-cs"/>
              </a:defRPr>
            </a:lvl1pPr>
          </a:lstStyle>
          <a:p>
            <a:r>
              <a:rPr lang="en-US" dirty="0"/>
              <a:t>Data Center Design </a:t>
            </a:r>
          </a:p>
        </p:txBody>
      </p:sp>
      <p:sp>
        <p:nvSpPr>
          <p:cNvPr id="11" name="AutoShape 48">
            <a:extLst>
              <a:ext uri="{FF2B5EF4-FFF2-40B4-BE49-F238E27FC236}">
                <a16:creationId xmlns:a16="http://schemas.microsoft.com/office/drawing/2014/main" id="{741B80D4-3223-4CC0-BBA4-9C95F67E3A19}"/>
              </a:ext>
            </a:extLst>
          </p:cNvPr>
          <p:cNvSpPr>
            <a:spLocks noChangeArrowheads="1"/>
          </p:cNvSpPr>
          <p:nvPr/>
        </p:nvSpPr>
        <p:spPr bwMode="auto">
          <a:xfrm>
            <a:off x="4075317" y="1248340"/>
            <a:ext cx="1884196" cy="619180"/>
          </a:xfrm>
          <a:prstGeom prst="roundRect">
            <a:avLst>
              <a:gd name="adj" fmla="val 12804"/>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endParaRPr lang="en-US" sz="1200" b="0" dirty="0">
              <a:solidFill>
                <a:schemeClr val="tx1"/>
              </a:solidFill>
              <a:latin typeface="Arial" charset="0"/>
            </a:endParaRPr>
          </a:p>
        </p:txBody>
      </p:sp>
      <p:sp>
        <p:nvSpPr>
          <p:cNvPr id="12" name="AutoShape 48">
            <a:extLst>
              <a:ext uri="{FF2B5EF4-FFF2-40B4-BE49-F238E27FC236}">
                <a16:creationId xmlns:a16="http://schemas.microsoft.com/office/drawing/2014/main" id="{220F2160-E642-4F24-B7C4-1BFA47540620}"/>
              </a:ext>
            </a:extLst>
          </p:cNvPr>
          <p:cNvSpPr>
            <a:spLocks noChangeArrowheads="1"/>
          </p:cNvSpPr>
          <p:nvPr/>
        </p:nvSpPr>
        <p:spPr bwMode="auto">
          <a:xfrm>
            <a:off x="4084032" y="2186328"/>
            <a:ext cx="1902436" cy="547579"/>
          </a:xfrm>
          <a:prstGeom prst="roundRect">
            <a:avLst>
              <a:gd name="adj" fmla="val 12804"/>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endParaRPr lang="en-US" sz="1200" b="0" dirty="0">
              <a:solidFill>
                <a:schemeClr val="tx1"/>
              </a:solidFill>
              <a:latin typeface="Arial" charset="0"/>
            </a:endParaRPr>
          </a:p>
        </p:txBody>
      </p:sp>
      <p:sp>
        <p:nvSpPr>
          <p:cNvPr id="13" name="AutoShape 48">
            <a:extLst>
              <a:ext uri="{FF2B5EF4-FFF2-40B4-BE49-F238E27FC236}">
                <a16:creationId xmlns:a16="http://schemas.microsoft.com/office/drawing/2014/main" id="{DC111EF4-5DE6-4A51-B81E-B5DEC7D8ED9E}"/>
              </a:ext>
            </a:extLst>
          </p:cNvPr>
          <p:cNvSpPr>
            <a:spLocks noChangeArrowheads="1"/>
          </p:cNvSpPr>
          <p:nvPr/>
        </p:nvSpPr>
        <p:spPr bwMode="auto">
          <a:xfrm>
            <a:off x="2036206" y="5465871"/>
            <a:ext cx="1902436" cy="817133"/>
          </a:xfrm>
          <a:prstGeom prst="roundRect">
            <a:avLst>
              <a:gd name="adj" fmla="val 12804"/>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endParaRPr lang="en-US" sz="1200" b="0" dirty="0">
              <a:solidFill>
                <a:schemeClr val="tx1"/>
              </a:solidFill>
              <a:latin typeface="Arial" charset="0"/>
            </a:endParaRPr>
          </a:p>
        </p:txBody>
      </p:sp>
      <p:sp>
        <p:nvSpPr>
          <p:cNvPr id="14" name="פחית 5">
            <a:extLst>
              <a:ext uri="{FF2B5EF4-FFF2-40B4-BE49-F238E27FC236}">
                <a16:creationId xmlns:a16="http://schemas.microsoft.com/office/drawing/2014/main" id="{2D658F8D-E34F-47F3-A0B4-0B35E429501D}"/>
              </a:ext>
            </a:extLst>
          </p:cNvPr>
          <p:cNvSpPr>
            <a:spLocks noChangeArrowheads="1"/>
          </p:cNvSpPr>
          <p:nvPr/>
        </p:nvSpPr>
        <p:spPr bwMode="auto">
          <a:xfrm rot="5400000">
            <a:off x="5237581" y="1988827"/>
            <a:ext cx="95534" cy="6342517"/>
          </a:xfrm>
          <a:prstGeom prst="can">
            <a:avLst>
              <a:gd name="adj" fmla="val 25054"/>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76200" algn="ctr">
            <a:noFill/>
            <a:round/>
            <a:headEnd/>
            <a:tailEnd type="triangle" w="med" len="med"/>
          </a:ln>
        </p:spPr>
        <p:txBody>
          <a:bodyPr/>
          <a:lstStyle/>
          <a:p>
            <a:pPr algn="ctr"/>
            <a:endParaRPr lang="he-IL" sz="1800" b="0">
              <a:solidFill>
                <a:schemeClr val="tx1"/>
              </a:solidFill>
              <a:latin typeface="Arial" charset="0"/>
            </a:endParaRPr>
          </a:p>
        </p:txBody>
      </p:sp>
      <p:cxnSp>
        <p:nvCxnSpPr>
          <p:cNvPr id="16" name="מחבר ישר 28">
            <a:extLst>
              <a:ext uri="{FF2B5EF4-FFF2-40B4-BE49-F238E27FC236}">
                <a16:creationId xmlns:a16="http://schemas.microsoft.com/office/drawing/2014/main" id="{0120A88A-FAFC-4ABF-8EBA-114A80D14DCD}"/>
              </a:ext>
            </a:extLst>
          </p:cNvPr>
          <p:cNvCxnSpPr>
            <a:cxnSpLocks noChangeShapeType="1"/>
          </p:cNvCxnSpPr>
          <p:nvPr/>
        </p:nvCxnSpPr>
        <p:spPr bwMode="auto">
          <a:xfrm flipV="1">
            <a:off x="4182506" y="4843143"/>
            <a:ext cx="0" cy="709"/>
          </a:xfrm>
          <a:prstGeom prst="line">
            <a:avLst/>
          </a:prstGeom>
          <a:noFill/>
          <a:ln w="19050" algn="ctr">
            <a:solidFill>
              <a:srgbClr val="003366"/>
            </a:solidFill>
            <a:round/>
            <a:headEnd/>
            <a:tailEnd/>
          </a:ln>
        </p:spPr>
      </p:cxnSp>
      <p:cxnSp>
        <p:nvCxnSpPr>
          <p:cNvPr id="18" name="מחבר ישר 33">
            <a:extLst>
              <a:ext uri="{FF2B5EF4-FFF2-40B4-BE49-F238E27FC236}">
                <a16:creationId xmlns:a16="http://schemas.microsoft.com/office/drawing/2014/main" id="{72C031E9-72A1-47F7-8D09-D8C7D172E24E}"/>
              </a:ext>
            </a:extLst>
          </p:cNvPr>
          <p:cNvCxnSpPr>
            <a:cxnSpLocks noChangeShapeType="1"/>
          </p:cNvCxnSpPr>
          <p:nvPr/>
        </p:nvCxnSpPr>
        <p:spPr bwMode="auto">
          <a:xfrm flipV="1">
            <a:off x="4188856" y="3579494"/>
            <a:ext cx="0" cy="531"/>
          </a:xfrm>
          <a:prstGeom prst="line">
            <a:avLst/>
          </a:prstGeom>
          <a:noFill/>
          <a:ln w="19050" algn="ctr">
            <a:solidFill>
              <a:srgbClr val="003366"/>
            </a:solidFill>
            <a:round/>
            <a:headEnd/>
            <a:tailEnd/>
          </a:ln>
        </p:spPr>
      </p:cxnSp>
      <p:sp>
        <p:nvSpPr>
          <p:cNvPr id="19" name="TextBox 18">
            <a:extLst>
              <a:ext uri="{FF2B5EF4-FFF2-40B4-BE49-F238E27FC236}">
                <a16:creationId xmlns:a16="http://schemas.microsoft.com/office/drawing/2014/main" id="{7B9CAFC5-5BE8-420D-9D89-316CED3CDA16}"/>
              </a:ext>
            </a:extLst>
          </p:cNvPr>
          <p:cNvSpPr txBox="1"/>
          <p:nvPr/>
        </p:nvSpPr>
        <p:spPr>
          <a:xfrm>
            <a:off x="2441018" y="3057851"/>
            <a:ext cx="184672" cy="488304"/>
          </a:xfrm>
          <a:prstGeom prst="rect">
            <a:avLst/>
          </a:prstGeom>
          <a:noFill/>
        </p:spPr>
        <p:txBody>
          <a:bodyPr wrap="square">
            <a:spAutoFit/>
          </a:bodyPr>
          <a:lstStyle/>
          <a:p>
            <a:pPr defTabSz="457200">
              <a:defRPr/>
            </a:pPr>
            <a:endParaRPr lang="en-US" sz="3000" b="0">
              <a:solidFill>
                <a:schemeClr val="tx1"/>
              </a:solidFill>
              <a:effectLst>
                <a:outerShdw blurRad="38100" dist="38100" dir="2700000" algn="tl">
                  <a:srgbClr val="C0C0C0"/>
                </a:outerShdw>
              </a:effectLst>
              <a:latin typeface="Arial" pitchFamily="34" charset="0"/>
              <a:cs typeface="Arial" pitchFamily="34" charset="0"/>
            </a:endParaRPr>
          </a:p>
        </p:txBody>
      </p:sp>
      <p:sp>
        <p:nvSpPr>
          <p:cNvPr id="20" name="TextBox 19">
            <a:extLst>
              <a:ext uri="{FF2B5EF4-FFF2-40B4-BE49-F238E27FC236}">
                <a16:creationId xmlns:a16="http://schemas.microsoft.com/office/drawing/2014/main" id="{4F98C504-2D5C-49A6-9011-47CF496201EE}"/>
              </a:ext>
            </a:extLst>
          </p:cNvPr>
          <p:cNvSpPr txBox="1"/>
          <p:nvPr/>
        </p:nvSpPr>
        <p:spPr>
          <a:xfrm>
            <a:off x="3349068" y="5062864"/>
            <a:ext cx="184672" cy="488304"/>
          </a:xfrm>
          <a:prstGeom prst="rect">
            <a:avLst/>
          </a:prstGeom>
          <a:noFill/>
        </p:spPr>
        <p:txBody>
          <a:bodyPr wrap="square">
            <a:spAutoFit/>
          </a:bodyPr>
          <a:lstStyle/>
          <a:p>
            <a:pPr defTabSz="457200">
              <a:defRPr/>
            </a:pPr>
            <a:endParaRPr lang="en-US" sz="3000" b="0">
              <a:solidFill>
                <a:schemeClr val="tx1"/>
              </a:solidFill>
              <a:effectLst>
                <a:outerShdw blurRad="38100" dist="38100" dir="2700000" algn="tl">
                  <a:srgbClr val="C0C0C0"/>
                </a:outerShdw>
              </a:effectLst>
              <a:latin typeface="Arial" pitchFamily="34" charset="0"/>
              <a:cs typeface="Arial" pitchFamily="34" charset="0"/>
            </a:endParaRPr>
          </a:p>
        </p:txBody>
      </p:sp>
      <p:cxnSp>
        <p:nvCxnSpPr>
          <p:cNvPr id="21" name="מחבר ישר 75">
            <a:extLst>
              <a:ext uri="{FF2B5EF4-FFF2-40B4-BE49-F238E27FC236}">
                <a16:creationId xmlns:a16="http://schemas.microsoft.com/office/drawing/2014/main" id="{CD75ECF2-7AC2-47C1-A1DC-6B0DA499D80B}"/>
              </a:ext>
            </a:extLst>
          </p:cNvPr>
          <p:cNvCxnSpPr>
            <a:cxnSpLocks noChangeShapeType="1"/>
          </p:cNvCxnSpPr>
          <p:nvPr/>
        </p:nvCxnSpPr>
        <p:spPr bwMode="auto">
          <a:xfrm flipV="1">
            <a:off x="6116081" y="4859020"/>
            <a:ext cx="0" cy="704"/>
          </a:xfrm>
          <a:prstGeom prst="line">
            <a:avLst/>
          </a:prstGeom>
          <a:noFill/>
          <a:ln w="19050" algn="ctr">
            <a:solidFill>
              <a:srgbClr val="003366"/>
            </a:solidFill>
            <a:round/>
            <a:headEnd/>
            <a:tailEnd/>
          </a:ln>
        </p:spPr>
      </p:cxnSp>
      <p:cxnSp>
        <p:nvCxnSpPr>
          <p:cNvPr id="37" name="מחבר ישר 91">
            <a:extLst>
              <a:ext uri="{FF2B5EF4-FFF2-40B4-BE49-F238E27FC236}">
                <a16:creationId xmlns:a16="http://schemas.microsoft.com/office/drawing/2014/main" id="{4B864834-8877-440D-ABBD-02968DB15D44}"/>
              </a:ext>
            </a:extLst>
          </p:cNvPr>
          <p:cNvCxnSpPr>
            <a:cxnSpLocks noChangeShapeType="1"/>
          </p:cNvCxnSpPr>
          <p:nvPr/>
        </p:nvCxnSpPr>
        <p:spPr bwMode="auto">
          <a:xfrm flipV="1">
            <a:off x="6114493" y="3565207"/>
            <a:ext cx="0" cy="557"/>
          </a:xfrm>
          <a:prstGeom prst="line">
            <a:avLst/>
          </a:prstGeom>
          <a:noFill/>
          <a:ln w="19050" algn="ctr">
            <a:solidFill>
              <a:srgbClr val="003366"/>
            </a:solidFill>
            <a:round/>
            <a:headEnd/>
            <a:tailEnd/>
          </a:ln>
        </p:spPr>
      </p:cxnSp>
      <p:sp>
        <p:nvSpPr>
          <p:cNvPr id="46" name="AutoShape 48">
            <a:extLst>
              <a:ext uri="{FF2B5EF4-FFF2-40B4-BE49-F238E27FC236}">
                <a16:creationId xmlns:a16="http://schemas.microsoft.com/office/drawing/2014/main" id="{B6C55B0C-A897-4BED-8FDC-A495E93F4144}"/>
              </a:ext>
            </a:extLst>
          </p:cNvPr>
          <p:cNvSpPr>
            <a:spLocks noChangeArrowheads="1"/>
          </p:cNvSpPr>
          <p:nvPr/>
        </p:nvSpPr>
        <p:spPr bwMode="auto">
          <a:xfrm>
            <a:off x="3349067" y="3012145"/>
            <a:ext cx="3473151" cy="656247"/>
          </a:xfrm>
          <a:prstGeom prst="roundRect">
            <a:avLst>
              <a:gd name="adj" fmla="val 12804"/>
            </a:avLst>
          </a:prstGeom>
          <a:gradFill flip="none" rotWithShape="1">
            <a:gsLst>
              <a:gs pos="0">
                <a:schemeClr val="bg2">
                  <a:lumMod val="40000"/>
                  <a:lumOff val="60000"/>
                </a:schemeClr>
              </a:gs>
              <a:gs pos="100000">
                <a:schemeClr val="bg1"/>
              </a:gs>
            </a:gsLst>
            <a:lin ang="5400000" scaled="1"/>
            <a:tileRect/>
          </a:gradFill>
          <a:ln w="19050" algn="ctr">
            <a:solidFill>
              <a:srgbClr val="003366"/>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endParaRPr lang="en-US" sz="1200" b="0" dirty="0">
              <a:solidFill>
                <a:schemeClr val="tx1"/>
              </a:solidFill>
              <a:latin typeface="Arial" charset="0"/>
            </a:endParaRPr>
          </a:p>
        </p:txBody>
      </p:sp>
      <p:cxnSp>
        <p:nvCxnSpPr>
          <p:cNvPr id="82" name="מחבר ישר 115">
            <a:extLst>
              <a:ext uri="{FF2B5EF4-FFF2-40B4-BE49-F238E27FC236}">
                <a16:creationId xmlns:a16="http://schemas.microsoft.com/office/drawing/2014/main" id="{D71635EB-2AFB-4B91-B90E-F712A5B142B6}"/>
              </a:ext>
            </a:extLst>
          </p:cNvPr>
          <p:cNvCxnSpPr>
            <a:cxnSpLocks noChangeShapeType="1"/>
          </p:cNvCxnSpPr>
          <p:nvPr/>
        </p:nvCxnSpPr>
        <p:spPr bwMode="auto">
          <a:xfrm flipH="1" flipV="1">
            <a:off x="4540380" y="2753804"/>
            <a:ext cx="1" cy="258208"/>
          </a:xfrm>
          <a:prstGeom prst="line">
            <a:avLst/>
          </a:prstGeom>
          <a:noFill/>
          <a:ln w="19050" algn="ctr">
            <a:solidFill>
              <a:srgbClr val="003366"/>
            </a:solidFill>
            <a:round/>
            <a:headEnd/>
            <a:tailEnd/>
          </a:ln>
        </p:spPr>
      </p:cxnSp>
      <p:cxnSp>
        <p:nvCxnSpPr>
          <p:cNvPr id="83" name="מחבר ישר 115">
            <a:extLst>
              <a:ext uri="{FF2B5EF4-FFF2-40B4-BE49-F238E27FC236}">
                <a16:creationId xmlns:a16="http://schemas.microsoft.com/office/drawing/2014/main" id="{1C4CB584-37C7-44F6-8F0C-2E00E749FBBD}"/>
              </a:ext>
            </a:extLst>
          </p:cNvPr>
          <p:cNvCxnSpPr>
            <a:cxnSpLocks noChangeShapeType="1"/>
          </p:cNvCxnSpPr>
          <p:nvPr/>
        </p:nvCxnSpPr>
        <p:spPr bwMode="auto">
          <a:xfrm flipH="1" flipV="1">
            <a:off x="5593121" y="2753804"/>
            <a:ext cx="1" cy="258042"/>
          </a:xfrm>
          <a:prstGeom prst="line">
            <a:avLst/>
          </a:prstGeom>
          <a:noFill/>
          <a:ln w="19050" algn="ctr">
            <a:solidFill>
              <a:srgbClr val="003366"/>
            </a:solidFill>
            <a:round/>
            <a:headEnd/>
            <a:tailEnd/>
          </a:ln>
        </p:spPr>
      </p:cxnSp>
      <p:cxnSp>
        <p:nvCxnSpPr>
          <p:cNvPr id="84" name="מחבר ישר 115">
            <a:extLst>
              <a:ext uri="{FF2B5EF4-FFF2-40B4-BE49-F238E27FC236}">
                <a16:creationId xmlns:a16="http://schemas.microsoft.com/office/drawing/2014/main" id="{FC5130E1-C9BF-470C-A7D1-B8F69F13312E}"/>
              </a:ext>
            </a:extLst>
          </p:cNvPr>
          <p:cNvCxnSpPr>
            <a:cxnSpLocks noChangeShapeType="1"/>
          </p:cNvCxnSpPr>
          <p:nvPr/>
        </p:nvCxnSpPr>
        <p:spPr bwMode="auto">
          <a:xfrm flipV="1">
            <a:off x="6160869" y="4307034"/>
            <a:ext cx="0" cy="210090"/>
          </a:xfrm>
          <a:prstGeom prst="line">
            <a:avLst/>
          </a:prstGeom>
          <a:noFill/>
          <a:ln w="19050" algn="ctr">
            <a:solidFill>
              <a:srgbClr val="003366"/>
            </a:solidFill>
            <a:round/>
            <a:headEnd/>
            <a:tailEnd/>
          </a:ln>
        </p:spPr>
      </p:cxnSp>
      <p:cxnSp>
        <p:nvCxnSpPr>
          <p:cNvPr id="85" name="מחבר ישר 115">
            <a:extLst>
              <a:ext uri="{FF2B5EF4-FFF2-40B4-BE49-F238E27FC236}">
                <a16:creationId xmlns:a16="http://schemas.microsoft.com/office/drawing/2014/main" id="{F6CD04C5-19C1-47BE-9D8D-1D21F6A73547}"/>
              </a:ext>
            </a:extLst>
          </p:cNvPr>
          <p:cNvCxnSpPr>
            <a:cxnSpLocks noChangeShapeType="1"/>
          </p:cNvCxnSpPr>
          <p:nvPr/>
        </p:nvCxnSpPr>
        <p:spPr bwMode="auto">
          <a:xfrm flipV="1">
            <a:off x="4187409" y="4307035"/>
            <a:ext cx="1" cy="203935"/>
          </a:xfrm>
          <a:prstGeom prst="line">
            <a:avLst/>
          </a:prstGeom>
          <a:noFill/>
          <a:ln w="19050" algn="ctr">
            <a:solidFill>
              <a:srgbClr val="003366"/>
            </a:solidFill>
            <a:round/>
            <a:headEnd/>
            <a:tailEnd/>
          </a:ln>
        </p:spPr>
      </p:cxnSp>
      <p:cxnSp>
        <p:nvCxnSpPr>
          <p:cNvPr id="86" name="מחבר ישר 115">
            <a:extLst>
              <a:ext uri="{FF2B5EF4-FFF2-40B4-BE49-F238E27FC236}">
                <a16:creationId xmlns:a16="http://schemas.microsoft.com/office/drawing/2014/main" id="{85DE4046-E4A8-42CB-B245-A0D4E37F70C9}"/>
              </a:ext>
            </a:extLst>
          </p:cNvPr>
          <p:cNvCxnSpPr>
            <a:cxnSpLocks noChangeShapeType="1"/>
          </p:cNvCxnSpPr>
          <p:nvPr/>
        </p:nvCxnSpPr>
        <p:spPr bwMode="auto">
          <a:xfrm flipV="1">
            <a:off x="4166083" y="4906183"/>
            <a:ext cx="0" cy="204030"/>
          </a:xfrm>
          <a:prstGeom prst="line">
            <a:avLst/>
          </a:prstGeom>
          <a:noFill/>
          <a:ln w="19050" algn="ctr">
            <a:solidFill>
              <a:srgbClr val="003366"/>
            </a:solidFill>
            <a:round/>
            <a:headEnd/>
            <a:tailEnd/>
          </a:ln>
        </p:spPr>
      </p:cxnSp>
      <p:cxnSp>
        <p:nvCxnSpPr>
          <p:cNvPr id="87" name="מחבר ישר 115">
            <a:extLst>
              <a:ext uri="{FF2B5EF4-FFF2-40B4-BE49-F238E27FC236}">
                <a16:creationId xmlns:a16="http://schemas.microsoft.com/office/drawing/2014/main" id="{9EF54CEF-FA90-4106-ABAA-BBAB5FBAAECD}"/>
              </a:ext>
            </a:extLst>
          </p:cNvPr>
          <p:cNvCxnSpPr>
            <a:cxnSpLocks noChangeShapeType="1"/>
          </p:cNvCxnSpPr>
          <p:nvPr/>
        </p:nvCxnSpPr>
        <p:spPr bwMode="auto">
          <a:xfrm flipV="1">
            <a:off x="6167598" y="4918362"/>
            <a:ext cx="0" cy="199020"/>
          </a:xfrm>
          <a:prstGeom prst="line">
            <a:avLst/>
          </a:prstGeom>
          <a:noFill/>
          <a:ln w="19050" algn="ctr">
            <a:solidFill>
              <a:srgbClr val="003366"/>
            </a:solidFill>
            <a:round/>
            <a:headEnd/>
            <a:tailEnd/>
          </a:ln>
        </p:spPr>
      </p:cxnSp>
      <p:grpSp>
        <p:nvGrpSpPr>
          <p:cNvPr id="135" name="Group 4">
            <a:extLst>
              <a:ext uri="{FF2B5EF4-FFF2-40B4-BE49-F238E27FC236}">
                <a16:creationId xmlns:a16="http://schemas.microsoft.com/office/drawing/2014/main" id="{FB0E253A-2B79-4AF4-9E2A-10B96BC7CD64}"/>
              </a:ext>
            </a:extLst>
          </p:cNvPr>
          <p:cNvGrpSpPr>
            <a:grpSpLocks noChangeAspect="1"/>
          </p:cNvGrpSpPr>
          <p:nvPr/>
        </p:nvGrpSpPr>
        <p:grpSpPr bwMode="auto">
          <a:xfrm>
            <a:off x="3104058" y="1101186"/>
            <a:ext cx="463914" cy="463914"/>
            <a:chOff x="720" y="0"/>
            <a:chExt cx="4320" cy="4320"/>
          </a:xfrm>
          <a:solidFill>
            <a:schemeClr val="tx1">
              <a:lumMod val="50000"/>
              <a:lumOff val="50000"/>
            </a:schemeClr>
          </a:solidFill>
        </p:grpSpPr>
        <p:sp>
          <p:nvSpPr>
            <p:cNvPr id="137" name="Freeform 5">
              <a:extLst>
                <a:ext uri="{FF2B5EF4-FFF2-40B4-BE49-F238E27FC236}">
                  <a16:creationId xmlns:a16="http://schemas.microsoft.com/office/drawing/2014/main" id="{7087F43E-AE4C-4545-9F64-8BFB22FCED87}"/>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8" name="Freeform 6">
              <a:extLst>
                <a:ext uri="{FF2B5EF4-FFF2-40B4-BE49-F238E27FC236}">
                  <a16:creationId xmlns:a16="http://schemas.microsoft.com/office/drawing/2014/main" id="{2AD9C086-C579-4122-8FB4-CCA137BFB50C}"/>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9" name="Rectangle 7">
              <a:extLst>
                <a:ext uri="{FF2B5EF4-FFF2-40B4-BE49-F238E27FC236}">
                  <a16:creationId xmlns:a16="http://schemas.microsoft.com/office/drawing/2014/main" id="{D893DD83-00AE-4809-BBC6-E6A1C2945258}"/>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0" name="Rectangle 8">
              <a:extLst>
                <a:ext uri="{FF2B5EF4-FFF2-40B4-BE49-F238E27FC236}">
                  <a16:creationId xmlns:a16="http://schemas.microsoft.com/office/drawing/2014/main" id="{22766E23-EB22-4608-84B6-7050B3D9BE8B}"/>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1" name="Freeform 9">
              <a:extLst>
                <a:ext uri="{FF2B5EF4-FFF2-40B4-BE49-F238E27FC236}">
                  <a16:creationId xmlns:a16="http://schemas.microsoft.com/office/drawing/2014/main" id="{B0DAB4CB-8970-47FC-AE5F-F3F654E9FC0E}"/>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2" name="Freeform 10">
              <a:extLst>
                <a:ext uri="{FF2B5EF4-FFF2-40B4-BE49-F238E27FC236}">
                  <a16:creationId xmlns:a16="http://schemas.microsoft.com/office/drawing/2014/main" id="{B037DADC-7E79-4481-A659-CB9E043FC7AB}"/>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3" name="Freeform 11">
              <a:extLst>
                <a:ext uri="{FF2B5EF4-FFF2-40B4-BE49-F238E27FC236}">
                  <a16:creationId xmlns:a16="http://schemas.microsoft.com/office/drawing/2014/main" id="{D42048A8-2C38-424E-8E6E-D2EC3D66325A}"/>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4" name="Freeform 12">
              <a:extLst>
                <a:ext uri="{FF2B5EF4-FFF2-40B4-BE49-F238E27FC236}">
                  <a16:creationId xmlns:a16="http://schemas.microsoft.com/office/drawing/2014/main" id="{B1A27452-3B01-4CAE-8913-EC18826E09F7}"/>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5" name="Freeform 13">
              <a:extLst>
                <a:ext uri="{FF2B5EF4-FFF2-40B4-BE49-F238E27FC236}">
                  <a16:creationId xmlns:a16="http://schemas.microsoft.com/office/drawing/2014/main" id="{C0C537A1-78FA-429C-94F4-65B3B9C6190F}"/>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6" name="Freeform 14">
              <a:extLst>
                <a:ext uri="{FF2B5EF4-FFF2-40B4-BE49-F238E27FC236}">
                  <a16:creationId xmlns:a16="http://schemas.microsoft.com/office/drawing/2014/main" id="{CA1E5501-B4DA-4264-BD0A-F51C6342AAA3}"/>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47" name="Freeform 15">
              <a:extLst>
                <a:ext uri="{FF2B5EF4-FFF2-40B4-BE49-F238E27FC236}">
                  <a16:creationId xmlns:a16="http://schemas.microsoft.com/office/drawing/2014/main" id="{469F78DA-E1D1-463E-B9D2-D309AF2C41A7}"/>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48" name="Group 4">
            <a:extLst>
              <a:ext uri="{FF2B5EF4-FFF2-40B4-BE49-F238E27FC236}">
                <a16:creationId xmlns:a16="http://schemas.microsoft.com/office/drawing/2014/main" id="{A7E5E9F7-0978-404A-81DE-2196E4473864}"/>
              </a:ext>
            </a:extLst>
          </p:cNvPr>
          <p:cNvGrpSpPr>
            <a:grpSpLocks noChangeAspect="1"/>
          </p:cNvGrpSpPr>
          <p:nvPr/>
        </p:nvGrpSpPr>
        <p:grpSpPr bwMode="auto">
          <a:xfrm>
            <a:off x="3530676" y="582133"/>
            <a:ext cx="463914" cy="463914"/>
            <a:chOff x="720" y="0"/>
            <a:chExt cx="4320" cy="4320"/>
          </a:xfrm>
          <a:solidFill>
            <a:schemeClr val="tx1">
              <a:lumMod val="50000"/>
              <a:lumOff val="50000"/>
            </a:schemeClr>
          </a:solidFill>
        </p:grpSpPr>
        <p:sp>
          <p:nvSpPr>
            <p:cNvPr id="149" name="Freeform 5">
              <a:extLst>
                <a:ext uri="{FF2B5EF4-FFF2-40B4-BE49-F238E27FC236}">
                  <a16:creationId xmlns:a16="http://schemas.microsoft.com/office/drawing/2014/main" id="{77A27596-523D-4C0C-8187-ADED8F626277}"/>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0" name="Freeform 6">
              <a:extLst>
                <a:ext uri="{FF2B5EF4-FFF2-40B4-BE49-F238E27FC236}">
                  <a16:creationId xmlns:a16="http://schemas.microsoft.com/office/drawing/2014/main" id="{90B410AE-C2BA-4659-BBEC-AC5A9CBB652C}"/>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1" name="Rectangle 7">
              <a:extLst>
                <a:ext uri="{FF2B5EF4-FFF2-40B4-BE49-F238E27FC236}">
                  <a16:creationId xmlns:a16="http://schemas.microsoft.com/office/drawing/2014/main" id="{3EA94C56-90A8-4F1B-9183-EA0F0D66D61D}"/>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2" name="Rectangle 8">
              <a:extLst>
                <a:ext uri="{FF2B5EF4-FFF2-40B4-BE49-F238E27FC236}">
                  <a16:creationId xmlns:a16="http://schemas.microsoft.com/office/drawing/2014/main" id="{B858F5FF-E007-4C83-84E9-F9D6DE70FEC2}"/>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3" name="Freeform 9">
              <a:extLst>
                <a:ext uri="{FF2B5EF4-FFF2-40B4-BE49-F238E27FC236}">
                  <a16:creationId xmlns:a16="http://schemas.microsoft.com/office/drawing/2014/main" id="{95AC4634-6F43-41DD-BBD0-412ABED0A0C6}"/>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4" name="Freeform 10">
              <a:extLst>
                <a:ext uri="{FF2B5EF4-FFF2-40B4-BE49-F238E27FC236}">
                  <a16:creationId xmlns:a16="http://schemas.microsoft.com/office/drawing/2014/main" id="{D9DC4CD2-A82B-47F8-BE95-8A4EA0255BE9}"/>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5" name="Freeform 11">
              <a:extLst>
                <a:ext uri="{FF2B5EF4-FFF2-40B4-BE49-F238E27FC236}">
                  <a16:creationId xmlns:a16="http://schemas.microsoft.com/office/drawing/2014/main" id="{8F6A5BA0-22E7-4BCA-AACC-6F52D58DAB77}"/>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6" name="Freeform 12">
              <a:extLst>
                <a:ext uri="{FF2B5EF4-FFF2-40B4-BE49-F238E27FC236}">
                  <a16:creationId xmlns:a16="http://schemas.microsoft.com/office/drawing/2014/main" id="{1C49CC28-A058-4EF8-A1E6-41E1A8F9ED9F}"/>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7" name="Freeform 13">
              <a:extLst>
                <a:ext uri="{FF2B5EF4-FFF2-40B4-BE49-F238E27FC236}">
                  <a16:creationId xmlns:a16="http://schemas.microsoft.com/office/drawing/2014/main" id="{C5665DC1-9304-4E43-9D31-1C60B1ADD19F}"/>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8" name="Freeform 14">
              <a:extLst>
                <a:ext uri="{FF2B5EF4-FFF2-40B4-BE49-F238E27FC236}">
                  <a16:creationId xmlns:a16="http://schemas.microsoft.com/office/drawing/2014/main" id="{5C2BC892-DB04-47BE-AB18-89621824D995}"/>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59" name="Freeform 15">
              <a:extLst>
                <a:ext uri="{FF2B5EF4-FFF2-40B4-BE49-F238E27FC236}">
                  <a16:creationId xmlns:a16="http://schemas.microsoft.com/office/drawing/2014/main" id="{57F05AFD-9C18-41FE-8F37-FE33CE67959B}"/>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60" name="Group 4">
            <a:extLst>
              <a:ext uri="{FF2B5EF4-FFF2-40B4-BE49-F238E27FC236}">
                <a16:creationId xmlns:a16="http://schemas.microsoft.com/office/drawing/2014/main" id="{25AB2721-076C-4F77-A6D5-C9D70E5BD33A}"/>
              </a:ext>
            </a:extLst>
          </p:cNvPr>
          <p:cNvGrpSpPr>
            <a:grpSpLocks noChangeAspect="1"/>
          </p:cNvGrpSpPr>
          <p:nvPr/>
        </p:nvGrpSpPr>
        <p:grpSpPr bwMode="auto">
          <a:xfrm>
            <a:off x="4297657" y="403509"/>
            <a:ext cx="463914" cy="463914"/>
            <a:chOff x="720" y="0"/>
            <a:chExt cx="4320" cy="4320"/>
          </a:xfrm>
          <a:solidFill>
            <a:schemeClr val="tx1">
              <a:lumMod val="50000"/>
              <a:lumOff val="50000"/>
            </a:schemeClr>
          </a:solidFill>
        </p:grpSpPr>
        <p:sp>
          <p:nvSpPr>
            <p:cNvPr id="161" name="Freeform 5">
              <a:extLst>
                <a:ext uri="{FF2B5EF4-FFF2-40B4-BE49-F238E27FC236}">
                  <a16:creationId xmlns:a16="http://schemas.microsoft.com/office/drawing/2014/main" id="{D8A0F093-F1E2-47FD-85B3-8B5200E568C1}"/>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2" name="Freeform 6">
              <a:extLst>
                <a:ext uri="{FF2B5EF4-FFF2-40B4-BE49-F238E27FC236}">
                  <a16:creationId xmlns:a16="http://schemas.microsoft.com/office/drawing/2014/main" id="{9E7E250A-E476-4891-BB78-EF4B391DCD6A}"/>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3" name="Rectangle 7">
              <a:extLst>
                <a:ext uri="{FF2B5EF4-FFF2-40B4-BE49-F238E27FC236}">
                  <a16:creationId xmlns:a16="http://schemas.microsoft.com/office/drawing/2014/main" id="{39F48D37-416C-4D5E-AA19-8F9D73FB099D}"/>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4" name="Rectangle 8">
              <a:extLst>
                <a:ext uri="{FF2B5EF4-FFF2-40B4-BE49-F238E27FC236}">
                  <a16:creationId xmlns:a16="http://schemas.microsoft.com/office/drawing/2014/main" id="{2A56E8D4-063F-460E-AD97-207CDDE9443E}"/>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5" name="Freeform 9">
              <a:extLst>
                <a:ext uri="{FF2B5EF4-FFF2-40B4-BE49-F238E27FC236}">
                  <a16:creationId xmlns:a16="http://schemas.microsoft.com/office/drawing/2014/main" id="{40AF8099-5209-461D-8F53-27B71710F93A}"/>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6" name="Freeform 10">
              <a:extLst>
                <a:ext uri="{FF2B5EF4-FFF2-40B4-BE49-F238E27FC236}">
                  <a16:creationId xmlns:a16="http://schemas.microsoft.com/office/drawing/2014/main" id="{C0C34151-765E-441C-ABA7-F4F5CAEC4FA2}"/>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7" name="Freeform 11">
              <a:extLst>
                <a:ext uri="{FF2B5EF4-FFF2-40B4-BE49-F238E27FC236}">
                  <a16:creationId xmlns:a16="http://schemas.microsoft.com/office/drawing/2014/main" id="{7913E444-C5E3-49A1-A546-D75100F6CD7F}"/>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68" name="Freeform 12">
              <a:extLst>
                <a:ext uri="{FF2B5EF4-FFF2-40B4-BE49-F238E27FC236}">
                  <a16:creationId xmlns:a16="http://schemas.microsoft.com/office/drawing/2014/main" id="{55FC6887-42A6-489C-9E8C-2DED8C0F9FBF}"/>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9" name="Freeform 13">
              <a:extLst>
                <a:ext uri="{FF2B5EF4-FFF2-40B4-BE49-F238E27FC236}">
                  <a16:creationId xmlns:a16="http://schemas.microsoft.com/office/drawing/2014/main" id="{9F81FCC4-83B0-4AA6-84FB-8DA1B300F3ED}"/>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0" name="Freeform 14">
              <a:extLst>
                <a:ext uri="{FF2B5EF4-FFF2-40B4-BE49-F238E27FC236}">
                  <a16:creationId xmlns:a16="http://schemas.microsoft.com/office/drawing/2014/main" id="{4C889C71-EC03-43AA-8303-421218FB043F}"/>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1" name="Freeform 15">
              <a:extLst>
                <a:ext uri="{FF2B5EF4-FFF2-40B4-BE49-F238E27FC236}">
                  <a16:creationId xmlns:a16="http://schemas.microsoft.com/office/drawing/2014/main" id="{0D74AB2B-3A6F-4AA7-9E44-5ED29159A9A9}"/>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91" name="Group 190">
            <a:extLst>
              <a:ext uri="{FF2B5EF4-FFF2-40B4-BE49-F238E27FC236}">
                <a16:creationId xmlns:a16="http://schemas.microsoft.com/office/drawing/2014/main" id="{FA017440-1CB1-4B61-B656-37D7AE0FBF6F}"/>
              </a:ext>
            </a:extLst>
          </p:cNvPr>
          <p:cNvGrpSpPr/>
          <p:nvPr/>
        </p:nvGrpSpPr>
        <p:grpSpPr>
          <a:xfrm>
            <a:off x="4453074" y="1331897"/>
            <a:ext cx="480488" cy="481128"/>
            <a:chOff x="7464299" y="1555218"/>
            <a:chExt cx="2382838" cy="2386013"/>
          </a:xfrm>
          <a:solidFill>
            <a:schemeClr val="accent1"/>
          </a:solidFill>
        </p:grpSpPr>
        <p:sp>
          <p:nvSpPr>
            <p:cNvPr id="186" name="Freeform 19">
              <a:extLst>
                <a:ext uri="{FF2B5EF4-FFF2-40B4-BE49-F238E27FC236}">
                  <a16:creationId xmlns:a16="http://schemas.microsoft.com/office/drawing/2014/main" id="{91E707F7-C3BF-4C31-989A-B3CE831DEE2A}"/>
                </a:ext>
              </a:extLst>
            </p:cNvPr>
            <p:cNvSpPr>
              <a:spLocks noEditPoints="1"/>
            </p:cNvSpPr>
            <p:nvPr/>
          </p:nvSpPr>
          <p:spPr bwMode="auto">
            <a:xfrm>
              <a:off x="7464299" y="1555218"/>
              <a:ext cx="2382838" cy="2386013"/>
            </a:xfrm>
            <a:custGeom>
              <a:avLst/>
              <a:gdLst>
                <a:gd name="T0" fmla="*/ 640 w 1501"/>
                <a:gd name="T1" fmla="*/ 1495 h 1503"/>
                <a:gd name="T2" fmla="*/ 462 w 1501"/>
                <a:gd name="T3" fmla="*/ 1447 h 1503"/>
                <a:gd name="T4" fmla="*/ 304 w 1501"/>
                <a:gd name="T5" fmla="*/ 1355 h 1503"/>
                <a:gd name="T6" fmla="*/ 194 w 1501"/>
                <a:gd name="T7" fmla="*/ 1255 h 1503"/>
                <a:gd name="T8" fmla="*/ 88 w 1501"/>
                <a:gd name="T9" fmla="*/ 1105 h 1503"/>
                <a:gd name="T10" fmla="*/ 22 w 1501"/>
                <a:gd name="T11" fmla="*/ 935 h 1503"/>
                <a:gd name="T12" fmla="*/ 0 w 1501"/>
                <a:gd name="T13" fmla="*/ 750 h 1503"/>
                <a:gd name="T14" fmla="*/ 14 w 1501"/>
                <a:gd name="T15" fmla="*/ 604 h 1503"/>
                <a:gd name="T16" fmla="*/ 70 w 1501"/>
                <a:gd name="T17" fmla="*/ 430 h 1503"/>
                <a:gd name="T18" fmla="*/ 170 w 1501"/>
                <a:gd name="T19" fmla="*/ 276 h 1503"/>
                <a:gd name="T20" fmla="*/ 274 w 1501"/>
                <a:gd name="T21" fmla="*/ 170 h 1503"/>
                <a:gd name="T22" fmla="*/ 430 w 1501"/>
                <a:gd name="T23" fmla="*/ 72 h 1503"/>
                <a:gd name="T24" fmla="*/ 602 w 1501"/>
                <a:gd name="T25" fmla="*/ 14 h 1503"/>
                <a:gd name="T26" fmla="*/ 749 w 1501"/>
                <a:gd name="T27" fmla="*/ 0 h 1503"/>
                <a:gd name="T28" fmla="*/ 933 w 1501"/>
                <a:gd name="T29" fmla="*/ 22 h 1503"/>
                <a:gd name="T30" fmla="*/ 1103 w 1501"/>
                <a:gd name="T31" fmla="*/ 88 h 1503"/>
                <a:gd name="T32" fmla="*/ 1253 w 1501"/>
                <a:gd name="T33" fmla="*/ 194 h 1503"/>
                <a:gd name="T34" fmla="*/ 1353 w 1501"/>
                <a:gd name="T35" fmla="*/ 304 h 1503"/>
                <a:gd name="T36" fmla="*/ 1443 w 1501"/>
                <a:gd name="T37" fmla="*/ 464 h 1503"/>
                <a:gd name="T38" fmla="*/ 1493 w 1501"/>
                <a:gd name="T39" fmla="*/ 640 h 1503"/>
                <a:gd name="T40" fmla="*/ 1499 w 1501"/>
                <a:gd name="T41" fmla="*/ 788 h 1503"/>
                <a:gd name="T42" fmla="*/ 1469 w 1501"/>
                <a:gd name="T43" fmla="*/ 971 h 1503"/>
                <a:gd name="T44" fmla="*/ 1395 w 1501"/>
                <a:gd name="T45" fmla="*/ 1137 h 1503"/>
                <a:gd name="T46" fmla="*/ 1281 w 1501"/>
                <a:gd name="T47" fmla="*/ 1283 h 1503"/>
                <a:gd name="T48" fmla="*/ 1165 w 1501"/>
                <a:gd name="T49" fmla="*/ 1377 h 1503"/>
                <a:gd name="T50" fmla="*/ 1003 w 1501"/>
                <a:gd name="T51" fmla="*/ 1459 h 1503"/>
                <a:gd name="T52" fmla="*/ 825 w 1501"/>
                <a:gd name="T53" fmla="*/ 1499 h 1503"/>
                <a:gd name="T54" fmla="*/ 749 w 1501"/>
                <a:gd name="T55" fmla="*/ 106 h 1503"/>
                <a:gd name="T56" fmla="*/ 590 w 1501"/>
                <a:gd name="T57" fmla="*/ 126 h 1503"/>
                <a:gd name="T58" fmla="*/ 442 w 1501"/>
                <a:gd name="T59" fmla="*/ 184 h 1503"/>
                <a:gd name="T60" fmla="*/ 316 w 1501"/>
                <a:gd name="T61" fmla="*/ 274 h 1503"/>
                <a:gd name="T62" fmla="*/ 216 w 1501"/>
                <a:gd name="T63" fmla="*/ 390 h 1503"/>
                <a:gd name="T64" fmla="*/ 144 w 1501"/>
                <a:gd name="T65" fmla="*/ 530 h 1503"/>
                <a:gd name="T66" fmla="*/ 108 w 1501"/>
                <a:gd name="T67" fmla="*/ 684 h 1503"/>
                <a:gd name="T68" fmla="*/ 108 w 1501"/>
                <a:gd name="T69" fmla="*/ 817 h 1503"/>
                <a:gd name="T70" fmla="*/ 144 w 1501"/>
                <a:gd name="T71" fmla="*/ 973 h 1503"/>
                <a:gd name="T72" fmla="*/ 216 w 1501"/>
                <a:gd name="T73" fmla="*/ 1113 h 1503"/>
                <a:gd name="T74" fmla="*/ 316 w 1501"/>
                <a:gd name="T75" fmla="*/ 1229 h 1503"/>
                <a:gd name="T76" fmla="*/ 442 w 1501"/>
                <a:gd name="T77" fmla="*/ 1319 h 1503"/>
                <a:gd name="T78" fmla="*/ 590 w 1501"/>
                <a:gd name="T79" fmla="*/ 1377 h 1503"/>
                <a:gd name="T80" fmla="*/ 749 w 1501"/>
                <a:gd name="T81" fmla="*/ 1397 h 1503"/>
                <a:gd name="T82" fmla="*/ 879 w 1501"/>
                <a:gd name="T83" fmla="*/ 1385 h 1503"/>
                <a:gd name="T84" fmla="*/ 1029 w 1501"/>
                <a:gd name="T85" fmla="*/ 1333 h 1503"/>
                <a:gd name="T86" fmla="*/ 1159 w 1501"/>
                <a:gd name="T87" fmla="*/ 1249 h 1503"/>
                <a:gd name="T88" fmla="*/ 1267 w 1501"/>
                <a:gd name="T89" fmla="*/ 1137 h 1503"/>
                <a:gd name="T90" fmla="*/ 1345 w 1501"/>
                <a:gd name="T91" fmla="*/ 1003 h 1503"/>
                <a:gd name="T92" fmla="*/ 1387 w 1501"/>
                <a:gd name="T93" fmla="*/ 851 h 1503"/>
                <a:gd name="T94" fmla="*/ 1395 w 1501"/>
                <a:gd name="T95" fmla="*/ 718 h 1503"/>
                <a:gd name="T96" fmla="*/ 1367 w 1501"/>
                <a:gd name="T97" fmla="*/ 560 h 1503"/>
                <a:gd name="T98" fmla="*/ 1301 w 1501"/>
                <a:gd name="T99" fmla="*/ 416 h 1503"/>
                <a:gd name="T100" fmla="*/ 1205 w 1501"/>
                <a:gd name="T101" fmla="*/ 294 h 1503"/>
                <a:gd name="T102" fmla="*/ 1085 w 1501"/>
                <a:gd name="T103" fmla="*/ 198 h 1503"/>
                <a:gd name="T104" fmla="*/ 941 w 1501"/>
                <a:gd name="T105" fmla="*/ 134 h 1503"/>
                <a:gd name="T106" fmla="*/ 783 w 1501"/>
                <a:gd name="T107" fmla="*/ 106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1" h="1503">
                  <a:moveTo>
                    <a:pt x="749" y="1503"/>
                  </a:moveTo>
                  <a:lnTo>
                    <a:pt x="749" y="1503"/>
                  </a:lnTo>
                  <a:lnTo>
                    <a:pt x="713" y="1503"/>
                  </a:lnTo>
                  <a:lnTo>
                    <a:pt x="675" y="1499"/>
                  </a:lnTo>
                  <a:lnTo>
                    <a:pt x="640" y="1495"/>
                  </a:lnTo>
                  <a:lnTo>
                    <a:pt x="602" y="1489"/>
                  </a:lnTo>
                  <a:lnTo>
                    <a:pt x="566" y="1481"/>
                  </a:lnTo>
                  <a:lnTo>
                    <a:pt x="532" y="1471"/>
                  </a:lnTo>
                  <a:lnTo>
                    <a:pt x="496" y="1459"/>
                  </a:lnTo>
                  <a:lnTo>
                    <a:pt x="462" y="1447"/>
                  </a:lnTo>
                  <a:lnTo>
                    <a:pt x="430" y="1431"/>
                  </a:lnTo>
                  <a:lnTo>
                    <a:pt x="396" y="1415"/>
                  </a:lnTo>
                  <a:lnTo>
                    <a:pt x="364" y="1397"/>
                  </a:lnTo>
                  <a:lnTo>
                    <a:pt x="334" y="1377"/>
                  </a:lnTo>
                  <a:lnTo>
                    <a:pt x="304" y="1355"/>
                  </a:lnTo>
                  <a:lnTo>
                    <a:pt x="274" y="1333"/>
                  </a:lnTo>
                  <a:lnTo>
                    <a:pt x="246" y="1309"/>
                  </a:lnTo>
                  <a:lnTo>
                    <a:pt x="220" y="1283"/>
                  </a:lnTo>
                  <a:lnTo>
                    <a:pt x="220" y="1283"/>
                  </a:lnTo>
                  <a:lnTo>
                    <a:pt x="194" y="1255"/>
                  </a:lnTo>
                  <a:lnTo>
                    <a:pt x="170" y="1227"/>
                  </a:lnTo>
                  <a:lnTo>
                    <a:pt x="146" y="1199"/>
                  </a:lnTo>
                  <a:lnTo>
                    <a:pt x="126" y="1169"/>
                  </a:lnTo>
                  <a:lnTo>
                    <a:pt x="106" y="1137"/>
                  </a:lnTo>
                  <a:lnTo>
                    <a:pt x="88" y="1105"/>
                  </a:lnTo>
                  <a:lnTo>
                    <a:pt x="70" y="1073"/>
                  </a:lnTo>
                  <a:lnTo>
                    <a:pt x="56" y="1039"/>
                  </a:lnTo>
                  <a:lnTo>
                    <a:pt x="42" y="1005"/>
                  </a:lnTo>
                  <a:lnTo>
                    <a:pt x="32" y="971"/>
                  </a:lnTo>
                  <a:lnTo>
                    <a:pt x="22" y="935"/>
                  </a:lnTo>
                  <a:lnTo>
                    <a:pt x="14" y="899"/>
                  </a:lnTo>
                  <a:lnTo>
                    <a:pt x="8" y="863"/>
                  </a:lnTo>
                  <a:lnTo>
                    <a:pt x="2" y="827"/>
                  </a:lnTo>
                  <a:lnTo>
                    <a:pt x="0" y="788"/>
                  </a:lnTo>
                  <a:lnTo>
                    <a:pt x="0" y="750"/>
                  </a:lnTo>
                  <a:lnTo>
                    <a:pt x="0" y="750"/>
                  </a:lnTo>
                  <a:lnTo>
                    <a:pt x="0" y="714"/>
                  </a:lnTo>
                  <a:lnTo>
                    <a:pt x="2" y="676"/>
                  </a:lnTo>
                  <a:lnTo>
                    <a:pt x="8" y="640"/>
                  </a:lnTo>
                  <a:lnTo>
                    <a:pt x="14" y="604"/>
                  </a:lnTo>
                  <a:lnTo>
                    <a:pt x="22" y="568"/>
                  </a:lnTo>
                  <a:lnTo>
                    <a:pt x="32" y="532"/>
                  </a:lnTo>
                  <a:lnTo>
                    <a:pt x="42" y="498"/>
                  </a:lnTo>
                  <a:lnTo>
                    <a:pt x="56" y="464"/>
                  </a:lnTo>
                  <a:lnTo>
                    <a:pt x="70" y="430"/>
                  </a:lnTo>
                  <a:lnTo>
                    <a:pt x="88" y="398"/>
                  </a:lnTo>
                  <a:lnTo>
                    <a:pt x="106" y="366"/>
                  </a:lnTo>
                  <a:lnTo>
                    <a:pt x="126" y="334"/>
                  </a:lnTo>
                  <a:lnTo>
                    <a:pt x="146" y="304"/>
                  </a:lnTo>
                  <a:lnTo>
                    <a:pt x="170" y="276"/>
                  </a:lnTo>
                  <a:lnTo>
                    <a:pt x="194" y="246"/>
                  </a:lnTo>
                  <a:lnTo>
                    <a:pt x="220" y="220"/>
                  </a:lnTo>
                  <a:lnTo>
                    <a:pt x="220" y="220"/>
                  </a:lnTo>
                  <a:lnTo>
                    <a:pt x="246" y="194"/>
                  </a:lnTo>
                  <a:lnTo>
                    <a:pt x="274" y="170"/>
                  </a:lnTo>
                  <a:lnTo>
                    <a:pt x="304" y="146"/>
                  </a:lnTo>
                  <a:lnTo>
                    <a:pt x="334" y="126"/>
                  </a:lnTo>
                  <a:lnTo>
                    <a:pt x="364" y="106"/>
                  </a:lnTo>
                  <a:lnTo>
                    <a:pt x="396" y="88"/>
                  </a:lnTo>
                  <a:lnTo>
                    <a:pt x="430" y="72"/>
                  </a:lnTo>
                  <a:lnTo>
                    <a:pt x="462" y="56"/>
                  </a:lnTo>
                  <a:lnTo>
                    <a:pt x="496" y="44"/>
                  </a:lnTo>
                  <a:lnTo>
                    <a:pt x="532" y="32"/>
                  </a:lnTo>
                  <a:lnTo>
                    <a:pt x="566" y="22"/>
                  </a:lnTo>
                  <a:lnTo>
                    <a:pt x="602" y="14"/>
                  </a:lnTo>
                  <a:lnTo>
                    <a:pt x="640" y="8"/>
                  </a:lnTo>
                  <a:lnTo>
                    <a:pt x="675" y="4"/>
                  </a:lnTo>
                  <a:lnTo>
                    <a:pt x="713" y="0"/>
                  </a:lnTo>
                  <a:lnTo>
                    <a:pt x="749" y="0"/>
                  </a:lnTo>
                  <a:lnTo>
                    <a:pt x="749" y="0"/>
                  </a:lnTo>
                  <a:lnTo>
                    <a:pt x="787" y="0"/>
                  </a:lnTo>
                  <a:lnTo>
                    <a:pt x="825" y="4"/>
                  </a:lnTo>
                  <a:lnTo>
                    <a:pt x="861" y="8"/>
                  </a:lnTo>
                  <a:lnTo>
                    <a:pt x="897" y="14"/>
                  </a:lnTo>
                  <a:lnTo>
                    <a:pt x="933" y="22"/>
                  </a:lnTo>
                  <a:lnTo>
                    <a:pt x="969" y="32"/>
                  </a:lnTo>
                  <a:lnTo>
                    <a:pt x="1003" y="44"/>
                  </a:lnTo>
                  <a:lnTo>
                    <a:pt x="1037" y="56"/>
                  </a:lnTo>
                  <a:lnTo>
                    <a:pt x="1071" y="72"/>
                  </a:lnTo>
                  <a:lnTo>
                    <a:pt x="1103" y="88"/>
                  </a:lnTo>
                  <a:lnTo>
                    <a:pt x="1135" y="106"/>
                  </a:lnTo>
                  <a:lnTo>
                    <a:pt x="1165" y="126"/>
                  </a:lnTo>
                  <a:lnTo>
                    <a:pt x="1197" y="146"/>
                  </a:lnTo>
                  <a:lnTo>
                    <a:pt x="1225" y="170"/>
                  </a:lnTo>
                  <a:lnTo>
                    <a:pt x="1253" y="194"/>
                  </a:lnTo>
                  <a:lnTo>
                    <a:pt x="1281" y="220"/>
                  </a:lnTo>
                  <a:lnTo>
                    <a:pt x="1281" y="220"/>
                  </a:lnTo>
                  <a:lnTo>
                    <a:pt x="1307" y="246"/>
                  </a:lnTo>
                  <a:lnTo>
                    <a:pt x="1331" y="276"/>
                  </a:lnTo>
                  <a:lnTo>
                    <a:pt x="1353" y="304"/>
                  </a:lnTo>
                  <a:lnTo>
                    <a:pt x="1375" y="334"/>
                  </a:lnTo>
                  <a:lnTo>
                    <a:pt x="1395" y="366"/>
                  </a:lnTo>
                  <a:lnTo>
                    <a:pt x="1413" y="398"/>
                  </a:lnTo>
                  <a:lnTo>
                    <a:pt x="1429" y="430"/>
                  </a:lnTo>
                  <a:lnTo>
                    <a:pt x="1443" y="464"/>
                  </a:lnTo>
                  <a:lnTo>
                    <a:pt x="1457" y="498"/>
                  </a:lnTo>
                  <a:lnTo>
                    <a:pt x="1469" y="532"/>
                  </a:lnTo>
                  <a:lnTo>
                    <a:pt x="1479" y="568"/>
                  </a:lnTo>
                  <a:lnTo>
                    <a:pt x="1487" y="604"/>
                  </a:lnTo>
                  <a:lnTo>
                    <a:pt x="1493" y="640"/>
                  </a:lnTo>
                  <a:lnTo>
                    <a:pt x="1497" y="676"/>
                  </a:lnTo>
                  <a:lnTo>
                    <a:pt x="1499" y="714"/>
                  </a:lnTo>
                  <a:lnTo>
                    <a:pt x="1501" y="750"/>
                  </a:lnTo>
                  <a:lnTo>
                    <a:pt x="1501" y="750"/>
                  </a:lnTo>
                  <a:lnTo>
                    <a:pt x="1499" y="788"/>
                  </a:lnTo>
                  <a:lnTo>
                    <a:pt x="1497" y="827"/>
                  </a:lnTo>
                  <a:lnTo>
                    <a:pt x="1493" y="863"/>
                  </a:lnTo>
                  <a:lnTo>
                    <a:pt x="1487" y="899"/>
                  </a:lnTo>
                  <a:lnTo>
                    <a:pt x="1479" y="935"/>
                  </a:lnTo>
                  <a:lnTo>
                    <a:pt x="1469" y="971"/>
                  </a:lnTo>
                  <a:lnTo>
                    <a:pt x="1457" y="1005"/>
                  </a:lnTo>
                  <a:lnTo>
                    <a:pt x="1443" y="1039"/>
                  </a:lnTo>
                  <a:lnTo>
                    <a:pt x="1429" y="1073"/>
                  </a:lnTo>
                  <a:lnTo>
                    <a:pt x="1413" y="1105"/>
                  </a:lnTo>
                  <a:lnTo>
                    <a:pt x="1395" y="1137"/>
                  </a:lnTo>
                  <a:lnTo>
                    <a:pt x="1375" y="1169"/>
                  </a:lnTo>
                  <a:lnTo>
                    <a:pt x="1353" y="1199"/>
                  </a:lnTo>
                  <a:lnTo>
                    <a:pt x="1331" y="1227"/>
                  </a:lnTo>
                  <a:lnTo>
                    <a:pt x="1307" y="1255"/>
                  </a:lnTo>
                  <a:lnTo>
                    <a:pt x="1281" y="1283"/>
                  </a:lnTo>
                  <a:lnTo>
                    <a:pt x="1281" y="1283"/>
                  </a:lnTo>
                  <a:lnTo>
                    <a:pt x="1253" y="1309"/>
                  </a:lnTo>
                  <a:lnTo>
                    <a:pt x="1225" y="1333"/>
                  </a:lnTo>
                  <a:lnTo>
                    <a:pt x="1197" y="1355"/>
                  </a:lnTo>
                  <a:lnTo>
                    <a:pt x="1165" y="1377"/>
                  </a:lnTo>
                  <a:lnTo>
                    <a:pt x="1135" y="1397"/>
                  </a:lnTo>
                  <a:lnTo>
                    <a:pt x="1103" y="1415"/>
                  </a:lnTo>
                  <a:lnTo>
                    <a:pt x="1071" y="1431"/>
                  </a:lnTo>
                  <a:lnTo>
                    <a:pt x="1037" y="1447"/>
                  </a:lnTo>
                  <a:lnTo>
                    <a:pt x="1003" y="1459"/>
                  </a:lnTo>
                  <a:lnTo>
                    <a:pt x="969" y="1471"/>
                  </a:lnTo>
                  <a:lnTo>
                    <a:pt x="933" y="1481"/>
                  </a:lnTo>
                  <a:lnTo>
                    <a:pt x="897" y="1489"/>
                  </a:lnTo>
                  <a:lnTo>
                    <a:pt x="861" y="1495"/>
                  </a:lnTo>
                  <a:lnTo>
                    <a:pt x="825" y="1499"/>
                  </a:lnTo>
                  <a:lnTo>
                    <a:pt x="787" y="1503"/>
                  </a:lnTo>
                  <a:lnTo>
                    <a:pt x="749" y="1503"/>
                  </a:lnTo>
                  <a:lnTo>
                    <a:pt x="749" y="1503"/>
                  </a:lnTo>
                  <a:close/>
                  <a:moveTo>
                    <a:pt x="749" y="106"/>
                  </a:moveTo>
                  <a:lnTo>
                    <a:pt x="749" y="106"/>
                  </a:lnTo>
                  <a:lnTo>
                    <a:pt x="717" y="106"/>
                  </a:lnTo>
                  <a:lnTo>
                    <a:pt x="683" y="108"/>
                  </a:lnTo>
                  <a:lnTo>
                    <a:pt x="652" y="112"/>
                  </a:lnTo>
                  <a:lnTo>
                    <a:pt x="620" y="118"/>
                  </a:lnTo>
                  <a:lnTo>
                    <a:pt x="590" y="126"/>
                  </a:lnTo>
                  <a:lnTo>
                    <a:pt x="558" y="134"/>
                  </a:lnTo>
                  <a:lnTo>
                    <a:pt x="528" y="144"/>
                  </a:lnTo>
                  <a:lnTo>
                    <a:pt x="500" y="156"/>
                  </a:lnTo>
                  <a:lnTo>
                    <a:pt x="470" y="168"/>
                  </a:lnTo>
                  <a:lnTo>
                    <a:pt x="442" y="184"/>
                  </a:lnTo>
                  <a:lnTo>
                    <a:pt x="416" y="198"/>
                  </a:lnTo>
                  <a:lnTo>
                    <a:pt x="390" y="216"/>
                  </a:lnTo>
                  <a:lnTo>
                    <a:pt x="364" y="234"/>
                  </a:lnTo>
                  <a:lnTo>
                    <a:pt x="340" y="252"/>
                  </a:lnTo>
                  <a:lnTo>
                    <a:pt x="316" y="274"/>
                  </a:lnTo>
                  <a:lnTo>
                    <a:pt x="294" y="294"/>
                  </a:lnTo>
                  <a:lnTo>
                    <a:pt x="272" y="316"/>
                  </a:lnTo>
                  <a:lnTo>
                    <a:pt x="252" y="340"/>
                  </a:lnTo>
                  <a:lnTo>
                    <a:pt x="234" y="364"/>
                  </a:lnTo>
                  <a:lnTo>
                    <a:pt x="216" y="390"/>
                  </a:lnTo>
                  <a:lnTo>
                    <a:pt x="198" y="416"/>
                  </a:lnTo>
                  <a:lnTo>
                    <a:pt x="182" y="444"/>
                  </a:lnTo>
                  <a:lnTo>
                    <a:pt x="168" y="472"/>
                  </a:lnTo>
                  <a:lnTo>
                    <a:pt x="156" y="500"/>
                  </a:lnTo>
                  <a:lnTo>
                    <a:pt x="144" y="530"/>
                  </a:lnTo>
                  <a:lnTo>
                    <a:pt x="134" y="560"/>
                  </a:lnTo>
                  <a:lnTo>
                    <a:pt x="126" y="590"/>
                  </a:lnTo>
                  <a:lnTo>
                    <a:pt x="118" y="620"/>
                  </a:lnTo>
                  <a:lnTo>
                    <a:pt x="112" y="652"/>
                  </a:lnTo>
                  <a:lnTo>
                    <a:pt x="108" y="684"/>
                  </a:lnTo>
                  <a:lnTo>
                    <a:pt x="106" y="718"/>
                  </a:lnTo>
                  <a:lnTo>
                    <a:pt x="104" y="750"/>
                  </a:lnTo>
                  <a:lnTo>
                    <a:pt x="104" y="750"/>
                  </a:lnTo>
                  <a:lnTo>
                    <a:pt x="106" y="784"/>
                  </a:lnTo>
                  <a:lnTo>
                    <a:pt x="108" y="817"/>
                  </a:lnTo>
                  <a:lnTo>
                    <a:pt x="112" y="851"/>
                  </a:lnTo>
                  <a:lnTo>
                    <a:pt x="118" y="881"/>
                  </a:lnTo>
                  <a:lnTo>
                    <a:pt x="126" y="913"/>
                  </a:lnTo>
                  <a:lnTo>
                    <a:pt x="134" y="943"/>
                  </a:lnTo>
                  <a:lnTo>
                    <a:pt x="144" y="973"/>
                  </a:lnTo>
                  <a:lnTo>
                    <a:pt x="156" y="1003"/>
                  </a:lnTo>
                  <a:lnTo>
                    <a:pt x="168" y="1031"/>
                  </a:lnTo>
                  <a:lnTo>
                    <a:pt x="182" y="1059"/>
                  </a:lnTo>
                  <a:lnTo>
                    <a:pt x="198" y="1087"/>
                  </a:lnTo>
                  <a:lnTo>
                    <a:pt x="216" y="1113"/>
                  </a:lnTo>
                  <a:lnTo>
                    <a:pt x="234" y="1137"/>
                  </a:lnTo>
                  <a:lnTo>
                    <a:pt x="252" y="1163"/>
                  </a:lnTo>
                  <a:lnTo>
                    <a:pt x="272" y="1185"/>
                  </a:lnTo>
                  <a:lnTo>
                    <a:pt x="294" y="1209"/>
                  </a:lnTo>
                  <a:lnTo>
                    <a:pt x="316" y="1229"/>
                  </a:lnTo>
                  <a:lnTo>
                    <a:pt x="340" y="1249"/>
                  </a:lnTo>
                  <a:lnTo>
                    <a:pt x="364" y="1269"/>
                  </a:lnTo>
                  <a:lnTo>
                    <a:pt x="390" y="1287"/>
                  </a:lnTo>
                  <a:lnTo>
                    <a:pt x="416" y="1303"/>
                  </a:lnTo>
                  <a:lnTo>
                    <a:pt x="442" y="1319"/>
                  </a:lnTo>
                  <a:lnTo>
                    <a:pt x="470" y="1333"/>
                  </a:lnTo>
                  <a:lnTo>
                    <a:pt x="500" y="1347"/>
                  </a:lnTo>
                  <a:lnTo>
                    <a:pt x="528" y="1359"/>
                  </a:lnTo>
                  <a:lnTo>
                    <a:pt x="558" y="1369"/>
                  </a:lnTo>
                  <a:lnTo>
                    <a:pt x="590" y="1377"/>
                  </a:lnTo>
                  <a:lnTo>
                    <a:pt x="620" y="1385"/>
                  </a:lnTo>
                  <a:lnTo>
                    <a:pt x="652" y="1391"/>
                  </a:lnTo>
                  <a:lnTo>
                    <a:pt x="683" y="1395"/>
                  </a:lnTo>
                  <a:lnTo>
                    <a:pt x="717" y="1397"/>
                  </a:lnTo>
                  <a:lnTo>
                    <a:pt x="749" y="1397"/>
                  </a:lnTo>
                  <a:lnTo>
                    <a:pt x="749" y="1397"/>
                  </a:lnTo>
                  <a:lnTo>
                    <a:pt x="783" y="1397"/>
                  </a:lnTo>
                  <a:lnTo>
                    <a:pt x="815" y="1395"/>
                  </a:lnTo>
                  <a:lnTo>
                    <a:pt x="847" y="1391"/>
                  </a:lnTo>
                  <a:lnTo>
                    <a:pt x="879" y="1385"/>
                  </a:lnTo>
                  <a:lnTo>
                    <a:pt x="911" y="1377"/>
                  </a:lnTo>
                  <a:lnTo>
                    <a:pt x="941" y="1369"/>
                  </a:lnTo>
                  <a:lnTo>
                    <a:pt x="971" y="1359"/>
                  </a:lnTo>
                  <a:lnTo>
                    <a:pt x="1001" y="1347"/>
                  </a:lnTo>
                  <a:lnTo>
                    <a:pt x="1029" y="1333"/>
                  </a:lnTo>
                  <a:lnTo>
                    <a:pt x="1057" y="1319"/>
                  </a:lnTo>
                  <a:lnTo>
                    <a:pt x="1085" y="1303"/>
                  </a:lnTo>
                  <a:lnTo>
                    <a:pt x="1111" y="1287"/>
                  </a:lnTo>
                  <a:lnTo>
                    <a:pt x="1135" y="1269"/>
                  </a:lnTo>
                  <a:lnTo>
                    <a:pt x="1159" y="1249"/>
                  </a:lnTo>
                  <a:lnTo>
                    <a:pt x="1183" y="1229"/>
                  </a:lnTo>
                  <a:lnTo>
                    <a:pt x="1205" y="1209"/>
                  </a:lnTo>
                  <a:lnTo>
                    <a:pt x="1227" y="1185"/>
                  </a:lnTo>
                  <a:lnTo>
                    <a:pt x="1247" y="1163"/>
                  </a:lnTo>
                  <a:lnTo>
                    <a:pt x="1267" y="1137"/>
                  </a:lnTo>
                  <a:lnTo>
                    <a:pt x="1285" y="1113"/>
                  </a:lnTo>
                  <a:lnTo>
                    <a:pt x="1301" y="1087"/>
                  </a:lnTo>
                  <a:lnTo>
                    <a:pt x="1317" y="1059"/>
                  </a:lnTo>
                  <a:lnTo>
                    <a:pt x="1331" y="1031"/>
                  </a:lnTo>
                  <a:lnTo>
                    <a:pt x="1345" y="1003"/>
                  </a:lnTo>
                  <a:lnTo>
                    <a:pt x="1355" y="973"/>
                  </a:lnTo>
                  <a:lnTo>
                    <a:pt x="1367" y="943"/>
                  </a:lnTo>
                  <a:lnTo>
                    <a:pt x="1375" y="913"/>
                  </a:lnTo>
                  <a:lnTo>
                    <a:pt x="1383" y="881"/>
                  </a:lnTo>
                  <a:lnTo>
                    <a:pt x="1387" y="851"/>
                  </a:lnTo>
                  <a:lnTo>
                    <a:pt x="1391" y="817"/>
                  </a:lnTo>
                  <a:lnTo>
                    <a:pt x="1395" y="784"/>
                  </a:lnTo>
                  <a:lnTo>
                    <a:pt x="1395" y="750"/>
                  </a:lnTo>
                  <a:lnTo>
                    <a:pt x="1395" y="750"/>
                  </a:lnTo>
                  <a:lnTo>
                    <a:pt x="1395" y="718"/>
                  </a:lnTo>
                  <a:lnTo>
                    <a:pt x="1391" y="684"/>
                  </a:lnTo>
                  <a:lnTo>
                    <a:pt x="1387" y="652"/>
                  </a:lnTo>
                  <a:lnTo>
                    <a:pt x="1383" y="620"/>
                  </a:lnTo>
                  <a:lnTo>
                    <a:pt x="1375" y="590"/>
                  </a:lnTo>
                  <a:lnTo>
                    <a:pt x="1367" y="560"/>
                  </a:lnTo>
                  <a:lnTo>
                    <a:pt x="1355" y="530"/>
                  </a:lnTo>
                  <a:lnTo>
                    <a:pt x="1345" y="500"/>
                  </a:lnTo>
                  <a:lnTo>
                    <a:pt x="1331" y="472"/>
                  </a:lnTo>
                  <a:lnTo>
                    <a:pt x="1317" y="444"/>
                  </a:lnTo>
                  <a:lnTo>
                    <a:pt x="1301" y="416"/>
                  </a:lnTo>
                  <a:lnTo>
                    <a:pt x="1285" y="390"/>
                  </a:lnTo>
                  <a:lnTo>
                    <a:pt x="1267" y="364"/>
                  </a:lnTo>
                  <a:lnTo>
                    <a:pt x="1247" y="340"/>
                  </a:lnTo>
                  <a:lnTo>
                    <a:pt x="1227" y="316"/>
                  </a:lnTo>
                  <a:lnTo>
                    <a:pt x="1205" y="294"/>
                  </a:lnTo>
                  <a:lnTo>
                    <a:pt x="1183" y="274"/>
                  </a:lnTo>
                  <a:lnTo>
                    <a:pt x="1159" y="252"/>
                  </a:lnTo>
                  <a:lnTo>
                    <a:pt x="1135" y="234"/>
                  </a:lnTo>
                  <a:lnTo>
                    <a:pt x="1111" y="216"/>
                  </a:lnTo>
                  <a:lnTo>
                    <a:pt x="1085" y="198"/>
                  </a:lnTo>
                  <a:lnTo>
                    <a:pt x="1057" y="184"/>
                  </a:lnTo>
                  <a:lnTo>
                    <a:pt x="1029" y="168"/>
                  </a:lnTo>
                  <a:lnTo>
                    <a:pt x="1001" y="156"/>
                  </a:lnTo>
                  <a:lnTo>
                    <a:pt x="971" y="144"/>
                  </a:lnTo>
                  <a:lnTo>
                    <a:pt x="941" y="134"/>
                  </a:lnTo>
                  <a:lnTo>
                    <a:pt x="911" y="126"/>
                  </a:lnTo>
                  <a:lnTo>
                    <a:pt x="879" y="118"/>
                  </a:lnTo>
                  <a:lnTo>
                    <a:pt x="847" y="112"/>
                  </a:lnTo>
                  <a:lnTo>
                    <a:pt x="815" y="108"/>
                  </a:lnTo>
                  <a:lnTo>
                    <a:pt x="783" y="106"/>
                  </a:lnTo>
                  <a:lnTo>
                    <a:pt x="749" y="106"/>
                  </a:lnTo>
                  <a:lnTo>
                    <a:pt x="749" y="10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7" name="Freeform 20">
              <a:extLst>
                <a:ext uri="{FF2B5EF4-FFF2-40B4-BE49-F238E27FC236}">
                  <a16:creationId xmlns:a16="http://schemas.microsoft.com/office/drawing/2014/main" id="{AA8A9F15-657E-4BC0-8C02-A99C137BCD89}"/>
                </a:ext>
              </a:extLst>
            </p:cNvPr>
            <p:cNvSpPr>
              <a:spLocks/>
            </p:cNvSpPr>
            <p:nvPr/>
          </p:nvSpPr>
          <p:spPr bwMode="auto">
            <a:xfrm>
              <a:off x="7969124" y="2060043"/>
              <a:ext cx="598488" cy="600075"/>
            </a:xfrm>
            <a:custGeom>
              <a:avLst/>
              <a:gdLst>
                <a:gd name="T0" fmla="*/ 124 w 377"/>
                <a:gd name="T1" fmla="*/ 310 h 378"/>
                <a:gd name="T2" fmla="*/ 377 w 377"/>
                <a:gd name="T3" fmla="*/ 378 h 378"/>
                <a:gd name="T4" fmla="*/ 310 w 377"/>
                <a:gd name="T5" fmla="*/ 124 h 378"/>
                <a:gd name="T6" fmla="*/ 254 w 377"/>
                <a:gd name="T7" fmla="*/ 180 h 378"/>
                <a:gd name="T8" fmla="*/ 74 w 377"/>
                <a:gd name="T9" fmla="*/ 0 h 378"/>
                <a:gd name="T10" fmla="*/ 0 w 377"/>
                <a:gd name="T11" fmla="*/ 76 h 378"/>
                <a:gd name="T12" fmla="*/ 180 w 377"/>
                <a:gd name="T13" fmla="*/ 254 h 378"/>
                <a:gd name="T14" fmla="*/ 124 w 377"/>
                <a:gd name="T15" fmla="*/ 31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78">
                  <a:moveTo>
                    <a:pt x="124" y="310"/>
                  </a:moveTo>
                  <a:lnTo>
                    <a:pt x="377" y="378"/>
                  </a:lnTo>
                  <a:lnTo>
                    <a:pt x="310" y="124"/>
                  </a:lnTo>
                  <a:lnTo>
                    <a:pt x="254" y="180"/>
                  </a:lnTo>
                  <a:lnTo>
                    <a:pt x="74" y="0"/>
                  </a:lnTo>
                  <a:lnTo>
                    <a:pt x="0" y="76"/>
                  </a:lnTo>
                  <a:lnTo>
                    <a:pt x="180" y="254"/>
                  </a:lnTo>
                  <a:lnTo>
                    <a:pt x="12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8" name="Freeform 21">
              <a:extLst>
                <a:ext uri="{FF2B5EF4-FFF2-40B4-BE49-F238E27FC236}">
                  <a16:creationId xmlns:a16="http://schemas.microsoft.com/office/drawing/2014/main" id="{C5130163-B984-47C5-9C9C-7DFC0D120413}"/>
                </a:ext>
              </a:extLst>
            </p:cNvPr>
            <p:cNvSpPr>
              <a:spLocks/>
            </p:cNvSpPr>
            <p:nvPr/>
          </p:nvSpPr>
          <p:spPr bwMode="auto">
            <a:xfrm>
              <a:off x="8742236" y="2836330"/>
              <a:ext cx="596900" cy="600075"/>
            </a:xfrm>
            <a:custGeom>
              <a:avLst/>
              <a:gdLst>
                <a:gd name="T0" fmla="*/ 254 w 376"/>
                <a:gd name="T1" fmla="*/ 68 h 378"/>
                <a:gd name="T2" fmla="*/ 0 w 376"/>
                <a:gd name="T3" fmla="*/ 0 h 378"/>
                <a:gd name="T4" fmla="*/ 68 w 376"/>
                <a:gd name="T5" fmla="*/ 254 h 378"/>
                <a:gd name="T6" fmla="*/ 122 w 376"/>
                <a:gd name="T7" fmla="*/ 198 h 378"/>
                <a:gd name="T8" fmla="*/ 302 w 376"/>
                <a:gd name="T9" fmla="*/ 378 h 378"/>
                <a:gd name="T10" fmla="*/ 376 w 376"/>
                <a:gd name="T11" fmla="*/ 302 h 378"/>
                <a:gd name="T12" fmla="*/ 198 w 376"/>
                <a:gd name="T13" fmla="*/ 124 h 378"/>
                <a:gd name="T14" fmla="*/ 254 w 376"/>
                <a:gd name="T15" fmla="*/ 68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378">
                  <a:moveTo>
                    <a:pt x="254" y="68"/>
                  </a:moveTo>
                  <a:lnTo>
                    <a:pt x="0" y="0"/>
                  </a:lnTo>
                  <a:lnTo>
                    <a:pt x="68" y="254"/>
                  </a:lnTo>
                  <a:lnTo>
                    <a:pt x="122" y="198"/>
                  </a:lnTo>
                  <a:lnTo>
                    <a:pt x="302" y="378"/>
                  </a:lnTo>
                  <a:lnTo>
                    <a:pt x="376" y="302"/>
                  </a:lnTo>
                  <a:lnTo>
                    <a:pt x="198" y="124"/>
                  </a:lnTo>
                  <a:lnTo>
                    <a:pt x="25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9" name="Freeform 22">
              <a:extLst>
                <a:ext uri="{FF2B5EF4-FFF2-40B4-BE49-F238E27FC236}">
                  <a16:creationId xmlns:a16="http://schemas.microsoft.com/office/drawing/2014/main" id="{C2362687-0B5E-439A-A305-93E584B8B449}"/>
                </a:ext>
              </a:extLst>
            </p:cNvPr>
            <p:cNvSpPr>
              <a:spLocks/>
            </p:cNvSpPr>
            <p:nvPr/>
          </p:nvSpPr>
          <p:spPr bwMode="auto">
            <a:xfrm>
              <a:off x="7969124" y="2836330"/>
              <a:ext cx="598488" cy="600075"/>
            </a:xfrm>
            <a:custGeom>
              <a:avLst/>
              <a:gdLst>
                <a:gd name="T0" fmla="*/ 180 w 377"/>
                <a:gd name="T1" fmla="*/ 124 h 378"/>
                <a:gd name="T2" fmla="*/ 0 w 377"/>
                <a:gd name="T3" fmla="*/ 302 h 378"/>
                <a:gd name="T4" fmla="*/ 74 w 377"/>
                <a:gd name="T5" fmla="*/ 378 h 378"/>
                <a:gd name="T6" fmla="*/ 254 w 377"/>
                <a:gd name="T7" fmla="*/ 198 h 378"/>
                <a:gd name="T8" fmla="*/ 310 w 377"/>
                <a:gd name="T9" fmla="*/ 254 h 378"/>
                <a:gd name="T10" fmla="*/ 377 w 377"/>
                <a:gd name="T11" fmla="*/ 0 h 378"/>
                <a:gd name="T12" fmla="*/ 124 w 377"/>
                <a:gd name="T13" fmla="*/ 68 h 378"/>
                <a:gd name="T14" fmla="*/ 180 w 377"/>
                <a:gd name="T15" fmla="*/ 124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78">
                  <a:moveTo>
                    <a:pt x="180" y="124"/>
                  </a:moveTo>
                  <a:lnTo>
                    <a:pt x="0" y="302"/>
                  </a:lnTo>
                  <a:lnTo>
                    <a:pt x="74" y="378"/>
                  </a:lnTo>
                  <a:lnTo>
                    <a:pt x="254" y="198"/>
                  </a:lnTo>
                  <a:lnTo>
                    <a:pt x="310" y="254"/>
                  </a:lnTo>
                  <a:lnTo>
                    <a:pt x="377" y="0"/>
                  </a:lnTo>
                  <a:lnTo>
                    <a:pt x="124" y="68"/>
                  </a:lnTo>
                  <a:lnTo>
                    <a:pt x="18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0" name="Freeform 23">
              <a:extLst>
                <a:ext uri="{FF2B5EF4-FFF2-40B4-BE49-F238E27FC236}">
                  <a16:creationId xmlns:a16="http://schemas.microsoft.com/office/drawing/2014/main" id="{8531AA9B-D4AC-48F5-BF4A-A5D0794B5C5D}"/>
                </a:ext>
              </a:extLst>
            </p:cNvPr>
            <p:cNvSpPr>
              <a:spLocks/>
            </p:cNvSpPr>
            <p:nvPr/>
          </p:nvSpPr>
          <p:spPr bwMode="auto">
            <a:xfrm>
              <a:off x="8742236" y="2060043"/>
              <a:ext cx="596900" cy="600075"/>
            </a:xfrm>
            <a:custGeom>
              <a:avLst/>
              <a:gdLst>
                <a:gd name="T0" fmla="*/ 198 w 376"/>
                <a:gd name="T1" fmla="*/ 254 h 378"/>
                <a:gd name="T2" fmla="*/ 376 w 376"/>
                <a:gd name="T3" fmla="*/ 76 h 378"/>
                <a:gd name="T4" fmla="*/ 302 w 376"/>
                <a:gd name="T5" fmla="*/ 0 h 378"/>
                <a:gd name="T6" fmla="*/ 122 w 376"/>
                <a:gd name="T7" fmla="*/ 180 h 378"/>
                <a:gd name="T8" fmla="*/ 68 w 376"/>
                <a:gd name="T9" fmla="*/ 124 h 378"/>
                <a:gd name="T10" fmla="*/ 0 w 376"/>
                <a:gd name="T11" fmla="*/ 378 h 378"/>
                <a:gd name="T12" fmla="*/ 254 w 376"/>
                <a:gd name="T13" fmla="*/ 310 h 378"/>
                <a:gd name="T14" fmla="*/ 198 w 376"/>
                <a:gd name="T15" fmla="*/ 254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378">
                  <a:moveTo>
                    <a:pt x="198" y="254"/>
                  </a:moveTo>
                  <a:lnTo>
                    <a:pt x="376" y="76"/>
                  </a:lnTo>
                  <a:lnTo>
                    <a:pt x="302" y="0"/>
                  </a:lnTo>
                  <a:lnTo>
                    <a:pt x="122" y="180"/>
                  </a:lnTo>
                  <a:lnTo>
                    <a:pt x="68" y="124"/>
                  </a:lnTo>
                  <a:lnTo>
                    <a:pt x="0" y="378"/>
                  </a:lnTo>
                  <a:lnTo>
                    <a:pt x="254" y="310"/>
                  </a:lnTo>
                  <a:lnTo>
                    <a:pt x="198"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97" name="Group 196">
            <a:extLst>
              <a:ext uri="{FF2B5EF4-FFF2-40B4-BE49-F238E27FC236}">
                <a16:creationId xmlns:a16="http://schemas.microsoft.com/office/drawing/2014/main" id="{46FE0953-BFF6-4E56-8F43-E88FF44D2839}"/>
              </a:ext>
            </a:extLst>
          </p:cNvPr>
          <p:cNvGrpSpPr/>
          <p:nvPr/>
        </p:nvGrpSpPr>
        <p:grpSpPr>
          <a:xfrm>
            <a:off x="3947629" y="4499553"/>
            <a:ext cx="441252" cy="441840"/>
            <a:chOff x="1914525" y="1212850"/>
            <a:chExt cx="2382838" cy="2386013"/>
          </a:xfrm>
          <a:solidFill>
            <a:schemeClr val="bg2">
              <a:lumMod val="50000"/>
            </a:schemeClr>
          </a:solidFill>
        </p:grpSpPr>
        <p:sp>
          <p:nvSpPr>
            <p:cNvPr id="192" name="Freeform 24">
              <a:extLst>
                <a:ext uri="{FF2B5EF4-FFF2-40B4-BE49-F238E27FC236}">
                  <a16:creationId xmlns:a16="http://schemas.microsoft.com/office/drawing/2014/main" id="{F9361745-5CA7-4D3D-9BDA-8FA842D56154}"/>
                </a:ext>
              </a:extLst>
            </p:cNvPr>
            <p:cNvSpPr>
              <a:spLocks/>
            </p:cNvSpPr>
            <p:nvPr/>
          </p:nvSpPr>
          <p:spPr bwMode="auto">
            <a:xfrm>
              <a:off x="2197100" y="2725738"/>
              <a:ext cx="908050" cy="415925"/>
            </a:xfrm>
            <a:custGeom>
              <a:avLst/>
              <a:gdLst>
                <a:gd name="T0" fmla="*/ 228 w 572"/>
                <a:gd name="T1" fmla="*/ 0 h 262"/>
                <a:gd name="T2" fmla="*/ 0 w 572"/>
                <a:gd name="T3" fmla="*/ 132 h 262"/>
                <a:gd name="T4" fmla="*/ 228 w 572"/>
                <a:gd name="T5" fmla="*/ 262 h 262"/>
                <a:gd name="T6" fmla="*/ 228 w 572"/>
                <a:gd name="T7" fmla="*/ 184 h 262"/>
                <a:gd name="T8" fmla="*/ 572 w 572"/>
                <a:gd name="T9" fmla="*/ 184 h 262"/>
                <a:gd name="T10" fmla="*/ 572 w 572"/>
                <a:gd name="T11" fmla="*/ 78 h 262"/>
                <a:gd name="T12" fmla="*/ 228 w 572"/>
                <a:gd name="T13" fmla="*/ 78 h 262"/>
                <a:gd name="T14" fmla="*/ 228 w 572"/>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262">
                  <a:moveTo>
                    <a:pt x="228" y="0"/>
                  </a:moveTo>
                  <a:lnTo>
                    <a:pt x="0" y="132"/>
                  </a:lnTo>
                  <a:lnTo>
                    <a:pt x="228" y="262"/>
                  </a:lnTo>
                  <a:lnTo>
                    <a:pt x="228" y="184"/>
                  </a:lnTo>
                  <a:lnTo>
                    <a:pt x="572" y="184"/>
                  </a:lnTo>
                  <a:lnTo>
                    <a:pt x="572" y="78"/>
                  </a:lnTo>
                  <a:lnTo>
                    <a:pt x="228" y="78"/>
                  </a:ln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3" name="Freeform 25">
              <a:extLst>
                <a:ext uri="{FF2B5EF4-FFF2-40B4-BE49-F238E27FC236}">
                  <a16:creationId xmlns:a16="http://schemas.microsoft.com/office/drawing/2014/main" id="{FE6B9A68-60D0-4F47-841C-88983B63FD52}"/>
                </a:ext>
              </a:extLst>
            </p:cNvPr>
            <p:cNvSpPr>
              <a:spLocks/>
            </p:cNvSpPr>
            <p:nvPr/>
          </p:nvSpPr>
          <p:spPr bwMode="auto">
            <a:xfrm>
              <a:off x="2197100" y="2022475"/>
              <a:ext cx="908050" cy="417513"/>
            </a:xfrm>
            <a:custGeom>
              <a:avLst/>
              <a:gdLst>
                <a:gd name="T0" fmla="*/ 228 w 572"/>
                <a:gd name="T1" fmla="*/ 184 h 263"/>
                <a:gd name="T2" fmla="*/ 572 w 572"/>
                <a:gd name="T3" fmla="*/ 184 h 263"/>
                <a:gd name="T4" fmla="*/ 572 w 572"/>
                <a:gd name="T5" fmla="*/ 78 h 263"/>
                <a:gd name="T6" fmla="*/ 228 w 572"/>
                <a:gd name="T7" fmla="*/ 78 h 263"/>
                <a:gd name="T8" fmla="*/ 228 w 572"/>
                <a:gd name="T9" fmla="*/ 0 h 263"/>
                <a:gd name="T10" fmla="*/ 0 w 572"/>
                <a:gd name="T11" fmla="*/ 130 h 263"/>
                <a:gd name="T12" fmla="*/ 228 w 572"/>
                <a:gd name="T13" fmla="*/ 263 h 263"/>
                <a:gd name="T14" fmla="*/ 228 w 572"/>
                <a:gd name="T15" fmla="*/ 18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263">
                  <a:moveTo>
                    <a:pt x="228" y="184"/>
                  </a:moveTo>
                  <a:lnTo>
                    <a:pt x="572" y="184"/>
                  </a:lnTo>
                  <a:lnTo>
                    <a:pt x="572" y="78"/>
                  </a:lnTo>
                  <a:lnTo>
                    <a:pt x="228" y="78"/>
                  </a:lnTo>
                  <a:lnTo>
                    <a:pt x="228" y="0"/>
                  </a:lnTo>
                  <a:lnTo>
                    <a:pt x="0" y="130"/>
                  </a:lnTo>
                  <a:lnTo>
                    <a:pt x="228" y="263"/>
                  </a:lnTo>
                  <a:lnTo>
                    <a:pt x="228"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4" name="Freeform 26">
              <a:extLst>
                <a:ext uri="{FF2B5EF4-FFF2-40B4-BE49-F238E27FC236}">
                  <a16:creationId xmlns:a16="http://schemas.microsoft.com/office/drawing/2014/main" id="{9A1AAFB0-1626-48DE-89A9-5D800D0DA831}"/>
                </a:ext>
              </a:extLst>
            </p:cNvPr>
            <p:cNvSpPr>
              <a:spLocks/>
            </p:cNvSpPr>
            <p:nvPr/>
          </p:nvSpPr>
          <p:spPr bwMode="auto">
            <a:xfrm>
              <a:off x="3105150" y="2373313"/>
              <a:ext cx="909638" cy="419100"/>
            </a:xfrm>
            <a:custGeom>
              <a:avLst/>
              <a:gdLst>
                <a:gd name="T0" fmla="*/ 345 w 573"/>
                <a:gd name="T1" fmla="*/ 80 h 264"/>
                <a:gd name="T2" fmla="*/ 0 w 573"/>
                <a:gd name="T3" fmla="*/ 80 h 264"/>
                <a:gd name="T4" fmla="*/ 0 w 573"/>
                <a:gd name="T5" fmla="*/ 184 h 264"/>
                <a:gd name="T6" fmla="*/ 345 w 573"/>
                <a:gd name="T7" fmla="*/ 184 h 264"/>
                <a:gd name="T8" fmla="*/ 345 w 573"/>
                <a:gd name="T9" fmla="*/ 264 h 264"/>
                <a:gd name="T10" fmla="*/ 573 w 573"/>
                <a:gd name="T11" fmla="*/ 132 h 264"/>
                <a:gd name="T12" fmla="*/ 345 w 573"/>
                <a:gd name="T13" fmla="*/ 0 h 264"/>
                <a:gd name="T14" fmla="*/ 345 w 573"/>
                <a:gd name="T15" fmla="*/ 8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264">
                  <a:moveTo>
                    <a:pt x="345" y="80"/>
                  </a:moveTo>
                  <a:lnTo>
                    <a:pt x="0" y="80"/>
                  </a:lnTo>
                  <a:lnTo>
                    <a:pt x="0" y="184"/>
                  </a:lnTo>
                  <a:lnTo>
                    <a:pt x="345" y="184"/>
                  </a:lnTo>
                  <a:lnTo>
                    <a:pt x="345" y="264"/>
                  </a:lnTo>
                  <a:lnTo>
                    <a:pt x="573" y="132"/>
                  </a:lnTo>
                  <a:lnTo>
                    <a:pt x="345" y="0"/>
                  </a:lnTo>
                  <a:lnTo>
                    <a:pt x="34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5" name="Freeform 27">
              <a:extLst>
                <a:ext uri="{FF2B5EF4-FFF2-40B4-BE49-F238E27FC236}">
                  <a16:creationId xmlns:a16="http://schemas.microsoft.com/office/drawing/2014/main" id="{EF88226E-C505-434F-9497-392E155694BB}"/>
                </a:ext>
              </a:extLst>
            </p:cNvPr>
            <p:cNvSpPr>
              <a:spLocks/>
            </p:cNvSpPr>
            <p:nvPr/>
          </p:nvSpPr>
          <p:spPr bwMode="auto">
            <a:xfrm>
              <a:off x="3105150" y="1670050"/>
              <a:ext cx="909638" cy="415925"/>
            </a:xfrm>
            <a:custGeom>
              <a:avLst/>
              <a:gdLst>
                <a:gd name="T0" fmla="*/ 345 w 573"/>
                <a:gd name="T1" fmla="*/ 262 h 262"/>
                <a:gd name="T2" fmla="*/ 573 w 573"/>
                <a:gd name="T3" fmla="*/ 132 h 262"/>
                <a:gd name="T4" fmla="*/ 345 w 573"/>
                <a:gd name="T5" fmla="*/ 0 h 262"/>
                <a:gd name="T6" fmla="*/ 345 w 573"/>
                <a:gd name="T7" fmla="*/ 78 h 262"/>
                <a:gd name="T8" fmla="*/ 0 w 573"/>
                <a:gd name="T9" fmla="*/ 78 h 262"/>
                <a:gd name="T10" fmla="*/ 0 w 573"/>
                <a:gd name="T11" fmla="*/ 184 h 262"/>
                <a:gd name="T12" fmla="*/ 345 w 573"/>
                <a:gd name="T13" fmla="*/ 184 h 262"/>
                <a:gd name="T14" fmla="*/ 345 w 57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262">
                  <a:moveTo>
                    <a:pt x="345" y="262"/>
                  </a:moveTo>
                  <a:lnTo>
                    <a:pt x="573" y="132"/>
                  </a:lnTo>
                  <a:lnTo>
                    <a:pt x="345" y="0"/>
                  </a:lnTo>
                  <a:lnTo>
                    <a:pt x="345" y="78"/>
                  </a:lnTo>
                  <a:lnTo>
                    <a:pt x="0" y="78"/>
                  </a:lnTo>
                  <a:lnTo>
                    <a:pt x="0" y="184"/>
                  </a:lnTo>
                  <a:lnTo>
                    <a:pt x="345" y="184"/>
                  </a:lnTo>
                  <a:lnTo>
                    <a:pt x="345"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6" name="Freeform 28">
              <a:extLst>
                <a:ext uri="{FF2B5EF4-FFF2-40B4-BE49-F238E27FC236}">
                  <a16:creationId xmlns:a16="http://schemas.microsoft.com/office/drawing/2014/main" id="{0271F702-CC2F-4273-A5FC-3641626C80DC}"/>
                </a:ext>
              </a:extLst>
            </p:cNvPr>
            <p:cNvSpPr>
              <a:spLocks noEditPoints="1"/>
            </p:cNvSpPr>
            <p:nvPr/>
          </p:nvSpPr>
          <p:spPr bwMode="auto">
            <a:xfrm>
              <a:off x="1914525" y="1212850"/>
              <a:ext cx="2382838" cy="2386013"/>
            </a:xfrm>
            <a:custGeom>
              <a:avLst/>
              <a:gdLst>
                <a:gd name="T0" fmla="*/ 210 w 1501"/>
                <a:gd name="T1" fmla="*/ 1503 h 1503"/>
                <a:gd name="T2" fmla="*/ 188 w 1501"/>
                <a:gd name="T3" fmla="*/ 1503 h 1503"/>
                <a:gd name="T4" fmla="*/ 148 w 1501"/>
                <a:gd name="T5" fmla="*/ 1495 h 1503"/>
                <a:gd name="T6" fmla="*/ 110 w 1501"/>
                <a:gd name="T7" fmla="*/ 1479 h 1503"/>
                <a:gd name="T8" fmla="*/ 76 w 1501"/>
                <a:gd name="T9" fmla="*/ 1455 h 1503"/>
                <a:gd name="T10" fmla="*/ 48 w 1501"/>
                <a:gd name="T11" fmla="*/ 1427 h 1503"/>
                <a:gd name="T12" fmla="*/ 24 w 1501"/>
                <a:gd name="T13" fmla="*/ 1393 h 1503"/>
                <a:gd name="T14" fmla="*/ 8 w 1501"/>
                <a:gd name="T15" fmla="*/ 1355 h 1503"/>
                <a:gd name="T16" fmla="*/ 0 w 1501"/>
                <a:gd name="T17" fmla="*/ 1315 h 1503"/>
                <a:gd name="T18" fmla="*/ 0 w 1501"/>
                <a:gd name="T19" fmla="*/ 212 h 1503"/>
                <a:gd name="T20" fmla="*/ 0 w 1501"/>
                <a:gd name="T21" fmla="*/ 190 h 1503"/>
                <a:gd name="T22" fmla="*/ 8 w 1501"/>
                <a:gd name="T23" fmla="*/ 148 h 1503"/>
                <a:gd name="T24" fmla="*/ 24 w 1501"/>
                <a:gd name="T25" fmla="*/ 110 h 1503"/>
                <a:gd name="T26" fmla="*/ 48 w 1501"/>
                <a:gd name="T27" fmla="*/ 78 h 1503"/>
                <a:gd name="T28" fmla="*/ 76 w 1501"/>
                <a:gd name="T29" fmla="*/ 48 h 1503"/>
                <a:gd name="T30" fmla="*/ 110 w 1501"/>
                <a:gd name="T31" fmla="*/ 26 h 1503"/>
                <a:gd name="T32" fmla="*/ 148 w 1501"/>
                <a:gd name="T33" fmla="*/ 10 h 1503"/>
                <a:gd name="T34" fmla="*/ 188 w 1501"/>
                <a:gd name="T35" fmla="*/ 2 h 1503"/>
                <a:gd name="T36" fmla="*/ 1289 w 1501"/>
                <a:gd name="T37" fmla="*/ 0 h 1503"/>
                <a:gd name="T38" fmla="*/ 1311 w 1501"/>
                <a:gd name="T39" fmla="*/ 2 h 1503"/>
                <a:gd name="T40" fmla="*/ 1353 w 1501"/>
                <a:gd name="T41" fmla="*/ 10 h 1503"/>
                <a:gd name="T42" fmla="*/ 1391 w 1501"/>
                <a:gd name="T43" fmla="*/ 26 h 1503"/>
                <a:gd name="T44" fmla="*/ 1423 w 1501"/>
                <a:gd name="T45" fmla="*/ 48 h 1503"/>
                <a:gd name="T46" fmla="*/ 1453 w 1501"/>
                <a:gd name="T47" fmla="*/ 78 h 1503"/>
                <a:gd name="T48" fmla="*/ 1475 w 1501"/>
                <a:gd name="T49" fmla="*/ 110 h 1503"/>
                <a:gd name="T50" fmla="*/ 1491 w 1501"/>
                <a:gd name="T51" fmla="*/ 148 h 1503"/>
                <a:gd name="T52" fmla="*/ 1499 w 1501"/>
                <a:gd name="T53" fmla="*/ 190 h 1503"/>
                <a:gd name="T54" fmla="*/ 1501 w 1501"/>
                <a:gd name="T55" fmla="*/ 1293 h 1503"/>
                <a:gd name="T56" fmla="*/ 1499 w 1501"/>
                <a:gd name="T57" fmla="*/ 1315 h 1503"/>
                <a:gd name="T58" fmla="*/ 1491 w 1501"/>
                <a:gd name="T59" fmla="*/ 1355 h 1503"/>
                <a:gd name="T60" fmla="*/ 1475 w 1501"/>
                <a:gd name="T61" fmla="*/ 1393 h 1503"/>
                <a:gd name="T62" fmla="*/ 1453 w 1501"/>
                <a:gd name="T63" fmla="*/ 1427 h 1503"/>
                <a:gd name="T64" fmla="*/ 1423 w 1501"/>
                <a:gd name="T65" fmla="*/ 1455 h 1503"/>
                <a:gd name="T66" fmla="*/ 1391 w 1501"/>
                <a:gd name="T67" fmla="*/ 1479 h 1503"/>
                <a:gd name="T68" fmla="*/ 1353 w 1501"/>
                <a:gd name="T69" fmla="*/ 1495 h 1503"/>
                <a:gd name="T70" fmla="*/ 1311 w 1501"/>
                <a:gd name="T71" fmla="*/ 1503 h 1503"/>
                <a:gd name="T72" fmla="*/ 1289 w 1501"/>
                <a:gd name="T73" fmla="*/ 1503 h 1503"/>
                <a:gd name="T74" fmla="*/ 210 w 1501"/>
                <a:gd name="T75" fmla="*/ 106 h 1503"/>
                <a:gd name="T76" fmla="*/ 170 w 1501"/>
                <a:gd name="T77" fmla="*/ 114 h 1503"/>
                <a:gd name="T78" fmla="*/ 136 w 1501"/>
                <a:gd name="T79" fmla="*/ 136 h 1503"/>
                <a:gd name="T80" fmla="*/ 114 w 1501"/>
                <a:gd name="T81" fmla="*/ 170 h 1503"/>
                <a:gd name="T82" fmla="*/ 104 w 1501"/>
                <a:gd name="T83" fmla="*/ 212 h 1503"/>
                <a:gd name="T84" fmla="*/ 104 w 1501"/>
                <a:gd name="T85" fmla="*/ 1293 h 1503"/>
                <a:gd name="T86" fmla="*/ 114 w 1501"/>
                <a:gd name="T87" fmla="*/ 1333 h 1503"/>
                <a:gd name="T88" fmla="*/ 136 w 1501"/>
                <a:gd name="T89" fmla="*/ 1367 h 1503"/>
                <a:gd name="T90" fmla="*/ 170 w 1501"/>
                <a:gd name="T91" fmla="*/ 1389 h 1503"/>
                <a:gd name="T92" fmla="*/ 210 w 1501"/>
                <a:gd name="T93" fmla="*/ 1399 h 1503"/>
                <a:gd name="T94" fmla="*/ 1289 w 1501"/>
                <a:gd name="T95" fmla="*/ 1399 h 1503"/>
                <a:gd name="T96" fmla="*/ 1331 w 1501"/>
                <a:gd name="T97" fmla="*/ 1389 h 1503"/>
                <a:gd name="T98" fmla="*/ 1365 w 1501"/>
                <a:gd name="T99" fmla="*/ 1367 h 1503"/>
                <a:gd name="T100" fmla="*/ 1387 w 1501"/>
                <a:gd name="T101" fmla="*/ 1333 h 1503"/>
                <a:gd name="T102" fmla="*/ 1395 w 1501"/>
                <a:gd name="T103" fmla="*/ 1293 h 1503"/>
                <a:gd name="T104" fmla="*/ 1395 w 1501"/>
                <a:gd name="T105" fmla="*/ 212 h 1503"/>
                <a:gd name="T106" fmla="*/ 1387 w 1501"/>
                <a:gd name="T107" fmla="*/ 170 h 1503"/>
                <a:gd name="T108" fmla="*/ 1365 w 1501"/>
                <a:gd name="T109" fmla="*/ 136 h 1503"/>
                <a:gd name="T110" fmla="*/ 1331 w 1501"/>
                <a:gd name="T111" fmla="*/ 114 h 1503"/>
                <a:gd name="T112" fmla="*/ 1289 w 1501"/>
                <a:gd name="T113" fmla="*/ 106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1" h="1503">
                  <a:moveTo>
                    <a:pt x="1289" y="1503"/>
                  </a:moveTo>
                  <a:lnTo>
                    <a:pt x="210" y="1503"/>
                  </a:lnTo>
                  <a:lnTo>
                    <a:pt x="210" y="1503"/>
                  </a:lnTo>
                  <a:lnTo>
                    <a:pt x="188" y="1503"/>
                  </a:lnTo>
                  <a:lnTo>
                    <a:pt x="168" y="1499"/>
                  </a:lnTo>
                  <a:lnTo>
                    <a:pt x="148" y="1495"/>
                  </a:lnTo>
                  <a:lnTo>
                    <a:pt x="128" y="1487"/>
                  </a:lnTo>
                  <a:lnTo>
                    <a:pt x="110" y="1479"/>
                  </a:lnTo>
                  <a:lnTo>
                    <a:pt x="92" y="1467"/>
                  </a:lnTo>
                  <a:lnTo>
                    <a:pt x="76" y="1455"/>
                  </a:lnTo>
                  <a:lnTo>
                    <a:pt x="62" y="1441"/>
                  </a:lnTo>
                  <a:lnTo>
                    <a:pt x="48" y="1427"/>
                  </a:lnTo>
                  <a:lnTo>
                    <a:pt x="36" y="1411"/>
                  </a:lnTo>
                  <a:lnTo>
                    <a:pt x="24" y="1393"/>
                  </a:lnTo>
                  <a:lnTo>
                    <a:pt x="16" y="1375"/>
                  </a:lnTo>
                  <a:lnTo>
                    <a:pt x="8" y="1355"/>
                  </a:lnTo>
                  <a:lnTo>
                    <a:pt x="4" y="1335"/>
                  </a:lnTo>
                  <a:lnTo>
                    <a:pt x="0" y="1315"/>
                  </a:lnTo>
                  <a:lnTo>
                    <a:pt x="0" y="1293"/>
                  </a:lnTo>
                  <a:lnTo>
                    <a:pt x="0" y="212"/>
                  </a:lnTo>
                  <a:lnTo>
                    <a:pt x="0" y="212"/>
                  </a:lnTo>
                  <a:lnTo>
                    <a:pt x="0" y="190"/>
                  </a:lnTo>
                  <a:lnTo>
                    <a:pt x="4" y="168"/>
                  </a:lnTo>
                  <a:lnTo>
                    <a:pt x="8" y="148"/>
                  </a:lnTo>
                  <a:lnTo>
                    <a:pt x="16" y="130"/>
                  </a:lnTo>
                  <a:lnTo>
                    <a:pt x="24" y="110"/>
                  </a:lnTo>
                  <a:lnTo>
                    <a:pt x="36" y="94"/>
                  </a:lnTo>
                  <a:lnTo>
                    <a:pt x="48" y="78"/>
                  </a:lnTo>
                  <a:lnTo>
                    <a:pt x="62" y="62"/>
                  </a:lnTo>
                  <a:lnTo>
                    <a:pt x="76" y="48"/>
                  </a:lnTo>
                  <a:lnTo>
                    <a:pt x="92" y="36"/>
                  </a:lnTo>
                  <a:lnTo>
                    <a:pt x="110" y="26"/>
                  </a:lnTo>
                  <a:lnTo>
                    <a:pt x="128" y="16"/>
                  </a:lnTo>
                  <a:lnTo>
                    <a:pt x="148" y="10"/>
                  </a:lnTo>
                  <a:lnTo>
                    <a:pt x="168" y="4"/>
                  </a:lnTo>
                  <a:lnTo>
                    <a:pt x="188" y="2"/>
                  </a:lnTo>
                  <a:lnTo>
                    <a:pt x="210" y="0"/>
                  </a:lnTo>
                  <a:lnTo>
                    <a:pt x="1289" y="0"/>
                  </a:lnTo>
                  <a:lnTo>
                    <a:pt x="1289" y="0"/>
                  </a:lnTo>
                  <a:lnTo>
                    <a:pt x="1311" y="2"/>
                  </a:lnTo>
                  <a:lnTo>
                    <a:pt x="1333" y="4"/>
                  </a:lnTo>
                  <a:lnTo>
                    <a:pt x="1353" y="10"/>
                  </a:lnTo>
                  <a:lnTo>
                    <a:pt x="1371" y="16"/>
                  </a:lnTo>
                  <a:lnTo>
                    <a:pt x="1391" y="26"/>
                  </a:lnTo>
                  <a:lnTo>
                    <a:pt x="1407" y="36"/>
                  </a:lnTo>
                  <a:lnTo>
                    <a:pt x="1423" y="48"/>
                  </a:lnTo>
                  <a:lnTo>
                    <a:pt x="1439" y="62"/>
                  </a:lnTo>
                  <a:lnTo>
                    <a:pt x="1453" y="78"/>
                  </a:lnTo>
                  <a:lnTo>
                    <a:pt x="1465" y="94"/>
                  </a:lnTo>
                  <a:lnTo>
                    <a:pt x="1475" y="110"/>
                  </a:lnTo>
                  <a:lnTo>
                    <a:pt x="1483" y="130"/>
                  </a:lnTo>
                  <a:lnTo>
                    <a:pt x="1491" y="148"/>
                  </a:lnTo>
                  <a:lnTo>
                    <a:pt x="1497" y="168"/>
                  </a:lnTo>
                  <a:lnTo>
                    <a:pt x="1499" y="190"/>
                  </a:lnTo>
                  <a:lnTo>
                    <a:pt x="1501" y="212"/>
                  </a:lnTo>
                  <a:lnTo>
                    <a:pt x="1501" y="1293"/>
                  </a:lnTo>
                  <a:lnTo>
                    <a:pt x="1501" y="1293"/>
                  </a:lnTo>
                  <a:lnTo>
                    <a:pt x="1499" y="1315"/>
                  </a:lnTo>
                  <a:lnTo>
                    <a:pt x="1497" y="1335"/>
                  </a:lnTo>
                  <a:lnTo>
                    <a:pt x="1491" y="1355"/>
                  </a:lnTo>
                  <a:lnTo>
                    <a:pt x="1483" y="1375"/>
                  </a:lnTo>
                  <a:lnTo>
                    <a:pt x="1475" y="1393"/>
                  </a:lnTo>
                  <a:lnTo>
                    <a:pt x="1465" y="1411"/>
                  </a:lnTo>
                  <a:lnTo>
                    <a:pt x="1453" y="1427"/>
                  </a:lnTo>
                  <a:lnTo>
                    <a:pt x="1439" y="1441"/>
                  </a:lnTo>
                  <a:lnTo>
                    <a:pt x="1423" y="1455"/>
                  </a:lnTo>
                  <a:lnTo>
                    <a:pt x="1407" y="1467"/>
                  </a:lnTo>
                  <a:lnTo>
                    <a:pt x="1391" y="1479"/>
                  </a:lnTo>
                  <a:lnTo>
                    <a:pt x="1371" y="1487"/>
                  </a:lnTo>
                  <a:lnTo>
                    <a:pt x="1353" y="1495"/>
                  </a:lnTo>
                  <a:lnTo>
                    <a:pt x="1333" y="1499"/>
                  </a:lnTo>
                  <a:lnTo>
                    <a:pt x="1311" y="1503"/>
                  </a:lnTo>
                  <a:lnTo>
                    <a:pt x="1289" y="1503"/>
                  </a:lnTo>
                  <a:lnTo>
                    <a:pt x="1289" y="1503"/>
                  </a:lnTo>
                  <a:close/>
                  <a:moveTo>
                    <a:pt x="210" y="106"/>
                  </a:moveTo>
                  <a:lnTo>
                    <a:pt x="210" y="106"/>
                  </a:lnTo>
                  <a:lnTo>
                    <a:pt x="188" y="108"/>
                  </a:lnTo>
                  <a:lnTo>
                    <a:pt x="170" y="114"/>
                  </a:lnTo>
                  <a:lnTo>
                    <a:pt x="152" y="124"/>
                  </a:lnTo>
                  <a:lnTo>
                    <a:pt x="136" y="136"/>
                  </a:lnTo>
                  <a:lnTo>
                    <a:pt x="122" y="152"/>
                  </a:lnTo>
                  <a:lnTo>
                    <a:pt x="114" y="170"/>
                  </a:lnTo>
                  <a:lnTo>
                    <a:pt x="106" y="190"/>
                  </a:lnTo>
                  <a:lnTo>
                    <a:pt x="104" y="212"/>
                  </a:lnTo>
                  <a:lnTo>
                    <a:pt x="104" y="1293"/>
                  </a:lnTo>
                  <a:lnTo>
                    <a:pt x="104" y="1293"/>
                  </a:lnTo>
                  <a:lnTo>
                    <a:pt x="106" y="1313"/>
                  </a:lnTo>
                  <a:lnTo>
                    <a:pt x="114" y="1333"/>
                  </a:lnTo>
                  <a:lnTo>
                    <a:pt x="122" y="1351"/>
                  </a:lnTo>
                  <a:lnTo>
                    <a:pt x="136" y="1367"/>
                  </a:lnTo>
                  <a:lnTo>
                    <a:pt x="152" y="1381"/>
                  </a:lnTo>
                  <a:lnTo>
                    <a:pt x="170" y="1389"/>
                  </a:lnTo>
                  <a:lnTo>
                    <a:pt x="188" y="1395"/>
                  </a:lnTo>
                  <a:lnTo>
                    <a:pt x="210" y="1399"/>
                  </a:lnTo>
                  <a:lnTo>
                    <a:pt x="1289" y="1399"/>
                  </a:lnTo>
                  <a:lnTo>
                    <a:pt x="1289" y="1399"/>
                  </a:lnTo>
                  <a:lnTo>
                    <a:pt x="1311" y="1395"/>
                  </a:lnTo>
                  <a:lnTo>
                    <a:pt x="1331" y="1389"/>
                  </a:lnTo>
                  <a:lnTo>
                    <a:pt x="1349" y="1381"/>
                  </a:lnTo>
                  <a:lnTo>
                    <a:pt x="1365" y="1367"/>
                  </a:lnTo>
                  <a:lnTo>
                    <a:pt x="1377" y="1351"/>
                  </a:lnTo>
                  <a:lnTo>
                    <a:pt x="1387" y="1333"/>
                  </a:lnTo>
                  <a:lnTo>
                    <a:pt x="1393" y="1313"/>
                  </a:lnTo>
                  <a:lnTo>
                    <a:pt x="1395" y="1293"/>
                  </a:lnTo>
                  <a:lnTo>
                    <a:pt x="1395" y="212"/>
                  </a:lnTo>
                  <a:lnTo>
                    <a:pt x="1395" y="212"/>
                  </a:lnTo>
                  <a:lnTo>
                    <a:pt x="1393" y="190"/>
                  </a:lnTo>
                  <a:lnTo>
                    <a:pt x="1387" y="170"/>
                  </a:lnTo>
                  <a:lnTo>
                    <a:pt x="1377" y="152"/>
                  </a:lnTo>
                  <a:lnTo>
                    <a:pt x="1365" y="136"/>
                  </a:lnTo>
                  <a:lnTo>
                    <a:pt x="1349" y="124"/>
                  </a:lnTo>
                  <a:lnTo>
                    <a:pt x="1331" y="114"/>
                  </a:lnTo>
                  <a:lnTo>
                    <a:pt x="1311" y="108"/>
                  </a:lnTo>
                  <a:lnTo>
                    <a:pt x="1289" y="106"/>
                  </a:lnTo>
                  <a:lnTo>
                    <a:pt x="21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98" name="Group 197">
            <a:extLst>
              <a:ext uri="{FF2B5EF4-FFF2-40B4-BE49-F238E27FC236}">
                <a16:creationId xmlns:a16="http://schemas.microsoft.com/office/drawing/2014/main" id="{DA67D5F4-0D62-4879-9726-3889AB78C65A}"/>
              </a:ext>
            </a:extLst>
          </p:cNvPr>
          <p:cNvGrpSpPr/>
          <p:nvPr/>
        </p:nvGrpSpPr>
        <p:grpSpPr>
          <a:xfrm>
            <a:off x="5106182" y="1331965"/>
            <a:ext cx="480488" cy="481128"/>
            <a:chOff x="7464299" y="1555218"/>
            <a:chExt cx="2382838" cy="2386013"/>
          </a:xfrm>
          <a:solidFill>
            <a:schemeClr val="accent1"/>
          </a:solidFill>
        </p:grpSpPr>
        <p:sp>
          <p:nvSpPr>
            <p:cNvPr id="199" name="Freeform 19">
              <a:extLst>
                <a:ext uri="{FF2B5EF4-FFF2-40B4-BE49-F238E27FC236}">
                  <a16:creationId xmlns:a16="http://schemas.microsoft.com/office/drawing/2014/main" id="{99016F35-AD51-46B5-BFB9-E5A4CB6CC82D}"/>
                </a:ext>
              </a:extLst>
            </p:cNvPr>
            <p:cNvSpPr>
              <a:spLocks noEditPoints="1"/>
            </p:cNvSpPr>
            <p:nvPr/>
          </p:nvSpPr>
          <p:spPr bwMode="auto">
            <a:xfrm>
              <a:off x="7464299" y="1555218"/>
              <a:ext cx="2382838" cy="2386013"/>
            </a:xfrm>
            <a:custGeom>
              <a:avLst/>
              <a:gdLst>
                <a:gd name="T0" fmla="*/ 640 w 1501"/>
                <a:gd name="T1" fmla="*/ 1495 h 1503"/>
                <a:gd name="T2" fmla="*/ 462 w 1501"/>
                <a:gd name="T3" fmla="*/ 1447 h 1503"/>
                <a:gd name="T4" fmla="*/ 304 w 1501"/>
                <a:gd name="T5" fmla="*/ 1355 h 1503"/>
                <a:gd name="T6" fmla="*/ 194 w 1501"/>
                <a:gd name="T7" fmla="*/ 1255 h 1503"/>
                <a:gd name="T8" fmla="*/ 88 w 1501"/>
                <a:gd name="T9" fmla="*/ 1105 h 1503"/>
                <a:gd name="T10" fmla="*/ 22 w 1501"/>
                <a:gd name="T11" fmla="*/ 935 h 1503"/>
                <a:gd name="T12" fmla="*/ 0 w 1501"/>
                <a:gd name="T13" fmla="*/ 750 h 1503"/>
                <a:gd name="T14" fmla="*/ 14 w 1501"/>
                <a:gd name="T15" fmla="*/ 604 h 1503"/>
                <a:gd name="T16" fmla="*/ 70 w 1501"/>
                <a:gd name="T17" fmla="*/ 430 h 1503"/>
                <a:gd name="T18" fmla="*/ 170 w 1501"/>
                <a:gd name="T19" fmla="*/ 276 h 1503"/>
                <a:gd name="T20" fmla="*/ 274 w 1501"/>
                <a:gd name="T21" fmla="*/ 170 h 1503"/>
                <a:gd name="T22" fmla="*/ 430 w 1501"/>
                <a:gd name="T23" fmla="*/ 72 h 1503"/>
                <a:gd name="T24" fmla="*/ 602 w 1501"/>
                <a:gd name="T25" fmla="*/ 14 h 1503"/>
                <a:gd name="T26" fmla="*/ 749 w 1501"/>
                <a:gd name="T27" fmla="*/ 0 h 1503"/>
                <a:gd name="T28" fmla="*/ 933 w 1501"/>
                <a:gd name="T29" fmla="*/ 22 h 1503"/>
                <a:gd name="T30" fmla="*/ 1103 w 1501"/>
                <a:gd name="T31" fmla="*/ 88 h 1503"/>
                <a:gd name="T32" fmla="*/ 1253 w 1501"/>
                <a:gd name="T33" fmla="*/ 194 h 1503"/>
                <a:gd name="T34" fmla="*/ 1353 w 1501"/>
                <a:gd name="T35" fmla="*/ 304 h 1503"/>
                <a:gd name="T36" fmla="*/ 1443 w 1501"/>
                <a:gd name="T37" fmla="*/ 464 h 1503"/>
                <a:gd name="T38" fmla="*/ 1493 w 1501"/>
                <a:gd name="T39" fmla="*/ 640 h 1503"/>
                <a:gd name="T40" fmla="*/ 1499 w 1501"/>
                <a:gd name="T41" fmla="*/ 788 h 1503"/>
                <a:gd name="T42" fmla="*/ 1469 w 1501"/>
                <a:gd name="T43" fmla="*/ 971 h 1503"/>
                <a:gd name="T44" fmla="*/ 1395 w 1501"/>
                <a:gd name="T45" fmla="*/ 1137 h 1503"/>
                <a:gd name="T46" fmla="*/ 1281 w 1501"/>
                <a:gd name="T47" fmla="*/ 1283 h 1503"/>
                <a:gd name="T48" fmla="*/ 1165 w 1501"/>
                <a:gd name="T49" fmla="*/ 1377 h 1503"/>
                <a:gd name="T50" fmla="*/ 1003 w 1501"/>
                <a:gd name="T51" fmla="*/ 1459 h 1503"/>
                <a:gd name="T52" fmla="*/ 825 w 1501"/>
                <a:gd name="T53" fmla="*/ 1499 h 1503"/>
                <a:gd name="T54" fmla="*/ 749 w 1501"/>
                <a:gd name="T55" fmla="*/ 106 h 1503"/>
                <a:gd name="T56" fmla="*/ 590 w 1501"/>
                <a:gd name="T57" fmla="*/ 126 h 1503"/>
                <a:gd name="T58" fmla="*/ 442 w 1501"/>
                <a:gd name="T59" fmla="*/ 184 h 1503"/>
                <a:gd name="T60" fmla="*/ 316 w 1501"/>
                <a:gd name="T61" fmla="*/ 274 h 1503"/>
                <a:gd name="T62" fmla="*/ 216 w 1501"/>
                <a:gd name="T63" fmla="*/ 390 h 1503"/>
                <a:gd name="T64" fmla="*/ 144 w 1501"/>
                <a:gd name="T65" fmla="*/ 530 h 1503"/>
                <a:gd name="T66" fmla="*/ 108 w 1501"/>
                <a:gd name="T67" fmla="*/ 684 h 1503"/>
                <a:gd name="T68" fmla="*/ 108 w 1501"/>
                <a:gd name="T69" fmla="*/ 817 h 1503"/>
                <a:gd name="T70" fmla="*/ 144 w 1501"/>
                <a:gd name="T71" fmla="*/ 973 h 1503"/>
                <a:gd name="T72" fmla="*/ 216 w 1501"/>
                <a:gd name="T73" fmla="*/ 1113 h 1503"/>
                <a:gd name="T74" fmla="*/ 316 w 1501"/>
                <a:gd name="T75" fmla="*/ 1229 h 1503"/>
                <a:gd name="T76" fmla="*/ 442 w 1501"/>
                <a:gd name="T77" fmla="*/ 1319 h 1503"/>
                <a:gd name="T78" fmla="*/ 590 w 1501"/>
                <a:gd name="T79" fmla="*/ 1377 h 1503"/>
                <a:gd name="T80" fmla="*/ 749 w 1501"/>
                <a:gd name="T81" fmla="*/ 1397 h 1503"/>
                <a:gd name="T82" fmla="*/ 879 w 1501"/>
                <a:gd name="T83" fmla="*/ 1385 h 1503"/>
                <a:gd name="T84" fmla="*/ 1029 w 1501"/>
                <a:gd name="T85" fmla="*/ 1333 h 1503"/>
                <a:gd name="T86" fmla="*/ 1159 w 1501"/>
                <a:gd name="T87" fmla="*/ 1249 h 1503"/>
                <a:gd name="T88" fmla="*/ 1267 w 1501"/>
                <a:gd name="T89" fmla="*/ 1137 h 1503"/>
                <a:gd name="T90" fmla="*/ 1345 w 1501"/>
                <a:gd name="T91" fmla="*/ 1003 h 1503"/>
                <a:gd name="T92" fmla="*/ 1387 w 1501"/>
                <a:gd name="T93" fmla="*/ 851 h 1503"/>
                <a:gd name="T94" fmla="*/ 1395 w 1501"/>
                <a:gd name="T95" fmla="*/ 718 h 1503"/>
                <a:gd name="T96" fmla="*/ 1367 w 1501"/>
                <a:gd name="T97" fmla="*/ 560 h 1503"/>
                <a:gd name="T98" fmla="*/ 1301 w 1501"/>
                <a:gd name="T99" fmla="*/ 416 h 1503"/>
                <a:gd name="T100" fmla="*/ 1205 w 1501"/>
                <a:gd name="T101" fmla="*/ 294 h 1503"/>
                <a:gd name="T102" fmla="*/ 1085 w 1501"/>
                <a:gd name="T103" fmla="*/ 198 h 1503"/>
                <a:gd name="T104" fmla="*/ 941 w 1501"/>
                <a:gd name="T105" fmla="*/ 134 h 1503"/>
                <a:gd name="T106" fmla="*/ 783 w 1501"/>
                <a:gd name="T107" fmla="*/ 106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1" h="1503">
                  <a:moveTo>
                    <a:pt x="749" y="1503"/>
                  </a:moveTo>
                  <a:lnTo>
                    <a:pt x="749" y="1503"/>
                  </a:lnTo>
                  <a:lnTo>
                    <a:pt x="713" y="1503"/>
                  </a:lnTo>
                  <a:lnTo>
                    <a:pt x="675" y="1499"/>
                  </a:lnTo>
                  <a:lnTo>
                    <a:pt x="640" y="1495"/>
                  </a:lnTo>
                  <a:lnTo>
                    <a:pt x="602" y="1489"/>
                  </a:lnTo>
                  <a:lnTo>
                    <a:pt x="566" y="1481"/>
                  </a:lnTo>
                  <a:lnTo>
                    <a:pt x="532" y="1471"/>
                  </a:lnTo>
                  <a:lnTo>
                    <a:pt x="496" y="1459"/>
                  </a:lnTo>
                  <a:lnTo>
                    <a:pt x="462" y="1447"/>
                  </a:lnTo>
                  <a:lnTo>
                    <a:pt x="430" y="1431"/>
                  </a:lnTo>
                  <a:lnTo>
                    <a:pt x="396" y="1415"/>
                  </a:lnTo>
                  <a:lnTo>
                    <a:pt x="364" y="1397"/>
                  </a:lnTo>
                  <a:lnTo>
                    <a:pt x="334" y="1377"/>
                  </a:lnTo>
                  <a:lnTo>
                    <a:pt x="304" y="1355"/>
                  </a:lnTo>
                  <a:lnTo>
                    <a:pt x="274" y="1333"/>
                  </a:lnTo>
                  <a:lnTo>
                    <a:pt x="246" y="1309"/>
                  </a:lnTo>
                  <a:lnTo>
                    <a:pt x="220" y="1283"/>
                  </a:lnTo>
                  <a:lnTo>
                    <a:pt x="220" y="1283"/>
                  </a:lnTo>
                  <a:lnTo>
                    <a:pt x="194" y="1255"/>
                  </a:lnTo>
                  <a:lnTo>
                    <a:pt x="170" y="1227"/>
                  </a:lnTo>
                  <a:lnTo>
                    <a:pt x="146" y="1199"/>
                  </a:lnTo>
                  <a:lnTo>
                    <a:pt x="126" y="1169"/>
                  </a:lnTo>
                  <a:lnTo>
                    <a:pt x="106" y="1137"/>
                  </a:lnTo>
                  <a:lnTo>
                    <a:pt x="88" y="1105"/>
                  </a:lnTo>
                  <a:lnTo>
                    <a:pt x="70" y="1073"/>
                  </a:lnTo>
                  <a:lnTo>
                    <a:pt x="56" y="1039"/>
                  </a:lnTo>
                  <a:lnTo>
                    <a:pt x="42" y="1005"/>
                  </a:lnTo>
                  <a:lnTo>
                    <a:pt x="32" y="971"/>
                  </a:lnTo>
                  <a:lnTo>
                    <a:pt x="22" y="935"/>
                  </a:lnTo>
                  <a:lnTo>
                    <a:pt x="14" y="899"/>
                  </a:lnTo>
                  <a:lnTo>
                    <a:pt x="8" y="863"/>
                  </a:lnTo>
                  <a:lnTo>
                    <a:pt x="2" y="827"/>
                  </a:lnTo>
                  <a:lnTo>
                    <a:pt x="0" y="788"/>
                  </a:lnTo>
                  <a:lnTo>
                    <a:pt x="0" y="750"/>
                  </a:lnTo>
                  <a:lnTo>
                    <a:pt x="0" y="750"/>
                  </a:lnTo>
                  <a:lnTo>
                    <a:pt x="0" y="714"/>
                  </a:lnTo>
                  <a:lnTo>
                    <a:pt x="2" y="676"/>
                  </a:lnTo>
                  <a:lnTo>
                    <a:pt x="8" y="640"/>
                  </a:lnTo>
                  <a:lnTo>
                    <a:pt x="14" y="604"/>
                  </a:lnTo>
                  <a:lnTo>
                    <a:pt x="22" y="568"/>
                  </a:lnTo>
                  <a:lnTo>
                    <a:pt x="32" y="532"/>
                  </a:lnTo>
                  <a:lnTo>
                    <a:pt x="42" y="498"/>
                  </a:lnTo>
                  <a:lnTo>
                    <a:pt x="56" y="464"/>
                  </a:lnTo>
                  <a:lnTo>
                    <a:pt x="70" y="430"/>
                  </a:lnTo>
                  <a:lnTo>
                    <a:pt x="88" y="398"/>
                  </a:lnTo>
                  <a:lnTo>
                    <a:pt x="106" y="366"/>
                  </a:lnTo>
                  <a:lnTo>
                    <a:pt x="126" y="334"/>
                  </a:lnTo>
                  <a:lnTo>
                    <a:pt x="146" y="304"/>
                  </a:lnTo>
                  <a:lnTo>
                    <a:pt x="170" y="276"/>
                  </a:lnTo>
                  <a:lnTo>
                    <a:pt x="194" y="246"/>
                  </a:lnTo>
                  <a:lnTo>
                    <a:pt x="220" y="220"/>
                  </a:lnTo>
                  <a:lnTo>
                    <a:pt x="220" y="220"/>
                  </a:lnTo>
                  <a:lnTo>
                    <a:pt x="246" y="194"/>
                  </a:lnTo>
                  <a:lnTo>
                    <a:pt x="274" y="170"/>
                  </a:lnTo>
                  <a:lnTo>
                    <a:pt x="304" y="146"/>
                  </a:lnTo>
                  <a:lnTo>
                    <a:pt x="334" y="126"/>
                  </a:lnTo>
                  <a:lnTo>
                    <a:pt x="364" y="106"/>
                  </a:lnTo>
                  <a:lnTo>
                    <a:pt x="396" y="88"/>
                  </a:lnTo>
                  <a:lnTo>
                    <a:pt x="430" y="72"/>
                  </a:lnTo>
                  <a:lnTo>
                    <a:pt x="462" y="56"/>
                  </a:lnTo>
                  <a:lnTo>
                    <a:pt x="496" y="44"/>
                  </a:lnTo>
                  <a:lnTo>
                    <a:pt x="532" y="32"/>
                  </a:lnTo>
                  <a:lnTo>
                    <a:pt x="566" y="22"/>
                  </a:lnTo>
                  <a:lnTo>
                    <a:pt x="602" y="14"/>
                  </a:lnTo>
                  <a:lnTo>
                    <a:pt x="640" y="8"/>
                  </a:lnTo>
                  <a:lnTo>
                    <a:pt x="675" y="4"/>
                  </a:lnTo>
                  <a:lnTo>
                    <a:pt x="713" y="0"/>
                  </a:lnTo>
                  <a:lnTo>
                    <a:pt x="749" y="0"/>
                  </a:lnTo>
                  <a:lnTo>
                    <a:pt x="749" y="0"/>
                  </a:lnTo>
                  <a:lnTo>
                    <a:pt x="787" y="0"/>
                  </a:lnTo>
                  <a:lnTo>
                    <a:pt x="825" y="4"/>
                  </a:lnTo>
                  <a:lnTo>
                    <a:pt x="861" y="8"/>
                  </a:lnTo>
                  <a:lnTo>
                    <a:pt x="897" y="14"/>
                  </a:lnTo>
                  <a:lnTo>
                    <a:pt x="933" y="22"/>
                  </a:lnTo>
                  <a:lnTo>
                    <a:pt x="969" y="32"/>
                  </a:lnTo>
                  <a:lnTo>
                    <a:pt x="1003" y="44"/>
                  </a:lnTo>
                  <a:lnTo>
                    <a:pt x="1037" y="56"/>
                  </a:lnTo>
                  <a:lnTo>
                    <a:pt x="1071" y="72"/>
                  </a:lnTo>
                  <a:lnTo>
                    <a:pt x="1103" y="88"/>
                  </a:lnTo>
                  <a:lnTo>
                    <a:pt x="1135" y="106"/>
                  </a:lnTo>
                  <a:lnTo>
                    <a:pt x="1165" y="126"/>
                  </a:lnTo>
                  <a:lnTo>
                    <a:pt x="1197" y="146"/>
                  </a:lnTo>
                  <a:lnTo>
                    <a:pt x="1225" y="170"/>
                  </a:lnTo>
                  <a:lnTo>
                    <a:pt x="1253" y="194"/>
                  </a:lnTo>
                  <a:lnTo>
                    <a:pt x="1281" y="220"/>
                  </a:lnTo>
                  <a:lnTo>
                    <a:pt x="1281" y="220"/>
                  </a:lnTo>
                  <a:lnTo>
                    <a:pt x="1307" y="246"/>
                  </a:lnTo>
                  <a:lnTo>
                    <a:pt x="1331" y="276"/>
                  </a:lnTo>
                  <a:lnTo>
                    <a:pt x="1353" y="304"/>
                  </a:lnTo>
                  <a:lnTo>
                    <a:pt x="1375" y="334"/>
                  </a:lnTo>
                  <a:lnTo>
                    <a:pt x="1395" y="366"/>
                  </a:lnTo>
                  <a:lnTo>
                    <a:pt x="1413" y="398"/>
                  </a:lnTo>
                  <a:lnTo>
                    <a:pt x="1429" y="430"/>
                  </a:lnTo>
                  <a:lnTo>
                    <a:pt x="1443" y="464"/>
                  </a:lnTo>
                  <a:lnTo>
                    <a:pt x="1457" y="498"/>
                  </a:lnTo>
                  <a:lnTo>
                    <a:pt x="1469" y="532"/>
                  </a:lnTo>
                  <a:lnTo>
                    <a:pt x="1479" y="568"/>
                  </a:lnTo>
                  <a:lnTo>
                    <a:pt x="1487" y="604"/>
                  </a:lnTo>
                  <a:lnTo>
                    <a:pt x="1493" y="640"/>
                  </a:lnTo>
                  <a:lnTo>
                    <a:pt x="1497" y="676"/>
                  </a:lnTo>
                  <a:lnTo>
                    <a:pt x="1499" y="714"/>
                  </a:lnTo>
                  <a:lnTo>
                    <a:pt x="1501" y="750"/>
                  </a:lnTo>
                  <a:lnTo>
                    <a:pt x="1501" y="750"/>
                  </a:lnTo>
                  <a:lnTo>
                    <a:pt x="1499" y="788"/>
                  </a:lnTo>
                  <a:lnTo>
                    <a:pt x="1497" y="827"/>
                  </a:lnTo>
                  <a:lnTo>
                    <a:pt x="1493" y="863"/>
                  </a:lnTo>
                  <a:lnTo>
                    <a:pt x="1487" y="899"/>
                  </a:lnTo>
                  <a:lnTo>
                    <a:pt x="1479" y="935"/>
                  </a:lnTo>
                  <a:lnTo>
                    <a:pt x="1469" y="971"/>
                  </a:lnTo>
                  <a:lnTo>
                    <a:pt x="1457" y="1005"/>
                  </a:lnTo>
                  <a:lnTo>
                    <a:pt x="1443" y="1039"/>
                  </a:lnTo>
                  <a:lnTo>
                    <a:pt x="1429" y="1073"/>
                  </a:lnTo>
                  <a:lnTo>
                    <a:pt x="1413" y="1105"/>
                  </a:lnTo>
                  <a:lnTo>
                    <a:pt x="1395" y="1137"/>
                  </a:lnTo>
                  <a:lnTo>
                    <a:pt x="1375" y="1169"/>
                  </a:lnTo>
                  <a:lnTo>
                    <a:pt x="1353" y="1199"/>
                  </a:lnTo>
                  <a:lnTo>
                    <a:pt x="1331" y="1227"/>
                  </a:lnTo>
                  <a:lnTo>
                    <a:pt x="1307" y="1255"/>
                  </a:lnTo>
                  <a:lnTo>
                    <a:pt x="1281" y="1283"/>
                  </a:lnTo>
                  <a:lnTo>
                    <a:pt x="1281" y="1283"/>
                  </a:lnTo>
                  <a:lnTo>
                    <a:pt x="1253" y="1309"/>
                  </a:lnTo>
                  <a:lnTo>
                    <a:pt x="1225" y="1333"/>
                  </a:lnTo>
                  <a:lnTo>
                    <a:pt x="1197" y="1355"/>
                  </a:lnTo>
                  <a:lnTo>
                    <a:pt x="1165" y="1377"/>
                  </a:lnTo>
                  <a:lnTo>
                    <a:pt x="1135" y="1397"/>
                  </a:lnTo>
                  <a:lnTo>
                    <a:pt x="1103" y="1415"/>
                  </a:lnTo>
                  <a:lnTo>
                    <a:pt x="1071" y="1431"/>
                  </a:lnTo>
                  <a:lnTo>
                    <a:pt x="1037" y="1447"/>
                  </a:lnTo>
                  <a:lnTo>
                    <a:pt x="1003" y="1459"/>
                  </a:lnTo>
                  <a:lnTo>
                    <a:pt x="969" y="1471"/>
                  </a:lnTo>
                  <a:lnTo>
                    <a:pt x="933" y="1481"/>
                  </a:lnTo>
                  <a:lnTo>
                    <a:pt x="897" y="1489"/>
                  </a:lnTo>
                  <a:lnTo>
                    <a:pt x="861" y="1495"/>
                  </a:lnTo>
                  <a:lnTo>
                    <a:pt x="825" y="1499"/>
                  </a:lnTo>
                  <a:lnTo>
                    <a:pt x="787" y="1503"/>
                  </a:lnTo>
                  <a:lnTo>
                    <a:pt x="749" y="1503"/>
                  </a:lnTo>
                  <a:lnTo>
                    <a:pt x="749" y="1503"/>
                  </a:lnTo>
                  <a:close/>
                  <a:moveTo>
                    <a:pt x="749" y="106"/>
                  </a:moveTo>
                  <a:lnTo>
                    <a:pt x="749" y="106"/>
                  </a:lnTo>
                  <a:lnTo>
                    <a:pt x="717" y="106"/>
                  </a:lnTo>
                  <a:lnTo>
                    <a:pt x="683" y="108"/>
                  </a:lnTo>
                  <a:lnTo>
                    <a:pt x="652" y="112"/>
                  </a:lnTo>
                  <a:lnTo>
                    <a:pt x="620" y="118"/>
                  </a:lnTo>
                  <a:lnTo>
                    <a:pt x="590" y="126"/>
                  </a:lnTo>
                  <a:lnTo>
                    <a:pt x="558" y="134"/>
                  </a:lnTo>
                  <a:lnTo>
                    <a:pt x="528" y="144"/>
                  </a:lnTo>
                  <a:lnTo>
                    <a:pt x="500" y="156"/>
                  </a:lnTo>
                  <a:lnTo>
                    <a:pt x="470" y="168"/>
                  </a:lnTo>
                  <a:lnTo>
                    <a:pt x="442" y="184"/>
                  </a:lnTo>
                  <a:lnTo>
                    <a:pt x="416" y="198"/>
                  </a:lnTo>
                  <a:lnTo>
                    <a:pt x="390" y="216"/>
                  </a:lnTo>
                  <a:lnTo>
                    <a:pt x="364" y="234"/>
                  </a:lnTo>
                  <a:lnTo>
                    <a:pt x="340" y="252"/>
                  </a:lnTo>
                  <a:lnTo>
                    <a:pt x="316" y="274"/>
                  </a:lnTo>
                  <a:lnTo>
                    <a:pt x="294" y="294"/>
                  </a:lnTo>
                  <a:lnTo>
                    <a:pt x="272" y="316"/>
                  </a:lnTo>
                  <a:lnTo>
                    <a:pt x="252" y="340"/>
                  </a:lnTo>
                  <a:lnTo>
                    <a:pt x="234" y="364"/>
                  </a:lnTo>
                  <a:lnTo>
                    <a:pt x="216" y="390"/>
                  </a:lnTo>
                  <a:lnTo>
                    <a:pt x="198" y="416"/>
                  </a:lnTo>
                  <a:lnTo>
                    <a:pt x="182" y="444"/>
                  </a:lnTo>
                  <a:lnTo>
                    <a:pt x="168" y="472"/>
                  </a:lnTo>
                  <a:lnTo>
                    <a:pt x="156" y="500"/>
                  </a:lnTo>
                  <a:lnTo>
                    <a:pt x="144" y="530"/>
                  </a:lnTo>
                  <a:lnTo>
                    <a:pt x="134" y="560"/>
                  </a:lnTo>
                  <a:lnTo>
                    <a:pt x="126" y="590"/>
                  </a:lnTo>
                  <a:lnTo>
                    <a:pt x="118" y="620"/>
                  </a:lnTo>
                  <a:lnTo>
                    <a:pt x="112" y="652"/>
                  </a:lnTo>
                  <a:lnTo>
                    <a:pt x="108" y="684"/>
                  </a:lnTo>
                  <a:lnTo>
                    <a:pt x="106" y="718"/>
                  </a:lnTo>
                  <a:lnTo>
                    <a:pt x="104" y="750"/>
                  </a:lnTo>
                  <a:lnTo>
                    <a:pt x="104" y="750"/>
                  </a:lnTo>
                  <a:lnTo>
                    <a:pt x="106" y="784"/>
                  </a:lnTo>
                  <a:lnTo>
                    <a:pt x="108" y="817"/>
                  </a:lnTo>
                  <a:lnTo>
                    <a:pt x="112" y="851"/>
                  </a:lnTo>
                  <a:lnTo>
                    <a:pt x="118" y="881"/>
                  </a:lnTo>
                  <a:lnTo>
                    <a:pt x="126" y="913"/>
                  </a:lnTo>
                  <a:lnTo>
                    <a:pt x="134" y="943"/>
                  </a:lnTo>
                  <a:lnTo>
                    <a:pt x="144" y="973"/>
                  </a:lnTo>
                  <a:lnTo>
                    <a:pt x="156" y="1003"/>
                  </a:lnTo>
                  <a:lnTo>
                    <a:pt x="168" y="1031"/>
                  </a:lnTo>
                  <a:lnTo>
                    <a:pt x="182" y="1059"/>
                  </a:lnTo>
                  <a:lnTo>
                    <a:pt x="198" y="1087"/>
                  </a:lnTo>
                  <a:lnTo>
                    <a:pt x="216" y="1113"/>
                  </a:lnTo>
                  <a:lnTo>
                    <a:pt x="234" y="1137"/>
                  </a:lnTo>
                  <a:lnTo>
                    <a:pt x="252" y="1163"/>
                  </a:lnTo>
                  <a:lnTo>
                    <a:pt x="272" y="1185"/>
                  </a:lnTo>
                  <a:lnTo>
                    <a:pt x="294" y="1209"/>
                  </a:lnTo>
                  <a:lnTo>
                    <a:pt x="316" y="1229"/>
                  </a:lnTo>
                  <a:lnTo>
                    <a:pt x="340" y="1249"/>
                  </a:lnTo>
                  <a:lnTo>
                    <a:pt x="364" y="1269"/>
                  </a:lnTo>
                  <a:lnTo>
                    <a:pt x="390" y="1287"/>
                  </a:lnTo>
                  <a:lnTo>
                    <a:pt x="416" y="1303"/>
                  </a:lnTo>
                  <a:lnTo>
                    <a:pt x="442" y="1319"/>
                  </a:lnTo>
                  <a:lnTo>
                    <a:pt x="470" y="1333"/>
                  </a:lnTo>
                  <a:lnTo>
                    <a:pt x="500" y="1347"/>
                  </a:lnTo>
                  <a:lnTo>
                    <a:pt x="528" y="1359"/>
                  </a:lnTo>
                  <a:lnTo>
                    <a:pt x="558" y="1369"/>
                  </a:lnTo>
                  <a:lnTo>
                    <a:pt x="590" y="1377"/>
                  </a:lnTo>
                  <a:lnTo>
                    <a:pt x="620" y="1385"/>
                  </a:lnTo>
                  <a:lnTo>
                    <a:pt x="652" y="1391"/>
                  </a:lnTo>
                  <a:lnTo>
                    <a:pt x="683" y="1395"/>
                  </a:lnTo>
                  <a:lnTo>
                    <a:pt x="717" y="1397"/>
                  </a:lnTo>
                  <a:lnTo>
                    <a:pt x="749" y="1397"/>
                  </a:lnTo>
                  <a:lnTo>
                    <a:pt x="749" y="1397"/>
                  </a:lnTo>
                  <a:lnTo>
                    <a:pt x="783" y="1397"/>
                  </a:lnTo>
                  <a:lnTo>
                    <a:pt x="815" y="1395"/>
                  </a:lnTo>
                  <a:lnTo>
                    <a:pt x="847" y="1391"/>
                  </a:lnTo>
                  <a:lnTo>
                    <a:pt x="879" y="1385"/>
                  </a:lnTo>
                  <a:lnTo>
                    <a:pt x="911" y="1377"/>
                  </a:lnTo>
                  <a:lnTo>
                    <a:pt x="941" y="1369"/>
                  </a:lnTo>
                  <a:lnTo>
                    <a:pt x="971" y="1359"/>
                  </a:lnTo>
                  <a:lnTo>
                    <a:pt x="1001" y="1347"/>
                  </a:lnTo>
                  <a:lnTo>
                    <a:pt x="1029" y="1333"/>
                  </a:lnTo>
                  <a:lnTo>
                    <a:pt x="1057" y="1319"/>
                  </a:lnTo>
                  <a:lnTo>
                    <a:pt x="1085" y="1303"/>
                  </a:lnTo>
                  <a:lnTo>
                    <a:pt x="1111" y="1287"/>
                  </a:lnTo>
                  <a:lnTo>
                    <a:pt x="1135" y="1269"/>
                  </a:lnTo>
                  <a:lnTo>
                    <a:pt x="1159" y="1249"/>
                  </a:lnTo>
                  <a:lnTo>
                    <a:pt x="1183" y="1229"/>
                  </a:lnTo>
                  <a:lnTo>
                    <a:pt x="1205" y="1209"/>
                  </a:lnTo>
                  <a:lnTo>
                    <a:pt x="1227" y="1185"/>
                  </a:lnTo>
                  <a:lnTo>
                    <a:pt x="1247" y="1163"/>
                  </a:lnTo>
                  <a:lnTo>
                    <a:pt x="1267" y="1137"/>
                  </a:lnTo>
                  <a:lnTo>
                    <a:pt x="1285" y="1113"/>
                  </a:lnTo>
                  <a:lnTo>
                    <a:pt x="1301" y="1087"/>
                  </a:lnTo>
                  <a:lnTo>
                    <a:pt x="1317" y="1059"/>
                  </a:lnTo>
                  <a:lnTo>
                    <a:pt x="1331" y="1031"/>
                  </a:lnTo>
                  <a:lnTo>
                    <a:pt x="1345" y="1003"/>
                  </a:lnTo>
                  <a:lnTo>
                    <a:pt x="1355" y="973"/>
                  </a:lnTo>
                  <a:lnTo>
                    <a:pt x="1367" y="943"/>
                  </a:lnTo>
                  <a:lnTo>
                    <a:pt x="1375" y="913"/>
                  </a:lnTo>
                  <a:lnTo>
                    <a:pt x="1383" y="881"/>
                  </a:lnTo>
                  <a:lnTo>
                    <a:pt x="1387" y="851"/>
                  </a:lnTo>
                  <a:lnTo>
                    <a:pt x="1391" y="817"/>
                  </a:lnTo>
                  <a:lnTo>
                    <a:pt x="1395" y="784"/>
                  </a:lnTo>
                  <a:lnTo>
                    <a:pt x="1395" y="750"/>
                  </a:lnTo>
                  <a:lnTo>
                    <a:pt x="1395" y="750"/>
                  </a:lnTo>
                  <a:lnTo>
                    <a:pt x="1395" y="718"/>
                  </a:lnTo>
                  <a:lnTo>
                    <a:pt x="1391" y="684"/>
                  </a:lnTo>
                  <a:lnTo>
                    <a:pt x="1387" y="652"/>
                  </a:lnTo>
                  <a:lnTo>
                    <a:pt x="1383" y="620"/>
                  </a:lnTo>
                  <a:lnTo>
                    <a:pt x="1375" y="590"/>
                  </a:lnTo>
                  <a:lnTo>
                    <a:pt x="1367" y="560"/>
                  </a:lnTo>
                  <a:lnTo>
                    <a:pt x="1355" y="530"/>
                  </a:lnTo>
                  <a:lnTo>
                    <a:pt x="1345" y="500"/>
                  </a:lnTo>
                  <a:lnTo>
                    <a:pt x="1331" y="472"/>
                  </a:lnTo>
                  <a:lnTo>
                    <a:pt x="1317" y="444"/>
                  </a:lnTo>
                  <a:lnTo>
                    <a:pt x="1301" y="416"/>
                  </a:lnTo>
                  <a:lnTo>
                    <a:pt x="1285" y="390"/>
                  </a:lnTo>
                  <a:lnTo>
                    <a:pt x="1267" y="364"/>
                  </a:lnTo>
                  <a:lnTo>
                    <a:pt x="1247" y="340"/>
                  </a:lnTo>
                  <a:lnTo>
                    <a:pt x="1227" y="316"/>
                  </a:lnTo>
                  <a:lnTo>
                    <a:pt x="1205" y="294"/>
                  </a:lnTo>
                  <a:lnTo>
                    <a:pt x="1183" y="274"/>
                  </a:lnTo>
                  <a:lnTo>
                    <a:pt x="1159" y="252"/>
                  </a:lnTo>
                  <a:lnTo>
                    <a:pt x="1135" y="234"/>
                  </a:lnTo>
                  <a:lnTo>
                    <a:pt x="1111" y="216"/>
                  </a:lnTo>
                  <a:lnTo>
                    <a:pt x="1085" y="198"/>
                  </a:lnTo>
                  <a:lnTo>
                    <a:pt x="1057" y="184"/>
                  </a:lnTo>
                  <a:lnTo>
                    <a:pt x="1029" y="168"/>
                  </a:lnTo>
                  <a:lnTo>
                    <a:pt x="1001" y="156"/>
                  </a:lnTo>
                  <a:lnTo>
                    <a:pt x="971" y="144"/>
                  </a:lnTo>
                  <a:lnTo>
                    <a:pt x="941" y="134"/>
                  </a:lnTo>
                  <a:lnTo>
                    <a:pt x="911" y="126"/>
                  </a:lnTo>
                  <a:lnTo>
                    <a:pt x="879" y="118"/>
                  </a:lnTo>
                  <a:lnTo>
                    <a:pt x="847" y="112"/>
                  </a:lnTo>
                  <a:lnTo>
                    <a:pt x="815" y="108"/>
                  </a:lnTo>
                  <a:lnTo>
                    <a:pt x="783" y="106"/>
                  </a:lnTo>
                  <a:lnTo>
                    <a:pt x="749" y="106"/>
                  </a:lnTo>
                  <a:lnTo>
                    <a:pt x="749" y="10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0" name="Freeform 20">
              <a:extLst>
                <a:ext uri="{FF2B5EF4-FFF2-40B4-BE49-F238E27FC236}">
                  <a16:creationId xmlns:a16="http://schemas.microsoft.com/office/drawing/2014/main" id="{803ED166-2E6A-46E3-895F-12528768F1C4}"/>
                </a:ext>
              </a:extLst>
            </p:cNvPr>
            <p:cNvSpPr>
              <a:spLocks/>
            </p:cNvSpPr>
            <p:nvPr/>
          </p:nvSpPr>
          <p:spPr bwMode="auto">
            <a:xfrm>
              <a:off x="7969124" y="2060043"/>
              <a:ext cx="598488" cy="600075"/>
            </a:xfrm>
            <a:custGeom>
              <a:avLst/>
              <a:gdLst>
                <a:gd name="T0" fmla="*/ 124 w 377"/>
                <a:gd name="T1" fmla="*/ 310 h 378"/>
                <a:gd name="T2" fmla="*/ 377 w 377"/>
                <a:gd name="T3" fmla="*/ 378 h 378"/>
                <a:gd name="T4" fmla="*/ 310 w 377"/>
                <a:gd name="T5" fmla="*/ 124 h 378"/>
                <a:gd name="T6" fmla="*/ 254 w 377"/>
                <a:gd name="T7" fmla="*/ 180 h 378"/>
                <a:gd name="T8" fmla="*/ 74 w 377"/>
                <a:gd name="T9" fmla="*/ 0 h 378"/>
                <a:gd name="T10" fmla="*/ 0 w 377"/>
                <a:gd name="T11" fmla="*/ 76 h 378"/>
                <a:gd name="T12" fmla="*/ 180 w 377"/>
                <a:gd name="T13" fmla="*/ 254 h 378"/>
                <a:gd name="T14" fmla="*/ 124 w 377"/>
                <a:gd name="T15" fmla="*/ 31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78">
                  <a:moveTo>
                    <a:pt x="124" y="310"/>
                  </a:moveTo>
                  <a:lnTo>
                    <a:pt x="377" y="378"/>
                  </a:lnTo>
                  <a:lnTo>
                    <a:pt x="310" y="124"/>
                  </a:lnTo>
                  <a:lnTo>
                    <a:pt x="254" y="180"/>
                  </a:lnTo>
                  <a:lnTo>
                    <a:pt x="74" y="0"/>
                  </a:lnTo>
                  <a:lnTo>
                    <a:pt x="0" y="76"/>
                  </a:lnTo>
                  <a:lnTo>
                    <a:pt x="180" y="254"/>
                  </a:lnTo>
                  <a:lnTo>
                    <a:pt x="12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1" name="Freeform 21">
              <a:extLst>
                <a:ext uri="{FF2B5EF4-FFF2-40B4-BE49-F238E27FC236}">
                  <a16:creationId xmlns:a16="http://schemas.microsoft.com/office/drawing/2014/main" id="{BFB01DE2-1C08-4DE5-A83B-DAFD344C08DA}"/>
                </a:ext>
              </a:extLst>
            </p:cNvPr>
            <p:cNvSpPr>
              <a:spLocks/>
            </p:cNvSpPr>
            <p:nvPr/>
          </p:nvSpPr>
          <p:spPr bwMode="auto">
            <a:xfrm>
              <a:off x="8742236" y="2836330"/>
              <a:ext cx="596900" cy="600075"/>
            </a:xfrm>
            <a:custGeom>
              <a:avLst/>
              <a:gdLst>
                <a:gd name="T0" fmla="*/ 254 w 376"/>
                <a:gd name="T1" fmla="*/ 68 h 378"/>
                <a:gd name="T2" fmla="*/ 0 w 376"/>
                <a:gd name="T3" fmla="*/ 0 h 378"/>
                <a:gd name="T4" fmla="*/ 68 w 376"/>
                <a:gd name="T5" fmla="*/ 254 h 378"/>
                <a:gd name="T6" fmla="*/ 122 w 376"/>
                <a:gd name="T7" fmla="*/ 198 h 378"/>
                <a:gd name="T8" fmla="*/ 302 w 376"/>
                <a:gd name="T9" fmla="*/ 378 h 378"/>
                <a:gd name="T10" fmla="*/ 376 w 376"/>
                <a:gd name="T11" fmla="*/ 302 h 378"/>
                <a:gd name="T12" fmla="*/ 198 w 376"/>
                <a:gd name="T13" fmla="*/ 124 h 378"/>
                <a:gd name="T14" fmla="*/ 254 w 376"/>
                <a:gd name="T15" fmla="*/ 68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378">
                  <a:moveTo>
                    <a:pt x="254" y="68"/>
                  </a:moveTo>
                  <a:lnTo>
                    <a:pt x="0" y="0"/>
                  </a:lnTo>
                  <a:lnTo>
                    <a:pt x="68" y="254"/>
                  </a:lnTo>
                  <a:lnTo>
                    <a:pt x="122" y="198"/>
                  </a:lnTo>
                  <a:lnTo>
                    <a:pt x="302" y="378"/>
                  </a:lnTo>
                  <a:lnTo>
                    <a:pt x="376" y="302"/>
                  </a:lnTo>
                  <a:lnTo>
                    <a:pt x="198" y="124"/>
                  </a:lnTo>
                  <a:lnTo>
                    <a:pt x="25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2" name="Freeform 22">
              <a:extLst>
                <a:ext uri="{FF2B5EF4-FFF2-40B4-BE49-F238E27FC236}">
                  <a16:creationId xmlns:a16="http://schemas.microsoft.com/office/drawing/2014/main" id="{4C0311F2-F73F-4787-868B-94276121DFB3}"/>
                </a:ext>
              </a:extLst>
            </p:cNvPr>
            <p:cNvSpPr>
              <a:spLocks/>
            </p:cNvSpPr>
            <p:nvPr/>
          </p:nvSpPr>
          <p:spPr bwMode="auto">
            <a:xfrm>
              <a:off x="7969124" y="2836330"/>
              <a:ext cx="598488" cy="600075"/>
            </a:xfrm>
            <a:custGeom>
              <a:avLst/>
              <a:gdLst>
                <a:gd name="T0" fmla="*/ 180 w 377"/>
                <a:gd name="T1" fmla="*/ 124 h 378"/>
                <a:gd name="T2" fmla="*/ 0 w 377"/>
                <a:gd name="T3" fmla="*/ 302 h 378"/>
                <a:gd name="T4" fmla="*/ 74 w 377"/>
                <a:gd name="T5" fmla="*/ 378 h 378"/>
                <a:gd name="T6" fmla="*/ 254 w 377"/>
                <a:gd name="T7" fmla="*/ 198 h 378"/>
                <a:gd name="T8" fmla="*/ 310 w 377"/>
                <a:gd name="T9" fmla="*/ 254 h 378"/>
                <a:gd name="T10" fmla="*/ 377 w 377"/>
                <a:gd name="T11" fmla="*/ 0 h 378"/>
                <a:gd name="T12" fmla="*/ 124 w 377"/>
                <a:gd name="T13" fmla="*/ 68 h 378"/>
                <a:gd name="T14" fmla="*/ 180 w 377"/>
                <a:gd name="T15" fmla="*/ 124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78">
                  <a:moveTo>
                    <a:pt x="180" y="124"/>
                  </a:moveTo>
                  <a:lnTo>
                    <a:pt x="0" y="302"/>
                  </a:lnTo>
                  <a:lnTo>
                    <a:pt x="74" y="378"/>
                  </a:lnTo>
                  <a:lnTo>
                    <a:pt x="254" y="198"/>
                  </a:lnTo>
                  <a:lnTo>
                    <a:pt x="310" y="254"/>
                  </a:lnTo>
                  <a:lnTo>
                    <a:pt x="377" y="0"/>
                  </a:lnTo>
                  <a:lnTo>
                    <a:pt x="124" y="68"/>
                  </a:lnTo>
                  <a:lnTo>
                    <a:pt x="18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3" name="Freeform 23">
              <a:extLst>
                <a:ext uri="{FF2B5EF4-FFF2-40B4-BE49-F238E27FC236}">
                  <a16:creationId xmlns:a16="http://schemas.microsoft.com/office/drawing/2014/main" id="{B1FCE4B9-7964-4432-82C7-6A1DA5580B99}"/>
                </a:ext>
              </a:extLst>
            </p:cNvPr>
            <p:cNvSpPr>
              <a:spLocks/>
            </p:cNvSpPr>
            <p:nvPr/>
          </p:nvSpPr>
          <p:spPr bwMode="auto">
            <a:xfrm>
              <a:off x="8742236" y="2060043"/>
              <a:ext cx="596900" cy="600075"/>
            </a:xfrm>
            <a:custGeom>
              <a:avLst/>
              <a:gdLst>
                <a:gd name="T0" fmla="*/ 198 w 376"/>
                <a:gd name="T1" fmla="*/ 254 h 378"/>
                <a:gd name="T2" fmla="*/ 376 w 376"/>
                <a:gd name="T3" fmla="*/ 76 h 378"/>
                <a:gd name="T4" fmla="*/ 302 w 376"/>
                <a:gd name="T5" fmla="*/ 0 h 378"/>
                <a:gd name="T6" fmla="*/ 122 w 376"/>
                <a:gd name="T7" fmla="*/ 180 h 378"/>
                <a:gd name="T8" fmla="*/ 68 w 376"/>
                <a:gd name="T9" fmla="*/ 124 h 378"/>
                <a:gd name="T10" fmla="*/ 0 w 376"/>
                <a:gd name="T11" fmla="*/ 378 h 378"/>
                <a:gd name="T12" fmla="*/ 254 w 376"/>
                <a:gd name="T13" fmla="*/ 310 h 378"/>
                <a:gd name="T14" fmla="*/ 198 w 376"/>
                <a:gd name="T15" fmla="*/ 254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378">
                  <a:moveTo>
                    <a:pt x="198" y="254"/>
                  </a:moveTo>
                  <a:lnTo>
                    <a:pt x="376" y="76"/>
                  </a:lnTo>
                  <a:lnTo>
                    <a:pt x="302" y="0"/>
                  </a:lnTo>
                  <a:lnTo>
                    <a:pt x="122" y="180"/>
                  </a:lnTo>
                  <a:lnTo>
                    <a:pt x="68" y="124"/>
                  </a:lnTo>
                  <a:lnTo>
                    <a:pt x="0" y="378"/>
                  </a:lnTo>
                  <a:lnTo>
                    <a:pt x="254" y="310"/>
                  </a:lnTo>
                  <a:lnTo>
                    <a:pt x="198"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206" name="Group 31">
            <a:extLst>
              <a:ext uri="{FF2B5EF4-FFF2-40B4-BE49-F238E27FC236}">
                <a16:creationId xmlns:a16="http://schemas.microsoft.com/office/drawing/2014/main" id="{E2A45560-B257-451A-A956-B6431CB1EBC8}"/>
              </a:ext>
            </a:extLst>
          </p:cNvPr>
          <p:cNvGrpSpPr>
            <a:grpSpLocks noChangeAspect="1"/>
          </p:cNvGrpSpPr>
          <p:nvPr/>
        </p:nvGrpSpPr>
        <p:grpSpPr bwMode="auto">
          <a:xfrm>
            <a:off x="4281579" y="2226340"/>
            <a:ext cx="574031" cy="436310"/>
            <a:chOff x="1413" y="1074"/>
            <a:chExt cx="992" cy="754"/>
          </a:xfrm>
        </p:grpSpPr>
        <p:sp>
          <p:nvSpPr>
            <p:cNvPr id="208" name="Freeform 32">
              <a:extLst>
                <a:ext uri="{FF2B5EF4-FFF2-40B4-BE49-F238E27FC236}">
                  <a16:creationId xmlns:a16="http://schemas.microsoft.com/office/drawing/2014/main" id="{453568F1-748A-42D2-A3AA-3250620E3076}"/>
                </a:ext>
              </a:extLst>
            </p:cNvPr>
            <p:cNvSpPr>
              <a:spLocks/>
            </p:cNvSpPr>
            <p:nvPr/>
          </p:nvSpPr>
          <p:spPr bwMode="auto">
            <a:xfrm>
              <a:off x="1413" y="1074"/>
              <a:ext cx="560" cy="754"/>
            </a:xfrm>
            <a:custGeom>
              <a:avLst/>
              <a:gdLst>
                <a:gd name="T0" fmla="*/ 388 w 560"/>
                <a:gd name="T1" fmla="*/ 754 h 754"/>
                <a:gd name="T2" fmla="*/ 438 w 560"/>
                <a:gd name="T3" fmla="*/ 732 h 754"/>
                <a:gd name="T4" fmla="*/ 476 w 560"/>
                <a:gd name="T5" fmla="*/ 708 h 754"/>
                <a:gd name="T6" fmla="*/ 506 w 560"/>
                <a:gd name="T7" fmla="*/ 682 h 754"/>
                <a:gd name="T8" fmla="*/ 528 w 560"/>
                <a:gd name="T9" fmla="*/ 656 h 754"/>
                <a:gd name="T10" fmla="*/ 544 w 560"/>
                <a:gd name="T11" fmla="*/ 628 h 754"/>
                <a:gd name="T12" fmla="*/ 554 w 560"/>
                <a:gd name="T13" fmla="*/ 598 h 754"/>
                <a:gd name="T14" fmla="*/ 560 w 560"/>
                <a:gd name="T15" fmla="*/ 539 h 754"/>
                <a:gd name="T16" fmla="*/ 558 w 560"/>
                <a:gd name="T17" fmla="*/ 509 h 754"/>
                <a:gd name="T18" fmla="*/ 540 w 560"/>
                <a:gd name="T19" fmla="*/ 455 h 754"/>
                <a:gd name="T20" fmla="*/ 508 w 560"/>
                <a:gd name="T21" fmla="*/ 411 h 754"/>
                <a:gd name="T22" fmla="*/ 464 w 560"/>
                <a:gd name="T23" fmla="*/ 379 h 754"/>
                <a:gd name="T24" fmla="*/ 438 w 560"/>
                <a:gd name="T25" fmla="*/ 367 h 754"/>
                <a:gd name="T26" fmla="*/ 452 w 560"/>
                <a:gd name="T27" fmla="*/ 419 h 754"/>
                <a:gd name="T28" fmla="*/ 452 w 560"/>
                <a:gd name="T29" fmla="*/ 461 h 754"/>
                <a:gd name="T30" fmla="*/ 446 w 560"/>
                <a:gd name="T31" fmla="*/ 489 h 754"/>
                <a:gd name="T32" fmla="*/ 434 w 560"/>
                <a:gd name="T33" fmla="*/ 511 h 754"/>
                <a:gd name="T34" fmla="*/ 412 w 560"/>
                <a:gd name="T35" fmla="*/ 529 h 754"/>
                <a:gd name="T36" fmla="*/ 384 w 560"/>
                <a:gd name="T37" fmla="*/ 537 h 754"/>
                <a:gd name="T38" fmla="*/ 366 w 560"/>
                <a:gd name="T39" fmla="*/ 539 h 754"/>
                <a:gd name="T40" fmla="*/ 336 w 560"/>
                <a:gd name="T41" fmla="*/ 535 h 754"/>
                <a:gd name="T42" fmla="*/ 314 w 560"/>
                <a:gd name="T43" fmla="*/ 523 h 754"/>
                <a:gd name="T44" fmla="*/ 296 w 560"/>
                <a:gd name="T45" fmla="*/ 503 h 754"/>
                <a:gd name="T46" fmla="*/ 286 w 560"/>
                <a:gd name="T47" fmla="*/ 479 h 754"/>
                <a:gd name="T48" fmla="*/ 284 w 560"/>
                <a:gd name="T49" fmla="*/ 449 h 754"/>
                <a:gd name="T50" fmla="*/ 286 w 560"/>
                <a:gd name="T51" fmla="*/ 417 h 754"/>
                <a:gd name="T52" fmla="*/ 296 w 560"/>
                <a:gd name="T53" fmla="*/ 385 h 754"/>
                <a:gd name="T54" fmla="*/ 310 w 560"/>
                <a:gd name="T55" fmla="*/ 351 h 754"/>
                <a:gd name="T56" fmla="*/ 324 w 560"/>
                <a:gd name="T57" fmla="*/ 323 h 754"/>
                <a:gd name="T58" fmla="*/ 340 w 560"/>
                <a:gd name="T59" fmla="*/ 269 h 754"/>
                <a:gd name="T60" fmla="*/ 344 w 560"/>
                <a:gd name="T61" fmla="*/ 215 h 754"/>
                <a:gd name="T62" fmla="*/ 338 w 560"/>
                <a:gd name="T63" fmla="*/ 164 h 754"/>
                <a:gd name="T64" fmla="*/ 322 w 560"/>
                <a:gd name="T65" fmla="*/ 116 h 754"/>
                <a:gd name="T66" fmla="*/ 300 w 560"/>
                <a:gd name="T67" fmla="*/ 72 h 754"/>
                <a:gd name="T68" fmla="*/ 270 w 560"/>
                <a:gd name="T69" fmla="*/ 36 h 754"/>
                <a:gd name="T70" fmla="*/ 234 w 560"/>
                <a:gd name="T71" fmla="*/ 10 h 754"/>
                <a:gd name="T72" fmla="*/ 214 w 560"/>
                <a:gd name="T73" fmla="*/ 0 h 754"/>
                <a:gd name="T74" fmla="*/ 224 w 560"/>
                <a:gd name="T75" fmla="*/ 76 h 754"/>
                <a:gd name="T76" fmla="*/ 214 w 560"/>
                <a:gd name="T77" fmla="*/ 140 h 754"/>
                <a:gd name="T78" fmla="*/ 192 w 560"/>
                <a:gd name="T79" fmla="*/ 193 h 754"/>
                <a:gd name="T80" fmla="*/ 162 w 560"/>
                <a:gd name="T81" fmla="*/ 241 h 754"/>
                <a:gd name="T82" fmla="*/ 126 w 560"/>
                <a:gd name="T83" fmla="*/ 283 h 754"/>
                <a:gd name="T84" fmla="*/ 72 w 560"/>
                <a:gd name="T85" fmla="*/ 341 h 754"/>
                <a:gd name="T86" fmla="*/ 42 w 560"/>
                <a:gd name="T87" fmla="*/ 381 h 754"/>
                <a:gd name="T88" fmla="*/ 32 w 560"/>
                <a:gd name="T89" fmla="*/ 401 h 754"/>
                <a:gd name="T90" fmla="*/ 8 w 560"/>
                <a:gd name="T91" fmla="*/ 469 h 754"/>
                <a:gd name="T92" fmla="*/ 0 w 560"/>
                <a:gd name="T93" fmla="*/ 539 h 754"/>
                <a:gd name="T94" fmla="*/ 0 w 560"/>
                <a:gd name="T95" fmla="*/ 555 h 754"/>
                <a:gd name="T96" fmla="*/ 8 w 560"/>
                <a:gd name="T97" fmla="*/ 602 h 754"/>
                <a:gd name="T98" fmla="*/ 20 w 560"/>
                <a:gd name="T99" fmla="*/ 632 h 754"/>
                <a:gd name="T100" fmla="*/ 38 w 560"/>
                <a:gd name="T101" fmla="*/ 660 h 754"/>
                <a:gd name="T102" fmla="*/ 58 w 560"/>
                <a:gd name="T103" fmla="*/ 688 h 754"/>
                <a:gd name="T104" fmla="*/ 84 w 560"/>
                <a:gd name="T105" fmla="*/ 714 h 754"/>
                <a:gd name="T106" fmla="*/ 116 w 560"/>
                <a:gd name="T107" fmla="*/ 736 h 754"/>
                <a:gd name="T108" fmla="*/ 150 w 560"/>
                <a:gd name="T109"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0" h="754">
                  <a:moveTo>
                    <a:pt x="388" y="754"/>
                  </a:moveTo>
                  <a:lnTo>
                    <a:pt x="388" y="754"/>
                  </a:lnTo>
                  <a:lnTo>
                    <a:pt x="414" y="742"/>
                  </a:lnTo>
                  <a:lnTo>
                    <a:pt x="438" y="732"/>
                  </a:lnTo>
                  <a:lnTo>
                    <a:pt x="458" y="720"/>
                  </a:lnTo>
                  <a:lnTo>
                    <a:pt x="476" y="708"/>
                  </a:lnTo>
                  <a:lnTo>
                    <a:pt x="492" y="694"/>
                  </a:lnTo>
                  <a:lnTo>
                    <a:pt x="506" y="682"/>
                  </a:lnTo>
                  <a:lnTo>
                    <a:pt x="518" y="668"/>
                  </a:lnTo>
                  <a:lnTo>
                    <a:pt x="528" y="656"/>
                  </a:lnTo>
                  <a:lnTo>
                    <a:pt x="538" y="642"/>
                  </a:lnTo>
                  <a:lnTo>
                    <a:pt x="544" y="628"/>
                  </a:lnTo>
                  <a:lnTo>
                    <a:pt x="550" y="614"/>
                  </a:lnTo>
                  <a:lnTo>
                    <a:pt x="554" y="598"/>
                  </a:lnTo>
                  <a:lnTo>
                    <a:pt x="558" y="569"/>
                  </a:lnTo>
                  <a:lnTo>
                    <a:pt x="560" y="539"/>
                  </a:lnTo>
                  <a:lnTo>
                    <a:pt x="560" y="539"/>
                  </a:lnTo>
                  <a:lnTo>
                    <a:pt x="558" y="509"/>
                  </a:lnTo>
                  <a:lnTo>
                    <a:pt x="552" y="481"/>
                  </a:lnTo>
                  <a:lnTo>
                    <a:pt x="540" y="455"/>
                  </a:lnTo>
                  <a:lnTo>
                    <a:pt x="526" y="433"/>
                  </a:lnTo>
                  <a:lnTo>
                    <a:pt x="508" y="411"/>
                  </a:lnTo>
                  <a:lnTo>
                    <a:pt x="488" y="393"/>
                  </a:lnTo>
                  <a:lnTo>
                    <a:pt x="464" y="379"/>
                  </a:lnTo>
                  <a:lnTo>
                    <a:pt x="438" y="367"/>
                  </a:lnTo>
                  <a:lnTo>
                    <a:pt x="438" y="367"/>
                  </a:lnTo>
                  <a:lnTo>
                    <a:pt x="446" y="391"/>
                  </a:lnTo>
                  <a:lnTo>
                    <a:pt x="452" y="419"/>
                  </a:lnTo>
                  <a:lnTo>
                    <a:pt x="454" y="447"/>
                  </a:lnTo>
                  <a:lnTo>
                    <a:pt x="452" y="461"/>
                  </a:lnTo>
                  <a:lnTo>
                    <a:pt x="450" y="475"/>
                  </a:lnTo>
                  <a:lnTo>
                    <a:pt x="446" y="489"/>
                  </a:lnTo>
                  <a:lnTo>
                    <a:pt x="440" y="501"/>
                  </a:lnTo>
                  <a:lnTo>
                    <a:pt x="434" y="511"/>
                  </a:lnTo>
                  <a:lnTo>
                    <a:pt x="424" y="521"/>
                  </a:lnTo>
                  <a:lnTo>
                    <a:pt x="412" y="529"/>
                  </a:lnTo>
                  <a:lnTo>
                    <a:pt x="400" y="535"/>
                  </a:lnTo>
                  <a:lnTo>
                    <a:pt x="384" y="537"/>
                  </a:lnTo>
                  <a:lnTo>
                    <a:pt x="366" y="539"/>
                  </a:lnTo>
                  <a:lnTo>
                    <a:pt x="366" y="539"/>
                  </a:lnTo>
                  <a:lnTo>
                    <a:pt x="350" y="539"/>
                  </a:lnTo>
                  <a:lnTo>
                    <a:pt x="336" y="535"/>
                  </a:lnTo>
                  <a:lnTo>
                    <a:pt x="324" y="529"/>
                  </a:lnTo>
                  <a:lnTo>
                    <a:pt x="314" y="523"/>
                  </a:lnTo>
                  <a:lnTo>
                    <a:pt x="304" y="513"/>
                  </a:lnTo>
                  <a:lnTo>
                    <a:pt x="296" y="503"/>
                  </a:lnTo>
                  <a:lnTo>
                    <a:pt x="292" y="491"/>
                  </a:lnTo>
                  <a:lnTo>
                    <a:pt x="286" y="479"/>
                  </a:lnTo>
                  <a:lnTo>
                    <a:pt x="284" y="465"/>
                  </a:lnTo>
                  <a:lnTo>
                    <a:pt x="284" y="449"/>
                  </a:lnTo>
                  <a:lnTo>
                    <a:pt x="284" y="435"/>
                  </a:lnTo>
                  <a:lnTo>
                    <a:pt x="286" y="417"/>
                  </a:lnTo>
                  <a:lnTo>
                    <a:pt x="290" y="401"/>
                  </a:lnTo>
                  <a:lnTo>
                    <a:pt x="296" y="385"/>
                  </a:lnTo>
                  <a:lnTo>
                    <a:pt x="302" y="367"/>
                  </a:lnTo>
                  <a:lnTo>
                    <a:pt x="310" y="351"/>
                  </a:lnTo>
                  <a:lnTo>
                    <a:pt x="310" y="351"/>
                  </a:lnTo>
                  <a:lnTo>
                    <a:pt x="324" y="323"/>
                  </a:lnTo>
                  <a:lnTo>
                    <a:pt x="332" y="297"/>
                  </a:lnTo>
                  <a:lnTo>
                    <a:pt x="340" y="269"/>
                  </a:lnTo>
                  <a:lnTo>
                    <a:pt x="342" y="243"/>
                  </a:lnTo>
                  <a:lnTo>
                    <a:pt x="344" y="215"/>
                  </a:lnTo>
                  <a:lnTo>
                    <a:pt x="342" y="189"/>
                  </a:lnTo>
                  <a:lnTo>
                    <a:pt x="338" y="164"/>
                  </a:lnTo>
                  <a:lnTo>
                    <a:pt x="332" y="138"/>
                  </a:lnTo>
                  <a:lnTo>
                    <a:pt x="322" y="116"/>
                  </a:lnTo>
                  <a:lnTo>
                    <a:pt x="312" y="92"/>
                  </a:lnTo>
                  <a:lnTo>
                    <a:pt x="300" y="72"/>
                  </a:lnTo>
                  <a:lnTo>
                    <a:pt x="286" y="54"/>
                  </a:lnTo>
                  <a:lnTo>
                    <a:pt x="270" y="36"/>
                  </a:lnTo>
                  <a:lnTo>
                    <a:pt x="252" y="22"/>
                  </a:lnTo>
                  <a:lnTo>
                    <a:pt x="234" y="10"/>
                  </a:lnTo>
                  <a:lnTo>
                    <a:pt x="214" y="0"/>
                  </a:lnTo>
                  <a:lnTo>
                    <a:pt x="214" y="0"/>
                  </a:lnTo>
                  <a:lnTo>
                    <a:pt x="222" y="40"/>
                  </a:lnTo>
                  <a:lnTo>
                    <a:pt x="224" y="76"/>
                  </a:lnTo>
                  <a:lnTo>
                    <a:pt x="220" y="110"/>
                  </a:lnTo>
                  <a:lnTo>
                    <a:pt x="214" y="140"/>
                  </a:lnTo>
                  <a:lnTo>
                    <a:pt x="204" y="168"/>
                  </a:lnTo>
                  <a:lnTo>
                    <a:pt x="192" y="193"/>
                  </a:lnTo>
                  <a:lnTo>
                    <a:pt x="178" y="219"/>
                  </a:lnTo>
                  <a:lnTo>
                    <a:pt x="162" y="241"/>
                  </a:lnTo>
                  <a:lnTo>
                    <a:pt x="144" y="263"/>
                  </a:lnTo>
                  <a:lnTo>
                    <a:pt x="126" y="283"/>
                  </a:lnTo>
                  <a:lnTo>
                    <a:pt x="90" y="323"/>
                  </a:lnTo>
                  <a:lnTo>
                    <a:pt x="72" y="341"/>
                  </a:lnTo>
                  <a:lnTo>
                    <a:pt x="56" y="361"/>
                  </a:lnTo>
                  <a:lnTo>
                    <a:pt x="42" y="381"/>
                  </a:lnTo>
                  <a:lnTo>
                    <a:pt x="32" y="401"/>
                  </a:lnTo>
                  <a:lnTo>
                    <a:pt x="32" y="401"/>
                  </a:lnTo>
                  <a:lnTo>
                    <a:pt x="18" y="435"/>
                  </a:lnTo>
                  <a:lnTo>
                    <a:pt x="8" y="469"/>
                  </a:lnTo>
                  <a:lnTo>
                    <a:pt x="2" y="503"/>
                  </a:lnTo>
                  <a:lnTo>
                    <a:pt x="0" y="539"/>
                  </a:lnTo>
                  <a:lnTo>
                    <a:pt x="0" y="539"/>
                  </a:lnTo>
                  <a:lnTo>
                    <a:pt x="0" y="555"/>
                  </a:lnTo>
                  <a:lnTo>
                    <a:pt x="2" y="570"/>
                  </a:lnTo>
                  <a:lnTo>
                    <a:pt x="8" y="602"/>
                  </a:lnTo>
                  <a:lnTo>
                    <a:pt x="14" y="616"/>
                  </a:lnTo>
                  <a:lnTo>
                    <a:pt x="20" y="632"/>
                  </a:lnTo>
                  <a:lnTo>
                    <a:pt x="28" y="646"/>
                  </a:lnTo>
                  <a:lnTo>
                    <a:pt x="38" y="660"/>
                  </a:lnTo>
                  <a:lnTo>
                    <a:pt x="48" y="674"/>
                  </a:lnTo>
                  <a:lnTo>
                    <a:pt x="58" y="688"/>
                  </a:lnTo>
                  <a:lnTo>
                    <a:pt x="72" y="702"/>
                  </a:lnTo>
                  <a:lnTo>
                    <a:pt x="84" y="714"/>
                  </a:lnTo>
                  <a:lnTo>
                    <a:pt x="100" y="724"/>
                  </a:lnTo>
                  <a:lnTo>
                    <a:pt x="116" y="736"/>
                  </a:lnTo>
                  <a:lnTo>
                    <a:pt x="132" y="746"/>
                  </a:lnTo>
                  <a:lnTo>
                    <a:pt x="150" y="754"/>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9" name="Freeform 33">
              <a:extLst>
                <a:ext uri="{FF2B5EF4-FFF2-40B4-BE49-F238E27FC236}">
                  <a16:creationId xmlns:a16="http://schemas.microsoft.com/office/drawing/2014/main" id="{A4358E05-DF45-4ADA-B8B7-9D22A476AF3A}"/>
                </a:ext>
              </a:extLst>
            </p:cNvPr>
            <p:cNvSpPr>
              <a:spLocks/>
            </p:cNvSpPr>
            <p:nvPr/>
          </p:nvSpPr>
          <p:spPr bwMode="auto">
            <a:xfrm>
              <a:off x="1823" y="1248"/>
              <a:ext cx="582" cy="580"/>
            </a:xfrm>
            <a:custGeom>
              <a:avLst/>
              <a:gdLst>
                <a:gd name="T0" fmla="*/ 0 w 582"/>
                <a:gd name="T1" fmla="*/ 0 h 580"/>
                <a:gd name="T2" fmla="*/ 582 w 582"/>
                <a:gd name="T3" fmla="*/ 0 h 580"/>
                <a:gd name="T4" fmla="*/ 582 w 582"/>
                <a:gd name="T5" fmla="*/ 580 h 580"/>
                <a:gd name="T6" fmla="*/ 128 w 582"/>
                <a:gd name="T7" fmla="*/ 580 h 580"/>
              </a:gdLst>
              <a:ahLst/>
              <a:cxnLst>
                <a:cxn ang="0">
                  <a:pos x="T0" y="T1"/>
                </a:cxn>
                <a:cxn ang="0">
                  <a:pos x="T2" y="T3"/>
                </a:cxn>
                <a:cxn ang="0">
                  <a:pos x="T4" y="T5"/>
                </a:cxn>
                <a:cxn ang="0">
                  <a:pos x="T6" y="T7"/>
                </a:cxn>
              </a:cxnLst>
              <a:rect l="0" t="0" r="r" b="b"/>
              <a:pathLst>
                <a:path w="582" h="580">
                  <a:moveTo>
                    <a:pt x="0" y="0"/>
                  </a:moveTo>
                  <a:lnTo>
                    <a:pt x="582" y="0"/>
                  </a:lnTo>
                  <a:lnTo>
                    <a:pt x="582" y="580"/>
                  </a:lnTo>
                  <a:lnTo>
                    <a:pt x="128" y="580"/>
                  </a:lnTo>
                </a:path>
              </a:pathLst>
            </a:custGeom>
            <a:noFill/>
            <a:ln w="254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0" name="Line 34">
              <a:extLst>
                <a:ext uri="{FF2B5EF4-FFF2-40B4-BE49-F238E27FC236}">
                  <a16:creationId xmlns:a16="http://schemas.microsoft.com/office/drawing/2014/main" id="{897532ED-3665-4451-9D9C-DA469F82DBBC}"/>
                </a:ext>
              </a:extLst>
            </p:cNvPr>
            <p:cNvSpPr>
              <a:spLocks noChangeShapeType="1"/>
            </p:cNvSpPr>
            <p:nvPr/>
          </p:nvSpPr>
          <p:spPr bwMode="auto">
            <a:xfrm flipH="1">
              <a:off x="1973" y="1441"/>
              <a:ext cx="432"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1" name="Line 35">
              <a:extLst>
                <a:ext uri="{FF2B5EF4-FFF2-40B4-BE49-F238E27FC236}">
                  <a16:creationId xmlns:a16="http://schemas.microsoft.com/office/drawing/2014/main" id="{184AEBFE-BA2B-41A6-95C7-3134ED0B406E}"/>
                </a:ext>
              </a:extLst>
            </p:cNvPr>
            <p:cNvSpPr>
              <a:spLocks noChangeShapeType="1"/>
            </p:cNvSpPr>
            <p:nvPr/>
          </p:nvSpPr>
          <p:spPr bwMode="auto">
            <a:xfrm flipH="1">
              <a:off x="2039" y="1635"/>
              <a:ext cx="366"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2" name="Line 36">
              <a:extLst>
                <a:ext uri="{FF2B5EF4-FFF2-40B4-BE49-F238E27FC236}">
                  <a16:creationId xmlns:a16="http://schemas.microsoft.com/office/drawing/2014/main" id="{AF038B01-FBBD-41F4-8112-AB869705062A}"/>
                </a:ext>
              </a:extLst>
            </p:cNvPr>
            <p:cNvSpPr>
              <a:spLocks noChangeShapeType="1"/>
            </p:cNvSpPr>
            <p:nvPr/>
          </p:nvSpPr>
          <p:spPr bwMode="auto">
            <a:xfrm>
              <a:off x="2125" y="1248"/>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3" name="Line 37">
              <a:extLst>
                <a:ext uri="{FF2B5EF4-FFF2-40B4-BE49-F238E27FC236}">
                  <a16:creationId xmlns:a16="http://schemas.microsoft.com/office/drawing/2014/main" id="{DFA9F30F-4042-4C1D-99DD-13BA5E0772A8}"/>
                </a:ext>
              </a:extLst>
            </p:cNvPr>
            <p:cNvSpPr>
              <a:spLocks noChangeShapeType="1"/>
            </p:cNvSpPr>
            <p:nvPr/>
          </p:nvSpPr>
          <p:spPr bwMode="auto">
            <a:xfrm>
              <a:off x="2253" y="1441"/>
              <a:ext cx="0" cy="194"/>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4" name="Line 38">
              <a:extLst>
                <a:ext uri="{FF2B5EF4-FFF2-40B4-BE49-F238E27FC236}">
                  <a16:creationId xmlns:a16="http://schemas.microsoft.com/office/drawing/2014/main" id="{41B2A545-2CAB-4352-A851-884ED5BE8B24}"/>
                </a:ext>
              </a:extLst>
            </p:cNvPr>
            <p:cNvSpPr>
              <a:spLocks noChangeShapeType="1"/>
            </p:cNvSpPr>
            <p:nvPr/>
          </p:nvSpPr>
          <p:spPr bwMode="auto">
            <a:xfrm>
              <a:off x="2125" y="1635"/>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215" name="Group 31">
            <a:extLst>
              <a:ext uri="{FF2B5EF4-FFF2-40B4-BE49-F238E27FC236}">
                <a16:creationId xmlns:a16="http://schemas.microsoft.com/office/drawing/2014/main" id="{3426D961-2592-4E1D-AD74-2266C8C1AE82}"/>
              </a:ext>
            </a:extLst>
          </p:cNvPr>
          <p:cNvGrpSpPr>
            <a:grpSpLocks noChangeAspect="1"/>
          </p:cNvGrpSpPr>
          <p:nvPr/>
        </p:nvGrpSpPr>
        <p:grpSpPr bwMode="auto">
          <a:xfrm>
            <a:off x="5237138" y="2226340"/>
            <a:ext cx="574031" cy="436310"/>
            <a:chOff x="1413" y="1074"/>
            <a:chExt cx="992" cy="754"/>
          </a:xfrm>
        </p:grpSpPr>
        <p:sp>
          <p:nvSpPr>
            <p:cNvPr id="216" name="Freeform 32">
              <a:extLst>
                <a:ext uri="{FF2B5EF4-FFF2-40B4-BE49-F238E27FC236}">
                  <a16:creationId xmlns:a16="http://schemas.microsoft.com/office/drawing/2014/main" id="{A6F089A1-9B0B-41D1-A36E-8E1FAB7C440E}"/>
                </a:ext>
              </a:extLst>
            </p:cNvPr>
            <p:cNvSpPr>
              <a:spLocks/>
            </p:cNvSpPr>
            <p:nvPr/>
          </p:nvSpPr>
          <p:spPr bwMode="auto">
            <a:xfrm>
              <a:off x="1413" y="1074"/>
              <a:ext cx="560" cy="754"/>
            </a:xfrm>
            <a:custGeom>
              <a:avLst/>
              <a:gdLst>
                <a:gd name="T0" fmla="*/ 388 w 560"/>
                <a:gd name="T1" fmla="*/ 754 h 754"/>
                <a:gd name="T2" fmla="*/ 438 w 560"/>
                <a:gd name="T3" fmla="*/ 732 h 754"/>
                <a:gd name="T4" fmla="*/ 476 w 560"/>
                <a:gd name="T5" fmla="*/ 708 h 754"/>
                <a:gd name="T6" fmla="*/ 506 w 560"/>
                <a:gd name="T7" fmla="*/ 682 h 754"/>
                <a:gd name="T8" fmla="*/ 528 w 560"/>
                <a:gd name="T9" fmla="*/ 656 h 754"/>
                <a:gd name="T10" fmla="*/ 544 w 560"/>
                <a:gd name="T11" fmla="*/ 628 h 754"/>
                <a:gd name="T12" fmla="*/ 554 w 560"/>
                <a:gd name="T13" fmla="*/ 598 h 754"/>
                <a:gd name="T14" fmla="*/ 560 w 560"/>
                <a:gd name="T15" fmla="*/ 539 h 754"/>
                <a:gd name="T16" fmla="*/ 558 w 560"/>
                <a:gd name="T17" fmla="*/ 509 h 754"/>
                <a:gd name="T18" fmla="*/ 540 w 560"/>
                <a:gd name="T19" fmla="*/ 455 h 754"/>
                <a:gd name="T20" fmla="*/ 508 w 560"/>
                <a:gd name="T21" fmla="*/ 411 h 754"/>
                <a:gd name="T22" fmla="*/ 464 w 560"/>
                <a:gd name="T23" fmla="*/ 379 h 754"/>
                <a:gd name="T24" fmla="*/ 438 w 560"/>
                <a:gd name="T25" fmla="*/ 367 h 754"/>
                <a:gd name="T26" fmla="*/ 452 w 560"/>
                <a:gd name="T27" fmla="*/ 419 h 754"/>
                <a:gd name="T28" fmla="*/ 452 w 560"/>
                <a:gd name="T29" fmla="*/ 461 h 754"/>
                <a:gd name="T30" fmla="*/ 446 w 560"/>
                <a:gd name="T31" fmla="*/ 489 h 754"/>
                <a:gd name="T32" fmla="*/ 434 w 560"/>
                <a:gd name="T33" fmla="*/ 511 h 754"/>
                <a:gd name="T34" fmla="*/ 412 w 560"/>
                <a:gd name="T35" fmla="*/ 529 h 754"/>
                <a:gd name="T36" fmla="*/ 384 w 560"/>
                <a:gd name="T37" fmla="*/ 537 h 754"/>
                <a:gd name="T38" fmla="*/ 366 w 560"/>
                <a:gd name="T39" fmla="*/ 539 h 754"/>
                <a:gd name="T40" fmla="*/ 336 w 560"/>
                <a:gd name="T41" fmla="*/ 535 h 754"/>
                <a:gd name="T42" fmla="*/ 314 w 560"/>
                <a:gd name="T43" fmla="*/ 523 h 754"/>
                <a:gd name="T44" fmla="*/ 296 w 560"/>
                <a:gd name="T45" fmla="*/ 503 h 754"/>
                <a:gd name="T46" fmla="*/ 286 w 560"/>
                <a:gd name="T47" fmla="*/ 479 h 754"/>
                <a:gd name="T48" fmla="*/ 284 w 560"/>
                <a:gd name="T49" fmla="*/ 449 h 754"/>
                <a:gd name="T50" fmla="*/ 286 w 560"/>
                <a:gd name="T51" fmla="*/ 417 h 754"/>
                <a:gd name="T52" fmla="*/ 296 w 560"/>
                <a:gd name="T53" fmla="*/ 385 h 754"/>
                <a:gd name="T54" fmla="*/ 310 w 560"/>
                <a:gd name="T55" fmla="*/ 351 h 754"/>
                <a:gd name="T56" fmla="*/ 324 w 560"/>
                <a:gd name="T57" fmla="*/ 323 h 754"/>
                <a:gd name="T58" fmla="*/ 340 w 560"/>
                <a:gd name="T59" fmla="*/ 269 h 754"/>
                <a:gd name="T60" fmla="*/ 344 w 560"/>
                <a:gd name="T61" fmla="*/ 215 h 754"/>
                <a:gd name="T62" fmla="*/ 338 w 560"/>
                <a:gd name="T63" fmla="*/ 164 h 754"/>
                <a:gd name="T64" fmla="*/ 322 w 560"/>
                <a:gd name="T65" fmla="*/ 116 h 754"/>
                <a:gd name="T66" fmla="*/ 300 w 560"/>
                <a:gd name="T67" fmla="*/ 72 h 754"/>
                <a:gd name="T68" fmla="*/ 270 w 560"/>
                <a:gd name="T69" fmla="*/ 36 h 754"/>
                <a:gd name="T70" fmla="*/ 234 w 560"/>
                <a:gd name="T71" fmla="*/ 10 h 754"/>
                <a:gd name="T72" fmla="*/ 214 w 560"/>
                <a:gd name="T73" fmla="*/ 0 h 754"/>
                <a:gd name="T74" fmla="*/ 224 w 560"/>
                <a:gd name="T75" fmla="*/ 76 h 754"/>
                <a:gd name="T76" fmla="*/ 214 w 560"/>
                <a:gd name="T77" fmla="*/ 140 h 754"/>
                <a:gd name="T78" fmla="*/ 192 w 560"/>
                <a:gd name="T79" fmla="*/ 193 h 754"/>
                <a:gd name="T80" fmla="*/ 162 w 560"/>
                <a:gd name="T81" fmla="*/ 241 h 754"/>
                <a:gd name="T82" fmla="*/ 126 w 560"/>
                <a:gd name="T83" fmla="*/ 283 h 754"/>
                <a:gd name="T84" fmla="*/ 72 w 560"/>
                <a:gd name="T85" fmla="*/ 341 h 754"/>
                <a:gd name="T86" fmla="*/ 42 w 560"/>
                <a:gd name="T87" fmla="*/ 381 h 754"/>
                <a:gd name="T88" fmla="*/ 32 w 560"/>
                <a:gd name="T89" fmla="*/ 401 h 754"/>
                <a:gd name="T90" fmla="*/ 8 w 560"/>
                <a:gd name="T91" fmla="*/ 469 h 754"/>
                <a:gd name="T92" fmla="*/ 0 w 560"/>
                <a:gd name="T93" fmla="*/ 539 h 754"/>
                <a:gd name="T94" fmla="*/ 0 w 560"/>
                <a:gd name="T95" fmla="*/ 555 h 754"/>
                <a:gd name="T96" fmla="*/ 8 w 560"/>
                <a:gd name="T97" fmla="*/ 602 h 754"/>
                <a:gd name="T98" fmla="*/ 20 w 560"/>
                <a:gd name="T99" fmla="*/ 632 h 754"/>
                <a:gd name="T100" fmla="*/ 38 w 560"/>
                <a:gd name="T101" fmla="*/ 660 h 754"/>
                <a:gd name="T102" fmla="*/ 58 w 560"/>
                <a:gd name="T103" fmla="*/ 688 h 754"/>
                <a:gd name="T104" fmla="*/ 84 w 560"/>
                <a:gd name="T105" fmla="*/ 714 h 754"/>
                <a:gd name="T106" fmla="*/ 116 w 560"/>
                <a:gd name="T107" fmla="*/ 736 h 754"/>
                <a:gd name="T108" fmla="*/ 150 w 560"/>
                <a:gd name="T109"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0" h="754">
                  <a:moveTo>
                    <a:pt x="388" y="754"/>
                  </a:moveTo>
                  <a:lnTo>
                    <a:pt x="388" y="754"/>
                  </a:lnTo>
                  <a:lnTo>
                    <a:pt x="414" y="742"/>
                  </a:lnTo>
                  <a:lnTo>
                    <a:pt x="438" y="732"/>
                  </a:lnTo>
                  <a:lnTo>
                    <a:pt x="458" y="720"/>
                  </a:lnTo>
                  <a:lnTo>
                    <a:pt x="476" y="708"/>
                  </a:lnTo>
                  <a:lnTo>
                    <a:pt x="492" y="694"/>
                  </a:lnTo>
                  <a:lnTo>
                    <a:pt x="506" y="682"/>
                  </a:lnTo>
                  <a:lnTo>
                    <a:pt x="518" y="668"/>
                  </a:lnTo>
                  <a:lnTo>
                    <a:pt x="528" y="656"/>
                  </a:lnTo>
                  <a:lnTo>
                    <a:pt x="538" y="642"/>
                  </a:lnTo>
                  <a:lnTo>
                    <a:pt x="544" y="628"/>
                  </a:lnTo>
                  <a:lnTo>
                    <a:pt x="550" y="614"/>
                  </a:lnTo>
                  <a:lnTo>
                    <a:pt x="554" y="598"/>
                  </a:lnTo>
                  <a:lnTo>
                    <a:pt x="558" y="569"/>
                  </a:lnTo>
                  <a:lnTo>
                    <a:pt x="560" y="539"/>
                  </a:lnTo>
                  <a:lnTo>
                    <a:pt x="560" y="539"/>
                  </a:lnTo>
                  <a:lnTo>
                    <a:pt x="558" y="509"/>
                  </a:lnTo>
                  <a:lnTo>
                    <a:pt x="552" y="481"/>
                  </a:lnTo>
                  <a:lnTo>
                    <a:pt x="540" y="455"/>
                  </a:lnTo>
                  <a:lnTo>
                    <a:pt x="526" y="433"/>
                  </a:lnTo>
                  <a:lnTo>
                    <a:pt x="508" y="411"/>
                  </a:lnTo>
                  <a:lnTo>
                    <a:pt x="488" y="393"/>
                  </a:lnTo>
                  <a:lnTo>
                    <a:pt x="464" y="379"/>
                  </a:lnTo>
                  <a:lnTo>
                    <a:pt x="438" y="367"/>
                  </a:lnTo>
                  <a:lnTo>
                    <a:pt x="438" y="367"/>
                  </a:lnTo>
                  <a:lnTo>
                    <a:pt x="446" y="391"/>
                  </a:lnTo>
                  <a:lnTo>
                    <a:pt x="452" y="419"/>
                  </a:lnTo>
                  <a:lnTo>
                    <a:pt x="454" y="447"/>
                  </a:lnTo>
                  <a:lnTo>
                    <a:pt x="452" y="461"/>
                  </a:lnTo>
                  <a:lnTo>
                    <a:pt x="450" y="475"/>
                  </a:lnTo>
                  <a:lnTo>
                    <a:pt x="446" y="489"/>
                  </a:lnTo>
                  <a:lnTo>
                    <a:pt x="440" y="501"/>
                  </a:lnTo>
                  <a:lnTo>
                    <a:pt x="434" y="511"/>
                  </a:lnTo>
                  <a:lnTo>
                    <a:pt x="424" y="521"/>
                  </a:lnTo>
                  <a:lnTo>
                    <a:pt x="412" y="529"/>
                  </a:lnTo>
                  <a:lnTo>
                    <a:pt x="400" y="535"/>
                  </a:lnTo>
                  <a:lnTo>
                    <a:pt x="384" y="537"/>
                  </a:lnTo>
                  <a:lnTo>
                    <a:pt x="366" y="539"/>
                  </a:lnTo>
                  <a:lnTo>
                    <a:pt x="366" y="539"/>
                  </a:lnTo>
                  <a:lnTo>
                    <a:pt x="350" y="539"/>
                  </a:lnTo>
                  <a:lnTo>
                    <a:pt x="336" y="535"/>
                  </a:lnTo>
                  <a:lnTo>
                    <a:pt x="324" y="529"/>
                  </a:lnTo>
                  <a:lnTo>
                    <a:pt x="314" y="523"/>
                  </a:lnTo>
                  <a:lnTo>
                    <a:pt x="304" y="513"/>
                  </a:lnTo>
                  <a:lnTo>
                    <a:pt x="296" y="503"/>
                  </a:lnTo>
                  <a:lnTo>
                    <a:pt x="292" y="491"/>
                  </a:lnTo>
                  <a:lnTo>
                    <a:pt x="286" y="479"/>
                  </a:lnTo>
                  <a:lnTo>
                    <a:pt x="284" y="465"/>
                  </a:lnTo>
                  <a:lnTo>
                    <a:pt x="284" y="449"/>
                  </a:lnTo>
                  <a:lnTo>
                    <a:pt x="284" y="435"/>
                  </a:lnTo>
                  <a:lnTo>
                    <a:pt x="286" y="417"/>
                  </a:lnTo>
                  <a:lnTo>
                    <a:pt x="290" y="401"/>
                  </a:lnTo>
                  <a:lnTo>
                    <a:pt x="296" y="385"/>
                  </a:lnTo>
                  <a:lnTo>
                    <a:pt x="302" y="367"/>
                  </a:lnTo>
                  <a:lnTo>
                    <a:pt x="310" y="351"/>
                  </a:lnTo>
                  <a:lnTo>
                    <a:pt x="310" y="351"/>
                  </a:lnTo>
                  <a:lnTo>
                    <a:pt x="324" y="323"/>
                  </a:lnTo>
                  <a:lnTo>
                    <a:pt x="332" y="297"/>
                  </a:lnTo>
                  <a:lnTo>
                    <a:pt x="340" y="269"/>
                  </a:lnTo>
                  <a:lnTo>
                    <a:pt x="342" y="243"/>
                  </a:lnTo>
                  <a:lnTo>
                    <a:pt x="344" y="215"/>
                  </a:lnTo>
                  <a:lnTo>
                    <a:pt x="342" y="189"/>
                  </a:lnTo>
                  <a:lnTo>
                    <a:pt x="338" y="164"/>
                  </a:lnTo>
                  <a:lnTo>
                    <a:pt x="332" y="138"/>
                  </a:lnTo>
                  <a:lnTo>
                    <a:pt x="322" y="116"/>
                  </a:lnTo>
                  <a:lnTo>
                    <a:pt x="312" y="92"/>
                  </a:lnTo>
                  <a:lnTo>
                    <a:pt x="300" y="72"/>
                  </a:lnTo>
                  <a:lnTo>
                    <a:pt x="286" y="54"/>
                  </a:lnTo>
                  <a:lnTo>
                    <a:pt x="270" y="36"/>
                  </a:lnTo>
                  <a:lnTo>
                    <a:pt x="252" y="22"/>
                  </a:lnTo>
                  <a:lnTo>
                    <a:pt x="234" y="10"/>
                  </a:lnTo>
                  <a:lnTo>
                    <a:pt x="214" y="0"/>
                  </a:lnTo>
                  <a:lnTo>
                    <a:pt x="214" y="0"/>
                  </a:lnTo>
                  <a:lnTo>
                    <a:pt x="222" y="40"/>
                  </a:lnTo>
                  <a:lnTo>
                    <a:pt x="224" y="76"/>
                  </a:lnTo>
                  <a:lnTo>
                    <a:pt x="220" y="110"/>
                  </a:lnTo>
                  <a:lnTo>
                    <a:pt x="214" y="140"/>
                  </a:lnTo>
                  <a:lnTo>
                    <a:pt x="204" y="168"/>
                  </a:lnTo>
                  <a:lnTo>
                    <a:pt x="192" y="193"/>
                  </a:lnTo>
                  <a:lnTo>
                    <a:pt x="178" y="219"/>
                  </a:lnTo>
                  <a:lnTo>
                    <a:pt x="162" y="241"/>
                  </a:lnTo>
                  <a:lnTo>
                    <a:pt x="144" y="263"/>
                  </a:lnTo>
                  <a:lnTo>
                    <a:pt x="126" y="283"/>
                  </a:lnTo>
                  <a:lnTo>
                    <a:pt x="90" y="323"/>
                  </a:lnTo>
                  <a:lnTo>
                    <a:pt x="72" y="341"/>
                  </a:lnTo>
                  <a:lnTo>
                    <a:pt x="56" y="361"/>
                  </a:lnTo>
                  <a:lnTo>
                    <a:pt x="42" y="381"/>
                  </a:lnTo>
                  <a:lnTo>
                    <a:pt x="32" y="401"/>
                  </a:lnTo>
                  <a:lnTo>
                    <a:pt x="32" y="401"/>
                  </a:lnTo>
                  <a:lnTo>
                    <a:pt x="18" y="435"/>
                  </a:lnTo>
                  <a:lnTo>
                    <a:pt x="8" y="469"/>
                  </a:lnTo>
                  <a:lnTo>
                    <a:pt x="2" y="503"/>
                  </a:lnTo>
                  <a:lnTo>
                    <a:pt x="0" y="539"/>
                  </a:lnTo>
                  <a:lnTo>
                    <a:pt x="0" y="539"/>
                  </a:lnTo>
                  <a:lnTo>
                    <a:pt x="0" y="555"/>
                  </a:lnTo>
                  <a:lnTo>
                    <a:pt x="2" y="570"/>
                  </a:lnTo>
                  <a:lnTo>
                    <a:pt x="8" y="602"/>
                  </a:lnTo>
                  <a:lnTo>
                    <a:pt x="14" y="616"/>
                  </a:lnTo>
                  <a:lnTo>
                    <a:pt x="20" y="632"/>
                  </a:lnTo>
                  <a:lnTo>
                    <a:pt x="28" y="646"/>
                  </a:lnTo>
                  <a:lnTo>
                    <a:pt x="38" y="660"/>
                  </a:lnTo>
                  <a:lnTo>
                    <a:pt x="48" y="674"/>
                  </a:lnTo>
                  <a:lnTo>
                    <a:pt x="58" y="688"/>
                  </a:lnTo>
                  <a:lnTo>
                    <a:pt x="72" y="702"/>
                  </a:lnTo>
                  <a:lnTo>
                    <a:pt x="84" y="714"/>
                  </a:lnTo>
                  <a:lnTo>
                    <a:pt x="100" y="724"/>
                  </a:lnTo>
                  <a:lnTo>
                    <a:pt x="116" y="736"/>
                  </a:lnTo>
                  <a:lnTo>
                    <a:pt x="132" y="746"/>
                  </a:lnTo>
                  <a:lnTo>
                    <a:pt x="150" y="754"/>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7" name="Freeform 33">
              <a:extLst>
                <a:ext uri="{FF2B5EF4-FFF2-40B4-BE49-F238E27FC236}">
                  <a16:creationId xmlns:a16="http://schemas.microsoft.com/office/drawing/2014/main" id="{275BED0E-DFC9-4746-AC39-D171D3BD4229}"/>
                </a:ext>
              </a:extLst>
            </p:cNvPr>
            <p:cNvSpPr>
              <a:spLocks/>
            </p:cNvSpPr>
            <p:nvPr/>
          </p:nvSpPr>
          <p:spPr bwMode="auto">
            <a:xfrm>
              <a:off x="1823" y="1248"/>
              <a:ext cx="582" cy="580"/>
            </a:xfrm>
            <a:custGeom>
              <a:avLst/>
              <a:gdLst>
                <a:gd name="T0" fmla="*/ 0 w 582"/>
                <a:gd name="T1" fmla="*/ 0 h 580"/>
                <a:gd name="T2" fmla="*/ 582 w 582"/>
                <a:gd name="T3" fmla="*/ 0 h 580"/>
                <a:gd name="T4" fmla="*/ 582 w 582"/>
                <a:gd name="T5" fmla="*/ 580 h 580"/>
                <a:gd name="T6" fmla="*/ 128 w 582"/>
                <a:gd name="T7" fmla="*/ 580 h 580"/>
              </a:gdLst>
              <a:ahLst/>
              <a:cxnLst>
                <a:cxn ang="0">
                  <a:pos x="T0" y="T1"/>
                </a:cxn>
                <a:cxn ang="0">
                  <a:pos x="T2" y="T3"/>
                </a:cxn>
                <a:cxn ang="0">
                  <a:pos x="T4" y="T5"/>
                </a:cxn>
                <a:cxn ang="0">
                  <a:pos x="T6" y="T7"/>
                </a:cxn>
              </a:cxnLst>
              <a:rect l="0" t="0" r="r" b="b"/>
              <a:pathLst>
                <a:path w="582" h="580">
                  <a:moveTo>
                    <a:pt x="0" y="0"/>
                  </a:moveTo>
                  <a:lnTo>
                    <a:pt x="582" y="0"/>
                  </a:lnTo>
                  <a:lnTo>
                    <a:pt x="582" y="580"/>
                  </a:lnTo>
                  <a:lnTo>
                    <a:pt x="128" y="580"/>
                  </a:lnTo>
                </a:path>
              </a:pathLst>
            </a:custGeom>
            <a:noFill/>
            <a:ln w="254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8" name="Line 34">
              <a:extLst>
                <a:ext uri="{FF2B5EF4-FFF2-40B4-BE49-F238E27FC236}">
                  <a16:creationId xmlns:a16="http://schemas.microsoft.com/office/drawing/2014/main" id="{60100C33-CB5D-4E69-BE09-7E30938559A1}"/>
                </a:ext>
              </a:extLst>
            </p:cNvPr>
            <p:cNvSpPr>
              <a:spLocks noChangeShapeType="1"/>
            </p:cNvSpPr>
            <p:nvPr/>
          </p:nvSpPr>
          <p:spPr bwMode="auto">
            <a:xfrm flipH="1">
              <a:off x="1973" y="1441"/>
              <a:ext cx="432"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9" name="Line 35">
              <a:extLst>
                <a:ext uri="{FF2B5EF4-FFF2-40B4-BE49-F238E27FC236}">
                  <a16:creationId xmlns:a16="http://schemas.microsoft.com/office/drawing/2014/main" id="{2923B0BB-CAD2-461D-8836-A07FBCDA0369}"/>
                </a:ext>
              </a:extLst>
            </p:cNvPr>
            <p:cNvSpPr>
              <a:spLocks noChangeShapeType="1"/>
            </p:cNvSpPr>
            <p:nvPr/>
          </p:nvSpPr>
          <p:spPr bwMode="auto">
            <a:xfrm flipH="1">
              <a:off x="2039" y="1635"/>
              <a:ext cx="366"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0" name="Line 36">
              <a:extLst>
                <a:ext uri="{FF2B5EF4-FFF2-40B4-BE49-F238E27FC236}">
                  <a16:creationId xmlns:a16="http://schemas.microsoft.com/office/drawing/2014/main" id="{90961DC8-597B-4E99-98A4-3E6C6441D614}"/>
                </a:ext>
              </a:extLst>
            </p:cNvPr>
            <p:cNvSpPr>
              <a:spLocks noChangeShapeType="1"/>
            </p:cNvSpPr>
            <p:nvPr/>
          </p:nvSpPr>
          <p:spPr bwMode="auto">
            <a:xfrm>
              <a:off x="2125" y="1248"/>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1" name="Line 37">
              <a:extLst>
                <a:ext uri="{FF2B5EF4-FFF2-40B4-BE49-F238E27FC236}">
                  <a16:creationId xmlns:a16="http://schemas.microsoft.com/office/drawing/2014/main" id="{D2E8A6AC-38C5-490E-9ED3-7DCC65ADE706}"/>
                </a:ext>
              </a:extLst>
            </p:cNvPr>
            <p:cNvSpPr>
              <a:spLocks noChangeShapeType="1"/>
            </p:cNvSpPr>
            <p:nvPr/>
          </p:nvSpPr>
          <p:spPr bwMode="auto">
            <a:xfrm>
              <a:off x="2253" y="1441"/>
              <a:ext cx="0" cy="194"/>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2" name="Line 38">
              <a:extLst>
                <a:ext uri="{FF2B5EF4-FFF2-40B4-BE49-F238E27FC236}">
                  <a16:creationId xmlns:a16="http://schemas.microsoft.com/office/drawing/2014/main" id="{BB0DBA17-F490-4E70-9A36-0451BA2088A3}"/>
                </a:ext>
              </a:extLst>
            </p:cNvPr>
            <p:cNvSpPr>
              <a:spLocks noChangeShapeType="1"/>
            </p:cNvSpPr>
            <p:nvPr/>
          </p:nvSpPr>
          <p:spPr bwMode="auto">
            <a:xfrm>
              <a:off x="2125" y="1635"/>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nvGrpSpPr>
          <p:cNvPr id="254" name="Group 253">
            <a:extLst>
              <a:ext uri="{FF2B5EF4-FFF2-40B4-BE49-F238E27FC236}">
                <a16:creationId xmlns:a16="http://schemas.microsoft.com/office/drawing/2014/main" id="{B7E2A297-D32B-4EFB-B4DA-9827BE2BBF47}"/>
              </a:ext>
            </a:extLst>
          </p:cNvPr>
          <p:cNvGrpSpPr/>
          <p:nvPr/>
        </p:nvGrpSpPr>
        <p:grpSpPr>
          <a:xfrm>
            <a:off x="3734246" y="3084081"/>
            <a:ext cx="425686" cy="512125"/>
            <a:chOff x="3501379" y="3084081"/>
            <a:chExt cx="425686" cy="512125"/>
          </a:xfrm>
        </p:grpSpPr>
        <p:sp>
          <p:nvSpPr>
            <p:cNvPr id="241" name="Rectangle: Rounded Corners 240">
              <a:extLst>
                <a:ext uri="{FF2B5EF4-FFF2-40B4-BE49-F238E27FC236}">
                  <a16:creationId xmlns:a16="http://schemas.microsoft.com/office/drawing/2014/main" id="{60A0B1DA-0AC7-4DD9-AF00-5BBC653BA27A}"/>
                </a:ext>
              </a:extLst>
            </p:cNvPr>
            <p:cNvSpPr/>
            <p:nvPr/>
          </p:nvSpPr>
          <p:spPr>
            <a:xfrm>
              <a:off x="3501379" y="3084081"/>
              <a:ext cx="264069" cy="512125"/>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3" name="Straight Connector 242">
              <a:extLst>
                <a:ext uri="{FF2B5EF4-FFF2-40B4-BE49-F238E27FC236}">
                  <a16:creationId xmlns:a16="http://schemas.microsoft.com/office/drawing/2014/main" id="{882A7AB8-E016-4714-9127-6F42099DC772}"/>
                </a:ext>
              </a:extLst>
            </p:cNvPr>
            <p:cNvCxnSpPr>
              <a:cxnSpLocks/>
            </p:cNvCxnSpPr>
            <p:nvPr/>
          </p:nvCxnSpPr>
          <p:spPr>
            <a:xfrm>
              <a:off x="3556595" y="349527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63C866B-A284-4091-A102-B82232D05443}"/>
                </a:ext>
              </a:extLst>
            </p:cNvPr>
            <p:cNvCxnSpPr>
              <a:cxnSpLocks/>
            </p:cNvCxnSpPr>
            <p:nvPr/>
          </p:nvCxnSpPr>
          <p:spPr>
            <a:xfrm>
              <a:off x="3556595" y="3446029"/>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D596CA8F-0CFB-4056-88FB-57A5DCEF85C9}"/>
                </a:ext>
              </a:extLst>
            </p:cNvPr>
            <p:cNvCxnSpPr>
              <a:cxnSpLocks/>
            </p:cNvCxnSpPr>
            <p:nvPr/>
          </p:nvCxnSpPr>
          <p:spPr>
            <a:xfrm>
              <a:off x="3556595" y="321209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48F3D3E2-223D-4984-A404-43BB0D6F4C3D}"/>
                </a:ext>
              </a:extLst>
            </p:cNvPr>
            <p:cNvSpPr/>
            <p:nvPr/>
          </p:nvSpPr>
          <p:spPr>
            <a:xfrm>
              <a:off x="3610821" y="3302003"/>
              <a:ext cx="45719" cy="4571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8" name="Oval 247">
              <a:extLst>
                <a:ext uri="{FF2B5EF4-FFF2-40B4-BE49-F238E27FC236}">
                  <a16:creationId xmlns:a16="http://schemas.microsoft.com/office/drawing/2014/main" id="{C21008D6-256F-46E2-8E45-2ED44703E8EA}"/>
                </a:ext>
              </a:extLst>
            </p:cNvPr>
            <p:cNvSpPr/>
            <p:nvPr/>
          </p:nvSpPr>
          <p:spPr>
            <a:xfrm>
              <a:off x="3681460" y="3216811"/>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3" name="Freeform 58">
              <a:extLst>
                <a:ext uri="{FF2B5EF4-FFF2-40B4-BE49-F238E27FC236}">
                  <a16:creationId xmlns:a16="http://schemas.microsoft.com/office/drawing/2014/main" id="{BBAF90E4-99DF-4923-81D9-9ACDCD6AC69D}"/>
                </a:ext>
              </a:extLst>
            </p:cNvPr>
            <p:cNvSpPr>
              <a:spLocks noEditPoints="1"/>
            </p:cNvSpPr>
            <p:nvPr/>
          </p:nvSpPr>
          <p:spPr bwMode="auto">
            <a:xfrm>
              <a:off x="3714762" y="3250578"/>
              <a:ext cx="181179" cy="181603"/>
            </a:xfrm>
            <a:custGeom>
              <a:avLst/>
              <a:gdLst>
                <a:gd name="T0" fmla="*/ 342 w 854"/>
                <a:gd name="T1" fmla="*/ 10 h 856"/>
                <a:gd name="T2" fmla="*/ 188 w 854"/>
                <a:gd name="T3" fmla="*/ 74 h 856"/>
                <a:gd name="T4" fmla="*/ 74 w 854"/>
                <a:gd name="T5" fmla="*/ 190 h 856"/>
                <a:gd name="T6" fmla="*/ 10 w 854"/>
                <a:gd name="T7" fmla="*/ 343 h 856"/>
                <a:gd name="T8" fmla="*/ 2 w 854"/>
                <a:gd name="T9" fmla="*/ 473 h 856"/>
                <a:gd name="T10" fmla="*/ 52 w 854"/>
                <a:gd name="T11" fmla="*/ 633 h 856"/>
                <a:gd name="T12" fmla="*/ 156 w 854"/>
                <a:gd name="T13" fmla="*/ 760 h 856"/>
                <a:gd name="T14" fmla="*/ 300 w 854"/>
                <a:gd name="T15" fmla="*/ 838 h 856"/>
                <a:gd name="T16" fmla="*/ 428 w 854"/>
                <a:gd name="T17" fmla="*/ 856 h 856"/>
                <a:gd name="T18" fmla="*/ 594 w 854"/>
                <a:gd name="T19" fmla="*/ 824 h 856"/>
                <a:gd name="T20" fmla="*/ 730 w 854"/>
                <a:gd name="T21" fmla="*/ 732 h 856"/>
                <a:gd name="T22" fmla="*/ 820 w 854"/>
                <a:gd name="T23" fmla="*/ 595 h 856"/>
                <a:gd name="T24" fmla="*/ 854 w 854"/>
                <a:gd name="T25" fmla="*/ 429 h 856"/>
                <a:gd name="T26" fmla="*/ 836 w 854"/>
                <a:gd name="T27" fmla="*/ 301 h 856"/>
                <a:gd name="T28" fmla="*/ 756 w 854"/>
                <a:gd name="T29" fmla="*/ 156 h 856"/>
                <a:gd name="T30" fmla="*/ 630 w 854"/>
                <a:gd name="T31" fmla="*/ 52 h 856"/>
                <a:gd name="T32" fmla="*/ 470 w 854"/>
                <a:gd name="T33" fmla="*/ 4 h 856"/>
                <a:gd name="T34" fmla="*/ 612 w 854"/>
                <a:gd name="T35" fmla="*/ 387 h 856"/>
                <a:gd name="T36" fmla="*/ 592 w 854"/>
                <a:gd name="T37" fmla="*/ 261 h 856"/>
                <a:gd name="T38" fmla="*/ 544 w 854"/>
                <a:gd name="T39" fmla="*/ 126 h 856"/>
                <a:gd name="T40" fmla="*/ 576 w 854"/>
                <a:gd name="T41" fmla="*/ 118 h 856"/>
                <a:gd name="T42" fmla="*/ 658 w 854"/>
                <a:gd name="T43" fmla="*/ 172 h 856"/>
                <a:gd name="T44" fmla="*/ 720 w 854"/>
                <a:gd name="T45" fmla="*/ 247 h 856"/>
                <a:gd name="T46" fmla="*/ 760 w 854"/>
                <a:gd name="T47" fmla="*/ 339 h 856"/>
                <a:gd name="T48" fmla="*/ 318 w 854"/>
                <a:gd name="T49" fmla="*/ 387 h 856"/>
                <a:gd name="T50" fmla="*/ 334 w 854"/>
                <a:gd name="T51" fmla="*/ 283 h 856"/>
                <a:gd name="T52" fmla="*/ 394 w 854"/>
                <a:gd name="T53" fmla="*/ 130 h 856"/>
                <a:gd name="T54" fmla="*/ 424 w 854"/>
                <a:gd name="T55" fmla="*/ 84 h 856"/>
                <a:gd name="T56" fmla="*/ 472 w 854"/>
                <a:gd name="T57" fmla="*/ 160 h 856"/>
                <a:gd name="T58" fmla="*/ 526 w 854"/>
                <a:gd name="T59" fmla="*/ 333 h 856"/>
                <a:gd name="T60" fmla="*/ 528 w 854"/>
                <a:gd name="T61" fmla="*/ 471 h 856"/>
                <a:gd name="T62" fmla="*/ 510 w 854"/>
                <a:gd name="T63" fmla="*/ 575 h 856"/>
                <a:gd name="T64" fmla="*/ 448 w 854"/>
                <a:gd name="T65" fmla="*/ 728 h 856"/>
                <a:gd name="T66" fmla="*/ 382 w 854"/>
                <a:gd name="T67" fmla="*/ 690 h 856"/>
                <a:gd name="T68" fmla="*/ 330 w 854"/>
                <a:gd name="T69" fmla="*/ 539 h 856"/>
                <a:gd name="T70" fmla="*/ 316 w 854"/>
                <a:gd name="T71" fmla="*/ 102 h 856"/>
                <a:gd name="T72" fmla="*/ 278 w 854"/>
                <a:gd name="T73" fmla="*/ 190 h 856"/>
                <a:gd name="T74" fmla="*/ 242 w 854"/>
                <a:gd name="T75" fmla="*/ 343 h 856"/>
                <a:gd name="T76" fmla="*/ 90 w 854"/>
                <a:gd name="T77" fmla="*/ 363 h 856"/>
                <a:gd name="T78" fmla="*/ 122 w 854"/>
                <a:gd name="T79" fmla="*/ 271 h 856"/>
                <a:gd name="T80" fmla="*/ 176 w 854"/>
                <a:gd name="T81" fmla="*/ 192 h 856"/>
                <a:gd name="T82" fmla="*/ 250 w 854"/>
                <a:gd name="T83" fmla="*/ 132 h 856"/>
                <a:gd name="T84" fmla="*/ 316 w 854"/>
                <a:gd name="T85" fmla="*/ 102 h 856"/>
                <a:gd name="T86" fmla="*/ 242 w 854"/>
                <a:gd name="T87" fmla="*/ 503 h 856"/>
                <a:gd name="T88" fmla="*/ 276 w 854"/>
                <a:gd name="T89" fmla="*/ 646 h 856"/>
                <a:gd name="T90" fmla="*/ 324 w 854"/>
                <a:gd name="T91" fmla="*/ 758 h 856"/>
                <a:gd name="T92" fmla="*/ 236 w 854"/>
                <a:gd name="T93" fmla="*/ 716 h 856"/>
                <a:gd name="T94" fmla="*/ 164 w 854"/>
                <a:gd name="T95" fmla="*/ 650 h 856"/>
                <a:gd name="T96" fmla="*/ 112 w 854"/>
                <a:gd name="T97" fmla="*/ 567 h 856"/>
                <a:gd name="T98" fmla="*/ 86 w 854"/>
                <a:gd name="T99" fmla="*/ 471 h 856"/>
                <a:gd name="T100" fmla="*/ 542 w 854"/>
                <a:gd name="T101" fmla="*/ 722 h 856"/>
                <a:gd name="T102" fmla="*/ 594 w 854"/>
                <a:gd name="T103" fmla="*/ 573 h 856"/>
                <a:gd name="T104" fmla="*/ 770 w 854"/>
                <a:gd name="T105" fmla="*/ 471 h 856"/>
                <a:gd name="T106" fmla="*/ 752 w 854"/>
                <a:gd name="T107" fmla="*/ 545 h 856"/>
                <a:gd name="T108" fmla="*/ 704 w 854"/>
                <a:gd name="T109" fmla="*/ 633 h 856"/>
                <a:gd name="T110" fmla="*/ 636 w 854"/>
                <a:gd name="T111" fmla="*/ 704 h 856"/>
                <a:gd name="T112" fmla="*/ 548 w 854"/>
                <a:gd name="T113" fmla="*/ 75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856">
                  <a:moveTo>
                    <a:pt x="428" y="0"/>
                  </a:moveTo>
                  <a:lnTo>
                    <a:pt x="428" y="0"/>
                  </a:lnTo>
                  <a:lnTo>
                    <a:pt x="384" y="4"/>
                  </a:lnTo>
                  <a:lnTo>
                    <a:pt x="342" y="10"/>
                  </a:lnTo>
                  <a:lnTo>
                    <a:pt x="300" y="20"/>
                  </a:lnTo>
                  <a:lnTo>
                    <a:pt x="262" y="34"/>
                  </a:lnTo>
                  <a:lnTo>
                    <a:pt x="224" y="52"/>
                  </a:lnTo>
                  <a:lnTo>
                    <a:pt x="188" y="74"/>
                  </a:lnTo>
                  <a:lnTo>
                    <a:pt x="156" y="98"/>
                  </a:lnTo>
                  <a:lnTo>
                    <a:pt x="126" y="126"/>
                  </a:lnTo>
                  <a:lnTo>
                    <a:pt x="98" y="156"/>
                  </a:lnTo>
                  <a:lnTo>
                    <a:pt x="74" y="190"/>
                  </a:lnTo>
                  <a:lnTo>
                    <a:pt x="52" y="225"/>
                  </a:lnTo>
                  <a:lnTo>
                    <a:pt x="34" y="263"/>
                  </a:lnTo>
                  <a:lnTo>
                    <a:pt x="20" y="301"/>
                  </a:lnTo>
                  <a:lnTo>
                    <a:pt x="10" y="343"/>
                  </a:lnTo>
                  <a:lnTo>
                    <a:pt x="2" y="385"/>
                  </a:lnTo>
                  <a:lnTo>
                    <a:pt x="0" y="429"/>
                  </a:lnTo>
                  <a:lnTo>
                    <a:pt x="0" y="429"/>
                  </a:lnTo>
                  <a:lnTo>
                    <a:pt x="2" y="473"/>
                  </a:lnTo>
                  <a:lnTo>
                    <a:pt x="10" y="515"/>
                  </a:lnTo>
                  <a:lnTo>
                    <a:pt x="20" y="555"/>
                  </a:lnTo>
                  <a:lnTo>
                    <a:pt x="34" y="595"/>
                  </a:lnTo>
                  <a:lnTo>
                    <a:pt x="52" y="633"/>
                  </a:lnTo>
                  <a:lnTo>
                    <a:pt x="74" y="668"/>
                  </a:lnTo>
                  <a:lnTo>
                    <a:pt x="98" y="702"/>
                  </a:lnTo>
                  <a:lnTo>
                    <a:pt x="126" y="732"/>
                  </a:lnTo>
                  <a:lnTo>
                    <a:pt x="156" y="760"/>
                  </a:lnTo>
                  <a:lnTo>
                    <a:pt x="188" y="784"/>
                  </a:lnTo>
                  <a:lnTo>
                    <a:pt x="224" y="806"/>
                  </a:lnTo>
                  <a:lnTo>
                    <a:pt x="262" y="824"/>
                  </a:lnTo>
                  <a:lnTo>
                    <a:pt x="300" y="838"/>
                  </a:lnTo>
                  <a:lnTo>
                    <a:pt x="342" y="848"/>
                  </a:lnTo>
                  <a:lnTo>
                    <a:pt x="384" y="854"/>
                  </a:lnTo>
                  <a:lnTo>
                    <a:pt x="428" y="856"/>
                  </a:lnTo>
                  <a:lnTo>
                    <a:pt x="428" y="856"/>
                  </a:lnTo>
                  <a:lnTo>
                    <a:pt x="470" y="854"/>
                  </a:lnTo>
                  <a:lnTo>
                    <a:pt x="514" y="848"/>
                  </a:lnTo>
                  <a:lnTo>
                    <a:pt x="554" y="838"/>
                  </a:lnTo>
                  <a:lnTo>
                    <a:pt x="594" y="824"/>
                  </a:lnTo>
                  <a:lnTo>
                    <a:pt x="630" y="806"/>
                  </a:lnTo>
                  <a:lnTo>
                    <a:pt x="666" y="784"/>
                  </a:lnTo>
                  <a:lnTo>
                    <a:pt x="698" y="760"/>
                  </a:lnTo>
                  <a:lnTo>
                    <a:pt x="730" y="732"/>
                  </a:lnTo>
                  <a:lnTo>
                    <a:pt x="756" y="702"/>
                  </a:lnTo>
                  <a:lnTo>
                    <a:pt x="782" y="668"/>
                  </a:lnTo>
                  <a:lnTo>
                    <a:pt x="802" y="633"/>
                  </a:lnTo>
                  <a:lnTo>
                    <a:pt x="820" y="595"/>
                  </a:lnTo>
                  <a:lnTo>
                    <a:pt x="836" y="555"/>
                  </a:lnTo>
                  <a:lnTo>
                    <a:pt x="846" y="515"/>
                  </a:lnTo>
                  <a:lnTo>
                    <a:pt x="852" y="473"/>
                  </a:lnTo>
                  <a:lnTo>
                    <a:pt x="854" y="429"/>
                  </a:lnTo>
                  <a:lnTo>
                    <a:pt x="854" y="429"/>
                  </a:lnTo>
                  <a:lnTo>
                    <a:pt x="852" y="385"/>
                  </a:lnTo>
                  <a:lnTo>
                    <a:pt x="846" y="343"/>
                  </a:lnTo>
                  <a:lnTo>
                    <a:pt x="836" y="301"/>
                  </a:lnTo>
                  <a:lnTo>
                    <a:pt x="820" y="263"/>
                  </a:lnTo>
                  <a:lnTo>
                    <a:pt x="802" y="225"/>
                  </a:lnTo>
                  <a:lnTo>
                    <a:pt x="782" y="190"/>
                  </a:lnTo>
                  <a:lnTo>
                    <a:pt x="756" y="156"/>
                  </a:lnTo>
                  <a:lnTo>
                    <a:pt x="730" y="126"/>
                  </a:lnTo>
                  <a:lnTo>
                    <a:pt x="698" y="98"/>
                  </a:lnTo>
                  <a:lnTo>
                    <a:pt x="666" y="74"/>
                  </a:lnTo>
                  <a:lnTo>
                    <a:pt x="630" y="52"/>
                  </a:lnTo>
                  <a:lnTo>
                    <a:pt x="594" y="34"/>
                  </a:lnTo>
                  <a:lnTo>
                    <a:pt x="554" y="20"/>
                  </a:lnTo>
                  <a:lnTo>
                    <a:pt x="514" y="10"/>
                  </a:lnTo>
                  <a:lnTo>
                    <a:pt x="470" y="4"/>
                  </a:lnTo>
                  <a:lnTo>
                    <a:pt x="428" y="0"/>
                  </a:lnTo>
                  <a:lnTo>
                    <a:pt x="428" y="0"/>
                  </a:lnTo>
                  <a:close/>
                  <a:moveTo>
                    <a:pt x="770" y="387"/>
                  </a:moveTo>
                  <a:lnTo>
                    <a:pt x="612" y="387"/>
                  </a:lnTo>
                  <a:lnTo>
                    <a:pt x="612" y="387"/>
                  </a:lnTo>
                  <a:lnTo>
                    <a:pt x="608" y="343"/>
                  </a:lnTo>
                  <a:lnTo>
                    <a:pt x="602" y="301"/>
                  </a:lnTo>
                  <a:lnTo>
                    <a:pt x="592" y="261"/>
                  </a:lnTo>
                  <a:lnTo>
                    <a:pt x="582" y="223"/>
                  </a:lnTo>
                  <a:lnTo>
                    <a:pt x="570" y="188"/>
                  </a:lnTo>
                  <a:lnTo>
                    <a:pt x="558" y="156"/>
                  </a:lnTo>
                  <a:lnTo>
                    <a:pt x="544" y="126"/>
                  </a:lnTo>
                  <a:lnTo>
                    <a:pt x="530" y="100"/>
                  </a:lnTo>
                  <a:lnTo>
                    <a:pt x="530" y="100"/>
                  </a:lnTo>
                  <a:lnTo>
                    <a:pt x="554" y="108"/>
                  </a:lnTo>
                  <a:lnTo>
                    <a:pt x="576" y="118"/>
                  </a:lnTo>
                  <a:lnTo>
                    <a:pt x="598" y="128"/>
                  </a:lnTo>
                  <a:lnTo>
                    <a:pt x="620" y="142"/>
                  </a:lnTo>
                  <a:lnTo>
                    <a:pt x="638" y="156"/>
                  </a:lnTo>
                  <a:lnTo>
                    <a:pt x="658" y="172"/>
                  </a:lnTo>
                  <a:lnTo>
                    <a:pt x="676" y="188"/>
                  </a:lnTo>
                  <a:lnTo>
                    <a:pt x="692" y="206"/>
                  </a:lnTo>
                  <a:lnTo>
                    <a:pt x="706" y="227"/>
                  </a:lnTo>
                  <a:lnTo>
                    <a:pt x="720" y="247"/>
                  </a:lnTo>
                  <a:lnTo>
                    <a:pt x="732" y="269"/>
                  </a:lnTo>
                  <a:lnTo>
                    <a:pt x="742" y="291"/>
                  </a:lnTo>
                  <a:lnTo>
                    <a:pt x="752" y="315"/>
                  </a:lnTo>
                  <a:lnTo>
                    <a:pt x="760" y="339"/>
                  </a:lnTo>
                  <a:lnTo>
                    <a:pt x="766" y="363"/>
                  </a:lnTo>
                  <a:lnTo>
                    <a:pt x="770" y="387"/>
                  </a:lnTo>
                  <a:lnTo>
                    <a:pt x="770" y="387"/>
                  </a:lnTo>
                  <a:close/>
                  <a:moveTo>
                    <a:pt x="318" y="387"/>
                  </a:moveTo>
                  <a:lnTo>
                    <a:pt x="318" y="387"/>
                  </a:lnTo>
                  <a:lnTo>
                    <a:pt x="320" y="361"/>
                  </a:lnTo>
                  <a:lnTo>
                    <a:pt x="324" y="333"/>
                  </a:lnTo>
                  <a:lnTo>
                    <a:pt x="334" y="283"/>
                  </a:lnTo>
                  <a:lnTo>
                    <a:pt x="346" y="239"/>
                  </a:lnTo>
                  <a:lnTo>
                    <a:pt x="362" y="196"/>
                  </a:lnTo>
                  <a:lnTo>
                    <a:pt x="378" y="160"/>
                  </a:lnTo>
                  <a:lnTo>
                    <a:pt x="394" y="130"/>
                  </a:lnTo>
                  <a:lnTo>
                    <a:pt x="410" y="104"/>
                  </a:lnTo>
                  <a:lnTo>
                    <a:pt x="424" y="84"/>
                  </a:lnTo>
                  <a:lnTo>
                    <a:pt x="424" y="84"/>
                  </a:lnTo>
                  <a:lnTo>
                    <a:pt x="424" y="84"/>
                  </a:lnTo>
                  <a:lnTo>
                    <a:pt x="424" y="84"/>
                  </a:lnTo>
                  <a:lnTo>
                    <a:pt x="438" y="104"/>
                  </a:lnTo>
                  <a:lnTo>
                    <a:pt x="454" y="130"/>
                  </a:lnTo>
                  <a:lnTo>
                    <a:pt x="472" y="160"/>
                  </a:lnTo>
                  <a:lnTo>
                    <a:pt x="488" y="196"/>
                  </a:lnTo>
                  <a:lnTo>
                    <a:pt x="502" y="237"/>
                  </a:lnTo>
                  <a:lnTo>
                    <a:pt x="516" y="283"/>
                  </a:lnTo>
                  <a:lnTo>
                    <a:pt x="526" y="333"/>
                  </a:lnTo>
                  <a:lnTo>
                    <a:pt x="528" y="361"/>
                  </a:lnTo>
                  <a:lnTo>
                    <a:pt x="530" y="387"/>
                  </a:lnTo>
                  <a:lnTo>
                    <a:pt x="318" y="387"/>
                  </a:lnTo>
                  <a:close/>
                  <a:moveTo>
                    <a:pt x="528" y="471"/>
                  </a:moveTo>
                  <a:lnTo>
                    <a:pt x="528" y="471"/>
                  </a:lnTo>
                  <a:lnTo>
                    <a:pt x="524" y="505"/>
                  </a:lnTo>
                  <a:lnTo>
                    <a:pt x="518" y="539"/>
                  </a:lnTo>
                  <a:lnTo>
                    <a:pt x="510" y="575"/>
                  </a:lnTo>
                  <a:lnTo>
                    <a:pt x="498" y="611"/>
                  </a:lnTo>
                  <a:lnTo>
                    <a:pt x="484" y="650"/>
                  </a:lnTo>
                  <a:lnTo>
                    <a:pt x="468" y="690"/>
                  </a:lnTo>
                  <a:lnTo>
                    <a:pt x="448" y="728"/>
                  </a:lnTo>
                  <a:lnTo>
                    <a:pt x="424" y="768"/>
                  </a:lnTo>
                  <a:lnTo>
                    <a:pt x="424" y="768"/>
                  </a:lnTo>
                  <a:lnTo>
                    <a:pt x="402" y="728"/>
                  </a:lnTo>
                  <a:lnTo>
                    <a:pt x="382" y="690"/>
                  </a:lnTo>
                  <a:lnTo>
                    <a:pt x="364" y="650"/>
                  </a:lnTo>
                  <a:lnTo>
                    <a:pt x="350" y="611"/>
                  </a:lnTo>
                  <a:lnTo>
                    <a:pt x="340" y="575"/>
                  </a:lnTo>
                  <a:lnTo>
                    <a:pt x="330" y="539"/>
                  </a:lnTo>
                  <a:lnTo>
                    <a:pt x="324" y="505"/>
                  </a:lnTo>
                  <a:lnTo>
                    <a:pt x="320" y="471"/>
                  </a:lnTo>
                  <a:lnTo>
                    <a:pt x="528" y="471"/>
                  </a:lnTo>
                  <a:close/>
                  <a:moveTo>
                    <a:pt x="316" y="102"/>
                  </a:moveTo>
                  <a:lnTo>
                    <a:pt x="316" y="102"/>
                  </a:lnTo>
                  <a:lnTo>
                    <a:pt x="304" y="128"/>
                  </a:lnTo>
                  <a:lnTo>
                    <a:pt x="290" y="158"/>
                  </a:lnTo>
                  <a:lnTo>
                    <a:pt x="278" y="190"/>
                  </a:lnTo>
                  <a:lnTo>
                    <a:pt x="266" y="225"/>
                  </a:lnTo>
                  <a:lnTo>
                    <a:pt x="256" y="263"/>
                  </a:lnTo>
                  <a:lnTo>
                    <a:pt x="248" y="301"/>
                  </a:lnTo>
                  <a:lnTo>
                    <a:pt x="242" y="343"/>
                  </a:lnTo>
                  <a:lnTo>
                    <a:pt x="238" y="387"/>
                  </a:lnTo>
                  <a:lnTo>
                    <a:pt x="86" y="387"/>
                  </a:lnTo>
                  <a:lnTo>
                    <a:pt x="86" y="387"/>
                  </a:lnTo>
                  <a:lnTo>
                    <a:pt x="90" y="363"/>
                  </a:lnTo>
                  <a:lnTo>
                    <a:pt x="94" y="339"/>
                  </a:lnTo>
                  <a:lnTo>
                    <a:pt x="102" y="315"/>
                  </a:lnTo>
                  <a:lnTo>
                    <a:pt x="110" y="293"/>
                  </a:lnTo>
                  <a:lnTo>
                    <a:pt x="122" y="271"/>
                  </a:lnTo>
                  <a:lnTo>
                    <a:pt x="134" y="251"/>
                  </a:lnTo>
                  <a:lnTo>
                    <a:pt x="146" y="231"/>
                  </a:lnTo>
                  <a:lnTo>
                    <a:pt x="160" y="210"/>
                  </a:lnTo>
                  <a:lnTo>
                    <a:pt x="176" y="192"/>
                  </a:lnTo>
                  <a:lnTo>
                    <a:pt x="194" y="176"/>
                  </a:lnTo>
                  <a:lnTo>
                    <a:pt x="212" y="160"/>
                  </a:lnTo>
                  <a:lnTo>
                    <a:pt x="230" y="146"/>
                  </a:lnTo>
                  <a:lnTo>
                    <a:pt x="250" y="132"/>
                  </a:lnTo>
                  <a:lnTo>
                    <a:pt x="272" y="120"/>
                  </a:lnTo>
                  <a:lnTo>
                    <a:pt x="294" y="110"/>
                  </a:lnTo>
                  <a:lnTo>
                    <a:pt x="316" y="102"/>
                  </a:lnTo>
                  <a:lnTo>
                    <a:pt x="316" y="102"/>
                  </a:lnTo>
                  <a:close/>
                  <a:moveTo>
                    <a:pt x="86" y="471"/>
                  </a:moveTo>
                  <a:lnTo>
                    <a:pt x="238" y="471"/>
                  </a:lnTo>
                  <a:lnTo>
                    <a:pt x="238" y="471"/>
                  </a:lnTo>
                  <a:lnTo>
                    <a:pt x="242" y="503"/>
                  </a:lnTo>
                  <a:lnTo>
                    <a:pt x="248" y="537"/>
                  </a:lnTo>
                  <a:lnTo>
                    <a:pt x="254" y="573"/>
                  </a:lnTo>
                  <a:lnTo>
                    <a:pt x="264" y="607"/>
                  </a:lnTo>
                  <a:lnTo>
                    <a:pt x="276" y="646"/>
                  </a:lnTo>
                  <a:lnTo>
                    <a:pt x="288" y="682"/>
                  </a:lnTo>
                  <a:lnTo>
                    <a:pt x="306" y="720"/>
                  </a:lnTo>
                  <a:lnTo>
                    <a:pt x="324" y="758"/>
                  </a:lnTo>
                  <a:lnTo>
                    <a:pt x="324" y="758"/>
                  </a:lnTo>
                  <a:lnTo>
                    <a:pt x="300" y="750"/>
                  </a:lnTo>
                  <a:lnTo>
                    <a:pt x="278" y="740"/>
                  </a:lnTo>
                  <a:lnTo>
                    <a:pt x="256" y="728"/>
                  </a:lnTo>
                  <a:lnTo>
                    <a:pt x="236" y="716"/>
                  </a:lnTo>
                  <a:lnTo>
                    <a:pt x="216" y="702"/>
                  </a:lnTo>
                  <a:lnTo>
                    <a:pt x="198" y="686"/>
                  </a:lnTo>
                  <a:lnTo>
                    <a:pt x="180" y="668"/>
                  </a:lnTo>
                  <a:lnTo>
                    <a:pt x="164" y="650"/>
                  </a:lnTo>
                  <a:lnTo>
                    <a:pt x="148" y="631"/>
                  </a:lnTo>
                  <a:lnTo>
                    <a:pt x="134" y="611"/>
                  </a:lnTo>
                  <a:lnTo>
                    <a:pt x="122" y="589"/>
                  </a:lnTo>
                  <a:lnTo>
                    <a:pt x="112" y="567"/>
                  </a:lnTo>
                  <a:lnTo>
                    <a:pt x="102" y="543"/>
                  </a:lnTo>
                  <a:lnTo>
                    <a:pt x="96" y="519"/>
                  </a:lnTo>
                  <a:lnTo>
                    <a:pt x="90" y="495"/>
                  </a:lnTo>
                  <a:lnTo>
                    <a:pt x="86" y="471"/>
                  </a:lnTo>
                  <a:lnTo>
                    <a:pt x="86" y="471"/>
                  </a:lnTo>
                  <a:close/>
                  <a:moveTo>
                    <a:pt x="524" y="760"/>
                  </a:moveTo>
                  <a:lnTo>
                    <a:pt x="524" y="760"/>
                  </a:lnTo>
                  <a:lnTo>
                    <a:pt x="542" y="722"/>
                  </a:lnTo>
                  <a:lnTo>
                    <a:pt x="560" y="684"/>
                  </a:lnTo>
                  <a:lnTo>
                    <a:pt x="574" y="646"/>
                  </a:lnTo>
                  <a:lnTo>
                    <a:pt x="584" y="609"/>
                  </a:lnTo>
                  <a:lnTo>
                    <a:pt x="594" y="573"/>
                  </a:lnTo>
                  <a:lnTo>
                    <a:pt x="602" y="537"/>
                  </a:lnTo>
                  <a:lnTo>
                    <a:pt x="606" y="503"/>
                  </a:lnTo>
                  <a:lnTo>
                    <a:pt x="610" y="471"/>
                  </a:lnTo>
                  <a:lnTo>
                    <a:pt x="770" y="471"/>
                  </a:lnTo>
                  <a:lnTo>
                    <a:pt x="770" y="471"/>
                  </a:lnTo>
                  <a:lnTo>
                    <a:pt x="766" y="495"/>
                  </a:lnTo>
                  <a:lnTo>
                    <a:pt x="760" y="521"/>
                  </a:lnTo>
                  <a:lnTo>
                    <a:pt x="752" y="545"/>
                  </a:lnTo>
                  <a:lnTo>
                    <a:pt x="742" y="569"/>
                  </a:lnTo>
                  <a:lnTo>
                    <a:pt x="732" y="591"/>
                  </a:lnTo>
                  <a:lnTo>
                    <a:pt x="718" y="613"/>
                  </a:lnTo>
                  <a:lnTo>
                    <a:pt x="704" y="633"/>
                  </a:lnTo>
                  <a:lnTo>
                    <a:pt x="690" y="654"/>
                  </a:lnTo>
                  <a:lnTo>
                    <a:pt x="672" y="672"/>
                  </a:lnTo>
                  <a:lnTo>
                    <a:pt x="654" y="688"/>
                  </a:lnTo>
                  <a:lnTo>
                    <a:pt x="636" y="704"/>
                  </a:lnTo>
                  <a:lnTo>
                    <a:pt x="614" y="718"/>
                  </a:lnTo>
                  <a:lnTo>
                    <a:pt x="594" y="732"/>
                  </a:lnTo>
                  <a:lnTo>
                    <a:pt x="572" y="742"/>
                  </a:lnTo>
                  <a:lnTo>
                    <a:pt x="548" y="752"/>
                  </a:lnTo>
                  <a:lnTo>
                    <a:pt x="524" y="760"/>
                  </a:lnTo>
                  <a:lnTo>
                    <a:pt x="524" y="76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6" name="Group 255">
            <a:extLst>
              <a:ext uri="{FF2B5EF4-FFF2-40B4-BE49-F238E27FC236}">
                <a16:creationId xmlns:a16="http://schemas.microsoft.com/office/drawing/2014/main" id="{A999DFF1-98FC-4D74-84B1-971C85366ECB}"/>
              </a:ext>
            </a:extLst>
          </p:cNvPr>
          <p:cNvGrpSpPr/>
          <p:nvPr/>
        </p:nvGrpSpPr>
        <p:grpSpPr>
          <a:xfrm>
            <a:off x="4517171" y="3083550"/>
            <a:ext cx="425686" cy="512125"/>
            <a:chOff x="3501379" y="3084081"/>
            <a:chExt cx="425686" cy="512125"/>
          </a:xfrm>
        </p:grpSpPr>
        <p:sp>
          <p:nvSpPr>
            <p:cNvPr id="257" name="Rectangle: Rounded Corners 256">
              <a:extLst>
                <a:ext uri="{FF2B5EF4-FFF2-40B4-BE49-F238E27FC236}">
                  <a16:creationId xmlns:a16="http://schemas.microsoft.com/office/drawing/2014/main" id="{41ACFF8A-E171-408B-A00C-26FF7405194D}"/>
                </a:ext>
              </a:extLst>
            </p:cNvPr>
            <p:cNvSpPr/>
            <p:nvPr/>
          </p:nvSpPr>
          <p:spPr>
            <a:xfrm>
              <a:off x="3501379" y="3084081"/>
              <a:ext cx="264069" cy="512125"/>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58" name="Straight Connector 257">
              <a:extLst>
                <a:ext uri="{FF2B5EF4-FFF2-40B4-BE49-F238E27FC236}">
                  <a16:creationId xmlns:a16="http://schemas.microsoft.com/office/drawing/2014/main" id="{96840C35-18EE-4BA7-9386-3932A3F1443A}"/>
                </a:ext>
              </a:extLst>
            </p:cNvPr>
            <p:cNvCxnSpPr>
              <a:cxnSpLocks/>
            </p:cNvCxnSpPr>
            <p:nvPr/>
          </p:nvCxnSpPr>
          <p:spPr>
            <a:xfrm>
              <a:off x="3556595" y="349527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9F506C05-F2AC-4B7B-BD16-75DF22660F4C}"/>
                </a:ext>
              </a:extLst>
            </p:cNvPr>
            <p:cNvCxnSpPr>
              <a:cxnSpLocks/>
            </p:cNvCxnSpPr>
            <p:nvPr/>
          </p:nvCxnSpPr>
          <p:spPr>
            <a:xfrm>
              <a:off x="3556595" y="3446029"/>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9D6F9D7-AC12-46D1-B469-91C6D7D58C3E}"/>
                </a:ext>
              </a:extLst>
            </p:cNvPr>
            <p:cNvCxnSpPr>
              <a:cxnSpLocks/>
            </p:cNvCxnSpPr>
            <p:nvPr/>
          </p:nvCxnSpPr>
          <p:spPr>
            <a:xfrm>
              <a:off x="3556595" y="321209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1" name="Oval 260">
              <a:extLst>
                <a:ext uri="{FF2B5EF4-FFF2-40B4-BE49-F238E27FC236}">
                  <a16:creationId xmlns:a16="http://schemas.microsoft.com/office/drawing/2014/main" id="{ECFCD89B-15AE-481A-8833-FBA7BEFD7645}"/>
                </a:ext>
              </a:extLst>
            </p:cNvPr>
            <p:cNvSpPr/>
            <p:nvPr/>
          </p:nvSpPr>
          <p:spPr>
            <a:xfrm>
              <a:off x="3610821" y="3302003"/>
              <a:ext cx="45719" cy="4571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2" name="Oval 261">
              <a:extLst>
                <a:ext uri="{FF2B5EF4-FFF2-40B4-BE49-F238E27FC236}">
                  <a16:creationId xmlns:a16="http://schemas.microsoft.com/office/drawing/2014/main" id="{D340E901-B42C-4B83-B0AC-856262E9B77D}"/>
                </a:ext>
              </a:extLst>
            </p:cNvPr>
            <p:cNvSpPr/>
            <p:nvPr/>
          </p:nvSpPr>
          <p:spPr>
            <a:xfrm>
              <a:off x="3681460" y="3216811"/>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3" name="Freeform 58">
              <a:extLst>
                <a:ext uri="{FF2B5EF4-FFF2-40B4-BE49-F238E27FC236}">
                  <a16:creationId xmlns:a16="http://schemas.microsoft.com/office/drawing/2014/main" id="{E50B0A2D-8D68-4C99-B98E-00DCD77E4614}"/>
                </a:ext>
              </a:extLst>
            </p:cNvPr>
            <p:cNvSpPr>
              <a:spLocks noEditPoints="1"/>
            </p:cNvSpPr>
            <p:nvPr/>
          </p:nvSpPr>
          <p:spPr bwMode="auto">
            <a:xfrm>
              <a:off x="3714762" y="3250578"/>
              <a:ext cx="181179" cy="181603"/>
            </a:xfrm>
            <a:custGeom>
              <a:avLst/>
              <a:gdLst>
                <a:gd name="T0" fmla="*/ 342 w 854"/>
                <a:gd name="T1" fmla="*/ 10 h 856"/>
                <a:gd name="T2" fmla="*/ 188 w 854"/>
                <a:gd name="T3" fmla="*/ 74 h 856"/>
                <a:gd name="T4" fmla="*/ 74 w 854"/>
                <a:gd name="T5" fmla="*/ 190 h 856"/>
                <a:gd name="T6" fmla="*/ 10 w 854"/>
                <a:gd name="T7" fmla="*/ 343 h 856"/>
                <a:gd name="T8" fmla="*/ 2 w 854"/>
                <a:gd name="T9" fmla="*/ 473 h 856"/>
                <a:gd name="T10" fmla="*/ 52 w 854"/>
                <a:gd name="T11" fmla="*/ 633 h 856"/>
                <a:gd name="T12" fmla="*/ 156 w 854"/>
                <a:gd name="T13" fmla="*/ 760 h 856"/>
                <a:gd name="T14" fmla="*/ 300 w 854"/>
                <a:gd name="T15" fmla="*/ 838 h 856"/>
                <a:gd name="T16" fmla="*/ 428 w 854"/>
                <a:gd name="T17" fmla="*/ 856 h 856"/>
                <a:gd name="T18" fmla="*/ 594 w 854"/>
                <a:gd name="T19" fmla="*/ 824 h 856"/>
                <a:gd name="T20" fmla="*/ 730 w 854"/>
                <a:gd name="T21" fmla="*/ 732 h 856"/>
                <a:gd name="T22" fmla="*/ 820 w 854"/>
                <a:gd name="T23" fmla="*/ 595 h 856"/>
                <a:gd name="T24" fmla="*/ 854 w 854"/>
                <a:gd name="T25" fmla="*/ 429 h 856"/>
                <a:gd name="T26" fmla="*/ 836 w 854"/>
                <a:gd name="T27" fmla="*/ 301 h 856"/>
                <a:gd name="T28" fmla="*/ 756 w 854"/>
                <a:gd name="T29" fmla="*/ 156 h 856"/>
                <a:gd name="T30" fmla="*/ 630 w 854"/>
                <a:gd name="T31" fmla="*/ 52 h 856"/>
                <a:gd name="T32" fmla="*/ 470 w 854"/>
                <a:gd name="T33" fmla="*/ 4 h 856"/>
                <a:gd name="T34" fmla="*/ 612 w 854"/>
                <a:gd name="T35" fmla="*/ 387 h 856"/>
                <a:gd name="T36" fmla="*/ 592 w 854"/>
                <a:gd name="T37" fmla="*/ 261 h 856"/>
                <a:gd name="T38" fmla="*/ 544 w 854"/>
                <a:gd name="T39" fmla="*/ 126 h 856"/>
                <a:gd name="T40" fmla="*/ 576 w 854"/>
                <a:gd name="T41" fmla="*/ 118 h 856"/>
                <a:gd name="T42" fmla="*/ 658 w 854"/>
                <a:gd name="T43" fmla="*/ 172 h 856"/>
                <a:gd name="T44" fmla="*/ 720 w 854"/>
                <a:gd name="T45" fmla="*/ 247 h 856"/>
                <a:gd name="T46" fmla="*/ 760 w 854"/>
                <a:gd name="T47" fmla="*/ 339 h 856"/>
                <a:gd name="T48" fmla="*/ 318 w 854"/>
                <a:gd name="T49" fmla="*/ 387 h 856"/>
                <a:gd name="T50" fmla="*/ 334 w 854"/>
                <a:gd name="T51" fmla="*/ 283 h 856"/>
                <a:gd name="T52" fmla="*/ 394 w 854"/>
                <a:gd name="T53" fmla="*/ 130 h 856"/>
                <a:gd name="T54" fmla="*/ 424 w 854"/>
                <a:gd name="T55" fmla="*/ 84 h 856"/>
                <a:gd name="T56" fmla="*/ 472 w 854"/>
                <a:gd name="T57" fmla="*/ 160 h 856"/>
                <a:gd name="T58" fmla="*/ 526 w 854"/>
                <a:gd name="T59" fmla="*/ 333 h 856"/>
                <a:gd name="T60" fmla="*/ 528 w 854"/>
                <a:gd name="T61" fmla="*/ 471 h 856"/>
                <a:gd name="T62" fmla="*/ 510 w 854"/>
                <a:gd name="T63" fmla="*/ 575 h 856"/>
                <a:gd name="T64" fmla="*/ 448 w 854"/>
                <a:gd name="T65" fmla="*/ 728 h 856"/>
                <a:gd name="T66" fmla="*/ 382 w 854"/>
                <a:gd name="T67" fmla="*/ 690 h 856"/>
                <a:gd name="T68" fmla="*/ 330 w 854"/>
                <a:gd name="T69" fmla="*/ 539 h 856"/>
                <a:gd name="T70" fmla="*/ 316 w 854"/>
                <a:gd name="T71" fmla="*/ 102 h 856"/>
                <a:gd name="T72" fmla="*/ 278 w 854"/>
                <a:gd name="T73" fmla="*/ 190 h 856"/>
                <a:gd name="T74" fmla="*/ 242 w 854"/>
                <a:gd name="T75" fmla="*/ 343 h 856"/>
                <a:gd name="T76" fmla="*/ 90 w 854"/>
                <a:gd name="T77" fmla="*/ 363 h 856"/>
                <a:gd name="T78" fmla="*/ 122 w 854"/>
                <a:gd name="T79" fmla="*/ 271 h 856"/>
                <a:gd name="T80" fmla="*/ 176 w 854"/>
                <a:gd name="T81" fmla="*/ 192 h 856"/>
                <a:gd name="T82" fmla="*/ 250 w 854"/>
                <a:gd name="T83" fmla="*/ 132 h 856"/>
                <a:gd name="T84" fmla="*/ 316 w 854"/>
                <a:gd name="T85" fmla="*/ 102 h 856"/>
                <a:gd name="T86" fmla="*/ 242 w 854"/>
                <a:gd name="T87" fmla="*/ 503 h 856"/>
                <a:gd name="T88" fmla="*/ 276 w 854"/>
                <a:gd name="T89" fmla="*/ 646 h 856"/>
                <a:gd name="T90" fmla="*/ 324 w 854"/>
                <a:gd name="T91" fmla="*/ 758 h 856"/>
                <a:gd name="T92" fmla="*/ 236 w 854"/>
                <a:gd name="T93" fmla="*/ 716 h 856"/>
                <a:gd name="T94" fmla="*/ 164 w 854"/>
                <a:gd name="T95" fmla="*/ 650 h 856"/>
                <a:gd name="T96" fmla="*/ 112 w 854"/>
                <a:gd name="T97" fmla="*/ 567 h 856"/>
                <a:gd name="T98" fmla="*/ 86 w 854"/>
                <a:gd name="T99" fmla="*/ 471 h 856"/>
                <a:gd name="T100" fmla="*/ 542 w 854"/>
                <a:gd name="T101" fmla="*/ 722 h 856"/>
                <a:gd name="T102" fmla="*/ 594 w 854"/>
                <a:gd name="T103" fmla="*/ 573 h 856"/>
                <a:gd name="T104" fmla="*/ 770 w 854"/>
                <a:gd name="T105" fmla="*/ 471 h 856"/>
                <a:gd name="T106" fmla="*/ 752 w 854"/>
                <a:gd name="T107" fmla="*/ 545 h 856"/>
                <a:gd name="T108" fmla="*/ 704 w 854"/>
                <a:gd name="T109" fmla="*/ 633 h 856"/>
                <a:gd name="T110" fmla="*/ 636 w 854"/>
                <a:gd name="T111" fmla="*/ 704 h 856"/>
                <a:gd name="T112" fmla="*/ 548 w 854"/>
                <a:gd name="T113" fmla="*/ 75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856">
                  <a:moveTo>
                    <a:pt x="428" y="0"/>
                  </a:moveTo>
                  <a:lnTo>
                    <a:pt x="428" y="0"/>
                  </a:lnTo>
                  <a:lnTo>
                    <a:pt x="384" y="4"/>
                  </a:lnTo>
                  <a:lnTo>
                    <a:pt x="342" y="10"/>
                  </a:lnTo>
                  <a:lnTo>
                    <a:pt x="300" y="20"/>
                  </a:lnTo>
                  <a:lnTo>
                    <a:pt x="262" y="34"/>
                  </a:lnTo>
                  <a:lnTo>
                    <a:pt x="224" y="52"/>
                  </a:lnTo>
                  <a:lnTo>
                    <a:pt x="188" y="74"/>
                  </a:lnTo>
                  <a:lnTo>
                    <a:pt x="156" y="98"/>
                  </a:lnTo>
                  <a:lnTo>
                    <a:pt x="126" y="126"/>
                  </a:lnTo>
                  <a:lnTo>
                    <a:pt x="98" y="156"/>
                  </a:lnTo>
                  <a:lnTo>
                    <a:pt x="74" y="190"/>
                  </a:lnTo>
                  <a:lnTo>
                    <a:pt x="52" y="225"/>
                  </a:lnTo>
                  <a:lnTo>
                    <a:pt x="34" y="263"/>
                  </a:lnTo>
                  <a:lnTo>
                    <a:pt x="20" y="301"/>
                  </a:lnTo>
                  <a:lnTo>
                    <a:pt x="10" y="343"/>
                  </a:lnTo>
                  <a:lnTo>
                    <a:pt x="2" y="385"/>
                  </a:lnTo>
                  <a:lnTo>
                    <a:pt x="0" y="429"/>
                  </a:lnTo>
                  <a:lnTo>
                    <a:pt x="0" y="429"/>
                  </a:lnTo>
                  <a:lnTo>
                    <a:pt x="2" y="473"/>
                  </a:lnTo>
                  <a:lnTo>
                    <a:pt x="10" y="515"/>
                  </a:lnTo>
                  <a:lnTo>
                    <a:pt x="20" y="555"/>
                  </a:lnTo>
                  <a:lnTo>
                    <a:pt x="34" y="595"/>
                  </a:lnTo>
                  <a:lnTo>
                    <a:pt x="52" y="633"/>
                  </a:lnTo>
                  <a:lnTo>
                    <a:pt x="74" y="668"/>
                  </a:lnTo>
                  <a:lnTo>
                    <a:pt x="98" y="702"/>
                  </a:lnTo>
                  <a:lnTo>
                    <a:pt x="126" y="732"/>
                  </a:lnTo>
                  <a:lnTo>
                    <a:pt x="156" y="760"/>
                  </a:lnTo>
                  <a:lnTo>
                    <a:pt x="188" y="784"/>
                  </a:lnTo>
                  <a:lnTo>
                    <a:pt x="224" y="806"/>
                  </a:lnTo>
                  <a:lnTo>
                    <a:pt x="262" y="824"/>
                  </a:lnTo>
                  <a:lnTo>
                    <a:pt x="300" y="838"/>
                  </a:lnTo>
                  <a:lnTo>
                    <a:pt x="342" y="848"/>
                  </a:lnTo>
                  <a:lnTo>
                    <a:pt x="384" y="854"/>
                  </a:lnTo>
                  <a:lnTo>
                    <a:pt x="428" y="856"/>
                  </a:lnTo>
                  <a:lnTo>
                    <a:pt x="428" y="856"/>
                  </a:lnTo>
                  <a:lnTo>
                    <a:pt x="470" y="854"/>
                  </a:lnTo>
                  <a:lnTo>
                    <a:pt x="514" y="848"/>
                  </a:lnTo>
                  <a:lnTo>
                    <a:pt x="554" y="838"/>
                  </a:lnTo>
                  <a:lnTo>
                    <a:pt x="594" y="824"/>
                  </a:lnTo>
                  <a:lnTo>
                    <a:pt x="630" y="806"/>
                  </a:lnTo>
                  <a:lnTo>
                    <a:pt x="666" y="784"/>
                  </a:lnTo>
                  <a:lnTo>
                    <a:pt x="698" y="760"/>
                  </a:lnTo>
                  <a:lnTo>
                    <a:pt x="730" y="732"/>
                  </a:lnTo>
                  <a:lnTo>
                    <a:pt x="756" y="702"/>
                  </a:lnTo>
                  <a:lnTo>
                    <a:pt x="782" y="668"/>
                  </a:lnTo>
                  <a:lnTo>
                    <a:pt x="802" y="633"/>
                  </a:lnTo>
                  <a:lnTo>
                    <a:pt x="820" y="595"/>
                  </a:lnTo>
                  <a:lnTo>
                    <a:pt x="836" y="555"/>
                  </a:lnTo>
                  <a:lnTo>
                    <a:pt x="846" y="515"/>
                  </a:lnTo>
                  <a:lnTo>
                    <a:pt x="852" y="473"/>
                  </a:lnTo>
                  <a:lnTo>
                    <a:pt x="854" y="429"/>
                  </a:lnTo>
                  <a:lnTo>
                    <a:pt x="854" y="429"/>
                  </a:lnTo>
                  <a:lnTo>
                    <a:pt x="852" y="385"/>
                  </a:lnTo>
                  <a:lnTo>
                    <a:pt x="846" y="343"/>
                  </a:lnTo>
                  <a:lnTo>
                    <a:pt x="836" y="301"/>
                  </a:lnTo>
                  <a:lnTo>
                    <a:pt x="820" y="263"/>
                  </a:lnTo>
                  <a:lnTo>
                    <a:pt x="802" y="225"/>
                  </a:lnTo>
                  <a:lnTo>
                    <a:pt x="782" y="190"/>
                  </a:lnTo>
                  <a:lnTo>
                    <a:pt x="756" y="156"/>
                  </a:lnTo>
                  <a:lnTo>
                    <a:pt x="730" y="126"/>
                  </a:lnTo>
                  <a:lnTo>
                    <a:pt x="698" y="98"/>
                  </a:lnTo>
                  <a:lnTo>
                    <a:pt x="666" y="74"/>
                  </a:lnTo>
                  <a:lnTo>
                    <a:pt x="630" y="52"/>
                  </a:lnTo>
                  <a:lnTo>
                    <a:pt x="594" y="34"/>
                  </a:lnTo>
                  <a:lnTo>
                    <a:pt x="554" y="20"/>
                  </a:lnTo>
                  <a:lnTo>
                    <a:pt x="514" y="10"/>
                  </a:lnTo>
                  <a:lnTo>
                    <a:pt x="470" y="4"/>
                  </a:lnTo>
                  <a:lnTo>
                    <a:pt x="428" y="0"/>
                  </a:lnTo>
                  <a:lnTo>
                    <a:pt x="428" y="0"/>
                  </a:lnTo>
                  <a:close/>
                  <a:moveTo>
                    <a:pt x="770" y="387"/>
                  </a:moveTo>
                  <a:lnTo>
                    <a:pt x="612" y="387"/>
                  </a:lnTo>
                  <a:lnTo>
                    <a:pt x="612" y="387"/>
                  </a:lnTo>
                  <a:lnTo>
                    <a:pt x="608" y="343"/>
                  </a:lnTo>
                  <a:lnTo>
                    <a:pt x="602" y="301"/>
                  </a:lnTo>
                  <a:lnTo>
                    <a:pt x="592" y="261"/>
                  </a:lnTo>
                  <a:lnTo>
                    <a:pt x="582" y="223"/>
                  </a:lnTo>
                  <a:lnTo>
                    <a:pt x="570" y="188"/>
                  </a:lnTo>
                  <a:lnTo>
                    <a:pt x="558" y="156"/>
                  </a:lnTo>
                  <a:lnTo>
                    <a:pt x="544" y="126"/>
                  </a:lnTo>
                  <a:lnTo>
                    <a:pt x="530" y="100"/>
                  </a:lnTo>
                  <a:lnTo>
                    <a:pt x="530" y="100"/>
                  </a:lnTo>
                  <a:lnTo>
                    <a:pt x="554" y="108"/>
                  </a:lnTo>
                  <a:lnTo>
                    <a:pt x="576" y="118"/>
                  </a:lnTo>
                  <a:lnTo>
                    <a:pt x="598" y="128"/>
                  </a:lnTo>
                  <a:lnTo>
                    <a:pt x="620" y="142"/>
                  </a:lnTo>
                  <a:lnTo>
                    <a:pt x="638" y="156"/>
                  </a:lnTo>
                  <a:lnTo>
                    <a:pt x="658" y="172"/>
                  </a:lnTo>
                  <a:lnTo>
                    <a:pt x="676" y="188"/>
                  </a:lnTo>
                  <a:lnTo>
                    <a:pt x="692" y="206"/>
                  </a:lnTo>
                  <a:lnTo>
                    <a:pt x="706" y="227"/>
                  </a:lnTo>
                  <a:lnTo>
                    <a:pt x="720" y="247"/>
                  </a:lnTo>
                  <a:lnTo>
                    <a:pt x="732" y="269"/>
                  </a:lnTo>
                  <a:lnTo>
                    <a:pt x="742" y="291"/>
                  </a:lnTo>
                  <a:lnTo>
                    <a:pt x="752" y="315"/>
                  </a:lnTo>
                  <a:lnTo>
                    <a:pt x="760" y="339"/>
                  </a:lnTo>
                  <a:lnTo>
                    <a:pt x="766" y="363"/>
                  </a:lnTo>
                  <a:lnTo>
                    <a:pt x="770" y="387"/>
                  </a:lnTo>
                  <a:lnTo>
                    <a:pt x="770" y="387"/>
                  </a:lnTo>
                  <a:close/>
                  <a:moveTo>
                    <a:pt x="318" y="387"/>
                  </a:moveTo>
                  <a:lnTo>
                    <a:pt x="318" y="387"/>
                  </a:lnTo>
                  <a:lnTo>
                    <a:pt x="320" y="361"/>
                  </a:lnTo>
                  <a:lnTo>
                    <a:pt x="324" y="333"/>
                  </a:lnTo>
                  <a:lnTo>
                    <a:pt x="334" y="283"/>
                  </a:lnTo>
                  <a:lnTo>
                    <a:pt x="346" y="239"/>
                  </a:lnTo>
                  <a:lnTo>
                    <a:pt x="362" y="196"/>
                  </a:lnTo>
                  <a:lnTo>
                    <a:pt x="378" y="160"/>
                  </a:lnTo>
                  <a:lnTo>
                    <a:pt x="394" y="130"/>
                  </a:lnTo>
                  <a:lnTo>
                    <a:pt x="410" y="104"/>
                  </a:lnTo>
                  <a:lnTo>
                    <a:pt x="424" y="84"/>
                  </a:lnTo>
                  <a:lnTo>
                    <a:pt x="424" y="84"/>
                  </a:lnTo>
                  <a:lnTo>
                    <a:pt x="424" y="84"/>
                  </a:lnTo>
                  <a:lnTo>
                    <a:pt x="424" y="84"/>
                  </a:lnTo>
                  <a:lnTo>
                    <a:pt x="438" y="104"/>
                  </a:lnTo>
                  <a:lnTo>
                    <a:pt x="454" y="130"/>
                  </a:lnTo>
                  <a:lnTo>
                    <a:pt x="472" y="160"/>
                  </a:lnTo>
                  <a:lnTo>
                    <a:pt x="488" y="196"/>
                  </a:lnTo>
                  <a:lnTo>
                    <a:pt x="502" y="237"/>
                  </a:lnTo>
                  <a:lnTo>
                    <a:pt x="516" y="283"/>
                  </a:lnTo>
                  <a:lnTo>
                    <a:pt x="526" y="333"/>
                  </a:lnTo>
                  <a:lnTo>
                    <a:pt x="528" y="361"/>
                  </a:lnTo>
                  <a:lnTo>
                    <a:pt x="530" y="387"/>
                  </a:lnTo>
                  <a:lnTo>
                    <a:pt x="318" y="387"/>
                  </a:lnTo>
                  <a:close/>
                  <a:moveTo>
                    <a:pt x="528" y="471"/>
                  </a:moveTo>
                  <a:lnTo>
                    <a:pt x="528" y="471"/>
                  </a:lnTo>
                  <a:lnTo>
                    <a:pt x="524" y="505"/>
                  </a:lnTo>
                  <a:lnTo>
                    <a:pt x="518" y="539"/>
                  </a:lnTo>
                  <a:lnTo>
                    <a:pt x="510" y="575"/>
                  </a:lnTo>
                  <a:lnTo>
                    <a:pt x="498" y="611"/>
                  </a:lnTo>
                  <a:lnTo>
                    <a:pt x="484" y="650"/>
                  </a:lnTo>
                  <a:lnTo>
                    <a:pt x="468" y="690"/>
                  </a:lnTo>
                  <a:lnTo>
                    <a:pt x="448" y="728"/>
                  </a:lnTo>
                  <a:lnTo>
                    <a:pt x="424" y="768"/>
                  </a:lnTo>
                  <a:lnTo>
                    <a:pt x="424" y="768"/>
                  </a:lnTo>
                  <a:lnTo>
                    <a:pt x="402" y="728"/>
                  </a:lnTo>
                  <a:lnTo>
                    <a:pt x="382" y="690"/>
                  </a:lnTo>
                  <a:lnTo>
                    <a:pt x="364" y="650"/>
                  </a:lnTo>
                  <a:lnTo>
                    <a:pt x="350" y="611"/>
                  </a:lnTo>
                  <a:lnTo>
                    <a:pt x="340" y="575"/>
                  </a:lnTo>
                  <a:lnTo>
                    <a:pt x="330" y="539"/>
                  </a:lnTo>
                  <a:lnTo>
                    <a:pt x="324" y="505"/>
                  </a:lnTo>
                  <a:lnTo>
                    <a:pt x="320" y="471"/>
                  </a:lnTo>
                  <a:lnTo>
                    <a:pt x="528" y="471"/>
                  </a:lnTo>
                  <a:close/>
                  <a:moveTo>
                    <a:pt x="316" y="102"/>
                  </a:moveTo>
                  <a:lnTo>
                    <a:pt x="316" y="102"/>
                  </a:lnTo>
                  <a:lnTo>
                    <a:pt x="304" y="128"/>
                  </a:lnTo>
                  <a:lnTo>
                    <a:pt x="290" y="158"/>
                  </a:lnTo>
                  <a:lnTo>
                    <a:pt x="278" y="190"/>
                  </a:lnTo>
                  <a:lnTo>
                    <a:pt x="266" y="225"/>
                  </a:lnTo>
                  <a:lnTo>
                    <a:pt x="256" y="263"/>
                  </a:lnTo>
                  <a:lnTo>
                    <a:pt x="248" y="301"/>
                  </a:lnTo>
                  <a:lnTo>
                    <a:pt x="242" y="343"/>
                  </a:lnTo>
                  <a:lnTo>
                    <a:pt x="238" y="387"/>
                  </a:lnTo>
                  <a:lnTo>
                    <a:pt x="86" y="387"/>
                  </a:lnTo>
                  <a:lnTo>
                    <a:pt x="86" y="387"/>
                  </a:lnTo>
                  <a:lnTo>
                    <a:pt x="90" y="363"/>
                  </a:lnTo>
                  <a:lnTo>
                    <a:pt x="94" y="339"/>
                  </a:lnTo>
                  <a:lnTo>
                    <a:pt x="102" y="315"/>
                  </a:lnTo>
                  <a:lnTo>
                    <a:pt x="110" y="293"/>
                  </a:lnTo>
                  <a:lnTo>
                    <a:pt x="122" y="271"/>
                  </a:lnTo>
                  <a:lnTo>
                    <a:pt x="134" y="251"/>
                  </a:lnTo>
                  <a:lnTo>
                    <a:pt x="146" y="231"/>
                  </a:lnTo>
                  <a:lnTo>
                    <a:pt x="160" y="210"/>
                  </a:lnTo>
                  <a:lnTo>
                    <a:pt x="176" y="192"/>
                  </a:lnTo>
                  <a:lnTo>
                    <a:pt x="194" y="176"/>
                  </a:lnTo>
                  <a:lnTo>
                    <a:pt x="212" y="160"/>
                  </a:lnTo>
                  <a:lnTo>
                    <a:pt x="230" y="146"/>
                  </a:lnTo>
                  <a:lnTo>
                    <a:pt x="250" y="132"/>
                  </a:lnTo>
                  <a:lnTo>
                    <a:pt x="272" y="120"/>
                  </a:lnTo>
                  <a:lnTo>
                    <a:pt x="294" y="110"/>
                  </a:lnTo>
                  <a:lnTo>
                    <a:pt x="316" y="102"/>
                  </a:lnTo>
                  <a:lnTo>
                    <a:pt x="316" y="102"/>
                  </a:lnTo>
                  <a:close/>
                  <a:moveTo>
                    <a:pt x="86" y="471"/>
                  </a:moveTo>
                  <a:lnTo>
                    <a:pt x="238" y="471"/>
                  </a:lnTo>
                  <a:lnTo>
                    <a:pt x="238" y="471"/>
                  </a:lnTo>
                  <a:lnTo>
                    <a:pt x="242" y="503"/>
                  </a:lnTo>
                  <a:lnTo>
                    <a:pt x="248" y="537"/>
                  </a:lnTo>
                  <a:lnTo>
                    <a:pt x="254" y="573"/>
                  </a:lnTo>
                  <a:lnTo>
                    <a:pt x="264" y="607"/>
                  </a:lnTo>
                  <a:lnTo>
                    <a:pt x="276" y="646"/>
                  </a:lnTo>
                  <a:lnTo>
                    <a:pt x="288" y="682"/>
                  </a:lnTo>
                  <a:lnTo>
                    <a:pt x="306" y="720"/>
                  </a:lnTo>
                  <a:lnTo>
                    <a:pt x="324" y="758"/>
                  </a:lnTo>
                  <a:lnTo>
                    <a:pt x="324" y="758"/>
                  </a:lnTo>
                  <a:lnTo>
                    <a:pt x="300" y="750"/>
                  </a:lnTo>
                  <a:lnTo>
                    <a:pt x="278" y="740"/>
                  </a:lnTo>
                  <a:lnTo>
                    <a:pt x="256" y="728"/>
                  </a:lnTo>
                  <a:lnTo>
                    <a:pt x="236" y="716"/>
                  </a:lnTo>
                  <a:lnTo>
                    <a:pt x="216" y="702"/>
                  </a:lnTo>
                  <a:lnTo>
                    <a:pt x="198" y="686"/>
                  </a:lnTo>
                  <a:lnTo>
                    <a:pt x="180" y="668"/>
                  </a:lnTo>
                  <a:lnTo>
                    <a:pt x="164" y="650"/>
                  </a:lnTo>
                  <a:lnTo>
                    <a:pt x="148" y="631"/>
                  </a:lnTo>
                  <a:lnTo>
                    <a:pt x="134" y="611"/>
                  </a:lnTo>
                  <a:lnTo>
                    <a:pt x="122" y="589"/>
                  </a:lnTo>
                  <a:lnTo>
                    <a:pt x="112" y="567"/>
                  </a:lnTo>
                  <a:lnTo>
                    <a:pt x="102" y="543"/>
                  </a:lnTo>
                  <a:lnTo>
                    <a:pt x="96" y="519"/>
                  </a:lnTo>
                  <a:lnTo>
                    <a:pt x="90" y="495"/>
                  </a:lnTo>
                  <a:lnTo>
                    <a:pt x="86" y="471"/>
                  </a:lnTo>
                  <a:lnTo>
                    <a:pt x="86" y="471"/>
                  </a:lnTo>
                  <a:close/>
                  <a:moveTo>
                    <a:pt x="524" y="760"/>
                  </a:moveTo>
                  <a:lnTo>
                    <a:pt x="524" y="760"/>
                  </a:lnTo>
                  <a:lnTo>
                    <a:pt x="542" y="722"/>
                  </a:lnTo>
                  <a:lnTo>
                    <a:pt x="560" y="684"/>
                  </a:lnTo>
                  <a:lnTo>
                    <a:pt x="574" y="646"/>
                  </a:lnTo>
                  <a:lnTo>
                    <a:pt x="584" y="609"/>
                  </a:lnTo>
                  <a:lnTo>
                    <a:pt x="594" y="573"/>
                  </a:lnTo>
                  <a:lnTo>
                    <a:pt x="602" y="537"/>
                  </a:lnTo>
                  <a:lnTo>
                    <a:pt x="606" y="503"/>
                  </a:lnTo>
                  <a:lnTo>
                    <a:pt x="610" y="471"/>
                  </a:lnTo>
                  <a:lnTo>
                    <a:pt x="770" y="471"/>
                  </a:lnTo>
                  <a:lnTo>
                    <a:pt x="770" y="471"/>
                  </a:lnTo>
                  <a:lnTo>
                    <a:pt x="766" y="495"/>
                  </a:lnTo>
                  <a:lnTo>
                    <a:pt x="760" y="521"/>
                  </a:lnTo>
                  <a:lnTo>
                    <a:pt x="752" y="545"/>
                  </a:lnTo>
                  <a:lnTo>
                    <a:pt x="742" y="569"/>
                  </a:lnTo>
                  <a:lnTo>
                    <a:pt x="732" y="591"/>
                  </a:lnTo>
                  <a:lnTo>
                    <a:pt x="718" y="613"/>
                  </a:lnTo>
                  <a:lnTo>
                    <a:pt x="704" y="633"/>
                  </a:lnTo>
                  <a:lnTo>
                    <a:pt x="690" y="654"/>
                  </a:lnTo>
                  <a:lnTo>
                    <a:pt x="672" y="672"/>
                  </a:lnTo>
                  <a:lnTo>
                    <a:pt x="654" y="688"/>
                  </a:lnTo>
                  <a:lnTo>
                    <a:pt x="636" y="704"/>
                  </a:lnTo>
                  <a:lnTo>
                    <a:pt x="614" y="718"/>
                  </a:lnTo>
                  <a:lnTo>
                    <a:pt x="594" y="732"/>
                  </a:lnTo>
                  <a:lnTo>
                    <a:pt x="572" y="742"/>
                  </a:lnTo>
                  <a:lnTo>
                    <a:pt x="548" y="752"/>
                  </a:lnTo>
                  <a:lnTo>
                    <a:pt x="524" y="760"/>
                  </a:lnTo>
                  <a:lnTo>
                    <a:pt x="524" y="76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4" name="Group 263">
            <a:extLst>
              <a:ext uri="{FF2B5EF4-FFF2-40B4-BE49-F238E27FC236}">
                <a16:creationId xmlns:a16="http://schemas.microsoft.com/office/drawing/2014/main" id="{6421B6CA-BC99-437F-AB04-A88355248FD5}"/>
              </a:ext>
            </a:extLst>
          </p:cNvPr>
          <p:cNvGrpSpPr/>
          <p:nvPr/>
        </p:nvGrpSpPr>
        <p:grpSpPr>
          <a:xfrm>
            <a:off x="5328035" y="3084994"/>
            <a:ext cx="425686" cy="512125"/>
            <a:chOff x="3501379" y="3084081"/>
            <a:chExt cx="425686" cy="512125"/>
          </a:xfrm>
        </p:grpSpPr>
        <p:sp>
          <p:nvSpPr>
            <p:cNvPr id="265" name="Rectangle: Rounded Corners 264">
              <a:extLst>
                <a:ext uri="{FF2B5EF4-FFF2-40B4-BE49-F238E27FC236}">
                  <a16:creationId xmlns:a16="http://schemas.microsoft.com/office/drawing/2014/main" id="{AC2622A5-5278-4BEF-9CF7-119038F89E13}"/>
                </a:ext>
              </a:extLst>
            </p:cNvPr>
            <p:cNvSpPr/>
            <p:nvPr/>
          </p:nvSpPr>
          <p:spPr>
            <a:xfrm>
              <a:off x="3501379" y="3084081"/>
              <a:ext cx="264069" cy="512125"/>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6" name="Straight Connector 265">
              <a:extLst>
                <a:ext uri="{FF2B5EF4-FFF2-40B4-BE49-F238E27FC236}">
                  <a16:creationId xmlns:a16="http://schemas.microsoft.com/office/drawing/2014/main" id="{4DDC5F69-A409-415F-8F6E-771F112D510D}"/>
                </a:ext>
              </a:extLst>
            </p:cNvPr>
            <p:cNvCxnSpPr>
              <a:cxnSpLocks/>
            </p:cNvCxnSpPr>
            <p:nvPr/>
          </p:nvCxnSpPr>
          <p:spPr>
            <a:xfrm>
              <a:off x="3556595" y="349527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B0AA105C-BEF0-48DC-B98F-609FA0919017}"/>
                </a:ext>
              </a:extLst>
            </p:cNvPr>
            <p:cNvCxnSpPr>
              <a:cxnSpLocks/>
            </p:cNvCxnSpPr>
            <p:nvPr/>
          </p:nvCxnSpPr>
          <p:spPr>
            <a:xfrm>
              <a:off x="3556595" y="3446029"/>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3725945-F715-40D0-97A4-F46C24114A23}"/>
                </a:ext>
              </a:extLst>
            </p:cNvPr>
            <p:cNvCxnSpPr>
              <a:cxnSpLocks/>
            </p:cNvCxnSpPr>
            <p:nvPr/>
          </p:nvCxnSpPr>
          <p:spPr>
            <a:xfrm>
              <a:off x="3556595" y="321209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9" name="Oval 268">
              <a:extLst>
                <a:ext uri="{FF2B5EF4-FFF2-40B4-BE49-F238E27FC236}">
                  <a16:creationId xmlns:a16="http://schemas.microsoft.com/office/drawing/2014/main" id="{C9E6F2B0-2C68-4677-A724-6074521245D9}"/>
                </a:ext>
              </a:extLst>
            </p:cNvPr>
            <p:cNvSpPr/>
            <p:nvPr/>
          </p:nvSpPr>
          <p:spPr>
            <a:xfrm>
              <a:off x="3610821" y="3302003"/>
              <a:ext cx="45719" cy="4571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0" name="Oval 269">
              <a:extLst>
                <a:ext uri="{FF2B5EF4-FFF2-40B4-BE49-F238E27FC236}">
                  <a16:creationId xmlns:a16="http://schemas.microsoft.com/office/drawing/2014/main" id="{440A3E78-4C24-46CA-BE3D-23BB36863774}"/>
                </a:ext>
              </a:extLst>
            </p:cNvPr>
            <p:cNvSpPr/>
            <p:nvPr/>
          </p:nvSpPr>
          <p:spPr>
            <a:xfrm>
              <a:off x="3681460" y="3216811"/>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1" name="Freeform 58">
              <a:extLst>
                <a:ext uri="{FF2B5EF4-FFF2-40B4-BE49-F238E27FC236}">
                  <a16:creationId xmlns:a16="http://schemas.microsoft.com/office/drawing/2014/main" id="{85C52D27-EA56-45CD-B34D-66477CC375AD}"/>
                </a:ext>
              </a:extLst>
            </p:cNvPr>
            <p:cNvSpPr>
              <a:spLocks noEditPoints="1"/>
            </p:cNvSpPr>
            <p:nvPr/>
          </p:nvSpPr>
          <p:spPr bwMode="auto">
            <a:xfrm>
              <a:off x="3714762" y="3250578"/>
              <a:ext cx="181179" cy="181603"/>
            </a:xfrm>
            <a:custGeom>
              <a:avLst/>
              <a:gdLst>
                <a:gd name="T0" fmla="*/ 342 w 854"/>
                <a:gd name="T1" fmla="*/ 10 h 856"/>
                <a:gd name="T2" fmla="*/ 188 w 854"/>
                <a:gd name="T3" fmla="*/ 74 h 856"/>
                <a:gd name="T4" fmla="*/ 74 w 854"/>
                <a:gd name="T5" fmla="*/ 190 h 856"/>
                <a:gd name="T6" fmla="*/ 10 w 854"/>
                <a:gd name="T7" fmla="*/ 343 h 856"/>
                <a:gd name="T8" fmla="*/ 2 w 854"/>
                <a:gd name="T9" fmla="*/ 473 h 856"/>
                <a:gd name="T10" fmla="*/ 52 w 854"/>
                <a:gd name="T11" fmla="*/ 633 h 856"/>
                <a:gd name="T12" fmla="*/ 156 w 854"/>
                <a:gd name="T13" fmla="*/ 760 h 856"/>
                <a:gd name="T14" fmla="*/ 300 w 854"/>
                <a:gd name="T15" fmla="*/ 838 h 856"/>
                <a:gd name="T16" fmla="*/ 428 w 854"/>
                <a:gd name="T17" fmla="*/ 856 h 856"/>
                <a:gd name="T18" fmla="*/ 594 w 854"/>
                <a:gd name="T19" fmla="*/ 824 h 856"/>
                <a:gd name="T20" fmla="*/ 730 w 854"/>
                <a:gd name="T21" fmla="*/ 732 h 856"/>
                <a:gd name="T22" fmla="*/ 820 w 854"/>
                <a:gd name="T23" fmla="*/ 595 h 856"/>
                <a:gd name="T24" fmla="*/ 854 w 854"/>
                <a:gd name="T25" fmla="*/ 429 h 856"/>
                <a:gd name="T26" fmla="*/ 836 w 854"/>
                <a:gd name="T27" fmla="*/ 301 h 856"/>
                <a:gd name="T28" fmla="*/ 756 w 854"/>
                <a:gd name="T29" fmla="*/ 156 h 856"/>
                <a:gd name="T30" fmla="*/ 630 w 854"/>
                <a:gd name="T31" fmla="*/ 52 h 856"/>
                <a:gd name="T32" fmla="*/ 470 w 854"/>
                <a:gd name="T33" fmla="*/ 4 h 856"/>
                <a:gd name="T34" fmla="*/ 612 w 854"/>
                <a:gd name="T35" fmla="*/ 387 h 856"/>
                <a:gd name="T36" fmla="*/ 592 w 854"/>
                <a:gd name="T37" fmla="*/ 261 h 856"/>
                <a:gd name="T38" fmla="*/ 544 w 854"/>
                <a:gd name="T39" fmla="*/ 126 h 856"/>
                <a:gd name="T40" fmla="*/ 576 w 854"/>
                <a:gd name="T41" fmla="*/ 118 h 856"/>
                <a:gd name="T42" fmla="*/ 658 w 854"/>
                <a:gd name="T43" fmla="*/ 172 h 856"/>
                <a:gd name="T44" fmla="*/ 720 w 854"/>
                <a:gd name="T45" fmla="*/ 247 h 856"/>
                <a:gd name="T46" fmla="*/ 760 w 854"/>
                <a:gd name="T47" fmla="*/ 339 h 856"/>
                <a:gd name="T48" fmla="*/ 318 w 854"/>
                <a:gd name="T49" fmla="*/ 387 h 856"/>
                <a:gd name="T50" fmla="*/ 334 w 854"/>
                <a:gd name="T51" fmla="*/ 283 h 856"/>
                <a:gd name="T52" fmla="*/ 394 w 854"/>
                <a:gd name="T53" fmla="*/ 130 h 856"/>
                <a:gd name="T54" fmla="*/ 424 w 854"/>
                <a:gd name="T55" fmla="*/ 84 h 856"/>
                <a:gd name="T56" fmla="*/ 472 w 854"/>
                <a:gd name="T57" fmla="*/ 160 h 856"/>
                <a:gd name="T58" fmla="*/ 526 w 854"/>
                <a:gd name="T59" fmla="*/ 333 h 856"/>
                <a:gd name="T60" fmla="*/ 528 w 854"/>
                <a:gd name="T61" fmla="*/ 471 h 856"/>
                <a:gd name="T62" fmla="*/ 510 w 854"/>
                <a:gd name="T63" fmla="*/ 575 h 856"/>
                <a:gd name="T64" fmla="*/ 448 w 854"/>
                <a:gd name="T65" fmla="*/ 728 h 856"/>
                <a:gd name="T66" fmla="*/ 382 w 854"/>
                <a:gd name="T67" fmla="*/ 690 h 856"/>
                <a:gd name="T68" fmla="*/ 330 w 854"/>
                <a:gd name="T69" fmla="*/ 539 h 856"/>
                <a:gd name="T70" fmla="*/ 316 w 854"/>
                <a:gd name="T71" fmla="*/ 102 h 856"/>
                <a:gd name="T72" fmla="*/ 278 w 854"/>
                <a:gd name="T73" fmla="*/ 190 h 856"/>
                <a:gd name="T74" fmla="*/ 242 w 854"/>
                <a:gd name="T75" fmla="*/ 343 h 856"/>
                <a:gd name="T76" fmla="*/ 90 w 854"/>
                <a:gd name="T77" fmla="*/ 363 h 856"/>
                <a:gd name="T78" fmla="*/ 122 w 854"/>
                <a:gd name="T79" fmla="*/ 271 h 856"/>
                <a:gd name="T80" fmla="*/ 176 w 854"/>
                <a:gd name="T81" fmla="*/ 192 h 856"/>
                <a:gd name="T82" fmla="*/ 250 w 854"/>
                <a:gd name="T83" fmla="*/ 132 h 856"/>
                <a:gd name="T84" fmla="*/ 316 w 854"/>
                <a:gd name="T85" fmla="*/ 102 h 856"/>
                <a:gd name="T86" fmla="*/ 242 w 854"/>
                <a:gd name="T87" fmla="*/ 503 h 856"/>
                <a:gd name="T88" fmla="*/ 276 w 854"/>
                <a:gd name="T89" fmla="*/ 646 h 856"/>
                <a:gd name="T90" fmla="*/ 324 w 854"/>
                <a:gd name="T91" fmla="*/ 758 h 856"/>
                <a:gd name="T92" fmla="*/ 236 w 854"/>
                <a:gd name="T93" fmla="*/ 716 h 856"/>
                <a:gd name="T94" fmla="*/ 164 w 854"/>
                <a:gd name="T95" fmla="*/ 650 h 856"/>
                <a:gd name="T96" fmla="*/ 112 w 854"/>
                <a:gd name="T97" fmla="*/ 567 h 856"/>
                <a:gd name="T98" fmla="*/ 86 w 854"/>
                <a:gd name="T99" fmla="*/ 471 h 856"/>
                <a:gd name="T100" fmla="*/ 542 w 854"/>
                <a:gd name="T101" fmla="*/ 722 h 856"/>
                <a:gd name="T102" fmla="*/ 594 w 854"/>
                <a:gd name="T103" fmla="*/ 573 h 856"/>
                <a:gd name="T104" fmla="*/ 770 w 854"/>
                <a:gd name="T105" fmla="*/ 471 h 856"/>
                <a:gd name="T106" fmla="*/ 752 w 854"/>
                <a:gd name="T107" fmla="*/ 545 h 856"/>
                <a:gd name="T108" fmla="*/ 704 w 854"/>
                <a:gd name="T109" fmla="*/ 633 h 856"/>
                <a:gd name="T110" fmla="*/ 636 w 854"/>
                <a:gd name="T111" fmla="*/ 704 h 856"/>
                <a:gd name="T112" fmla="*/ 548 w 854"/>
                <a:gd name="T113" fmla="*/ 75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856">
                  <a:moveTo>
                    <a:pt x="428" y="0"/>
                  </a:moveTo>
                  <a:lnTo>
                    <a:pt x="428" y="0"/>
                  </a:lnTo>
                  <a:lnTo>
                    <a:pt x="384" y="4"/>
                  </a:lnTo>
                  <a:lnTo>
                    <a:pt x="342" y="10"/>
                  </a:lnTo>
                  <a:lnTo>
                    <a:pt x="300" y="20"/>
                  </a:lnTo>
                  <a:lnTo>
                    <a:pt x="262" y="34"/>
                  </a:lnTo>
                  <a:lnTo>
                    <a:pt x="224" y="52"/>
                  </a:lnTo>
                  <a:lnTo>
                    <a:pt x="188" y="74"/>
                  </a:lnTo>
                  <a:lnTo>
                    <a:pt x="156" y="98"/>
                  </a:lnTo>
                  <a:lnTo>
                    <a:pt x="126" y="126"/>
                  </a:lnTo>
                  <a:lnTo>
                    <a:pt x="98" y="156"/>
                  </a:lnTo>
                  <a:lnTo>
                    <a:pt x="74" y="190"/>
                  </a:lnTo>
                  <a:lnTo>
                    <a:pt x="52" y="225"/>
                  </a:lnTo>
                  <a:lnTo>
                    <a:pt x="34" y="263"/>
                  </a:lnTo>
                  <a:lnTo>
                    <a:pt x="20" y="301"/>
                  </a:lnTo>
                  <a:lnTo>
                    <a:pt x="10" y="343"/>
                  </a:lnTo>
                  <a:lnTo>
                    <a:pt x="2" y="385"/>
                  </a:lnTo>
                  <a:lnTo>
                    <a:pt x="0" y="429"/>
                  </a:lnTo>
                  <a:lnTo>
                    <a:pt x="0" y="429"/>
                  </a:lnTo>
                  <a:lnTo>
                    <a:pt x="2" y="473"/>
                  </a:lnTo>
                  <a:lnTo>
                    <a:pt x="10" y="515"/>
                  </a:lnTo>
                  <a:lnTo>
                    <a:pt x="20" y="555"/>
                  </a:lnTo>
                  <a:lnTo>
                    <a:pt x="34" y="595"/>
                  </a:lnTo>
                  <a:lnTo>
                    <a:pt x="52" y="633"/>
                  </a:lnTo>
                  <a:lnTo>
                    <a:pt x="74" y="668"/>
                  </a:lnTo>
                  <a:lnTo>
                    <a:pt x="98" y="702"/>
                  </a:lnTo>
                  <a:lnTo>
                    <a:pt x="126" y="732"/>
                  </a:lnTo>
                  <a:lnTo>
                    <a:pt x="156" y="760"/>
                  </a:lnTo>
                  <a:lnTo>
                    <a:pt x="188" y="784"/>
                  </a:lnTo>
                  <a:lnTo>
                    <a:pt x="224" y="806"/>
                  </a:lnTo>
                  <a:lnTo>
                    <a:pt x="262" y="824"/>
                  </a:lnTo>
                  <a:lnTo>
                    <a:pt x="300" y="838"/>
                  </a:lnTo>
                  <a:lnTo>
                    <a:pt x="342" y="848"/>
                  </a:lnTo>
                  <a:lnTo>
                    <a:pt x="384" y="854"/>
                  </a:lnTo>
                  <a:lnTo>
                    <a:pt x="428" y="856"/>
                  </a:lnTo>
                  <a:lnTo>
                    <a:pt x="428" y="856"/>
                  </a:lnTo>
                  <a:lnTo>
                    <a:pt x="470" y="854"/>
                  </a:lnTo>
                  <a:lnTo>
                    <a:pt x="514" y="848"/>
                  </a:lnTo>
                  <a:lnTo>
                    <a:pt x="554" y="838"/>
                  </a:lnTo>
                  <a:lnTo>
                    <a:pt x="594" y="824"/>
                  </a:lnTo>
                  <a:lnTo>
                    <a:pt x="630" y="806"/>
                  </a:lnTo>
                  <a:lnTo>
                    <a:pt x="666" y="784"/>
                  </a:lnTo>
                  <a:lnTo>
                    <a:pt x="698" y="760"/>
                  </a:lnTo>
                  <a:lnTo>
                    <a:pt x="730" y="732"/>
                  </a:lnTo>
                  <a:lnTo>
                    <a:pt x="756" y="702"/>
                  </a:lnTo>
                  <a:lnTo>
                    <a:pt x="782" y="668"/>
                  </a:lnTo>
                  <a:lnTo>
                    <a:pt x="802" y="633"/>
                  </a:lnTo>
                  <a:lnTo>
                    <a:pt x="820" y="595"/>
                  </a:lnTo>
                  <a:lnTo>
                    <a:pt x="836" y="555"/>
                  </a:lnTo>
                  <a:lnTo>
                    <a:pt x="846" y="515"/>
                  </a:lnTo>
                  <a:lnTo>
                    <a:pt x="852" y="473"/>
                  </a:lnTo>
                  <a:lnTo>
                    <a:pt x="854" y="429"/>
                  </a:lnTo>
                  <a:lnTo>
                    <a:pt x="854" y="429"/>
                  </a:lnTo>
                  <a:lnTo>
                    <a:pt x="852" y="385"/>
                  </a:lnTo>
                  <a:lnTo>
                    <a:pt x="846" y="343"/>
                  </a:lnTo>
                  <a:lnTo>
                    <a:pt x="836" y="301"/>
                  </a:lnTo>
                  <a:lnTo>
                    <a:pt x="820" y="263"/>
                  </a:lnTo>
                  <a:lnTo>
                    <a:pt x="802" y="225"/>
                  </a:lnTo>
                  <a:lnTo>
                    <a:pt x="782" y="190"/>
                  </a:lnTo>
                  <a:lnTo>
                    <a:pt x="756" y="156"/>
                  </a:lnTo>
                  <a:lnTo>
                    <a:pt x="730" y="126"/>
                  </a:lnTo>
                  <a:lnTo>
                    <a:pt x="698" y="98"/>
                  </a:lnTo>
                  <a:lnTo>
                    <a:pt x="666" y="74"/>
                  </a:lnTo>
                  <a:lnTo>
                    <a:pt x="630" y="52"/>
                  </a:lnTo>
                  <a:lnTo>
                    <a:pt x="594" y="34"/>
                  </a:lnTo>
                  <a:lnTo>
                    <a:pt x="554" y="20"/>
                  </a:lnTo>
                  <a:lnTo>
                    <a:pt x="514" y="10"/>
                  </a:lnTo>
                  <a:lnTo>
                    <a:pt x="470" y="4"/>
                  </a:lnTo>
                  <a:lnTo>
                    <a:pt x="428" y="0"/>
                  </a:lnTo>
                  <a:lnTo>
                    <a:pt x="428" y="0"/>
                  </a:lnTo>
                  <a:close/>
                  <a:moveTo>
                    <a:pt x="770" y="387"/>
                  </a:moveTo>
                  <a:lnTo>
                    <a:pt x="612" y="387"/>
                  </a:lnTo>
                  <a:lnTo>
                    <a:pt x="612" y="387"/>
                  </a:lnTo>
                  <a:lnTo>
                    <a:pt x="608" y="343"/>
                  </a:lnTo>
                  <a:lnTo>
                    <a:pt x="602" y="301"/>
                  </a:lnTo>
                  <a:lnTo>
                    <a:pt x="592" y="261"/>
                  </a:lnTo>
                  <a:lnTo>
                    <a:pt x="582" y="223"/>
                  </a:lnTo>
                  <a:lnTo>
                    <a:pt x="570" y="188"/>
                  </a:lnTo>
                  <a:lnTo>
                    <a:pt x="558" y="156"/>
                  </a:lnTo>
                  <a:lnTo>
                    <a:pt x="544" y="126"/>
                  </a:lnTo>
                  <a:lnTo>
                    <a:pt x="530" y="100"/>
                  </a:lnTo>
                  <a:lnTo>
                    <a:pt x="530" y="100"/>
                  </a:lnTo>
                  <a:lnTo>
                    <a:pt x="554" y="108"/>
                  </a:lnTo>
                  <a:lnTo>
                    <a:pt x="576" y="118"/>
                  </a:lnTo>
                  <a:lnTo>
                    <a:pt x="598" y="128"/>
                  </a:lnTo>
                  <a:lnTo>
                    <a:pt x="620" y="142"/>
                  </a:lnTo>
                  <a:lnTo>
                    <a:pt x="638" y="156"/>
                  </a:lnTo>
                  <a:lnTo>
                    <a:pt x="658" y="172"/>
                  </a:lnTo>
                  <a:lnTo>
                    <a:pt x="676" y="188"/>
                  </a:lnTo>
                  <a:lnTo>
                    <a:pt x="692" y="206"/>
                  </a:lnTo>
                  <a:lnTo>
                    <a:pt x="706" y="227"/>
                  </a:lnTo>
                  <a:lnTo>
                    <a:pt x="720" y="247"/>
                  </a:lnTo>
                  <a:lnTo>
                    <a:pt x="732" y="269"/>
                  </a:lnTo>
                  <a:lnTo>
                    <a:pt x="742" y="291"/>
                  </a:lnTo>
                  <a:lnTo>
                    <a:pt x="752" y="315"/>
                  </a:lnTo>
                  <a:lnTo>
                    <a:pt x="760" y="339"/>
                  </a:lnTo>
                  <a:lnTo>
                    <a:pt x="766" y="363"/>
                  </a:lnTo>
                  <a:lnTo>
                    <a:pt x="770" y="387"/>
                  </a:lnTo>
                  <a:lnTo>
                    <a:pt x="770" y="387"/>
                  </a:lnTo>
                  <a:close/>
                  <a:moveTo>
                    <a:pt x="318" y="387"/>
                  </a:moveTo>
                  <a:lnTo>
                    <a:pt x="318" y="387"/>
                  </a:lnTo>
                  <a:lnTo>
                    <a:pt x="320" y="361"/>
                  </a:lnTo>
                  <a:lnTo>
                    <a:pt x="324" y="333"/>
                  </a:lnTo>
                  <a:lnTo>
                    <a:pt x="334" y="283"/>
                  </a:lnTo>
                  <a:lnTo>
                    <a:pt x="346" y="239"/>
                  </a:lnTo>
                  <a:lnTo>
                    <a:pt x="362" y="196"/>
                  </a:lnTo>
                  <a:lnTo>
                    <a:pt x="378" y="160"/>
                  </a:lnTo>
                  <a:lnTo>
                    <a:pt x="394" y="130"/>
                  </a:lnTo>
                  <a:lnTo>
                    <a:pt x="410" y="104"/>
                  </a:lnTo>
                  <a:lnTo>
                    <a:pt x="424" y="84"/>
                  </a:lnTo>
                  <a:lnTo>
                    <a:pt x="424" y="84"/>
                  </a:lnTo>
                  <a:lnTo>
                    <a:pt x="424" y="84"/>
                  </a:lnTo>
                  <a:lnTo>
                    <a:pt x="424" y="84"/>
                  </a:lnTo>
                  <a:lnTo>
                    <a:pt x="438" y="104"/>
                  </a:lnTo>
                  <a:lnTo>
                    <a:pt x="454" y="130"/>
                  </a:lnTo>
                  <a:lnTo>
                    <a:pt x="472" y="160"/>
                  </a:lnTo>
                  <a:lnTo>
                    <a:pt x="488" y="196"/>
                  </a:lnTo>
                  <a:lnTo>
                    <a:pt x="502" y="237"/>
                  </a:lnTo>
                  <a:lnTo>
                    <a:pt x="516" y="283"/>
                  </a:lnTo>
                  <a:lnTo>
                    <a:pt x="526" y="333"/>
                  </a:lnTo>
                  <a:lnTo>
                    <a:pt x="528" y="361"/>
                  </a:lnTo>
                  <a:lnTo>
                    <a:pt x="530" y="387"/>
                  </a:lnTo>
                  <a:lnTo>
                    <a:pt x="318" y="387"/>
                  </a:lnTo>
                  <a:close/>
                  <a:moveTo>
                    <a:pt x="528" y="471"/>
                  </a:moveTo>
                  <a:lnTo>
                    <a:pt x="528" y="471"/>
                  </a:lnTo>
                  <a:lnTo>
                    <a:pt x="524" y="505"/>
                  </a:lnTo>
                  <a:lnTo>
                    <a:pt x="518" y="539"/>
                  </a:lnTo>
                  <a:lnTo>
                    <a:pt x="510" y="575"/>
                  </a:lnTo>
                  <a:lnTo>
                    <a:pt x="498" y="611"/>
                  </a:lnTo>
                  <a:lnTo>
                    <a:pt x="484" y="650"/>
                  </a:lnTo>
                  <a:lnTo>
                    <a:pt x="468" y="690"/>
                  </a:lnTo>
                  <a:lnTo>
                    <a:pt x="448" y="728"/>
                  </a:lnTo>
                  <a:lnTo>
                    <a:pt x="424" y="768"/>
                  </a:lnTo>
                  <a:lnTo>
                    <a:pt x="424" y="768"/>
                  </a:lnTo>
                  <a:lnTo>
                    <a:pt x="402" y="728"/>
                  </a:lnTo>
                  <a:lnTo>
                    <a:pt x="382" y="690"/>
                  </a:lnTo>
                  <a:lnTo>
                    <a:pt x="364" y="650"/>
                  </a:lnTo>
                  <a:lnTo>
                    <a:pt x="350" y="611"/>
                  </a:lnTo>
                  <a:lnTo>
                    <a:pt x="340" y="575"/>
                  </a:lnTo>
                  <a:lnTo>
                    <a:pt x="330" y="539"/>
                  </a:lnTo>
                  <a:lnTo>
                    <a:pt x="324" y="505"/>
                  </a:lnTo>
                  <a:lnTo>
                    <a:pt x="320" y="471"/>
                  </a:lnTo>
                  <a:lnTo>
                    <a:pt x="528" y="471"/>
                  </a:lnTo>
                  <a:close/>
                  <a:moveTo>
                    <a:pt x="316" y="102"/>
                  </a:moveTo>
                  <a:lnTo>
                    <a:pt x="316" y="102"/>
                  </a:lnTo>
                  <a:lnTo>
                    <a:pt x="304" y="128"/>
                  </a:lnTo>
                  <a:lnTo>
                    <a:pt x="290" y="158"/>
                  </a:lnTo>
                  <a:lnTo>
                    <a:pt x="278" y="190"/>
                  </a:lnTo>
                  <a:lnTo>
                    <a:pt x="266" y="225"/>
                  </a:lnTo>
                  <a:lnTo>
                    <a:pt x="256" y="263"/>
                  </a:lnTo>
                  <a:lnTo>
                    <a:pt x="248" y="301"/>
                  </a:lnTo>
                  <a:lnTo>
                    <a:pt x="242" y="343"/>
                  </a:lnTo>
                  <a:lnTo>
                    <a:pt x="238" y="387"/>
                  </a:lnTo>
                  <a:lnTo>
                    <a:pt x="86" y="387"/>
                  </a:lnTo>
                  <a:lnTo>
                    <a:pt x="86" y="387"/>
                  </a:lnTo>
                  <a:lnTo>
                    <a:pt x="90" y="363"/>
                  </a:lnTo>
                  <a:lnTo>
                    <a:pt x="94" y="339"/>
                  </a:lnTo>
                  <a:lnTo>
                    <a:pt x="102" y="315"/>
                  </a:lnTo>
                  <a:lnTo>
                    <a:pt x="110" y="293"/>
                  </a:lnTo>
                  <a:lnTo>
                    <a:pt x="122" y="271"/>
                  </a:lnTo>
                  <a:lnTo>
                    <a:pt x="134" y="251"/>
                  </a:lnTo>
                  <a:lnTo>
                    <a:pt x="146" y="231"/>
                  </a:lnTo>
                  <a:lnTo>
                    <a:pt x="160" y="210"/>
                  </a:lnTo>
                  <a:lnTo>
                    <a:pt x="176" y="192"/>
                  </a:lnTo>
                  <a:lnTo>
                    <a:pt x="194" y="176"/>
                  </a:lnTo>
                  <a:lnTo>
                    <a:pt x="212" y="160"/>
                  </a:lnTo>
                  <a:lnTo>
                    <a:pt x="230" y="146"/>
                  </a:lnTo>
                  <a:lnTo>
                    <a:pt x="250" y="132"/>
                  </a:lnTo>
                  <a:lnTo>
                    <a:pt x="272" y="120"/>
                  </a:lnTo>
                  <a:lnTo>
                    <a:pt x="294" y="110"/>
                  </a:lnTo>
                  <a:lnTo>
                    <a:pt x="316" y="102"/>
                  </a:lnTo>
                  <a:lnTo>
                    <a:pt x="316" y="102"/>
                  </a:lnTo>
                  <a:close/>
                  <a:moveTo>
                    <a:pt x="86" y="471"/>
                  </a:moveTo>
                  <a:lnTo>
                    <a:pt x="238" y="471"/>
                  </a:lnTo>
                  <a:lnTo>
                    <a:pt x="238" y="471"/>
                  </a:lnTo>
                  <a:lnTo>
                    <a:pt x="242" y="503"/>
                  </a:lnTo>
                  <a:lnTo>
                    <a:pt x="248" y="537"/>
                  </a:lnTo>
                  <a:lnTo>
                    <a:pt x="254" y="573"/>
                  </a:lnTo>
                  <a:lnTo>
                    <a:pt x="264" y="607"/>
                  </a:lnTo>
                  <a:lnTo>
                    <a:pt x="276" y="646"/>
                  </a:lnTo>
                  <a:lnTo>
                    <a:pt x="288" y="682"/>
                  </a:lnTo>
                  <a:lnTo>
                    <a:pt x="306" y="720"/>
                  </a:lnTo>
                  <a:lnTo>
                    <a:pt x="324" y="758"/>
                  </a:lnTo>
                  <a:lnTo>
                    <a:pt x="324" y="758"/>
                  </a:lnTo>
                  <a:lnTo>
                    <a:pt x="300" y="750"/>
                  </a:lnTo>
                  <a:lnTo>
                    <a:pt x="278" y="740"/>
                  </a:lnTo>
                  <a:lnTo>
                    <a:pt x="256" y="728"/>
                  </a:lnTo>
                  <a:lnTo>
                    <a:pt x="236" y="716"/>
                  </a:lnTo>
                  <a:lnTo>
                    <a:pt x="216" y="702"/>
                  </a:lnTo>
                  <a:lnTo>
                    <a:pt x="198" y="686"/>
                  </a:lnTo>
                  <a:lnTo>
                    <a:pt x="180" y="668"/>
                  </a:lnTo>
                  <a:lnTo>
                    <a:pt x="164" y="650"/>
                  </a:lnTo>
                  <a:lnTo>
                    <a:pt x="148" y="631"/>
                  </a:lnTo>
                  <a:lnTo>
                    <a:pt x="134" y="611"/>
                  </a:lnTo>
                  <a:lnTo>
                    <a:pt x="122" y="589"/>
                  </a:lnTo>
                  <a:lnTo>
                    <a:pt x="112" y="567"/>
                  </a:lnTo>
                  <a:lnTo>
                    <a:pt x="102" y="543"/>
                  </a:lnTo>
                  <a:lnTo>
                    <a:pt x="96" y="519"/>
                  </a:lnTo>
                  <a:lnTo>
                    <a:pt x="90" y="495"/>
                  </a:lnTo>
                  <a:lnTo>
                    <a:pt x="86" y="471"/>
                  </a:lnTo>
                  <a:lnTo>
                    <a:pt x="86" y="471"/>
                  </a:lnTo>
                  <a:close/>
                  <a:moveTo>
                    <a:pt x="524" y="760"/>
                  </a:moveTo>
                  <a:lnTo>
                    <a:pt x="524" y="760"/>
                  </a:lnTo>
                  <a:lnTo>
                    <a:pt x="542" y="722"/>
                  </a:lnTo>
                  <a:lnTo>
                    <a:pt x="560" y="684"/>
                  </a:lnTo>
                  <a:lnTo>
                    <a:pt x="574" y="646"/>
                  </a:lnTo>
                  <a:lnTo>
                    <a:pt x="584" y="609"/>
                  </a:lnTo>
                  <a:lnTo>
                    <a:pt x="594" y="573"/>
                  </a:lnTo>
                  <a:lnTo>
                    <a:pt x="602" y="537"/>
                  </a:lnTo>
                  <a:lnTo>
                    <a:pt x="606" y="503"/>
                  </a:lnTo>
                  <a:lnTo>
                    <a:pt x="610" y="471"/>
                  </a:lnTo>
                  <a:lnTo>
                    <a:pt x="770" y="471"/>
                  </a:lnTo>
                  <a:lnTo>
                    <a:pt x="770" y="471"/>
                  </a:lnTo>
                  <a:lnTo>
                    <a:pt x="766" y="495"/>
                  </a:lnTo>
                  <a:lnTo>
                    <a:pt x="760" y="521"/>
                  </a:lnTo>
                  <a:lnTo>
                    <a:pt x="752" y="545"/>
                  </a:lnTo>
                  <a:lnTo>
                    <a:pt x="742" y="569"/>
                  </a:lnTo>
                  <a:lnTo>
                    <a:pt x="732" y="591"/>
                  </a:lnTo>
                  <a:lnTo>
                    <a:pt x="718" y="613"/>
                  </a:lnTo>
                  <a:lnTo>
                    <a:pt x="704" y="633"/>
                  </a:lnTo>
                  <a:lnTo>
                    <a:pt x="690" y="654"/>
                  </a:lnTo>
                  <a:lnTo>
                    <a:pt x="672" y="672"/>
                  </a:lnTo>
                  <a:lnTo>
                    <a:pt x="654" y="688"/>
                  </a:lnTo>
                  <a:lnTo>
                    <a:pt x="636" y="704"/>
                  </a:lnTo>
                  <a:lnTo>
                    <a:pt x="614" y="718"/>
                  </a:lnTo>
                  <a:lnTo>
                    <a:pt x="594" y="732"/>
                  </a:lnTo>
                  <a:lnTo>
                    <a:pt x="572" y="742"/>
                  </a:lnTo>
                  <a:lnTo>
                    <a:pt x="548" y="752"/>
                  </a:lnTo>
                  <a:lnTo>
                    <a:pt x="524" y="760"/>
                  </a:lnTo>
                  <a:lnTo>
                    <a:pt x="524" y="76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72" name="Group 271">
            <a:extLst>
              <a:ext uri="{FF2B5EF4-FFF2-40B4-BE49-F238E27FC236}">
                <a16:creationId xmlns:a16="http://schemas.microsoft.com/office/drawing/2014/main" id="{5E44CA92-F18B-49C7-9F0C-3B3ED144BE6F}"/>
              </a:ext>
            </a:extLst>
          </p:cNvPr>
          <p:cNvGrpSpPr/>
          <p:nvPr/>
        </p:nvGrpSpPr>
        <p:grpSpPr>
          <a:xfrm>
            <a:off x="6110960" y="3084463"/>
            <a:ext cx="425686" cy="512125"/>
            <a:chOff x="3501379" y="3084081"/>
            <a:chExt cx="425686" cy="512125"/>
          </a:xfrm>
        </p:grpSpPr>
        <p:sp>
          <p:nvSpPr>
            <p:cNvPr id="273" name="Rectangle: Rounded Corners 272">
              <a:extLst>
                <a:ext uri="{FF2B5EF4-FFF2-40B4-BE49-F238E27FC236}">
                  <a16:creationId xmlns:a16="http://schemas.microsoft.com/office/drawing/2014/main" id="{E3ABD889-F55F-448C-B98E-AB980B809E3A}"/>
                </a:ext>
              </a:extLst>
            </p:cNvPr>
            <p:cNvSpPr/>
            <p:nvPr/>
          </p:nvSpPr>
          <p:spPr>
            <a:xfrm>
              <a:off x="3501379" y="3084081"/>
              <a:ext cx="264069" cy="512125"/>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4" name="Straight Connector 273">
              <a:extLst>
                <a:ext uri="{FF2B5EF4-FFF2-40B4-BE49-F238E27FC236}">
                  <a16:creationId xmlns:a16="http://schemas.microsoft.com/office/drawing/2014/main" id="{B4A22054-1F98-4B7B-9DD5-23D8B8CD0626}"/>
                </a:ext>
              </a:extLst>
            </p:cNvPr>
            <p:cNvCxnSpPr>
              <a:cxnSpLocks/>
            </p:cNvCxnSpPr>
            <p:nvPr/>
          </p:nvCxnSpPr>
          <p:spPr>
            <a:xfrm>
              <a:off x="3556595" y="349527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1151690-2BC9-4B63-A8D7-606F03980D90}"/>
                </a:ext>
              </a:extLst>
            </p:cNvPr>
            <p:cNvCxnSpPr>
              <a:cxnSpLocks/>
            </p:cNvCxnSpPr>
            <p:nvPr/>
          </p:nvCxnSpPr>
          <p:spPr>
            <a:xfrm>
              <a:off x="3556595" y="3446029"/>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BEFFF0C-2C21-4ADB-942F-F7A99C330B73}"/>
                </a:ext>
              </a:extLst>
            </p:cNvPr>
            <p:cNvCxnSpPr>
              <a:cxnSpLocks/>
            </p:cNvCxnSpPr>
            <p:nvPr/>
          </p:nvCxnSpPr>
          <p:spPr>
            <a:xfrm>
              <a:off x="3556595" y="3212092"/>
              <a:ext cx="15363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7" name="Oval 276">
              <a:extLst>
                <a:ext uri="{FF2B5EF4-FFF2-40B4-BE49-F238E27FC236}">
                  <a16:creationId xmlns:a16="http://schemas.microsoft.com/office/drawing/2014/main" id="{1B1A33A6-D229-4BAD-AEEC-908B341E41E6}"/>
                </a:ext>
              </a:extLst>
            </p:cNvPr>
            <p:cNvSpPr/>
            <p:nvPr/>
          </p:nvSpPr>
          <p:spPr>
            <a:xfrm>
              <a:off x="3610821" y="3302003"/>
              <a:ext cx="45719" cy="4571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8" name="Oval 277">
              <a:extLst>
                <a:ext uri="{FF2B5EF4-FFF2-40B4-BE49-F238E27FC236}">
                  <a16:creationId xmlns:a16="http://schemas.microsoft.com/office/drawing/2014/main" id="{DEEAFC53-930A-4AE3-99BB-71C87771ED36}"/>
                </a:ext>
              </a:extLst>
            </p:cNvPr>
            <p:cNvSpPr/>
            <p:nvPr/>
          </p:nvSpPr>
          <p:spPr>
            <a:xfrm>
              <a:off x="3681460" y="3216811"/>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9" name="Freeform 58">
              <a:extLst>
                <a:ext uri="{FF2B5EF4-FFF2-40B4-BE49-F238E27FC236}">
                  <a16:creationId xmlns:a16="http://schemas.microsoft.com/office/drawing/2014/main" id="{54B36084-B012-4EAF-BAB7-358FFEB19D40}"/>
                </a:ext>
              </a:extLst>
            </p:cNvPr>
            <p:cNvSpPr>
              <a:spLocks noEditPoints="1"/>
            </p:cNvSpPr>
            <p:nvPr/>
          </p:nvSpPr>
          <p:spPr bwMode="auto">
            <a:xfrm>
              <a:off x="3714762" y="3250578"/>
              <a:ext cx="181179" cy="181603"/>
            </a:xfrm>
            <a:custGeom>
              <a:avLst/>
              <a:gdLst>
                <a:gd name="T0" fmla="*/ 342 w 854"/>
                <a:gd name="T1" fmla="*/ 10 h 856"/>
                <a:gd name="T2" fmla="*/ 188 w 854"/>
                <a:gd name="T3" fmla="*/ 74 h 856"/>
                <a:gd name="T4" fmla="*/ 74 w 854"/>
                <a:gd name="T5" fmla="*/ 190 h 856"/>
                <a:gd name="T6" fmla="*/ 10 w 854"/>
                <a:gd name="T7" fmla="*/ 343 h 856"/>
                <a:gd name="T8" fmla="*/ 2 w 854"/>
                <a:gd name="T9" fmla="*/ 473 h 856"/>
                <a:gd name="T10" fmla="*/ 52 w 854"/>
                <a:gd name="T11" fmla="*/ 633 h 856"/>
                <a:gd name="T12" fmla="*/ 156 w 854"/>
                <a:gd name="T13" fmla="*/ 760 h 856"/>
                <a:gd name="T14" fmla="*/ 300 w 854"/>
                <a:gd name="T15" fmla="*/ 838 h 856"/>
                <a:gd name="T16" fmla="*/ 428 w 854"/>
                <a:gd name="T17" fmla="*/ 856 h 856"/>
                <a:gd name="T18" fmla="*/ 594 w 854"/>
                <a:gd name="T19" fmla="*/ 824 h 856"/>
                <a:gd name="T20" fmla="*/ 730 w 854"/>
                <a:gd name="T21" fmla="*/ 732 h 856"/>
                <a:gd name="T22" fmla="*/ 820 w 854"/>
                <a:gd name="T23" fmla="*/ 595 h 856"/>
                <a:gd name="T24" fmla="*/ 854 w 854"/>
                <a:gd name="T25" fmla="*/ 429 h 856"/>
                <a:gd name="T26" fmla="*/ 836 w 854"/>
                <a:gd name="T27" fmla="*/ 301 h 856"/>
                <a:gd name="T28" fmla="*/ 756 w 854"/>
                <a:gd name="T29" fmla="*/ 156 h 856"/>
                <a:gd name="T30" fmla="*/ 630 w 854"/>
                <a:gd name="T31" fmla="*/ 52 h 856"/>
                <a:gd name="T32" fmla="*/ 470 w 854"/>
                <a:gd name="T33" fmla="*/ 4 h 856"/>
                <a:gd name="T34" fmla="*/ 612 w 854"/>
                <a:gd name="T35" fmla="*/ 387 h 856"/>
                <a:gd name="T36" fmla="*/ 592 w 854"/>
                <a:gd name="T37" fmla="*/ 261 h 856"/>
                <a:gd name="T38" fmla="*/ 544 w 854"/>
                <a:gd name="T39" fmla="*/ 126 h 856"/>
                <a:gd name="T40" fmla="*/ 576 w 854"/>
                <a:gd name="T41" fmla="*/ 118 h 856"/>
                <a:gd name="T42" fmla="*/ 658 w 854"/>
                <a:gd name="T43" fmla="*/ 172 h 856"/>
                <a:gd name="T44" fmla="*/ 720 w 854"/>
                <a:gd name="T45" fmla="*/ 247 h 856"/>
                <a:gd name="T46" fmla="*/ 760 w 854"/>
                <a:gd name="T47" fmla="*/ 339 h 856"/>
                <a:gd name="T48" fmla="*/ 318 w 854"/>
                <a:gd name="T49" fmla="*/ 387 h 856"/>
                <a:gd name="T50" fmla="*/ 334 w 854"/>
                <a:gd name="T51" fmla="*/ 283 h 856"/>
                <a:gd name="T52" fmla="*/ 394 w 854"/>
                <a:gd name="T53" fmla="*/ 130 h 856"/>
                <a:gd name="T54" fmla="*/ 424 w 854"/>
                <a:gd name="T55" fmla="*/ 84 h 856"/>
                <a:gd name="T56" fmla="*/ 472 w 854"/>
                <a:gd name="T57" fmla="*/ 160 h 856"/>
                <a:gd name="T58" fmla="*/ 526 w 854"/>
                <a:gd name="T59" fmla="*/ 333 h 856"/>
                <a:gd name="T60" fmla="*/ 528 w 854"/>
                <a:gd name="T61" fmla="*/ 471 h 856"/>
                <a:gd name="T62" fmla="*/ 510 w 854"/>
                <a:gd name="T63" fmla="*/ 575 h 856"/>
                <a:gd name="T64" fmla="*/ 448 w 854"/>
                <a:gd name="T65" fmla="*/ 728 h 856"/>
                <a:gd name="T66" fmla="*/ 382 w 854"/>
                <a:gd name="T67" fmla="*/ 690 h 856"/>
                <a:gd name="T68" fmla="*/ 330 w 854"/>
                <a:gd name="T69" fmla="*/ 539 h 856"/>
                <a:gd name="T70" fmla="*/ 316 w 854"/>
                <a:gd name="T71" fmla="*/ 102 h 856"/>
                <a:gd name="T72" fmla="*/ 278 w 854"/>
                <a:gd name="T73" fmla="*/ 190 h 856"/>
                <a:gd name="T74" fmla="*/ 242 w 854"/>
                <a:gd name="T75" fmla="*/ 343 h 856"/>
                <a:gd name="T76" fmla="*/ 90 w 854"/>
                <a:gd name="T77" fmla="*/ 363 h 856"/>
                <a:gd name="T78" fmla="*/ 122 w 854"/>
                <a:gd name="T79" fmla="*/ 271 h 856"/>
                <a:gd name="T80" fmla="*/ 176 w 854"/>
                <a:gd name="T81" fmla="*/ 192 h 856"/>
                <a:gd name="T82" fmla="*/ 250 w 854"/>
                <a:gd name="T83" fmla="*/ 132 h 856"/>
                <a:gd name="T84" fmla="*/ 316 w 854"/>
                <a:gd name="T85" fmla="*/ 102 h 856"/>
                <a:gd name="T86" fmla="*/ 242 w 854"/>
                <a:gd name="T87" fmla="*/ 503 h 856"/>
                <a:gd name="T88" fmla="*/ 276 w 854"/>
                <a:gd name="T89" fmla="*/ 646 h 856"/>
                <a:gd name="T90" fmla="*/ 324 w 854"/>
                <a:gd name="T91" fmla="*/ 758 h 856"/>
                <a:gd name="T92" fmla="*/ 236 w 854"/>
                <a:gd name="T93" fmla="*/ 716 h 856"/>
                <a:gd name="T94" fmla="*/ 164 w 854"/>
                <a:gd name="T95" fmla="*/ 650 h 856"/>
                <a:gd name="T96" fmla="*/ 112 w 854"/>
                <a:gd name="T97" fmla="*/ 567 h 856"/>
                <a:gd name="T98" fmla="*/ 86 w 854"/>
                <a:gd name="T99" fmla="*/ 471 h 856"/>
                <a:gd name="T100" fmla="*/ 542 w 854"/>
                <a:gd name="T101" fmla="*/ 722 h 856"/>
                <a:gd name="T102" fmla="*/ 594 w 854"/>
                <a:gd name="T103" fmla="*/ 573 h 856"/>
                <a:gd name="T104" fmla="*/ 770 w 854"/>
                <a:gd name="T105" fmla="*/ 471 h 856"/>
                <a:gd name="T106" fmla="*/ 752 w 854"/>
                <a:gd name="T107" fmla="*/ 545 h 856"/>
                <a:gd name="T108" fmla="*/ 704 w 854"/>
                <a:gd name="T109" fmla="*/ 633 h 856"/>
                <a:gd name="T110" fmla="*/ 636 w 854"/>
                <a:gd name="T111" fmla="*/ 704 h 856"/>
                <a:gd name="T112" fmla="*/ 548 w 854"/>
                <a:gd name="T113" fmla="*/ 75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856">
                  <a:moveTo>
                    <a:pt x="428" y="0"/>
                  </a:moveTo>
                  <a:lnTo>
                    <a:pt x="428" y="0"/>
                  </a:lnTo>
                  <a:lnTo>
                    <a:pt x="384" y="4"/>
                  </a:lnTo>
                  <a:lnTo>
                    <a:pt x="342" y="10"/>
                  </a:lnTo>
                  <a:lnTo>
                    <a:pt x="300" y="20"/>
                  </a:lnTo>
                  <a:lnTo>
                    <a:pt x="262" y="34"/>
                  </a:lnTo>
                  <a:lnTo>
                    <a:pt x="224" y="52"/>
                  </a:lnTo>
                  <a:lnTo>
                    <a:pt x="188" y="74"/>
                  </a:lnTo>
                  <a:lnTo>
                    <a:pt x="156" y="98"/>
                  </a:lnTo>
                  <a:lnTo>
                    <a:pt x="126" y="126"/>
                  </a:lnTo>
                  <a:lnTo>
                    <a:pt x="98" y="156"/>
                  </a:lnTo>
                  <a:lnTo>
                    <a:pt x="74" y="190"/>
                  </a:lnTo>
                  <a:lnTo>
                    <a:pt x="52" y="225"/>
                  </a:lnTo>
                  <a:lnTo>
                    <a:pt x="34" y="263"/>
                  </a:lnTo>
                  <a:lnTo>
                    <a:pt x="20" y="301"/>
                  </a:lnTo>
                  <a:lnTo>
                    <a:pt x="10" y="343"/>
                  </a:lnTo>
                  <a:lnTo>
                    <a:pt x="2" y="385"/>
                  </a:lnTo>
                  <a:lnTo>
                    <a:pt x="0" y="429"/>
                  </a:lnTo>
                  <a:lnTo>
                    <a:pt x="0" y="429"/>
                  </a:lnTo>
                  <a:lnTo>
                    <a:pt x="2" y="473"/>
                  </a:lnTo>
                  <a:lnTo>
                    <a:pt x="10" y="515"/>
                  </a:lnTo>
                  <a:lnTo>
                    <a:pt x="20" y="555"/>
                  </a:lnTo>
                  <a:lnTo>
                    <a:pt x="34" y="595"/>
                  </a:lnTo>
                  <a:lnTo>
                    <a:pt x="52" y="633"/>
                  </a:lnTo>
                  <a:lnTo>
                    <a:pt x="74" y="668"/>
                  </a:lnTo>
                  <a:lnTo>
                    <a:pt x="98" y="702"/>
                  </a:lnTo>
                  <a:lnTo>
                    <a:pt x="126" y="732"/>
                  </a:lnTo>
                  <a:lnTo>
                    <a:pt x="156" y="760"/>
                  </a:lnTo>
                  <a:lnTo>
                    <a:pt x="188" y="784"/>
                  </a:lnTo>
                  <a:lnTo>
                    <a:pt x="224" y="806"/>
                  </a:lnTo>
                  <a:lnTo>
                    <a:pt x="262" y="824"/>
                  </a:lnTo>
                  <a:lnTo>
                    <a:pt x="300" y="838"/>
                  </a:lnTo>
                  <a:lnTo>
                    <a:pt x="342" y="848"/>
                  </a:lnTo>
                  <a:lnTo>
                    <a:pt x="384" y="854"/>
                  </a:lnTo>
                  <a:lnTo>
                    <a:pt x="428" y="856"/>
                  </a:lnTo>
                  <a:lnTo>
                    <a:pt x="428" y="856"/>
                  </a:lnTo>
                  <a:lnTo>
                    <a:pt x="470" y="854"/>
                  </a:lnTo>
                  <a:lnTo>
                    <a:pt x="514" y="848"/>
                  </a:lnTo>
                  <a:lnTo>
                    <a:pt x="554" y="838"/>
                  </a:lnTo>
                  <a:lnTo>
                    <a:pt x="594" y="824"/>
                  </a:lnTo>
                  <a:lnTo>
                    <a:pt x="630" y="806"/>
                  </a:lnTo>
                  <a:lnTo>
                    <a:pt x="666" y="784"/>
                  </a:lnTo>
                  <a:lnTo>
                    <a:pt x="698" y="760"/>
                  </a:lnTo>
                  <a:lnTo>
                    <a:pt x="730" y="732"/>
                  </a:lnTo>
                  <a:lnTo>
                    <a:pt x="756" y="702"/>
                  </a:lnTo>
                  <a:lnTo>
                    <a:pt x="782" y="668"/>
                  </a:lnTo>
                  <a:lnTo>
                    <a:pt x="802" y="633"/>
                  </a:lnTo>
                  <a:lnTo>
                    <a:pt x="820" y="595"/>
                  </a:lnTo>
                  <a:lnTo>
                    <a:pt x="836" y="555"/>
                  </a:lnTo>
                  <a:lnTo>
                    <a:pt x="846" y="515"/>
                  </a:lnTo>
                  <a:lnTo>
                    <a:pt x="852" y="473"/>
                  </a:lnTo>
                  <a:lnTo>
                    <a:pt x="854" y="429"/>
                  </a:lnTo>
                  <a:lnTo>
                    <a:pt x="854" y="429"/>
                  </a:lnTo>
                  <a:lnTo>
                    <a:pt x="852" y="385"/>
                  </a:lnTo>
                  <a:lnTo>
                    <a:pt x="846" y="343"/>
                  </a:lnTo>
                  <a:lnTo>
                    <a:pt x="836" y="301"/>
                  </a:lnTo>
                  <a:lnTo>
                    <a:pt x="820" y="263"/>
                  </a:lnTo>
                  <a:lnTo>
                    <a:pt x="802" y="225"/>
                  </a:lnTo>
                  <a:lnTo>
                    <a:pt x="782" y="190"/>
                  </a:lnTo>
                  <a:lnTo>
                    <a:pt x="756" y="156"/>
                  </a:lnTo>
                  <a:lnTo>
                    <a:pt x="730" y="126"/>
                  </a:lnTo>
                  <a:lnTo>
                    <a:pt x="698" y="98"/>
                  </a:lnTo>
                  <a:lnTo>
                    <a:pt x="666" y="74"/>
                  </a:lnTo>
                  <a:lnTo>
                    <a:pt x="630" y="52"/>
                  </a:lnTo>
                  <a:lnTo>
                    <a:pt x="594" y="34"/>
                  </a:lnTo>
                  <a:lnTo>
                    <a:pt x="554" y="20"/>
                  </a:lnTo>
                  <a:lnTo>
                    <a:pt x="514" y="10"/>
                  </a:lnTo>
                  <a:lnTo>
                    <a:pt x="470" y="4"/>
                  </a:lnTo>
                  <a:lnTo>
                    <a:pt x="428" y="0"/>
                  </a:lnTo>
                  <a:lnTo>
                    <a:pt x="428" y="0"/>
                  </a:lnTo>
                  <a:close/>
                  <a:moveTo>
                    <a:pt x="770" y="387"/>
                  </a:moveTo>
                  <a:lnTo>
                    <a:pt x="612" y="387"/>
                  </a:lnTo>
                  <a:lnTo>
                    <a:pt x="612" y="387"/>
                  </a:lnTo>
                  <a:lnTo>
                    <a:pt x="608" y="343"/>
                  </a:lnTo>
                  <a:lnTo>
                    <a:pt x="602" y="301"/>
                  </a:lnTo>
                  <a:lnTo>
                    <a:pt x="592" y="261"/>
                  </a:lnTo>
                  <a:lnTo>
                    <a:pt x="582" y="223"/>
                  </a:lnTo>
                  <a:lnTo>
                    <a:pt x="570" y="188"/>
                  </a:lnTo>
                  <a:lnTo>
                    <a:pt x="558" y="156"/>
                  </a:lnTo>
                  <a:lnTo>
                    <a:pt x="544" y="126"/>
                  </a:lnTo>
                  <a:lnTo>
                    <a:pt x="530" y="100"/>
                  </a:lnTo>
                  <a:lnTo>
                    <a:pt x="530" y="100"/>
                  </a:lnTo>
                  <a:lnTo>
                    <a:pt x="554" y="108"/>
                  </a:lnTo>
                  <a:lnTo>
                    <a:pt x="576" y="118"/>
                  </a:lnTo>
                  <a:lnTo>
                    <a:pt x="598" y="128"/>
                  </a:lnTo>
                  <a:lnTo>
                    <a:pt x="620" y="142"/>
                  </a:lnTo>
                  <a:lnTo>
                    <a:pt x="638" y="156"/>
                  </a:lnTo>
                  <a:lnTo>
                    <a:pt x="658" y="172"/>
                  </a:lnTo>
                  <a:lnTo>
                    <a:pt x="676" y="188"/>
                  </a:lnTo>
                  <a:lnTo>
                    <a:pt x="692" y="206"/>
                  </a:lnTo>
                  <a:lnTo>
                    <a:pt x="706" y="227"/>
                  </a:lnTo>
                  <a:lnTo>
                    <a:pt x="720" y="247"/>
                  </a:lnTo>
                  <a:lnTo>
                    <a:pt x="732" y="269"/>
                  </a:lnTo>
                  <a:lnTo>
                    <a:pt x="742" y="291"/>
                  </a:lnTo>
                  <a:lnTo>
                    <a:pt x="752" y="315"/>
                  </a:lnTo>
                  <a:lnTo>
                    <a:pt x="760" y="339"/>
                  </a:lnTo>
                  <a:lnTo>
                    <a:pt x="766" y="363"/>
                  </a:lnTo>
                  <a:lnTo>
                    <a:pt x="770" y="387"/>
                  </a:lnTo>
                  <a:lnTo>
                    <a:pt x="770" y="387"/>
                  </a:lnTo>
                  <a:close/>
                  <a:moveTo>
                    <a:pt x="318" y="387"/>
                  </a:moveTo>
                  <a:lnTo>
                    <a:pt x="318" y="387"/>
                  </a:lnTo>
                  <a:lnTo>
                    <a:pt x="320" y="361"/>
                  </a:lnTo>
                  <a:lnTo>
                    <a:pt x="324" y="333"/>
                  </a:lnTo>
                  <a:lnTo>
                    <a:pt x="334" y="283"/>
                  </a:lnTo>
                  <a:lnTo>
                    <a:pt x="346" y="239"/>
                  </a:lnTo>
                  <a:lnTo>
                    <a:pt x="362" y="196"/>
                  </a:lnTo>
                  <a:lnTo>
                    <a:pt x="378" y="160"/>
                  </a:lnTo>
                  <a:lnTo>
                    <a:pt x="394" y="130"/>
                  </a:lnTo>
                  <a:lnTo>
                    <a:pt x="410" y="104"/>
                  </a:lnTo>
                  <a:lnTo>
                    <a:pt x="424" y="84"/>
                  </a:lnTo>
                  <a:lnTo>
                    <a:pt x="424" y="84"/>
                  </a:lnTo>
                  <a:lnTo>
                    <a:pt x="424" y="84"/>
                  </a:lnTo>
                  <a:lnTo>
                    <a:pt x="424" y="84"/>
                  </a:lnTo>
                  <a:lnTo>
                    <a:pt x="438" y="104"/>
                  </a:lnTo>
                  <a:lnTo>
                    <a:pt x="454" y="130"/>
                  </a:lnTo>
                  <a:lnTo>
                    <a:pt x="472" y="160"/>
                  </a:lnTo>
                  <a:lnTo>
                    <a:pt x="488" y="196"/>
                  </a:lnTo>
                  <a:lnTo>
                    <a:pt x="502" y="237"/>
                  </a:lnTo>
                  <a:lnTo>
                    <a:pt x="516" y="283"/>
                  </a:lnTo>
                  <a:lnTo>
                    <a:pt x="526" y="333"/>
                  </a:lnTo>
                  <a:lnTo>
                    <a:pt x="528" y="361"/>
                  </a:lnTo>
                  <a:lnTo>
                    <a:pt x="530" y="387"/>
                  </a:lnTo>
                  <a:lnTo>
                    <a:pt x="318" y="387"/>
                  </a:lnTo>
                  <a:close/>
                  <a:moveTo>
                    <a:pt x="528" y="471"/>
                  </a:moveTo>
                  <a:lnTo>
                    <a:pt x="528" y="471"/>
                  </a:lnTo>
                  <a:lnTo>
                    <a:pt x="524" y="505"/>
                  </a:lnTo>
                  <a:lnTo>
                    <a:pt x="518" y="539"/>
                  </a:lnTo>
                  <a:lnTo>
                    <a:pt x="510" y="575"/>
                  </a:lnTo>
                  <a:lnTo>
                    <a:pt x="498" y="611"/>
                  </a:lnTo>
                  <a:lnTo>
                    <a:pt x="484" y="650"/>
                  </a:lnTo>
                  <a:lnTo>
                    <a:pt x="468" y="690"/>
                  </a:lnTo>
                  <a:lnTo>
                    <a:pt x="448" y="728"/>
                  </a:lnTo>
                  <a:lnTo>
                    <a:pt x="424" y="768"/>
                  </a:lnTo>
                  <a:lnTo>
                    <a:pt x="424" y="768"/>
                  </a:lnTo>
                  <a:lnTo>
                    <a:pt x="402" y="728"/>
                  </a:lnTo>
                  <a:lnTo>
                    <a:pt x="382" y="690"/>
                  </a:lnTo>
                  <a:lnTo>
                    <a:pt x="364" y="650"/>
                  </a:lnTo>
                  <a:lnTo>
                    <a:pt x="350" y="611"/>
                  </a:lnTo>
                  <a:lnTo>
                    <a:pt x="340" y="575"/>
                  </a:lnTo>
                  <a:lnTo>
                    <a:pt x="330" y="539"/>
                  </a:lnTo>
                  <a:lnTo>
                    <a:pt x="324" y="505"/>
                  </a:lnTo>
                  <a:lnTo>
                    <a:pt x="320" y="471"/>
                  </a:lnTo>
                  <a:lnTo>
                    <a:pt x="528" y="471"/>
                  </a:lnTo>
                  <a:close/>
                  <a:moveTo>
                    <a:pt x="316" y="102"/>
                  </a:moveTo>
                  <a:lnTo>
                    <a:pt x="316" y="102"/>
                  </a:lnTo>
                  <a:lnTo>
                    <a:pt x="304" y="128"/>
                  </a:lnTo>
                  <a:lnTo>
                    <a:pt x="290" y="158"/>
                  </a:lnTo>
                  <a:lnTo>
                    <a:pt x="278" y="190"/>
                  </a:lnTo>
                  <a:lnTo>
                    <a:pt x="266" y="225"/>
                  </a:lnTo>
                  <a:lnTo>
                    <a:pt x="256" y="263"/>
                  </a:lnTo>
                  <a:lnTo>
                    <a:pt x="248" y="301"/>
                  </a:lnTo>
                  <a:lnTo>
                    <a:pt x="242" y="343"/>
                  </a:lnTo>
                  <a:lnTo>
                    <a:pt x="238" y="387"/>
                  </a:lnTo>
                  <a:lnTo>
                    <a:pt x="86" y="387"/>
                  </a:lnTo>
                  <a:lnTo>
                    <a:pt x="86" y="387"/>
                  </a:lnTo>
                  <a:lnTo>
                    <a:pt x="90" y="363"/>
                  </a:lnTo>
                  <a:lnTo>
                    <a:pt x="94" y="339"/>
                  </a:lnTo>
                  <a:lnTo>
                    <a:pt x="102" y="315"/>
                  </a:lnTo>
                  <a:lnTo>
                    <a:pt x="110" y="293"/>
                  </a:lnTo>
                  <a:lnTo>
                    <a:pt x="122" y="271"/>
                  </a:lnTo>
                  <a:lnTo>
                    <a:pt x="134" y="251"/>
                  </a:lnTo>
                  <a:lnTo>
                    <a:pt x="146" y="231"/>
                  </a:lnTo>
                  <a:lnTo>
                    <a:pt x="160" y="210"/>
                  </a:lnTo>
                  <a:lnTo>
                    <a:pt x="176" y="192"/>
                  </a:lnTo>
                  <a:lnTo>
                    <a:pt x="194" y="176"/>
                  </a:lnTo>
                  <a:lnTo>
                    <a:pt x="212" y="160"/>
                  </a:lnTo>
                  <a:lnTo>
                    <a:pt x="230" y="146"/>
                  </a:lnTo>
                  <a:lnTo>
                    <a:pt x="250" y="132"/>
                  </a:lnTo>
                  <a:lnTo>
                    <a:pt x="272" y="120"/>
                  </a:lnTo>
                  <a:lnTo>
                    <a:pt x="294" y="110"/>
                  </a:lnTo>
                  <a:lnTo>
                    <a:pt x="316" y="102"/>
                  </a:lnTo>
                  <a:lnTo>
                    <a:pt x="316" y="102"/>
                  </a:lnTo>
                  <a:close/>
                  <a:moveTo>
                    <a:pt x="86" y="471"/>
                  </a:moveTo>
                  <a:lnTo>
                    <a:pt x="238" y="471"/>
                  </a:lnTo>
                  <a:lnTo>
                    <a:pt x="238" y="471"/>
                  </a:lnTo>
                  <a:lnTo>
                    <a:pt x="242" y="503"/>
                  </a:lnTo>
                  <a:lnTo>
                    <a:pt x="248" y="537"/>
                  </a:lnTo>
                  <a:lnTo>
                    <a:pt x="254" y="573"/>
                  </a:lnTo>
                  <a:lnTo>
                    <a:pt x="264" y="607"/>
                  </a:lnTo>
                  <a:lnTo>
                    <a:pt x="276" y="646"/>
                  </a:lnTo>
                  <a:lnTo>
                    <a:pt x="288" y="682"/>
                  </a:lnTo>
                  <a:lnTo>
                    <a:pt x="306" y="720"/>
                  </a:lnTo>
                  <a:lnTo>
                    <a:pt x="324" y="758"/>
                  </a:lnTo>
                  <a:lnTo>
                    <a:pt x="324" y="758"/>
                  </a:lnTo>
                  <a:lnTo>
                    <a:pt x="300" y="750"/>
                  </a:lnTo>
                  <a:lnTo>
                    <a:pt x="278" y="740"/>
                  </a:lnTo>
                  <a:lnTo>
                    <a:pt x="256" y="728"/>
                  </a:lnTo>
                  <a:lnTo>
                    <a:pt x="236" y="716"/>
                  </a:lnTo>
                  <a:lnTo>
                    <a:pt x="216" y="702"/>
                  </a:lnTo>
                  <a:lnTo>
                    <a:pt x="198" y="686"/>
                  </a:lnTo>
                  <a:lnTo>
                    <a:pt x="180" y="668"/>
                  </a:lnTo>
                  <a:lnTo>
                    <a:pt x="164" y="650"/>
                  </a:lnTo>
                  <a:lnTo>
                    <a:pt x="148" y="631"/>
                  </a:lnTo>
                  <a:lnTo>
                    <a:pt x="134" y="611"/>
                  </a:lnTo>
                  <a:lnTo>
                    <a:pt x="122" y="589"/>
                  </a:lnTo>
                  <a:lnTo>
                    <a:pt x="112" y="567"/>
                  </a:lnTo>
                  <a:lnTo>
                    <a:pt x="102" y="543"/>
                  </a:lnTo>
                  <a:lnTo>
                    <a:pt x="96" y="519"/>
                  </a:lnTo>
                  <a:lnTo>
                    <a:pt x="90" y="495"/>
                  </a:lnTo>
                  <a:lnTo>
                    <a:pt x="86" y="471"/>
                  </a:lnTo>
                  <a:lnTo>
                    <a:pt x="86" y="471"/>
                  </a:lnTo>
                  <a:close/>
                  <a:moveTo>
                    <a:pt x="524" y="760"/>
                  </a:moveTo>
                  <a:lnTo>
                    <a:pt x="524" y="760"/>
                  </a:lnTo>
                  <a:lnTo>
                    <a:pt x="542" y="722"/>
                  </a:lnTo>
                  <a:lnTo>
                    <a:pt x="560" y="684"/>
                  </a:lnTo>
                  <a:lnTo>
                    <a:pt x="574" y="646"/>
                  </a:lnTo>
                  <a:lnTo>
                    <a:pt x="584" y="609"/>
                  </a:lnTo>
                  <a:lnTo>
                    <a:pt x="594" y="573"/>
                  </a:lnTo>
                  <a:lnTo>
                    <a:pt x="602" y="537"/>
                  </a:lnTo>
                  <a:lnTo>
                    <a:pt x="606" y="503"/>
                  </a:lnTo>
                  <a:lnTo>
                    <a:pt x="610" y="471"/>
                  </a:lnTo>
                  <a:lnTo>
                    <a:pt x="770" y="471"/>
                  </a:lnTo>
                  <a:lnTo>
                    <a:pt x="770" y="471"/>
                  </a:lnTo>
                  <a:lnTo>
                    <a:pt x="766" y="495"/>
                  </a:lnTo>
                  <a:lnTo>
                    <a:pt x="760" y="521"/>
                  </a:lnTo>
                  <a:lnTo>
                    <a:pt x="752" y="545"/>
                  </a:lnTo>
                  <a:lnTo>
                    <a:pt x="742" y="569"/>
                  </a:lnTo>
                  <a:lnTo>
                    <a:pt x="732" y="591"/>
                  </a:lnTo>
                  <a:lnTo>
                    <a:pt x="718" y="613"/>
                  </a:lnTo>
                  <a:lnTo>
                    <a:pt x="704" y="633"/>
                  </a:lnTo>
                  <a:lnTo>
                    <a:pt x="690" y="654"/>
                  </a:lnTo>
                  <a:lnTo>
                    <a:pt x="672" y="672"/>
                  </a:lnTo>
                  <a:lnTo>
                    <a:pt x="654" y="688"/>
                  </a:lnTo>
                  <a:lnTo>
                    <a:pt x="636" y="704"/>
                  </a:lnTo>
                  <a:lnTo>
                    <a:pt x="614" y="718"/>
                  </a:lnTo>
                  <a:lnTo>
                    <a:pt x="594" y="732"/>
                  </a:lnTo>
                  <a:lnTo>
                    <a:pt x="572" y="742"/>
                  </a:lnTo>
                  <a:lnTo>
                    <a:pt x="548" y="752"/>
                  </a:lnTo>
                  <a:lnTo>
                    <a:pt x="524" y="760"/>
                  </a:lnTo>
                  <a:lnTo>
                    <a:pt x="524" y="76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82" name="Group 281">
            <a:extLst>
              <a:ext uri="{FF2B5EF4-FFF2-40B4-BE49-F238E27FC236}">
                <a16:creationId xmlns:a16="http://schemas.microsoft.com/office/drawing/2014/main" id="{93DBDDC7-4666-4D76-B981-D8A0AA9D39BD}"/>
              </a:ext>
            </a:extLst>
          </p:cNvPr>
          <p:cNvGrpSpPr/>
          <p:nvPr/>
        </p:nvGrpSpPr>
        <p:grpSpPr>
          <a:xfrm>
            <a:off x="5945767" y="4499553"/>
            <a:ext cx="441252" cy="441840"/>
            <a:chOff x="1914525" y="1212850"/>
            <a:chExt cx="2382838" cy="2386013"/>
          </a:xfrm>
          <a:solidFill>
            <a:schemeClr val="bg2">
              <a:lumMod val="50000"/>
            </a:schemeClr>
          </a:solidFill>
        </p:grpSpPr>
        <p:sp>
          <p:nvSpPr>
            <p:cNvPr id="283" name="Freeform 24">
              <a:extLst>
                <a:ext uri="{FF2B5EF4-FFF2-40B4-BE49-F238E27FC236}">
                  <a16:creationId xmlns:a16="http://schemas.microsoft.com/office/drawing/2014/main" id="{5FB536D7-7158-46C9-BEAE-E9407587C580}"/>
                </a:ext>
              </a:extLst>
            </p:cNvPr>
            <p:cNvSpPr>
              <a:spLocks/>
            </p:cNvSpPr>
            <p:nvPr/>
          </p:nvSpPr>
          <p:spPr bwMode="auto">
            <a:xfrm>
              <a:off x="2197100" y="2725738"/>
              <a:ext cx="908050" cy="415925"/>
            </a:xfrm>
            <a:custGeom>
              <a:avLst/>
              <a:gdLst>
                <a:gd name="T0" fmla="*/ 228 w 572"/>
                <a:gd name="T1" fmla="*/ 0 h 262"/>
                <a:gd name="T2" fmla="*/ 0 w 572"/>
                <a:gd name="T3" fmla="*/ 132 h 262"/>
                <a:gd name="T4" fmla="*/ 228 w 572"/>
                <a:gd name="T5" fmla="*/ 262 h 262"/>
                <a:gd name="T6" fmla="*/ 228 w 572"/>
                <a:gd name="T7" fmla="*/ 184 h 262"/>
                <a:gd name="T8" fmla="*/ 572 w 572"/>
                <a:gd name="T9" fmla="*/ 184 h 262"/>
                <a:gd name="T10" fmla="*/ 572 w 572"/>
                <a:gd name="T11" fmla="*/ 78 h 262"/>
                <a:gd name="T12" fmla="*/ 228 w 572"/>
                <a:gd name="T13" fmla="*/ 78 h 262"/>
                <a:gd name="T14" fmla="*/ 228 w 572"/>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262">
                  <a:moveTo>
                    <a:pt x="228" y="0"/>
                  </a:moveTo>
                  <a:lnTo>
                    <a:pt x="0" y="132"/>
                  </a:lnTo>
                  <a:lnTo>
                    <a:pt x="228" y="262"/>
                  </a:lnTo>
                  <a:lnTo>
                    <a:pt x="228" y="184"/>
                  </a:lnTo>
                  <a:lnTo>
                    <a:pt x="572" y="184"/>
                  </a:lnTo>
                  <a:lnTo>
                    <a:pt x="572" y="78"/>
                  </a:lnTo>
                  <a:lnTo>
                    <a:pt x="228" y="78"/>
                  </a:ln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4" name="Freeform 25">
              <a:extLst>
                <a:ext uri="{FF2B5EF4-FFF2-40B4-BE49-F238E27FC236}">
                  <a16:creationId xmlns:a16="http://schemas.microsoft.com/office/drawing/2014/main" id="{CF353552-7470-40D8-9BD7-D3B421A6C9DD}"/>
                </a:ext>
              </a:extLst>
            </p:cNvPr>
            <p:cNvSpPr>
              <a:spLocks/>
            </p:cNvSpPr>
            <p:nvPr/>
          </p:nvSpPr>
          <p:spPr bwMode="auto">
            <a:xfrm>
              <a:off x="2197100" y="2022475"/>
              <a:ext cx="908050" cy="417513"/>
            </a:xfrm>
            <a:custGeom>
              <a:avLst/>
              <a:gdLst>
                <a:gd name="T0" fmla="*/ 228 w 572"/>
                <a:gd name="T1" fmla="*/ 184 h 263"/>
                <a:gd name="T2" fmla="*/ 572 w 572"/>
                <a:gd name="T3" fmla="*/ 184 h 263"/>
                <a:gd name="T4" fmla="*/ 572 w 572"/>
                <a:gd name="T5" fmla="*/ 78 h 263"/>
                <a:gd name="T6" fmla="*/ 228 w 572"/>
                <a:gd name="T7" fmla="*/ 78 h 263"/>
                <a:gd name="T8" fmla="*/ 228 w 572"/>
                <a:gd name="T9" fmla="*/ 0 h 263"/>
                <a:gd name="T10" fmla="*/ 0 w 572"/>
                <a:gd name="T11" fmla="*/ 130 h 263"/>
                <a:gd name="T12" fmla="*/ 228 w 572"/>
                <a:gd name="T13" fmla="*/ 263 h 263"/>
                <a:gd name="T14" fmla="*/ 228 w 572"/>
                <a:gd name="T15" fmla="*/ 18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263">
                  <a:moveTo>
                    <a:pt x="228" y="184"/>
                  </a:moveTo>
                  <a:lnTo>
                    <a:pt x="572" y="184"/>
                  </a:lnTo>
                  <a:lnTo>
                    <a:pt x="572" y="78"/>
                  </a:lnTo>
                  <a:lnTo>
                    <a:pt x="228" y="78"/>
                  </a:lnTo>
                  <a:lnTo>
                    <a:pt x="228" y="0"/>
                  </a:lnTo>
                  <a:lnTo>
                    <a:pt x="0" y="130"/>
                  </a:lnTo>
                  <a:lnTo>
                    <a:pt x="228" y="263"/>
                  </a:lnTo>
                  <a:lnTo>
                    <a:pt x="228"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5" name="Freeform 26">
              <a:extLst>
                <a:ext uri="{FF2B5EF4-FFF2-40B4-BE49-F238E27FC236}">
                  <a16:creationId xmlns:a16="http://schemas.microsoft.com/office/drawing/2014/main" id="{252DD9A9-824C-4C89-AD39-12EB9D0C2BBB}"/>
                </a:ext>
              </a:extLst>
            </p:cNvPr>
            <p:cNvSpPr>
              <a:spLocks/>
            </p:cNvSpPr>
            <p:nvPr/>
          </p:nvSpPr>
          <p:spPr bwMode="auto">
            <a:xfrm>
              <a:off x="3105150" y="2373313"/>
              <a:ext cx="909638" cy="419100"/>
            </a:xfrm>
            <a:custGeom>
              <a:avLst/>
              <a:gdLst>
                <a:gd name="T0" fmla="*/ 345 w 573"/>
                <a:gd name="T1" fmla="*/ 80 h 264"/>
                <a:gd name="T2" fmla="*/ 0 w 573"/>
                <a:gd name="T3" fmla="*/ 80 h 264"/>
                <a:gd name="T4" fmla="*/ 0 w 573"/>
                <a:gd name="T5" fmla="*/ 184 h 264"/>
                <a:gd name="T6" fmla="*/ 345 w 573"/>
                <a:gd name="T7" fmla="*/ 184 h 264"/>
                <a:gd name="T8" fmla="*/ 345 w 573"/>
                <a:gd name="T9" fmla="*/ 264 h 264"/>
                <a:gd name="T10" fmla="*/ 573 w 573"/>
                <a:gd name="T11" fmla="*/ 132 h 264"/>
                <a:gd name="T12" fmla="*/ 345 w 573"/>
                <a:gd name="T13" fmla="*/ 0 h 264"/>
                <a:gd name="T14" fmla="*/ 345 w 573"/>
                <a:gd name="T15" fmla="*/ 8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264">
                  <a:moveTo>
                    <a:pt x="345" y="80"/>
                  </a:moveTo>
                  <a:lnTo>
                    <a:pt x="0" y="80"/>
                  </a:lnTo>
                  <a:lnTo>
                    <a:pt x="0" y="184"/>
                  </a:lnTo>
                  <a:lnTo>
                    <a:pt x="345" y="184"/>
                  </a:lnTo>
                  <a:lnTo>
                    <a:pt x="345" y="264"/>
                  </a:lnTo>
                  <a:lnTo>
                    <a:pt x="573" y="132"/>
                  </a:lnTo>
                  <a:lnTo>
                    <a:pt x="345" y="0"/>
                  </a:lnTo>
                  <a:lnTo>
                    <a:pt x="34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6" name="Freeform 27">
              <a:extLst>
                <a:ext uri="{FF2B5EF4-FFF2-40B4-BE49-F238E27FC236}">
                  <a16:creationId xmlns:a16="http://schemas.microsoft.com/office/drawing/2014/main" id="{5A0E510E-9020-4A2B-8E26-0927EA736F22}"/>
                </a:ext>
              </a:extLst>
            </p:cNvPr>
            <p:cNvSpPr>
              <a:spLocks/>
            </p:cNvSpPr>
            <p:nvPr/>
          </p:nvSpPr>
          <p:spPr bwMode="auto">
            <a:xfrm>
              <a:off x="3105150" y="1670050"/>
              <a:ext cx="909638" cy="415925"/>
            </a:xfrm>
            <a:custGeom>
              <a:avLst/>
              <a:gdLst>
                <a:gd name="T0" fmla="*/ 345 w 573"/>
                <a:gd name="T1" fmla="*/ 262 h 262"/>
                <a:gd name="T2" fmla="*/ 573 w 573"/>
                <a:gd name="T3" fmla="*/ 132 h 262"/>
                <a:gd name="T4" fmla="*/ 345 w 573"/>
                <a:gd name="T5" fmla="*/ 0 h 262"/>
                <a:gd name="T6" fmla="*/ 345 w 573"/>
                <a:gd name="T7" fmla="*/ 78 h 262"/>
                <a:gd name="T8" fmla="*/ 0 w 573"/>
                <a:gd name="T9" fmla="*/ 78 h 262"/>
                <a:gd name="T10" fmla="*/ 0 w 573"/>
                <a:gd name="T11" fmla="*/ 184 h 262"/>
                <a:gd name="T12" fmla="*/ 345 w 573"/>
                <a:gd name="T13" fmla="*/ 184 h 262"/>
                <a:gd name="T14" fmla="*/ 345 w 57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262">
                  <a:moveTo>
                    <a:pt x="345" y="262"/>
                  </a:moveTo>
                  <a:lnTo>
                    <a:pt x="573" y="132"/>
                  </a:lnTo>
                  <a:lnTo>
                    <a:pt x="345" y="0"/>
                  </a:lnTo>
                  <a:lnTo>
                    <a:pt x="345" y="78"/>
                  </a:lnTo>
                  <a:lnTo>
                    <a:pt x="0" y="78"/>
                  </a:lnTo>
                  <a:lnTo>
                    <a:pt x="0" y="184"/>
                  </a:lnTo>
                  <a:lnTo>
                    <a:pt x="345" y="184"/>
                  </a:lnTo>
                  <a:lnTo>
                    <a:pt x="345"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7" name="Freeform 28">
              <a:extLst>
                <a:ext uri="{FF2B5EF4-FFF2-40B4-BE49-F238E27FC236}">
                  <a16:creationId xmlns:a16="http://schemas.microsoft.com/office/drawing/2014/main" id="{30B90662-11AC-477B-8CD3-4D8396A30987}"/>
                </a:ext>
              </a:extLst>
            </p:cNvPr>
            <p:cNvSpPr>
              <a:spLocks noEditPoints="1"/>
            </p:cNvSpPr>
            <p:nvPr/>
          </p:nvSpPr>
          <p:spPr bwMode="auto">
            <a:xfrm>
              <a:off x="1914525" y="1212850"/>
              <a:ext cx="2382838" cy="2386013"/>
            </a:xfrm>
            <a:custGeom>
              <a:avLst/>
              <a:gdLst>
                <a:gd name="T0" fmla="*/ 210 w 1501"/>
                <a:gd name="T1" fmla="*/ 1503 h 1503"/>
                <a:gd name="T2" fmla="*/ 188 w 1501"/>
                <a:gd name="T3" fmla="*/ 1503 h 1503"/>
                <a:gd name="T4" fmla="*/ 148 w 1501"/>
                <a:gd name="T5" fmla="*/ 1495 h 1503"/>
                <a:gd name="T6" fmla="*/ 110 w 1501"/>
                <a:gd name="T7" fmla="*/ 1479 h 1503"/>
                <a:gd name="T8" fmla="*/ 76 w 1501"/>
                <a:gd name="T9" fmla="*/ 1455 h 1503"/>
                <a:gd name="T10" fmla="*/ 48 w 1501"/>
                <a:gd name="T11" fmla="*/ 1427 h 1503"/>
                <a:gd name="T12" fmla="*/ 24 w 1501"/>
                <a:gd name="T13" fmla="*/ 1393 h 1503"/>
                <a:gd name="T14" fmla="*/ 8 w 1501"/>
                <a:gd name="T15" fmla="*/ 1355 h 1503"/>
                <a:gd name="T16" fmla="*/ 0 w 1501"/>
                <a:gd name="T17" fmla="*/ 1315 h 1503"/>
                <a:gd name="T18" fmla="*/ 0 w 1501"/>
                <a:gd name="T19" fmla="*/ 212 h 1503"/>
                <a:gd name="T20" fmla="*/ 0 w 1501"/>
                <a:gd name="T21" fmla="*/ 190 h 1503"/>
                <a:gd name="T22" fmla="*/ 8 w 1501"/>
                <a:gd name="T23" fmla="*/ 148 h 1503"/>
                <a:gd name="T24" fmla="*/ 24 w 1501"/>
                <a:gd name="T25" fmla="*/ 110 h 1503"/>
                <a:gd name="T26" fmla="*/ 48 w 1501"/>
                <a:gd name="T27" fmla="*/ 78 h 1503"/>
                <a:gd name="T28" fmla="*/ 76 w 1501"/>
                <a:gd name="T29" fmla="*/ 48 h 1503"/>
                <a:gd name="T30" fmla="*/ 110 w 1501"/>
                <a:gd name="T31" fmla="*/ 26 h 1503"/>
                <a:gd name="T32" fmla="*/ 148 w 1501"/>
                <a:gd name="T33" fmla="*/ 10 h 1503"/>
                <a:gd name="T34" fmla="*/ 188 w 1501"/>
                <a:gd name="T35" fmla="*/ 2 h 1503"/>
                <a:gd name="T36" fmla="*/ 1289 w 1501"/>
                <a:gd name="T37" fmla="*/ 0 h 1503"/>
                <a:gd name="T38" fmla="*/ 1311 w 1501"/>
                <a:gd name="T39" fmla="*/ 2 h 1503"/>
                <a:gd name="T40" fmla="*/ 1353 w 1501"/>
                <a:gd name="T41" fmla="*/ 10 h 1503"/>
                <a:gd name="T42" fmla="*/ 1391 w 1501"/>
                <a:gd name="T43" fmla="*/ 26 h 1503"/>
                <a:gd name="T44" fmla="*/ 1423 w 1501"/>
                <a:gd name="T45" fmla="*/ 48 h 1503"/>
                <a:gd name="T46" fmla="*/ 1453 w 1501"/>
                <a:gd name="T47" fmla="*/ 78 h 1503"/>
                <a:gd name="T48" fmla="*/ 1475 w 1501"/>
                <a:gd name="T49" fmla="*/ 110 h 1503"/>
                <a:gd name="T50" fmla="*/ 1491 w 1501"/>
                <a:gd name="T51" fmla="*/ 148 h 1503"/>
                <a:gd name="T52" fmla="*/ 1499 w 1501"/>
                <a:gd name="T53" fmla="*/ 190 h 1503"/>
                <a:gd name="T54" fmla="*/ 1501 w 1501"/>
                <a:gd name="T55" fmla="*/ 1293 h 1503"/>
                <a:gd name="T56" fmla="*/ 1499 w 1501"/>
                <a:gd name="T57" fmla="*/ 1315 h 1503"/>
                <a:gd name="T58" fmla="*/ 1491 w 1501"/>
                <a:gd name="T59" fmla="*/ 1355 h 1503"/>
                <a:gd name="T60" fmla="*/ 1475 w 1501"/>
                <a:gd name="T61" fmla="*/ 1393 h 1503"/>
                <a:gd name="T62" fmla="*/ 1453 w 1501"/>
                <a:gd name="T63" fmla="*/ 1427 h 1503"/>
                <a:gd name="T64" fmla="*/ 1423 w 1501"/>
                <a:gd name="T65" fmla="*/ 1455 h 1503"/>
                <a:gd name="T66" fmla="*/ 1391 w 1501"/>
                <a:gd name="T67" fmla="*/ 1479 h 1503"/>
                <a:gd name="T68" fmla="*/ 1353 w 1501"/>
                <a:gd name="T69" fmla="*/ 1495 h 1503"/>
                <a:gd name="T70" fmla="*/ 1311 w 1501"/>
                <a:gd name="T71" fmla="*/ 1503 h 1503"/>
                <a:gd name="T72" fmla="*/ 1289 w 1501"/>
                <a:gd name="T73" fmla="*/ 1503 h 1503"/>
                <a:gd name="T74" fmla="*/ 210 w 1501"/>
                <a:gd name="T75" fmla="*/ 106 h 1503"/>
                <a:gd name="T76" fmla="*/ 170 w 1501"/>
                <a:gd name="T77" fmla="*/ 114 h 1503"/>
                <a:gd name="T78" fmla="*/ 136 w 1501"/>
                <a:gd name="T79" fmla="*/ 136 h 1503"/>
                <a:gd name="T80" fmla="*/ 114 w 1501"/>
                <a:gd name="T81" fmla="*/ 170 h 1503"/>
                <a:gd name="T82" fmla="*/ 104 w 1501"/>
                <a:gd name="T83" fmla="*/ 212 h 1503"/>
                <a:gd name="T84" fmla="*/ 104 w 1501"/>
                <a:gd name="T85" fmla="*/ 1293 h 1503"/>
                <a:gd name="T86" fmla="*/ 114 w 1501"/>
                <a:gd name="T87" fmla="*/ 1333 h 1503"/>
                <a:gd name="T88" fmla="*/ 136 w 1501"/>
                <a:gd name="T89" fmla="*/ 1367 h 1503"/>
                <a:gd name="T90" fmla="*/ 170 w 1501"/>
                <a:gd name="T91" fmla="*/ 1389 h 1503"/>
                <a:gd name="T92" fmla="*/ 210 w 1501"/>
                <a:gd name="T93" fmla="*/ 1399 h 1503"/>
                <a:gd name="T94" fmla="*/ 1289 w 1501"/>
                <a:gd name="T95" fmla="*/ 1399 h 1503"/>
                <a:gd name="T96" fmla="*/ 1331 w 1501"/>
                <a:gd name="T97" fmla="*/ 1389 h 1503"/>
                <a:gd name="T98" fmla="*/ 1365 w 1501"/>
                <a:gd name="T99" fmla="*/ 1367 h 1503"/>
                <a:gd name="T100" fmla="*/ 1387 w 1501"/>
                <a:gd name="T101" fmla="*/ 1333 h 1503"/>
                <a:gd name="T102" fmla="*/ 1395 w 1501"/>
                <a:gd name="T103" fmla="*/ 1293 h 1503"/>
                <a:gd name="T104" fmla="*/ 1395 w 1501"/>
                <a:gd name="T105" fmla="*/ 212 h 1503"/>
                <a:gd name="T106" fmla="*/ 1387 w 1501"/>
                <a:gd name="T107" fmla="*/ 170 h 1503"/>
                <a:gd name="T108" fmla="*/ 1365 w 1501"/>
                <a:gd name="T109" fmla="*/ 136 h 1503"/>
                <a:gd name="T110" fmla="*/ 1331 w 1501"/>
                <a:gd name="T111" fmla="*/ 114 h 1503"/>
                <a:gd name="T112" fmla="*/ 1289 w 1501"/>
                <a:gd name="T113" fmla="*/ 106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1" h="1503">
                  <a:moveTo>
                    <a:pt x="1289" y="1503"/>
                  </a:moveTo>
                  <a:lnTo>
                    <a:pt x="210" y="1503"/>
                  </a:lnTo>
                  <a:lnTo>
                    <a:pt x="210" y="1503"/>
                  </a:lnTo>
                  <a:lnTo>
                    <a:pt x="188" y="1503"/>
                  </a:lnTo>
                  <a:lnTo>
                    <a:pt x="168" y="1499"/>
                  </a:lnTo>
                  <a:lnTo>
                    <a:pt x="148" y="1495"/>
                  </a:lnTo>
                  <a:lnTo>
                    <a:pt x="128" y="1487"/>
                  </a:lnTo>
                  <a:lnTo>
                    <a:pt x="110" y="1479"/>
                  </a:lnTo>
                  <a:lnTo>
                    <a:pt x="92" y="1467"/>
                  </a:lnTo>
                  <a:lnTo>
                    <a:pt x="76" y="1455"/>
                  </a:lnTo>
                  <a:lnTo>
                    <a:pt x="62" y="1441"/>
                  </a:lnTo>
                  <a:lnTo>
                    <a:pt x="48" y="1427"/>
                  </a:lnTo>
                  <a:lnTo>
                    <a:pt x="36" y="1411"/>
                  </a:lnTo>
                  <a:lnTo>
                    <a:pt x="24" y="1393"/>
                  </a:lnTo>
                  <a:lnTo>
                    <a:pt x="16" y="1375"/>
                  </a:lnTo>
                  <a:lnTo>
                    <a:pt x="8" y="1355"/>
                  </a:lnTo>
                  <a:lnTo>
                    <a:pt x="4" y="1335"/>
                  </a:lnTo>
                  <a:lnTo>
                    <a:pt x="0" y="1315"/>
                  </a:lnTo>
                  <a:lnTo>
                    <a:pt x="0" y="1293"/>
                  </a:lnTo>
                  <a:lnTo>
                    <a:pt x="0" y="212"/>
                  </a:lnTo>
                  <a:lnTo>
                    <a:pt x="0" y="212"/>
                  </a:lnTo>
                  <a:lnTo>
                    <a:pt x="0" y="190"/>
                  </a:lnTo>
                  <a:lnTo>
                    <a:pt x="4" y="168"/>
                  </a:lnTo>
                  <a:lnTo>
                    <a:pt x="8" y="148"/>
                  </a:lnTo>
                  <a:lnTo>
                    <a:pt x="16" y="130"/>
                  </a:lnTo>
                  <a:lnTo>
                    <a:pt x="24" y="110"/>
                  </a:lnTo>
                  <a:lnTo>
                    <a:pt x="36" y="94"/>
                  </a:lnTo>
                  <a:lnTo>
                    <a:pt x="48" y="78"/>
                  </a:lnTo>
                  <a:lnTo>
                    <a:pt x="62" y="62"/>
                  </a:lnTo>
                  <a:lnTo>
                    <a:pt x="76" y="48"/>
                  </a:lnTo>
                  <a:lnTo>
                    <a:pt x="92" y="36"/>
                  </a:lnTo>
                  <a:lnTo>
                    <a:pt x="110" y="26"/>
                  </a:lnTo>
                  <a:lnTo>
                    <a:pt x="128" y="16"/>
                  </a:lnTo>
                  <a:lnTo>
                    <a:pt x="148" y="10"/>
                  </a:lnTo>
                  <a:lnTo>
                    <a:pt x="168" y="4"/>
                  </a:lnTo>
                  <a:lnTo>
                    <a:pt x="188" y="2"/>
                  </a:lnTo>
                  <a:lnTo>
                    <a:pt x="210" y="0"/>
                  </a:lnTo>
                  <a:lnTo>
                    <a:pt x="1289" y="0"/>
                  </a:lnTo>
                  <a:lnTo>
                    <a:pt x="1289" y="0"/>
                  </a:lnTo>
                  <a:lnTo>
                    <a:pt x="1311" y="2"/>
                  </a:lnTo>
                  <a:lnTo>
                    <a:pt x="1333" y="4"/>
                  </a:lnTo>
                  <a:lnTo>
                    <a:pt x="1353" y="10"/>
                  </a:lnTo>
                  <a:lnTo>
                    <a:pt x="1371" y="16"/>
                  </a:lnTo>
                  <a:lnTo>
                    <a:pt x="1391" y="26"/>
                  </a:lnTo>
                  <a:lnTo>
                    <a:pt x="1407" y="36"/>
                  </a:lnTo>
                  <a:lnTo>
                    <a:pt x="1423" y="48"/>
                  </a:lnTo>
                  <a:lnTo>
                    <a:pt x="1439" y="62"/>
                  </a:lnTo>
                  <a:lnTo>
                    <a:pt x="1453" y="78"/>
                  </a:lnTo>
                  <a:lnTo>
                    <a:pt x="1465" y="94"/>
                  </a:lnTo>
                  <a:lnTo>
                    <a:pt x="1475" y="110"/>
                  </a:lnTo>
                  <a:lnTo>
                    <a:pt x="1483" y="130"/>
                  </a:lnTo>
                  <a:lnTo>
                    <a:pt x="1491" y="148"/>
                  </a:lnTo>
                  <a:lnTo>
                    <a:pt x="1497" y="168"/>
                  </a:lnTo>
                  <a:lnTo>
                    <a:pt x="1499" y="190"/>
                  </a:lnTo>
                  <a:lnTo>
                    <a:pt x="1501" y="212"/>
                  </a:lnTo>
                  <a:lnTo>
                    <a:pt x="1501" y="1293"/>
                  </a:lnTo>
                  <a:lnTo>
                    <a:pt x="1501" y="1293"/>
                  </a:lnTo>
                  <a:lnTo>
                    <a:pt x="1499" y="1315"/>
                  </a:lnTo>
                  <a:lnTo>
                    <a:pt x="1497" y="1335"/>
                  </a:lnTo>
                  <a:lnTo>
                    <a:pt x="1491" y="1355"/>
                  </a:lnTo>
                  <a:lnTo>
                    <a:pt x="1483" y="1375"/>
                  </a:lnTo>
                  <a:lnTo>
                    <a:pt x="1475" y="1393"/>
                  </a:lnTo>
                  <a:lnTo>
                    <a:pt x="1465" y="1411"/>
                  </a:lnTo>
                  <a:lnTo>
                    <a:pt x="1453" y="1427"/>
                  </a:lnTo>
                  <a:lnTo>
                    <a:pt x="1439" y="1441"/>
                  </a:lnTo>
                  <a:lnTo>
                    <a:pt x="1423" y="1455"/>
                  </a:lnTo>
                  <a:lnTo>
                    <a:pt x="1407" y="1467"/>
                  </a:lnTo>
                  <a:lnTo>
                    <a:pt x="1391" y="1479"/>
                  </a:lnTo>
                  <a:lnTo>
                    <a:pt x="1371" y="1487"/>
                  </a:lnTo>
                  <a:lnTo>
                    <a:pt x="1353" y="1495"/>
                  </a:lnTo>
                  <a:lnTo>
                    <a:pt x="1333" y="1499"/>
                  </a:lnTo>
                  <a:lnTo>
                    <a:pt x="1311" y="1503"/>
                  </a:lnTo>
                  <a:lnTo>
                    <a:pt x="1289" y="1503"/>
                  </a:lnTo>
                  <a:lnTo>
                    <a:pt x="1289" y="1503"/>
                  </a:lnTo>
                  <a:close/>
                  <a:moveTo>
                    <a:pt x="210" y="106"/>
                  </a:moveTo>
                  <a:lnTo>
                    <a:pt x="210" y="106"/>
                  </a:lnTo>
                  <a:lnTo>
                    <a:pt x="188" y="108"/>
                  </a:lnTo>
                  <a:lnTo>
                    <a:pt x="170" y="114"/>
                  </a:lnTo>
                  <a:lnTo>
                    <a:pt x="152" y="124"/>
                  </a:lnTo>
                  <a:lnTo>
                    <a:pt x="136" y="136"/>
                  </a:lnTo>
                  <a:lnTo>
                    <a:pt x="122" y="152"/>
                  </a:lnTo>
                  <a:lnTo>
                    <a:pt x="114" y="170"/>
                  </a:lnTo>
                  <a:lnTo>
                    <a:pt x="106" y="190"/>
                  </a:lnTo>
                  <a:lnTo>
                    <a:pt x="104" y="212"/>
                  </a:lnTo>
                  <a:lnTo>
                    <a:pt x="104" y="1293"/>
                  </a:lnTo>
                  <a:lnTo>
                    <a:pt x="104" y="1293"/>
                  </a:lnTo>
                  <a:lnTo>
                    <a:pt x="106" y="1313"/>
                  </a:lnTo>
                  <a:lnTo>
                    <a:pt x="114" y="1333"/>
                  </a:lnTo>
                  <a:lnTo>
                    <a:pt x="122" y="1351"/>
                  </a:lnTo>
                  <a:lnTo>
                    <a:pt x="136" y="1367"/>
                  </a:lnTo>
                  <a:lnTo>
                    <a:pt x="152" y="1381"/>
                  </a:lnTo>
                  <a:lnTo>
                    <a:pt x="170" y="1389"/>
                  </a:lnTo>
                  <a:lnTo>
                    <a:pt x="188" y="1395"/>
                  </a:lnTo>
                  <a:lnTo>
                    <a:pt x="210" y="1399"/>
                  </a:lnTo>
                  <a:lnTo>
                    <a:pt x="1289" y="1399"/>
                  </a:lnTo>
                  <a:lnTo>
                    <a:pt x="1289" y="1399"/>
                  </a:lnTo>
                  <a:lnTo>
                    <a:pt x="1311" y="1395"/>
                  </a:lnTo>
                  <a:lnTo>
                    <a:pt x="1331" y="1389"/>
                  </a:lnTo>
                  <a:lnTo>
                    <a:pt x="1349" y="1381"/>
                  </a:lnTo>
                  <a:lnTo>
                    <a:pt x="1365" y="1367"/>
                  </a:lnTo>
                  <a:lnTo>
                    <a:pt x="1377" y="1351"/>
                  </a:lnTo>
                  <a:lnTo>
                    <a:pt x="1387" y="1333"/>
                  </a:lnTo>
                  <a:lnTo>
                    <a:pt x="1393" y="1313"/>
                  </a:lnTo>
                  <a:lnTo>
                    <a:pt x="1395" y="1293"/>
                  </a:lnTo>
                  <a:lnTo>
                    <a:pt x="1395" y="212"/>
                  </a:lnTo>
                  <a:lnTo>
                    <a:pt x="1395" y="212"/>
                  </a:lnTo>
                  <a:lnTo>
                    <a:pt x="1393" y="190"/>
                  </a:lnTo>
                  <a:lnTo>
                    <a:pt x="1387" y="170"/>
                  </a:lnTo>
                  <a:lnTo>
                    <a:pt x="1377" y="152"/>
                  </a:lnTo>
                  <a:lnTo>
                    <a:pt x="1365" y="136"/>
                  </a:lnTo>
                  <a:lnTo>
                    <a:pt x="1349" y="124"/>
                  </a:lnTo>
                  <a:lnTo>
                    <a:pt x="1331" y="114"/>
                  </a:lnTo>
                  <a:lnTo>
                    <a:pt x="1311" y="108"/>
                  </a:lnTo>
                  <a:lnTo>
                    <a:pt x="1289" y="106"/>
                  </a:lnTo>
                  <a:lnTo>
                    <a:pt x="21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064" name="Group 61">
            <a:extLst>
              <a:ext uri="{FF2B5EF4-FFF2-40B4-BE49-F238E27FC236}">
                <a16:creationId xmlns:a16="http://schemas.microsoft.com/office/drawing/2014/main" id="{4FCE149C-D5C3-4F05-AD68-18A23A91F35B}"/>
              </a:ext>
            </a:extLst>
          </p:cNvPr>
          <p:cNvGrpSpPr>
            <a:grpSpLocks noChangeAspect="1"/>
          </p:cNvGrpSpPr>
          <p:nvPr/>
        </p:nvGrpSpPr>
        <p:grpSpPr bwMode="auto">
          <a:xfrm>
            <a:off x="2302839" y="5682355"/>
            <a:ext cx="393700" cy="488950"/>
            <a:chOff x="1246" y="2647"/>
            <a:chExt cx="248" cy="308"/>
          </a:xfrm>
        </p:grpSpPr>
        <p:sp>
          <p:nvSpPr>
            <p:cNvPr id="1065" name="AutoShape 60">
              <a:extLst>
                <a:ext uri="{FF2B5EF4-FFF2-40B4-BE49-F238E27FC236}">
                  <a16:creationId xmlns:a16="http://schemas.microsoft.com/office/drawing/2014/main" id="{418EB6F1-D0AD-4E55-8DB1-AB2AEF2D3D89}"/>
                </a:ext>
              </a:extLst>
            </p:cNvPr>
            <p:cNvSpPr>
              <a:spLocks noChangeAspect="1" noChangeArrowheads="1" noTextEdit="1"/>
            </p:cNvSpPr>
            <p:nvPr/>
          </p:nvSpPr>
          <p:spPr bwMode="auto">
            <a:xfrm>
              <a:off x="1246" y="2647"/>
              <a:ext cx="2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66" name="Freeform 62">
              <a:extLst>
                <a:ext uri="{FF2B5EF4-FFF2-40B4-BE49-F238E27FC236}">
                  <a16:creationId xmlns:a16="http://schemas.microsoft.com/office/drawing/2014/main" id="{79AAAC56-DAAD-4DF4-AF3D-F0B47814B741}"/>
                </a:ext>
              </a:extLst>
            </p:cNvPr>
            <p:cNvSpPr>
              <a:spLocks noEditPoints="1"/>
            </p:cNvSpPr>
            <p:nvPr/>
          </p:nvSpPr>
          <p:spPr bwMode="auto">
            <a:xfrm>
              <a:off x="1246" y="2647"/>
              <a:ext cx="248" cy="308"/>
            </a:xfrm>
            <a:custGeom>
              <a:avLst/>
              <a:gdLst>
                <a:gd name="T0" fmla="*/ 699 w 744"/>
                <a:gd name="T1" fmla="*/ 58 h 924"/>
                <a:gd name="T2" fmla="*/ 594 w 744"/>
                <a:gd name="T3" fmla="*/ 21 h 924"/>
                <a:gd name="T4" fmla="*/ 406 w 744"/>
                <a:gd name="T5" fmla="*/ 0 h 924"/>
                <a:gd name="T6" fmla="*/ 237 w 744"/>
                <a:gd name="T7" fmla="*/ 7 h 924"/>
                <a:gd name="T8" fmla="*/ 99 w 744"/>
                <a:gd name="T9" fmla="*/ 34 h 924"/>
                <a:gd name="T10" fmla="*/ 11 w 744"/>
                <a:gd name="T11" fmla="*/ 86 h 924"/>
                <a:gd name="T12" fmla="*/ 0 w 744"/>
                <a:gd name="T13" fmla="*/ 802 h 924"/>
                <a:gd name="T14" fmla="*/ 12 w 744"/>
                <a:gd name="T15" fmla="*/ 838 h 924"/>
                <a:gd name="T16" fmla="*/ 95 w 744"/>
                <a:gd name="T17" fmla="*/ 888 h 924"/>
                <a:gd name="T18" fmla="*/ 237 w 744"/>
                <a:gd name="T19" fmla="*/ 917 h 924"/>
                <a:gd name="T20" fmla="*/ 406 w 744"/>
                <a:gd name="T21" fmla="*/ 924 h 924"/>
                <a:gd name="T22" fmla="*/ 594 w 744"/>
                <a:gd name="T23" fmla="*/ 903 h 924"/>
                <a:gd name="T24" fmla="*/ 713 w 744"/>
                <a:gd name="T25" fmla="*/ 856 h 924"/>
                <a:gd name="T26" fmla="*/ 742 w 744"/>
                <a:gd name="T27" fmla="*/ 817 h 924"/>
                <a:gd name="T28" fmla="*/ 743 w 744"/>
                <a:gd name="T29" fmla="*/ 106 h 924"/>
                <a:gd name="T30" fmla="*/ 203 w 744"/>
                <a:gd name="T31" fmla="*/ 78 h 924"/>
                <a:gd name="T32" fmla="*/ 431 w 744"/>
                <a:gd name="T33" fmla="*/ 66 h 924"/>
                <a:gd name="T34" fmla="*/ 589 w 744"/>
                <a:gd name="T35" fmla="*/ 86 h 924"/>
                <a:gd name="T36" fmla="*/ 669 w 744"/>
                <a:gd name="T37" fmla="*/ 116 h 924"/>
                <a:gd name="T38" fmla="*/ 642 w 744"/>
                <a:gd name="T39" fmla="*/ 141 h 924"/>
                <a:gd name="T40" fmla="*/ 541 w 744"/>
                <a:gd name="T41" fmla="*/ 167 h 924"/>
                <a:gd name="T42" fmla="*/ 312 w 744"/>
                <a:gd name="T43" fmla="*/ 178 h 924"/>
                <a:gd name="T44" fmla="*/ 155 w 744"/>
                <a:gd name="T45" fmla="*/ 157 h 924"/>
                <a:gd name="T46" fmla="*/ 74 w 744"/>
                <a:gd name="T47" fmla="*/ 128 h 924"/>
                <a:gd name="T48" fmla="*/ 101 w 744"/>
                <a:gd name="T49" fmla="*/ 102 h 924"/>
                <a:gd name="T50" fmla="*/ 679 w 744"/>
                <a:gd name="T51" fmla="*/ 800 h 924"/>
                <a:gd name="T52" fmla="*/ 613 w 744"/>
                <a:gd name="T53" fmla="*/ 832 h 924"/>
                <a:gd name="T54" fmla="*/ 489 w 744"/>
                <a:gd name="T55" fmla="*/ 854 h 924"/>
                <a:gd name="T56" fmla="*/ 228 w 744"/>
                <a:gd name="T57" fmla="*/ 850 h 924"/>
                <a:gd name="T58" fmla="*/ 110 w 744"/>
                <a:gd name="T59" fmla="*/ 826 h 924"/>
                <a:gd name="T60" fmla="*/ 64 w 744"/>
                <a:gd name="T61" fmla="*/ 650 h 924"/>
                <a:gd name="T62" fmla="*/ 177 w 744"/>
                <a:gd name="T63" fmla="*/ 682 h 924"/>
                <a:gd name="T64" fmla="*/ 372 w 744"/>
                <a:gd name="T65" fmla="*/ 698 h 924"/>
                <a:gd name="T66" fmla="*/ 537 w 744"/>
                <a:gd name="T67" fmla="*/ 687 h 924"/>
                <a:gd name="T68" fmla="*/ 679 w 744"/>
                <a:gd name="T69" fmla="*/ 650 h 924"/>
                <a:gd name="T70" fmla="*/ 659 w 744"/>
                <a:gd name="T71" fmla="*/ 587 h 924"/>
                <a:gd name="T72" fmla="*/ 566 w 744"/>
                <a:gd name="T73" fmla="*/ 616 h 924"/>
                <a:gd name="T74" fmla="*/ 372 w 744"/>
                <a:gd name="T75" fmla="*/ 632 h 924"/>
                <a:gd name="T76" fmla="*/ 155 w 744"/>
                <a:gd name="T77" fmla="*/ 611 h 924"/>
                <a:gd name="T78" fmla="*/ 75 w 744"/>
                <a:gd name="T79" fmla="*/ 582 h 924"/>
                <a:gd name="T80" fmla="*/ 123 w 744"/>
                <a:gd name="T81" fmla="*/ 443 h 924"/>
                <a:gd name="T82" fmla="*/ 270 w 744"/>
                <a:gd name="T83" fmla="*/ 466 h 924"/>
                <a:gd name="T84" fmla="*/ 441 w 744"/>
                <a:gd name="T85" fmla="*/ 469 h 924"/>
                <a:gd name="T86" fmla="*/ 620 w 744"/>
                <a:gd name="T87" fmla="*/ 443 h 924"/>
                <a:gd name="T88" fmla="*/ 589 w 744"/>
                <a:gd name="T89" fmla="*/ 384 h 924"/>
                <a:gd name="T90" fmla="*/ 372 w 744"/>
                <a:gd name="T91" fmla="*/ 406 h 924"/>
                <a:gd name="T92" fmla="*/ 178 w 744"/>
                <a:gd name="T93" fmla="*/ 389 h 924"/>
                <a:gd name="T94" fmla="*/ 83 w 744"/>
                <a:gd name="T95" fmla="*/ 360 h 924"/>
                <a:gd name="T96" fmla="*/ 91 w 744"/>
                <a:gd name="T97" fmla="*/ 207 h 924"/>
                <a:gd name="T98" fmla="*/ 237 w 744"/>
                <a:gd name="T99" fmla="*/ 237 h 924"/>
                <a:gd name="T100" fmla="*/ 406 w 744"/>
                <a:gd name="T101" fmla="*/ 244 h 924"/>
                <a:gd name="T102" fmla="*/ 594 w 744"/>
                <a:gd name="T103" fmla="*/ 223 h 924"/>
                <a:gd name="T104" fmla="*/ 679 w 744"/>
                <a:gd name="T105" fmla="*/ 347 h 924"/>
                <a:gd name="T106" fmla="*/ 613 w 744"/>
                <a:gd name="T107" fmla="*/ 378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4" h="924">
                  <a:moveTo>
                    <a:pt x="738" y="97"/>
                  </a:moveTo>
                  <a:lnTo>
                    <a:pt x="738" y="97"/>
                  </a:lnTo>
                  <a:lnTo>
                    <a:pt x="732" y="86"/>
                  </a:lnTo>
                  <a:lnTo>
                    <a:pt x="723" y="76"/>
                  </a:lnTo>
                  <a:lnTo>
                    <a:pt x="712" y="66"/>
                  </a:lnTo>
                  <a:lnTo>
                    <a:pt x="699" y="58"/>
                  </a:lnTo>
                  <a:lnTo>
                    <a:pt x="683" y="49"/>
                  </a:lnTo>
                  <a:lnTo>
                    <a:pt x="664" y="42"/>
                  </a:lnTo>
                  <a:lnTo>
                    <a:pt x="643" y="34"/>
                  </a:lnTo>
                  <a:lnTo>
                    <a:pt x="620" y="27"/>
                  </a:lnTo>
                  <a:lnTo>
                    <a:pt x="620" y="27"/>
                  </a:lnTo>
                  <a:lnTo>
                    <a:pt x="594" y="21"/>
                  </a:lnTo>
                  <a:lnTo>
                    <a:pt x="566" y="16"/>
                  </a:lnTo>
                  <a:lnTo>
                    <a:pt x="537" y="11"/>
                  </a:lnTo>
                  <a:lnTo>
                    <a:pt x="506" y="7"/>
                  </a:lnTo>
                  <a:lnTo>
                    <a:pt x="474" y="4"/>
                  </a:lnTo>
                  <a:lnTo>
                    <a:pt x="441" y="1"/>
                  </a:lnTo>
                  <a:lnTo>
                    <a:pt x="406" y="0"/>
                  </a:lnTo>
                  <a:lnTo>
                    <a:pt x="372" y="0"/>
                  </a:lnTo>
                  <a:lnTo>
                    <a:pt x="372" y="0"/>
                  </a:lnTo>
                  <a:lnTo>
                    <a:pt x="336" y="0"/>
                  </a:lnTo>
                  <a:lnTo>
                    <a:pt x="303" y="1"/>
                  </a:lnTo>
                  <a:lnTo>
                    <a:pt x="270" y="4"/>
                  </a:lnTo>
                  <a:lnTo>
                    <a:pt x="237" y="7"/>
                  </a:lnTo>
                  <a:lnTo>
                    <a:pt x="206" y="11"/>
                  </a:lnTo>
                  <a:lnTo>
                    <a:pt x="177" y="16"/>
                  </a:lnTo>
                  <a:lnTo>
                    <a:pt x="149" y="21"/>
                  </a:lnTo>
                  <a:lnTo>
                    <a:pt x="123" y="27"/>
                  </a:lnTo>
                  <a:lnTo>
                    <a:pt x="123" y="27"/>
                  </a:lnTo>
                  <a:lnTo>
                    <a:pt x="99" y="34"/>
                  </a:lnTo>
                  <a:lnTo>
                    <a:pt x="80" y="42"/>
                  </a:lnTo>
                  <a:lnTo>
                    <a:pt x="61" y="49"/>
                  </a:lnTo>
                  <a:lnTo>
                    <a:pt x="45" y="58"/>
                  </a:lnTo>
                  <a:lnTo>
                    <a:pt x="31" y="66"/>
                  </a:lnTo>
                  <a:lnTo>
                    <a:pt x="20" y="76"/>
                  </a:lnTo>
                  <a:lnTo>
                    <a:pt x="11" y="86"/>
                  </a:lnTo>
                  <a:lnTo>
                    <a:pt x="5" y="97"/>
                  </a:lnTo>
                  <a:lnTo>
                    <a:pt x="5" y="97"/>
                  </a:lnTo>
                  <a:lnTo>
                    <a:pt x="1" y="106"/>
                  </a:lnTo>
                  <a:lnTo>
                    <a:pt x="0" y="111"/>
                  </a:lnTo>
                  <a:lnTo>
                    <a:pt x="0" y="116"/>
                  </a:lnTo>
                  <a:lnTo>
                    <a:pt x="0" y="802"/>
                  </a:lnTo>
                  <a:lnTo>
                    <a:pt x="0" y="802"/>
                  </a:lnTo>
                  <a:lnTo>
                    <a:pt x="0" y="810"/>
                  </a:lnTo>
                  <a:lnTo>
                    <a:pt x="1" y="817"/>
                  </a:lnTo>
                  <a:lnTo>
                    <a:pt x="4" y="824"/>
                  </a:lnTo>
                  <a:lnTo>
                    <a:pt x="7" y="830"/>
                  </a:lnTo>
                  <a:lnTo>
                    <a:pt x="12" y="838"/>
                  </a:lnTo>
                  <a:lnTo>
                    <a:pt x="17" y="844"/>
                  </a:lnTo>
                  <a:lnTo>
                    <a:pt x="23" y="850"/>
                  </a:lnTo>
                  <a:lnTo>
                    <a:pt x="31" y="856"/>
                  </a:lnTo>
                  <a:lnTo>
                    <a:pt x="48" y="867"/>
                  </a:lnTo>
                  <a:lnTo>
                    <a:pt x="69" y="878"/>
                  </a:lnTo>
                  <a:lnTo>
                    <a:pt x="95" y="888"/>
                  </a:lnTo>
                  <a:lnTo>
                    <a:pt x="123" y="897"/>
                  </a:lnTo>
                  <a:lnTo>
                    <a:pt x="123" y="897"/>
                  </a:lnTo>
                  <a:lnTo>
                    <a:pt x="149" y="903"/>
                  </a:lnTo>
                  <a:lnTo>
                    <a:pt x="177" y="908"/>
                  </a:lnTo>
                  <a:lnTo>
                    <a:pt x="206" y="913"/>
                  </a:lnTo>
                  <a:lnTo>
                    <a:pt x="237" y="917"/>
                  </a:lnTo>
                  <a:lnTo>
                    <a:pt x="270" y="920"/>
                  </a:lnTo>
                  <a:lnTo>
                    <a:pt x="303" y="923"/>
                  </a:lnTo>
                  <a:lnTo>
                    <a:pt x="336" y="924"/>
                  </a:lnTo>
                  <a:lnTo>
                    <a:pt x="372" y="924"/>
                  </a:lnTo>
                  <a:lnTo>
                    <a:pt x="372" y="924"/>
                  </a:lnTo>
                  <a:lnTo>
                    <a:pt x="406" y="924"/>
                  </a:lnTo>
                  <a:lnTo>
                    <a:pt x="441" y="923"/>
                  </a:lnTo>
                  <a:lnTo>
                    <a:pt x="474" y="920"/>
                  </a:lnTo>
                  <a:lnTo>
                    <a:pt x="506" y="917"/>
                  </a:lnTo>
                  <a:lnTo>
                    <a:pt x="537" y="913"/>
                  </a:lnTo>
                  <a:lnTo>
                    <a:pt x="566" y="908"/>
                  </a:lnTo>
                  <a:lnTo>
                    <a:pt x="594" y="903"/>
                  </a:lnTo>
                  <a:lnTo>
                    <a:pt x="620" y="897"/>
                  </a:lnTo>
                  <a:lnTo>
                    <a:pt x="620" y="897"/>
                  </a:lnTo>
                  <a:lnTo>
                    <a:pt x="649" y="888"/>
                  </a:lnTo>
                  <a:lnTo>
                    <a:pt x="674" y="878"/>
                  </a:lnTo>
                  <a:lnTo>
                    <a:pt x="695" y="867"/>
                  </a:lnTo>
                  <a:lnTo>
                    <a:pt x="713" y="856"/>
                  </a:lnTo>
                  <a:lnTo>
                    <a:pt x="719" y="850"/>
                  </a:lnTo>
                  <a:lnTo>
                    <a:pt x="727" y="844"/>
                  </a:lnTo>
                  <a:lnTo>
                    <a:pt x="732" y="838"/>
                  </a:lnTo>
                  <a:lnTo>
                    <a:pt x="735" y="830"/>
                  </a:lnTo>
                  <a:lnTo>
                    <a:pt x="739" y="824"/>
                  </a:lnTo>
                  <a:lnTo>
                    <a:pt x="742" y="817"/>
                  </a:lnTo>
                  <a:lnTo>
                    <a:pt x="743" y="810"/>
                  </a:lnTo>
                  <a:lnTo>
                    <a:pt x="744" y="802"/>
                  </a:lnTo>
                  <a:lnTo>
                    <a:pt x="744" y="116"/>
                  </a:lnTo>
                  <a:lnTo>
                    <a:pt x="744" y="116"/>
                  </a:lnTo>
                  <a:lnTo>
                    <a:pt x="743" y="111"/>
                  </a:lnTo>
                  <a:lnTo>
                    <a:pt x="743" y="106"/>
                  </a:lnTo>
                  <a:lnTo>
                    <a:pt x="738" y="97"/>
                  </a:lnTo>
                  <a:lnTo>
                    <a:pt x="738" y="97"/>
                  </a:lnTo>
                  <a:close/>
                  <a:moveTo>
                    <a:pt x="155" y="86"/>
                  </a:moveTo>
                  <a:lnTo>
                    <a:pt x="155" y="86"/>
                  </a:lnTo>
                  <a:lnTo>
                    <a:pt x="178" y="81"/>
                  </a:lnTo>
                  <a:lnTo>
                    <a:pt x="203" y="78"/>
                  </a:lnTo>
                  <a:lnTo>
                    <a:pt x="228" y="74"/>
                  </a:lnTo>
                  <a:lnTo>
                    <a:pt x="255" y="70"/>
                  </a:lnTo>
                  <a:lnTo>
                    <a:pt x="312" y="66"/>
                  </a:lnTo>
                  <a:lnTo>
                    <a:pt x="372" y="65"/>
                  </a:lnTo>
                  <a:lnTo>
                    <a:pt x="372" y="65"/>
                  </a:lnTo>
                  <a:lnTo>
                    <a:pt x="431" y="66"/>
                  </a:lnTo>
                  <a:lnTo>
                    <a:pt x="489" y="70"/>
                  </a:lnTo>
                  <a:lnTo>
                    <a:pt x="516" y="74"/>
                  </a:lnTo>
                  <a:lnTo>
                    <a:pt x="541" y="78"/>
                  </a:lnTo>
                  <a:lnTo>
                    <a:pt x="566" y="81"/>
                  </a:lnTo>
                  <a:lnTo>
                    <a:pt x="589" y="86"/>
                  </a:lnTo>
                  <a:lnTo>
                    <a:pt x="589" y="86"/>
                  </a:lnTo>
                  <a:lnTo>
                    <a:pt x="610" y="91"/>
                  </a:lnTo>
                  <a:lnTo>
                    <a:pt x="627" y="97"/>
                  </a:lnTo>
                  <a:lnTo>
                    <a:pt x="642" y="102"/>
                  </a:lnTo>
                  <a:lnTo>
                    <a:pt x="654" y="107"/>
                  </a:lnTo>
                  <a:lnTo>
                    <a:pt x="663" y="112"/>
                  </a:lnTo>
                  <a:lnTo>
                    <a:pt x="669" y="116"/>
                  </a:lnTo>
                  <a:lnTo>
                    <a:pt x="678" y="122"/>
                  </a:lnTo>
                  <a:lnTo>
                    <a:pt x="678" y="122"/>
                  </a:lnTo>
                  <a:lnTo>
                    <a:pt x="669" y="128"/>
                  </a:lnTo>
                  <a:lnTo>
                    <a:pt x="663" y="132"/>
                  </a:lnTo>
                  <a:lnTo>
                    <a:pt x="654" y="137"/>
                  </a:lnTo>
                  <a:lnTo>
                    <a:pt x="642" y="141"/>
                  </a:lnTo>
                  <a:lnTo>
                    <a:pt x="627" y="146"/>
                  </a:lnTo>
                  <a:lnTo>
                    <a:pt x="610" y="153"/>
                  </a:lnTo>
                  <a:lnTo>
                    <a:pt x="589" y="157"/>
                  </a:lnTo>
                  <a:lnTo>
                    <a:pt x="589" y="157"/>
                  </a:lnTo>
                  <a:lnTo>
                    <a:pt x="566" y="162"/>
                  </a:lnTo>
                  <a:lnTo>
                    <a:pt x="541" y="167"/>
                  </a:lnTo>
                  <a:lnTo>
                    <a:pt x="516" y="171"/>
                  </a:lnTo>
                  <a:lnTo>
                    <a:pt x="489" y="173"/>
                  </a:lnTo>
                  <a:lnTo>
                    <a:pt x="431" y="178"/>
                  </a:lnTo>
                  <a:lnTo>
                    <a:pt x="372" y="180"/>
                  </a:lnTo>
                  <a:lnTo>
                    <a:pt x="372" y="180"/>
                  </a:lnTo>
                  <a:lnTo>
                    <a:pt x="312" y="178"/>
                  </a:lnTo>
                  <a:lnTo>
                    <a:pt x="255" y="173"/>
                  </a:lnTo>
                  <a:lnTo>
                    <a:pt x="228" y="171"/>
                  </a:lnTo>
                  <a:lnTo>
                    <a:pt x="203" y="167"/>
                  </a:lnTo>
                  <a:lnTo>
                    <a:pt x="178" y="162"/>
                  </a:lnTo>
                  <a:lnTo>
                    <a:pt x="155" y="157"/>
                  </a:lnTo>
                  <a:lnTo>
                    <a:pt x="155" y="157"/>
                  </a:lnTo>
                  <a:lnTo>
                    <a:pt x="133" y="153"/>
                  </a:lnTo>
                  <a:lnTo>
                    <a:pt x="115" y="146"/>
                  </a:lnTo>
                  <a:lnTo>
                    <a:pt x="101" y="141"/>
                  </a:lnTo>
                  <a:lnTo>
                    <a:pt x="90" y="137"/>
                  </a:lnTo>
                  <a:lnTo>
                    <a:pt x="80" y="132"/>
                  </a:lnTo>
                  <a:lnTo>
                    <a:pt x="74" y="128"/>
                  </a:lnTo>
                  <a:lnTo>
                    <a:pt x="66" y="122"/>
                  </a:lnTo>
                  <a:lnTo>
                    <a:pt x="66" y="122"/>
                  </a:lnTo>
                  <a:lnTo>
                    <a:pt x="74" y="116"/>
                  </a:lnTo>
                  <a:lnTo>
                    <a:pt x="80" y="112"/>
                  </a:lnTo>
                  <a:lnTo>
                    <a:pt x="90" y="107"/>
                  </a:lnTo>
                  <a:lnTo>
                    <a:pt x="101" y="102"/>
                  </a:lnTo>
                  <a:lnTo>
                    <a:pt x="115" y="97"/>
                  </a:lnTo>
                  <a:lnTo>
                    <a:pt x="133" y="91"/>
                  </a:lnTo>
                  <a:lnTo>
                    <a:pt x="155" y="86"/>
                  </a:lnTo>
                  <a:lnTo>
                    <a:pt x="155" y="86"/>
                  </a:lnTo>
                  <a:close/>
                  <a:moveTo>
                    <a:pt x="679" y="800"/>
                  </a:moveTo>
                  <a:lnTo>
                    <a:pt x="679" y="800"/>
                  </a:lnTo>
                  <a:lnTo>
                    <a:pt x="674" y="805"/>
                  </a:lnTo>
                  <a:lnTo>
                    <a:pt x="668" y="810"/>
                  </a:lnTo>
                  <a:lnTo>
                    <a:pt x="659" y="814"/>
                  </a:lnTo>
                  <a:lnTo>
                    <a:pt x="647" y="819"/>
                  </a:lnTo>
                  <a:lnTo>
                    <a:pt x="632" y="826"/>
                  </a:lnTo>
                  <a:lnTo>
                    <a:pt x="613" y="832"/>
                  </a:lnTo>
                  <a:lnTo>
                    <a:pt x="589" y="838"/>
                  </a:lnTo>
                  <a:lnTo>
                    <a:pt x="589" y="838"/>
                  </a:lnTo>
                  <a:lnTo>
                    <a:pt x="566" y="843"/>
                  </a:lnTo>
                  <a:lnTo>
                    <a:pt x="541" y="846"/>
                  </a:lnTo>
                  <a:lnTo>
                    <a:pt x="516" y="850"/>
                  </a:lnTo>
                  <a:lnTo>
                    <a:pt x="489" y="854"/>
                  </a:lnTo>
                  <a:lnTo>
                    <a:pt x="431" y="858"/>
                  </a:lnTo>
                  <a:lnTo>
                    <a:pt x="372" y="859"/>
                  </a:lnTo>
                  <a:lnTo>
                    <a:pt x="372" y="859"/>
                  </a:lnTo>
                  <a:lnTo>
                    <a:pt x="312" y="858"/>
                  </a:lnTo>
                  <a:lnTo>
                    <a:pt x="255" y="854"/>
                  </a:lnTo>
                  <a:lnTo>
                    <a:pt x="228" y="850"/>
                  </a:lnTo>
                  <a:lnTo>
                    <a:pt x="203" y="846"/>
                  </a:lnTo>
                  <a:lnTo>
                    <a:pt x="178" y="843"/>
                  </a:lnTo>
                  <a:lnTo>
                    <a:pt x="155" y="838"/>
                  </a:lnTo>
                  <a:lnTo>
                    <a:pt x="155" y="838"/>
                  </a:lnTo>
                  <a:lnTo>
                    <a:pt x="130" y="832"/>
                  </a:lnTo>
                  <a:lnTo>
                    <a:pt x="110" y="826"/>
                  </a:lnTo>
                  <a:lnTo>
                    <a:pt x="96" y="819"/>
                  </a:lnTo>
                  <a:lnTo>
                    <a:pt x="83" y="814"/>
                  </a:lnTo>
                  <a:lnTo>
                    <a:pt x="75" y="810"/>
                  </a:lnTo>
                  <a:lnTo>
                    <a:pt x="70" y="805"/>
                  </a:lnTo>
                  <a:lnTo>
                    <a:pt x="64" y="800"/>
                  </a:lnTo>
                  <a:lnTo>
                    <a:pt x="64" y="650"/>
                  </a:lnTo>
                  <a:lnTo>
                    <a:pt x="64" y="650"/>
                  </a:lnTo>
                  <a:lnTo>
                    <a:pt x="91" y="661"/>
                  </a:lnTo>
                  <a:lnTo>
                    <a:pt x="123" y="671"/>
                  </a:lnTo>
                  <a:lnTo>
                    <a:pt x="123" y="671"/>
                  </a:lnTo>
                  <a:lnTo>
                    <a:pt x="149" y="677"/>
                  </a:lnTo>
                  <a:lnTo>
                    <a:pt x="177" y="682"/>
                  </a:lnTo>
                  <a:lnTo>
                    <a:pt x="206" y="687"/>
                  </a:lnTo>
                  <a:lnTo>
                    <a:pt x="237" y="690"/>
                  </a:lnTo>
                  <a:lnTo>
                    <a:pt x="270" y="694"/>
                  </a:lnTo>
                  <a:lnTo>
                    <a:pt x="303" y="695"/>
                  </a:lnTo>
                  <a:lnTo>
                    <a:pt x="336" y="696"/>
                  </a:lnTo>
                  <a:lnTo>
                    <a:pt x="372" y="698"/>
                  </a:lnTo>
                  <a:lnTo>
                    <a:pt x="372" y="698"/>
                  </a:lnTo>
                  <a:lnTo>
                    <a:pt x="406" y="696"/>
                  </a:lnTo>
                  <a:lnTo>
                    <a:pt x="441" y="695"/>
                  </a:lnTo>
                  <a:lnTo>
                    <a:pt x="474" y="694"/>
                  </a:lnTo>
                  <a:lnTo>
                    <a:pt x="506" y="690"/>
                  </a:lnTo>
                  <a:lnTo>
                    <a:pt x="537" y="687"/>
                  </a:lnTo>
                  <a:lnTo>
                    <a:pt x="566" y="682"/>
                  </a:lnTo>
                  <a:lnTo>
                    <a:pt x="594" y="677"/>
                  </a:lnTo>
                  <a:lnTo>
                    <a:pt x="620" y="671"/>
                  </a:lnTo>
                  <a:lnTo>
                    <a:pt x="620" y="671"/>
                  </a:lnTo>
                  <a:lnTo>
                    <a:pt x="652" y="661"/>
                  </a:lnTo>
                  <a:lnTo>
                    <a:pt x="679" y="650"/>
                  </a:lnTo>
                  <a:lnTo>
                    <a:pt x="679" y="800"/>
                  </a:lnTo>
                  <a:close/>
                  <a:moveTo>
                    <a:pt x="679" y="573"/>
                  </a:moveTo>
                  <a:lnTo>
                    <a:pt x="679" y="573"/>
                  </a:lnTo>
                  <a:lnTo>
                    <a:pt x="674" y="578"/>
                  </a:lnTo>
                  <a:lnTo>
                    <a:pt x="668" y="582"/>
                  </a:lnTo>
                  <a:lnTo>
                    <a:pt x="659" y="587"/>
                  </a:lnTo>
                  <a:lnTo>
                    <a:pt x="647" y="593"/>
                  </a:lnTo>
                  <a:lnTo>
                    <a:pt x="632" y="599"/>
                  </a:lnTo>
                  <a:lnTo>
                    <a:pt x="613" y="605"/>
                  </a:lnTo>
                  <a:lnTo>
                    <a:pt x="589" y="611"/>
                  </a:lnTo>
                  <a:lnTo>
                    <a:pt x="589" y="611"/>
                  </a:lnTo>
                  <a:lnTo>
                    <a:pt x="566" y="616"/>
                  </a:lnTo>
                  <a:lnTo>
                    <a:pt x="541" y="620"/>
                  </a:lnTo>
                  <a:lnTo>
                    <a:pt x="516" y="624"/>
                  </a:lnTo>
                  <a:lnTo>
                    <a:pt x="489" y="627"/>
                  </a:lnTo>
                  <a:lnTo>
                    <a:pt x="431" y="631"/>
                  </a:lnTo>
                  <a:lnTo>
                    <a:pt x="372" y="632"/>
                  </a:lnTo>
                  <a:lnTo>
                    <a:pt x="372" y="632"/>
                  </a:lnTo>
                  <a:lnTo>
                    <a:pt x="312" y="631"/>
                  </a:lnTo>
                  <a:lnTo>
                    <a:pt x="255" y="627"/>
                  </a:lnTo>
                  <a:lnTo>
                    <a:pt x="228" y="624"/>
                  </a:lnTo>
                  <a:lnTo>
                    <a:pt x="203" y="620"/>
                  </a:lnTo>
                  <a:lnTo>
                    <a:pt x="178" y="616"/>
                  </a:lnTo>
                  <a:lnTo>
                    <a:pt x="155" y="611"/>
                  </a:lnTo>
                  <a:lnTo>
                    <a:pt x="155" y="611"/>
                  </a:lnTo>
                  <a:lnTo>
                    <a:pt x="130" y="605"/>
                  </a:lnTo>
                  <a:lnTo>
                    <a:pt x="110" y="599"/>
                  </a:lnTo>
                  <a:lnTo>
                    <a:pt x="96" y="593"/>
                  </a:lnTo>
                  <a:lnTo>
                    <a:pt x="83" y="587"/>
                  </a:lnTo>
                  <a:lnTo>
                    <a:pt x="75" y="582"/>
                  </a:lnTo>
                  <a:lnTo>
                    <a:pt x="70" y="578"/>
                  </a:lnTo>
                  <a:lnTo>
                    <a:pt x="64" y="573"/>
                  </a:lnTo>
                  <a:lnTo>
                    <a:pt x="64" y="423"/>
                  </a:lnTo>
                  <a:lnTo>
                    <a:pt x="64" y="423"/>
                  </a:lnTo>
                  <a:lnTo>
                    <a:pt x="91" y="434"/>
                  </a:lnTo>
                  <a:lnTo>
                    <a:pt x="123" y="443"/>
                  </a:lnTo>
                  <a:lnTo>
                    <a:pt x="123" y="443"/>
                  </a:lnTo>
                  <a:lnTo>
                    <a:pt x="149" y="449"/>
                  </a:lnTo>
                  <a:lnTo>
                    <a:pt x="177" y="455"/>
                  </a:lnTo>
                  <a:lnTo>
                    <a:pt x="206" y="460"/>
                  </a:lnTo>
                  <a:lnTo>
                    <a:pt x="237" y="464"/>
                  </a:lnTo>
                  <a:lnTo>
                    <a:pt x="270" y="466"/>
                  </a:lnTo>
                  <a:lnTo>
                    <a:pt x="303" y="469"/>
                  </a:lnTo>
                  <a:lnTo>
                    <a:pt x="336" y="470"/>
                  </a:lnTo>
                  <a:lnTo>
                    <a:pt x="372" y="471"/>
                  </a:lnTo>
                  <a:lnTo>
                    <a:pt x="372" y="471"/>
                  </a:lnTo>
                  <a:lnTo>
                    <a:pt x="406" y="470"/>
                  </a:lnTo>
                  <a:lnTo>
                    <a:pt x="441" y="469"/>
                  </a:lnTo>
                  <a:lnTo>
                    <a:pt x="474" y="466"/>
                  </a:lnTo>
                  <a:lnTo>
                    <a:pt x="506" y="464"/>
                  </a:lnTo>
                  <a:lnTo>
                    <a:pt x="537" y="460"/>
                  </a:lnTo>
                  <a:lnTo>
                    <a:pt x="566" y="455"/>
                  </a:lnTo>
                  <a:lnTo>
                    <a:pt x="594" y="449"/>
                  </a:lnTo>
                  <a:lnTo>
                    <a:pt x="620" y="443"/>
                  </a:lnTo>
                  <a:lnTo>
                    <a:pt x="620" y="443"/>
                  </a:lnTo>
                  <a:lnTo>
                    <a:pt x="652" y="434"/>
                  </a:lnTo>
                  <a:lnTo>
                    <a:pt x="679" y="423"/>
                  </a:lnTo>
                  <a:lnTo>
                    <a:pt x="679" y="573"/>
                  </a:lnTo>
                  <a:close/>
                  <a:moveTo>
                    <a:pt x="589" y="384"/>
                  </a:moveTo>
                  <a:lnTo>
                    <a:pt x="589" y="384"/>
                  </a:lnTo>
                  <a:lnTo>
                    <a:pt x="566" y="389"/>
                  </a:lnTo>
                  <a:lnTo>
                    <a:pt x="541" y="394"/>
                  </a:lnTo>
                  <a:lnTo>
                    <a:pt x="516" y="397"/>
                  </a:lnTo>
                  <a:lnTo>
                    <a:pt x="489" y="400"/>
                  </a:lnTo>
                  <a:lnTo>
                    <a:pt x="431" y="405"/>
                  </a:lnTo>
                  <a:lnTo>
                    <a:pt x="372" y="406"/>
                  </a:lnTo>
                  <a:lnTo>
                    <a:pt x="372" y="406"/>
                  </a:lnTo>
                  <a:lnTo>
                    <a:pt x="312" y="405"/>
                  </a:lnTo>
                  <a:lnTo>
                    <a:pt x="255" y="400"/>
                  </a:lnTo>
                  <a:lnTo>
                    <a:pt x="228" y="397"/>
                  </a:lnTo>
                  <a:lnTo>
                    <a:pt x="203" y="394"/>
                  </a:lnTo>
                  <a:lnTo>
                    <a:pt x="178" y="389"/>
                  </a:lnTo>
                  <a:lnTo>
                    <a:pt x="155" y="384"/>
                  </a:lnTo>
                  <a:lnTo>
                    <a:pt x="155" y="384"/>
                  </a:lnTo>
                  <a:lnTo>
                    <a:pt x="130" y="378"/>
                  </a:lnTo>
                  <a:lnTo>
                    <a:pt x="110" y="372"/>
                  </a:lnTo>
                  <a:lnTo>
                    <a:pt x="96" y="367"/>
                  </a:lnTo>
                  <a:lnTo>
                    <a:pt x="83" y="360"/>
                  </a:lnTo>
                  <a:lnTo>
                    <a:pt x="75" y="356"/>
                  </a:lnTo>
                  <a:lnTo>
                    <a:pt x="70" y="352"/>
                  </a:lnTo>
                  <a:lnTo>
                    <a:pt x="64" y="347"/>
                  </a:lnTo>
                  <a:lnTo>
                    <a:pt x="64" y="197"/>
                  </a:lnTo>
                  <a:lnTo>
                    <a:pt x="64" y="197"/>
                  </a:lnTo>
                  <a:lnTo>
                    <a:pt x="91" y="207"/>
                  </a:lnTo>
                  <a:lnTo>
                    <a:pt x="123" y="217"/>
                  </a:lnTo>
                  <a:lnTo>
                    <a:pt x="123" y="217"/>
                  </a:lnTo>
                  <a:lnTo>
                    <a:pt x="149" y="223"/>
                  </a:lnTo>
                  <a:lnTo>
                    <a:pt x="177" y="229"/>
                  </a:lnTo>
                  <a:lnTo>
                    <a:pt x="206" y="234"/>
                  </a:lnTo>
                  <a:lnTo>
                    <a:pt x="237" y="237"/>
                  </a:lnTo>
                  <a:lnTo>
                    <a:pt x="270" y="240"/>
                  </a:lnTo>
                  <a:lnTo>
                    <a:pt x="303" y="242"/>
                  </a:lnTo>
                  <a:lnTo>
                    <a:pt x="336" y="244"/>
                  </a:lnTo>
                  <a:lnTo>
                    <a:pt x="372" y="244"/>
                  </a:lnTo>
                  <a:lnTo>
                    <a:pt x="372" y="244"/>
                  </a:lnTo>
                  <a:lnTo>
                    <a:pt x="406" y="244"/>
                  </a:lnTo>
                  <a:lnTo>
                    <a:pt x="441" y="242"/>
                  </a:lnTo>
                  <a:lnTo>
                    <a:pt x="474" y="240"/>
                  </a:lnTo>
                  <a:lnTo>
                    <a:pt x="506" y="237"/>
                  </a:lnTo>
                  <a:lnTo>
                    <a:pt x="537" y="234"/>
                  </a:lnTo>
                  <a:lnTo>
                    <a:pt x="566" y="229"/>
                  </a:lnTo>
                  <a:lnTo>
                    <a:pt x="594" y="223"/>
                  </a:lnTo>
                  <a:lnTo>
                    <a:pt x="620" y="217"/>
                  </a:lnTo>
                  <a:lnTo>
                    <a:pt x="620" y="217"/>
                  </a:lnTo>
                  <a:lnTo>
                    <a:pt x="652" y="207"/>
                  </a:lnTo>
                  <a:lnTo>
                    <a:pt x="679" y="197"/>
                  </a:lnTo>
                  <a:lnTo>
                    <a:pt x="679" y="347"/>
                  </a:lnTo>
                  <a:lnTo>
                    <a:pt x="679" y="347"/>
                  </a:lnTo>
                  <a:lnTo>
                    <a:pt x="674" y="352"/>
                  </a:lnTo>
                  <a:lnTo>
                    <a:pt x="668" y="356"/>
                  </a:lnTo>
                  <a:lnTo>
                    <a:pt x="659" y="360"/>
                  </a:lnTo>
                  <a:lnTo>
                    <a:pt x="647" y="367"/>
                  </a:lnTo>
                  <a:lnTo>
                    <a:pt x="632" y="372"/>
                  </a:lnTo>
                  <a:lnTo>
                    <a:pt x="613" y="378"/>
                  </a:lnTo>
                  <a:lnTo>
                    <a:pt x="589" y="384"/>
                  </a:lnTo>
                  <a:lnTo>
                    <a:pt x="589" y="38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299" name="Group 61">
            <a:extLst>
              <a:ext uri="{FF2B5EF4-FFF2-40B4-BE49-F238E27FC236}">
                <a16:creationId xmlns:a16="http://schemas.microsoft.com/office/drawing/2014/main" id="{18C89C54-4AC5-4AEF-A016-4ECDB935326E}"/>
              </a:ext>
            </a:extLst>
          </p:cNvPr>
          <p:cNvGrpSpPr>
            <a:grpSpLocks noChangeAspect="1"/>
          </p:cNvGrpSpPr>
          <p:nvPr/>
        </p:nvGrpSpPr>
        <p:grpSpPr bwMode="auto">
          <a:xfrm>
            <a:off x="3219480" y="5682355"/>
            <a:ext cx="393700" cy="488950"/>
            <a:chOff x="1246" y="2647"/>
            <a:chExt cx="248" cy="308"/>
          </a:xfrm>
        </p:grpSpPr>
        <p:sp>
          <p:nvSpPr>
            <p:cNvPr id="300" name="AutoShape 60">
              <a:extLst>
                <a:ext uri="{FF2B5EF4-FFF2-40B4-BE49-F238E27FC236}">
                  <a16:creationId xmlns:a16="http://schemas.microsoft.com/office/drawing/2014/main" id="{EB69E6C8-38D7-45BB-9EA3-994CD795C247}"/>
                </a:ext>
              </a:extLst>
            </p:cNvPr>
            <p:cNvSpPr>
              <a:spLocks noChangeAspect="1" noChangeArrowheads="1" noTextEdit="1"/>
            </p:cNvSpPr>
            <p:nvPr/>
          </p:nvSpPr>
          <p:spPr bwMode="auto">
            <a:xfrm>
              <a:off x="1246" y="2647"/>
              <a:ext cx="2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1" name="Freeform 62">
              <a:extLst>
                <a:ext uri="{FF2B5EF4-FFF2-40B4-BE49-F238E27FC236}">
                  <a16:creationId xmlns:a16="http://schemas.microsoft.com/office/drawing/2014/main" id="{D37B1ED1-F432-416A-9A02-5AE6EFFC556E}"/>
                </a:ext>
              </a:extLst>
            </p:cNvPr>
            <p:cNvSpPr>
              <a:spLocks noEditPoints="1"/>
            </p:cNvSpPr>
            <p:nvPr/>
          </p:nvSpPr>
          <p:spPr bwMode="auto">
            <a:xfrm>
              <a:off x="1246" y="2647"/>
              <a:ext cx="248" cy="308"/>
            </a:xfrm>
            <a:custGeom>
              <a:avLst/>
              <a:gdLst>
                <a:gd name="T0" fmla="*/ 699 w 744"/>
                <a:gd name="T1" fmla="*/ 58 h 924"/>
                <a:gd name="T2" fmla="*/ 594 w 744"/>
                <a:gd name="T3" fmla="*/ 21 h 924"/>
                <a:gd name="T4" fmla="*/ 406 w 744"/>
                <a:gd name="T5" fmla="*/ 0 h 924"/>
                <a:gd name="T6" fmla="*/ 237 w 744"/>
                <a:gd name="T7" fmla="*/ 7 h 924"/>
                <a:gd name="T8" fmla="*/ 99 w 744"/>
                <a:gd name="T9" fmla="*/ 34 h 924"/>
                <a:gd name="T10" fmla="*/ 11 w 744"/>
                <a:gd name="T11" fmla="*/ 86 h 924"/>
                <a:gd name="T12" fmla="*/ 0 w 744"/>
                <a:gd name="T13" fmla="*/ 802 h 924"/>
                <a:gd name="T14" fmla="*/ 12 w 744"/>
                <a:gd name="T15" fmla="*/ 838 h 924"/>
                <a:gd name="T16" fmla="*/ 95 w 744"/>
                <a:gd name="T17" fmla="*/ 888 h 924"/>
                <a:gd name="T18" fmla="*/ 237 w 744"/>
                <a:gd name="T19" fmla="*/ 917 h 924"/>
                <a:gd name="T20" fmla="*/ 406 w 744"/>
                <a:gd name="T21" fmla="*/ 924 h 924"/>
                <a:gd name="T22" fmla="*/ 594 w 744"/>
                <a:gd name="T23" fmla="*/ 903 h 924"/>
                <a:gd name="T24" fmla="*/ 713 w 744"/>
                <a:gd name="T25" fmla="*/ 856 h 924"/>
                <a:gd name="T26" fmla="*/ 742 w 744"/>
                <a:gd name="T27" fmla="*/ 817 h 924"/>
                <a:gd name="T28" fmla="*/ 743 w 744"/>
                <a:gd name="T29" fmla="*/ 106 h 924"/>
                <a:gd name="T30" fmla="*/ 203 w 744"/>
                <a:gd name="T31" fmla="*/ 78 h 924"/>
                <a:gd name="T32" fmla="*/ 431 w 744"/>
                <a:gd name="T33" fmla="*/ 66 h 924"/>
                <a:gd name="T34" fmla="*/ 589 w 744"/>
                <a:gd name="T35" fmla="*/ 86 h 924"/>
                <a:gd name="T36" fmla="*/ 669 w 744"/>
                <a:gd name="T37" fmla="*/ 116 h 924"/>
                <a:gd name="T38" fmla="*/ 642 w 744"/>
                <a:gd name="T39" fmla="*/ 141 h 924"/>
                <a:gd name="T40" fmla="*/ 541 w 744"/>
                <a:gd name="T41" fmla="*/ 167 h 924"/>
                <a:gd name="T42" fmla="*/ 312 w 744"/>
                <a:gd name="T43" fmla="*/ 178 h 924"/>
                <a:gd name="T44" fmla="*/ 155 w 744"/>
                <a:gd name="T45" fmla="*/ 157 h 924"/>
                <a:gd name="T46" fmla="*/ 74 w 744"/>
                <a:gd name="T47" fmla="*/ 128 h 924"/>
                <a:gd name="T48" fmla="*/ 101 w 744"/>
                <a:gd name="T49" fmla="*/ 102 h 924"/>
                <a:gd name="T50" fmla="*/ 679 w 744"/>
                <a:gd name="T51" fmla="*/ 800 h 924"/>
                <a:gd name="T52" fmla="*/ 613 w 744"/>
                <a:gd name="T53" fmla="*/ 832 h 924"/>
                <a:gd name="T54" fmla="*/ 489 w 744"/>
                <a:gd name="T55" fmla="*/ 854 h 924"/>
                <a:gd name="T56" fmla="*/ 228 w 744"/>
                <a:gd name="T57" fmla="*/ 850 h 924"/>
                <a:gd name="T58" fmla="*/ 110 w 744"/>
                <a:gd name="T59" fmla="*/ 826 h 924"/>
                <a:gd name="T60" fmla="*/ 64 w 744"/>
                <a:gd name="T61" fmla="*/ 650 h 924"/>
                <a:gd name="T62" fmla="*/ 177 w 744"/>
                <a:gd name="T63" fmla="*/ 682 h 924"/>
                <a:gd name="T64" fmla="*/ 372 w 744"/>
                <a:gd name="T65" fmla="*/ 698 h 924"/>
                <a:gd name="T66" fmla="*/ 537 w 744"/>
                <a:gd name="T67" fmla="*/ 687 h 924"/>
                <a:gd name="T68" fmla="*/ 679 w 744"/>
                <a:gd name="T69" fmla="*/ 650 h 924"/>
                <a:gd name="T70" fmla="*/ 659 w 744"/>
                <a:gd name="T71" fmla="*/ 587 h 924"/>
                <a:gd name="T72" fmla="*/ 566 w 744"/>
                <a:gd name="T73" fmla="*/ 616 h 924"/>
                <a:gd name="T74" fmla="*/ 372 w 744"/>
                <a:gd name="T75" fmla="*/ 632 h 924"/>
                <a:gd name="T76" fmla="*/ 155 w 744"/>
                <a:gd name="T77" fmla="*/ 611 h 924"/>
                <a:gd name="T78" fmla="*/ 75 w 744"/>
                <a:gd name="T79" fmla="*/ 582 h 924"/>
                <a:gd name="T80" fmla="*/ 123 w 744"/>
                <a:gd name="T81" fmla="*/ 443 h 924"/>
                <a:gd name="T82" fmla="*/ 270 w 744"/>
                <a:gd name="T83" fmla="*/ 466 h 924"/>
                <a:gd name="T84" fmla="*/ 441 w 744"/>
                <a:gd name="T85" fmla="*/ 469 h 924"/>
                <a:gd name="T86" fmla="*/ 620 w 744"/>
                <a:gd name="T87" fmla="*/ 443 h 924"/>
                <a:gd name="T88" fmla="*/ 589 w 744"/>
                <a:gd name="T89" fmla="*/ 384 h 924"/>
                <a:gd name="T90" fmla="*/ 372 w 744"/>
                <a:gd name="T91" fmla="*/ 406 h 924"/>
                <a:gd name="T92" fmla="*/ 178 w 744"/>
                <a:gd name="T93" fmla="*/ 389 h 924"/>
                <a:gd name="T94" fmla="*/ 83 w 744"/>
                <a:gd name="T95" fmla="*/ 360 h 924"/>
                <a:gd name="T96" fmla="*/ 91 w 744"/>
                <a:gd name="T97" fmla="*/ 207 h 924"/>
                <a:gd name="T98" fmla="*/ 237 w 744"/>
                <a:gd name="T99" fmla="*/ 237 h 924"/>
                <a:gd name="T100" fmla="*/ 406 w 744"/>
                <a:gd name="T101" fmla="*/ 244 h 924"/>
                <a:gd name="T102" fmla="*/ 594 w 744"/>
                <a:gd name="T103" fmla="*/ 223 h 924"/>
                <a:gd name="T104" fmla="*/ 679 w 744"/>
                <a:gd name="T105" fmla="*/ 347 h 924"/>
                <a:gd name="T106" fmla="*/ 613 w 744"/>
                <a:gd name="T107" fmla="*/ 378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4" h="924">
                  <a:moveTo>
                    <a:pt x="738" y="97"/>
                  </a:moveTo>
                  <a:lnTo>
                    <a:pt x="738" y="97"/>
                  </a:lnTo>
                  <a:lnTo>
                    <a:pt x="732" y="86"/>
                  </a:lnTo>
                  <a:lnTo>
                    <a:pt x="723" y="76"/>
                  </a:lnTo>
                  <a:lnTo>
                    <a:pt x="712" y="66"/>
                  </a:lnTo>
                  <a:lnTo>
                    <a:pt x="699" y="58"/>
                  </a:lnTo>
                  <a:lnTo>
                    <a:pt x="683" y="49"/>
                  </a:lnTo>
                  <a:lnTo>
                    <a:pt x="664" y="42"/>
                  </a:lnTo>
                  <a:lnTo>
                    <a:pt x="643" y="34"/>
                  </a:lnTo>
                  <a:lnTo>
                    <a:pt x="620" y="27"/>
                  </a:lnTo>
                  <a:lnTo>
                    <a:pt x="620" y="27"/>
                  </a:lnTo>
                  <a:lnTo>
                    <a:pt x="594" y="21"/>
                  </a:lnTo>
                  <a:lnTo>
                    <a:pt x="566" y="16"/>
                  </a:lnTo>
                  <a:lnTo>
                    <a:pt x="537" y="11"/>
                  </a:lnTo>
                  <a:lnTo>
                    <a:pt x="506" y="7"/>
                  </a:lnTo>
                  <a:lnTo>
                    <a:pt x="474" y="4"/>
                  </a:lnTo>
                  <a:lnTo>
                    <a:pt x="441" y="1"/>
                  </a:lnTo>
                  <a:lnTo>
                    <a:pt x="406" y="0"/>
                  </a:lnTo>
                  <a:lnTo>
                    <a:pt x="372" y="0"/>
                  </a:lnTo>
                  <a:lnTo>
                    <a:pt x="372" y="0"/>
                  </a:lnTo>
                  <a:lnTo>
                    <a:pt x="336" y="0"/>
                  </a:lnTo>
                  <a:lnTo>
                    <a:pt x="303" y="1"/>
                  </a:lnTo>
                  <a:lnTo>
                    <a:pt x="270" y="4"/>
                  </a:lnTo>
                  <a:lnTo>
                    <a:pt x="237" y="7"/>
                  </a:lnTo>
                  <a:lnTo>
                    <a:pt x="206" y="11"/>
                  </a:lnTo>
                  <a:lnTo>
                    <a:pt x="177" y="16"/>
                  </a:lnTo>
                  <a:lnTo>
                    <a:pt x="149" y="21"/>
                  </a:lnTo>
                  <a:lnTo>
                    <a:pt x="123" y="27"/>
                  </a:lnTo>
                  <a:lnTo>
                    <a:pt x="123" y="27"/>
                  </a:lnTo>
                  <a:lnTo>
                    <a:pt x="99" y="34"/>
                  </a:lnTo>
                  <a:lnTo>
                    <a:pt x="80" y="42"/>
                  </a:lnTo>
                  <a:lnTo>
                    <a:pt x="61" y="49"/>
                  </a:lnTo>
                  <a:lnTo>
                    <a:pt x="45" y="58"/>
                  </a:lnTo>
                  <a:lnTo>
                    <a:pt x="31" y="66"/>
                  </a:lnTo>
                  <a:lnTo>
                    <a:pt x="20" y="76"/>
                  </a:lnTo>
                  <a:lnTo>
                    <a:pt x="11" y="86"/>
                  </a:lnTo>
                  <a:lnTo>
                    <a:pt x="5" y="97"/>
                  </a:lnTo>
                  <a:lnTo>
                    <a:pt x="5" y="97"/>
                  </a:lnTo>
                  <a:lnTo>
                    <a:pt x="1" y="106"/>
                  </a:lnTo>
                  <a:lnTo>
                    <a:pt x="0" y="111"/>
                  </a:lnTo>
                  <a:lnTo>
                    <a:pt x="0" y="116"/>
                  </a:lnTo>
                  <a:lnTo>
                    <a:pt x="0" y="802"/>
                  </a:lnTo>
                  <a:lnTo>
                    <a:pt x="0" y="802"/>
                  </a:lnTo>
                  <a:lnTo>
                    <a:pt x="0" y="810"/>
                  </a:lnTo>
                  <a:lnTo>
                    <a:pt x="1" y="817"/>
                  </a:lnTo>
                  <a:lnTo>
                    <a:pt x="4" y="824"/>
                  </a:lnTo>
                  <a:lnTo>
                    <a:pt x="7" y="830"/>
                  </a:lnTo>
                  <a:lnTo>
                    <a:pt x="12" y="838"/>
                  </a:lnTo>
                  <a:lnTo>
                    <a:pt x="17" y="844"/>
                  </a:lnTo>
                  <a:lnTo>
                    <a:pt x="23" y="850"/>
                  </a:lnTo>
                  <a:lnTo>
                    <a:pt x="31" y="856"/>
                  </a:lnTo>
                  <a:lnTo>
                    <a:pt x="48" y="867"/>
                  </a:lnTo>
                  <a:lnTo>
                    <a:pt x="69" y="878"/>
                  </a:lnTo>
                  <a:lnTo>
                    <a:pt x="95" y="888"/>
                  </a:lnTo>
                  <a:lnTo>
                    <a:pt x="123" y="897"/>
                  </a:lnTo>
                  <a:lnTo>
                    <a:pt x="123" y="897"/>
                  </a:lnTo>
                  <a:lnTo>
                    <a:pt x="149" y="903"/>
                  </a:lnTo>
                  <a:lnTo>
                    <a:pt x="177" y="908"/>
                  </a:lnTo>
                  <a:lnTo>
                    <a:pt x="206" y="913"/>
                  </a:lnTo>
                  <a:lnTo>
                    <a:pt x="237" y="917"/>
                  </a:lnTo>
                  <a:lnTo>
                    <a:pt x="270" y="920"/>
                  </a:lnTo>
                  <a:lnTo>
                    <a:pt x="303" y="923"/>
                  </a:lnTo>
                  <a:lnTo>
                    <a:pt x="336" y="924"/>
                  </a:lnTo>
                  <a:lnTo>
                    <a:pt x="372" y="924"/>
                  </a:lnTo>
                  <a:lnTo>
                    <a:pt x="372" y="924"/>
                  </a:lnTo>
                  <a:lnTo>
                    <a:pt x="406" y="924"/>
                  </a:lnTo>
                  <a:lnTo>
                    <a:pt x="441" y="923"/>
                  </a:lnTo>
                  <a:lnTo>
                    <a:pt x="474" y="920"/>
                  </a:lnTo>
                  <a:lnTo>
                    <a:pt x="506" y="917"/>
                  </a:lnTo>
                  <a:lnTo>
                    <a:pt x="537" y="913"/>
                  </a:lnTo>
                  <a:lnTo>
                    <a:pt x="566" y="908"/>
                  </a:lnTo>
                  <a:lnTo>
                    <a:pt x="594" y="903"/>
                  </a:lnTo>
                  <a:lnTo>
                    <a:pt x="620" y="897"/>
                  </a:lnTo>
                  <a:lnTo>
                    <a:pt x="620" y="897"/>
                  </a:lnTo>
                  <a:lnTo>
                    <a:pt x="649" y="888"/>
                  </a:lnTo>
                  <a:lnTo>
                    <a:pt x="674" y="878"/>
                  </a:lnTo>
                  <a:lnTo>
                    <a:pt x="695" y="867"/>
                  </a:lnTo>
                  <a:lnTo>
                    <a:pt x="713" y="856"/>
                  </a:lnTo>
                  <a:lnTo>
                    <a:pt x="719" y="850"/>
                  </a:lnTo>
                  <a:lnTo>
                    <a:pt x="727" y="844"/>
                  </a:lnTo>
                  <a:lnTo>
                    <a:pt x="732" y="838"/>
                  </a:lnTo>
                  <a:lnTo>
                    <a:pt x="735" y="830"/>
                  </a:lnTo>
                  <a:lnTo>
                    <a:pt x="739" y="824"/>
                  </a:lnTo>
                  <a:lnTo>
                    <a:pt x="742" y="817"/>
                  </a:lnTo>
                  <a:lnTo>
                    <a:pt x="743" y="810"/>
                  </a:lnTo>
                  <a:lnTo>
                    <a:pt x="744" y="802"/>
                  </a:lnTo>
                  <a:lnTo>
                    <a:pt x="744" y="116"/>
                  </a:lnTo>
                  <a:lnTo>
                    <a:pt x="744" y="116"/>
                  </a:lnTo>
                  <a:lnTo>
                    <a:pt x="743" y="111"/>
                  </a:lnTo>
                  <a:lnTo>
                    <a:pt x="743" y="106"/>
                  </a:lnTo>
                  <a:lnTo>
                    <a:pt x="738" y="97"/>
                  </a:lnTo>
                  <a:lnTo>
                    <a:pt x="738" y="97"/>
                  </a:lnTo>
                  <a:close/>
                  <a:moveTo>
                    <a:pt x="155" y="86"/>
                  </a:moveTo>
                  <a:lnTo>
                    <a:pt x="155" y="86"/>
                  </a:lnTo>
                  <a:lnTo>
                    <a:pt x="178" y="81"/>
                  </a:lnTo>
                  <a:lnTo>
                    <a:pt x="203" y="78"/>
                  </a:lnTo>
                  <a:lnTo>
                    <a:pt x="228" y="74"/>
                  </a:lnTo>
                  <a:lnTo>
                    <a:pt x="255" y="70"/>
                  </a:lnTo>
                  <a:lnTo>
                    <a:pt x="312" y="66"/>
                  </a:lnTo>
                  <a:lnTo>
                    <a:pt x="372" y="65"/>
                  </a:lnTo>
                  <a:lnTo>
                    <a:pt x="372" y="65"/>
                  </a:lnTo>
                  <a:lnTo>
                    <a:pt x="431" y="66"/>
                  </a:lnTo>
                  <a:lnTo>
                    <a:pt x="489" y="70"/>
                  </a:lnTo>
                  <a:lnTo>
                    <a:pt x="516" y="74"/>
                  </a:lnTo>
                  <a:lnTo>
                    <a:pt x="541" y="78"/>
                  </a:lnTo>
                  <a:lnTo>
                    <a:pt x="566" y="81"/>
                  </a:lnTo>
                  <a:lnTo>
                    <a:pt x="589" y="86"/>
                  </a:lnTo>
                  <a:lnTo>
                    <a:pt x="589" y="86"/>
                  </a:lnTo>
                  <a:lnTo>
                    <a:pt x="610" y="91"/>
                  </a:lnTo>
                  <a:lnTo>
                    <a:pt x="627" y="97"/>
                  </a:lnTo>
                  <a:lnTo>
                    <a:pt x="642" y="102"/>
                  </a:lnTo>
                  <a:lnTo>
                    <a:pt x="654" y="107"/>
                  </a:lnTo>
                  <a:lnTo>
                    <a:pt x="663" y="112"/>
                  </a:lnTo>
                  <a:lnTo>
                    <a:pt x="669" y="116"/>
                  </a:lnTo>
                  <a:lnTo>
                    <a:pt x="678" y="122"/>
                  </a:lnTo>
                  <a:lnTo>
                    <a:pt x="678" y="122"/>
                  </a:lnTo>
                  <a:lnTo>
                    <a:pt x="669" y="128"/>
                  </a:lnTo>
                  <a:lnTo>
                    <a:pt x="663" y="132"/>
                  </a:lnTo>
                  <a:lnTo>
                    <a:pt x="654" y="137"/>
                  </a:lnTo>
                  <a:lnTo>
                    <a:pt x="642" y="141"/>
                  </a:lnTo>
                  <a:lnTo>
                    <a:pt x="627" y="146"/>
                  </a:lnTo>
                  <a:lnTo>
                    <a:pt x="610" y="153"/>
                  </a:lnTo>
                  <a:lnTo>
                    <a:pt x="589" y="157"/>
                  </a:lnTo>
                  <a:lnTo>
                    <a:pt x="589" y="157"/>
                  </a:lnTo>
                  <a:lnTo>
                    <a:pt x="566" y="162"/>
                  </a:lnTo>
                  <a:lnTo>
                    <a:pt x="541" y="167"/>
                  </a:lnTo>
                  <a:lnTo>
                    <a:pt x="516" y="171"/>
                  </a:lnTo>
                  <a:lnTo>
                    <a:pt x="489" y="173"/>
                  </a:lnTo>
                  <a:lnTo>
                    <a:pt x="431" y="178"/>
                  </a:lnTo>
                  <a:lnTo>
                    <a:pt x="372" y="180"/>
                  </a:lnTo>
                  <a:lnTo>
                    <a:pt x="372" y="180"/>
                  </a:lnTo>
                  <a:lnTo>
                    <a:pt x="312" y="178"/>
                  </a:lnTo>
                  <a:lnTo>
                    <a:pt x="255" y="173"/>
                  </a:lnTo>
                  <a:lnTo>
                    <a:pt x="228" y="171"/>
                  </a:lnTo>
                  <a:lnTo>
                    <a:pt x="203" y="167"/>
                  </a:lnTo>
                  <a:lnTo>
                    <a:pt x="178" y="162"/>
                  </a:lnTo>
                  <a:lnTo>
                    <a:pt x="155" y="157"/>
                  </a:lnTo>
                  <a:lnTo>
                    <a:pt x="155" y="157"/>
                  </a:lnTo>
                  <a:lnTo>
                    <a:pt x="133" y="153"/>
                  </a:lnTo>
                  <a:lnTo>
                    <a:pt x="115" y="146"/>
                  </a:lnTo>
                  <a:lnTo>
                    <a:pt x="101" y="141"/>
                  </a:lnTo>
                  <a:lnTo>
                    <a:pt x="90" y="137"/>
                  </a:lnTo>
                  <a:lnTo>
                    <a:pt x="80" y="132"/>
                  </a:lnTo>
                  <a:lnTo>
                    <a:pt x="74" y="128"/>
                  </a:lnTo>
                  <a:lnTo>
                    <a:pt x="66" y="122"/>
                  </a:lnTo>
                  <a:lnTo>
                    <a:pt x="66" y="122"/>
                  </a:lnTo>
                  <a:lnTo>
                    <a:pt x="74" y="116"/>
                  </a:lnTo>
                  <a:lnTo>
                    <a:pt x="80" y="112"/>
                  </a:lnTo>
                  <a:lnTo>
                    <a:pt x="90" y="107"/>
                  </a:lnTo>
                  <a:lnTo>
                    <a:pt x="101" y="102"/>
                  </a:lnTo>
                  <a:lnTo>
                    <a:pt x="115" y="97"/>
                  </a:lnTo>
                  <a:lnTo>
                    <a:pt x="133" y="91"/>
                  </a:lnTo>
                  <a:lnTo>
                    <a:pt x="155" y="86"/>
                  </a:lnTo>
                  <a:lnTo>
                    <a:pt x="155" y="86"/>
                  </a:lnTo>
                  <a:close/>
                  <a:moveTo>
                    <a:pt x="679" y="800"/>
                  </a:moveTo>
                  <a:lnTo>
                    <a:pt x="679" y="800"/>
                  </a:lnTo>
                  <a:lnTo>
                    <a:pt x="674" y="805"/>
                  </a:lnTo>
                  <a:lnTo>
                    <a:pt x="668" y="810"/>
                  </a:lnTo>
                  <a:lnTo>
                    <a:pt x="659" y="814"/>
                  </a:lnTo>
                  <a:lnTo>
                    <a:pt x="647" y="819"/>
                  </a:lnTo>
                  <a:lnTo>
                    <a:pt x="632" y="826"/>
                  </a:lnTo>
                  <a:lnTo>
                    <a:pt x="613" y="832"/>
                  </a:lnTo>
                  <a:lnTo>
                    <a:pt x="589" y="838"/>
                  </a:lnTo>
                  <a:lnTo>
                    <a:pt x="589" y="838"/>
                  </a:lnTo>
                  <a:lnTo>
                    <a:pt x="566" y="843"/>
                  </a:lnTo>
                  <a:lnTo>
                    <a:pt x="541" y="846"/>
                  </a:lnTo>
                  <a:lnTo>
                    <a:pt x="516" y="850"/>
                  </a:lnTo>
                  <a:lnTo>
                    <a:pt x="489" y="854"/>
                  </a:lnTo>
                  <a:lnTo>
                    <a:pt x="431" y="858"/>
                  </a:lnTo>
                  <a:lnTo>
                    <a:pt x="372" y="859"/>
                  </a:lnTo>
                  <a:lnTo>
                    <a:pt x="372" y="859"/>
                  </a:lnTo>
                  <a:lnTo>
                    <a:pt x="312" y="858"/>
                  </a:lnTo>
                  <a:lnTo>
                    <a:pt x="255" y="854"/>
                  </a:lnTo>
                  <a:lnTo>
                    <a:pt x="228" y="850"/>
                  </a:lnTo>
                  <a:lnTo>
                    <a:pt x="203" y="846"/>
                  </a:lnTo>
                  <a:lnTo>
                    <a:pt x="178" y="843"/>
                  </a:lnTo>
                  <a:lnTo>
                    <a:pt x="155" y="838"/>
                  </a:lnTo>
                  <a:lnTo>
                    <a:pt x="155" y="838"/>
                  </a:lnTo>
                  <a:lnTo>
                    <a:pt x="130" y="832"/>
                  </a:lnTo>
                  <a:lnTo>
                    <a:pt x="110" y="826"/>
                  </a:lnTo>
                  <a:lnTo>
                    <a:pt x="96" y="819"/>
                  </a:lnTo>
                  <a:lnTo>
                    <a:pt x="83" y="814"/>
                  </a:lnTo>
                  <a:lnTo>
                    <a:pt x="75" y="810"/>
                  </a:lnTo>
                  <a:lnTo>
                    <a:pt x="70" y="805"/>
                  </a:lnTo>
                  <a:lnTo>
                    <a:pt x="64" y="800"/>
                  </a:lnTo>
                  <a:lnTo>
                    <a:pt x="64" y="650"/>
                  </a:lnTo>
                  <a:lnTo>
                    <a:pt x="64" y="650"/>
                  </a:lnTo>
                  <a:lnTo>
                    <a:pt x="91" y="661"/>
                  </a:lnTo>
                  <a:lnTo>
                    <a:pt x="123" y="671"/>
                  </a:lnTo>
                  <a:lnTo>
                    <a:pt x="123" y="671"/>
                  </a:lnTo>
                  <a:lnTo>
                    <a:pt x="149" y="677"/>
                  </a:lnTo>
                  <a:lnTo>
                    <a:pt x="177" y="682"/>
                  </a:lnTo>
                  <a:lnTo>
                    <a:pt x="206" y="687"/>
                  </a:lnTo>
                  <a:lnTo>
                    <a:pt x="237" y="690"/>
                  </a:lnTo>
                  <a:lnTo>
                    <a:pt x="270" y="694"/>
                  </a:lnTo>
                  <a:lnTo>
                    <a:pt x="303" y="695"/>
                  </a:lnTo>
                  <a:lnTo>
                    <a:pt x="336" y="696"/>
                  </a:lnTo>
                  <a:lnTo>
                    <a:pt x="372" y="698"/>
                  </a:lnTo>
                  <a:lnTo>
                    <a:pt x="372" y="698"/>
                  </a:lnTo>
                  <a:lnTo>
                    <a:pt x="406" y="696"/>
                  </a:lnTo>
                  <a:lnTo>
                    <a:pt x="441" y="695"/>
                  </a:lnTo>
                  <a:lnTo>
                    <a:pt x="474" y="694"/>
                  </a:lnTo>
                  <a:lnTo>
                    <a:pt x="506" y="690"/>
                  </a:lnTo>
                  <a:lnTo>
                    <a:pt x="537" y="687"/>
                  </a:lnTo>
                  <a:lnTo>
                    <a:pt x="566" y="682"/>
                  </a:lnTo>
                  <a:lnTo>
                    <a:pt x="594" y="677"/>
                  </a:lnTo>
                  <a:lnTo>
                    <a:pt x="620" y="671"/>
                  </a:lnTo>
                  <a:lnTo>
                    <a:pt x="620" y="671"/>
                  </a:lnTo>
                  <a:lnTo>
                    <a:pt x="652" y="661"/>
                  </a:lnTo>
                  <a:lnTo>
                    <a:pt x="679" y="650"/>
                  </a:lnTo>
                  <a:lnTo>
                    <a:pt x="679" y="800"/>
                  </a:lnTo>
                  <a:close/>
                  <a:moveTo>
                    <a:pt x="679" y="573"/>
                  </a:moveTo>
                  <a:lnTo>
                    <a:pt x="679" y="573"/>
                  </a:lnTo>
                  <a:lnTo>
                    <a:pt x="674" y="578"/>
                  </a:lnTo>
                  <a:lnTo>
                    <a:pt x="668" y="582"/>
                  </a:lnTo>
                  <a:lnTo>
                    <a:pt x="659" y="587"/>
                  </a:lnTo>
                  <a:lnTo>
                    <a:pt x="647" y="593"/>
                  </a:lnTo>
                  <a:lnTo>
                    <a:pt x="632" y="599"/>
                  </a:lnTo>
                  <a:lnTo>
                    <a:pt x="613" y="605"/>
                  </a:lnTo>
                  <a:lnTo>
                    <a:pt x="589" y="611"/>
                  </a:lnTo>
                  <a:lnTo>
                    <a:pt x="589" y="611"/>
                  </a:lnTo>
                  <a:lnTo>
                    <a:pt x="566" y="616"/>
                  </a:lnTo>
                  <a:lnTo>
                    <a:pt x="541" y="620"/>
                  </a:lnTo>
                  <a:lnTo>
                    <a:pt x="516" y="624"/>
                  </a:lnTo>
                  <a:lnTo>
                    <a:pt x="489" y="627"/>
                  </a:lnTo>
                  <a:lnTo>
                    <a:pt x="431" y="631"/>
                  </a:lnTo>
                  <a:lnTo>
                    <a:pt x="372" y="632"/>
                  </a:lnTo>
                  <a:lnTo>
                    <a:pt x="372" y="632"/>
                  </a:lnTo>
                  <a:lnTo>
                    <a:pt x="312" y="631"/>
                  </a:lnTo>
                  <a:lnTo>
                    <a:pt x="255" y="627"/>
                  </a:lnTo>
                  <a:lnTo>
                    <a:pt x="228" y="624"/>
                  </a:lnTo>
                  <a:lnTo>
                    <a:pt x="203" y="620"/>
                  </a:lnTo>
                  <a:lnTo>
                    <a:pt x="178" y="616"/>
                  </a:lnTo>
                  <a:lnTo>
                    <a:pt x="155" y="611"/>
                  </a:lnTo>
                  <a:lnTo>
                    <a:pt x="155" y="611"/>
                  </a:lnTo>
                  <a:lnTo>
                    <a:pt x="130" y="605"/>
                  </a:lnTo>
                  <a:lnTo>
                    <a:pt x="110" y="599"/>
                  </a:lnTo>
                  <a:lnTo>
                    <a:pt x="96" y="593"/>
                  </a:lnTo>
                  <a:lnTo>
                    <a:pt x="83" y="587"/>
                  </a:lnTo>
                  <a:lnTo>
                    <a:pt x="75" y="582"/>
                  </a:lnTo>
                  <a:lnTo>
                    <a:pt x="70" y="578"/>
                  </a:lnTo>
                  <a:lnTo>
                    <a:pt x="64" y="573"/>
                  </a:lnTo>
                  <a:lnTo>
                    <a:pt x="64" y="423"/>
                  </a:lnTo>
                  <a:lnTo>
                    <a:pt x="64" y="423"/>
                  </a:lnTo>
                  <a:lnTo>
                    <a:pt x="91" y="434"/>
                  </a:lnTo>
                  <a:lnTo>
                    <a:pt x="123" y="443"/>
                  </a:lnTo>
                  <a:lnTo>
                    <a:pt x="123" y="443"/>
                  </a:lnTo>
                  <a:lnTo>
                    <a:pt x="149" y="449"/>
                  </a:lnTo>
                  <a:lnTo>
                    <a:pt x="177" y="455"/>
                  </a:lnTo>
                  <a:lnTo>
                    <a:pt x="206" y="460"/>
                  </a:lnTo>
                  <a:lnTo>
                    <a:pt x="237" y="464"/>
                  </a:lnTo>
                  <a:lnTo>
                    <a:pt x="270" y="466"/>
                  </a:lnTo>
                  <a:lnTo>
                    <a:pt x="303" y="469"/>
                  </a:lnTo>
                  <a:lnTo>
                    <a:pt x="336" y="470"/>
                  </a:lnTo>
                  <a:lnTo>
                    <a:pt x="372" y="471"/>
                  </a:lnTo>
                  <a:lnTo>
                    <a:pt x="372" y="471"/>
                  </a:lnTo>
                  <a:lnTo>
                    <a:pt x="406" y="470"/>
                  </a:lnTo>
                  <a:lnTo>
                    <a:pt x="441" y="469"/>
                  </a:lnTo>
                  <a:lnTo>
                    <a:pt x="474" y="466"/>
                  </a:lnTo>
                  <a:lnTo>
                    <a:pt x="506" y="464"/>
                  </a:lnTo>
                  <a:lnTo>
                    <a:pt x="537" y="460"/>
                  </a:lnTo>
                  <a:lnTo>
                    <a:pt x="566" y="455"/>
                  </a:lnTo>
                  <a:lnTo>
                    <a:pt x="594" y="449"/>
                  </a:lnTo>
                  <a:lnTo>
                    <a:pt x="620" y="443"/>
                  </a:lnTo>
                  <a:lnTo>
                    <a:pt x="620" y="443"/>
                  </a:lnTo>
                  <a:lnTo>
                    <a:pt x="652" y="434"/>
                  </a:lnTo>
                  <a:lnTo>
                    <a:pt x="679" y="423"/>
                  </a:lnTo>
                  <a:lnTo>
                    <a:pt x="679" y="573"/>
                  </a:lnTo>
                  <a:close/>
                  <a:moveTo>
                    <a:pt x="589" y="384"/>
                  </a:moveTo>
                  <a:lnTo>
                    <a:pt x="589" y="384"/>
                  </a:lnTo>
                  <a:lnTo>
                    <a:pt x="566" y="389"/>
                  </a:lnTo>
                  <a:lnTo>
                    <a:pt x="541" y="394"/>
                  </a:lnTo>
                  <a:lnTo>
                    <a:pt x="516" y="397"/>
                  </a:lnTo>
                  <a:lnTo>
                    <a:pt x="489" y="400"/>
                  </a:lnTo>
                  <a:lnTo>
                    <a:pt x="431" y="405"/>
                  </a:lnTo>
                  <a:lnTo>
                    <a:pt x="372" y="406"/>
                  </a:lnTo>
                  <a:lnTo>
                    <a:pt x="372" y="406"/>
                  </a:lnTo>
                  <a:lnTo>
                    <a:pt x="312" y="405"/>
                  </a:lnTo>
                  <a:lnTo>
                    <a:pt x="255" y="400"/>
                  </a:lnTo>
                  <a:lnTo>
                    <a:pt x="228" y="397"/>
                  </a:lnTo>
                  <a:lnTo>
                    <a:pt x="203" y="394"/>
                  </a:lnTo>
                  <a:lnTo>
                    <a:pt x="178" y="389"/>
                  </a:lnTo>
                  <a:lnTo>
                    <a:pt x="155" y="384"/>
                  </a:lnTo>
                  <a:lnTo>
                    <a:pt x="155" y="384"/>
                  </a:lnTo>
                  <a:lnTo>
                    <a:pt x="130" y="378"/>
                  </a:lnTo>
                  <a:lnTo>
                    <a:pt x="110" y="372"/>
                  </a:lnTo>
                  <a:lnTo>
                    <a:pt x="96" y="367"/>
                  </a:lnTo>
                  <a:lnTo>
                    <a:pt x="83" y="360"/>
                  </a:lnTo>
                  <a:lnTo>
                    <a:pt x="75" y="356"/>
                  </a:lnTo>
                  <a:lnTo>
                    <a:pt x="70" y="352"/>
                  </a:lnTo>
                  <a:lnTo>
                    <a:pt x="64" y="347"/>
                  </a:lnTo>
                  <a:lnTo>
                    <a:pt x="64" y="197"/>
                  </a:lnTo>
                  <a:lnTo>
                    <a:pt x="64" y="197"/>
                  </a:lnTo>
                  <a:lnTo>
                    <a:pt x="91" y="207"/>
                  </a:lnTo>
                  <a:lnTo>
                    <a:pt x="123" y="217"/>
                  </a:lnTo>
                  <a:lnTo>
                    <a:pt x="123" y="217"/>
                  </a:lnTo>
                  <a:lnTo>
                    <a:pt x="149" y="223"/>
                  </a:lnTo>
                  <a:lnTo>
                    <a:pt x="177" y="229"/>
                  </a:lnTo>
                  <a:lnTo>
                    <a:pt x="206" y="234"/>
                  </a:lnTo>
                  <a:lnTo>
                    <a:pt x="237" y="237"/>
                  </a:lnTo>
                  <a:lnTo>
                    <a:pt x="270" y="240"/>
                  </a:lnTo>
                  <a:lnTo>
                    <a:pt x="303" y="242"/>
                  </a:lnTo>
                  <a:lnTo>
                    <a:pt x="336" y="244"/>
                  </a:lnTo>
                  <a:lnTo>
                    <a:pt x="372" y="244"/>
                  </a:lnTo>
                  <a:lnTo>
                    <a:pt x="372" y="244"/>
                  </a:lnTo>
                  <a:lnTo>
                    <a:pt x="406" y="244"/>
                  </a:lnTo>
                  <a:lnTo>
                    <a:pt x="441" y="242"/>
                  </a:lnTo>
                  <a:lnTo>
                    <a:pt x="474" y="240"/>
                  </a:lnTo>
                  <a:lnTo>
                    <a:pt x="506" y="237"/>
                  </a:lnTo>
                  <a:lnTo>
                    <a:pt x="537" y="234"/>
                  </a:lnTo>
                  <a:lnTo>
                    <a:pt x="566" y="229"/>
                  </a:lnTo>
                  <a:lnTo>
                    <a:pt x="594" y="223"/>
                  </a:lnTo>
                  <a:lnTo>
                    <a:pt x="620" y="217"/>
                  </a:lnTo>
                  <a:lnTo>
                    <a:pt x="620" y="217"/>
                  </a:lnTo>
                  <a:lnTo>
                    <a:pt x="652" y="207"/>
                  </a:lnTo>
                  <a:lnTo>
                    <a:pt x="679" y="197"/>
                  </a:lnTo>
                  <a:lnTo>
                    <a:pt x="679" y="347"/>
                  </a:lnTo>
                  <a:lnTo>
                    <a:pt x="679" y="347"/>
                  </a:lnTo>
                  <a:lnTo>
                    <a:pt x="674" y="352"/>
                  </a:lnTo>
                  <a:lnTo>
                    <a:pt x="668" y="356"/>
                  </a:lnTo>
                  <a:lnTo>
                    <a:pt x="659" y="360"/>
                  </a:lnTo>
                  <a:lnTo>
                    <a:pt x="647" y="367"/>
                  </a:lnTo>
                  <a:lnTo>
                    <a:pt x="632" y="372"/>
                  </a:lnTo>
                  <a:lnTo>
                    <a:pt x="613" y="378"/>
                  </a:lnTo>
                  <a:lnTo>
                    <a:pt x="589" y="384"/>
                  </a:lnTo>
                  <a:lnTo>
                    <a:pt x="589" y="38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080" name="Group 65">
            <a:extLst>
              <a:ext uri="{FF2B5EF4-FFF2-40B4-BE49-F238E27FC236}">
                <a16:creationId xmlns:a16="http://schemas.microsoft.com/office/drawing/2014/main" id="{77E8ECFD-1410-4D68-9983-B1EFD63DEE0C}"/>
              </a:ext>
            </a:extLst>
          </p:cNvPr>
          <p:cNvGrpSpPr>
            <a:grpSpLocks noChangeAspect="1"/>
          </p:cNvGrpSpPr>
          <p:nvPr/>
        </p:nvGrpSpPr>
        <p:grpSpPr bwMode="auto">
          <a:xfrm>
            <a:off x="5314580" y="5840537"/>
            <a:ext cx="564788" cy="365154"/>
            <a:chOff x="4976" y="1877"/>
            <a:chExt cx="1341" cy="867"/>
          </a:xfrm>
        </p:grpSpPr>
        <p:sp>
          <p:nvSpPr>
            <p:cNvPr id="1082" name="Freeform 66">
              <a:extLst>
                <a:ext uri="{FF2B5EF4-FFF2-40B4-BE49-F238E27FC236}">
                  <a16:creationId xmlns:a16="http://schemas.microsoft.com/office/drawing/2014/main" id="{38F4AF20-785C-4992-BD86-77A251F60CF0}"/>
                </a:ext>
              </a:extLst>
            </p:cNvPr>
            <p:cNvSpPr>
              <a:spLocks noEditPoints="1"/>
            </p:cNvSpPr>
            <p:nvPr/>
          </p:nvSpPr>
          <p:spPr bwMode="auto">
            <a:xfrm>
              <a:off x="5903" y="1877"/>
              <a:ext cx="414" cy="867"/>
            </a:xfrm>
            <a:custGeom>
              <a:avLst/>
              <a:gdLst>
                <a:gd name="T0" fmla="*/ 372 w 414"/>
                <a:gd name="T1" fmla="*/ 867 h 867"/>
                <a:gd name="T2" fmla="*/ 372 w 414"/>
                <a:gd name="T3" fmla="*/ 867 h 867"/>
                <a:gd name="T4" fmla="*/ 380 w 414"/>
                <a:gd name="T5" fmla="*/ 867 h 867"/>
                <a:gd name="T6" fmla="*/ 388 w 414"/>
                <a:gd name="T7" fmla="*/ 865 h 867"/>
                <a:gd name="T8" fmla="*/ 396 w 414"/>
                <a:gd name="T9" fmla="*/ 861 h 867"/>
                <a:gd name="T10" fmla="*/ 402 w 414"/>
                <a:gd name="T11" fmla="*/ 855 h 867"/>
                <a:gd name="T12" fmla="*/ 406 w 414"/>
                <a:gd name="T13" fmla="*/ 849 h 867"/>
                <a:gd name="T14" fmla="*/ 410 w 414"/>
                <a:gd name="T15" fmla="*/ 843 h 867"/>
                <a:gd name="T16" fmla="*/ 412 w 414"/>
                <a:gd name="T17" fmla="*/ 835 h 867"/>
                <a:gd name="T18" fmla="*/ 414 w 414"/>
                <a:gd name="T19" fmla="*/ 827 h 867"/>
                <a:gd name="T20" fmla="*/ 414 w 414"/>
                <a:gd name="T21" fmla="*/ 42 h 867"/>
                <a:gd name="T22" fmla="*/ 414 w 414"/>
                <a:gd name="T23" fmla="*/ 42 h 867"/>
                <a:gd name="T24" fmla="*/ 412 w 414"/>
                <a:gd name="T25" fmla="*/ 34 h 867"/>
                <a:gd name="T26" fmla="*/ 410 w 414"/>
                <a:gd name="T27" fmla="*/ 26 h 867"/>
                <a:gd name="T28" fmla="*/ 406 w 414"/>
                <a:gd name="T29" fmla="*/ 18 h 867"/>
                <a:gd name="T30" fmla="*/ 402 w 414"/>
                <a:gd name="T31" fmla="*/ 12 h 867"/>
                <a:gd name="T32" fmla="*/ 396 w 414"/>
                <a:gd name="T33" fmla="*/ 8 h 867"/>
                <a:gd name="T34" fmla="*/ 388 w 414"/>
                <a:gd name="T35" fmla="*/ 4 h 867"/>
                <a:gd name="T36" fmla="*/ 380 w 414"/>
                <a:gd name="T37" fmla="*/ 2 h 867"/>
                <a:gd name="T38" fmla="*/ 372 w 414"/>
                <a:gd name="T39" fmla="*/ 0 h 867"/>
                <a:gd name="T40" fmla="*/ 42 w 414"/>
                <a:gd name="T41" fmla="*/ 0 h 867"/>
                <a:gd name="T42" fmla="*/ 42 w 414"/>
                <a:gd name="T43" fmla="*/ 0 h 867"/>
                <a:gd name="T44" fmla="*/ 32 w 414"/>
                <a:gd name="T45" fmla="*/ 2 h 867"/>
                <a:gd name="T46" fmla="*/ 26 w 414"/>
                <a:gd name="T47" fmla="*/ 4 h 867"/>
                <a:gd name="T48" fmla="*/ 18 w 414"/>
                <a:gd name="T49" fmla="*/ 8 h 867"/>
                <a:gd name="T50" fmla="*/ 12 w 414"/>
                <a:gd name="T51" fmla="*/ 12 h 867"/>
                <a:gd name="T52" fmla="*/ 8 w 414"/>
                <a:gd name="T53" fmla="*/ 18 h 867"/>
                <a:gd name="T54" fmla="*/ 4 w 414"/>
                <a:gd name="T55" fmla="*/ 26 h 867"/>
                <a:gd name="T56" fmla="*/ 0 w 414"/>
                <a:gd name="T57" fmla="*/ 34 h 867"/>
                <a:gd name="T58" fmla="*/ 0 w 414"/>
                <a:gd name="T59" fmla="*/ 42 h 867"/>
                <a:gd name="T60" fmla="*/ 0 w 414"/>
                <a:gd name="T61" fmla="*/ 827 h 867"/>
                <a:gd name="T62" fmla="*/ 0 w 414"/>
                <a:gd name="T63" fmla="*/ 827 h 867"/>
                <a:gd name="T64" fmla="*/ 0 w 414"/>
                <a:gd name="T65" fmla="*/ 835 h 867"/>
                <a:gd name="T66" fmla="*/ 4 w 414"/>
                <a:gd name="T67" fmla="*/ 843 h 867"/>
                <a:gd name="T68" fmla="*/ 8 w 414"/>
                <a:gd name="T69" fmla="*/ 849 h 867"/>
                <a:gd name="T70" fmla="*/ 12 w 414"/>
                <a:gd name="T71" fmla="*/ 855 h 867"/>
                <a:gd name="T72" fmla="*/ 18 w 414"/>
                <a:gd name="T73" fmla="*/ 861 h 867"/>
                <a:gd name="T74" fmla="*/ 26 w 414"/>
                <a:gd name="T75" fmla="*/ 865 h 867"/>
                <a:gd name="T76" fmla="*/ 32 w 414"/>
                <a:gd name="T77" fmla="*/ 867 h 867"/>
                <a:gd name="T78" fmla="*/ 42 w 414"/>
                <a:gd name="T79" fmla="*/ 867 h 867"/>
                <a:gd name="T80" fmla="*/ 372 w 414"/>
                <a:gd name="T81" fmla="*/ 867 h 867"/>
                <a:gd name="T82" fmla="*/ 42 w 414"/>
                <a:gd name="T83" fmla="*/ 42 h 867"/>
                <a:gd name="T84" fmla="*/ 372 w 414"/>
                <a:gd name="T85" fmla="*/ 42 h 867"/>
                <a:gd name="T86" fmla="*/ 372 w 414"/>
                <a:gd name="T87" fmla="*/ 827 h 867"/>
                <a:gd name="T88" fmla="*/ 42 w 414"/>
                <a:gd name="T89" fmla="*/ 827 h 867"/>
                <a:gd name="T90" fmla="*/ 42 w 414"/>
                <a:gd name="T91" fmla="*/ 4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867">
                  <a:moveTo>
                    <a:pt x="372" y="867"/>
                  </a:moveTo>
                  <a:lnTo>
                    <a:pt x="372" y="867"/>
                  </a:lnTo>
                  <a:lnTo>
                    <a:pt x="380" y="867"/>
                  </a:lnTo>
                  <a:lnTo>
                    <a:pt x="388" y="865"/>
                  </a:lnTo>
                  <a:lnTo>
                    <a:pt x="396" y="861"/>
                  </a:lnTo>
                  <a:lnTo>
                    <a:pt x="402" y="855"/>
                  </a:lnTo>
                  <a:lnTo>
                    <a:pt x="406" y="849"/>
                  </a:lnTo>
                  <a:lnTo>
                    <a:pt x="410" y="843"/>
                  </a:lnTo>
                  <a:lnTo>
                    <a:pt x="412" y="835"/>
                  </a:lnTo>
                  <a:lnTo>
                    <a:pt x="414" y="827"/>
                  </a:lnTo>
                  <a:lnTo>
                    <a:pt x="414" y="42"/>
                  </a:lnTo>
                  <a:lnTo>
                    <a:pt x="414" y="42"/>
                  </a:lnTo>
                  <a:lnTo>
                    <a:pt x="412" y="34"/>
                  </a:lnTo>
                  <a:lnTo>
                    <a:pt x="410" y="26"/>
                  </a:lnTo>
                  <a:lnTo>
                    <a:pt x="406" y="18"/>
                  </a:lnTo>
                  <a:lnTo>
                    <a:pt x="402" y="12"/>
                  </a:lnTo>
                  <a:lnTo>
                    <a:pt x="396" y="8"/>
                  </a:lnTo>
                  <a:lnTo>
                    <a:pt x="388" y="4"/>
                  </a:lnTo>
                  <a:lnTo>
                    <a:pt x="380" y="2"/>
                  </a:lnTo>
                  <a:lnTo>
                    <a:pt x="372" y="0"/>
                  </a:lnTo>
                  <a:lnTo>
                    <a:pt x="42" y="0"/>
                  </a:lnTo>
                  <a:lnTo>
                    <a:pt x="42" y="0"/>
                  </a:lnTo>
                  <a:lnTo>
                    <a:pt x="32" y="2"/>
                  </a:lnTo>
                  <a:lnTo>
                    <a:pt x="26" y="4"/>
                  </a:lnTo>
                  <a:lnTo>
                    <a:pt x="18" y="8"/>
                  </a:lnTo>
                  <a:lnTo>
                    <a:pt x="12" y="12"/>
                  </a:lnTo>
                  <a:lnTo>
                    <a:pt x="8" y="18"/>
                  </a:lnTo>
                  <a:lnTo>
                    <a:pt x="4" y="26"/>
                  </a:lnTo>
                  <a:lnTo>
                    <a:pt x="0" y="34"/>
                  </a:lnTo>
                  <a:lnTo>
                    <a:pt x="0" y="42"/>
                  </a:lnTo>
                  <a:lnTo>
                    <a:pt x="0" y="827"/>
                  </a:lnTo>
                  <a:lnTo>
                    <a:pt x="0" y="827"/>
                  </a:lnTo>
                  <a:lnTo>
                    <a:pt x="0" y="835"/>
                  </a:lnTo>
                  <a:lnTo>
                    <a:pt x="4" y="843"/>
                  </a:lnTo>
                  <a:lnTo>
                    <a:pt x="8" y="849"/>
                  </a:lnTo>
                  <a:lnTo>
                    <a:pt x="12" y="855"/>
                  </a:lnTo>
                  <a:lnTo>
                    <a:pt x="18" y="861"/>
                  </a:lnTo>
                  <a:lnTo>
                    <a:pt x="26" y="865"/>
                  </a:lnTo>
                  <a:lnTo>
                    <a:pt x="32" y="867"/>
                  </a:lnTo>
                  <a:lnTo>
                    <a:pt x="42" y="867"/>
                  </a:lnTo>
                  <a:lnTo>
                    <a:pt x="372" y="867"/>
                  </a:lnTo>
                  <a:close/>
                  <a:moveTo>
                    <a:pt x="42" y="42"/>
                  </a:moveTo>
                  <a:lnTo>
                    <a:pt x="372" y="42"/>
                  </a:lnTo>
                  <a:lnTo>
                    <a:pt x="372" y="827"/>
                  </a:lnTo>
                  <a:lnTo>
                    <a:pt x="42" y="827"/>
                  </a:lnTo>
                  <a:lnTo>
                    <a:pt x="42" y="42"/>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3" name="Rectangle 67">
              <a:extLst>
                <a:ext uri="{FF2B5EF4-FFF2-40B4-BE49-F238E27FC236}">
                  <a16:creationId xmlns:a16="http://schemas.microsoft.com/office/drawing/2014/main" id="{CF28C395-902F-420F-BEF8-16D45E53CDCA}"/>
                </a:ext>
              </a:extLst>
            </p:cNvPr>
            <p:cNvSpPr>
              <a:spLocks noChangeArrowheads="1"/>
            </p:cNvSpPr>
            <p:nvPr/>
          </p:nvSpPr>
          <p:spPr bwMode="auto">
            <a:xfrm>
              <a:off x="6007" y="2620"/>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4" name="Rectangle 68">
              <a:extLst>
                <a:ext uri="{FF2B5EF4-FFF2-40B4-BE49-F238E27FC236}">
                  <a16:creationId xmlns:a16="http://schemas.microsoft.com/office/drawing/2014/main" id="{9949E8CA-71D1-4209-9C2E-7946CD462580}"/>
                </a:ext>
              </a:extLst>
            </p:cNvPr>
            <p:cNvSpPr>
              <a:spLocks noChangeArrowheads="1"/>
            </p:cNvSpPr>
            <p:nvPr/>
          </p:nvSpPr>
          <p:spPr bwMode="auto">
            <a:xfrm>
              <a:off x="6007" y="2538"/>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5" name="Rectangle 69">
              <a:extLst>
                <a:ext uri="{FF2B5EF4-FFF2-40B4-BE49-F238E27FC236}">
                  <a16:creationId xmlns:a16="http://schemas.microsoft.com/office/drawing/2014/main" id="{6D8784BE-1491-47FD-976B-256C9C810724}"/>
                </a:ext>
              </a:extLst>
            </p:cNvPr>
            <p:cNvSpPr>
              <a:spLocks noChangeArrowheads="1"/>
            </p:cNvSpPr>
            <p:nvPr/>
          </p:nvSpPr>
          <p:spPr bwMode="auto">
            <a:xfrm>
              <a:off x="6007" y="2456"/>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6" name="Rectangle 70">
              <a:extLst>
                <a:ext uri="{FF2B5EF4-FFF2-40B4-BE49-F238E27FC236}">
                  <a16:creationId xmlns:a16="http://schemas.microsoft.com/office/drawing/2014/main" id="{3825971B-677C-4309-B7D7-A891DDE16B01}"/>
                </a:ext>
              </a:extLst>
            </p:cNvPr>
            <p:cNvSpPr>
              <a:spLocks noChangeArrowheads="1"/>
            </p:cNvSpPr>
            <p:nvPr/>
          </p:nvSpPr>
          <p:spPr bwMode="auto">
            <a:xfrm>
              <a:off x="6007" y="1961"/>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7" name="Rectangle 71">
              <a:extLst>
                <a:ext uri="{FF2B5EF4-FFF2-40B4-BE49-F238E27FC236}">
                  <a16:creationId xmlns:a16="http://schemas.microsoft.com/office/drawing/2014/main" id="{00D0C295-71E6-4C40-96EA-33CFF1BC856C}"/>
                </a:ext>
              </a:extLst>
            </p:cNvPr>
            <p:cNvSpPr>
              <a:spLocks noChangeArrowheads="1"/>
            </p:cNvSpPr>
            <p:nvPr/>
          </p:nvSpPr>
          <p:spPr bwMode="auto">
            <a:xfrm>
              <a:off x="6007" y="2043"/>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8" name="Rectangle 72">
              <a:extLst>
                <a:ext uri="{FF2B5EF4-FFF2-40B4-BE49-F238E27FC236}">
                  <a16:creationId xmlns:a16="http://schemas.microsoft.com/office/drawing/2014/main" id="{4D9B74F4-C96B-43CB-975C-FAEB9BB7D0B4}"/>
                </a:ext>
              </a:extLst>
            </p:cNvPr>
            <p:cNvSpPr>
              <a:spLocks noChangeArrowheads="1"/>
            </p:cNvSpPr>
            <p:nvPr/>
          </p:nvSpPr>
          <p:spPr bwMode="auto">
            <a:xfrm>
              <a:off x="6089" y="2271"/>
              <a:ext cx="42"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9" name="Freeform 73">
              <a:extLst>
                <a:ext uri="{FF2B5EF4-FFF2-40B4-BE49-F238E27FC236}">
                  <a16:creationId xmlns:a16="http://schemas.microsoft.com/office/drawing/2014/main" id="{D23782F2-08DF-4FFF-B3AF-F5425AF52368}"/>
                </a:ext>
              </a:extLst>
            </p:cNvPr>
            <p:cNvSpPr>
              <a:spLocks noEditPoints="1"/>
            </p:cNvSpPr>
            <p:nvPr/>
          </p:nvSpPr>
          <p:spPr bwMode="auto">
            <a:xfrm>
              <a:off x="4976" y="1985"/>
              <a:ext cx="869" cy="743"/>
            </a:xfrm>
            <a:custGeom>
              <a:avLst/>
              <a:gdLst>
                <a:gd name="T0" fmla="*/ 869 w 869"/>
                <a:gd name="T1" fmla="*/ 62 h 743"/>
                <a:gd name="T2" fmla="*/ 869 w 869"/>
                <a:gd name="T3" fmla="*/ 50 h 743"/>
                <a:gd name="T4" fmla="*/ 859 w 869"/>
                <a:gd name="T5" fmla="*/ 28 h 743"/>
                <a:gd name="T6" fmla="*/ 843 w 869"/>
                <a:gd name="T7" fmla="*/ 12 h 743"/>
                <a:gd name="T8" fmla="*/ 821 w 869"/>
                <a:gd name="T9" fmla="*/ 2 h 743"/>
                <a:gd name="T10" fmla="*/ 62 w 869"/>
                <a:gd name="T11" fmla="*/ 0 h 743"/>
                <a:gd name="T12" fmla="*/ 50 w 869"/>
                <a:gd name="T13" fmla="*/ 2 h 743"/>
                <a:gd name="T14" fmla="*/ 28 w 869"/>
                <a:gd name="T15" fmla="*/ 12 h 743"/>
                <a:gd name="T16" fmla="*/ 12 w 869"/>
                <a:gd name="T17" fmla="*/ 28 h 743"/>
                <a:gd name="T18" fmla="*/ 2 w 869"/>
                <a:gd name="T19" fmla="*/ 50 h 743"/>
                <a:gd name="T20" fmla="*/ 0 w 869"/>
                <a:gd name="T21" fmla="*/ 557 h 743"/>
                <a:gd name="T22" fmla="*/ 2 w 869"/>
                <a:gd name="T23" fmla="*/ 569 h 743"/>
                <a:gd name="T24" fmla="*/ 12 w 869"/>
                <a:gd name="T25" fmla="*/ 593 h 743"/>
                <a:gd name="T26" fmla="*/ 28 w 869"/>
                <a:gd name="T27" fmla="*/ 609 h 743"/>
                <a:gd name="T28" fmla="*/ 50 w 869"/>
                <a:gd name="T29" fmla="*/ 619 h 743"/>
                <a:gd name="T30" fmla="*/ 344 w 869"/>
                <a:gd name="T31" fmla="*/ 619 h 743"/>
                <a:gd name="T32" fmla="*/ 270 w 869"/>
                <a:gd name="T33" fmla="*/ 703 h 743"/>
                <a:gd name="T34" fmla="*/ 600 w 869"/>
                <a:gd name="T35" fmla="*/ 743 h 743"/>
                <a:gd name="T36" fmla="*/ 552 w 869"/>
                <a:gd name="T37" fmla="*/ 703 h 743"/>
                <a:gd name="T38" fmla="*/ 807 w 869"/>
                <a:gd name="T39" fmla="*/ 619 h 743"/>
                <a:gd name="T40" fmla="*/ 821 w 869"/>
                <a:gd name="T41" fmla="*/ 619 h 743"/>
                <a:gd name="T42" fmla="*/ 843 w 869"/>
                <a:gd name="T43" fmla="*/ 609 h 743"/>
                <a:gd name="T44" fmla="*/ 859 w 869"/>
                <a:gd name="T45" fmla="*/ 593 h 743"/>
                <a:gd name="T46" fmla="*/ 869 w 869"/>
                <a:gd name="T47" fmla="*/ 569 h 743"/>
                <a:gd name="T48" fmla="*/ 510 w 869"/>
                <a:gd name="T49" fmla="*/ 703 h 743"/>
                <a:gd name="T50" fmla="*/ 388 w 869"/>
                <a:gd name="T51" fmla="*/ 619 h 743"/>
                <a:gd name="T52" fmla="*/ 510 w 869"/>
                <a:gd name="T53" fmla="*/ 703 h 743"/>
                <a:gd name="T54" fmla="*/ 62 w 869"/>
                <a:gd name="T55" fmla="*/ 579 h 743"/>
                <a:gd name="T56" fmla="*/ 48 w 869"/>
                <a:gd name="T57" fmla="*/ 573 h 743"/>
                <a:gd name="T58" fmla="*/ 42 w 869"/>
                <a:gd name="T59" fmla="*/ 557 h 743"/>
                <a:gd name="T60" fmla="*/ 42 w 869"/>
                <a:gd name="T61" fmla="*/ 62 h 743"/>
                <a:gd name="T62" fmla="*/ 48 w 869"/>
                <a:gd name="T63" fmla="*/ 48 h 743"/>
                <a:gd name="T64" fmla="*/ 62 w 869"/>
                <a:gd name="T65" fmla="*/ 42 h 743"/>
                <a:gd name="T66" fmla="*/ 807 w 869"/>
                <a:gd name="T67" fmla="*/ 42 h 743"/>
                <a:gd name="T68" fmla="*/ 823 w 869"/>
                <a:gd name="T69" fmla="*/ 48 h 743"/>
                <a:gd name="T70" fmla="*/ 829 w 869"/>
                <a:gd name="T71" fmla="*/ 62 h 743"/>
                <a:gd name="T72" fmla="*/ 829 w 869"/>
                <a:gd name="T73" fmla="*/ 557 h 743"/>
                <a:gd name="T74" fmla="*/ 823 w 869"/>
                <a:gd name="T75" fmla="*/ 573 h 743"/>
                <a:gd name="T76" fmla="*/ 807 w 869"/>
                <a:gd name="T77" fmla="*/ 5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close/>
                  <a:moveTo>
                    <a:pt x="510" y="703"/>
                  </a:moveTo>
                  <a:lnTo>
                    <a:pt x="360" y="703"/>
                  </a:lnTo>
                  <a:lnTo>
                    <a:pt x="388" y="619"/>
                  </a:lnTo>
                  <a:lnTo>
                    <a:pt x="482" y="619"/>
                  </a:lnTo>
                  <a:lnTo>
                    <a:pt x="510" y="703"/>
                  </a:lnTo>
                  <a:close/>
                  <a:moveTo>
                    <a:pt x="62" y="579"/>
                  </a:moveTo>
                  <a:lnTo>
                    <a:pt x="62" y="579"/>
                  </a:lnTo>
                  <a:lnTo>
                    <a:pt x="54" y="577"/>
                  </a:lnTo>
                  <a:lnTo>
                    <a:pt x="48" y="573"/>
                  </a:lnTo>
                  <a:lnTo>
                    <a:pt x="44" y="565"/>
                  </a:lnTo>
                  <a:lnTo>
                    <a:pt x="42" y="557"/>
                  </a:lnTo>
                  <a:lnTo>
                    <a:pt x="42" y="62"/>
                  </a:lnTo>
                  <a:lnTo>
                    <a:pt x="42" y="62"/>
                  </a:lnTo>
                  <a:lnTo>
                    <a:pt x="44" y="54"/>
                  </a:lnTo>
                  <a:lnTo>
                    <a:pt x="48" y="48"/>
                  </a:lnTo>
                  <a:lnTo>
                    <a:pt x="54" y="44"/>
                  </a:lnTo>
                  <a:lnTo>
                    <a:pt x="62" y="42"/>
                  </a:lnTo>
                  <a:lnTo>
                    <a:pt x="807" y="42"/>
                  </a:lnTo>
                  <a:lnTo>
                    <a:pt x="807" y="42"/>
                  </a:lnTo>
                  <a:lnTo>
                    <a:pt x="815" y="44"/>
                  </a:lnTo>
                  <a:lnTo>
                    <a:pt x="823" y="48"/>
                  </a:lnTo>
                  <a:lnTo>
                    <a:pt x="827" y="54"/>
                  </a:lnTo>
                  <a:lnTo>
                    <a:pt x="829" y="62"/>
                  </a:lnTo>
                  <a:lnTo>
                    <a:pt x="829" y="557"/>
                  </a:lnTo>
                  <a:lnTo>
                    <a:pt x="829" y="557"/>
                  </a:lnTo>
                  <a:lnTo>
                    <a:pt x="827" y="565"/>
                  </a:lnTo>
                  <a:lnTo>
                    <a:pt x="823" y="573"/>
                  </a:lnTo>
                  <a:lnTo>
                    <a:pt x="815" y="577"/>
                  </a:lnTo>
                  <a:lnTo>
                    <a:pt x="807" y="579"/>
                  </a:lnTo>
                  <a:lnTo>
                    <a:pt x="62" y="579"/>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0" name="Freeform 74">
              <a:extLst>
                <a:ext uri="{FF2B5EF4-FFF2-40B4-BE49-F238E27FC236}">
                  <a16:creationId xmlns:a16="http://schemas.microsoft.com/office/drawing/2014/main" id="{7A6FA312-D51E-4420-BB19-14E31748B30F}"/>
                </a:ext>
              </a:extLst>
            </p:cNvPr>
            <p:cNvSpPr>
              <a:spLocks/>
            </p:cNvSpPr>
            <p:nvPr/>
          </p:nvSpPr>
          <p:spPr bwMode="auto">
            <a:xfrm>
              <a:off x="4976" y="1985"/>
              <a:ext cx="869" cy="743"/>
            </a:xfrm>
            <a:custGeom>
              <a:avLst/>
              <a:gdLst>
                <a:gd name="T0" fmla="*/ 869 w 869"/>
                <a:gd name="T1" fmla="*/ 557 h 743"/>
                <a:gd name="T2" fmla="*/ 869 w 869"/>
                <a:gd name="T3" fmla="*/ 62 h 743"/>
                <a:gd name="T4" fmla="*/ 869 w 869"/>
                <a:gd name="T5" fmla="*/ 62 h 743"/>
                <a:gd name="T6" fmla="*/ 869 w 869"/>
                <a:gd name="T7" fmla="*/ 50 h 743"/>
                <a:gd name="T8" fmla="*/ 865 w 869"/>
                <a:gd name="T9" fmla="*/ 38 h 743"/>
                <a:gd name="T10" fmla="*/ 859 w 869"/>
                <a:gd name="T11" fmla="*/ 28 h 743"/>
                <a:gd name="T12" fmla="*/ 851 w 869"/>
                <a:gd name="T13" fmla="*/ 18 h 743"/>
                <a:gd name="T14" fmla="*/ 843 w 869"/>
                <a:gd name="T15" fmla="*/ 12 h 743"/>
                <a:gd name="T16" fmla="*/ 831 w 869"/>
                <a:gd name="T17" fmla="*/ 6 h 743"/>
                <a:gd name="T18" fmla="*/ 821 w 869"/>
                <a:gd name="T19" fmla="*/ 2 h 743"/>
                <a:gd name="T20" fmla="*/ 807 w 869"/>
                <a:gd name="T21" fmla="*/ 0 h 743"/>
                <a:gd name="T22" fmla="*/ 62 w 869"/>
                <a:gd name="T23" fmla="*/ 0 h 743"/>
                <a:gd name="T24" fmla="*/ 62 w 869"/>
                <a:gd name="T25" fmla="*/ 0 h 743"/>
                <a:gd name="T26" fmla="*/ 50 w 869"/>
                <a:gd name="T27" fmla="*/ 2 h 743"/>
                <a:gd name="T28" fmla="*/ 38 w 869"/>
                <a:gd name="T29" fmla="*/ 6 h 743"/>
                <a:gd name="T30" fmla="*/ 28 w 869"/>
                <a:gd name="T31" fmla="*/ 12 h 743"/>
                <a:gd name="T32" fmla="*/ 18 w 869"/>
                <a:gd name="T33" fmla="*/ 18 h 743"/>
                <a:gd name="T34" fmla="*/ 12 w 869"/>
                <a:gd name="T35" fmla="*/ 28 h 743"/>
                <a:gd name="T36" fmla="*/ 6 w 869"/>
                <a:gd name="T37" fmla="*/ 38 h 743"/>
                <a:gd name="T38" fmla="*/ 2 w 869"/>
                <a:gd name="T39" fmla="*/ 50 h 743"/>
                <a:gd name="T40" fmla="*/ 0 w 869"/>
                <a:gd name="T41" fmla="*/ 62 h 743"/>
                <a:gd name="T42" fmla="*/ 0 w 869"/>
                <a:gd name="T43" fmla="*/ 557 h 743"/>
                <a:gd name="T44" fmla="*/ 0 w 869"/>
                <a:gd name="T45" fmla="*/ 557 h 743"/>
                <a:gd name="T46" fmla="*/ 2 w 869"/>
                <a:gd name="T47" fmla="*/ 569 h 743"/>
                <a:gd name="T48" fmla="*/ 6 w 869"/>
                <a:gd name="T49" fmla="*/ 581 h 743"/>
                <a:gd name="T50" fmla="*/ 12 w 869"/>
                <a:gd name="T51" fmla="*/ 593 h 743"/>
                <a:gd name="T52" fmla="*/ 18 w 869"/>
                <a:gd name="T53" fmla="*/ 601 h 743"/>
                <a:gd name="T54" fmla="*/ 28 w 869"/>
                <a:gd name="T55" fmla="*/ 609 h 743"/>
                <a:gd name="T56" fmla="*/ 38 w 869"/>
                <a:gd name="T57" fmla="*/ 615 h 743"/>
                <a:gd name="T58" fmla="*/ 50 w 869"/>
                <a:gd name="T59" fmla="*/ 619 h 743"/>
                <a:gd name="T60" fmla="*/ 62 w 869"/>
                <a:gd name="T61" fmla="*/ 619 h 743"/>
                <a:gd name="T62" fmla="*/ 344 w 869"/>
                <a:gd name="T63" fmla="*/ 619 h 743"/>
                <a:gd name="T64" fmla="*/ 316 w 869"/>
                <a:gd name="T65" fmla="*/ 703 h 743"/>
                <a:gd name="T66" fmla="*/ 270 w 869"/>
                <a:gd name="T67" fmla="*/ 703 h 743"/>
                <a:gd name="T68" fmla="*/ 270 w 869"/>
                <a:gd name="T69" fmla="*/ 743 h 743"/>
                <a:gd name="T70" fmla="*/ 600 w 869"/>
                <a:gd name="T71" fmla="*/ 743 h 743"/>
                <a:gd name="T72" fmla="*/ 600 w 869"/>
                <a:gd name="T73" fmla="*/ 703 h 743"/>
                <a:gd name="T74" fmla="*/ 552 w 869"/>
                <a:gd name="T75" fmla="*/ 703 h 743"/>
                <a:gd name="T76" fmla="*/ 526 w 869"/>
                <a:gd name="T77" fmla="*/ 619 h 743"/>
                <a:gd name="T78" fmla="*/ 807 w 869"/>
                <a:gd name="T79" fmla="*/ 619 h 743"/>
                <a:gd name="T80" fmla="*/ 807 w 869"/>
                <a:gd name="T81" fmla="*/ 619 h 743"/>
                <a:gd name="T82" fmla="*/ 821 w 869"/>
                <a:gd name="T83" fmla="*/ 619 h 743"/>
                <a:gd name="T84" fmla="*/ 831 w 869"/>
                <a:gd name="T85" fmla="*/ 615 h 743"/>
                <a:gd name="T86" fmla="*/ 843 w 869"/>
                <a:gd name="T87" fmla="*/ 609 h 743"/>
                <a:gd name="T88" fmla="*/ 851 w 869"/>
                <a:gd name="T89" fmla="*/ 601 h 743"/>
                <a:gd name="T90" fmla="*/ 859 w 869"/>
                <a:gd name="T91" fmla="*/ 593 h 743"/>
                <a:gd name="T92" fmla="*/ 865 w 869"/>
                <a:gd name="T93" fmla="*/ 581 h 743"/>
                <a:gd name="T94" fmla="*/ 869 w 869"/>
                <a:gd name="T95" fmla="*/ 569 h 743"/>
                <a:gd name="T96" fmla="*/ 869 w 869"/>
                <a:gd name="T97" fmla="*/ 55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1" name="Freeform 75">
              <a:extLst>
                <a:ext uri="{FF2B5EF4-FFF2-40B4-BE49-F238E27FC236}">
                  <a16:creationId xmlns:a16="http://schemas.microsoft.com/office/drawing/2014/main" id="{3F368A60-2DC5-46A0-9EDF-1EB2BBCE77FE}"/>
                </a:ext>
              </a:extLst>
            </p:cNvPr>
            <p:cNvSpPr>
              <a:spLocks/>
            </p:cNvSpPr>
            <p:nvPr/>
          </p:nvSpPr>
          <p:spPr bwMode="auto">
            <a:xfrm>
              <a:off x="5336" y="2604"/>
              <a:ext cx="150" cy="84"/>
            </a:xfrm>
            <a:custGeom>
              <a:avLst/>
              <a:gdLst>
                <a:gd name="T0" fmla="*/ 150 w 150"/>
                <a:gd name="T1" fmla="*/ 84 h 84"/>
                <a:gd name="T2" fmla="*/ 0 w 150"/>
                <a:gd name="T3" fmla="*/ 84 h 84"/>
                <a:gd name="T4" fmla="*/ 28 w 150"/>
                <a:gd name="T5" fmla="*/ 0 h 84"/>
                <a:gd name="T6" fmla="*/ 122 w 150"/>
                <a:gd name="T7" fmla="*/ 0 h 84"/>
                <a:gd name="T8" fmla="*/ 150 w 150"/>
                <a:gd name="T9" fmla="*/ 84 h 84"/>
              </a:gdLst>
              <a:ahLst/>
              <a:cxnLst>
                <a:cxn ang="0">
                  <a:pos x="T0" y="T1"/>
                </a:cxn>
                <a:cxn ang="0">
                  <a:pos x="T2" y="T3"/>
                </a:cxn>
                <a:cxn ang="0">
                  <a:pos x="T4" y="T5"/>
                </a:cxn>
                <a:cxn ang="0">
                  <a:pos x="T6" y="T7"/>
                </a:cxn>
                <a:cxn ang="0">
                  <a:pos x="T8" y="T9"/>
                </a:cxn>
              </a:cxnLst>
              <a:rect l="0" t="0" r="r" b="b"/>
              <a:pathLst>
                <a:path w="150" h="84">
                  <a:moveTo>
                    <a:pt x="150" y="84"/>
                  </a:moveTo>
                  <a:lnTo>
                    <a:pt x="0" y="84"/>
                  </a:lnTo>
                  <a:lnTo>
                    <a:pt x="28" y="0"/>
                  </a:lnTo>
                  <a:lnTo>
                    <a:pt x="122" y="0"/>
                  </a:lnTo>
                  <a:lnTo>
                    <a:pt x="15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2" name="Freeform 76">
              <a:extLst>
                <a:ext uri="{FF2B5EF4-FFF2-40B4-BE49-F238E27FC236}">
                  <a16:creationId xmlns:a16="http://schemas.microsoft.com/office/drawing/2014/main" id="{5B601139-67F5-4E6B-A7A0-04A6FB3E00F2}"/>
                </a:ext>
              </a:extLst>
            </p:cNvPr>
            <p:cNvSpPr>
              <a:spLocks/>
            </p:cNvSpPr>
            <p:nvPr/>
          </p:nvSpPr>
          <p:spPr bwMode="auto">
            <a:xfrm>
              <a:off x="5018" y="2027"/>
              <a:ext cx="787" cy="537"/>
            </a:xfrm>
            <a:custGeom>
              <a:avLst/>
              <a:gdLst>
                <a:gd name="T0" fmla="*/ 20 w 787"/>
                <a:gd name="T1" fmla="*/ 537 h 537"/>
                <a:gd name="T2" fmla="*/ 20 w 787"/>
                <a:gd name="T3" fmla="*/ 537 h 537"/>
                <a:gd name="T4" fmla="*/ 12 w 787"/>
                <a:gd name="T5" fmla="*/ 535 h 537"/>
                <a:gd name="T6" fmla="*/ 6 w 787"/>
                <a:gd name="T7" fmla="*/ 531 h 537"/>
                <a:gd name="T8" fmla="*/ 2 w 787"/>
                <a:gd name="T9" fmla="*/ 523 h 537"/>
                <a:gd name="T10" fmla="*/ 0 w 787"/>
                <a:gd name="T11" fmla="*/ 515 h 537"/>
                <a:gd name="T12" fmla="*/ 0 w 787"/>
                <a:gd name="T13" fmla="*/ 20 h 537"/>
                <a:gd name="T14" fmla="*/ 0 w 787"/>
                <a:gd name="T15" fmla="*/ 20 h 537"/>
                <a:gd name="T16" fmla="*/ 2 w 787"/>
                <a:gd name="T17" fmla="*/ 12 h 537"/>
                <a:gd name="T18" fmla="*/ 6 w 787"/>
                <a:gd name="T19" fmla="*/ 6 h 537"/>
                <a:gd name="T20" fmla="*/ 12 w 787"/>
                <a:gd name="T21" fmla="*/ 2 h 537"/>
                <a:gd name="T22" fmla="*/ 20 w 787"/>
                <a:gd name="T23" fmla="*/ 0 h 537"/>
                <a:gd name="T24" fmla="*/ 765 w 787"/>
                <a:gd name="T25" fmla="*/ 0 h 537"/>
                <a:gd name="T26" fmla="*/ 765 w 787"/>
                <a:gd name="T27" fmla="*/ 0 h 537"/>
                <a:gd name="T28" fmla="*/ 773 w 787"/>
                <a:gd name="T29" fmla="*/ 2 h 537"/>
                <a:gd name="T30" fmla="*/ 781 w 787"/>
                <a:gd name="T31" fmla="*/ 6 h 537"/>
                <a:gd name="T32" fmla="*/ 785 w 787"/>
                <a:gd name="T33" fmla="*/ 12 h 537"/>
                <a:gd name="T34" fmla="*/ 787 w 787"/>
                <a:gd name="T35" fmla="*/ 20 h 537"/>
                <a:gd name="T36" fmla="*/ 787 w 787"/>
                <a:gd name="T37" fmla="*/ 515 h 537"/>
                <a:gd name="T38" fmla="*/ 787 w 787"/>
                <a:gd name="T39" fmla="*/ 515 h 537"/>
                <a:gd name="T40" fmla="*/ 785 w 787"/>
                <a:gd name="T41" fmla="*/ 523 h 537"/>
                <a:gd name="T42" fmla="*/ 781 w 787"/>
                <a:gd name="T43" fmla="*/ 531 h 537"/>
                <a:gd name="T44" fmla="*/ 773 w 787"/>
                <a:gd name="T45" fmla="*/ 535 h 537"/>
                <a:gd name="T46" fmla="*/ 765 w 787"/>
                <a:gd name="T47" fmla="*/ 537 h 537"/>
                <a:gd name="T48" fmla="*/ 20 w 787"/>
                <a:gd name="T4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537">
                  <a:moveTo>
                    <a:pt x="20" y="537"/>
                  </a:moveTo>
                  <a:lnTo>
                    <a:pt x="20" y="537"/>
                  </a:lnTo>
                  <a:lnTo>
                    <a:pt x="12" y="535"/>
                  </a:lnTo>
                  <a:lnTo>
                    <a:pt x="6" y="531"/>
                  </a:lnTo>
                  <a:lnTo>
                    <a:pt x="2" y="523"/>
                  </a:lnTo>
                  <a:lnTo>
                    <a:pt x="0" y="515"/>
                  </a:lnTo>
                  <a:lnTo>
                    <a:pt x="0" y="20"/>
                  </a:lnTo>
                  <a:lnTo>
                    <a:pt x="0" y="20"/>
                  </a:lnTo>
                  <a:lnTo>
                    <a:pt x="2" y="12"/>
                  </a:lnTo>
                  <a:lnTo>
                    <a:pt x="6" y="6"/>
                  </a:lnTo>
                  <a:lnTo>
                    <a:pt x="12" y="2"/>
                  </a:lnTo>
                  <a:lnTo>
                    <a:pt x="20" y="0"/>
                  </a:lnTo>
                  <a:lnTo>
                    <a:pt x="765" y="0"/>
                  </a:lnTo>
                  <a:lnTo>
                    <a:pt x="765" y="0"/>
                  </a:lnTo>
                  <a:lnTo>
                    <a:pt x="773" y="2"/>
                  </a:lnTo>
                  <a:lnTo>
                    <a:pt x="781" y="6"/>
                  </a:lnTo>
                  <a:lnTo>
                    <a:pt x="785" y="12"/>
                  </a:lnTo>
                  <a:lnTo>
                    <a:pt x="787" y="20"/>
                  </a:lnTo>
                  <a:lnTo>
                    <a:pt x="787" y="515"/>
                  </a:lnTo>
                  <a:lnTo>
                    <a:pt x="787" y="515"/>
                  </a:lnTo>
                  <a:lnTo>
                    <a:pt x="785" y="523"/>
                  </a:lnTo>
                  <a:lnTo>
                    <a:pt x="781" y="531"/>
                  </a:lnTo>
                  <a:lnTo>
                    <a:pt x="773" y="535"/>
                  </a:lnTo>
                  <a:lnTo>
                    <a:pt x="765" y="537"/>
                  </a:lnTo>
                  <a:lnTo>
                    <a:pt x="20" y="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3" name="Freeform 77">
              <a:extLst>
                <a:ext uri="{FF2B5EF4-FFF2-40B4-BE49-F238E27FC236}">
                  <a16:creationId xmlns:a16="http://schemas.microsoft.com/office/drawing/2014/main" id="{666C5964-47FA-45E5-A21D-C888B9ED9CE4}"/>
                </a:ext>
              </a:extLst>
            </p:cNvPr>
            <p:cNvSpPr>
              <a:spLocks noEditPoints="1"/>
            </p:cNvSpPr>
            <p:nvPr/>
          </p:nvSpPr>
          <p:spPr bwMode="auto">
            <a:xfrm>
              <a:off x="5060" y="2069"/>
              <a:ext cx="703" cy="453"/>
            </a:xfrm>
            <a:custGeom>
              <a:avLst/>
              <a:gdLst>
                <a:gd name="T0" fmla="*/ 0 w 703"/>
                <a:gd name="T1" fmla="*/ 453 h 453"/>
                <a:gd name="T2" fmla="*/ 703 w 703"/>
                <a:gd name="T3" fmla="*/ 453 h 453"/>
                <a:gd name="T4" fmla="*/ 703 w 703"/>
                <a:gd name="T5" fmla="*/ 0 h 453"/>
                <a:gd name="T6" fmla="*/ 0 w 703"/>
                <a:gd name="T7" fmla="*/ 0 h 453"/>
                <a:gd name="T8" fmla="*/ 0 w 703"/>
                <a:gd name="T9" fmla="*/ 453 h 453"/>
                <a:gd name="T10" fmla="*/ 40 w 703"/>
                <a:gd name="T11" fmla="*/ 40 h 453"/>
                <a:gd name="T12" fmla="*/ 661 w 703"/>
                <a:gd name="T13" fmla="*/ 40 h 453"/>
                <a:gd name="T14" fmla="*/ 661 w 703"/>
                <a:gd name="T15" fmla="*/ 411 h 453"/>
                <a:gd name="T16" fmla="*/ 40 w 703"/>
                <a:gd name="T17" fmla="*/ 411 h 453"/>
                <a:gd name="T18" fmla="*/ 40 w 703"/>
                <a:gd name="T19" fmla="*/ 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53">
                  <a:moveTo>
                    <a:pt x="0" y="453"/>
                  </a:moveTo>
                  <a:lnTo>
                    <a:pt x="703" y="453"/>
                  </a:lnTo>
                  <a:lnTo>
                    <a:pt x="703" y="0"/>
                  </a:lnTo>
                  <a:lnTo>
                    <a:pt x="0" y="0"/>
                  </a:lnTo>
                  <a:lnTo>
                    <a:pt x="0" y="453"/>
                  </a:lnTo>
                  <a:close/>
                  <a:moveTo>
                    <a:pt x="40" y="40"/>
                  </a:moveTo>
                  <a:lnTo>
                    <a:pt x="661" y="40"/>
                  </a:lnTo>
                  <a:lnTo>
                    <a:pt x="661" y="411"/>
                  </a:lnTo>
                  <a:lnTo>
                    <a:pt x="40" y="411"/>
                  </a:lnTo>
                  <a:lnTo>
                    <a:pt x="40" y="40"/>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4" name="Rectangle 78">
              <a:extLst>
                <a:ext uri="{FF2B5EF4-FFF2-40B4-BE49-F238E27FC236}">
                  <a16:creationId xmlns:a16="http://schemas.microsoft.com/office/drawing/2014/main" id="{0B7B86CA-B33A-48BF-B3A8-0B97101DE506}"/>
                </a:ext>
              </a:extLst>
            </p:cNvPr>
            <p:cNvSpPr>
              <a:spLocks noChangeArrowheads="1"/>
            </p:cNvSpPr>
            <p:nvPr/>
          </p:nvSpPr>
          <p:spPr bwMode="auto">
            <a:xfrm>
              <a:off x="5392" y="2275"/>
              <a:ext cx="42"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5" name="Rectangle 79">
              <a:extLst>
                <a:ext uri="{FF2B5EF4-FFF2-40B4-BE49-F238E27FC236}">
                  <a16:creationId xmlns:a16="http://schemas.microsoft.com/office/drawing/2014/main" id="{16B45376-0D48-4D74-B6E3-6243F9B8E102}"/>
                </a:ext>
              </a:extLst>
            </p:cNvPr>
            <p:cNvSpPr>
              <a:spLocks noChangeArrowheads="1"/>
            </p:cNvSpPr>
            <p:nvPr/>
          </p:nvSpPr>
          <p:spPr bwMode="auto">
            <a:xfrm>
              <a:off x="5474"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6" name="Rectangle 80">
              <a:extLst>
                <a:ext uri="{FF2B5EF4-FFF2-40B4-BE49-F238E27FC236}">
                  <a16:creationId xmlns:a16="http://schemas.microsoft.com/office/drawing/2014/main" id="{7FF3F1CD-51F6-4D9C-B37B-E350EAC62639}"/>
                </a:ext>
              </a:extLst>
            </p:cNvPr>
            <p:cNvSpPr>
              <a:spLocks noChangeArrowheads="1"/>
            </p:cNvSpPr>
            <p:nvPr/>
          </p:nvSpPr>
          <p:spPr bwMode="auto">
            <a:xfrm>
              <a:off x="5310"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349" name="Group 65">
            <a:extLst>
              <a:ext uri="{FF2B5EF4-FFF2-40B4-BE49-F238E27FC236}">
                <a16:creationId xmlns:a16="http://schemas.microsoft.com/office/drawing/2014/main" id="{6BC86CA0-25B3-45AB-8F84-FA3AAD82C7AC}"/>
              </a:ext>
            </a:extLst>
          </p:cNvPr>
          <p:cNvGrpSpPr>
            <a:grpSpLocks noChangeAspect="1"/>
          </p:cNvGrpSpPr>
          <p:nvPr/>
        </p:nvGrpSpPr>
        <p:grpSpPr bwMode="auto">
          <a:xfrm>
            <a:off x="6985904" y="5842013"/>
            <a:ext cx="564788" cy="365154"/>
            <a:chOff x="4976" y="1877"/>
            <a:chExt cx="1341" cy="867"/>
          </a:xfrm>
        </p:grpSpPr>
        <p:sp>
          <p:nvSpPr>
            <p:cNvPr id="350" name="Freeform 66">
              <a:extLst>
                <a:ext uri="{FF2B5EF4-FFF2-40B4-BE49-F238E27FC236}">
                  <a16:creationId xmlns:a16="http://schemas.microsoft.com/office/drawing/2014/main" id="{B3EB6717-82D5-4F9D-960B-22C868041578}"/>
                </a:ext>
              </a:extLst>
            </p:cNvPr>
            <p:cNvSpPr>
              <a:spLocks noEditPoints="1"/>
            </p:cNvSpPr>
            <p:nvPr/>
          </p:nvSpPr>
          <p:spPr bwMode="auto">
            <a:xfrm>
              <a:off x="5903" y="1877"/>
              <a:ext cx="414" cy="867"/>
            </a:xfrm>
            <a:custGeom>
              <a:avLst/>
              <a:gdLst>
                <a:gd name="T0" fmla="*/ 372 w 414"/>
                <a:gd name="T1" fmla="*/ 867 h 867"/>
                <a:gd name="T2" fmla="*/ 372 w 414"/>
                <a:gd name="T3" fmla="*/ 867 h 867"/>
                <a:gd name="T4" fmla="*/ 380 w 414"/>
                <a:gd name="T5" fmla="*/ 867 h 867"/>
                <a:gd name="T6" fmla="*/ 388 w 414"/>
                <a:gd name="T7" fmla="*/ 865 h 867"/>
                <a:gd name="T8" fmla="*/ 396 w 414"/>
                <a:gd name="T9" fmla="*/ 861 h 867"/>
                <a:gd name="T10" fmla="*/ 402 w 414"/>
                <a:gd name="T11" fmla="*/ 855 h 867"/>
                <a:gd name="T12" fmla="*/ 406 w 414"/>
                <a:gd name="T13" fmla="*/ 849 h 867"/>
                <a:gd name="T14" fmla="*/ 410 w 414"/>
                <a:gd name="T15" fmla="*/ 843 h 867"/>
                <a:gd name="T16" fmla="*/ 412 w 414"/>
                <a:gd name="T17" fmla="*/ 835 h 867"/>
                <a:gd name="T18" fmla="*/ 414 w 414"/>
                <a:gd name="T19" fmla="*/ 827 h 867"/>
                <a:gd name="T20" fmla="*/ 414 w 414"/>
                <a:gd name="T21" fmla="*/ 42 h 867"/>
                <a:gd name="T22" fmla="*/ 414 w 414"/>
                <a:gd name="T23" fmla="*/ 42 h 867"/>
                <a:gd name="T24" fmla="*/ 412 w 414"/>
                <a:gd name="T25" fmla="*/ 34 h 867"/>
                <a:gd name="T26" fmla="*/ 410 w 414"/>
                <a:gd name="T27" fmla="*/ 26 h 867"/>
                <a:gd name="T28" fmla="*/ 406 w 414"/>
                <a:gd name="T29" fmla="*/ 18 h 867"/>
                <a:gd name="T30" fmla="*/ 402 w 414"/>
                <a:gd name="T31" fmla="*/ 12 h 867"/>
                <a:gd name="T32" fmla="*/ 396 w 414"/>
                <a:gd name="T33" fmla="*/ 8 h 867"/>
                <a:gd name="T34" fmla="*/ 388 w 414"/>
                <a:gd name="T35" fmla="*/ 4 h 867"/>
                <a:gd name="T36" fmla="*/ 380 w 414"/>
                <a:gd name="T37" fmla="*/ 2 h 867"/>
                <a:gd name="T38" fmla="*/ 372 w 414"/>
                <a:gd name="T39" fmla="*/ 0 h 867"/>
                <a:gd name="T40" fmla="*/ 42 w 414"/>
                <a:gd name="T41" fmla="*/ 0 h 867"/>
                <a:gd name="T42" fmla="*/ 42 w 414"/>
                <a:gd name="T43" fmla="*/ 0 h 867"/>
                <a:gd name="T44" fmla="*/ 32 w 414"/>
                <a:gd name="T45" fmla="*/ 2 h 867"/>
                <a:gd name="T46" fmla="*/ 26 w 414"/>
                <a:gd name="T47" fmla="*/ 4 h 867"/>
                <a:gd name="T48" fmla="*/ 18 w 414"/>
                <a:gd name="T49" fmla="*/ 8 h 867"/>
                <a:gd name="T50" fmla="*/ 12 w 414"/>
                <a:gd name="T51" fmla="*/ 12 h 867"/>
                <a:gd name="T52" fmla="*/ 8 w 414"/>
                <a:gd name="T53" fmla="*/ 18 h 867"/>
                <a:gd name="T54" fmla="*/ 4 w 414"/>
                <a:gd name="T55" fmla="*/ 26 h 867"/>
                <a:gd name="T56" fmla="*/ 0 w 414"/>
                <a:gd name="T57" fmla="*/ 34 h 867"/>
                <a:gd name="T58" fmla="*/ 0 w 414"/>
                <a:gd name="T59" fmla="*/ 42 h 867"/>
                <a:gd name="T60" fmla="*/ 0 w 414"/>
                <a:gd name="T61" fmla="*/ 827 h 867"/>
                <a:gd name="T62" fmla="*/ 0 w 414"/>
                <a:gd name="T63" fmla="*/ 827 h 867"/>
                <a:gd name="T64" fmla="*/ 0 w 414"/>
                <a:gd name="T65" fmla="*/ 835 h 867"/>
                <a:gd name="T66" fmla="*/ 4 w 414"/>
                <a:gd name="T67" fmla="*/ 843 h 867"/>
                <a:gd name="T68" fmla="*/ 8 w 414"/>
                <a:gd name="T69" fmla="*/ 849 h 867"/>
                <a:gd name="T70" fmla="*/ 12 w 414"/>
                <a:gd name="T71" fmla="*/ 855 h 867"/>
                <a:gd name="T72" fmla="*/ 18 w 414"/>
                <a:gd name="T73" fmla="*/ 861 h 867"/>
                <a:gd name="T74" fmla="*/ 26 w 414"/>
                <a:gd name="T75" fmla="*/ 865 h 867"/>
                <a:gd name="T76" fmla="*/ 32 w 414"/>
                <a:gd name="T77" fmla="*/ 867 h 867"/>
                <a:gd name="T78" fmla="*/ 42 w 414"/>
                <a:gd name="T79" fmla="*/ 867 h 867"/>
                <a:gd name="T80" fmla="*/ 372 w 414"/>
                <a:gd name="T81" fmla="*/ 867 h 867"/>
                <a:gd name="T82" fmla="*/ 42 w 414"/>
                <a:gd name="T83" fmla="*/ 42 h 867"/>
                <a:gd name="T84" fmla="*/ 372 w 414"/>
                <a:gd name="T85" fmla="*/ 42 h 867"/>
                <a:gd name="T86" fmla="*/ 372 w 414"/>
                <a:gd name="T87" fmla="*/ 827 h 867"/>
                <a:gd name="T88" fmla="*/ 42 w 414"/>
                <a:gd name="T89" fmla="*/ 827 h 867"/>
                <a:gd name="T90" fmla="*/ 42 w 414"/>
                <a:gd name="T91" fmla="*/ 4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867">
                  <a:moveTo>
                    <a:pt x="372" y="867"/>
                  </a:moveTo>
                  <a:lnTo>
                    <a:pt x="372" y="867"/>
                  </a:lnTo>
                  <a:lnTo>
                    <a:pt x="380" y="867"/>
                  </a:lnTo>
                  <a:lnTo>
                    <a:pt x="388" y="865"/>
                  </a:lnTo>
                  <a:lnTo>
                    <a:pt x="396" y="861"/>
                  </a:lnTo>
                  <a:lnTo>
                    <a:pt x="402" y="855"/>
                  </a:lnTo>
                  <a:lnTo>
                    <a:pt x="406" y="849"/>
                  </a:lnTo>
                  <a:lnTo>
                    <a:pt x="410" y="843"/>
                  </a:lnTo>
                  <a:lnTo>
                    <a:pt x="412" y="835"/>
                  </a:lnTo>
                  <a:lnTo>
                    <a:pt x="414" y="827"/>
                  </a:lnTo>
                  <a:lnTo>
                    <a:pt x="414" y="42"/>
                  </a:lnTo>
                  <a:lnTo>
                    <a:pt x="414" y="42"/>
                  </a:lnTo>
                  <a:lnTo>
                    <a:pt x="412" y="34"/>
                  </a:lnTo>
                  <a:lnTo>
                    <a:pt x="410" y="26"/>
                  </a:lnTo>
                  <a:lnTo>
                    <a:pt x="406" y="18"/>
                  </a:lnTo>
                  <a:lnTo>
                    <a:pt x="402" y="12"/>
                  </a:lnTo>
                  <a:lnTo>
                    <a:pt x="396" y="8"/>
                  </a:lnTo>
                  <a:lnTo>
                    <a:pt x="388" y="4"/>
                  </a:lnTo>
                  <a:lnTo>
                    <a:pt x="380" y="2"/>
                  </a:lnTo>
                  <a:lnTo>
                    <a:pt x="372" y="0"/>
                  </a:lnTo>
                  <a:lnTo>
                    <a:pt x="42" y="0"/>
                  </a:lnTo>
                  <a:lnTo>
                    <a:pt x="42" y="0"/>
                  </a:lnTo>
                  <a:lnTo>
                    <a:pt x="32" y="2"/>
                  </a:lnTo>
                  <a:lnTo>
                    <a:pt x="26" y="4"/>
                  </a:lnTo>
                  <a:lnTo>
                    <a:pt x="18" y="8"/>
                  </a:lnTo>
                  <a:lnTo>
                    <a:pt x="12" y="12"/>
                  </a:lnTo>
                  <a:lnTo>
                    <a:pt x="8" y="18"/>
                  </a:lnTo>
                  <a:lnTo>
                    <a:pt x="4" y="26"/>
                  </a:lnTo>
                  <a:lnTo>
                    <a:pt x="0" y="34"/>
                  </a:lnTo>
                  <a:lnTo>
                    <a:pt x="0" y="42"/>
                  </a:lnTo>
                  <a:lnTo>
                    <a:pt x="0" y="827"/>
                  </a:lnTo>
                  <a:lnTo>
                    <a:pt x="0" y="827"/>
                  </a:lnTo>
                  <a:lnTo>
                    <a:pt x="0" y="835"/>
                  </a:lnTo>
                  <a:lnTo>
                    <a:pt x="4" y="843"/>
                  </a:lnTo>
                  <a:lnTo>
                    <a:pt x="8" y="849"/>
                  </a:lnTo>
                  <a:lnTo>
                    <a:pt x="12" y="855"/>
                  </a:lnTo>
                  <a:lnTo>
                    <a:pt x="18" y="861"/>
                  </a:lnTo>
                  <a:lnTo>
                    <a:pt x="26" y="865"/>
                  </a:lnTo>
                  <a:lnTo>
                    <a:pt x="32" y="867"/>
                  </a:lnTo>
                  <a:lnTo>
                    <a:pt x="42" y="867"/>
                  </a:lnTo>
                  <a:lnTo>
                    <a:pt x="372" y="867"/>
                  </a:lnTo>
                  <a:close/>
                  <a:moveTo>
                    <a:pt x="42" y="42"/>
                  </a:moveTo>
                  <a:lnTo>
                    <a:pt x="372" y="42"/>
                  </a:lnTo>
                  <a:lnTo>
                    <a:pt x="372" y="827"/>
                  </a:lnTo>
                  <a:lnTo>
                    <a:pt x="42" y="827"/>
                  </a:lnTo>
                  <a:lnTo>
                    <a:pt x="42" y="42"/>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1" name="Rectangle 67">
              <a:extLst>
                <a:ext uri="{FF2B5EF4-FFF2-40B4-BE49-F238E27FC236}">
                  <a16:creationId xmlns:a16="http://schemas.microsoft.com/office/drawing/2014/main" id="{09078276-24D6-4AEC-803A-0F677FBFA1B5}"/>
                </a:ext>
              </a:extLst>
            </p:cNvPr>
            <p:cNvSpPr>
              <a:spLocks noChangeArrowheads="1"/>
            </p:cNvSpPr>
            <p:nvPr/>
          </p:nvSpPr>
          <p:spPr bwMode="auto">
            <a:xfrm>
              <a:off x="6007" y="2620"/>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2" name="Rectangle 68">
              <a:extLst>
                <a:ext uri="{FF2B5EF4-FFF2-40B4-BE49-F238E27FC236}">
                  <a16:creationId xmlns:a16="http://schemas.microsoft.com/office/drawing/2014/main" id="{93B9CF5E-FD1C-40DC-95A8-6FC6146AAE11}"/>
                </a:ext>
              </a:extLst>
            </p:cNvPr>
            <p:cNvSpPr>
              <a:spLocks noChangeArrowheads="1"/>
            </p:cNvSpPr>
            <p:nvPr/>
          </p:nvSpPr>
          <p:spPr bwMode="auto">
            <a:xfrm>
              <a:off x="6007" y="2538"/>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3" name="Rectangle 69">
              <a:extLst>
                <a:ext uri="{FF2B5EF4-FFF2-40B4-BE49-F238E27FC236}">
                  <a16:creationId xmlns:a16="http://schemas.microsoft.com/office/drawing/2014/main" id="{7987EBD7-4D67-4B2A-9CE6-86272567EE46}"/>
                </a:ext>
              </a:extLst>
            </p:cNvPr>
            <p:cNvSpPr>
              <a:spLocks noChangeArrowheads="1"/>
            </p:cNvSpPr>
            <p:nvPr/>
          </p:nvSpPr>
          <p:spPr bwMode="auto">
            <a:xfrm>
              <a:off x="6007" y="2456"/>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4" name="Rectangle 70">
              <a:extLst>
                <a:ext uri="{FF2B5EF4-FFF2-40B4-BE49-F238E27FC236}">
                  <a16:creationId xmlns:a16="http://schemas.microsoft.com/office/drawing/2014/main" id="{94791C6A-BB87-4733-B27B-1EAED467B5B6}"/>
                </a:ext>
              </a:extLst>
            </p:cNvPr>
            <p:cNvSpPr>
              <a:spLocks noChangeArrowheads="1"/>
            </p:cNvSpPr>
            <p:nvPr/>
          </p:nvSpPr>
          <p:spPr bwMode="auto">
            <a:xfrm>
              <a:off x="6007" y="1961"/>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5" name="Rectangle 71">
              <a:extLst>
                <a:ext uri="{FF2B5EF4-FFF2-40B4-BE49-F238E27FC236}">
                  <a16:creationId xmlns:a16="http://schemas.microsoft.com/office/drawing/2014/main" id="{148EDC54-4CBF-4F57-AE01-77FFFF253D1B}"/>
                </a:ext>
              </a:extLst>
            </p:cNvPr>
            <p:cNvSpPr>
              <a:spLocks noChangeArrowheads="1"/>
            </p:cNvSpPr>
            <p:nvPr/>
          </p:nvSpPr>
          <p:spPr bwMode="auto">
            <a:xfrm>
              <a:off x="6007" y="2043"/>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6" name="Rectangle 72">
              <a:extLst>
                <a:ext uri="{FF2B5EF4-FFF2-40B4-BE49-F238E27FC236}">
                  <a16:creationId xmlns:a16="http://schemas.microsoft.com/office/drawing/2014/main" id="{680962CF-C947-4873-917E-F665633BBE8B}"/>
                </a:ext>
              </a:extLst>
            </p:cNvPr>
            <p:cNvSpPr>
              <a:spLocks noChangeArrowheads="1"/>
            </p:cNvSpPr>
            <p:nvPr/>
          </p:nvSpPr>
          <p:spPr bwMode="auto">
            <a:xfrm>
              <a:off x="6089" y="2271"/>
              <a:ext cx="42"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7" name="Freeform 73">
              <a:extLst>
                <a:ext uri="{FF2B5EF4-FFF2-40B4-BE49-F238E27FC236}">
                  <a16:creationId xmlns:a16="http://schemas.microsoft.com/office/drawing/2014/main" id="{F00E3096-DEF6-4902-933D-B47CDC1FA4D5}"/>
                </a:ext>
              </a:extLst>
            </p:cNvPr>
            <p:cNvSpPr>
              <a:spLocks noEditPoints="1"/>
            </p:cNvSpPr>
            <p:nvPr/>
          </p:nvSpPr>
          <p:spPr bwMode="auto">
            <a:xfrm>
              <a:off x="4976" y="1985"/>
              <a:ext cx="869" cy="743"/>
            </a:xfrm>
            <a:custGeom>
              <a:avLst/>
              <a:gdLst>
                <a:gd name="T0" fmla="*/ 869 w 869"/>
                <a:gd name="T1" fmla="*/ 62 h 743"/>
                <a:gd name="T2" fmla="*/ 869 w 869"/>
                <a:gd name="T3" fmla="*/ 50 h 743"/>
                <a:gd name="T4" fmla="*/ 859 w 869"/>
                <a:gd name="T5" fmla="*/ 28 h 743"/>
                <a:gd name="T6" fmla="*/ 843 w 869"/>
                <a:gd name="T7" fmla="*/ 12 h 743"/>
                <a:gd name="T8" fmla="*/ 821 w 869"/>
                <a:gd name="T9" fmla="*/ 2 h 743"/>
                <a:gd name="T10" fmla="*/ 62 w 869"/>
                <a:gd name="T11" fmla="*/ 0 h 743"/>
                <a:gd name="T12" fmla="*/ 50 w 869"/>
                <a:gd name="T13" fmla="*/ 2 h 743"/>
                <a:gd name="T14" fmla="*/ 28 w 869"/>
                <a:gd name="T15" fmla="*/ 12 h 743"/>
                <a:gd name="T16" fmla="*/ 12 w 869"/>
                <a:gd name="T17" fmla="*/ 28 h 743"/>
                <a:gd name="T18" fmla="*/ 2 w 869"/>
                <a:gd name="T19" fmla="*/ 50 h 743"/>
                <a:gd name="T20" fmla="*/ 0 w 869"/>
                <a:gd name="T21" fmla="*/ 557 h 743"/>
                <a:gd name="T22" fmla="*/ 2 w 869"/>
                <a:gd name="T23" fmla="*/ 569 h 743"/>
                <a:gd name="T24" fmla="*/ 12 w 869"/>
                <a:gd name="T25" fmla="*/ 593 h 743"/>
                <a:gd name="T26" fmla="*/ 28 w 869"/>
                <a:gd name="T27" fmla="*/ 609 h 743"/>
                <a:gd name="T28" fmla="*/ 50 w 869"/>
                <a:gd name="T29" fmla="*/ 619 h 743"/>
                <a:gd name="T30" fmla="*/ 344 w 869"/>
                <a:gd name="T31" fmla="*/ 619 h 743"/>
                <a:gd name="T32" fmla="*/ 270 w 869"/>
                <a:gd name="T33" fmla="*/ 703 h 743"/>
                <a:gd name="T34" fmla="*/ 600 w 869"/>
                <a:gd name="T35" fmla="*/ 743 h 743"/>
                <a:gd name="T36" fmla="*/ 552 w 869"/>
                <a:gd name="T37" fmla="*/ 703 h 743"/>
                <a:gd name="T38" fmla="*/ 807 w 869"/>
                <a:gd name="T39" fmla="*/ 619 h 743"/>
                <a:gd name="T40" fmla="*/ 821 w 869"/>
                <a:gd name="T41" fmla="*/ 619 h 743"/>
                <a:gd name="T42" fmla="*/ 843 w 869"/>
                <a:gd name="T43" fmla="*/ 609 h 743"/>
                <a:gd name="T44" fmla="*/ 859 w 869"/>
                <a:gd name="T45" fmla="*/ 593 h 743"/>
                <a:gd name="T46" fmla="*/ 869 w 869"/>
                <a:gd name="T47" fmla="*/ 569 h 743"/>
                <a:gd name="T48" fmla="*/ 510 w 869"/>
                <a:gd name="T49" fmla="*/ 703 h 743"/>
                <a:gd name="T50" fmla="*/ 388 w 869"/>
                <a:gd name="T51" fmla="*/ 619 h 743"/>
                <a:gd name="T52" fmla="*/ 510 w 869"/>
                <a:gd name="T53" fmla="*/ 703 h 743"/>
                <a:gd name="T54" fmla="*/ 62 w 869"/>
                <a:gd name="T55" fmla="*/ 579 h 743"/>
                <a:gd name="T56" fmla="*/ 48 w 869"/>
                <a:gd name="T57" fmla="*/ 573 h 743"/>
                <a:gd name="T58" fmla="*/ 42 w 869"/>
                <a:gd name="T59" fmla="*/ 557 h 743"/>
                <a:gd name="T60" fmla="*/ 42 w 869"/>
                <a:gd name="T61" fmla="*/ 62 h 743"/>
                <a:gd name="T62" fmla="*/ 48 w 869"/>
                <a:gd name="T63" fmla="*/ 48 h 743"/>
                <a:gd name="T64" fmla="*/ 62 w 869"/>
                <a:gd name="T65" fmla="*/ 42 h 743"/>
                <a:gd name="T66" fmla="*/ 807 w 869"/>
                <a:gd name="T67" fmla="*/ 42 h 743"/>
                <a:gd name="T68" fmla="*/ 823 w 869"/>
                <a:gd name="T69" fmla="*/ 48 h 743"/>
                <a:gd name="T70" fmla="*/ 829 w 869"/>
                <a:gd name="T71" fmla="*/ 62 h 743"/>
                <a:gd name="T72" fmla="*/ 829 w 869"/>
                <a:gd name="T73" fmla="*/ 557 h 743"/>
                <a:gd name="T74" fmla="*/ 823 w 869"/>
                <a:gd name="T75" fmla="*/ 573 h 743"/>
                <a:gd name="T76" fmla="*/ 807 w 869"/>
                <a:gd name="T77" fmla="*/ 5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close/>
                  <a:moveTo>
                    <a:pt x="510" y="703"/>
                  </a:moveTo>
                  <a:lnTo>
                    <a:pt x="360" y="703"/>
                  </a:lnTo>
                  <a:lnTo>
                    <a:pt x="388" y="619"/>
                  </a:lnTo>
                  <a:lnTo>
                    <a:pt x="482" y="619"/>
                  </a:lnTo>
                  <a:lnTo>
                    <a:pt x="510" y="703"/>
                  </a:lnTo>
                  <a:close/>
                  <a:moveTo>
                    <a:pt x="62" y="579"/>
                  </a:moveTo>
                  <a:lnTo>
                    <a:pt x="62" y="579"/>
                  </a:lnTo>
                  <a:lnTo>
                    <a:pt x="54" y="577"/>
                  </a:lnTo>
                  <a:lnTo>
                    <a:pt x="48" y="573"/>
                  </a:lnTo>
                  <a:lnTo>
                    <a:pt x="44" y="565"/>
                  </a:lnTo>
                  <a:lnTo>
                    <a:pt x="42" y="557"/>
                  </a:lnTo>
                  <a:lnTo>
                    <a:pt x="42" y="62"/>
                  </a:lnTo>
                  <a:lnTo>
                    <a:pt x="42" y="62"/>
                  </a:lnTo>
                  <a:lnTo>
                    <a:pt x="44" y="54"/>
                  </a:lnTo>
                  <a:lnTo>
                    <a:pt x="48" y="48"/>
                  </a:lnTo>
                  <a:lnTo>
                    <a:pt x="54" y="44"/>
                  </a:lnTo>
                  <a:lnTo>
                    <a:pt x="62" y="42"/>
                  </a:lnTo>
                  <a:lnTo>
                    <a:pt x="807" y="42"/>
                  </a:lnTo>
                  <a:lnTo>
                    <a:pt x="807" y="42"/>
                  </a:lnTo>
                  <a:lnTo>
                    <a:pt x="815" y="44"/>
                  </a:lnTo>
                  <a:lnTo>
                    <a:pt x="823" y="48"/>
                  </a:lnTo>
                  <a:lnTo>
                    <a:pt x="827" y="54"/>
                  </a:lnTo>
                  <a:lnTo>
                    <a:pt x="829" y="62"/>
                  </a:lnTo>
                  <a:lnTo>
                    <a:pt x="829" y="557"/>
                  </a:lnTo>
                  <a:lnTo>
                    <a:pt x="829" y="557"/>
                  </a:lnTo>
                  <a:lnTo>
                    <a:pt x="827" y="565"/>
                  </a:lnTo>
                  <a:lnTo>
                    <a:pt x="823" y="573"/>
                  </a:lnTo>
                  <a:lnTo>
                    <a:pt x="815" y="577"/>
                  </a:lnTo>
                  <a:lnTo>
                    <a:pt x="807" y="579"/>
                  </a:lnTo>
                  <a:lnTo>
                    <a:pt x="62" y="579"/>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8" name="Freeform 74">
              <a:extLst>
                <a:ext uri="{FF2B5EF4-FFF2-40B4-BE49-F238E27FC236}">
                  <a16:creationId xmlns:a16="http://schemas.microsoft.com/office/drawing/2014/main" id="{E8372195-6DC5-499C-9670-C3B3051A5F97}"/>
                </a:ext>
              </a:extLst>
            </p:cNvPr>
            <p:cNvSpPr>
              <a:spLocks/>
            </p:cNvSpPr>
            <p:nvPr/>
          </p:nvSpPr>
          <p:spPr bwMode="auto">
            <a:xfrm>
              <a:off x="4976" y="1985"/>
              <a:ext cx="869" cy="743"/>
            </a:xfrm>
            <a:custGeom>
              <a:avLst/>
              <a:gdLst>
                <a:gd name="T0" fmla="*/ 869 w 869"/>
                <a:gd name="T1" fmla="*/ 557 h 743"/>
                <a:gd name="T2" fmla="*/ 869 w 869"/>
                <a:gd name="T3" fmla="*/ 62 h 743"/>
                <a:gd name="T4" fmla="*/ 869 w 869"/>
                <a:gd name="T5" fmla="*/ 62 h 743"/>
                <a:gd name="T6" fmla="*/ 869 w 869"/>
                <a:gd name="T7" fmla="*/ 50 h 743"/>
                <a:gd name="T8" fmla="*/ 865 w 869"/>
                <a:gd name="T9" fmla="*/ 38 h 743"/>
                <a:gd name="T10" fmla="*/ 859 w 869"/>
                <a:gd name="T11" fmla="*/ 28 h 743"/>
                <a:gd name="T12" fmla="*/ 851 w 869"/>
                <a:gd name="T13" fmla="*/ 18 h 743"/>
                <a:gd name="T14" fmla="*/ 843 w 869"/>
                <a:gd name="T15" fmla="*/ 12 h 743"/>
                <a:gd name="T16" fmla="*/ 831 w 869"/>
                <a:gd name="T17" fmla="*/ 6 h 743"/>
                <a:gd name="T18" fmla="*/ 821 w 869"/>
                <a:gd name="T19" fmla="*/ 2 h 743"/>
                <a:gd name="T20" fmla="*/ 807 w 869"/>
                <a:gd name="T21" fmla="*/ 0 h 743"/>
                <a:gd name="T22" fmla="*/ 62 w 869"/>
                <a:gd name="T23" fmla="*/ 0 h 743"/>
                <a:gd name="T24" fmla="*/ 62 w 869"/>
                <a:gd name="T25" fmla="*/ 0 h 743"/>
                <a:gd name="T26" fmla="*/ 50 w 869"/>
                <a:gd name="T27" fmla="*/ 2 h 743"/>
                <a:gd name="T28" fmla="*/ 38 w 869"/>
                <a:gd name="T29" fmla="*/ 6 h 743"/>
                <a:gd name="T30" fmla="*/ 28 w 869"/>
                <a:gd name="T31" fmla="*/ 12 h 743"/>
                <a:gd name="T32" fmla="*/ 18 w 869"/>
                <a:gd name="T33" fmla="*/ 18 h 743"/>
                <a:gd name="T34" fmla="*/ 12 w 869"/>
                <a:gd name="T35" fmla="*/ 28 h 743"/>
                <a:gd name="T36" fmla="*/ 6 w 869"/>
                <a:gd name="T37" fmla="*/ 38 h 743"/>
                <a:gd name="T38" fmla="*/ 2 w 869"/>
                <a:gd name="T39" fmla="*/ 50 h 743"/>
                <a:gd name="T40" fmla="*/ 0 w 869"/>
                <a:gd name="T41" fmla="*/ 62 h 743"/>
                <a:gd name="T42" fmla="*/ 0 w 869"/>
                <a:gd name="T43" fmla="*/ 557 h 743"/>
                <a:gd name="T44" fmla="*/ 0 w 869"/>
                <a:gd name="T45" fmla="*/ 557 h 743"/>
                <a:gd name="T46" fmla="*/ 2 w 869"/>
                <a:gd name="T47" fmla="*/ 569 h 743"/>
                <a:gd name="T48" fmla="*/ 6 w 869"/>
                <a:gd name="T49" fmla="*/ 581 h 743"/>
                <a:gd name="T50" fmla="*/ 12 w 869"/>
                <a:gd name="T51" fmla="*/ 593 h 743"/>
                <a:gd name="T52" fmla="*/ 18 w 869"/>
                <a:gd name="T53" fmla="*/ 601 h 743"/>
                <a:gd name="T54" fmla="*/ 28 w 869"/>
                <a:gd name="T55" fmla="*/ 609 h 743"/>
                <a:gd name="T56" fmla="*/ 38 w 869"/>
                <a:gd name="T57" fmla="*/ 615 h 743"/>
                <a:gd name="T58" fmla="*/ 50 w 869"/>
                <a:gd name="T59" fmla="*/ 619 h 743"/>
                <a:gd name="T60" fmla="*/ 62 w 869"/>
                <a:gd name="T61" fmla="*/ 619 h 743"/>
                <a:gd name="T62" fmla="*/ 344 w 869"/>
                <a:gd name="T63" fmla="*/ 619 h 743"/>
                <a:gd name="T64" fmla="*/ 316 w 869"/>
                <a:gd name="T65" fmla="*/ 703 h 743"/>
                <a:gd name="T66" fmla="*/ 270 w 869"/>
                <a:gd name="T67" fmla="*/ 703 h 743"/>
                <a:gd name="T68" fmla="*/ 270 w 869"/>
                <a:gd name="T69" fmla="*/ 743 h 743"/>
                <a:gd name="T70" fmla="*/ 600 w 869"/>
                <a:gd name="T71" fmla="*/ 743 h 743"/>
                <a:gd name="T72" fmla="*/ 600 w 869"/>
                <a:gd name="T73" fmla="*/ 703 h 743"/>
                <a:gd name="T74" fmla="*/ 552 w 869"/>
                <a:gd name="T75" fmla="*/ 703 h 743"/>
                <a:gd name="T76" fmla="*/ 526 w 869"/>
                <a:gd name="T77" fmla="*/ 619 h 743"/>
                <a:gd name="T78" fmla="*/ 807 w 869"/>
                <a:gd name="T79" fmla="*/ 619 h 743"/>
                <a:gd name="T80" fmla="*/ 807 w 869"/>
                <a:gd name="T81" fmla="*/ 619 h 743"/>
                <a:gd name="T82" fmla="*/ 821 w 869"/>
                <a:gd name="T83" fmla="*/ 619 h 743"/>
                <a:gd name="T84" fmla="*/ 831 w 869"/>
                <a:gd name="T85" fmla="*/ 615 h 743"/>
                <a:gd name="T86" fmla="*/ 843 w 869"/>
                <a:gd name="T87" fmla="*/ 609 h 743"/>
                <a:gd name="T88" fmla="*/ 851 w 869"/>
                <a:gd name="T89" fmla="*/ 601 h 743"/>
                <a:gd name="T90" fmla="*/ 859 w 869"/>
                <a:gd name="T91" fmla="*/ 593 h 743"/>
                <a:gd name="T92" fmla="*/ 865 w 869"/>
                <a:gd name="T93" fmla="*/ 581 h 743"/>
                <a:gd name="T94" fmla="*/ 869 w 869"/>
                <a:gd name="T95" fmla="*/ 569 h 743"/>
                <a:gd name="T96" fmla="*/ 869 w 869"/>
                <a:gd name="T97" fmla="*/ 55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9" name="Freeform 75">
              <a:extLst>
                <a:ext uri="{FF2B5EF4-FFF2-40B4-BE49-F238E27FC236}">
                  <a16:creationId xmlns:a16="http://schemas.microsoft.com/office/drawing/2014/main" id="{D2D00840-652F-4A88-9F2D-54098A5C8C10}"/>
                </a:ext>
              </a:extLst>
            </p:cNvPr>
            <p:cNvSpPr>
              <a:spLocks/>
            </p:cNvSpPr>
            <p:nvPr/>
          </p:nvSpPr>
          <p:spPr bwMode="auto">
            <a:xfrm>
              <a:off x="5336" y="2604"/>
              <a:ext cx="150" cy="84"/>
            </a:xfrm>
            <a:custGeom>
              <a:avLst/>
              <a:gdLst>
                <a:gd name="T0" fmla="*/ 150 w 150"/>
                <a:gd name="T1" fmla="*/ 84 h 84"/>
                <a:gd name="T2" fmla="*/ 0 w 150"/>
                <a:gd name="T3" fmla="*/ 84 h 84"/>
                <a:gd name="T4" fmla="*/ 28 w 150"/>
                <a:gd name="T5" fmla="*/ 0 h 84"/>
                <a:gd name="T6" fmla="*/ 122 w 150"/>
                <a:gd name="T7" fmla="*/ 0 h 84"/>
                <a:gd name="T8" fmla="*/ 150 w 150"/>
                <a:gd name="T9" fmla="*/ 84 h 84"/>
              </a:gdLst>
              <a:ahLst/>
              <a:cxnLst>
                <a:cxn ang="0">
                  <a:pos x="T0" y="T1"/>
                </a:cxn>
                <a:cxn ang="0">
                  <a:pos x="T2" y="T3"/>
                </a:cxn>
                <a:cxn ang="0">
                  <a:pos x="T4" y="T5"/>
                </a:cxn>
                <a:cxn ang="0">
                  <a:pos x="T6" y="T7"/>
                </a:cxn>
                <a:cxn ang="0">
                  <a:pos x="T8" y="T9"/>
                </a:cxn>
              </a:cxnLst>
              <a:rect l="0" t="0" r="r" b="b"/>
              <a:pathLst>
                <a:path w="150" h="84">
                  <a:moveTo>
                    <a:pt x="150" y="84"/>
                  </a:moveTo>
                  <a:lnTo>
                    <a:pt x="0" y="84"/>
                  </a:lnTo>
                  <a:lnTo>
                    <a:pt x="28" y="0"/>
                  </a:lnTo>
                  <a:lnTo>
                    <a:pt x="122" y="0"/>
                  </a:lnTo>
                  <a:lnTo>
                    <a:pt x="15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0" name="Freeform 76">
              <a:extLst>
                <a:ext uri="{FF2B5EF4-FFF2-40B4-BE49-F238E27FC236}">
                  <a16:creationId xmlns:a16="http://schemas.microsoft.com/office/drawing/2014/main" id="{E5D020EB-7EE3-4B5F-A8D0-CB11CEE48D6E}"/>
                </a:ext>
              </a:extLst>
            </p:cNvPr>
            <p:cNvSpPr>
              <a:spLocks/>
            </p:cNvSpPr>
            <p:nvPr/>
          </p:nvSpPr>
          <p:spPr bwMode="auto">
            <a:xfrm>
              <a:off x="5018" y="2027"/>
              <a:ext cx="787" cy="537"/>
            </a:xfrm>
            <a:custGeom>
              <a:avLst/>
              <a:gdLst>
                <a:gd name="T0" fmla="*/ 20 w 787"/>
                <a:gd name="T1" fmla="*/ 537 h 537"/>
                <a:gd name="T2" fmla="*/ 20 w 787"/>
                <a:gd name="T3" fmla="*/ 537 h 537"/>
                <a:gd name="T4" fmla="*/ 12 w 787"/>
                <a:gd name="T5" fmla="*/ 535 h 537"/>
                <a:gd name="T6" fmla="*/ 6 w 787"/>
                <a:gd name="T7" fmla="*/ 531 h 537"/>
                <a:gd name="T8" fmla="*/ 2 w 787"/>
                <a:gd name="T9" fmla="*/ 523 h 537"/>
                <a:gd name="T10" fmla="*/ 0 w 787"/>
                <a:gd name="T11" fmla="*/ 515 h 537"/>
                <a:gd name="T12" fmla="*/ 0 w 787"/>
                <a:gd name="T13" fmla="*/ 20 h 537"/>
                <a:gd name="T14" fmla="*/ 0 w 787"/>
                <a:gd name="T15" fmla="*/ 20 h 537"/>
                <a:gd name="T16" fmla="*/ 2 w 787"/>
                <a:gd name="T17" fmla="*/ 12 h 537"/>
                <a:gd name="T18" fmla="*/ 6 w 787"/>
                <a:gd name="T19" fmla="*/ 6 h 537"/>
                <a:gd name="T20" fmla="*/ 12 w 787"/>
                <a:gd name="T21" fmla="*/ 2 h 537"/>
                <a:gd name="T22" fmla="*/ 20 w 787"/>
                <a:gd name="T23" fmla="*/ 0 h 537"/>
                <a:gd name="T24" fmla="*/ 765 w 787"/>
                <a:gd name="T25" fmla="*/ 0 h 537"/>
                <a:gd name="T26" fmla="*/ 765 w 787"/>
                <a:gd name="T27" fmla="*/ 0 h 537"/>
                <a:gd name="T28" fmla="*/ 773 w 787"/>
                <a:gd name="T29" fmla="*/ 2 h 537"/>
                <a:gd name="T30" fmla="*/ 781 w 787"/>
                <a:gd name="T31" fmla="*/ 6 h 537"/>
                <a:gd name="T32" fmla="*/ 785 w 787"/>
                <a:gd name="T33" fmla="*/ 12 h 537"/>
                <a:gd name="T34" fmla="*/ 787 w 787"/>
                <a:gd name="T35" fmla="*/ 20 h 537"/>
                <a:gd name="T36" fmla="*/ 787 w 787"/>
                <a:gd name="T37" fmla="*/ 515 h 537"/>
                <a:gd name="T38" fmla="*/ 787 w 787"/>
                <a:gd name="T39" fmla="*/ 515 h 537"/>
                <a:gd name="T40" fmla="*/ 785 w 787"/>
                <a:gd name="T41" fmla="*/ 523 h 537"/>
                <a:gd name="T42" fmla="*/ 781 w 787"/>
                <a:gd name="T43" fmla="*/ 531 h 537"/>
                <a:gd name="T44" fmla="*/ 773 w 787"/>
                <a:gd name="T45" fmla="*/ 535 h 537"/>
                <a:gd name="T46" fmla="*/ 765 w 787"/>
                <a:gd name="T47" fmla="*/ 537 h 537"/>
                <a:gd name="T48" fmla="*/ 20 w 787"/>
                <a:gd name="T4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537">
                  <a:moveTo>
                    <a:pt x="20" y="537"/>
                  </a:moveTo>
                  <a:lnTo>
                    <a:pt x="20" y="537"/>
                  </a:lnTo>
                  <a:lnTo>
                    <a:pt x="12" y="535"/>
                  </a:lnTo>
                  <a:lnTo>
                    <a:pt x="6" y="531"/>
                  </a:lnTo>
                  <a:lnTo>
                    <a:pt x="2" y="523"/>
                  </a:lnTo>
                  <a:lnTo>
                    <a:pt x="0" y="515"/>
                  </a:lnTo>
                  <a:lnTo>
                    <a:pt x="0" y="20"/>
                  </a:lnTo>
                  <a:lnTo>
                    <a:pt x="0" y="20"/>
                  </a:lnTo>
                  <a:lnTo>
                    <a:pt x="2" y="12"/>
                  </a:lnTo>
                  <a:lnTo>
                    <a:pt x="6" y="6"/>
                  </a:lnTo>
                  <a:lnTo>
                    <a:pt x="12" y="2"/>
                  </a:lnTo>
                  <a:lnTo>
                    <a:pt x="20" y="0"/>
                  </a:lnTo>
                  <a:lnTo>
                    <a:pt x="765" y="0"/>
                  </a:lnTo>
                  <a:lnTo>
                    <a:pt x="765" y="0"/>
                  </a:lnTo>
                  <a:lnTo>
                    <a:pt x="773" y="2"/>
                  </a:lnTo>
                  <a:lnTo>
                    <a:pt x="781" y="6"/>
                  </a:lnTo>
                  <a:lnTo>
                    <a:pt x="785" y="12"/>
                  </a:lnTo>
                  <a:lnTo>
                    <a:pt x="787" y="20"/>
                  </a:lnTo>
                  <a:lnTo>
                    <a:pt x="787" y="515"/>
                  </a:lnTo>
                  <a:lnTo>
                    <a:pt x="787" y="515"/>
                  </a:lnTo>
                  <a:lnTo>
                    <a:pt x="785" y="523"/>
                  </a:lnTo>
                  <a:lnTo>
                    <a:pt x="781" y="531"/>
                  </a:lnTo>
                  <a:lnTo>
                    <a:pt x="773" y="535"/>
                  </a:lnTo>
                  <a:lnTo>
                    <a:pt x="765" y="537"/>
                  </a:lnTo>
                  <a:lnTo>
                    <a:pt x="20" y="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1" name="Freeform 77">
              <a:extLst>
                <a:ext uri="{FF2B5EF4-FFF2-40B4-BE49-F238E27FC236}">
                  <a16:creationId xmlns:a16="http://schemas.microsoft.com/office/drawing/2014/main" id="{E7B513C6-5FCB-42A8-8C88-407612FC120D}"/>
                </a:ext>
              </a:extLst>
            </p:cNvPr>
            <p:cNvSpPr>
              <a:spLocks noEditPoints="1"/>
            </p:cNvSpPr>
            <p:nvPr/>
          </p:nvSpPr>
          <p:spPr bwMode="auto">
            <a:xfrm>
              <a:off x="5060" y="2069"/>
              <a:ext cx="703" cy="453"/>
            </a:xfrm>
            <a:custGeom>
              <a:avLst/>
              <a:gdLst>
                <a:gd name="T0" fmla="*/ 0 w 703"/>
                <a:gd name="T1" fmla="*/ 453 h 453"/>
                <a:gd name="T2" fmla="*/ 703 w 703"/>
                <a:gd name="T3" fmla="*/ 453 h 453"/>
                <a:gd name="T4" fmla="*/ 703 w 703"/>
                <a:gd name="T5" fmla="*/ 0 h 453"/>
                <a:gd name="T6" fmla="*/ 0 w 703"/>
                <a:gd name="T7" fmla="*/ 0 h 453"/>
                <a:gd name="T8" fmla="*/ 0 w 703"/>
                <a:gd name="T9" fmla="*/ 453 h 453"/>
                <a:gd name="T10" fmla="*/ 40 w 703"/>
                <a:gd name="T11" fmla="*/ 40 h 453"/>
                <a:gd name="T12" fmla="*/ 661 w 703"/>
                <a:gd name="T13" fmla="*/ 40 h 453"/>
                <a:gd name="T14" fmla="*/ 661 w 703"/>
                <a:gd name="T15" fmla="*/ 411 h 453"/>
                <a:gd name="T16" fmla="*/ 40 w 703"/>
                <a:gd name="T17" fmla="*/ 411 h 453"/>
                <a:gd name="T18" fmla="*/ 40 w 703"/>
                <a:gd name="T19" fmla="*/ 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53">
                  <a:moveTo>
                    <a:pt x="0" y="453"/>
                  </a:moveTo>
                  <a:lnTo>
                    <a:pt x="703" y="453"/>
                  </a:lnTo>
                  <a:lnTo>
                    <a:pt x="703" y="0"/>
                  </a:lnTo>
                  <a:lnTo>
                    <a:pt x="0" y="0"/>
                  </a:lnTo>
                  <a:lnTo>
                    <a:pt x="0" y="453"/>
                  </a:lnTo>
                  <a:close/>
                  <a:moveTo>
                    <a:pt x="40" y="40"/>
                  </a:moveTo>
                  <a:lnTo>
                    <a:pt x="661" y="40"/>
                  </a:lnTo>
                  <a:lnTo>
                    <a:pt x="661" y="411"/>
                  </a:lnTo>
                  <a:lnTo>
                    <a:pt x="40" y="411"/>
                  </a:lnTo>
                  <a:lnTo>
                    <a:pt x="40" y="40"/>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2" name="Rectangle 78">
              <a:extLst>
                <a:ext uri="{FF2B5EF4-FFF2-40B4-BE49-F238E27FC236}">
                  <a16:creationId xmlns:a16="http://schemas.microsoft.com/office/drawing/2014/main" id="{729853E4-DC53-4454-A12A-3F500FEE7AF8}"/>
                </a:ext>
              </a:extLst>
            </p:cNvPr>
            <p:cNvSpPr>
              <a:spLocks noChangeArrowheads="1"/>
            </p:cNvSpPr>
            <p:nvPr/>
          </p:nvSpPr>
          <p:spPr bwMode="auto">
            <a:xfrm>
              <a:off x="5392" y="2275"/>
              <a:ext cx="42"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3" name="Rectangle 79">
              <a:extLst>
                <a:ext uri="{FF2B5EF4-FFF2-40B4-BE49-F238E27FC236}">
                  <a16:creationId xmlns:a16="http://schemas.microsoft.com/office/drawing/2014/main" id="{BE13FE98-6989-455A-A5CE-ABE3C9A842AC}"/>
                </a:ext>
              </a:extLst>
            </p:cNvPr>
            <p:cNvSpPr>
              <a:spLocks noChangeArrowheads="1"/>
            </p:cNvSpPr>
            <p:nvPr/>
          </p:nvSpPr>
          <p:spPr bwMode="auto">
            <a:xfrm>
              <a:off x="5474"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4" name="Rectangle 80">
              <a:extLst>
                <a:ext uri="{FF2B5EF4-FFF2-40B4-BE49-F238E27FC236}">
                  <a16:creationId xmlns:a16="http://schemas.microsoft.com/office/drawing/2014/main" id="{290B8E92-7084-4F3F-8388-9BAA5F661F2D}"/>
                </a:ext>
              </a:extLst>
            </p:cNvPr>
            <p:cNvSpPr>
              <a:spLocks noChangeArrowheads="1"/>
            </p:cNvSpPr>
            <p:nvPr/>
          </p:nvSpPr>
          <p:spPr bwMode="auto">
            <a:xfrm>
              <a:off x="5310"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365" name="Group 65">
            <a:extLst>
              <a:ext uri="{FF2B5EF4-FFF2-40B4-BE49-F238E27FC236}">
                <a16:creationId xmlns:a16="http://schemas.microsoft.com/office/drawing/2014/main" id="{9480505F-0EB9-4932-9D0F-5155A9FF5933}"/>
              </a:ext>
            </a:extLst>
          </p:cNvPr>
          <p:cNvGrpSpPr>
            <a:grpSpLocks noChangeAspect="1"/>
          </p:cNvGrpSpPr>
          <p:nvPr/>
        </p:nvGrpSpPr>
        <p:grpSpPr bwMode="auto">
          <a:xfrm>
            <a:off x="7681047" y="5842013"/>
            <a:ext cx="564788" cy="365154"/>
            <a:chOff x="4976" y="1877"/>
            <a:chExt cx="1341" cy="867"/>
          </a:xfrm>
        </p:grpSpPr>
        <p:sp>
          <p:nvSpPr>
            <p:cNvPr id="366" name="Freeform 66">
              <a:extLst>
                <a:ext uri="{FF2B5EF4-FFF2-40B4-BE49-F238E27FC236}">
                  <a16:creationId xmlns:a16="http://schemas.microsoft.com/office/drawing/2014/main" id="{240114D1-9C89-46E3-BF39-8F38280F1F2E}"/>
                </a:ext>
              </a:extLst>
            </p:cNvPr>
            <p:cNvSpPr>
              <a:spLocks noEditPoints="1"/>
            </p:cNvSpPr>
            <p:nvPr/>
          </p:nvSpPr>
          <p:spPr bwMode="auto">
            <a:xfrm>
              <a:off x="5903" y="1877"/>
              <a:ext cx="414" cy="867"/>
            </a:xfrm>
            <a:custGeom>
              <a:avLst/>
              <a:gdLst>
                <a:gd name="T0" fmla="*/ 372 w 414"/>
                <a:gd name="T1" fmla="*/ 867 h 867"/>
                <a:gd name="T2" fmla="*/ 372 w 414"/>
                <a:gd name="T3" fmla="*/ 867 h 867"/>
                <a:gd name="T4" fmla="*/ 380 w 414"/>
                <a:gd name="T5" fmla="*/ 867 h 867"/>
                <a:gd name="T6" fmla="*/ 388 w 414"/>
                <a:gd name="T7" fmla="*/ 865 h 867"/>
                <a:gd name="T8" fmla="*/ 396 w 414"/>
                <a:gd name="T9" fmla="*/ 861 h 867"/>
                <a:gd name="T10" fmla="*/ 402 w 414"/>
                <a:gd name="T11" fmla="*/ 855 h 867"/>
                <a:gd name="T12" fmla="*/ 406 w 414"/>
                <a:gd name="T13" fmla="*/ 849 h 867"/>
                <a:gd name="T14" fmla="*/ 410 w 414"/>
                <a:gd name="T15" fmla="*/ 843 h 867"/>
                <a:gd name="T16" fmla="*/ 412 w 414"/>
                <a:gd name="T17" fmla="*/ 835 h 867"/>
                <a:gd name="T18" fmla="*/ 414 w 414"/>
                <a:gd name="T19" fmla="*/ 827 h 867"/>
                <a:gd name="T20" fmla="*/ 414 w 414"/>
                <a:gd name="T21" fmla="*/ 42 h 867"/>
                <a:gd name="T22" fmla="*/ 414 w 414"/>
                <a:gd name="T23" fmla="*/ 42 h 867"/>
                <a:gd name="T24" fmla="*/ 412 w 414"/>
                <a:gd name="T25" fmla="*/ 34 h 867"/>
                <a:gd name="T26" fmla="*/ 410 w 414"/>
                <a:gd name="T27" fmla="*/ 26 h 867"/>
                <a:gd name="T28" fmla="*/ 406 w 414"/>
                <a:gd name="T29" fmla="*/ 18 h 867"/>
                <a:gd name="T30" fmla="*/ 402 w 414"/>
                <a:gd name="T31" fmla="*/ 12 h 867"/>
                <a:gd name="T32" fmla="*/ 396 w 414"/>
                <a:gd name="T33" fmla="*/ 8 h 867"/>
                <a:gd name="T34" fmla="*/ 388 w 414"/>
                <a:gd name="T35" fmla="*/ 4 h 867"/>
                <a:gd name="T36" fmla="*/ 380 w 414"/>
                <a:gd name="T37" fmla="*/ 2 h 867"/>
                <a:gd name="T38" fmla="*/ 372 w 414"/>
                <a:gd name="T39" fmla="*/ 0 h 867"/>
                <a:gd name="T40" fmla="*/ 42 w 414"/>
                <a:gd name="T41" fmla="*/ 0 h 867"/>
                <a:gd name="T42" fmla="*/ 42 w 414"/>
                <a:gd name="T43" fmla="*/ 0 h 867"/>
                <a:gd name="T44" fmla="*/ 32 w 414"/>
                <a:gd name="T45" fmla="*/ 2 h 867"/>
                <a:gd name="T46" fmla="*/ 26 w 414"/>
                <a:gd name="T47" fmla="*/ 4 h 867"/>
                <a:gd name="T48" fmla="*/ 18 w 414"/>
                <a:gd name="T49" fmla="*/ 8 h 867"/>
                <a:gd name="T50" fmla="*/ 12 w 414"/>
                <a:gd name="T51" fmla="*/ 12 h 867"/>
                <a:gd name="T52" fmla="*/ 8 w 414"/>
                <a:gd name="T53" fmla="*/ 18 h 867"/>
                <a:gd name="T54" fmla="*/ 4 w 414"/>
                <a:gd name="T55" fmla="*/ 26 h 867"/>
                <a:gd name="T56" fmla="*/ 0 w 414"/>
                <a:gd name="T57" fmla="*/ 34 h 867"/>
                <a:gd name="T58" fmla="*/ 0 w 414"/>
                <a:gd name="T59" fmla="*/ 42 h 867"/>
                <a:gd name="T60" fmla="*/ 0 w 414"/>
                <a:gd name="T61" fmla="*/ 827 h 867"/>
                <a:gd name="T62" fmla="*/ 0 w 414"/>
                <a:gd name="T63" fmla="*/ 827 h 867"/>
                <a:gd name="T64" fmla="*/ 0 w 414"/>
                <a:gd name="T65" fmla="*/ 835 h 867"/>
                <a:gd name="T66" fmla="*/ 4 w 414"/>
                <a:gd name="T67" fmla="*/ 843 h 867"/>
                <a:gd name="T68" fmla="*/ 8 w 414"/>
                <a:gd name="T69" fmla="*/ 849 h 867"/>
                <a:gd name="T70" fmla="*/ 12 w 414"/>
                <a:gd name="T71" fmla="*/ 855 h 867"/>
                <a:gd name="T72" fmla="*/ 18 w 414"/>
                <a:gd name="T73" fmla="*/ 861 h 867"/>
                <a:gd name="T74" fmla="*/ 26 w 414"/>
                <a:gd name="T75" fmla="*/ 865 h 867"/>
                <a:gd name="T76" fmla="*/ 32 w 414"/>
                <a:gd name="T77" fmla="*/ 867 h 867"/>
                <a:gd name="T78" fmla="*/ 42 w 414"/>
                <a:gd name="T79" fmla="*/ 867 h 867"/>
                <a:gd name="T80" fmla="*/ 372 w 414"/>
                <a:gd name="T81" fmla="*/ 867 h 867"/>
                <a:gd name="T82" fmla="*/ 42 w 414"/>
                <a:gd name="T83" fmla="*/ 42 h 867"/>
                <a:gd name="T84" fmla="*/ 372 w 414"/>
                <a:gd name="T85" fmla="*/ 42 h 867"/>
                <a:gd name="T86" fmla="*/ 372 w 414"/>
                <a:gd name="T87" fmla="*/ 827 h 867"/>
                <a:gd name="T88" fmla="*/ 42 w 414"/>
                <a:gd name="T89" fmla="*/ 827 h 867"/>
                <a:gd name="T90" fmla="*/ 42 w 414"/>
                <a:gd name="T91" fmla="*/ 4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867">
                  <a:moveTo>
                    <a:pt x="372" y="867"/>
                  </a:moveTo>
                  <a:lnTo>
                    <a:pt x="372" y="867"/>
                  </a:lnTo>
                  <a:lnTo>
                    <a:pt x="380" y="867"/>
                  </a:lnTo>
                  <a:lnTo>
                    <a:pt x="388" y="865"/>
                  </a:lnTo>
                  <a:lnTo>
                    <a:pt x="396" y="861"/>
                  </a:lnTo>
                  <a:lnTo>
                    <a:pt x="402" y="855"/>
                  </a:lnTo>
                  <a:lnTo>
                    <a:pt x="406" y="849"/>
                  </a:lnTo>
                  <a:lnTo>
                    <a:pt x="410" y="843"/>
                  </a:lnTo>
                  <a:lnTo>
                    <a:pt x="412" y="835"/>
                  </a:lnTo>
                  <a:lnTo>
                    <a:pt x="414" y="827"/>
                  </a:lnTo>
                  <a:lnTo>
                    <a:pt x="414" y="42"/>
                  </a:lnTo>
                  <a:lnTo>
                    <a:pt x="414" y="42"/>
                  </a:lnTo>
                  <a:lnTo>
                    <a:pt x="412" y="34"/>
                  </a:lnTo>
                  <a:lnTo>
                    <a:pt x="410" y="26"/>
                  </a:lnTo>
                  <a:lnTo>
                    <a:pt x="406" y="18"/>
                  </a:lnTo>
                  <a:lnTo>
                    <a:pt x="402" y="12"/>
                  </a:lnTo>
                  <a:lnTo>
                    <a:pt x="396" y="8"/>
                  </a:lnTo>
                  <a:lnTo>
                    <a:pt x="388" y="4"/>
                  </a:lnTo>
                  <a:lnTo>
                    <a:pt x="380" y="2"/>
                  </a:lnTo>
                  <a:lnTo>
                    <a:pt x="372" y="0"/>
                  </a:lnTo>
                  <a:lnTo>
                    <a:pt x="42" y="0"/>
                  </a:lnTo>
                  <a:lnTo>
                    <a:pt x="42" y="0"/>
                  </a:lnTo>
                  <a:lnTo>
                    <a:pt x="32" y="2"/>
                  </a:lnTo>
                  <a:lnTo>
                    <a:pt x="26" y="4"/>
                  </a:lnTo>
                  <a:lnTo>
                    <a:pt x="18" y="8"/>
                  </a:lnTo>
                  <a:lnTo>
                    <a:pt x="12" y="12"/>
                  </a:lnTo>
                  <a:lnTo>
                    <a:pt x="8" y="18"/>
                  </a:lnTo>
                  <a:lnTo>
                    <a:pt x="4" y="26"/>
                  </a:lnTo>
                  <a:lnTo>
                    <a:pt x="0" y="34"/>
                  </a:lnTo>
                  <a:lnTo>
                    <a:pt x="0" y="42"/>
                  </a:lnTo>
                  <a:lnTo>
                    <a:pt x="0" y="827"/>
                  </a:lnTo>
                  <a:lnTo>
                    <a:pt x="0" y="827"/>
                  </a:lnTo>
                  <a:lnTo>
                    <a:pt x="0" y="835"/>
                  </a:lnTo>
                  <a:lnTo>
                    <a:pt x="4" y="843"/>
                  </a:lnTo>
                  <a:lnTo>
                    <a:pt x="8" y="849"/>
                  </a:lnTo>
                  <a:lnTo>
                    <a:pt x="12" y="855"/>
                  </a:lnTo>
                  <a:lnTo>
                    <a:pt x="18" y="861"/>
                  </a:lnTo>
                  <a:lnTo>
                    <a:pt x="26" y="865"/>
                  </a:lnTo>
                  <a:lnTo>
                    <a:pt x="32" y="867"/>
                  </a:lnTo>
                  <a:lnTo>
                    <a:pt x="42" y="867"/>
                  </a:lnTo>
                  <a:lnTo>
                    <a:pt x="372" y="867"/>
                  </a:lnTo>
                  <a:close/>
                  <a:moveTo>
                    <a:pt x="42" y="42"/>
                  </a:moveTo>
                  <a:lnTo>
                    <a:pt x="372" y="42"/>
                  </a:lnTo>
                  <a:lnTo>
                    <a:pt x="372" y="827"/>
                  </a:lnTo>
                  <a:lnTo>
                    <a:pt x="42" y="827"/>
                  </a:lnTo>
                  <a:lnTo>
                    <a:pt x="42" y="42"/>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7" name="Rectangle 67">
              <a:extLst>
                <a:ext uri="{FF2B5EF4-FFF2-40B4-BE49-F238E27FC236}">
                  <a16:creationId xmlns:a16="http://schemas.microsoft.com/office/drawing/2014/main" id="{E5D5C822-1608-425D-A9E2-28DC05D414EB}"/>
                </a:ext>
              </a:extLst>
            </p:cNvPr>
            <p:cNvSpPr>
              <a:spLocks noChangeArrowheads="1"/>
            </p:cNvSpPr>
            <p:nvPr/>
          </p:nvSpPr>
          <p:spPr bwMode="auto">
            <a:xfrm>
              <a:off x="6007" y="2620"/>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8" name="Rectangle 68">
              <a:extLst>
                <a:ext uri="{FF2B5EF4-FFF2-40B4-BE49-F238E27FC236}">
                  <a16:creationId xmlns:a16="http://schemas.microsoft.com/office/drawing/2014/main" id="{C43B8308-F48F-4A6E-955B-DEF292BD4A14}"/>
                </a:ext>
              </a:extLst>
            </p:cNvPr>
            <p:cNvSpPr>
              <a:spLocks noChangeArrowheads="1"/>
            </p:cNvSpPr>
            <p:nvPr/>
          </p:nvSpPr>
          <p:spPr bwMode="auto">
            <a:xfrm>
              <a:off x="6007" y="2538"/>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9" name="Rectangle 69">
              <a:extLst>
                <a:ext uri="{FF2B5EF4-FFF2-40B4-BE49-F238E27FC236}">
                  <a16:creationId xmlns:a16="http://schemas.microsoft.com/office/drawing/2014/main" id="{DB174095-3DD6-42E7-844D-E964141C886D}"/>
                </a:ext>
              </a:extLst>
            </p:cNvPr>
            <p:cNvSpPr>
              <a:spLocks noChangeArrowheads="1"/>
            </p:cNvSpPr>
            <p:nvPr/>
          </p:nvSpPr>
          <p:spPr bwMode="auto">
            <a:xfrm>
              <a:off x="6007" y="2456"/>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0" name="Rectangle 70">
              <a:extLst>
                <a:ext uri="{FF2B5EF4-FFF2-40B4-BE49-F238E27FC236}">
                  <a16:creationId xmlns:a16="http://schemas.microsoft.com/office/drawing/2014/main" id="{93CBB91E-EC9F-4C1D-AE1D-3B6B3F799B2F}"/>
                </a:ext>
              </a:extLst>
            </p:cNvPr>
            <p:cNvSpPr>
              <a:spLocks noChangeArrowheads="1"/>
            </p:cNvSpPr>
            <p:nvPr/>
          </p:nvSpPr>
          <p:spPr bwMode="auto">
            <a:xfrm>
              <a:off x="6007" y="1961"/>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1" name="Rectangle 71">
              <a:extLst>
                <a:ext uri="{FF2B5EF4-FFF2-40B4-BE49-F238E27FC236}">
                  <a16:creationId xmlns:a16="http://schemas.microsoft.com/office/drawing/2014/main" id="{8CC674F1-5734-4F66-AEBB-675AC5939EBB}"/>
                </a:ext>
              </a:extLst>
            </p:cNvPr>
            <p:cNvSpPr>
              <a:spLocks noChangeArrowheads="1"/>
            </p:cNvSpPr>
            <p:nvPr/>
          </p:nvSpPr>
          <p:spPr bwMode="auto">
            <a:xfrm>
              <a:off x="6007" y="2043"/>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2" name="Rectangle 72">
              <a:extLst>
                <a:ext uri="{FF2B5EF4-FFF2-40B4-BE49-F238E27FC236}">
                  <a16:creationId xmlns:a16="http://schemas.microsoft.com/office/drawing/2014/main" id="{085A93AD-BB0A-4263-9448-CF1FB8376315}"/>
                </a:ext>
              </a:extLst>
            </p:cNvPr>
            <p:cNvSpPr>
              <a:spLocks noChangeArrowheads="1"/>
            </p:cNvSpPr>
            <p:nvPr/>
          </p:nvSpPr>
          <p:spPr bwMode="auto">
            <a:xfrm>
              <a:off x="6089" y="2271"/>
              <a:ext cx="42"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3" name="Freeform 73">
              <a:extLst>
                <a:ext uri="{FF2B5EF4-FFF2-40B4-BE49-F238E27FC236}">
                  <a16:creationId xmlns:a16="http://schemas.microsoft.com/office/drawing/2014/main" id="{6790AC33-AD5E-49D1-B43D-66C2A2B307BC}"/>
                </a:ext>
              </a:extLst>
            </p:cNvPr>
            <p:cNvSpPr>
              <a:spLocks noEditPoints="1"/>
            </p:cNvSpPr>
            <p:nvPr/>
          </p:nvSpPr>
          <p:spPr bwMode="auto">
            <a:xfrm>
              <a:off x="4976" y="1985"/>
              <a:ext cx="869" cy="743"/>
            </a:xfrm>
            <a:custGeom>
              <a:avLst/>
              <a:gdLst>
                <a:gd name="T0" fmla="*/ 869 w 869"/>
                <a:gd name="T1" fmla="*/ 62 h 743"/>
                <a:gd name="T2" fmla="*/ 869 w 869"/>
                <a:gd name="T3" fmla="*/ 50 h 743"/>
                <a:gd name="T4" fmla="*/ 859 w 869"/>
                <a:gd name="T5" fmla="*/ 28 h 743"/>
                <a:gd name="T6" fmla="*/ 843 w 869"/>
                <a:gd name="T7" fmla="*/ 12 h 743"/>
                <a:gd name="T8" fmla="*/ 821 w 869"/>
                <a:gd name="T9" fmla="*/ 2 h 743"/>
                <a:gd name="T10" fmla="*/ 62 w 869"/>
                <a:gd name="T11" fmla="*/ 0 h 743"/>
                <a:gd name="T12" fmla="*/ 50 w 869"/>
                <a:gd name="T13" fmla="*/ 2 h 743"/>
                <a:gd name="T14" fmla="*/ 28 w 869"/>
                <a:gd name="T15" fmla="*/ 12 h 743"/>
                <a:gd name="T16" fmla="*/ 12 w 869"/>
                <a:gd name="T17" fmla="*/ 28 h 743"/>
                <a:gd name="T18" fmla="*/ 2 w 869"/>
                <a:gd name="T19" fmla="*/ 50 h 743"/>
                <a:gd name="T20" fmla="*/ 0 w 869"/>
                <a:gd name="T21" fmla="*/ 557 h 743"/>
                <a:gd name="T22" fmla="*/ 2 w 869"/>
                <a:gd name="T23" fmla="*/ 569 h 743"/>
                <a:gd name="T24" fmla="*/ 12 w 869"/>
                <a:gd name="T25" fmla="*/ 593 h 743"/>
                <a:gd name="T26" fmla="*/ 28 w 869"/>
                <a:gd name="T27" fmla="*/ 609 h 743"/>
                <a:gd name="T28" fmla="*/ 50 w 869"/>
                <a:gd name="T29" fmla="*/ 619 h 743"/>
                <a:gd name="T30" fmla="*/ 344 w 869"/>
                <a:gd name="T31" fmla="*/ 619 h 743"/>
                <a:gd name="T32" fmla="*/ 270 w 869"/>
                <a:gd name="T33" fmla="*/ 703 h 743"/>
                <a:gd name="T34" fmla="*/ 600 w 869"/>
                <a:gd name="T35" fmla="*/ 743 h 743"/>
                <a:gd name="T36" fmla="*/ 552 w 869"/>
                <a:gd name="T37" fmla="*/ 703 h 743"/>
                <a:gd name="T38" fmla="*/ 807 w 869"/>
                <a:gd name="T39" fmla="*/ 619 h 743"/>
                <a:gd name="T40" fmla="*/ 821 w 869"/>
                <a:gd name="T41" fmla="*/ 619 h 743"/>
                <a:gd name="T42" fmla="*/ 843 w 869"/>
                <a:gd name="T43" fmla="*/ 609 h 743"/>
                <a:gd name="T44" fmla="*/ 859 w 869"/>
                <a:gd name="T45" fmla="*/ 593 h 743"/>
                <a:gd name="T46" fmla="*/ 869 w 869"/>
                <a:gd name="T47" fmla="*/ 569 h 743"/>
                <a:gd name="T48" fmla="*/ 510 w 869"/>
                <a:gd name="T49" fmla="*/ 703 h 743"/>
                <a:gd name="T50" fmla="*/ 388 w 869"/>
                <a:gd name="T51" fmla="*/ 619 h 743"/>
                <a:gd name="T52" fmla="*/ 510 w 869"/>
                <a:gd name="T53" fmla="*/ 703 h 743"/>
                <a:gd name="T54" fmla="*/ 62 w 869"/>
                <a:gd name="T55" fmla="*/ 579 h 743"/>
                <a:gd name="T56" fmla="*/ 48 w 869"/>
                <a:gd name="T57" fmla="*/ 573 h 743"/>
                <a:gd name="T58" fmla="*/ 42 w 869"/>
                <a:gd name="T59" fmla="*/ 557 h 743"/>
                <a:gd name="T60" fmla="*/ 42 w 869"/>
                <a:gd name="T61" fmla="*/ 62 h 743"/>
                <a:gd name="T62" fmla="*/ 48 w 869"/>
                <a:gd name="T63" fmla="*/ 48 h 743"/>
                <a:gd name="T64" fmla="*/ 62 w 869"/>
                <a:gd name="T65" fmla="*/ 42 h 743"/>
                <a:gd name="T66" fmla="*/ 807 w 869"/>
                <a:gd name="T67" fmla="*/ 42 h 743"/>
                <a:gd name="T68" fmla="*/ 823 w 869"/>
                <a:gd name="T69" fmla="*/ 48 h 743"/>
                <a:gd name="T70" fmla="*/ 829 w 869"/>
                <a:gd name="T71" fmla="*/ 62 h 743"/>
                <a:gd name="T72" fmla="*/ 829 w 869"/>
                <a:gd name="T73" fmla="*/ 557 h 743"/>
                <a:gd name="T74" fmla="*/ 823 w 869"/>
                <a:gd name="T75" fmla="*/ 573 h 743"/>
                <a:gd name="T76" fmla="*/ 807 w 869"/>
                <a:gd name="T77" fmla="*/ 5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close/>
                  <a:moveTo>
                    <a:pt x="510" y="703"/>
                  </a:moveTo>
                  <a:lnTo>
                    <a:pt x="360" y="703"/>
                  </a:lnTo>
                  <a:lnTo>
                    <a:pt x="388" y="619"/>
                  </a:lnTo>
                  <a:lnTo>
                    <a:pt x="482" y="619"/>
                  </a:lnTo>
                  <a:lnTo>
                    <a:pt x="510" y="703"/>
                  </a:lnTo>
                  <a:close/>
                  <a:moveTo>
                    <a:pt x="62" y="579"/>
                  </a:moveTo>
                  <a:lnTo>
                    <a:pt x="62" y="579"/>
                  </a:lnTo>
                  <a:lnTo>
                    <a:pt x="54" y="577"/>
                  </a:lnTo>
                  <a:lnTo>
                    <a:pt x="48" y="573"/>
                  </a:lnTo>
                  <a:lnTo>
                    <a:pt x="44" y="565"/>
                  </a:lnTo>
                  <a:lnTo>
                    <a:pt x="42" y="557"/>
                  </a:lnTo>
                  <a:lnTo>
                    <a:pt x="42" y="62"/>
                  </a:lnTo>
                  <a:lnTo>
                    <a:pt x="42" y="62"/>
                  </a:lnTo>
                  <a:lnTo>
                    <a:pt x="44" y="54"/>
                  </a:lnTo>
                  <a:lnTo>
                    <a:pt x="48" y="48"/>
                  </a:lnTo>
                  <a:lnTo>
                    <a:pt x="54" y="44"/>
                  </a:lnTo>
                  <a:lnTo>
                    <a:pt x="62" y="42"/>
                  </a:lnTo>
                  <a:lnTo>
                    <a:pt x="807" y="42"/>
                  </a:lnTo>
                  <a:lnTo>
                    <a:pt x="807" y="42"/>
                  </a:lnTo>
                  <a:lnTo>
                    <a:pt x="815" y="44"/>
                  </a:lnTo>
                  <a:lnTo>
                    <a:pt x="823" y="48"/>
                  </a:lnTo>
                  <a:lnTo>
                    <a:pt x="827" y="54"/>
                  </a:lnTo>
                  <a:lnTo>
                    <a:pt x="829" y="62"/>
                  </a:lnTo>
                  <a:lnTo>
                    <a:pt x="829" y="557"/>
                  </a:lnTo>
                  <a:lnTo>
                    <a:pt x="829" y="557"/>
                  </a:lnTo>
                  <a:lnTo>
                    <a:pt x="827" y="565"/>
                  </a:lnTo>
                  <a:lnTo>
                    <a:pt x="823" y="573"/>
                  </a:lnTo>
                  <a:lnTo>
                    <a:pt x="815" y="577"/>
                  </a:lnTo>
                  <a:lnTo>
                    <a:pt x="807" y="579"/>
                  </a:lnTo>
                  <a:lnTo>
                    <a:pt x="62" y="579"/>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4" name="Freeform 74">
              <a:extLst>
                <a:ext uri="{FF2B5EF4-FFF2-40B4-BE49-F238E27FC236}">
                  <a16:creationId xmlns:a16="http://schemas.microsoft.com/office/drawing/2014/main" id="{95AFB7D2-9746-4FDC-AD31-ACB46213FFE2}"/>
                </a:ext>
              </a:extLst>
            </p:cNvPr>
            <p:cNvSpPr>
              <a:spLocks/>
            </p:cNvSpPr>
            <p:nvPr/>
          </p:nvSpPr>
          <p:spPr bwMode="auto">
            <a:xfrm>
              <a:off x="4976" y="1985"/>
              <a:ext cx="869" cy="743"/>
            </a:xfrm>
            <a:custGeom>
              <a:avLst/>
              <a:gdLst>
                <a:gd name="T0" fmla="*/ 869 w 869"/>
                <a:gd name="T1" fmla="*/ 557 h 743"/>
                <a:gd name="T2" fmla="*/ 869 w 869"/>
                <a:gd name="T3" fmla="*/ 62 h 743"/>
                <a:gd name="T4" fmla="*/ 869 w 869"/>
                <a:gd name="T5" fmla="*/ 62 h 743"/>
                <a:gd name="T6" fmla="*/ 869 w 869"/>
                <a:gd name="T7" fmla="*/ 50 h 743"/>
                <a:gd name="T8" fmla="*/ 865 w 869"/>
                <a:gd name="T9" fmla="*/ 38 h 743"/>
                <a:gd name="T10" fmla="*/ 859 w 869"/>
                <a:gd name="T11" fmla="*/ 28 h 743"/>
                <a:gd name="T12" fmla="*/ 851 w 869"/>
                <a:gd name="T13" fmla="*/ 18 h 743"/>
                <a:gd name="T14" fmla="*/ 843 w 869"/>
                <a:gd name="T15" fmla="*/ 12 h 743"/>
                <a:gd name="T16" fmla="*/ 831 w 869"/>
                <a:gd name="T17" fmla="*/ 6 h 743"/>
                <a:gd name="T18" fmla="*/ 821 w 869"/>
                <a:gd name="T19" fmla="*/ 2 h 743"/>
                <a:gd name="T20" fmla="*/ 807 w 869"/>
                <a:gd name="T21" fmla="*/ 0 h 743"/>
                <a:gd name="T22" fmla="*/ 62 w 869"/>
                <a:gd name="T23" fmla="*/ 0 h 743"/>
                <a:gd name="T24" fmla="*/ 62 w 869"/>
                <a:gd name="T25" fmla="*/ 0 h 743"/>
                <a:gd name="T26" fmla="*/ 50 w 869"/>
                <a:gd name="T27" fmla="*/ 2 h 743"/>
                <a:gd name="T28" fmla="*/ 38 w 869"/>
                <a:gd name="T29" fmla="*/ 6 h 743"/>
                <a:gd name="T30" fmla="*/ 28 w 869"/>
                <a:gd name="T31" fmla="*/ 12 h 743"/>
                <a:gd name="T32" fmla="*/ 18 w 869"/>
                <a:gd name="T33" fmla="*/ 18 h 743"/>
                <a:gd name="T34" fmla="*/ 12 w 869"/>
                <a:gd name="T35" fmla="*/ 28 h 743"/>
                <a:gd name="T36" fmla="*/ 6 w 869"/>
                <a:gd name="T37" fmla="*/ 38 h 743"/>
                <a:gd name="T38" fmla="*/ 2 w 869"/>
                <a:gd name="T39" fmla="*/ 50 h 743"/>
                <a:gd name="T40" fmla="*/ 0 w 869"/>
                <a:gd name="T41" fmla="*/ 62 h 743"/>
                <a:gd name="T42" fmla="*/ 0 w 869"/>
                <a:gd name="T43" fmla="*/ 557 h 743"/>
                <a:gd name="T44" fmla="*/ 0 w 869"/>
                <a:gd name="T45" fmla="*/ 557 h 743"/>
                <a:gd name="T46" fmla="*/ 2 w 869"/>
                <a:gd name="T47" fmla="*/ 569 h 743"/>
                <a:gd name="T48" fmla="*/ 6 w 869"/>
                <a:gd name="T49" fmla="*/ 581 h 743"/>
                <a:gd name="T50" fmla="*/ 12 w 869"/>
                <a:gd name="T51" fmla="*/ 593 h 743"/>
                <a:gd name="T52" fmla="*/ 18 w 869"/>
                <a:gd name="T53" fmla="*/ 601 h 743"/>
                <a:gd name="T54" fmla="*/ 28 w 869"/>
                <a:gd name="T55" fmla="*/ 609 h 743"/>
                <a:gd name="T56" fmla="*/ 38 w 869"/>
                <a:gd name="T57" fmla="*/ 615 h 743"/>
                <a:gd name="T58" fmla="*/ 50 w 869"/>
                <a:gd name="T59" fmla="*/ 619 h 743"/>
                <a:gd name="T60" fmla="*/ 62 w 869"/>
                <a:gd name="T61" fmla="*/ 619 h 743"/>
                <a:gd name="T62" fmla="*/ 344 w 869"/>
                <a:gd name="T63" fmla="*/ 619 h 743"/>
                <a:gd name="T64" fmla="*/ 316 w 869"/>
                <a:gd name="T65" fmla="*/ 703 h 743"/>
                <a:gd name="T66" fmla="*/ 270 w 869"/>
                <a:gd name="T67" fmla="*/ 703 h 743"/>
                <a:gd name="T68" fmla="*/ 270 w 869"/>
                <a:gd name="T69" fmla="*/ 743 h 743"/>
                <a:gd name="T70" fmla="*/ 600 w 869"/>
                <a:gd name="T71" fmla="*/ 743 h 743"/>
                <a:gd name="T72" fmla="*/ 600 w 869"/>
                <a:gd name="T73" fmla="*/ 703 h 743"/>
                <a:gd name="T74" fmla="*/ 552 w 869"/>
                <a:gd name="T75" fmla="*/ 703 h 743"/>
                <a:gd name="T76" fmla="*/ 526 w 869"/>
                <a:gd name="T77" fmla="*/ 619 h 743"/>
                <a:gd name="T78" fmla="*/ 807 w 869"/>
                <a:gd name="T79" fmla="*/ 619 h 743"/>
                <a:gd name="T80" fmla="*/ 807 w 869"/>
                <a:gd name="T81" fmla="*/ 619 h 743"/>
                <a:gd name="T82" fmla="*/ 821 w 869"/>
                <a:gd name="T83" fmla="*/ 619 h 743"/>
                <a:gd name="T84" fmla="*/ 831 w 869"/>
                <a:gd name="T85" fmla="*/ 615 h 743"/>
                <a:gd name="T86" fmla="*/ 843 w 869"/>
                <a:gd name="T87" fmla="*/ 609 h 743"/>
                <a:gd name="T88" fmla="*/ 851 w 869"/>
                <a:gd name="T89" fmla="*/ 601 h 743"/>
                <a:gd name="T90" fmla="*/ 859 w 869"/>
                <a:gd name="T91" fmla="*/ 593 h 743"/>
                <a:gd name="T92" fmla="*/ 865 w 869"/>
                <a:gd name="T93" fmla="*/ 581 h 743"/>
                <a:gd name="T94" fmla="*/ 869 w 869"/>
                <a:gd name="T95" fmla="*/ 569 h 743"/>
                <a:gd name="T96" fmla="*/ 869 w 869"/>
                <a:gd name="T97" fmla="*/ 55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5" name="Freeform 75">
              <a:extLst>
                <a:ext uri="{FF2B5EF4-FFF2-40B4-BE49-F238E27FC236}">
                  <a16:creationId xmlns:a16="http://schemas.microsoft.com/office/drawing/2014/main" id="{EFA4CAF8-F640-4EC6-AD6B-DC7D45BCD464}"/>
                </a:ext>
              </a:extLst>
            </p:cNvPr>
            <p:cNvSpPr>
              <a:spLocks/>
            </p:cNvSpPr>
            <p:nvPr/>
          </p:nvSpPr>
          <p:spPr bwMode="auto">
            <a:xfrm>
              <a:off x="5336" y="2604"/>
              <a:ext cx="150" cy="84"/>
            </a:xfrm>
            <a:custGeom>
              <a:avLst/>
              <a:gdLst>
                <a:gd name="T0" fmla="*/ 150 w 150"/>
                <a:gd name="T1" fmla="*/ 84 h 84"/>
                <a:gd name="T2" fmla="*/ 0 w 150"/>
                <a:gd name="T3" fmla="*/ 84 h 84"/>
                <a:gd name="T4" fmla="*/ 28 w 150"/>
                <a:gd name="T5" fmla="*/ 0 h 84"/>
                <a:gd name="T6" fmla="*/ 122 w 150"/>
                <a:gd name="T7" fmla="*/ 0 h 84"/>
                <a:gd name="T8" fmla="*/ 150 w 150"/>
                <a:gd name="T9" fmla="*/ 84 h 84"/>
              </a:gdLst>
              <a:ahLst/>
              <a:cxnLst>
                <a:cxn ang="0">
                  <a:pos x="T0" y="T1"/>
                </a:cxn>
                <a:cxn ang="0">
                  <a:pos x="T2" y="T3"/>
                </a:cxn>
                <a:cxn ang="0">
                  <a:pos x="T4" y="T5"/>
                </a:cxn>
                <a:cxn ang="0">
                  <a:pos x="T6" y="T7"/>
                </a:cxn>
                <a:cxn ang="0">
                  <a:pos x="T8" y="T9"/>
                </a:cxn>
              </a:cxnLst>
              <a:rect l="0" t="0" r="r" b="b"/>
              <a:pathLst>
                <a:path w="150" h="84">
                  <a:moveTo>
                    <a:pt x="150" y="84"/>
                  </a:moveTo>
                  <a:lnTo>
                    <a:pt x="0" y="84"/>
                  </a:lnTo>
                  <a:lnTo>
                    <a:pt x="28" y="0"/>
                  </a:lnTo>
                  <a:lnTo>
                    <a:pt x="122" y="0"/>
                  </a:lnTo>
                  <a:lnTo>
                    <a:pt x="15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6" name="Freeform 76">
              <a:extLst>
                <a:ext uri="{FF2B5EF4-FFF2-40B4-BE49-F238E27FC236}">
                  <a16:creationId xmlns:a16="http://schemas.microsoft.com/office/drawing/2014/main" id="{85C143C3-968F-4624-8952-484D407212A2}"/>
                </a:ext>
              </a:extLst>
            </p:cNvPr>
            <p:cNvSpPr>
              <a:spLocks/>
            </p:cNvSpPr>
            <p:nvPr/>
          </p:nvSpPr>
          <p:spPr bwMode="auto">
            <a:xfrm>
              <a:off x="5018" y="2027"/>
              <a:ext cx="787" cy="537"/>
            </a:xfrm>
            <a:custGeom>
              <a:avLst/>
              <a:gdLst>
                <a:gd name="T0" fmla="*/ 20 w 787"/>
                <a:gd name="T1" fmla="*/ 537 h 537"/>
                <a:gd name="T2" fmla="*/ 20 w 787"/>
                <a:gd name="T3" fmla="*/ 537 h 537"/>
                <a:gd name="T4" fmla="*/ 12 w 787"/>
                <a:gd name="T5" fmla="*/ 535 h 537"/>
                <a:gd name="T6" fmla="*/ 6 w 787"/>
                <a:gd name="T7" fmla="*/ 531 h 537"/>
                <a:gd name="T8" fmla="*/ 2 w 787"/>
                <a:gd name="T9" fmla="*/ 523 h 537"/>
                <a:gd name="T10" fmla="*/ 0 w 787"/>
                <a:gd name="T11" fmla="*/ 515 h 537"/>
                <a:gd name="T12" fmla="*/ 0 w 787"/>
                <a:gd name="T13" fmla="*/ 20 h 537"/>
                <a:gd name="T14" fmla="*/ 0 w 787"/>
                <a:gd name="T15" fmla="*/ 20 h 537"/>
                <a:gd name="T16" fmla="*/ 2 w 787"/>
                <a:gd name="T17" fmla="*/ 12 h 537"/>
                <a:gd name="T18" fmla="*/ 6 w 787"/>
                <a:gd name="T19" fmla="*/ 6 h 537"/>
                <a:gd name="T20" fmla="*/ 12 w 787"/>
                <a:gd name="T21" fmla="*/ 2 h 537"/>
                <a:gd name="T22" fmla="*/ 20 w 787"/>
                <a:gd name="T23" fmla="*/ 0 h 537"/>
                <a:gd name="T24" fmla="*/ 765 w 787"/>
                <a:gd name="T25" fmla="*/ 0 h 537"/>
                <a:gd name="T26" fmla="*/ 765 w 787"/>
                <a:gd name="T27" fmla="*/ 0 h 537"/>
                <a:gd name="T28" fmla="*/ 773 w 787"/>
                <a:gd name="T29" fmla="*/ 2 h 537"/>
                <a:gd name="T30" fmla="*/ 781 w 787"/>
                <a:gd name="T31" fmla="*/ 6 h 537"/>
                <a:gd name="T32" fmla="*/ 785 w 787"/>
                <a:gd name="T33" fmla="*/ 12 h 537"/>
                <a:gd name="T34" fmla="*/ 787 w 787"/>
                <a:gd name="T35" fmla="*/ 20 h 537"/>
                <a:gd name="T36" fmla="*/ 787 w 787"/>
                <a:gd name="T37" fmla="*/ 515 h 537"/>
                <a:gd name="T38" fmla="*/ 787 w 787"/>
                <a:gd name="T39" fmla="*/ 515 h 537"/>
                <a:gd name="T40" fmla="*/ 785 w 787"/>
                <a:gd name="T41" fmla="*/ 523 h 537"/>
                <a:gd name="T42" fmla="*/ 781 w 787"/>
                <a:gd name="T43" fmla="*/ 531 h 537"/>
                <a:gd name="T44" fmla="*/ 773 w 787"/>
                <a:gd name="T45" fmla="*/ 535 h 537"/>
                <a:gd name="T46" fmla="*/ 765 w 787"/>
                <a:gd name="T47" fmla="*/ 537 h 537"/>
                <a:gd name="T48" fmla="*/ 20 w 787"/>
                <a:gd name="T4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537">
                  <a:moveTo>
                    <a:pt x="20" y="537"/>
                  </a:moveTo>
                  <a:lnTo>
                    <a:pt x="20" y="537"/>
                  </a:lnTo>
                  <a:lnTo>
                    <a:pt x="12" y="535"/>
                  </a:lnTo>
                  <a:lnTo>
                    <a:pt x="6" y="531"/>
                  </a:lnTo>
                  <a:lnTo>
                    <a:pt x="2" y="523"/>
                  </a:lnTo>
                  <a:lnTo>
                    <a:pt x="0" y="515"/>
                  </a:lnTo>
                  <a:lnTo>
                    <a:pt x="0" y="20"/>
                  </a:lnTo>
                  <a:lnTo>
                    <a:pt x="0" y="20"/>
                  </a:lnTo>
                  <a:lnTo>
                    <a:pt x="2" y="12"/>
                  </a:lnTo>
                  <a:lnTo>
                    <a:pt x="6" y="6"/>
                  </a:lnTo>
                  <a:lnTo>
                    <a:pt x="12" y="2"/>
                  </a:lnTo>
                  <a:lnTo>
                    <a:pt x="20" y="0"/>
                  </a:lnTo>
                  <a:lnTo>
                    <a:pt x="765" y="0"/>
                  </a:lnTo>
                  <a:lnTo>
                    <a:pt x="765" y="0"/>
                  </a:lnTo>
                  <a:lnTo>
                    <a:pt x="773" y="2"/>
                  </a:lnTo>
                  <a:lnTo>
                    <a:pt x="781" y="6"/>
                  </a:lnTo>
                  <a:lnTo>
                    <a:pt x="785" y="12"/>
                  </a:lnTo>
                  <a:lnTo>
                    <a:pt x="787" y="20"/>
                  </a:lnTo>
                  <a:lnTo>
                    <a:pt x="787" y="515"/>
                  </a:lnTo>
                  <a:lnTo>
                    <a:pt x="787" y="515"/>
                  </a:lnTo>
                  <a:lnTo>
                    <a:pt x="785" y="523"/>
                  </a:lnTo>
                  <a:lnTo>
                    <a:pt x="781" y="531"/>
                  </a:lnTo>
                  <a:lnTo>
                    <a:pt x="773" y="535"/>
                  </a:lnTo>
                  <a:lnTo>
                    <a:pt x="765" y="537"/>
                  </a:lnTo>
                  <a:lnTo>
                    <a:pt x="20" y="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7" name="Freeform 77">
              <a:extLst>
                <a:ext uri="{FF2B5EF4-FFF2-40B4-BE49-F238E27FC236}">
                  <a16:creationId xmlns:a16="http://schemas.microsoft.com/office/drawing/2014/main" id="{99F901A0-26F9-48AD-AB2E-3A4732C2B71A}"/>
                </a:ext>
              </a:extLst>
            </p:cNvPr>
            <p:cNvSpPr>
              <a:spLocks noEditPoints="1"/>
            </p:cNvSpPr>
            <p:nvPr/>
          </p:nvSpPr>
          <p:spPr bwMode="auto">
            <a:xfrm>
              <a:off x="5060" y="2069"/>
              <a:ext cx="703" cy="453"/>
            </a:xfrm>
            <a:custGeom>
              <a:avLst/>
              <a:gdLst>
                <a:gd name="T0" fmla="*/ 0 w 703"/>
                <a:gd name="T1" fmla="*/ 453 h 453"/>
                <a:gd name="T2" fmla="*/ 703 w 703"/>
                <a:gd name="T3" fmla="*/ 453 h 453"/>
                <a:gd name="T4" fmla="*/ 703 w 703"/>
                <a:gd name="T5" fmla="*/ 0 h 453"/>
                <a:gd name="T6" fmla="*/ 0 w 703"/>
                <a:gd name="T7" fmla="*/ 0 h 453"/>
                <a:gd name="T8" fmla="*/ 0 w 703"/>
                <a:gd name="T9" fmla="*/ 453 h 453"/>
                <a:gd name="T10" fmla="*/ 40 w 703"/>
                <a:gd name="T11" fmla="*/ 40 h 453"/>
                <a:gd name="T12" fmla="*/ 661 w 703"/>
                <a:gd name="T13" fmla="*/ 40 h 453"/>
                <a:gd name="T14" fmla="*/ 661 w 703"/>
                <a:gd name="T15" fmla="*/ 411 h 453"/>
                <a:gd name="T16" fmla="*/ 40 w 703"/>
                <a:gd name="T17" fmla="*/ 411 h 453"/>
                <a:gd name="T18" fmla="*/ 40 w 703"/>
                <a:gd name="T19" fmla="*/ 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53">
                  <a:moveTo>
                    <a:pt x="0" y="453"/>
                  </a:moveTo>
                  <a:lnTo>
                    <a:pt x="703" y="453"/>
                  </a:lnTo>
                  <a:lnTo>
                    <a:pt x="703" y="0"/>
                  </a:lnTo>
                  <a:lnTo>
                    <a:pt x="0" y="0"/>
                  </a:lnTo>
                  <a:lnTo>
                    <a:pt x="0" y="453"/>
                  </a:lnTo>
                  <a:close/>
                  <a:moveTo>
                    <a:pt x="40" y="40"/>
                  </a:moveTo>
                  <a:lnTo>
                    <a:pt x="661" y="40"/>
                  </a:lnTo>
                  <a:lnTo>
                    <a:pt x="661" y="411"/>
                  </a:lnTo>
                  <a:lnTo>
                    <a:pt x="40" y="411"/>
                  </a:lnTo>
                  <a:lnTo>
                    <a:pt x="40" y="40"/>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8" name="Rectangle 78">
              <a:extLst>
                <a:ext uri="{FF2B5EF4-FFF2-40B4-BE49-F238E27FC236}">
                  <a16:creationId xmlns:a16="http://schemas.microsoft.com/office/drawing/2014/main" id="{8367087D-D911-4709-8598-F049365E5D01}"/>
                </a:ext>
              </a:extLst>
            </p:cNvPr>
            <p:cNvSpPr>
              <a:spLocks noChangeArrowheads="1"/>
            </p:cNvSpPr>
            <p:nvPr/>
          </p:nvSpPr>
          <p:spPr bwMode="auto">
            <a:xfrm>
              <a:off x="5392" y="2275"/>
              <a:ext cx="42"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9" name="Rectangle 79">
              <a:extLst>
                <a:ext uri="{FF2B5EF4-FFF2-40B4-BE49-F238E27FC236}">
                  <a16:creationId xmlns:a16="http://schemas.microsoft.com/office/drawing/2014/main" id="{5147D1FD-ADF0-4545-A6C0-C14F15D42AB1}"/>
                </a:ext>
              </a:extLst>
            </p:cNvPr>
            <p:cNvSpPr>
              <a:spLocks noChangeArrowheads="1"/>
            </p:cNvSpPr>
            <p:nvPr/>
          </p:nvSpPr>
          <p:spPr bwMode="auto">
            <a:xfrm>
              <a:off x="5474"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80" name="Rectangle 80">
              <a:extLst>
                <a:ext uri="{FF2B5EF4-FFF2-40B4-BE49-F238E27FC236}">
                  <a16:creationId xmlns:a16="http://schemas.microsoft.com/office/drawing/2014/main" id="{C5982748-B60B-4AC2-9E72-D3016159367F}"/>
                </a:ext>
              </a:extLst>
            </p:cNvPr>
            <p:cNvSpPr>
              <a:spLocks noChangeArrowheads="1"/>
            </p:cNvSpPr>
            <p:nvPr/>
          </p:nvSpPr>
          <p:spPr bwMode="auto">
            <a:xfrm>
              <a:off x="5310"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381" name="קבוצה 107">
            <a:extLst>
              <a:ext uri="{FF2B5EF4-FFF2-40B4-BE49-F238E27FC236}">
                <a16:creationId xmlns:a16="http://schemas.microsoft.com/office/drawing/2014/main" id="{D97802BB-A485-4332-ACA9-8D60B4AB3F5F}"/>
              </a:ext>
            </a:extLst>
          </p:cNvPr>
          <p:cNvGrpSpPr>
            <a:grpSpLocks/>
          </p:cNvGrpSpPr>
          <p:nvPr/>
        </p:nvGrpSpPr>
        <p:grpSpPr bwMode="auto">
          <a:xfrm>
            <a:off x="5931293" y="5200614"/>
            <a:ext cx="1717891" cy="398817"/>
            <a:chOff x="1786093" y="5498726"/>
            <a:chExt cx="1704124" cy="448722"/>
          </a:xfrm>
        </p:grpSpPr>
        <p:cxnSp>
          <p:nvCxnSpPr>
            <p:cNvPr id="382" name="מחבר ישר 166">
              <a:extLst>
                <a:ext uri="{FF2B5EF4-FFF2-40B4-BE49-F238E27FC236}">
                  <a16:creationId xmlns:a16="http://schemas.microsoft.com/office/drawing/2014/main" id="{81F3AFE1-96A1-4B69-A3A3-764A6ED7E034}"/>
                </a:ext>
              </a:extLst>
            </p:cNvPr>
            <p:cNvCxnSpPr>
              <a:cxnSpLocks noChangeShapeType="1"/>
              <a:stCxn id="313" idx="1"/>
            </p:cNvCxnSpPr>
            <p:nvPr/>
          </p:nvCxnSpPr>
          <p:spPr bwMode="auto">
            <a:xfrm flipH="1">
              <a:off x="1904225" y="5947443"/>
              <a:ext cx="1444840" cy="5"/>
            </a:xfrm>
            <a:prstGeom prst="line">
              <a:avLst/>
            </a:prstGeom>
            <a:noFill/>
            <a:ln w="19050" algn="ctr">
              <a:solidFill>
                <a:srgbClr val="003366"/>
              </a:solidFill>
              <a:prstDash val="sysDot"/>
              <a:round/>
              <a:headEnd/>
              <a:tailEnd/>
            </a:ln>
          </p:spPr>
        </p:cxnSp>
        <p:cxnSp>
          <p:nvCxnSpPr>
            <p:cNvPr id="383" name="מחבר ישר 167">
              <a:extLst>
                <a:ext uri="{FF2B5EF4-FFF2-40B4-BE49-F238E27FC236}">
                  <a16:creationId xmlns:a16="http://schemas.microsoft.com/office/drawing/2014/main" id="{577BC7F3-535D-4CFC-A191-7E1221FC3AD8}"/>
                </a:ext>
              </a:extLst>
            </p:cNvPr>
            <p:cNvCxnSpPr>
              <a:cxnSpLocks noChangeShapeType="1"/>
            </p:cNvCxnSpPr>
            <p:nvPr/>
          </p:nvCxnSpPr>
          <p:spPr bwMode="auto">
            <a:xfrm flipH="1" flipV="1">
              <a:off x="2647782" y="5498726"/>
              <a:ext cx="1" cy="196964"/>
            </a:xfrm>
            <a:prstGeom prst="line">
              <a:avLst/>
            </a:prstGeom>
            <a:noFill/>
            <a:ln w="19050" algn="ctr">
              <a:solidFill>
                <a:srgbClr val="003366"/>
              </a:solidFill>
              <a:round/>
              <a:headEnd/>
              <a:tailEnd/>
            </a:ln>
          </p:spPr>
        </p:cxnSp>
        <p:cxnSp>
          <p:nvCxnSpPr>
            <p:cNvPr id="384" name="מחבר ישר 168">
              <a:extLst>
                <a:ext uri="{FF2B5EF4-FFF2-40B4-BE49-F238E27FC236}">
                  <a16:creationId xmlns:a16="http://schemas.microsoft.com/office/drawing/2014/main" id="{15AA11F7-077D-41A5-B9F5-C81F28AA5119}"/>
                </a:ext>
              </a:extLst>
            </p:cNvPr>
            <p:cNvCxnSpPr>
              <a:cxnSpLocks noChangeShapeType="1"/>
            </p:cNvCxnSpPr>
            <p:nvPr/>
          </p:nvCxnSpPr>
          <p:spPr bwMode="auto">
            <a:xfrm flipH="1">
              <a:off x="1786093" y="5687488"/>
              <a:ext cx="1704124" cy="0"/>
            </a:xfrm>
            <a:prstGeom prst="line">
              <a:avLst/>
            </a:prstGeom>
            <a:noFill/>
            <a:ln w="19050" algn="ctr">
              <a:solidFill>
                <a:srgbClr val="003366"/>
              </a:solidFill>
              <a:round/>
              <a:headEnd/>
              <a:tailEnd/>
            </a:ln>
          </p:spPr>
        </p:cxnSp>
        <p:cxnSp>
          <p:nvCxnSpPr>
            <p:cNvPr id="385" name="מחבר ישר 169">
              <a:extLst>
                <a:ext uri="{FF2B5EF4-FFF2-40B4-BE49-F238E27FC236}">
                  <a16:creationId xmlns:a16="http://schemas.microsoft.com/office/drawing/2014/main" id="{F37006CF-7616-468B-A61A-FF45D8BB12F3}"/>
                </a:ext>
              </a:extLst>
            </p:cNvPr>
            <p:cNvCxnSpPr>
              <a:cxnSpLocks noChangeShapeType="1"/>
            </p:cNvCxnSpPr>
            <p:nvPr/>
          </p:nvCxnSpPr>
          <p:spPr bwMode="auto">
            <a:xfrm flipV="1">
              <a:off x="1787644" y="5680635"/>
              <a:ext cx="0" cy="94126"/>
            </a:xfrm>
            <a:prstGeom prst="line">
              <a:avLst/>
            </a:prstGeom>
            <a:noFill/>
            <a:ln w="19050" algn="ctr">
              <a:solidFill>
                <a:srgbClr val="003366"/>
              </a:solidFill>
              <a:round/>
              <a:headEnd/>
              <a:tailEnd/>
            </a:ln>
          </p:spPr>
        </p:cxnSp>
      </p:grpSp>
      <p:cxnSp>
        <p:nvCxnSpPr>
          <p:cNvPr id="390" name="מחבר ישר 169">
            <a:extLst>
              <a:ext uri="{FF2B5EF4-FFF2-40B4-BE49-F238E27FC236}">
                <a16:creationId xmlns:a16="http://schemas.microsoft.com/office/drawing/2014/main" id="{4B9F09EC-AA3A-4C80-80DA-2F170399356D}"/>
              </a:ext>
            </a:extLst>
          </p:cNvPr>
          <p:cNvCxnSpPr>
            <a:cxnSpLocks noChangeShapeType="1"/>
          </p:cNvCxnSpPr>
          <p:nvPr/>
        </p:nvCxnSpPr>
        <p:spPr bwMode="auto">
          <a:xfrm flipV="1">
            <a:off x="7649185" y="5362284"/>
            <a:ext cx="0" cy="83658"/>
          </a:xfrm>
          <a:prstGeom prst="line">
            <a:avLst/>
          </a:prstGeom>
          <a:noFill/>
          <a:ln w="19050" algn="ctr">
            <a:solidFill>
              <a:srgbClr val="003366"/>
            </a:solidFill>
            <a:round/>
            <a:headEnd/>
            <a:tailEnd/>
          </a:ln>
        </p:spPr>
      </p:cxnSp>
      <p:grpSp>
        <p:nvGrpSpPr>
          <p:cNvPr id="393" name="קבוצה 107">
            <a:extLst>
              <a:ext uri="{FF2B5EF4-FFF2-40B4-BE49-F238E27FC236}">
                <a16:creationId xmlns:a16="http://schemas.microsoft.com/office/drawing/2014/main" id="{AB92D77F-52F8-402B-99D0-C7B498D4B38C}"/>
              </a:ext>
            </a:extLst>
          </p:cNvPr>
          <p:cNvGrpSpPr>
            <a:grpSpLocks/>
          </p:cNvGrpSpPr>
          <p:nvPr/>
        </p:nvGrpSpPr>
        <p:grpSpPr bwMode="auto">
          <a:xfrm>
            <a:off x="2514703" y="5179401"/>
            <a:ext cx="936095" cy="711387"/>
            <a:chOff x="1797975" y="5291262"/>
            <a:chExt cx="933450" cy="800406"/>
          </a:xfrm>
        </p:grpSpPr>
        <p:cxnSp>
          <p:nvCxnSpPr>
            <p:cNvPr id="394" name="מחבר ישר 166">
              <a:extLst>
                <a:ext uri="{FF2B5EF4-FFF2-40B4-BE49-F238E27FC236}">
                  <a16:creationId xmlns:a16="http://schemas.microsoft.com/office/drawing/2014/main" id="{BF8AA5DC-5FEB-42C1-A703-F088217E4D00}"/>
                </a:ext>
              </a:extLst>
            </p:cNvPr>
            <p:cNvCxnSpPr>
              <a:cxnSpLocks noChangeShapeType="1"/>
            </p:cNvCxnSpPr>
            <p:nvPr/>
          </p:nvCxnSpPr>
          <p:spPr bwMode="auto">
            <a:xfrm rot="10800000">
              <a:off x="2001286" y="6091668"/>
              <a:ext cx="495197" cy="0"/>
            </a:xfrm>
            <a:prstGeom prst="line">
              <a:avLst/>
            </a:prstGeom>
            <a:noFill/>
            <a:ln w="19050" algn="ctr">
              <a:solidFill>
                <a:srgbClr val="003366"/>
              </a:solidFill>
              <a:prstDash val="sysDot"/>
              <a:round/>
              <a:headEnd/>
              <a:tailEnd/>
            </a:ln>
          </p:spPr>
        </p:cxnSp>
        <p:cxnSp>
          <p:nvCxnSpPr>
            <p:cNvPr id="395" name="מחבר ישר 167">
              <a:extLst>
                <a:ext uri="{FF2B5EF4-FFF2-40B4-BE49-F238E27FC236}">
                  <a16:creationId xmlns:a16="http://schemas.microsoft.com/office/drawing/2014/main" id="{6F22433F-DAC5-449A-A070-828C19094EB2}"/>
                </a:ext>
              </a:extLst>
            </p:cNvPr>
            <p:cNvCxnSpPr>
              <a:cxnSpLocks noChangeShapeType="1"/>
            </p:cNvCxnSpPr>
            <p:nvPr/>
          </p:nvCxnSpPr>
          <p:spPr bwMode="auto">
            <a:xfrm flipH="1" flipV="1">
              <a:off x="2264031" y="5291262"/>
              <a:ext cx="1" cy="404427"/>
            </a:xfrm>
            <a:prstGeom prst="line">
              <a:avLst/>
            </a:prstGeom>
            <a:noFill/>
            <a:ln w="19050" algn="ctr">
              <a:solidFill>
                <a:srgbClr val="003366"/>
              </a:solidFill>
              <a:round/>
              <a:headEnd/>
              <a:tailEnd/>
            </a:ln>
          </p:spPr>
        </p:cxnSp>
        <p:cxnSp>
          <p:nvCxnSpPr>
            <p:cNvPr id="396" name="מחבר ישר 168">
              <a:extLst>
                <a:ext uri="{FF2B5EF4-FFF2-40B4-BE49-F238E27FC236}">
                  <a16:creationId xmlns:a16="http://schemas.microsoft.com/office/drawing/2014/main" id="{95B9474D-FD3B-424A-B2BC-26247EF6E8A7}"/>
                </a:ext>
              </a:extLst>
            </p:cNvPr>
            <p:cNvCxnSpPr>
              <a:cxnSpLocks noChangeShapeType="1"/>
            </p:cNvCxnSpPr>
            <p:nvPr/>
          </p:nvCxnSpPr>
          <p:spPr bwMode="auto">
            <a:xfrm flipH="1">
              <a:off x="1797975" y="5687488"/>
              <a:ext cx="933450" cy="0"/>
            </a:xfrm>
            <a:prstGeom prst="line">
              <a:avLst/>
            </a:prstGeom>
            <a:noFill/>
            <a:ln w="19050" algn="ctr">
              <a:solidFill>
                <a:srgbClr val="003366"/>
              </a:solidFill>
              <a:round/>
              <a:headEnd/>
              <a:tailEnd/>
            </a:ln>
          </p:spPr>
        </p:cxnSp>
        <p:cxnSp>
          <p:nvCxnSpPr>
            <p:cNvPr id="397" name="מחבר ישר 169">
              <a:extLst>
                <a:ext uri="{FF2B5EF4-FFF2-40B4-BE49-F238E27FC236}">
                  <a16:creationId xmlns:a16="http://schemas.microsoft.com/office/drawing/2014/main" id="{B5AFEC5D-C799-43FE-91B0-3B6718990BE0}"/>
                </a:ext>
              </a:extLst>
            </p:cNvPr>
            <p:cNvCxnSpPr>
              <a:cxnSpLocks noChangeShapeType="1"/>
            </p:cNvCxnSpPr>
            <p:nvPr/>
          </p:nvCxnSpPr>
          <p:spPr bwMode="auto">
            <a:xfrm flipV="1">
              <a:off x="1804725" y="5680633"/>
              <a:ext cx="0" cy="147603"/>
            </a:xfrm>
            <a:prstGeom prst="line">
              <a:avLst/>
            </a:prstGeom>
            <a:noFill/>
            <a:ln w="19050" algn="ctr">
              <a:solidFill>
                <a:srgbClr val="003366"/>
              </a:solidFill>
              <a:round/>
              <a:headEnd/>
              <a:tailEnd/>
            </a:ln>
          </p:spPr>
        </p:cxnSp>
        <p:cxnSp>
          <p:nvCxnSpPr>
            <p:cNvPr id="398" name="מחבר ישר 170">
              <a:extLst>
                <a:ext uri="{FF2B5EF4-FFF2-40B4-BE49-F238E27FC236}">
                  <a16:creationId xmlns:a16="http://schemas.microsoft.com/office/drawing/2014/main" id="{F5AB37E6-C568-4CC9-B94E-72F96480552A}"/>
                </a:ext>
              </a:extLst>
            </p:cNvPr>
            <p:cNvCxnSpPr>
              <a:cxnSpLocks noChangeShapeType="1"/>
            </p:cNvCxnSpPr>
            <p:nvPr/>
          </p:nvCxnSpPr>
          <p:spPr bwMode="auto">
            <a:xfrm flipV="1">
              <a:off x="2727325" y="5680633"/>
              <a:ext cx="0" cy="147603"/>
            </a:xfrm>
            <a:prstGeom prst="line">
              <a:avLst/>
            </a:prstGeom>
            <a:noFill/>
            <a:ln w="19050" algn="ctr">
              <a:solidFill>
                <a:srgbClr val="003366"/>
              </a:solidFill>
              <a:round/>
              <a:headEnd/>
              <a:tailEnd/>
            </a:ln>
          </p:spPr>
        </p:cxnSp>
      </p:grpSp>
      <p:grpSp>
        <p:nvGrpSpPr>
          <p:cNvPr id="38" name="קבוצה 107">
            <a:extLst>
              <a:ext uri="{FF2B5EF4-FFF2-40B4-BE49-F238E27FC236}">
                <a16:creationId xmlns:a16="http://schemas.microsoft.com/office/drawing/2014/main" id="{11853B20-7478-4761-8DEE-00173546B400}"/>
              </a:ext>
            </a:extLst>
          </p:cNvPr>
          <p:cNvGrpSpPr>
            <a:grpSpLocks/>
          </p:cNvGrpSpPr>
          <p:nvPr/>
        </p:nvGrpSpPr>
        <p:grpSpPr bwMode="auto">
          <a:xfrm>
            <a:off x="5477136" y="5445380"/>
            <a:ext cx="1010192" cy="561098"/>
            <a:chOff x="1797976" y="5291262"/>
            <a:chExt cx="1007338" cy="631311"/>
          </a:xfrm>
        </p:grpSpPr>
        <p:cxnSp>
          <p:nvCxnSpPr>
            <p:cNvPr id="39" name="מחבר ישר 166">
              <a:extLst>
                <a:ext uri="{FF2B5EF4-FFF2-40B4-BE49-F238E27FC236}">
                  <a16:creationId xmlns:a16="http://schemas.microsoft.com/office/drawing/2014/main" id="{6D4E8278-08D9-4612-8EE9-B33397F78B4D}"/>
                </a:ext>
              </a:extLst>
            </p:cNvPr>
            <p:cNvCxnSpPr>
              <a:cxnSpLocks noChangeShapeType="1"/>
            </p:cNvCxnSpPr>
            <p:nvPr/>
          </p:nvCxnSpPr>
          <p:spPr bwMode="auto">
            <a:xfrm flipH="1">
              <a:off x="2200607" y="5922573"/>
              <a:ext cx="116855" cy="0"/>
            </a:xfrm>
            <a:prstGeom prst="line">
              <a:avLst/>
            </a:prstGeom>
            <a:noFill/>
            <a:ln w="19050" algn="ctr">
              <a:solidFill>
                <a:srgbClr val="003366"/>
              </a:solidFill>
              <a:prstDash val="sysDot"/>
              <a:round/>
              <a:headEnd/>
              <a:tailEnd/>
            </a:ln>
          </p:spPr>
        </p:cxnSp>
        <p:cxnSp>
          <p:nvCxnSpPr>
            <p:cNvPr id="40" name="מחבר ישר 167">
              <a:extLst>
                <a:ext uri="{FF2B5EF4-FFF2-40B4-BE49-F238E27FC236}">
                  <a16:creationId xmlns:a16="http://schemas.microsoft.com/office/drawing/2014/main" id="{91C88857-C04A-4572-B0E0-1246186C5DB4}"/>
                </a:ext>
              </a:extLst>
            </p:cNvPr>
            <p:cNvCxnSpPr>
              <a:cxnSpLocks noChangeShapeType="1"/>
            </p:cNvCxnSpPr>
            <p:nvPr/>
          </p:nvCxnSpPr>
          <p:spPr bwMode="auto">
            <a:xfrm flipH="1" flipV="1">
              <a:off x="2264031" y="5291262"/>
              <a:ext cx="1" cy="404427"/>
            </a:xfrm>
            <a:prstGeom prst="line">
              <a:avLst/>
            </a:prstGeom>
            <a:noFill/>
            <a:ln w="19050" algn="ctr">
              <a:solidFill>
                <a:srgbClr val="003366"/>
              </a:solidFill>
              <a:round/>
              <a:headEnd/>
              <a:tailEnd/>
            </a:ln>
          </p:spPr>
        </p:cxnSp>
        <p:cxnSp>
          <p:nvCxnSpPr>
            <p:cNvPr id="41" name="מחבר ישר 168">
              <a:extLst>
                <a:ext uri="{FF2B5EF4-FFF2-40B4-BE49-F238E27FC236}">
                  <a16:creationId xmlns:a16="http://schemas.microsoft.com/office/drawing/2014/main" id="{8D24051B-F562-41DE-BB8E-C3DDA96B7C59}"/>
                </a:ext>
              </a:extLst>
            </p:cNvPr>
            <p:cNvCxnSpPr>
              <a:cxnSpLocks noChangeShapeType="1"/>
            </p:cNvCxnSpPr>
            <p:nvPr/>
          </p:nvCxnSpPr>
          <p:spPr bwMode="auto">
            <a:xfrm flipH="1">
              <a:off x="1797976" y="5687488"/>
              <a:ext cx="1007338" cy="0"/>
            </a:xfrm>
            <a:prstGeom prst="line">
              <a:avLst/>
            </a:prstGeom>
            <a:noFill/>
            <a:ln w="19050" algn="ctr">
              <a:solidFill>
                <a:srgbClr val="003366"/>
              </a:solidFill>
              <a:round/>
              <a:headEnd/>
              <a:tailEnd/>
            </a:ln>
          </p:spPr>
        </p:cxnSp>
        <p:cxnSp>
          <p:nvCxnSpPr>
            <p:cNvPr id="42" name="מחבר ישר 169">
              <a:extLst>
                <a:ext uri="{FF2B5EF4-FFF2-40B4-BE49-F238E27FC236}">
                  <a16:creationId xmlns:a16="http://schemas.microsoft.com/office/drawing/2014/main" id="{3C4A3583-6EFB-4BE2-A308-A6724F9E79CD}"/>
                </a:ext>
              </a:extLst>
            </p:cNvPr>
            <p:cNvCxnSpPr>
              <a:cxnSpLocks noChangeShapeType="1"/>
            </p:cNvCxnSpPr>
            <p:nvPr/>
          </p:nvCxnSpPr>
          <p:spPr bwMode="auto">
            <a:xfrm flipV="1">
              <a:off x="1804725" y="5680634"/>
              <a:ext cx="0" cy="113991"/>
            </a:xfrm>
            <a:prstGeom prst="line">
              <a:avLst/>
            </a:prstGeom>
            <a:noFill/>
            <a:ln w="19050" algn="ctr">
              <a:solidFill>
                <a:srgbClr val="003366"/>
              </a:solidFill>
              <a:round/>
              <a:headEnd/>
              <a:tailEnd/>
            </a:ln>
          </p:spPr>
        </p:cxnSp>
        <p:cxnSp>
          <p:nvCxnSpPr>
            <p:cNvPr id="43" name="מחבר ישר 170">
              <a:extLst>
                <a:ext uri="{FF2B5EF4-FFF2-40B4-BE49-F238E27FC236}">
                  <a16:creationId xmlns:a16="http://schemas.microsoft.com/office/drawing/2014/main" id="{1E793202-DFFC-471C-A584-0E587B49150B}"/>
                </a:ext>
              </a:extLst>
            </p:cNvPr>
            <p:cNvCxnSpPr>
              <a:cxnSpLocks noChangeShapeType="1"/>
            </p:cNvCxnSpPr>
            <p:nvPr/>
          </p:nvCxnSpPr>
          <p:spPr bwMode="auto">
            <a:xfrm flipV="1">
              <a:off x="2796500" y="5680634"/>
              <a:ext cx="0" cy="72786"/>
            </a:xfrm>
            <a:prstGeom prst="line">
              <a:avLst/>
            </a:prstGeom>
            <a:noFill/>
            <a:ln w="19050" algn="ctr">
              <a:solidFill>
                <a:srgbClr val="003366"/>
              </a:solidFill>
              <a:round/>
              <a:headEnd/>
              <a:tailEnd/>
            </a:ln>
          </p:spPr>
        </p:cxnSp>
      </p:grpSp>
      <p:pic>
        <p:nvPicPr>
          <p:cNvPr id="1077" name="Picture 1076">
            <a:extLst>
              <a:ext uri="{FF2B5EF4-FFF2-40B4-BE49-F238E27FC236}">
                <a16:creationId xmlns:a16="http://schemas.microsoft.com/office/drawing/2014/main" id="{4008E2D0-2AE6-48F3-ADA0-0A74AC4ED1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623" y="5445942"/>
            <a:ext cx="290547" cy="306970"/>
          </a:xfrm>
          <a:prstGeom prst="rect">
            <a:avLst/>
          </a:prstGeom>
        </p:spPr>
      </p:pic>
      <p:grpSp>
        <p:nvGrpSpPr>
          <p:cNvPr id="333" name="Group 65">
            <a:extLst>
              <a:ext uri="{FF2B5EF4-FFF2-40B4-BE49-F238E27FC236}">
                <a16:creationId xmlns:a16="http://schemas.microsoft.com/office/drawing/2014/main" id="{98F1CE46-F0AD-4D45-B5F7-0FCBE94876C9}"/>
              </a:ext>
            </a:extLst>
          </p:cNvPr>
          <p:cNvGrpSpPr>
            <a:grpSpLocks noChangeAspect="1"/>
          </p:cNvGrpSpPr>
          <p:nvPr/>
        </p:nvGrpSpPr>
        <p:grpSpPr bwMode="auto">
          <a:xfrm>
            <a:off x="6009723" y="5840537"/>
            <a:ext cx="564788" cy="365154"/>
            <a:chOff x="4976" y="1877"/>
            <a:chExt cx="1341" cy="867"/>
          </a:xfrm>
        </p:grpSpPr>
        <p:sp>
          <p:nvSpPr>
            <p:cNvPr id="334" name="Freeform 66">
              <a:extLst>
                <a:ext uri="{FF2B5EF4-FFF2-40B4-BE49-F238E27FC236}">
                  <a16:creationId xmlns:a16="http://schemas.microsoft.com/office/drawing/2014/main" id="{6C2804DB-6FEA-403A-8651-0B19AC7B7EA1}"/>
                </a:ext>
              </a:extLst>
            </p:cNvPr>
            <p:cNvSpPr>
              <a:spLocks noEditPoints="1"/>
            </p:cNvSpPr>
            <p:nvPr/>
          </p:nvSpPr>
          <p:spPr bwMode="auto">
            <a:xfrm>
              <a:off x="5903" y="1877"/>
              <a:ext cx="414" cy="867"/>
            </a:xfrm>
            <a:custGeom>
              <a:avLst/>
              <a:gdLst>
                <a:gd name="T0" fmla="*/ 372 w 414"/>
                <a:gd name="T1" fmla="*/ 867 h 867"/>
                <a:gd name="T2" fmla="*/ 372 w 414"/>
                <a:gd name="T3" fmla="*/ 867 h 867"/>
                <a:gd name="T4" fmla="*/ 380 w 414"/>
                <a:gd name="T5" fmla="*/ 867 h 867"/>
                <a:gd name="T6" fmla="*/ 388 w 414"/>
                <a:gd name="T7" fmla="*/ 865 h 867"/>
                <a:gd name="T8" fmla="*/ 396 w 414"/>
                <a:gd name="T9" fmla="*/ 861 h 867"/>
                <a:gd name="T10" fmla="*/ 402 w 414"/>
                <a:gd name="T11" fmla="*/ 855 h 867"/>
                <a:gd name="T12" fmla="*/ 406 w 414"/>
                <a:gd name="T13" fmla="*/ 849 h 867"/>
                <a:gd name="T14" fmla="*/ 410 w 414"/>
                <a:gd name="T15" fmla="*/ 843 h 867"/>
                <a:gd name="T16" fmla="*/ 412 w 414"/>
                <a:gd name="T17" fmla="*/ 835 h 867"/>
                <a:gd name="T18" fmla="*/ 414 w 414"/>
                <a:gd name="T19" fmla="*/ 827 h 867"/>
                <a:gd name="T20" fmla="*/ 414 w 414"/>
                <a:gd name="T21" fmla="*/ 42 h 867"/>
                <a:gd name="T22" fmla="*/ 414 w 414"/>
                <a:gd name="T23" fmla="*/ 42 h 867"/>
                <a:gd name="T24" fmla="*/ 412 w 414"/>
                <a:gd name="T25" fmla="*/ 34 h 867"/>
                <a:gd name="T26" fmla="*/ 410 w 414"/>
                <a:gd name="T27" fmla="*/ 26 h 867"/>
                <a:gd name="T28" fmla="*/ 406 w 414"/>
                <a:gd name="T29" fmla="*/ 18 h 867"/>
                <a:gd name="T30" fmla="*/ 402 w 414"/>
                <a:gd name="T31" fmla="*/ 12 h 867"/>
                <a:gd name="T32" fmla="*/ 396 w 414"/>
                <a:gd name="T33" fmla="*/ 8 h 867"/>
                <a:gd name="T34" fmla="*/ 388 w 414"/>
                <a:gd name="T35" fmla="*/ 4 h 867"/>
                <a:gd name="T36" fmla="*/ 380 w 414"/>
                <a:gd name="T37" fmla="*/ 2 h 867"/>
                <a:gd name="T38" fmla="*/ 372 w 414"/>
                <a:gd name="T39" fmla="*/ 0 h 867"/>
                <a:gd name="T40" fmla="*/ 42 w 414"/>
                <a:gd name="T41" fmla="*/ 0 h 867"/>
                <a:gd name="T42" fmla="*/ 42 w 414"/>
                <a:gd name="T43" fmla="*/ 0 h 867"/>
                <a:gd name="T44" fmla="*/ 32 w 414"/>
                <a:gd name="T45" fmla="*/ 2 h 867"/>
                <a:gd name="T46" fmla="*/ 26 w 414"/>
                <a:gd name="T47" fmla="*/ 4 h 867"/>
                <a:gd name="T48" fmla="*/ 18 w 414"/>
                <a:gd name="T49" fmla="*/ 8 h 867"/>
                <a:gd name="T50" fmla="*/ 12 w 414"/>
                <a:gd name="T51" fmla="*/ 12 h 867"/>
                <a:gd name="T52" fmla="*/ 8 w 414"/>
                <a:gd name="T53" fmla="*/ 18 h 867"/>
                <a:gd name="T54" fmla="*/ 4 w 414"/>
                <a:gd name="T55" fmla="*/ 26 h 867"/>
                <a:gd name="T56" fmla="*/ 0 w 414"/>
                <a:gd name="T57" fmla="*/ 34 h 867"/>
                <a:gd name="T58" fmla="*/ 0 w 414"/>
                <a:gd name="T59" fmla="*/ 42 h 867"/>
                <a:gd name="T60" fmla="*/ 0 w 414"/>
                <a:gd name="T61" fmla="*/ 827 h 867"/>
                <a:gd name="T62" fmla="*/ 0 w 414"/>
                <a:gd name="T63" fmla="*/ 827 h 867"/>
                <a:gd name="T64" fmla="*/ 0 w 414"/>
                <a:gd name="T65" fmla="*/ 835 h 867"/>
                <a:gd name="T66" fmla="*/ 4 w 414"/>
                <a:gd name="T67" fmla="*/ 843 h 867"/>
                <a:gd name="T68" fmla="*/ 8 w 414"/>
                <a:gd name="T69" fmla="*/ 849 h 867"/>
                <a:gd name="T70" fmla="*/ 12 w 414"/>
                <a:gd name="T71" fmla="*/ 855 h 867"/>
                <a:gd name="T72" fmla="*/ 18 w 414"/>
                <a:gd name="T73" fmla="*/ 861 h 867"/>
                <a:gd name="T74" fmla="*/ 26 w 414"/>
                <a:gd name="T75" fmla="*/ 865 h 867"/>
                <a:gd name="T76" fmla="*/ 32 w 414"/>
                <a:gd name="T77" fmla="*/ 867 h 867"/>
                <a:gd name="T78" fmla="*/ 42 w 414"/>
                <a:gd name="T79" fmla="*/ 867 h 867"/>
                <a:gd name="T80" fmla="*/ 372 w 414"/>
                <a:gd name="T81" fmla="*/ 867 h 867"/>
                <a:gd name="T82" fmla="*/ 42 w 414"/>
                <a:gd name="T83" fmla="*/ 42 h 867"/>
                <a:gd name="T84" fmla="*/ 372 w 414"/>
                <a:gd name="T85" fmla="*/ 42 h 867"/>
                <a:gd name="T86" fmla="*/ 372 w 414"/>
                <a:gd name="T87" fmla="*/ 827 h 867"/>
                <a:gd name="T88" fmla="*/ 42 w 414"/>
                <a:gd name="T89" fmla="*/ 827 h 867"/>
                <a:gd name="T90" fmla="*/ 42 w 414"/>
                <a:gd name="T91" fmla="*/ 4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867">
                  <a:moveTo>
                    <a:pt x="372" y="867"/>
                  </a:moveTo>
                  <a:lnTo>
                    <a:pt x="372" y="867"/>
                  </a:lnTo>
                  <a:lnTo>
                    <a:pt x="380" y="867"/>
                  </a:lnTo>
                  <a:lnTo>
                    <a:pt x="388" y="865"/>
                  </a:lnTo>
                  <a:lnTo>
                    <a:pt x="396" y="861"/>
                  </a:lnTo>
                  <a:lnTo>
                    <a:pt x="402" y="855"/>
                  </a:lnTo>
                  <a:lnTo>
                    <a:pt x="406" y="849"/>
                  </a:lnTo>
                  <a:lnTo>
                    <a:pt x="410" y="843"/>
                  </a:lnTo>
                  <a:lnTo>
                    <a:pt x="412" y="835"/>
                  </a:lnTo>
                  <a:lnTo>
                    <a:pt x="414" y="827"/>
                  </a:lnTo>
                  <a:lnTo>
                    <a:pt x="414" y="42"/>
                  </a:lnTo>
                  <a:lnTo>
                    <a:pt x="414" y="42"/>
                  </a:lnTo>
                  <a:lnTo>
                    <a:pt x="412" y="34"/>
                  </a:lnTo>
                  <a:lnTo>
                    <a:pt x="410" y="26"/>
                  </a:lnTo>
                  <a:lnTo>
                    <a:pt x="406" y="18"/>
                  </a:lnTo>
                  <a:lnTo>
                    <a:pt x="402" y="12"/>
                  </a:lnTo>
                  <a:lnTo>
                    <a:pt x="396" y="8"/>
                  </a:lnTo>
                  <a:lnTo>
                    <a:pt x="388" y="4"/>
                  </a:lnTo>
                  <a:lnTo>
                    <a:pt x="380" y="2"/>
                  </a:lnTo>
                  <a:lnTo>
                    <a:pt x="372" y="0"/>
                  </a:lnTo>
                  <a:lnTo>
                    <a:pt x="42" y="0"/>
                  </a:lnTo>
                  <a:lnTo>
                    <a:pt x="42" y="0"/>
                  </a:lnTo>
                  <a:lnTo>
                    <a:pt x="32" y="2"/>
                  </a:lnTo>
                  <a:lnTo>
                    <a:pt x="26" y="4"/>
                  </a:lnTo>
                  <a:lnTo>
                    <a:pt x="18" y="8"/>
                  </a:lnTo>
                  <a:lnTo>
                    <a:pt x="12" y="12"/>
                  </a:lnTo>
                  <a:lnTo>
                    <a:pt x="8" y="18"/>
                  </a:lnTo>
                  <a:lnTo>
                    <a:pt x="4" y="26"/>
                  </a:lnTo>
                  <a:lnTo>
                    <a:pt x="0" y="34"/>
                  </a:lnTo>
                  <a:lnTo>
                    <a:pt x="0" y="42"/>
                  </a:lnTo>
                  <a:lnTo>
                    <a:pt x="0" y="827"/>
                  </a:lnTo>
                  <a:lnTo>
                    <a:pt x="0" y="827"/>
                  </a:lnTo>
                  <a:lnTo>
                    <a:pt x="0" y="835"/>
                  </a:lnTo>
                  <a:lnTo>
                    <a:pt x="4" y="843"/>
                  </a:lnTo>
                  <a:lnTo>
                    <a:pt x="8" y="849"/>
                  </a:lnTo>
                  <a:lnTo>
                    <a:pt x="12" y="855"/>
                  </a:lnTo>
                  <a:lnTo>
                    <a:pt x="18" y="861"/>
                  </a:lnTo>
                  <a:lnTo>
                    <a:pt x="26" y="865"/>
                  </a:lnTo>
                  <a:lnTo>
                    <a:pt x="32" y="867"/>
                  </a:lnTo>
                  <a:lnTo>
                    <a:pt x="42" y="867"/>
                  </a:lnTo>
                  <a:lnTo>
                    <a:pt x="372" y="867"/>
                  </a:lnTo>
                  <a:close/>
                  <a:moveTo>
                    <a:pt x="42" y="42"/>
                  </a:moveTo>
                  <a:lnTo>
                    <a:pt x="372" y="42"/>
                  </a:lnTo>
                  <a:lnTo>
                    <a:pt x="372" y="827"/>
                  </a:lnTo>
                  <a:lnTo>
                    <a:pt x="42" y="827"/>
                  </a:lnTo>
                  <a:lnTo>
                    <a:pt x="42" y="42"/>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5" name="Rectangle 67">
              <a:extLst>
                <a:ext uri="{FF2B5EF4-FFF2-40B4-BE49-F238E27FC236}">
                  <a16:creationId xmlns:a16="http://schemas.microsoft.com/office/drawing/2014/main" id="{652E59B5-B6AC-4370-ACB8-A91D560F0E24}"/>
                </a:ext>
              </a:extLst>
            </p:cNvPr>
            <p:cNvSpPr>
              <a:spLocks noChangeArrowheads="1"/>
            </p:cNvSpPr>
            <p:nvPr/>
          </p:nvSpPr>
          <p:spPr bwMode="auto">
            <a:xfrm>
              <a:off x="6007" y="2620"/>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6" name="Rectangle 68">
              <a:extLst>
                <a:ext uri="{FF2B5EF4-FFF2-40B4-BE49-F238E27FC236}">
                  <a16:creationId xmlns:a16="http://schemas.microsoft.com/office/drawing/2014/main" id="{A08F50A6-0AB4-4F30-843A-01E0836D6D01}"/>
                </a:ext>
              </a:extLst>
            </p:cNvPr>
            <p:cNvSpPr>
              <a:spLocks noChangeArrowheads="1"/>
            </p:cNvSpPr>
            <p:nvPr/>
          </p:nvSpPr>
          <p:spPr bwMode="auto">
            <a:xfrm>
              <a:off x="6007" y="2538"/>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7" name="Rectangle 69">
              <a:extLst>
                <a:ext uri="{FF2B5EF4-FFF2-40B4-BE49-F238E27FC236}">
                  <a16:creationId xmlns:a16="http://schemas.microsoft.com/office/drawing/2014/main" id="{A4B14888-6E9A-49BF-8832-30A915E70765}"/>
                </a:ext>
              </a:extLst>
            </p:cNvPr>
            <p:cNvSpPr>
              <a:spLocks noChangeArrowheads="1"/>
            </p:cNvSpPr>
            <p:nvPr/>
          </p:nvSpPr>
          <p:spPr bwMode="auto">
            <a:xfrm>
              <a:off x="6007" y="2456"/>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8" name="Rectangle 70">
              <a:extLst>
                <a:ext uri="{FF2B5EF4-FFF2-40B4-BE49-F238E27FC236}">
                  <a16:creationId xmlns:a16="http://schemas.microsoft.com/office/drawing/2014/main" id="{C2ED21BB-80AF-4701-882F-5FA930B6152D}"/>
                </a:ext>
              </a:extLst>
            </p:cNvPr>
            <p:cNvSpPr>
              <a:spLocks noChangeArrowheads="1"/>
            </p:cNvSpPr>
            <p:nvPr/>
          </p:nvSpPr>
          <p:spPr bwMode="auto">
            <a:xfrm>
              <a:off x="6007" y="1961"/>
              <a:ext cx="206"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9" name="Rectangle 71">
              <a:extLst>
                <a:ext uri="{FF2B5EF4-FFF2-40B4-BE49-F238E27FC236}">
                  <a16:creationId xmlns:a16="http://schemas.microsoft.com/office/drawing/2014/main" id="{0CADC3F4-F176-4725-B011-E03D1DDA1A50}"/>
                </a:ext>
              </a:extLst>
            </p:cNvPr>
            <p:cNvSpPr>
              <a:spLocks noChangeArrowheads="1"/>
            </p:cNvSpPr>
            <p:nvPr/>
          </p:nvSpPr>
          <p:spPr bwMode="auto">
            <a:xfrm>
              <a:off x="6007" y="2043"/>
              <a:ext cx="206" cy="42"/>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0" name="Rectangle 72">
              <a:extLst>
                <a:ext uri="{FF2B5EF4-FFF2-40B4-BE49-F238E27FC236}">
                  <a16:creationId xmlns:a16="http://schemas.microsoft.com/office/drawing/2014/main" id="{537ED42F-91EA-4241-A6FE-C5B91E2E33CC}"/>
                </a:ext>
              </a:extLst>
            </p:cNvPr>
            <p:cNvSpPr>
              <a:spLocks noChangeArrowheads="1"/>
            </p:cNvSpPr>
            <p:nvPr/>
          </p:nvSpPr>
          <p:spPr bwMode="auto">
            <a:xfrm>
              <a:off x="6089" y="2271"/>
              <a:ext cx="42" cy="40"/>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1" name="Freeform 73">
              <a:extLst>
                <a:ext uri="{FF2B5EF4-FFF2-40B4-BE49-F238E27FC236}">
                  <a16:creationId xmlns:a16="http://schemas.microsoft.com/office/drawing/2014/main" id="{D4A47843-6713-463B-9568-BBCC68CF7426}"/>
                </a:ext>
              </a:extLst>
            </p:cNvPr>
            <p:cNvSpPr>
              <a:spLocks noEditPoints="1"/>
            </p:cNvSpPr>
            <p:nvPr/>
          </p:nvSpPr>
          <p:spPr bwMode="auto">
            <a:xfrm>
              <a:off x="4976" y="1985"/>
              <a:ext cx="869" cy="743"/>
            </a:xfrm>
            <a:custGeom>
              <a:avLst/>
              <a:gdLst>
                <a:gd name="T0" fmla="*/ 869 w 869"/>
                <a:gd name="T1" fmla="*/ 62 h 743"/>
                <a:gd name="T2" fmla="*/ 869 w 869"/>
                <a:gd name="T3" fmla="*/ 50 h 743"/>
                <a:gd name="T4" fmla="*/ 859 w 869"/>
                <a:gd name="T5" fmla="*/ 28 h 743"/>
                <a:gd name="T6" fmla="*/ 843 w 869"/>
                <a:gd name="T7" fmla="*/ 12 h 743"/>
                <a:gd name="T8" fmla="*/ 821 w 869"/>
                <a:gd name="T9" fmla="*/ 2 h 743"/>
                <a:gd name="T10" fmla="*/ 62 w 869"/>
                <a:gd name="T11" fmla="*/ 0 h 743"/>
                <a:gd name="T12" fmla="*/ 50 w 869"/>
                <a:gd name="T13" fmla="*/ 2 h 743"/>
                <a:gd name="T14" fmla="*/ 28 w 869"/>
                <a:gd name="T15" fmla="*/ 12 h 743"/>
                <a:gd name="T16" fmla="*/ 12 w 869"/>
                <a:gd name="T17" fmla="*/ 28 h 743"/>
                <a:gd name="T18" fmla="*/ 2 w 869"/>
                <a:gd name="T19" fmla="*/ 50 h 743"/>
                <a:gd name="T20" fmla="*/ 0 w 869"/>
                <a:gd name="T21" fmla="*/ 557 h 743"/>
                <a:gd name="T22" fmla="*/ 2 w 869"/>
                <a:gd name="T23" fmla="*/ 569 h 743"/>
                <a:gd name="T24" fmla="*/ 12 w 869"/>
                <a:gd name="T25" fmla="*/ 593 h 743"/>
                <a:gd name="T26" fmla="*/ 28 w 869"/>
                <a:gd name="T27" fmla="*/ 609 h 743"/>
                <a:gd name="T28" fmla="*/ 50 w 869"/>
                <a:gd name="T29" fmla="*/ 619 h 743"/>
                <a:gd name="T30" fmla="*/ 344 w 869"/>
                <a:gd name="T31" fmla="*/ 619 h 743"/>
                <a:gd name="T32" fmla="*/ 270 w 869"/>
                <a:gd name="T33" fmla="*/ 703 h 743"/>
                <a:gd name="T34" fmla="*/ 600 w 869"/>
                <a:gd name="T35" fmla="*/ 743 h 743"/>
                <a:gd name="T36" fmla="*/ 552 w 869"/>
                <a:gd name="T37" fmla="*/ 703 h 743"/>
                <a:gd name="T38" fmla="*/ 807 w 869"/>
                <a:gd name="T39" fmla="*/ 619 h 743"/>
                <a:gd name="T40" fmla="*/ 821 w 869"/>
                <a:gd name="T41" fmla="*/ 619 h 743"/>
                <a:gd name="T42" fmla="*/ 843 w 869"/>
                <a:gd name="T43" fmla="*/ 609 h 743"/>
                <a:gd name="T44" fmla="*/ 859 w 869"/>
                <a:gd name="T45" fmla="*/ 593 h 743"/>
                <a:gd name="T46" fmla="*/ 869 w 869"/>
                <a:gd name="T47" fmla="*/ 569 h 743"/>
                <a:gd name="T48" fmla="*/ 510 w 869"/>
                <a:gd name="T49" fmla="*/ 703 h 743"/>
                <a:gd name="T50" fmla="*/ 388 w 869"/>
                <a:gd name="T51" fmla="*/ 619 h 743"/>
                <a:gd name="T52" fmla="*/ 510 w 869"/>
                <a:gd name="T53" fmla="*/ 703 h 743"/>
                <a:gd name="T54" fmla="*/ 62 w 869"/>
                <a:gd name="T55" fmla="*/ 579 h 743"/>
                <a:gd name="T56" fmla="*/ 48 w 869"/>
                <a:gd name="T57" fmla="*/ 573 h 743"/>
                <a:gd name="T58" fmla="*/ 42 w 869"/>
                <a:gd name="T59" fmla="*/ 557 h 743"/>
                <a:gd name="T60" fmla="*/ 42 w 869"/>
                <a:gd name="T61" fmla="*/ 62 h 743"/>
                <a:gd name="T62" fmla="*/ 48 w 869"/>
                <a:gd name="T63" fmla="*/ 48 h 743"/>
                <a:gd name="T64" fmla="*/ 62 w 869"/>
                <a:gd name="T65" fmla="*/ 42 h 743"/>
                <a:gd name="T66" fmla="*/ 807 w 869"/>
                <a:gd name="T67" fmla="*/ 42 h 743"/>
                <a:gd name="T68" fmla="*/ 823 w 869"/>
                <a:gd name="T69" fmla="*/ 48 h 743"/>
                <a:gd name="T70" fmla="*/ 829 w 869"/>
                <a:gd name="T71" fmla="*/ 62 h 743"/>
                <a:gd name="T72" fmla="*/ 829 w 869"/>
                <a:gd name="T73" fmla="*/ 557 h 743"/>
                <a:gd name="T74" fmla="*/ 823 w 869"/>
                <a:gd name="T75" fmla="*/ 573 h 743"/>
                <a:gd name="T76" fmla="*/ 807 w 869"/>
                <a:gd name="T77" fmla="*/ 57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close/>
                  <a:moveTo>
                    <a:pt x="510" y="703"/>
                  </a:moveTo>
                  <a:lnTo>
                    <a:pt x="360" y="703"/>
                  </a:lnTo>
                  <a:lnTo>
                    <a:pt x="388" y="619"/>
                  </a:lnTo>
                  <a:lnTo>
                    <a:pt x="482" y="619"/>
                  </a:lnTo>
                  <a:lnTo>
                    <a:pt x="510" y="703"/>
                  </a:lnTo>
                  <a:close/>
                  <a:moveTo>
                    <a:pt x="62" y="579"/>
                  </a:moveTo>
                  <a:lnTo>
                    <a:pt x="62" y="579"/>
                  </a:lnTo>
                  <a:lnTo>
                    <a:pt x="54" y="577"/>
                  </a:lnTo>
                  <a:lnTo>
                    <a:pt x="48" y="573"/>
                  </a:lnTo>
                  <a:lnTo>
                    <a:pt x="44" y="565"/>
                  </a:lnTo>
                  <a:lnTo>
                    <a:pt x="42" y="557"/>
                  </a:lnTo>
                  <a:lnTo>
                    <a:pt x="42" y="62"/>
                  </a:lnTo>
                  <a:lnTo>
                    <a:pt x="42" y="62"/>
                  </a:lnTo>
                  <a:lnTo>
                    <a:pt x="44" y="54"/>
                  </a:lnTo>
                  <a:lnTo>
                    <a:pt x="48" y="48"/>
                  </a:lnTo>
                  <a:lnTo>
                    <a:pt x="54" y="44"/>
                  </a:lnTo>
                  <a:lnTo>
                    <a:pt x="62" y="42"/>
                  </a:lnTo>
                  <a:lnTo>
                    <a:pt x="807" y="42"/>
                  </a:lnTo>
                  <a:lnTo>
                    <a:pt x="807" y="42"/>
                  </a:lnTo>
                  <a:lnTo>
                    <a:pt x="815" y="44"/>
                  </a:lnTo>
                  <a:lnTo>
                    <a:pt x="823" y="48"/>
                  </a:lnTo>
                  <a:lnTo>
                    <a:pt x="827" y="54"/>
                  </a:lnTo>
                  <a:lnTo>
                    <a:pt x="829" y="62"/>
                  </a:lnTo>
                  <a:lnTo>
                    <a:pt x="829" y="557"/>
                  </a:lnTo>
                  <a:lnTo>
                    <a:pt x="829" y="557"/>
                  </a:lnTo>
                  <a:lnTo>
                    <a:pt x="827" y="565"/>
                  </a:lnTo>
                  <a:lnTo>
                    <a:pt x="823" y="573"/>
                  </a:lnTo>
                  <a:lnTo>
                    <a:pt x="815" y="577"/>
                  </a:lnTo>
                  <a:lnTo>
                    <a:pt x="807" y="579"/>
                  </a:lnTo>
                  <a:lnTo>
                    <a:pt x="62" y="579"/>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2" name="Freeform 74">
              <a:extLst>
                <a:ext uri="{FF2B5EF4-FFF2-40B4-BE49-F238E27FC236}">
                  <a16:creationId xmlns:a16="http://schemas.microsoft.com/office/drawing/2014/main" id="{85FB7783-75B4-4C3A-B64D-D992A6088A1B}"/>
                </a:ext>
              </a:extLst>
            </p:cNvPr>
            <p:cNvSpPr>
              <a:spLocks/>
            </p:cNvSpPr>
            <p:nvPr/>
          </p:nvSpPr>
          <p:spPr bwMode="auto">
            <a:xfrm>
              <a:off x="4976" y="1985"/>
              <a:ext cx="869" cy="743"/>
            </a:xfrm>
            <a:custGeom>
              <a:avLst/>
              <a:gdLst>
                <a:gd name="T0" fmla="*/ 869 w 869"/>
                <a:gd name="T1" fmla="*/ 557 h 743"/>
                <a:gd name="T2" fmla="*/ 869 w 869"/>
                <a:gd name="T3" fmla="*/ 62 h 743"/>
                <a:gd name="T4" fmla="*/ 869 w 869"/>
                <a:gd name="T5" fmla="*/ 62 h 743"/>
                <a:gd name="T6" fmla="*/ 869 w 869"/>
                <a:gd name="T7" fmla="*/ 50 h 743"/>
                <a:gd name="T8" fmla="*/ 865 w 869"/>
                <a:gd name="T9" fmla="*/ 38 h 743"/>
                <a:gd name="T10" fmla="*/ 859 w 869"/>
                <a:gd name="T11" fmla="*/ 28 h 743"/>
                <a:gd name="T12" fmla="*/ 851 w 869"/>
                <a:gd name="T13" fmla="*/ 18 h 743"/>
                <a:gd name="T14" fmla="*/ 843 w 869"/>
                <a:gd name="T15" fmla="*/ 12 h 743"/>
                <a:gd name="T16" fmla="*/ 831 w 869"/>
                <a:gd name="T17" fmla="*/ 6 h 743"/>
                <a:gd name="T18" fmla="*/ 821 w 869"/>
                <a:gd name="T19" fmla="*/ 2 h 743"/>
                <a:gd name="T20" fmla="*/ 807 w 869"/>
                <a:gd name="T21" fmla="*/ 0 h 743"/>
                <a:gd name="T22" fmla="*/ 62 w 869"/>
                <a:gd name="T23" fmla="*/ 0 h 743"/>
                <a:gd name="T24" fmla="*/ 62 w 869"/>
                <a:gd name="T25" fmla="*/ 0 h 743"/>
                <a:gd name="T26" fmla="*/ 50 w 869"/>
                <a:gd name="T27" fmla="*/ 2 h 743"/>
                <a:gd name="T28" fmla="*/ 38 w 869"/>
                <a:gd name="T29" fmla="*/ 6 h 743"/>
                <a:gd name="T30" fmla="*/ 28 w 869"/>
                <a:gd name="T31" fmla="*/ 12 h 743"/>
                <a:gd name="T32" fmla="*/ 18 w 869"/>
                <a:gd name="T33" fmla="*/ 18 h 743"/>
                <a:gd name="T34" fmla="*/ 12 w 869"/>
                <a:gd name="T35" fmla="*/ 28 h 743"/>
                <a:gd name="T36" fmla="*/ 6 w 869"/>
                <a:gd name="T37" fmla="*/ 38 h 743"/>
                <a:gd name="T38" fmla="*/ 2 w 869"/>
                <a:gd name="T39" fmla="*/ 50 h 743"/>
                <a:gd name="T40" fmla="*/ 0 w 869"/>
                <a:gd name="T41" fmla="*/ 62 h 743"/>
                <a:gd name="T42" fmla="*/ 0 w 869"/>
                <a:gd name="T43" fmla="*/ 557 h 743"/>
                <a:gd name="T44" fmla="*/ 0 w 869"/>
                <a:gd name="T45" fmla="*/ 557 h 743"/>
                <a:gd name="T46" fmla="*/ 2 w 869"/>
                <a:gd name="T47" fmla="*/ 569 h 743"/>
                <a:gd name="T48" fmla="*/ 6 w 869"/>
                <a:gd name="T49" fmla="*/ 581 h 743"/>
                <a:gd name="T50" fmla="*/ 12 w 869"/>
                <a:gd name="T51" fmla="*/ 593 h 743"/>
                <a:gd name="T52" fmla="*/ 18 w 869"/>
                <a:gd name="T53" fmla="*/ 601 h 743"/>
                <a:gd name="T54" fmla="*/ 28 w 869"/>
                <a:gd name="T55" fmla="*/ 609 h 743"/>
                <a:gd name="T56" fmla="*/ 38 w 869"/>
                <a:gd name="T57" fmla="*/ 615 h 743"/>
                <a:gd name="T58" fmla="*/ 50 w 869"/>
                <a:gd name="T59" fmla="*/ 619 h 743"/>
                <a:gd name="T60" fmla="*/ 62 w 869"/>
                <a:gd name="T61" fmla="*/ 619 h 743"/>
                <a:gd name="T62" fmla="*/ 344 w 869"/>
                <a:gd name="T63" fmla="*/ 619 h 743"/>
                <a:gd name="T64" fmla="*/ 316 w 869"/>
                <a:gd name="T65" fmla="*/ 703 h 743"/>
                <a:gd name="T66" fmla="*/ 270 w 869"/>
                <a:gd name="T67" fmla="*/ 703 h 743"/>
                <a:gd name="T68" fmla="*/ 270 w 869"/>
                <a:gd name="T69" fmla="*/ 743 h 743"/>
                <a:gd name="T70" fmla="*/ 600 w 869"/>
                <a:gd name="T71" fmla="*/ 743 h 743"/>
                <a:gd name="T72" fmla="*/ 600 w 869"/>
                <a:gd name="T73" fmla="*/ 703 h 743"/>
                <a:gd name="T74" fmla="*/ 552 w 869"/>
                <a:gd name="T75" fmla="*/ 703 h 743"/>
                <a:gd name="T76" fmla="*/ 526 w 869"/>
                <a:gd name="T77" fmla="*/ 619 h 743"/>
                <a:gd name="T78" fmla="*/ 807 w 869"/>
                <a:gd name="T79" fmla="*/ 619 h 743"/>
                <a:gd name="T80" fmla="*/ 807 w 869"/>
                <a:gd name="T81" fmla="*/ 619 h 743"/>
                <a:gd name="T82" fmla="*/ 821 w 869"/>
                <a:gd name="T83" fmla="*/ 619 h 743"/>
                <a:gd name="T84" fmla="*/ 831 w 869"/>
                <a:gd name="T85" fmla="*/ 615 h 743"/>
                <a:gd name="T86" fmla="*/ 843 w 869"/>
                <a:gd name="T87" fmla="*/ 609 h 743"/>
                <a:gd name="T88" fmla="*/ 851 w 869"/>
                <a:gd name="T89" fmla="*/ 601 h 743"/>
                <a:gd name="T90" fmla="*/ 859 w 869"/>
                <a:gd name="T91" fmla="*/ 593 h 743"/>
                <a:gd name="T92" fmla="*/ 865 w 869"/>
                <a:gd name="T93" fmla="*/ 581 h 743"/>
                <a:gd name="T94" fmla="*/ 869 w 869"/>
                <a:gd name="T95" fmla="*/ 569 h 743"/>
                <a:gd name="T96" fmla="*/ 869 w 869"/>
                <a:gd name="T97" fmla="*/ 55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43">
                  <a:moveTo>
                    <a:pt x="869" y="557"/>
                  </a:moveTo>
                  <a:lnTo>
                    <a:pt x="869" y="62"/>
                  </a:lnTo>
                  <a:lnTo>
                    <a:pt x="869" y="62"/>
                  </a:lnTo>
                  <a:lnTo>
                    <a:pt x="869" y="50"/>
                  </a:lnTo>
                  <a:lnTo>
                    <a:pt x="865" y="38"/>
                  </a:lnTo>
                  <a:lnTo>
                    <a:pt x="859" y="28"/>
                  </a:lnTo>
                  <a:lnTo>
                    <a:pt x="851" y="18"/>
                  </a:lnTo>
                  <a:lnTo>
                    <a:pt x="843" y="12"/>
                  </a:lnTo>
                  <a:lnTo>
                    <a:pt x="831" y="6"/>
                  </a:lnTo>
                  <a:lnTo>
                    <a:pt x="821" y="2"/>
                  </a:lnTo>
                  <a:lnTo>
                    <a:pt x="807" y="0"/>
                  </a:lnTo>
                  <a:lnTo>
                    <a:pt x="62" y="0"/>
                  </a:lnTo>
                  <a:lnTo>
                    <a:pt x="62" y="0"/>
                  </a:lnTo>
                  <a:lnTo>
                    <a:pt x="50" y="2"/>
                  </a:lnTo>
                  <a:lnTo>
                    <a:pt x="38" y="6"/>
                  </a:lnTo>
                  <a:lnTo>
                    <a:pt x="28" y="12"/>
                  </a:lnTo>
                  <a:lnTo>
                    <a:pt x="18" y="18"/>
                  </a:lnTo>
                  <a:lnTo>
                    <a:pt x="12" y="28"/>
                  </a:lnTo>
                  <a:lnTo>
                    <a:pt x="6" y="38"/>
                  </a:lnTo>
                  <a:lnTo>
                    <a:pt x="2" y="50"/>
                  </a:lnTo>
                  <a:lnTo>
                    <a:pt x="0" y="62"/>
                  </a:lnTo>
                  <a:lnTo>
                    <a:pt x="0" y="557"/>
                  </a:lnTo>
                  <a:lnTo>
                    <a:pt x="0" y="557"/>
                  </a:lnTo>
                  <a:lnTo>
                    <a:pt x="2" y="569"/>
                  </a:lnTo>
                  <a:lnTo>
                    <a:pt x="6" y="581"/>
                  </a:lnTo>
                  <a:lnTo>
                    <a:pt x="12" y="593"/>
                  </a:lnTo>
                  <a:lnTo>
                    <a:pt x="18" y="601"/>
                  </a:lnTo>
                  <a:lnTo>
                    <a:pt x="28" y="609"/>
                  </a:lnTo>
                  <a:lnTo>
                    <a:pt x="38" y="615"/>
                  </a:lnTo>
                  <a:lnTo>
                    <a:pt x="50" y="619"/>
                  </a:lnTo>
                  <a:lnTo>
                    <a:pt x="62" y="619"/>
                  </a:lnTo>
                  <a:lnTo>
                    <a:pt x="344" y="619"/>
                  </a:lnTo>
                  <a:lnTo>
                    <a:pt x="316" y="703"/>
                  </a:lnTo>
                  <a:lnTo>
                    <a:pt x="270" y="703"/>
                  </a:lnTo>
                  <a:lnTo>
                    <a:pt x="270" y="743"/>
                  </a:lnTo>
                  <a:lnTo>
                    <a:pt x="600" y="743"/>
                  </a:lnTo>
                  <a:lnTo>
                    <a:pt x="600" y="703"/>
                  </a:lnTo>
                  <a:lnTo>
                    <a:pt x="552" y="703"/>
                  </a:lnTo>
                  <a:lnTo>
                    <a:pt x="526" y="619"/>
                  </a:lnTo>
                  <a:lnTo>
                    <a:pt x="807" y="619"/>
                  </a:lnTo>
                  <a:lnTo>
                    <a:pt x="807" y="619"/>
                  </a:lnTo>
                  <a:lnTo>
                    <a:pt x="821" y="619"/>
                  </a:lnTo>
                  <a:lnTo>
                    <a:pt x="831" y="615"/>
                  </a:lnTo>
                  <a:lnTo>
                    <a:pt x="843" y="609"/>
                  </a:lnTo>
                  <a:lnTo>
                    <a:pt x="851" y="601"/>
                  </a:lnTo>
                  <a:lnTo>
                    <a:pt x="859" y="593"/>
                  </a:lnTo>
                  <a:lnTo>
                    <a:pt x="865" y="581"/>
                  </a:lnTo>
                  <a:lnTo>
                    <a:pt x="869" y="569"/>
                  </a:lnTo>
                  <a:lnTo>
                    <a:pt x="869" y="5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3" name="Freeform 75">
              <a:extLst>
                <a:ext uri="{FF2B5EF4-FFF2-40B4-BE49-F238E27FC236}">
                  <a16:creationId xmlns:a16="http://schemas.microsoft.com/office/drawing/2014/main" id="{1E6C4F70-DEFC-4EF1-82E8-740147929613}"/>
                </a:ext>
              </a:extLst>
            </p:cNvPr>
            <p:cNvSpPr>
              <a:spLocks/>
            </p:cNvSpPr>
            <p:nvPr/>
          </p:nvSpPr>
          <p:spPr bwMode="auto">
            <a:xfrm>
              <a:off x="5336" y="2604"/>
              <a:ext cx="150" cy="84"/>
            </a:xfrm>
            <a:custGeom>
              <a:avLst/>
              <a:gdLst>
                <a:gd name="T0" fmla="*/ 150 w 150"/>
                <a:gd name="T1" fmla="*/ 84 h 84"/>
                <a:gd name="T2" fmla="*/ 0 w 150"/>
                <a:gd name="T3" fmla="*/ 84 h 84"/>
                <a:gd name="T4" fmla="*/ 28 w 150"/>
                <a:gd name="T5" fmla="*/ 0 h 84"/>
                <a:gd name="T6" fmla="*/ 122 w 150"/>
                <a:gd name="T7" fmla="*/ 0 h 84"/>
                <a:gd name="T8" fmla="*/ 150 w 150"/>
                <a:gd name="T9" fmla="*/ 84 h 84"/>
              </a:gdLst>
              <a:ahLst/>
              <a:cxnLst>
                <a:cxn ang="0">
                  <a:pos x="T0" y="T1"/>
                </a:cxn>
                <a:cxn ang="0">
                  <a:pos x="T2" y="T3"/>
                </a:cxn>
                <a:cxn ang="0">
                  <a:pos x="T4" y="T5"/>
                </a:cxn>
                <a:cxn ang="0">
                  <a:pos x="T6" y="T7"/>
                </a:cxn>
                <a:cxn ang="0">
                  <a:pos x="T8" y="T9"/>
                </a:cxn>
              </a:cxnLst>
              <a:rect l="0" t="0" r="r" b="b"/>
              <a:pathLst>
                <a:path w="150" h="84">
                  <a:moveTo>
                    <a:pt x="150" y="84"/>
                  </a:moveTo>
                  <a:lnTo>
                    <a:pt x="0" y="84"/>
                  </a:lnTo>
                  <a:lnTo>
                    <a:pt x="28" y="0"/>
                  </a:lnTo>
                  <a:lnTo>
                    <a:pt x="122" y="0"/>
                  </a:lnTo>
                  <a:lnTo>
                    <a:pt x="15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4" name="Freeform 76">
              <a:extLst>
                <a:ext uri="{FF2B5EF4-FFF2-40B4-BE49-F238E27FC236}">
                  <a16:creationId xmlns:a16="http://schemas.microsoft.com/office/drawing/2014/main" id="{052BF2DC-DBB3-4A94-B555-C4B3302AC8E6}"/>
                </a:ext>
              </a:extLst>
            </p:cNvPr>
            <p:cNvSpPr>
              <a:spLocks/>
            </p:cNvSpPr>
            <p:nvPr/>
          </p:nvSpPr>
          <p:spPr bwMode="auto">
            <a:xfrm>
              <a:off x="5018" y="2027"/>
              <a:ext cx="787" cy="537"/>
            </a:xfrm>
            <a:custGeom>
              <a:avLst/>
              <a:gdLst>
                <a:gd name="T0" fmla="*/ 20 w 787"/>
                <a:gd name="T1" fmla="*/ 537 h 537"/>
                <a:gd name="T2" fmla="*/ 20 w 787"/>
                <a:gd name="T3" fmla="*/ 537 h 537"/>
                <a:gd name="T4" fmla="*/ 12 w 787"/>
                <a:gd name="T5" fmla="*/ 535 h 537"/>
                <a:gd name="T6" fmla="*/ 6 w 787"/>
                <a:gd name="T7" fmla="*/ 531 h 537"/>
                <a:gd name="T8" fmla="*/ 2 w 787"/>
                <a:gd name="T9" fmla="*/ 523 h 537"/>
                <a:gd name="T10" fmla="*/ 0 w 787"/>
                <a:gd name="T11" fmla="*/ 515 h 537"/>
                <a:gd name="T12" fmla="*/ 0 w 787"/>
                <a:gd name="T13" fmla="*/ 20 h 537"/>
                <a:gd name="T14" fmla="*/ 0 w 787"/>
                <a:gd name="T15" fmla="*/ 20 h 537"/>
                <a:gd name="T16" fmla="*/ 2 w 787"/>
                <a:gd name="T17" fmla="*/ 12 h 537"/>
                <a:gd name="T18" fmla="*/ 6 w 787"/>
                <a:gd name="T19" fmla="*/ 6 h 537"/>
                <a:gd name="T20" fmla="*/ 12 w 787"/>
                <a:gd name="T21" fmla="*/ 2 h 537"/>
                <a:gd name="T22" fmla="*/ 20 w 787"/>
                <a:gd name="T23" fmla="*/ 0 h 537"/>
                <a:gd name="T24" fmla="*/ 765 w 787"/>
                <a:gd name="T25" fmla="*/ 0 h 537"/>
                <a:gd name="T26" fmla="*/ 765 w 787"/>
                <a:gd name="T27" fmla="*/ 0 h 537"/>
                <a:gd name="T28" fmla="*/ 773 w 787"/>
                <a:gd name="T29" fmla="*/ 2 h 537"/>
                <a:gd name="T30" fmla="*/ 781 w 787"/>
                <a:gd name="T31" fmla="*/ 6 h 537"/>
                <a:gd name="T32" fmla="*/ 785 w 787"/>
                <a:gd name="T33" fmla="*/ 12 h 537"/>
                <a:gd name="T34" fmla="*/ 787 w 787"/>
                <a:gd name="T35" fmla="*/ 20 h 537"/>
                <a:gd name="T36" fmla="*/ 787 w 787"/>
                <a:gd name="T37" fmla="*/ 515 h 537"/>
                <a:gd name="T38" fmla="*/ 787 w 787"/>
                <a:gd name="T39" fmla="*/ 515 h 537"/>
                <a:gd name="T40" fmla="*/ 785 w 787"/>
                <a:gd name="T41" fmla="*/ 523 h 537"/>
                <a:gd name="T42" fmla="*/ 781 w 787"/>
                <a:gd name="T43" fmla="*/ 531 h 537"/>
                <a:gd name="T44" fmla="*/ 773 w 787"/>
                <a:gd name="T45" fmla="*/ 535 h 537"/>
                <a:gd name="T46" fmla="*/ 765 w 787"/>
                <a:gd name="T47" fmla="*/ 537 h 537"/>
                <a:gd name="T48" fmla="*/ 20 w 787"/>
                <a:gd name="T4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537">
                  <a:moveTo>
                    <a:pt x="20" y="537"/>
                  </a:moveTo>
                  <a:lnTo>
                    <a:pt x="20" y="537"/>
                  </a:lnTo>
                  <a:lnTo>
                    <a:pt x="12" y="535"/>
                  </a:lnTo>
                  <a:lnTo>
                    <a:pt x="6" y="531"/>
                  </a:lnTo>
                  <a:lnTo>
                    <a:pt x="2" y="523"/>
                  </a:lnTo>
                  <a:lnTo>
                    <a:pt x="0" y="515"/>
                  </a:lnTo>
                  <a:lnTo>
                    <a:pt x="0" y="20"/>
                  </a:lnTo>
                  <a:lnTo>
                    <a:pt x="0" y="20"/>
                  </a:lnTo>
                  <a:lnTo>
                    <a:pt x="2" y="12"/>
                  </a:lnTo>
                  <a:lnTo>
                    <a:pt x="6" y="6"/>
                  </a:lnTo>
                  <a:lnTo>
                    <a:pt x="12" y="2"/>
                  </a:lnTo>
                  <a:lnTo>
                    <a:pt x="20" y="0"/>
                  </a:lnTo>
                  <a:lnTo>
                    <a:pt x="765" y="0"/>
                  </a:lnTo>
                  <a:lnTo>
                    <a:pt x="765" y="0"/>
                  </a:lnTo>
                  <a:lnTo>
                    <a:pt x="773" y="2"/>
                  </a:lnTo>
                  <a:lnTo>
                    <a:pt x="781" y="6"/>
                  </a:lnTo>
                  <a:lnTo>
                    <a:pt x="785" y="12"/>
                  </a:lnTo>
                  <a:lnTo>
                    <a:pt x="787" y="20"/>
                  </a:lnTo>
                  <a:lnTo>
                    <a:pt x="787" y="515"/>
                  </a:lnTo>
                  <a:lnTo>
                    <a:pt x="787" y="515"/>
                  </a:lnTo>
                  <a:lnTo>
                    <a:pt x="785" y="523"/>
                  </a:lnTo>
                  <a:lnTo>
                    <a:pt x="781" y="531"/>
                  </a:lnTo>
                  <a:lnTo>
                    <a:pt x="773" y="535"/>
                  </a:lnTo>
                  <a:lnTo>
                    <a:pt x="765" y="537"/>
                  </a:lnTo>
                  <a:lnTo>
                    <a:pt x="20" y="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5" name="Freeform 77">
              <a:extLst>
                <a:ext uri="{FF2B5EF4-FFF2-40B4-BE49-F238E27FC236}">
                  <a16:creationId xmlns:a16="http://schemas.microsoft.com/office/drawing/2014/main" id="{18D19C1A-C3A7-4C7E-AE14-F53465395744}"/>
                </a:ext>
              </a:extLst>
            </p:cNvPr>
            <p:cNvSpPr>
              <a:spLocks noEditPoints="1"/>
            </p:cNvSpPr>
            <p:nvPr/>
          </p:nvSpPr>
          <p:spPr bwMode="auto">
            <a:xfrm>
              <a:off x="5060" y="2069"/>
              <a:ext cx="703" cy="453"/>
            </a:xfrm>
            <a:custGeom>
              <a:avLst/>
              <a:gdLst>
                <a:gd name="T0" fmla="*/ 0 w 703"/>
                <a:gd name="T1" fmla="*/ 453 h 453"/>
                <a:gd name="T2" fmla="*/ 703 w 703"/>
                <a:gd name="T3" fmla="*/ 453 h 453"/>
                <a:gd name="T4" fmla="*/ 703 w 703"/>
                <a:gd name="T5" fmla="*/ 0 h 453"/>
                <a:gd name="T6" fmla="*/ 0 w 703"/>
                <a:gd name="T7" fmla="*/ 0 h 453"/>
                <a:gd name="T8" fmla="*/ 0 w 703"/>
                <a:gd name="T9" fmla="*/ 453 h 453"/>
                <a:gd name="T10" fmla="*/ 40 w 703"/>
                <a:gd name="T11" fmla="*/ 40 h 453"/>
                <a:gd name="T12" fmla="*/ 661 w 703"/>
                <a:gd name="T13" fmla="*/ 40 h 453"/>
                <a:gd name="T14" fmla="*/ 661 w 703"/>
                <a:gd name="T15" fmla="*/ 411 h 453"/>
                <a:gd name="T16" fmla="*/ 40 w 703"/>
                <a:gd name="T17" fmla="*/ 411 h 453"/>
                <a:gd name="T18" fmla="*/ 40 w 703"/>
                <a:gd name="T19" fmla="*/ 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53">
                  <a:moveTo>
                    <a:pt x="0" y="453"/>
                  </a:moveTo>
                  <a:lnTo>
                    <a:pt x="703" y="453"/>
                  </a:lnTo>
                  <a:lnTo>
                    <a:pt x="703" y="0"/>
                  </a:lnTo>
                  <a:lnTo>
                    <a:pt x="0" y="0"/>
                  </a:lnTo>
                  <a:lnTo>
                    <a:pt x="0" y="453"/>
                  </a:lnTo>
                  <a:close/>
                  <a:moveTo>
                    <a:pt x="40" y="40"/>
                  </a:moveTo>
                  <a:lnTo>
                    <a:pt x="661" y="40"/>
                  </a:lnTo>
                  <a:lnTo>
                    <a:pt x="661" y="411"/>
                  </a:lnTo>
                  <a:lnTo>
                    <a:pt x="40" y="411"/>
                  </a:lnTo>
                  <a:lnTo>
                    <a:pt x="40" y="40"/>
                  </a:lnTo>
                  <a:close/>
                </a:path>
              </a:pathLst>
            </a:custGeom>
            <a:solidFill>
              <a:srgbClr val="4750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6" name="Rectangle 78">
              <a:extLst>
                <a:ext uri="{FF2B5EF4-FFF2-40B4-BE49-F238E27FC236}">
                  <a16:creationId xmlns:a16="http://schemas.microsoft.com/office/drawing/2014/main" id="{5030F569-E03E-4885-9A73-7D7AF752F66C}"/>
                </a:ext>
              </a:extLst>
            </p:cNvPr>
            <p:cNvSpPr>
              <a:spLocks noChangeArrowheads="1"/>
            </p:cNvSpPr>
            <p:nvPr/>
          </p:nvSpPr>
          <p:spPr bwMode="auto">
            <a:xfrm>
              <a:off x="5392" y="2275"/>
              <a:ext cx="42"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7" name="Rectangle 79">
              <a:extLst>
                <a:ext uri="{FF2B5EF4-FFF2-40B4-BE49-F238E27FC236}">
                  <a16:creationId xmlns:a16="http://schemas.microsoft.com/office/drawing/2014/main" id="{79DFBFC8-590C-4B3B-8A6E-BE7EA2FA49C7}"/>
                </a:ext>
              </a:extLst>
            </p:cNvPr>
            <p:cNvSpPr>
              <a:spLocks noChangeArrowheads="1"/>
            </p:cNvSpPr>
            <p:nvPr/>
          </p:nvSpPr>
          <p:spPr bwMode="auto">
            <a:xfrm>
              <a:off x="5474"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8" name="Rectangle 80">
              <a:extLst>
                <a:ext uri="{FF2B5EF4-FFF2-40B4-BE49-F238E27FC236}">
                  <a16:creationId xmlns:a16="http://schemas.microsoft.com/office/drawing/2014/main" id="{FDE7F46F-8326-465A-8E8A-3AA9F8D80C0C}"/>
                </a:ext>
              </a:extLst>
            </p:cNvPr>
            <p:cNvSpPr>
              <a:spLocks noChangeArrowheads="1"/>
            </p:cNvSpPr>
            <p:nvPr/>
          </p:nvSpPr>
          <p:spPr bwMode="auto">
            <a:xfrm>
              <a:off x="5310" y="2275"/>
              <a:ext cx="40" cy="41"/>
            </a:xfrm>
            <a:prstGeom prst="rect">
              <a:avLst/>
            </a:prstGeom>
            <a:solidFill>
              <a:srgbClr val="475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405" name="קבוצה 107">
            <a:extLst>
              <a:ext uri="{FF2B5EF4-FFF2-40B4-BE49-F238E27FC236}">
                <a16:creationId xmlns:a16="http://schemas.microsoft.com/office/drawing/2014/main" id="{854CDC41-CEF7-4D4D-8FD2-1CBF5884968B}"/>
              </a:ext>
            </a:extLst>
          </p:cNvPr>
          <p:cNvGrpSpPr>
            <a:grpSpLocks/>
          </p:cNvGrpSpPr>
          <p:nvPr/>
        </p:nvGrpSpPr>
        <p:grpSpPr bwMode="auto">
          <a:xfrm>
            <a:off x="7147578" y="5443408"/>
            <a:ext cx="1010192" cy="561098"/>
            <a:chOff x="1797976" y="5291262"/>
            <a:chExt cx="1007338" cy="631311"/>
          </a:xfrm>
        </p:grpSpPr>
        <p:cxnSp>
          <p:nvCxnSpPr>
            <p:cNvPr id="406" name="מחבר ישר 166">
              <a:extLst>
                <a:ext uri="{FF2B5EF4-FFF2-40B4-BE49-F238E27FC236}">
                  <a16:creationId xmlns:a16="http://schemas.microsoft.com/office/drawing/2014/main" id="{E6E187B6-B6C5-45E6-9B2B-4B6DBCE7CDEE}"/>
                </a:ext>
              </a:extLst>
            </p:cNvPr>
            <p:cNvCxnSpPr>
              <a:cxnSpLocks noChangeShapeType="1"/>
            </p:cNvCxnSpPr>
            <p:nvPr/>
          </p:nvCxnSpPr>
          <p:spPr bwMode="auto">
            <a:xfrm flipH="1">
              <a:off x="2200607" y="5922573"/>
              <a:ext cx="116855" cy="0"/>
            </a:xfrm>
            <a:prstGeom prst="line">
              <a:avLst/>
            </a:prstGeom>
            <a:noFill/>
            <a:ln w="19050" algn="ctr">
              <a:solidFill>
                <a:srgbClr val="003366"/>
              </a:solidFill>
              <a:prstDash val="sysDot"/>
              <a:round/>
              <a:headEnd/>
              <a:tailEnd/>
            </a:ln>
          </p:spPr>
        </p:cxnSp>
        <p:cxnSp>
          <p:nvCxnSpPr>
            <p:cNvPr id="407" name="מחבר ישר 167">
              <a:extLst>
                <a:ext uri="{FF2B5EF4-FFF2-40B4-BE49-F238E27FC236}">
                  <a16:creationId xmlns:a16="http://schemas.microsoft.com/office/drawing/2014/main" id="{6AFCAFE7-F8FA-4566-A231-6115F40C657A}"/>
                </a:ext>
              </a:extLst>
            </p:cNvPr>
            <p:cNvCxnSpPr>
              <a:cxnSpLocks noChangeShapeType="1"/>
            </p:cNvCxnSpPr>
            <p:nvPr/>
          </p:nvCxnSpPr>
          <p:spPr bwMode="auto">
            <a:xfrm flipH="1" flipV="1">
              <a:off x="2264031" y="5291262"/>
              <a:ext cx="1" cy="404427"/>
            </a:xfrm>
            <a:prstGeom prst="line">
              <a:avLst/>
            </a:prstGeom>
            <a:noFill/>
            <a:ln w="19050" algn="ctr">
              <a:solidFill>
                <a:srgbClr val="003366"/>
              </a:solidFill>
              <a:round/>
              <a:headEnd/>
              <a:tailEnd/>
            </a:ln>
          </p:spPr>
        </p:cxnSp>
        <p:cxnSp>
          <p:nvCxnSpPr>
            <p:cNvPr id="408" name="מחבר ישר 168">
              <a:extLst>
                <a:ext uri="{FF2B5EF4-FFF2-40B4-BE49-F238E27FC236}">
                  <a16:creationId xmlns:a16="http://schemas.microsoft.com/office/drawing/2014/main" id="{CB86505C-52D1-4DEE-823A-C7AFEA62C7F3}"/>
                </a:ext>
              </a:extLst>
            </p:cNvPr>
            <p:cNvCxnSpPr>
              <a:cxnSpLocks noChangeShapeType="1"/>
            </p:cNvCxnSpPr>
            <p:nvPr/>
          </p:nvCxnSpPr>
          <p:spPr bwMode="auto">
            <a:xfrm flipH="1">
              <a:off x="1797976" y="5687488"/>
              <a:ext cx="1007338" cy="0"/>
            </a:xfrm>
            <a:prstGeom prst="line">
              <a:avLst/>
            </a:prstGeom>
            <a:noFill/>
            <a:ln w="19050" algn="ctr">
              <a:solidFill>
                <a:srgbClr val="003366"/>
              </a:solidFill>
              <a:round/>
              <a:headEnd/>
              <a:tailEnd/>
            </a:ln>
          </p:spPr>
        </p:cxnSp>
        <p:cxnSp>
          <p:nvCxnSpPr>
            <p:cNvPr id="409" name="מחבר ישר 169">
              <a:extLst>
                <a:ext uri="{FF2B5EF4-FFF2-40B4-BE49-F238E27FC236}">
                  <a16:creationId xmlns:a16="http://schemas.microsoft.com/office/drawing/2014/main" id="{278D0F80-19FE-4B89-9343-C4D6011C2F68}"/>
                </a:ext>
              </a:extLst>
            </p:cNvPr>
            <p:cNvCxnSpPr>
              <a:cxnSpLocks noChangeShapeType="1"/>
            </p:cNvCxnSpPr>
            <p:nvPr/>
          </p:nvCxnSpPr>
          <p:spPr bwMode="auto">
            <a:xfrm flipV="1">
              <a:off x="1804725" y="5680634"/>
              <a:ext cx="0" cy="113991"/>
            </a:xfrm>
            <a:prstGeom prst="line">
              <a:avLst/>
            </a:prstGeom>
            <a:noFill/>
            <a:ln w="19050" algn="ctr">
              <a:solidFill>
                <a:srgbClr val="003366"/>
              </a:solidFill>
              <a:round/>
              <a:headEnd/>
              <a:tailEnd/>
            </a:ln>
          </p:spPr>
        </p:cxnSp>
        <p:cxnSp>
          <p:nvCxnSpPr>
            <p:cNvPr id="410" name="מחבר ישר 170">
              <a:extLst>
                <a:ext uri="{FF2B5EF4-FFF2-40B4-BE49-F238E27FC236}">
                  <a16:creationId xmlns:a16="http://schemas.microsoft.com/office/drawing/2014/main" id="{2BDDB5F5-53F6-4683-8D71-DBC1C2B182DC}"/>
                </a:ext>
              </a:extLst>
            </p:cNvPr>
            <p:cNvCxnSpPr>
              <a:cxnSpLocks noChangeShapeType="1"/>
            </p:cNvCxnSpPr>
            <p:nvPr/>
          </p:nvCxnSpPr>
          <p:spPr bwMode="auto">
            <a:xfrm flipV="1">
              <a:off x="2796500" y="5680634"/>
              <a:ext cx="0" cy="72786"/>
            </a:xfrm>
            <a:prstGeom prst="line">
              <a:avLst/>
            </a:prstGeom>
            <a:noFill/>
            <a:ln w="19050" algn="ctr">
              <a:solidFill>
                <a:srgbClr val="003366"/>
              </a:solidFill>
              <a:round/>
              <a:headEnd/>
              <a:tailEnd/>
            </a:ln>
          </p:spPr>
        </p:cxnSp>
      </p:grpSp>
      <p:pic>
        <p:nvPicPr>
          <p:cNvPr id="313" name="Picture 312">
            <a:extLst>
              <a:ext uri="{FF2B5EF4-FFF2-40B4-BE49-F238E27FC236}">
                <a16:creationId xmlns:a16="http://schemas.microsoft.com/office/drawing/2014/main" id="{EA64C425-E7A1-4435-9BD5-D13F71898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891" y="5445942"/>
            <a:ext cx="290547" cy="306970"/>
          </a:xfrm>
          <a:prstGeom prst="rect">
            <a:avLst/>
          </a:prstGeom>
        </p:spPr>
      </p:pic>
      <p:cxnSp>
        <p:nvCxnSpPr>
          <p:cNvPr id="415" name="מחבר ישר 115">
            <a:extLst>
              <a:ext uri="{FF2B5EF4-FFF2-40B4-BE49-F238E27FC236}">
                <a16:creationId xmlns:a16="http://schemas.microsoft.com/office/drawing/2014/main" id="{5DE0CC58-AA0A-4A3B-B9C8-571D5DEB1067}"/>
              </a:ext>
            </a:extLst>
          </p:cNvPr>
          <p:cNvCxnSpPr>
            <a:cxnSpLocks noChangeShapeType="1"/>
          </p:cNvCxnSpPr>
          <p:nvPr/>
        </p:nvCxnSpPr>
        <p:spPr bwMode="auto">
          <a:xfrm flipV="1">
            <a:off x="4585451" y="2143410"/>
            <a:ext cx="0" cy="6029"/>
          </a:xfrm>
          <a:prstGeom prst="line">
            <a:avLst/>
          </a:prstGeom>
          <a:noFill/>
          <a:ln w="19050" algn="ctr">
            <a:solidFill>
              <a:srgbClr val="003366"/>
            </a:solidFill>
            <a:round/>
            <a:headEnd/>
            <a:tailEnd/>
          </a:ln>
        </p:spPr>
      </p:cxnSp>
      <p:cxnSp>
        <p:nvCxnSpPr>
          <p:cNvPr id="416" name="מחבר ישר 118">
            <a:extLst>
              <a:ext uri="{FF2B5EF4-FFF2-40B4-BE49-F238E27FC236}">
                <a16:creationId xmlns:a16="http://schemas.microsoft.com/office/drawing/2014/main" id="{A6512276-5778-4CD5-9ADD-7DD535FFFA42}"/>
              </a:ext>
            </a:extLst>
          </p:cNvPr>
          <p:cNvCxnSpPr>
            <a:cxnSpLocks noChangeShapeType="1"/>
          </p:cNvCxnSpPr>
          <p:nvPr/>
        </p:nvCxnSpPr>
        <p:spPr bwMode="auto">
          <a:xfrm flipV="1">
            <a:off x="5604626" y="2130015"/>
            <a:ext cx="0" cy="6544"/>
          </a:xfrm>
          <a:prstGeom prst="line">
            <a:avLst/>
          </a:prstGeom>
          <a:noFill/>
          <a:ln w="19050" algn="ctr">
            <a:solidFill>
              <a:srgbClr val="003366"/>
            </a:solidFill>
            <a:round/>
            <a:headEnd/>
            <a:tailEnd/>
          </a:ln>
        </p:spPr>
      </p:cxnSp>
      <p:cxnSp>
        <p:nvCxnSpPr>
          <p:cNvPr id="417" name="מחבר ישר 90">
            <a:extLst>
              <a:ext uri="{FF2B5EF4-FFF2-40B4-BE49-F238E27FC236}">
                <a16:creationId xmlns:a16="http://schemas.microsoft.com/office/drawing/2014/main" id="{53E2AC34-356F-4628-87A6-55ABE5148F44}"/>
              </a:ext>
            </a:extLst>
          </p:cNvPr>
          <p:cNvCxnSpPr>
            <a:cxnSpLocks noChangeShapeType="1"/>
          </p:cNvCxnSpPr>
          <p:nvPr/>
        </p:nvCxnSpPr>
        <p:spPr bwMode="auto">
          <a:xfrm flipH="1">
            <a:off x="5484411" y="1699245"/>
            <a:ext cx="2227" cy="0"/>
          </a:xfrm>
          <a:prstGeom prst="line">
            <a:avLst/>
          </a:prstGeom>
          <a:noFill/>
          <a:ln w="19050" algn="ctr">
            <a:solidFill>
              <a:srgbClr val="003366"/>
            </a:solidFill>
            <a:round/>
            <a:headEnd/>
            <a:tailEnd/>
          </a:ln>
        </p:spPr>
      </p:cxnSp>
      <p:cxnSp>
        <p:nvCxnSpPr>
          <p:cNvPr id="418" name="מחבר ישר 85">
            <a:extLst>
              <a:ext uri="{FF2B5EF4-FFF2-40B4-BE49-F238E27FC236}">
                <a16:creationId xmlns:a16="http://schemas.microsoft.com/office/drawing/2014/main" id="{B0D9DD85-0B66-45B6-9E2F-2B5076D6BFA2}"/>
              </a:ext>
            </a:extLst>
          </p:cNvPr>
          <p:cNvCxnSpPr>
            <a:cxnSpLocks noChangeShapeType="1"/>
            <a:stCxn id="425" idx="0"/>
          </p:cNvCxnSpPr>
          <p:nvPr/>
        </p:nvCxnSpPr>
        <p:spPr bwMode="auto">
          <a:xfrm flipH="1" flipV="1">
            <a:off x="4705573" y="1881809"/>
            <a:ext cx="5621" cy="322078"/>
          </a:xfrm>
          <a:prstGeom prst="line">
            <a:avLst/>
          </a:prstGeom>
          <a:noFill/>
          <a:ln w="19050" algn="ctr">
            <a:solidFill>
              <a:srgbClr val="003366"/>
            </a:solidFill>
            <a:round/>
            <a:headEnd/>
            <a:tailEnd/>
          </a:ln>
        </p:spPr>
      </p:cxnSp>
      <p:cxnSp>
        <p:nvCxnSpPr>
          <p:cNvPr id="419" name="מחבר ישר 117">
            <a:extLst>
              <a:ext uri="{FF2B5EF4-FFF2-40B4-BE49-F238E27FC236}">
                <a16:creationId xmlns:a16="http://schemas.microsoft.com/office/drawing/2014/main" id="{222212ED-ACD5-4890-8051-94841EDA12E9}"/>
              </a:ext>
            </a:extLst>
          </p:cNvPr>
          <p:cNvCxnSpPr>
            <a:cxnSpLocks noChangeShapeType="1"/>
          </p:cNvCxnSpPr>
          <p:nvPr/>
        </p:nvCxnSpPr>
        <p:spPr bwMode="auto">
          <a:xfrm flipV="1">
            <a:off x="5383251" y="1916732"/>
            <a:ext cx="0" cy="287155"/>
          </a:xfrm>
          <a:prstGeom prst="line">
            <a:avLst/>
          </a:prstGeom>
          <a:noFill/>
          <a:ln w="19050" algn="ctr">
            <a:solidFill>
              <a:srgbClr val="003366"/>
            </a:solidFill>
            <a:round/>
            <a:headEnd/>
            <a:tailEnd/>
          </a:ln>
        </p:spPr>
      </p:cxnSp>
      <p:cxnSp>
        <p:nvCxnSpPr>
          <p:cNvPr id="420" name="מחבר ישר 134">
            <a:extLst>
              <a:ext uri="{FF2B5EF4-FFF2-40B4-BE49-F238E27FC236}">
                <a16:creationId xmlns:a16="http://schemas.microsoft.com/office/drawing/2014/main" id="{95142973-8BDD-45BA-990F-931CDC55DF19}"/>
              </a:ext>
            </a:extLst>
          </p:cNvPr>
          <p:cNvCxnSpPr>
            <a:cxnSpLocks noChangeShapeType="1"/>
            <a:stCxn id="424" idx="5"/>
            <a:endCxn id="422" idx="6"/>
          </p:cNvCxnSpPr>
          <p:nvPr/>
        </p:nvCxnSpPr>
        <p:spPr bwMode="auto">
          <a:xfrm flipH="1" flipV="1">
            <a:off x="4731103" y="1909127"/>
            <a:ext cx="661331" cy="336921"/>
          </a:xfrm>
          <a:prstGeom prst="line">
            <a:avLst/>
          </a:prstGeom>
          <a:noFill/>
          <a:ln w="19050" algn="ctr">
            <a:solidFill>
              <a:srgbClr val="003366"/>
            </a:solidFill>
            <a:round/>
            <a:headEnd/>
            <a:tailEnd/>
          </a:ln>
        </p:spPr>
      </p:cxnSp>
      <p:cxnSp>
        <p:nvCxnSpPr>
          <p:cNvPr id="421" name="מחבר ישר 137">
            <a:extLst>
              <a:ext uri="{FF2B5EF4-FFF2-40B4-BE49-F238E27FC236}">
                <a16:creationId xmlns:a16="http://schemas.microsoft.com/office/drawing/2014/main" id="{97028CB8-01E8-4C0D-B6F2-5B609444DC29}"/>
              </a:ext>
            </a:extLst>
          </p:cNvPr>
          <p:cNvCxnSpPr>
            <a:cxnSpLocks noChangeShapeType="1"/>
            <a:endCxn id="423" idx="4"/>
          </p:cNvCxnSpPr>
          <p:nvPr/>
        </p:nvCxnSpPr>
        <p:spPr bwMode="auto">
          <a:xfrm flipV="1">
            <a:off x="4758331" y="1916732"/>
            <a:ext cx="624920" cy="292104"/>
          </a:xfrm>
          <a:prstGeom prst="line">
            <a:avLst/>
          </a:prstGeom>
          <a:noFill/>
          <a:ln w="19050" algn="ctr">
            <a:solidFill>
              <a:srgbClr val="003366"/>
            </a:solidFill>
            <a:round/>
            <a:headEnd/>
            <a:tailEnd/>
          </a:ln>
        </p:spPr>
      </p:cxnSp>
      <p:sp>
        <p:nvSpPr>
          <p:cNvPr id="422" name="תרשים זרימה: מחבר 142">
            <a:extLst>
              <a:ext uri="{FF2B5EF4-FFF2-40B4-BE49-F238E27FC236}">
                <a16:creationId xmlns:a16="http://schemas.microsoft.com/office/drawing/2014/main" id="{5344A5D9-18D4-4F16-A7C8-F7C346266D7A}"/>
              </a:ext>
            </a:extLst>
          </p:cNvPr>
          <p:cNvSpPr>
            <a:spLocks noChangeArrowheads="1"/>
          </p:cNvSpPr>
          <p:nvPr/>
        </p:nvSpPr>
        <p:spPr bwMode="auto">
          <a:xfrm>
            <a:off x="4684934" y="1884430"/>
            <a:ext cx="46169" cy="49394"/>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sp>
        <p:nvSpPr>
          <p:cNvPr id="423" name="תרשים זרימה: מחבר 143">
            <a:extLst>
              <a:ext uri="{FF2B5EF4-FFF2-40B4-BE49-F238E27FC236}">
                <a16:creationId xmlns:a16="http://schemas.microsoft.com/office/drawing/2014/main" id="{B40EA801-0429-4E48-9EFF-121E6C1B050A}"/>
              </a:ext>
            </a:extLst>
          </p:cNvPr>
          <p:cNvSpPr>
            <a:spLocks noChangeArrowheads="1"/>
          </p:cNvSpPr>
          <p:nvPr/>
        </p:nvSpPr>
        <p:spPr bwMode="auto">
          <a:xfrm>
            <a:off x="5360167" y="1867337"/>
            <a:ext cx="46168" cy="49395"/>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sp>
        <p:nvSpPr>
          <p:cNvPr id="424" name="תרשים זרימה: מחבר 144">
            <a:extLst>
              <a:ext uri="{FF2B5EF4-FFF2-40B4-BE49-F238E27FC236}">
                <a16:creationId xmlns:a16="http://schemas.microsoft.com/office/drawing/2014/main" id="{D8BB4D10-087E-49FD-A261-4DB6984B87F5}"/>
              </a:ext>
            </a:extLst>
          </p:cNvPr>
          <p:cNvSpPr>
            <a:spLocks noChangeArrowheads="1"/>
          </p:cNvSpPr>
          <p:nvPr/>
        </p:nvSpPr>
        <p:spPr bwMode="auto">
          <a:xfrm>
            <a:off x="5353027" y="2203887"/>
            <a:ext cx="46168" cy="49395"/>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sp>
        <p:nvSpPr>
          <p:cNvPr id="425" name="תרשים זרימה: מחבר 161">
            <a:extLst>
              <a:ext uri="{FF2B5EF4-FFF2-40B4-BE49-F238E27FC236}">
                <a16:creationId xmlns:a16="http://schemas.microsoft.com/office/drawing/2014/main" id="{FE9D4C97-B036-498D-88E2-8FCE077BA2D7}"/>
              </a:ext>
            </a:extLst>
          </p:cNvPr>
          <p:cNvSpPr>
            <a:spLocks noChangeArrowheads="1"/>
          </p:cNvSpPr>
          <p:nvPr/>
        </p:nvSpPr>
        <p:spPr bwMode="auto">
          <a:xfrm>
            <a:off x="4688109" y="2203887"/>
            <a:ext cx="46169" cy="49395"/>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cxnSp>
        <p:nvCxnSpPr>
          <p:cNvPr id="430" name="מחבר ישר 112">
            <a:extLst>
              <a:ext uri="{FF2B5EF4-FFF2-40B4-BE49-F238E27FC236}">
                <a16:creationId xmlns:a16="http://schemas.microsoft.com/office/drawing/2014/main" id="{62B7BA16-4292-4911-B828-CC0C08E6D255}"/>
              </a:ext>
            </a:extLst>
          </p:cNvPr>
          <p:cNvCxnSpPr>
            <a:cxnSpLocks noChangeShapeType="1"/>
            <a:endCxn id="154" idx="16"/>
          </p:cNvCxnSpPr>
          <p:nvPr/>
        </p:nvCxnSpPr>
        <p:spPr bwMode="auto">
          <a:xfrm flipH="1" flipV="1">
            <a:off x="3905243" y="942311"/>
            <a:ext cx="632643" cy="419756"/>
          </a:xfrm>
          <a:prstGeom prst="line">
            <a:avLst/>
          </a:prstGeom>
          <a:noFill/>
          <a:ln w="19050" algn="ctr">
            <a:solidFill>
              <a:srgbClr val="003366"/>
            </a:solidFill>
            <a:round/>
            <a:headEnd/>
            <a:tailEnd/>
          </a:ln>
        </p:spPr>
      </p:cxnSp>
      <p:cxnSp>
        <p:nvCxnSpPr>
          <p:cNvPr id="431" name="מחבר ישר 114">
            <a:extLst>
              <a:ext uri="{FF2B5EF4-FFF2-40B4-BE49-F238E27FC236}">
                <a16:creationId xmlns:a16="http://schemas.microsoft.com/office/drawing/2014/main" id="{DEC23186-A473-42FE-BBC6-CADE4F6FFAB1}"/>
              </a:ext>
            </a:extLst>
          </p:cNvPr>
          <p:cNvCxnSpPr>
            <a:cxnSpLocks noChangeShapeType="1"/>
          </p:cNvCxnSpPr>
          <p:nvPr/>
        </p:nvCxnSpPr>
        <p:spPr bwMode="auto">
          <a:xfrm flipH="1" flipV="1">
            <a:off x="4529761" y="853702"/>
            <a:ext cx="2544" cy="495378"/>
          </a:xfrm>
          <a:prstGeom prst="line">
            <a:avLst/>
          </a:prstGeom>
          <a:noFill/>
          <a:ln w="19050" algn="ctr">
            <a:solidFill>
              <a:srgbClr val="003366"/>
            </a:solidFill>
            <a:round/>
            <a:headEnd/>
            <a:tailEnd/>
          </a:ln>
        </p:spPr>
      </p:cxnSp>
      <p:cxnSp>
        <p:nvCxnSpPr>
          <p:cNvPr id="432" name="מחבר ישר 116">
            <a:extLst>
              <a:ext uri="{FF2B5EF4-FFF2-40B4-BE49-F238E27FC236}">
                <a16:creationId xmlns:a16="http://schemas.microsoft.com/office/drawing/2014/main" id="{68A3680B-66CD-40DE-9CF5-E495E786B9BD}"/>
              </a:ext>
            </a:extLst>
          </p:cNvPr>
          <p:cNvCxnSpPr>
            <a:cxnSpLocks noChangeShapeType="1"/>
            <a:endCxn id="137" idx="21"/>
          </p:cNvCxnSpPr>
          <p:nvPr/>
        </p:nvCxnSpPr>
        <p:spPr bwMode="auto">
          <a:xfrm flipH="1" flipV="1">
            <a:off x="3567757" y="1327451"/>
            <a:ext cx="963276" cy="34616"/>
          </a:xfrm>
          <a:prstGeom prst="line">
            <a:avLst/>
          </a:prstGeom>
          <a:noFill/>
          <a:ln w="19050" algn="ctr">
            <a:solidFill>
              <a:srgbClr val="003366"/>
            </a:solidFill>
            <a:round/>
            <a:headEnd/>
            <a:tailEnd/>
          </a:ln>
        </p:spPr>
      </p:cxnSp>
      <p:sp>
        <p:nvSpPr>
          <p:cNvPr id="436" name="תרשים זרימה: מחבר 142">
            <a:extLst>
              <a:ext uri="{FF2B5EF4-FFF2-40B4-BE49-F238E27FC236}">
                <a16:creationId xmlns:a16="http://schemas.microsoft.com/office/drawing/2014/main" id="{1C575E7D-8EBD-41FC-A857-A5305C9DD2AB}"/>
              </a:ext>
            </a:extLst>
          </p:cNvPr>
          <p:cNvSpPr>
            <a:spLocks noChangeArrowheads="1"/>
          </p:cNvSpPr>
          <p:nvPr/>
        </p:nvSpPr>
        <p:spPr bwMode="auto">
          <a:xfrm>
            <a:off x="4508701" y="1326488"/>
            <a:ext cx="46169" cy="49394"/>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grpSp>
        <p:nvGrpSpPr>
          <p:cNvPr id="320" name="Group 319">
            <a:extLst>
              <a:ext uri="{FF2B5EF4-FFF2-40B4-BE49-F238E27FC236}">
                <a16:creationId xmlns:a16="http://schemas.microsoft.com/office/drawing/2014/main" id="{60F53F57-F37B-41F7-8BBE-E2D56F25F3ED}"/>
              </a:ext>
            </a:extLst>
          </p:cNvPr>
          <p:cNvGrpSpPr/>
          <p:nvPr/>
        </p:nvGrpSpPr>
        <p:grpSpPr>
          <a:xfrm flipH="1">
            <a:off x="5236979" y="399730"/>
            <a:ext cx="1657513" cy="1161591"/>
            <a:chOff x="5467379" y="462553"/>
            <a:chExt cx="1657513" cy="1161591"/>
          </a:xfrm>
        </p:grpSpPr>
        <p:grpSp>
          <p:nvGrpSpPr>
            <p:cNvPr id="438" name="Group 4">
              <a:extLst>
                <a:ext uri="{FF2B5EF4-FFF2-40B4-BE49-F238E27FC236}">
                  <a16:creationId xmlns:a16="http://schemas.microsoft.com/office/drawing/2014/main" id="{C388C50C-73B9-40EF-8EE9-19B9F78BA8F2}"/>
                </a:ext>
              </a:extLst>
            </p:cNvPr>
            <p:cNvGrpSpPr>
              <a:grpSpLocks noChangeAspect="1"/>
            </p:cNvGrpSpPr>
            <p:nvPr/>
          </p:nvGrpSpPr>
          <p:grpSpPr bwMode="auto">
            <a:xfrm>
              <a:off x="5467379" y="1160230"/>
              <a:ext cx="463914" cy="463914"/>
              <a:chOff x="720" y="0"/>
              <a:chExt cx="4320" cy="4320"/>
            </a:xfrm>
            <a:solidFill>
              <a:schemeClr val="tx1">
                <a:lumMod val="50000"/>
                <a:lumOff val="50000"/>
              </a:schemeClr>
            </a:solidFill>
          </p:grpSpPr>
          <p:sp>
            <p:nvSpPr>
              <p:cNvPr id="439" name="Freeform 5">
                <a:extLst>
                  <a:ext uri="{FF2B5EF4-FFF2-40B4-BE49-F238E27FC236}">
                    <a16:creationId xmlns:a16="http://schemas.microsoft.com/office/drawing/2014/main" id="{9551A11B-D840-4F95-899A-F3A63CDA4C88}"/>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0" name="Freeform 6">
                <a:extLst>
                  <a:ext uri="{FF2B5EF4-FFF2-40B4-BE49-F238E27FC236}">
                    <a16:creationId xmlns:a16="http://schemas.microsoft.com/office/drawing/2014/main" id="{5A1AEBC4-70C3-4DF3-89F9-EB6041979598}"/>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1" name="Rectangle 7">
                <a:extLst>
                  <a:ext uri="{FF2B5EF4-FFF2-40B4-BE49-F238E27FC236}">
                    <a16:creationId xmlns:a16="http://schemas.microsoft.com/office/drawing/2014/main" id="{B029C949-520D-4851-A6D1-CA03E9196132}"/>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2" name="Rectangle 8">
                <a:extLst>
                  <a:ext uri="{FF2B5EF4-FFF2-40B4-BE49-F238E27FC236}">
                    <a16:creationId xmlns:a16="http://schemas.microsoft.com/office/drawing/2014/main" id="{7A4066EB-D4D7-49BF-B378-0AAFE40429BE}"/>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3" name="Freeform 9">
                <a:extLst>
                  <a:ext uri="{FF2B5EF4-FFF2-40B4-BE49-F238E27FC236}">
                    <a16:creationId xmlns:a16="http://schemas.microsoft.com/office/drawing/2014/main" id="{B1DA7CD8-B869-4047-8F2B-60BEEA123276}"/>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4" name="Freeform 10">
                <a:extLst>
                  <a:ext uri="{FF2B5EF4-FFF2-40B4-BE49-F238E27FC236}">
                    <a16:creationId xmlns:a16="http://schemas.microsoft.com/office/drawing/2014/main" id="{E5ECEC1B-9868-4392-9DBF-FB951A46E1EF}"/>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5" name="Freeform 11">
                <a:extLst>
                  <a:ext uri="{FF2B5EF4-FFF2-40B4-BE49-F238E27FC236}">
                    <a16:creationId xmlns:a16="http://schemas.microsoft.com/office/drawing/2014/main" id="{89D423D9-93A3-4E94-B12B-438F0FE0D300}"/>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6" name="Freeform 12">
                <a:extLst>
                  <a:ext uri="{FF2B5EF4-FFF2-40B4-BE49-F238E27FC236}">
                    <a16:creationId xmlns:a16="http://schemas.microsoft.com/office/drawing/2014/main" id="{22813B4F-8636-476C-9C71-F05EF9EEE04A}"/>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7" name="Freeform 13">
                <a:extLst>
                  <a:ext uri="{FF2B5EF4-FFF2-40B4-BE49-F238E27FC236}">
                    <a16:creationId xmlns:a16="http://schemas.microsoft.com/office/drawing/2014/main" id="{91343D91-30F3-4B6A-BE91-4349A2CF0F11}"/>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8" name="Freeform 14">
                <a:extLst>
                  <a:ext uri="{FF2B5EF4-FFF2-40B4-BE49-F238E27FC236}">
                    <a16:creationId xmlns:a16="http://schemas.microsoft.com/office/drawing/2014/main" id="{B628A553-571F-4FB1-BC99-ADE77D394ABC}"/>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9" name="Freeform 15">
                <a:extLst>
                  <a:ext uri="{FF2B5EF4-FFF2-40B4-BE49-F238E27FC236}">
                    <a16:creationId xmlns:a16="http://schemas.microsoft.com/office/drawing/2014/main" id="{17DDACCF-B732-45B4-84AE-E167ED3217F1}"/>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450" name="Group 4">
              <a:extLst>
                <a:ext uri="{FF2B5EF4-FFF2-40B4-BE49-F238E27FC236}">
                  <a16:creationId xmlns:a16="http://schemas.microsoft.com/office/drawing/2014/main" id="{26D5C36B-D7A9-4B46-A9E7-76534D22096E}"/>
                </a:ext>
              </a:extLst>
            </p:cNvPr>
            <p:cNvGrpSpPr>
              <a:grpSpLocks noChangeAspect="1"/>
            </p:cNvGrpSpPr>
            <p:nvPr/>
          </p:nvGrpSpPr>
          <p:grpSpPr bwMode="auto">
            <a:xfrm>
              <a:off x="5893997" y="641177"/>
              <a:ext cx="463914" cy="463914"/>
              <a:chOff x="720" y="0"/>
              <a:chExt cx="4320" cy="4320"/>
            </a:xfrm>
            <a:solidFill>
              <a:schemeClr val="tx1">
                <a:lumMod val="50000"/>
                <a:lumOff val="50000"/>
              </a:schemeClr>
            </a:solidFill>
          </p:grpSpPr>
          <p:sp>
            <p:nvSpPr>
              <p:cNvPr id="451" name="Freeform 5">
                <a:extLst>
                  <a:ext uri="{FF2B5EF4-FFF2-40B4-BE49-F238E27FC236}">
                    <a16:creationId xmlns:a16="http://schemas.microsoft.com/office/drawing/2014/main" id="{107133E9-6A01-451F-8D44-12147EF8B747}"/>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2" name="Freeform 6">
                <a:extLst>
                  <a:ext uri="{FF2B5EF4-FFF2-40B4-BE49-F238E27FC236}">
                    <a16:creationId xmlns:a16="http://schemas.microsoft.com/office/drawing/2014/main" id="{DE81030A-B505-477C-9F62-75D742AE74B1}"/>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3" name="Rectangle 7">
                <a:extLst>
                  <a:ext uri="{FF2B5EF4-FFF2-40B4-BE49-F238E27FC236}">
                    <a16:creationId xmlns:a16="http://schemas.microsoft.com/office/drawing/2014/main" id="{293FFF63-21BA-40A0-A7EA-0FA9840581FA}"/>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4" name="Rectangle 8">
                <a:extLst>
                  <a:ext uri="{FF2B5EF4-FFF2-40B4-BE49-F238E27FC236}">
                    <a16:creationId xmlns:a16="http://schemas.microsoft.com/office/drawing/2014/main" id="{8E0468B0-9622-431F-A292-9FE72C05A129}"/>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5" name="Freeform 9">
                <a:extLst>
                  <a:ext uri="{FF2B5EF4-FFF2-40B4-BE49-F238E27FC236}">
                    <a16:creationId xmlns:a16="http://schemas.microsoft.com/office/drawing/2014/main" id="{594F9E7A-1D56-4F09-8CE5-BF22899AC910}"/>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6" name="Freeform 10">
                <a:extLst>
                  <a:ext uri="{FF2B5EF4-FFF2-40B4-BE49-F238E27FC236}">
                    <a16:creationId xmlns:a16="http://schemas.microsoft.com/office/drawing/2014/main" id="{70DCCDF6-485C-4B88-B9BA-A7DB4CA10E94}"/>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7" name="Freeform 11">
                <a:extLst>
                  <a:ext uri="{FF2B5EF4-FFF2-40B4-BE49-F238E27FC236}">
                    <a16:creationId xmlns:a16="http://schemas.microsoft.com/office/drawing/2014/main" id="{D628BE7A-642B-4C59-BDD1-2BC290915769}"/>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8" name="Freeform 12">
                <a:extLst>
                  <a:ext uri="{FF2B5EF4-FFF2-40B4-BE49-F238E27FC236}">
                    <a16:creationId xmlns:a16="http://schemas.microsoft.com/office/drawing/2014/main" id="{22ACF2E7-83E5-4E5E-8A63-E1EE8DB42787}"/>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9" name="Freeform 13">
                <a:extLst>
                  <a:ext uri="{FF2B5EF4-FFF2-40B4-BE49-F238E27FC236}">
                    <a16:creationId xmlns:a16="http://schemas.microsoft.com/office/drawing/2014/main" id="{57D20F74-0D54-426B-BFA5-02E5AD75420C}"/>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0" name="Freeform 14">
                <a:extLst>
                  <a:ext uri="{FF2B5EF4-FFF2-40B4-BE49-F238E27FC236}">
                    <a16:creationId xmlns:a16="http://schemas.microsoft.com/office/drawing/2014/main" id="{5B3E57E6-0C76-420B-B53A-5395F53D8585}"/>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1" name="Freeform 15">
                <a:extLst>
                  <a:ext uri="{FF2B5EF4-FFF2-40B4-BE49-F238E27FC236}">
                    <a16:creationId xmlns:a16="http://schemas.microsoft.com/office/drawing/2014/main" id="{24587A2C-06C6-45DE-A3D6-790DBD5E91A8}"/>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462" name="Group 4">
              <a:extLst>
                <a:ext uri="{FF2B5EF4-FFF2-40B4-BE49-F238E27FC236}">
                  <a16:creationId xmlns:a16="http://schemas.microsoft.com/office/drawing/2014/main" id="{84D300BC-28FE-4905-B414-437B052A8FE6}"/>
                </a:ext>
              </a:extLst>
            </p:cNvPr>
            <p:cNvGrpSpPr>
              <a:grpSpLocks noChangeAspect="1"/>
            </p:cNvGrpSpPr>
            <p:nvPr/>
          </p:nvGrpSpPr>
          <p:grpSpPr bwMode="auto">
            <a:xfrm>
              <a:off x="6660978" y="462553"/>
              <a:ext cx="463914" cy="463914"/>
              <a:chOff x="720" y="0"/>
              <a:chExt cx="4320" cy="4320"/>
            </a:xfrm>
            <a:solidFill>
              <a:schemeClr val="tx1">
                <a:lumMod val="50000"/>
                <a:lumOff val="50000"/>
              </a:schemeClr>
            </a:solidFill>
          </p:grpSpPr>
          <p:sp>
            <p:nvSpPr>
              <p:cNvPr id="463" name="Freeform 5">
                <a:extLst>
                  <a:ext uri="{FF2B5EF4-FFF2-40B4-BE49-F238E27FC236}">
                    <a16:creationId xmlns:a16="http://schemas.microsoft.com/office/drawing/2014/main" id="{57A9A330-23C0-43D4-ADFE-6D21388670B2}"/>
                  </a:ext>
                </a:extLst>
              </p:cNvPr>
              <p:cNvSpPr>
                <a:spLocks noEditPoints="1"/>
              </p:cNvSpPr>
              <p:nvPr/>
            </p:nvSpPr>
            <p:spPr bwMode="auto">
              <a:xfrm>
                <a:off x="720" y="0"/>
                <a:ext cx="4320" cy="4320"/>
              </a:xfrm>
              <a:custGeom>
                <a:avLst/>
                <a:gdLst>
                  <a:gd name="T0" fmla="*/ 1788 w 4320"/>
                  <a:gd name="T1" fmla="*/ 4287 h 4320"/>
                  <a:gd name="T2" fmla="*/ 1333 w 4320"/>
                  <a:gd name="T3" fmla="*/ 4156 h 4320"/>
                  <a:gd name="T4" fmla="*/ 918 w 4320"/>
                  <a:gd name="T5" fmla="*/ 3927 h 4320"/>
                  <a:gd name="T6" fmla="*/ 596 w 4320"/>
                  <a:gd name="T7" fmla="*/ 3648 h 4320"/>
                  <a:gd name="T8" fmla="*/ 305 w 4320"/>
                  <a:gd name="T9" fmla="*/ 3268 h 4320"/>
                  <a:gd name="T10" fmla="*/ 109 w 4320"/>
                  <a:gd name="T11" fmla="*/ 2839 h 4320"/>
                  <a:gd name="T12" fmla="*/ 10 w 4320"/>
                  <a:gd name="T13" fmla="*/ 2375 h 4320"/>
                  <a:gd name="T14" fmla="*/ 10 w 4320"/>
                  <a:gd name="T15" fmla="*/ 1945 h 4320"/>
                  <a:gd name="T16" fmla="*/ 109 w 4320"/>
                  <a:gd name="T17" fmla="*/ 1481 h 4320"/>
                  <a:gd name="T18" fmla="*/ 305 w 4320"/>
                  <a:gd name="T19" fmla="*/ 1052 h 4320"/>
                  <a:gd name="T20" fmla="*/ 596 w 4320"/>
                  <a:gd name="T21" fmla="*/ 672 h 4320"/>
                  <a:gd name="T22" fmla="*/ 918 w 4320"/>
                  <a:gd name="T23" fmla="*/ 393 h 4320"/>
                  <a:gd name="T24" fmla="*/ 1333 w 4320"/>
                  <a:gd name="T25" fmla="*/ 164 h 4320"/>
                  <a:gd name="T26" fmla="*/ 1788 w 4320"/>
                  <a:gd name="T27" fmla="*/ 33 h 4320"/>
                  <a:gd name="T28" fmla="*/ 2213 w 4320"/>
                  <a:gd name="T29" fmla="*/ 2 h 4320"/>
                  <a:gd name="T30" fmla="*/ 2687 w 4320"/>
                  <a:gd name="T31" fmla="*/ 65 h 4320"/>
                  <a:gd name="T32" fmla="*/ 3130 w 4320"/>
                  <a:gd name="T33" fmla="*/ 229 h 4320"/>
                  <a:gd name="T34" fmla="*/ 3528 w 4320"/>
                  <a:gd name="T35" fmla="*/ 489 h 4320"/>
                  <a:gd name="T36" fmla="*/ 3831 w 4320"/>
                  <a:gd name="T37" fmla="*/ 792 h 4320"/>
                  <a:gd name="T38" fmla="*/ 4091 w 4320"/>
                  <a:gd name="T39" fmla="*/ 1190 h 4320"/>
                  <a:gd name="T40" fmla="*/ 4255 w 4320"/>
                  <a:gd name="T41" fmla="*/ 1633 h 4320"/>
                  <a:gd name="T42" fmla="*/ 4318 w 4320"/>
                  <a:gd name="T43" fmla="*/ 2107 h 4320"/>
                  <a:gd name="T44" fmla="*/ 4287 w 4320"/>
                  <a:gd name="T45" fmla="*/ 2532 h 4320"/>
                  <a:gd name="T46" fmla="*/ 4156 w 4320"/>
                  <a:gd name="T47" fmla="*/ 2987 h 4320"/>
                  <a:gd name="T48" fmla="*/ 3927 w 4320"/>
                  <a:gd name="T49" fmla="*/ 3402 h 4320"/>
                  <a:gd name="T50" fmla="*/ 3648 w 4320"/>
                  <a:gd name="T51" fmla="*/ 3724 h 4320"/>
                  <a:gd name="T52" fmla="*/ 3268 w 4320"/>
                  <a:gd name="T53" fmla="*/ 4015 h 4320"/>
                  <a:gd name="T54" fmla="*/ 2839 w 4320"/>
                  <a:gd name="T55" fmla="*/ 4211 h 4320"/>
                  <a:gd name="T56" fmla="*/ 2375 w 4320"/>
                  <a:gd name="T57" fmla="*/ 4310 h 4320"/>
                  <a:gd name="T58" fmla="*/ 2058 w 4320"/>
                  <a:gd name="T59" fmla="*/ 193 h 4320"/>
                  <a:gd name="T60" fmla="*/ 1621 w 4320"/>
                  <a:gd name="T61" fmla="*/ 265 h 4320"/>
                  <a:gd name="T62" fmla="*/ 1223 w 4320"/>
                  <a:gd name="T63" fmla="*/ 429 h 4320"/>
                  <a:gd name="T64" fmla="*/ 872 w 4320"/>
                  <a:gd name="T65" fmla="*/ 672 h 4320"/>
                  <a:gd name="T66" fmla="*/ 582 w 4320"/>
                  <a:gd name="T67" fmla="*/ 984 h 4320"/>
                  <a:gd name="T68" fmla="*/ 365 w 4320"/>
                  <a:gd name="T69" fmla="*/ 1350 h 4320"/>
                  <a:gd name="T70" fmla="*/ 231 w 4320"/>
                  <a:gd name="T71" fmla="*/ 1764 h 4320"/>
                  <a:gd name="T72" fmla="*/ 191 w 4320"/>
                  <a:gd name="T73" fmla="*/ 2160 h 4320"/>
                  <a:gd name="T74" fmla="*/ 241 w 4320"/>
                  <a:gd name="T75" fmla="*/ 2604 h 4320"/>
                  <a:gd name="T76" fmla="*/ 386 w 4320"/>
                  <a:gd name="T77" fmla="*/ 3013 h 4320"/>
                  <a:gd name="T78" fmla="*/ 611 w 4320"/>
                  <a:gd name="T79" fmla="*/ 3374 h 4320"/>
                  <a:gd name="T80" fmla="*/ 908 w 4320"/>
                  <a:gd name="T81" fmla="*/ 3679 h 4320"/>
                  <a:gd name="T82" fmla="*/ 1264 w 4320"/>
                  <a:gd name="T83" fmla="*/ 3913 h 4320"/>
                  <a:gd name="T84" fmla="*/ 1669 w 4320"/>
                  <a:gd name="T85" fmla="*/ 4067 h 4320"/>
                  <a:gd name="T86" fmla="*/ 2110 w 4320"/>
                  <a:gd name="T87" fmla="*/ 4129 h 4320"/>
                  <a:gd name="T88" fmla="*/ 2508 w 4320"/>
                  <a:gd name="T89" fmla="*/ 4098 h 4320"/>
                  <a:gd name="T90" fmla="*/ 2927 w 4320"/>
                  <a:gd name="T91" fmla="*/ 3974 h 4320"/>
                  <a:gd name="T92" fmla="*/ 3299 w 4320"/>
                  <a:gd name="T93" fmla="*/ 3765 h 4320"/>
                  <a:gd name="T94" fmla="*/ 3617 w 4320"/>
                  <a:gd name="T95" fmla="*/ 3483 h 4320"/>
                  <a:gd name="T96" fmla="*/ 3867 w 4320"/>
                  <a:gd name="T97" fmla="*/ 3140 h 4320"/>
                  <a:gd name="T98" fmla="*/ 4041 w 4320"/>
                  <a:gd name="T99" fmla="*/ 2746 h 4320"/>
                  <a:gd name="T100" fmla="*/ 4124 w 4320"/>
                  <a:gd name="T101" fmla="*/ 2312 h 4320"/>
                  <a:gd name="T102" fmla="*/ 4113 w 4320"/>
                  <a:gd name="T103" fmla="*/ 1910 h 4320"/>
                  <a:gd name="T104" fmla="*/ 4010 w 4320"/>
                  <a:gd name="T105" fmla="*/ 1483 h 4320"/>
                  <a:gd name="T106" fmla="*/ 3819 w 4320"/>
                  <a:gd name="T107" fmla="*/ 1099 h 4320"/>
                  <a:gd name="T108" fmla="*/ 3552 w 4320"/>
                  <a:gd name="T109" fmla="*/ 768 h 4320"/>
                  <a:gd name="T110" fmla="*/ 3221 w 4320"/>
                  <a:gd name="T111" fmla="*/ 501 h 4320"/>
                  <a:gd name="T112" fmla="*/ 2837 w 4320"/>
                  <a:gd name="T113" fmla="*/ 310 h 4320"/>
                  <a:gd name="T114" fmla="*/ 2410 w 4320"/>
                  <a:gd name="T115" fmla="*/ 20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0" h="4320">
                    <a:moveTo>
                      <a:pt x="2160" y="4320"/>
                    </a:moveTo>
                    <a:lnTo>
                      <a:pt x="2160" y="4320"/>
                    </a:lnTo>
                    <a:lnTo>
                      <a:pt x="2107" y="4318"/>
                    </a:lnTo>
                    <a:lnTo>
                      <a:pt x="2051" y="4317"/>
                    </a:lnTo>
                    <a:lnTo>
                      <a:pt x="1998" y="4313"/>
                    </a:lnTo>
                    <a:lnTo>
                      <a:pt x="1945" y="4310"/>
                    </a:lnTo>
                    <a:lnTo>
                      <a:pt x="1893" y="4303"/>
                    </a:lnTo>
                    <a:lnTo>
                      <a:pt x="1840" y="4296"/>
                    </a:lnTo>
                    <a:lnTo>
                      <a:pt x="1788" y="4287"/>
                    </a:lnTo>
                    <a:lnTo>
                      <a:pt x="1735" y="4279"/>
                    </a:lnTo>
                    <a:lnTo>
                      <a:pt x="1683" y="4267"/>
                    </a:lnTo>
                    <a:lnTo>
                      <a:pt x="1633" y="4255"/>
                    </a:lnTo>
                    <a:lnTo>
                      <a:pt x="1581" y="4242"/>
                    </a:lnTo>
                    <a:lnTo>
                      <a:pt x="1531" y="4227"/>
                    </a:lnTo>
                    <a:lnTo>
                      <a:pt x="1481" y="4211"/>
                    </a:lnTo>
                    <a:lnTo>
                      <a:pt x="1431" y="4194"/>
                    </a:lnTo>
                    <a:lnTo>
                      <a:pt x="1381" y="4175"/>
                    </a:lnTo>
                    <a:lnTo>
                      <a:pt x="1333" y="4156"/>
                    </a:lnTo>
                    <a:lnTo>
                      <a:pt x="1285" y="4136"/>
                    </a:lnTo>
                    <a:lnTo>
                      <a:pt x="1237" y="4113"/>
                    </a:lnTo>
                    <a:lnTo>
                      <a:pt x="1190" y="4091"/>
                    </a:lnTo>
                    <a:lnTo>
                      <a:pt x="1144" y="4067"/>
                    </a:lnTo>
                    <a:lnTo>
                      <a:pt x="1097" y="4041"/>
                    </a:lnTo>
                    <a:lnTo>
                      <a:pt x="1052" y="4015"/>
                    </a:lnTo>
                    <a:lnTo>
                      <a:pt x="1006" y="3988"/>
                    </a:lnTo>
                    <a:lnTo>
                      <a:pt x="963" y="3958"/>
                    </a:lnTo>
                    <a:lnTo>
                      <a:pt x="918" y="3927"/>
                    </a:lnTo>
                    <a:lnTo>
                      <a:pt x="875" y="3896"/>
                    </a:lnTo>
                    <a:lnTo>
                      <a:pt x="834" y="3865"/>
                    </a:lnTo>
                    <a:lnTo>
                      <a:pt x="792" y="3831"/>
                    </a:lnTo>
                    <a:lnTo>
                      <a:pt x="751" y="3796"/>
                    </a:lnTo>
                    <a:lnTo>
                      <a:pt x="711" y="3762"/>
                    </a:lnTo>
                    <a:lnTo>
                      <a:pt x="672" y="3724"/>
                    </a:lnTo>
                    <a:lnTo>
                      <a:pt x="632" y="3688"/>
                    </a:lnTo>
                    <a:lnTo>
                      <a:pt x="632" y="3688"/>
                    </a:lnTo>
                    <a:lnTo>
                      <a:pt x="596" y="3648"/>
                    </a:lnTo>
                    <a:lnTo>
                      <a:pt x="558" y="3609"/>
                    </a:lnTo>
                    <a:lnTo>
                      <a:pt x="524" y="3569"/>
                    </a:lnTo>
                    <a:lnTo>
                      <a:pt x="489" y="3528"/>
                    </a:lnTo>
                    <a:lnTo>
                      <a:pt x="455" y="3486"/>
                    </a:lnTo>
                    <a:lnTo>
                      <a:pt x="424" y="3445"/>
                    </a:lnTo>
                    <a:lnTo>
                      <a:pt x="393" y="3402"/>
                    </a:lnTo>
                    <a:lnTo>
                      <a:pt x="362" y="3357"/>
                    </a:lnTo>
                    <a:lnTo>
                      <a:pt x="332" y="3314"/>
                    </a:lnTo>
                    <a:lnTo>
                      <a:pt x="305" y="3268"/>
                    </a:lnTo>
                    <a:lnTo>
                      <a:pt x="279" y="3223"/>
                    </a:lnTo>
                    <a:lnTo>
                      <a:pt x="253" y="3176"/>
                    </a:lnTo>
                    <a:lnTo>
                      <a:pt x="229" y="3130"/>
                    </a:lnTo>
                    <a:lnTo>
                      <a:pt x="207" y="3083"/>
                    </a:lnTo>
                    <a:lnTo>
                      <a:pt x="184" y="3035"/>
                    </a:lnTo>
                    <a:lnTo>
                      <a:pt x="164" y="2987"/>
                    </a:lnTo>
                    <a:lnTo>
                      <a:pt x="145" y="2939"/>
                    </a:lnTo>
                    <a:lnTo>
                      <a:pt x="126" y="2889"/>
                    </a:lnTo>
                    <a:lnTo>
                      <a:pt x="109" y="2839"/>
                    </a:lnTo>
                    <a:lnTo>
                      <a:pt x="93" y="2789"/>
                    </a:lnTo>
                    <a:lnTo>
                      <a:pt x="78" y="2739"/>
                    </a:lnTo>
                    <a:lnTo>
                      <a:pt x="65" y="2687"/>
                    </a:lnTo>
                    <a:lnTo>
                      <a:pt x="53" y="2637"/>
                    </a:lnTo>
                    <a:lnTo>
                      <a:pt x="41" y="2585"/>
                    </a:lnTo>
                    <a:lnTo>
                      <a:pt x="33" y="2532"/>
                    </a:lnTo>
                    <a:lnTo>
                      <a:pt x="24" y="2480"/>
                    </a:lnTo>
                    <a:lnTo>
                      <a:pt x="17" y="2427"/>
                    </a:lnTo>
                    <a:lnTo>
                      <a:pt x="10" y="2375"/>
                    </a:lnTo>
                    <a:lnTo>
                      <a:pt x="7" y="2322"/>
                    </a:lnTo>
                    <a:lnTo>
                      <a:pt x="3" y="2269"/>
                    </a:lnTo>
                    <a:lnTo>
                      <a:pt x="2" y="2213"/>
                    </a:lnTo>
                    <a:lnTo>
                      <a:pt x="0" y="2160"/>
                    </a:lnTo>
                    <a:lnTo>
                      <a:pt x="0" y="2160"/>
                    </a:lnTo>
                    <a:lnTo>
                      <a:pt x="2" y="2107"/>
                    </a:lnTo>
                    <a:lnTo>
                      <a:pt x="3" y="2051"/>
                    </a:lnTo>
                    <a:lnTo>
                      <a:pt x="7" y="1998"/>
                    </a:lnTo>
                    <a:lnTo>
                      <a:pt x="10" y="1945"/>
                    </a:lnTo>
                    <a:lnTo>
                      <a:pt x="17" y="1893"/>
                    </a:lnTo>
                    <a:lnTo>
                      <a:pt x="24" y="1840"/>
                    </a:lnTo>
                    <a:lnTo>
                      <a:pt x="33" y="1788"/>
                    </a:lnTo>
                    <a:lnTo>
                      <a:pt x="41" y="1735"/>
                    </a:lnTo>
                    <a:lnTo>
                      <a:pt x="53" y="1683"/>
                    </a:lnTo>
                    <a:lnTo>
                      <a:pt x="65" y="1633"/>
                    </a:lnTo>
                    <a:lnTo>
                      <a:pt x="78" y="1581"/>
                    </a:lnTo>
                    <a:lnTo>
                      <a:pt x="93" y="1531"/>
                    </a:lnTo>
                    <a:lnTo>
                      <a:pt x="109" y="1481"/>
                    </a:lnTo>
                    <a:lnTo>
                      <a:pt x="126" y="1431"/>
                    </a:lnTo>
                    <a:lnTo>
                      <a:pt x="145" y="1381"/>
                    </a:lnTo>
                    <a:lnTo>
                      <a:pt x="164" y="1333"/>
                    </a:lnTo>
                    <a:lnTo>
                      <a:pt x="184" y="1285"/>
                    </a:lnTo>
                    <a:lnTo>
                      <a:pt x="207" y="1237"/>
                    </a:lnTo>
                    <a:lnTo>
                      <a:pt x="229" y="1190"/>
                    </a:lnTo>
                    <a:lnTo>
                      <a:pt x="253" y="1144"/>
                    </a:lnTo>
                    <a:lnTo>
                      <a:pt x="279" y="1097"/>
                    </a:lnTo>
                    <a:lnTo>
                      <a:pt x="305" y="1052"/>
                    </a:lnTo>
                    <a:lnTo>
                      <a:pt x="332" y="1006"/>
                    </a:lnTo>
                    <a:lnTo>
                      <a:pt x="362" y="963"/>
                    </a:lnTo>
                    <a:lnTo>
                      <a:pt x="393" y="918"/>
                    </a:lnTo>
                    <a:lnTo>
                      <a:pt x="424" y="875"/>
                    </a:lnTo>
                    <a:lnTo>
                      <a:pt x="455" y="834"/>
                    </a:lnTo>
                    <a:lnTo>
                      <a:pt x="489" y="792"/>
                    </a:lnTo>
                    <a:lnTo>
                      <a:pt x="524" y="751"/>
                    </a:lnTo>
                    <a:lnTo>
                      <a:pt x="558" y="711"/>
                    </a:lnTo>
                    <a:lnTo>
                      <a:pt x="596" y="672"/>
                    </a:lnTo>
                    <a:lnTo>
                      <a:pt x="632" y="632"/>
                    </a:lnTo>
                    <a:lnTo>
                      <a:pt x="632" y="632"/>
                    </a:lnTo>
                    <a:lnTo>
                      <a:pt x="672" y="596"/>
                    </a:lnTo>
                    <a:lnTo>
                      <a:pt x="711" y="558"/>
                    </a:lnTo>
                    <a:lnTo>
                      <a:pt x="751" y="524"/>
                    </a:lnTo>
                    <a:lnTo>
                      <a:pt x="792" y="489"/>
                    </a:lnTo>
                    <a:lnTo>
                      <a:pt x="834" y="455"/>
                    </a:lnTo>
                    <a:lnTo>
                      <a:pt x="875" y="424"/>
                    </a:lnTo>
                    <a:lnTo>
                      <a:pt x="918" y="393"/>
                    </a:lnTo>
                    <a:lnTo>
                      <a:pt x="963" y="362"/>
                    </a:lnTo>
                    <a:lnTo>
                      <a:pt x="1006" y="332"/>
                    </a:lnTo>
                    <a:lnTo>
                      <a:pt x="1052" y="305"/>
                    </a:lnTo>
                    <a:lnTo>
                      <a:pt x="1097" y="279"/>
                    </a:lnTo>
                    <a:lnTo>
                      <a:pt x="1144" y="253"/>
                    </a:lnTo>
                    <a:lnTo>
                      <a:pt x="1190" y="229"/>
                    </a:lnTo>
                    <a:lnTo>
                      <a:pt x="1237" y="207"/>
                    </a:lnTo>
                    <a:lnTo>
                      <a:pt x="1285" y="184"/>
                    </a:lnTo>
                    <a:lnTo>
                      <a:pt x="1333" y="164"/>
                    </a:lnTo>
                    <a:lnTo>
                      <a:pt x="1381" y="145"/>
                    </a:lnTo>
                    <a:lnTo>
                      <a:pt x="1431" y="126"/>
                    </a:lnTo>
                    <a:lnTo>
                      <a:pt x="1481" y="109"/>
                    </a:lnTo>
                    <a:lnTo>
                      <a:pt x="1531" y="93"/>
                    </a:lnTo>
                    <a:lnTo>
                      <a:pt x="1581" y="78"/>
                    </a:lnTo>
                    <a:lnTo>
                      <a:pt x="1633" y="65"/>
                    </a:lnTo>
                    <a:lnTo>
                      <a:pt x="1683" y="53"/>
                    </a:lnTo>
                    <a:lnTo>
                      <a:pt x="1735" y="41"/>
                    </a:lnTo>
                    <a:lnTo>
                      <a:pt x="1788" y="33"/>
                    </a:lnTo>
                    <a:lnTo>
                      <a:pt x="1840" y="24"/>
                    </a:lnTo>
                    <a:lnTo>
                      <a:pt x="1893" y="17"/>
                    </a:lnTo>
                    <a:lnTo>
                      <a:pt x="1945" y="10"/>
                    </a:lnTo>
                    <a:lnTo>
                      <a:pt x="1998" y="7"/>
                    </a:lnTo>
                    <a:lnTo>
                      <a:pt x="2051" y="3"/>
                    </a:lnTo>
                    <a:lnTo>
                      <a:pt x="2107" y="2"/>
                    </a:lnTo>
                    <a:lnTo>
                      <a:pt x="2160" y="0"/>
                    </a:lnTo>
                    <a:lnTo>
                      <a:pt x="2160" y="0"/>
                    </a:lnTo>
                    <a:lnTo>
                      <a:pt x="2213" y="2"/>
                    </a:lnTo>
                    <a:lnTo>
                      <a:pt x="2269" y="3"/>
                    </a:lnTo>
                    <a:lnTo>
                      <a:pt x="2322" y="7"/>
                    </a:lnTo>
                    <a:lnTo>
                      <a:pt x="2375" y="10"/>
                    </a:lnTo>
                    <a:lnTo>
                      <a:pt x="2427" y="17"/>
                    </a:lnTo>
                    <a:lnTo>
                      <a:pt x="2480" y="24"/>
                    </a:lnTo>
                    <a:lnTo>
                      <a:pt x="2532" y="33"/>
                    </a:lnTo>
                    <a:lnTo>
                      <a:pt x="2585" y="41"/>
                    </a:lnTo>
                    <a:lnTo>
                      <a:pt x="2637" y="53"/>
                    </a:lnTo>
                    <a:lnTo>
                      <a:pt x="2687" y="65"/>
                    </a:lnTo>
                    <a:lnTo>
                      <a:pt x="2739" y="78"/>
                    </a:lnTo>
                    <a:lnTo>
                      <a:pt x="2789" y="93"/>
                    </a:lnTo>
                    <a:lnTo>
                      <a:pt x="2839" y="109"/>
                    </a:lnTo>
                    <a:lnTo>
                      <a:pt x="2889" y="126"/>
                    </a:lnTo>
                    <a:lnTo>
                      <a:pt x="2939" y="145"/>
                    </a:lnTo>
                    <a:lnTo>
                      <a:pt x="2987" y="164"/>
                    </a:lnTo>
                    <a:lnTo>
                      <a:pt x="3035" y="184"/>
                    </a:lnTo>
                    <a:lnTo>
                      <a:pt x="3083" y="207"/>
                    </a:lnTo>
                    <a:lnTo>
                      <a:pt x="3130" y="229"/>
                    </a:lnTo>
                    <a:lnTo>
                      <a:pt x="3176" y="253"/>
                    </a:lnTo>
                    <a:lnTo>
                      <a:pt x="3223" y="279"/>
                    </a:lnTo>
                    <a:lnTo>
                      <a:pt x="3268" y="305"/>
                    </a:lnTo>
                    <a:lnTo>
                      <a:pt x="3314" y="332"/>
                    </a:lnTo>
                    <a:lnTo>
                      <a:pt x="3357" y="362"/>
                    </a:lnTo>
                    <a:lnTo>
                      <a:pt x="3402" y="393"/>
                    </a:lnTo>
                    <a:lnTo>
                      <a:pt x="3445" y="424"/>
                    </a:lnTo>
                    <a:lnTo>
                      <a:pt x="3486" y="455"/>
                    </a:lnTo>
                    <a:lnTo>
                      <a:pt x="3528" y="489"/>
                    </a:lnTo>
                    <a:lnTo>
                      <a:pt x="3569" y="524"/>
                    </a:lnTo>
                    <a:lnTo>
                      <a:pt x="3609" y="558"/>
                    </a:lnTo>
                    <a:lnTo>
                      <a:pt x="3648" y="596"/>
                    </a:lnTo>
                    <a:lnTo>
                      <a:pt x="3688" y="632"/>
                    </a:lnTo>
                    <a:lnTo>
                      <a:pt x="3688" y="632"/>
                    </a:lnTo>
                    <a:lnTo>
                      <a:pt x="3724" y="672"/>
                    </a:lnTo>
                    <a:lnTo>
                      <a:pt x="3762" y="711"/>
                    </a:lnTo>
                    <a:lnTo>
                      <a:pt x="3796" y="751"/>
                    </a:lnTo>
                    <a:lnTo>
                      <a:pt x="3831" y="792"/>
                    </a:lnTo>
                    <a:lnTo>
                      <a:pt x="3865" y="834"/>
                    </a:lnTo>
                    <a:lnTo>
                      <a:pt x="3896" y="875"/>
                    </a:lnTo>
                    <a:lnTo>
                      <a:pt x="3927" y="918"/>
                    </a:lnTo>
                    <a:lnTo>
                      <a:pt x="3958" y="963"/>
                    </a:lnTo>
                    <a:lnTo>
                      <a:pt x="3988" y="1006"/>
                    </a:lnTo>
                    <a:lnTo>
                      <a:pt x="4015" y="1052"/>
                    </a:lnTo>
                    <a:lnTo>
                      <a:pt x="4041" y="1097"/>
                    </a:lnTo>
                    <a:lnTo>
                      <a:pt x="4067" y="1144"/>
                    </a:lnTo>
                    <a:lnTo>
                      <a:pt x="4091" y="1190"/>
                    </a:lnTo>
                    <a:lnTo>
                      <a:pt x="4113" y="1237"/>
                    </a:lnTo>
                    <a:lnTo>
                      <a:pt x="4136" y="1285"/>
                    </a:lnTo>
                    <a:lnTo>
                      <a:pt x="4156" y="1333"/>
                    </a:lnTo>
                    <a:lnTo>
                      <a:pt x="4175" y="1381"/>
                    </a:lnTo>
                    <a:lnTo>
                      <a:pt x="4194" y="1431"/>
                    </a:lnTo>
                    <a:lnTo>
                      <a:pt x="4211" y="1481"/>
                    </a:lnTo>
                    <a:lnTo>
                      <a:pt x="4227" y="1531"/>
                    </a:lnTo>
                    <a:lnTo>
                      <a:pt x="4242" y="1581"/>
                    </a:lnTo>
                    <a:lnTo>
                      <a:pt x="4255" y="1633"/>
                    </a:lnTo>
                    <a:lnTo>
                      <a:pt x="4267" y="1683"/>
                    </a:lnTo>
                    <a:lnTo>
                      <a:pt x="4279" y="1735"/>
                    </a:lnTo>
                    <a:lnTo>
                      <a:pt x="4287" y="1788"/>
                    </a:lnTo>
                    <a:lnTo>
                      <a:pt x="4296" y="1840"/>
                    </a:lnTo>
                    <a:lnTo>
                      <a:pt x="4303" y="1893"/>
                    </a:lnTo>
                    <a:lnTo>
                      <a:pt x="4310" y="1945"/>
                    </a:lnTo>
                    <a:lnTo>
                      <a:pt x="4313" y="1998"/>
                    </a:lnTo>
                    <a:lnTo>
                      <a:pt x="4317" y="2051"/>
                    </a:lnTo>
                    <a:lnTo>
                      <a:pt x="4318" y="2107"/>
                    </a:lnTo>
                    <a:lnTo>
                      <a:pt x="4320" y="2160"/>
                    </a:lnTo>
                    <a:lnTo>
                      <a:pt x="4320" y="2160"/>
                    </a:lnTo>
                    <a:lnTo>
                      <a:pt x="4318" y="2213"/>
                    </a:lnTo>
                    <a:lnTo>
                      <a:pt x="4317" y="2269"/>
                    </a:lnTo>
                    <a:lnTo>
                      <a:pt x="4313" y="2322"/>
                    </a:lnTo>
                    <a:lnTo>
                      <a:pt x="4310" y="2375"/>
                    </a:lnTo>
                    <a:lnTo>
                      <a:pt x="4303" y="2427"/>
                    </a:lnTo>
                    <a:lnTo>
                      <a:pt x="4296" y="2480"/>
                    </a:lnTo>
                    <a:lnTo>
                      <a:pt x="4287" y="2532"/>
                    </a:lnTo>
                    <a:lnTo>
                      <a:pt x="4279" y="2585"/>
                    </a:lnTo>
                    <a:lnTo>
                      <a:pt x="4267" y="2637"/>
                    </a:lnTo>
                    <a:lnTo>
                      <a:pt x="4255" y="2687"/>
                    </a:lnTo>
                    <a:lnTo>
                      <a:pt x="4242" y="2739"/>
                    </a:lnTo>
                    <a:lnTo>
                      <a:pt x="4227" y="2789"/>
                    </a:lnTo>
                    <a:lnTo>
                      <a:pt x="4211" y="2839"/>
                    </a:lnTo>
                    <a:lnTo>
                      <a:pt x="4194" y="2889"/>
                    </a:lnTo>
                    <a:lnTo>
                      <a:pt x="4175" y="2939"/>
                    </a:lnTo>
                    <a:lnTo>
                      <a:pt x="4156" y="2987"/>
                    </a:lnTo>
                    <a:lnTo>
                      <a:pt x="4136" y="3035"/>
                    </a:lnTo>
                    <a:lnTo>
                      <a:pt x="4113" y="3083"/>
                    </a:lnTo>
                    <a:lnTo>
                      <a:pt x="4091" y="3130"/>
                    </a:lnTo>
                    <a:lnTo>
                      <a:pt x="4067" y="3176"/>
                    </a:lnTo>
                    <a:lnTo>
                      <a:pt x="4041" y="3223"/>
                    </a:lnTo>
                    <a:lnTo>
                      <a:pt x="4015" y="3268"/>
                    </a:lnTo>
                    <a:lnTo>
                      <a:pt x="3988" y="3314"/>
                    </a:lnTo>
                    <a:lnTo>
                      <a:pt x="3958" y="3357"/>
                    </a:lnTo>
                    <a:lnTo>
                      <a:pt x="3927" y="3402"/>
                    </a:lnTo>
                    <a:lnTo>
                      <a:pt x="3896" y="3445"/>
                    </a:lnTo>
                    <a:lnTo>
                      <a:pt x="3865" y="3486"/>
                    </a:lnTo>
                    <a:lnTo>
                      <a:pt x="3831" y="3528"/>
                    </a:lnTo>
                    <a:lnTo>
                      <a:pt x="3796" y="3569"/>
                    </a:lnTo>
                    <a:lnTo>
                      <a:pt x="3762" y="3609"/>
                    </a:lnTo>
                    <a:lnTo>
                      <a:pt x="3724" y="3648"/>
                    </a:lnTo>
                    <a:lnTo>
                      <a:pt x="3688" y="3688"/>
                    </a:lnTo>
                    <a:lnTo>
                      <a:pt x="3688" y="3688"/>
                    </a:lnTo>
                    <a:lnTo>
                      <a:pt x="3648" y="3724"/>
                    </a:lnTo>
                    <a:lnTo>
                      <a:pt x="3609" y="3762"/>
                    </a:lnTo>
                    <a:lnTo>
                      <a:pt x="3569" y="3796"/>
                    </a:lnTo>
                    <a:lnTo>
                      <a:pt x="3528" y="3831"/>
                    </a:lnTo>
                    <a:lnTo>
                      <a:pt x="3486" y="3865"/>
                    </a:lnTo>
                    <a:lnTo>
                      <a:pt x="3445" y="3896"/>
                    </a:lnTo>
                    <a:lnTo>
                      <a:pt x="3402" y="3927"/>
                    </a:lnTo>
                    <a:lnTo>
                      <a:pt x="3357" y="3958"/>
                    </a:lnTo>
                    <a:lnTo>
                      <a:pt x="3314" y="3988"/>
                    </a:lnTo>
                    <a:lnTo>
                      <a:pt x="3268" y="4015"/>
                    </a:lnTo>
                    <a:lnTo>
                      <a:pt x="3223" y="4041"/>
                    </a:lnTo>
                    <a:lnTo>
                      <a:pt x="3176" y="4067"/>
                    </a:lnTo>
                    <a:lnTo>
                      <a:pt x="3130" y="4091"/>
                    </a:lnTo>
                    <a:lnTo>
                      <a:pt x="3083" y="4113"/>
                    </a:lnTo>
                    <a:lnTo>
                      <a:pt x="3035" y="4136"/>
                    </a:lnTo>
                    <a:lnTo>
                      <a:pt x="2987" y="4156"/>
                    </a:lnTo>
                    <a:lnTo>
                      <a:pt x="2939" y="4175"/>
                    </a:lnTo>
                    <a:lnTo>
                      <a:pt x="2889" y="4194"/>
                    </a:lnTo>
                    <a:lnTo>
                      <a:pt x="2839" y="4211"/>
                    </a:lnTo>
                    <a:lnTo>
                      <a:pt x="2789" y="4227"/>
                    </a:lnTo>
                    <a:lnTo>
                      <a:pt x="2739" y="4242"/>
                    </a:lnTo>
                    <a:lnTo>
                      <a:pt x="2687" y="4255"/>
                    </a:lnTo>
                    <a:lnTo>
                      <a:pt x="2637" y="4267"/>
                    </a:lnTo>
                    <a:lnTo>
                      <a:pt x="2585" y="4279"/>
                    </a:lnTo>
                    <a:lnTo>
                      <a:pt x="2532" y="4287"/>
                    </a:lnTo>
                    <a:lnTo>
                      <a:pt x="2480" y="4296"/>
                    </a:lnTo>
                    <a:lnTo>
                      <a:pt x="2427" y="4303"/>
                    </a:lnTo>
                    <a:lnTo>
                      <a:pt x="2375" y="4310"/>
                    </a:lnTo>
                    <a:lnTo>
                      <a:pt x="2322" y="4313"/>
                    </a:lnTo>
                    <a:lnTo>
                      <a:pt x="2269" y="4317"/>
                    </a:lnTo>
                    <a:lnTo>
                      <a:pt x="2213" y="4318"/>
                    </a:lnTo>
                    <a:lnTo>
                      <a:pt x="2160" y="4320"/>
                    </a:lnTo>
                    <a:lnTo>
                      <a:pt x="2160" y="4320"/>
                    </a:lnTo>
                    <a:close/>
                    <a:moveTo>
                      <a:pt x="2160" y="191"/>
                    </a:moveTo>
                    <a:lnTo>
                      <a:pt x="2160" y="191"/>
                    </a:lnTo>
                    <a:lnTo>
                      <a:pt x="2110" y="191"/>
                    </a:lnTo>
                    <a:lnTo>
                      <a:pt x="2058" y="193"/>
                    </a:lnTo>
                    <a:lnTo>
                      <a:pt x="2008" y="196"/>
                    </a:lnTo>
                    <a:lnTo>
                      <a:pt x="1958" y="202"/>
                    </a:lnTo>
                    <a:lnTo>
                      <a:pt x="1910" y="207"/>
                    </a:lnTo>
                    <a:lnTo>
                      <a:pt x="1860" y="214"/>
                    </a:lnTo>
                    <a:lnTo>
                      <a:pt x="1812" y="222"/>
                    </a:lnTo>
                    <a:lnTo>
                      <a:pt x="1764" y="231"/>
                    </a:lnTo>
                    <a:lnTo>
                      <a:pt x="1716" y="241"/>
                    </a:lnTo>
                    <a:lnTo>
                      <a:pt x="1669" y="253"/>
                    </a:lnTo>
                    <a:lnTo>
                      <a:pt x="1621" y="265"/>
                    </a:lnTo>
                    <a:lnTo>
                      <a:pt x="1574" y="279"/>
                    </a:lnTo>
                    <a:lnTo>
                      <a:pt x="1530" y="295"/>
                    </a:lnTo>
                    <a:lnTo>
                      <a:pt x="1483" y="310"/>
                    </a:lnTo>
                    <a:lnTo>
                      <a:pt x="1438" y="327"/>
                    </a:lnTo>
                    <a:lnTo>
                      <a:pt x="1393" y="346"/>
                    </a:lnTo>
                    <a:lnTo>
                      <a:pt x="1350" y="365"/>
                    </a:lnTo>
                    <a:lnTo>
                      <a:pt x="1307" y="386"/>
                    </a:lnTo>
                    <a:lnTo>
                      <a:pt x="1264" y="407"/>
                    </a:lnTo>
                    <a:lnTo>
                      <a:pt x="1223" y="429"/>
                    </a:lnTo>
                    <a:lnTo>
                      <a:pt x="1180" y="453"/>
                    </a:lnTo>
                    <a:lnTo>
                      <a:pt x="1140" y="477"/>
                    </a:lnTo>
                    <a:lnTo>
                      <a:pt x="1099" y="501"/>
                    </a:lnTo>
                    <a:lnTo>
                      <a:pt x="1059" y="527"/>
                    </a:lnTo>
                    <a:lnTo>
                      <a:pt x="1021" y="555"/>
                    </a:lnTo>
                    <a:lnTo>
                      <a:pt x="984" y="582"/>
                    </a:lnTo>
                    <a:lnTo>
                      <a:pt x="946" y="611"/>
                    </a:lnTo>
                    <a:lnTo>
                      <a:pt x="908" y="641"/>
                    </a:lnTo>
                    <a:lnTo>
                      <a:pt x="872" y="672"/>
                    </a:lnTo>
                    <a:lnTo>
                      <a:pt x="837" y="703"/>
                    </a:lnTo>
                    <a:lnTo>
                      <a:pt x="803" y="736"/>
                    </a:lnTo>
                    <a:lnTo>
                      <a:pt x="768" y="768"/>
                    </a:lnTo>
                    <a:lnTo>
                      <a:pt x="736" y="803"/>
                    </a:lnTo>
                    <a:lnTo>
                      <a:pt x="703" y="837"/>
                    </a:lnTo>
                    <a:lnTo>
                      <a:pt x="672" y="872"/>
                    </a:lnTo>
                    <a:lnTo>
                      <a:pt x="641" y="908"/>
                    </a:lnTo>
                    <a:lnTo>
                      <a:pt x="611" y="946"/>
                    </a:lnTo>
                    <a:lnTo>
                      <a:pt x="582" y="984"/>
                    </a:lnTo>
                    <a:lnTo>
                      <a:pt x="555" y="1021"/>
                    </a:lnTo>
                    <a:lnTo>
                      <a:pt x="527" y="1059"/>
                    </a:lnTo>
                    <a:lnTo>
                      <a:pt x="501" y="1099"/>
                    </a:lnTo>
                    <a:lnTo>
                      <a:pt x="477" y="1140"/>
                    </a:lnTo>
                    <a:lnTo>
                      <a:pt x="453" y="1180"/>
                    </a:lnTo>
                    <a:lnTo>
                      <a:pt x="429" y="1223"/>
                    </a:lnTo>
                    <a:lnTo>
                      <a:pt x="407" y="1264"/>
                    </a:lnTo>
                    <a:lnTo>
                      <a:pt x="386" y="1307"/>
                    </a:lnTo>
                    <a:lnTo>
                      <a:pt x="365" y="1350"/>
                    </a:lnTo>
                    <a:lnTo>
                      <a:pt x="346" y="1393"/>
                    </a:lnTo>
                    <a:lnTo>
                      <a:pt x="327" y="1438"/>
                    </a:lnTo>
                    <a:lnTo>
                      <a:pt x="310" y="1483"/>
                    </a:lnTo>
                    <a:lnTo>
                      <a:pt x="295" y="1530"/>
                    </a:lnTo>
                    <a:lnTo>
                      <a:pt x="279" y="1574"/>
                    </a:lnTo>
                    <a:lnTo>
                      <a:pt x="265" y="1621"/>
                    </a:lnTo>
                    <a:lnTo>
                      <a:pt x="253" y="1669"/>
                    </a:lnTo>
                    <a:lnTo>
                      <a:pt x="241" y="1716"/>
                    </a:lnTo>
                    <a:lnTo>
                      <a:pt x="231" y="1764"/>
                    </a:lnTo>
                    <a:lnTo>
                      <a:pt x="222" y="1812"/>
                    </a:lnTo>
                    <a:lnTo>
                      <a:pt x="214" y="1860"/>
                    </a:lnTo>
                    <a:lnTo>
                      <a:pt x="207" y="1910"/>
                    </a:lnTo>
                    <a:lnTo>
                      <a:pt x="202" y="1958"/>
                    </a:lnTo>
                    <a:lnTo>
                      <a:pt x="196" y="2008"/>
                    </a:lnTo>
                    <a:lnTo>
                      <a:pt x="193" y="2058"/>
                    </a:lnTo>
                    <a:lnTo>
                      <a:pt x="191" y="2110"/>
                    </a:lnTo>
                    <a:lnTo>
                      <a:pt x="191" y="2160"/>
                    </a:lnTo>
                    <a:lnTo>
                      <a:pt x="191" y="2160"/>
                    </a:lnTo>
                    <a:lnTo>
                      <a:pt x="191" y="2210"/>
                    </a:lnTo>
                    <a:lnTo>
                      <a:pt x="193" y="2262"/>
                    </a:lnTo>
                    <a:lnTo>
                      <a:pt x="196" y="2312"/>
                    </a:lnTo>
                    <a:lnTo>
                      <a:pt x="202" y="2362"/>
                    </a:lnTo>
                    <a:lnTo>
                      <a:pt x="207" y="2410"/>
                    </a:lnTo>
                    <a:lnTo>
                      <a:pt x="214" y="2460"/>
                    </a:lnTo>
                    <a:lnTo>
                      <a:pt x="222" y="2508"/>
                    </a:lnTo>
                    <a:lnTo>
                      <a:pt x="231" y="2556"/>
                    </a:lnTo>
                    <a:lnTo>
                      <a:pt x="241" y="2604"/>
                    </a:lnTo>
                    <a:lnTo>
                      <a:pt x="253" y="2651"/>
                    </a:lnTo>
                    <a:lnTo>
                      <a:pt x="265" y="2699"/>
                    </a:lnTo>
                    <a:lnTo>
                      <a:pt x="279" y="2746"/>
                    </a:lnTo>
                    <a:lnTo>
                      <a:pt x="295" y="2790"/>
                    </a:lnTo>
                    <a:lnTo>
                      <a:pt x="310" y="2837"/>
                    </a:lnTo>
                    <a:lnTo>
                      <a:pt x="327" y="2882"/>
                    </a:lnTo>
                    <a:lnTo>
                      <a:pt x="346" y="2927"/>
                    </a:lnTo>
                    <a:lnTo>
                      <a:pt x="365" y="2970"/>
                    </a:lnTo>
                    <a:lnTo>
                      <a:pt x="386" y="3013"/>
                    </a:lnTo>
                    <a:lnTo>
                      <a:pt x="407" y="3056"/>
                    </a:lnTo>
                    <a:lnTo>
                      <a:pt x="429" y="3097"/>
                    </a:lnTo>
                    <a:lnTo>
                      <a:pt x="453" y="3140"/>
                    </a:lnTo>
                    <a:lnTo>
                      <a:pt x="477" y="3180"/>
                    </a:lnTo>
                    <a:lnTo>
                      <a:pt x="501" y="3221"/>
                    </a:lnTo>
                    <a:lnTo>
                      <a:pt x="527" y="3261"/>
                    </a:lnTo>
                    <a:lnTo>
                      <a:pt x="555" y="3299"/>
                    </a:lnTo>
                    <a:lnTo>
                      <a:pt x="582" y="3336"/>
                    </a:lnTo>
                    <a:lnTo>
                      <a:pt x="611" y="3374"/>
                    </a:lnTo>
                    <a:lnTo>
                      <a:pt x="641" y="3412"/>
                    </a:lnTo>
                    <a:lnTo>
                      <a:pt x="672" y="3448"/>
                    </a:lnTo>
                    <a:lnTo>
                      <a:pt x="703" y="3483"/>
                    </a:lnTo>
                    <a:lnTo>
                      <a:pt x="736" y="3517"/>
                    </a:lnTo>
                    <a:lnTo>
                      <a:pt x="768" y="3552"/>
                    </a:lnTo>
                    <a:lnTo>
                      <a:pt x="803" y="3584"/>
                    </a:lnTo>
                    <a:lnTo>
                      <a:pt x="837" y="3617"/>
                    </a:lnTo>
                    <a:lnTo>
                      <a:pt x="872" y="3648"/>
                    </a:lnTo>
                    <a:lnTo>
                      <a:pt x="908" y="3679"/>
                    </a:lnTo>
                    <a:lnTo>
                      <a:pt x="946" y="3709"/>
                    </a:lnTo>
                    <a:lnTo>
                      <a:pt x="984" y="3738"/>
                    </a:lnTo>
                    <a:lnTo>
                      <a:pt x="1021" y="3765"/>
                    </a:lnTo>
                    <a:lnTo>
                      <a:pt x="1059" y="3793"/>
                    </a:lnTo>
                    <a:lnTo>
                      <a:pt x="1099" y="3819"/>
                    </a:lnTo>
                    <a:lnTo>
                      <a:pt x="1140" y="3843"/>
                    </a:lnTo>
                    <a:lnTo>
                      <a:pt x="1180" y="3867"/>
                    </a:lnTo>
                    <a:lnTo>
                      <a:pt x="1223" y="3891"/>
                    </a:lnTo>
                    <a:lnTo>
                      <a:pt x="1264" y="3913"/>
                    </a:lnTo>
                    <a:lnTo>
                      <a:pt x="1307" y="3934"/>
                    </a:lnTo>
                    <a:lnTo>
                      <a:pt x="1350" y="3955"/>
                    </a:lnTo>
                    <a:lnTo>
                      <a:pt x="1393" y="3974"/>
                    </a:lnTo>
                    <a:lnTo>
                      <a:pt x="1438" y="3993"/>
                    </a:lnTo>
                    <a:lnTo>
                      <a:pt x="1483" y="4010"/>
                    </a:lnTo>
                    <a:lnTo>
                      <a:pt x="1530" y="4025"/>
                    </a:lnTo>
                    <a:lnTo>
                      <a:pt x="1574" y="4041"/>
                    </a:lnTo>
                    <a:lnTo>
                      <a:pt x="1621" y="4055"/>
                    </a:lnTo>
                    <a:lnTo>
                      <a:pt x="1669" y="4067"/>
                    </a:lnTo>
                    <a:lnTo>
                      <a:pt x="1716" y="4079"/>
                    </a:lnTo>
                    <a:lnTo>
                      <a:pt x="1764" y="4089"/>
                    </a:lnTo>
                    <a:lnTo>
                      <a:pt x="1812" y="4098"/>
                    </a:lnTo>
                    <a:lnTo>
                      <a:pt x="1860" y="4106"/>
                    </a:lnTo>
                    <a:lnTo>
                      <a:pt x="1910" y="4113"/>
                    </a:lnTo>
                    <a:lnTo>
                      <a:pt x="1958" y="4118"/>
                    </a:lnTo>
                    <a:lnTo>
                      <a:pt x="2008" y="4124"/>
                    </a:lnTo>
                    <a:lnTo>
                      <a:pt x="2058" y="4127"/>
                    </a:lnTo>
                    <a:lnTo>
                      <a:pt x="2110" y="4129"/>
                    </a:lnTo>
                    <a:lnTo>
                      <a:pt x="2160" y="4129"/>
                    </a:lnTo>
                    <a:lnTo>
                      <a:pt x="2160" y="4129"/>
                    </a:lnTo>
                    <a:lnTo>
                      <a:pt x="2210" y="4129"/>
                    </a:lnTo>
                    <a:lnTo>
                      <a:pt x="2262" y="4127"/>
                    </a:lnTo>
                    <a:lnTo>
                      <a:pt x="2312" y="4124"/>
                    </a:lnTo>
                    <a:lnTo>
                      <a:pt x="2362" y="4118"/>
                    </a:lnTo>
                    <a:lnTo>
                      <a:pt x="2410" y="4113"/>
                    </a:lnTo>
                    <a:lnTo>
                      <a:pt x="2460" y="4106"/>
                    </a:lnTo>
                    <a:lnTo>
                      <a:pt x="2508" y="4098"/>
                    </a:lnTo>
                    <a:lnTo>
                      <a:pt x="2556" y="4089"/>
                    </a:lnTo>
                    <a:lnTo>
                      <a:pt x="2604" y="4079"/>
                    </a:lnTo>
                    <a:lnTo>
                      <a:pt x="2651" y="4067"/>
                    </a:lnTo>
                    <a:lnTo>
                      <a:pt x="2699" y="4055"/>
                    </a:lnTo>
                    <a:lnTo>
                      <a:pt x="2746" y="4041"/>
                    </a:lnTo>
                    <a:lnTo>
                      <a:pt x="2790" y="4025"/>
                    </a:lnTo>
                    <a:lnTo>
                      <a:pt x="2837" y="4010"/>
                    </a:lnTo>
                    <a:lnTo>
                      <a:pt x="2882" y="3993"/>
                    </a:lnTo>
                    <a:lnTo>
                      <a:pt x="2927" y="3974"/>
                    </a:lnTo>
                    <a:lnTo>
                      <a:pt x="2970" y="3955"/>
                    </a:lnTo>
                    <a:lnTo>
                      <a:pt x="3013" y="3934"/>
                    </a:lnTo>
                    <a:lnTo>
                      <a:pt x="3056" y="3913"/>
                    </a:lnTo>
                    <a:lnTo>
                      <a:pt x="3097" y="3891"/>
                    </a:lnTo>
                    <a:lnTo>
                      <a:pt x="3140" y="3867"/>
                    </a:lnTo>
                    <a:lnTo>
                      <a:pt x="3180" y="3843"/>
                    </a:lnTo>
                    <a:lnTo>
                      <a:pt x="3221" y="3819"/>
                    </a:lnTo>
                    <a:lnTo>
                      <a:pt x="3261" y="3793"/>
                    </a:lnTo>
                    <a:lnTo>
                      <a:pt x="3299" y="3765"/>
                    </a:lnTo>
                    <a:lnTo>
                      <a:pt x="3336" y="3738"/>
                    </a:lnTo>
                    <a:lnTo>
                      <a:pt x="3374" y="3709"/>
                    </a:lnTo>
                    <a:lnTo>
                      <a:pt x="3412" y="3679"/>
                    </a:lnTo>
                    <a:lnTo>
                      <a:pt x="3448" y="3648"/>
                    </a:lnTo>
                    <a:lnTo>
                      <a:pt x="3483" y="3617"/>
                    </a:lnTo>
                    <a:lnTo>
                      <a:pt x="3517" y="3584"/>
                    </a:lnTo>
                    <a:lnTo>
                      <a:pt x="3552" y="3552"/>
                    </a:lnTo>
                    <a:lnTo>
                      <a:pt x="3584" y="3517"/>
                    </a:lnTo>
                    <a:lnTo>
                      <a:pt x="3617" y="3483"/>
                    </a:lnTo>
                    <a:lnTo>
                      <a:pt x="3648" y="3448"/>
                    </a:lnTo>
                    <a:lnTo>
                      <a:pt x="3679" y="3412"/>
                    </a:lnTo>
                    <a:lnTo>
                      <a:pt x="3709" y="3374"/>
                    </a:lnTo>
                    <a:lnTo>
                      <a:pt x="3738" y="3336"/>
                    </a:lnTo>
                    <a:lnTo>
                      <a:pt x="3765" y="3299"/>
                    </a:lnTo>
                    <a:lnTo>
                      <a:pt x="3793" y="3261"/>
                    </a:lnTo>
                    <a:lnTo>
                      <a:pt x="3819" y="3221"/>
                    </a:lnTo>
                    <a:lnTo>
                      <a:pt x="3843" y="3180"/>
                    </a:lnTo>
                    <a:lnTo>
                      <a:pt x="3867" y="3140"/>
                    </a:lnTo>
                    <a:lnTo>
                      <a:pt x="3891" y="3097"/>
                    </a:lnTo>
                    <a:lnTo>
                      <a:pt x="3913" y="3056"/>
                    </a:lnTo>
                    <a:lnTo>
                      <a:pt x="3934" y="3013"/>
                    </a:lnTo>
                    <a:lnTo>
                      <a:pt x="3955" y="2970"/>
                    </a:lnTo>
                    <a:lnTo>
                      <a:pt x="3974" y="2927"/>
                    </a:lnTo>
                    <a:lnTo>
                      <a:pt x="3993" y="2882"/>
                    </a:lnTo>
                    <a:lnTo>
                      <a:pt x="4010" y="2837"/>
                    </a:lnTo>
                    <a:lnTo>
                      <a:pt x="4025" y="2790"/>
                    </a:lnTo>
                    <a:lnTo>
                      <a:pt x="4041" y="2746"/>
                    </a:lnTo>
                    <a:lnTo>
                      <a:pt x="4055" y="2699"/>
                    </a:lnTo>
                    <a:lnTo>
                      <a:pt x="4067" y="2651"/>
                    </a:lnTo>
                    <a:lnTo>
                      <a:pt x="4079" y="2604"/>
                    </a:lnTo>
                    <a:lnTo>
                      <a:pt x="4089" y="2556"/>
                    </a:lnTo>
                    <a:lnTo>
                      <a:pt x="4098" y="2508"/>
                    </a:lnTo>
                    <a:lnTo>
                      <a:pt x="4106" y="2460"/>
                    </a:lnTo>
                    <a:lnTo>
                      <a:pt x="4113" y="2410"/>
                    </a:lnTo>
                    <a:lnTo>
                      <a:pt x="4118" y="2362"/>
                    </a:lnTo>
                    <a:lnTo>
                      <a:pt x="4124" y="2312"/>
                    </a:lnTo>
                    <a:lnTo>
                      <a:pt x="4127" y="2262"/>
                    </a:lnTo>
                    <a:lnTo>
                      <a:pt x="4129" y="2210"/>
                    </a:lnTo>
                    <a:lnTo>
                      <a:pt x="4129" y="2160"/>
                    </a:lnTo>
                    <a:lnTo>
                      <a:pt x="4129" y="2160"/>
                    </a:lnTo>
                    <a:lnTo>
                      <a:pt x="4129" y="2110"/>
                    </a:lnTo>
                    <a:lnTo>
                      <a:pt x="4127" y="2058"/>
                    </a:lnTo>
                    <a:lnTo>
                      <a:pt x="4124" y="2008"/>
                    </a:lnTo>
                    <a:lnTo>
                      <a:pt x="4118" y="1958"/>
                    </a:lnTo>
                    <a:lnTo>
                      <a:pt x="4113" y="1910"/>
                    </a:lnTo>
                    <a:lnTo>
                      <a:pt x="4106" y="1860"/>
                    </a:lnTo>
                    <a:lnTo>
                      <a:pt x="4098" y="1812"/>
                    </a:lnTo>
                    <a:lnTo>
                      <a:pt x="4089" y="1764"/>
                    </a:lnTo>
                    <a:lnTo>
                      <a:pt x="4079" y="1716"/>
                    </a:lnTo>
                    <a:lnTo>
                      <a:pt x="4067" y="1669"/>
                    </a:lnTo>
                    <a:lnTo>
                      <a:pt x="4055" y="1621"/>
                    </a:lnTo>
                    <a:lnTo>
                      <a:pt x="4041" y="1574"/>
                    </a:lnTo>
                    <a:lnTo>
                      <a:pt x="4025" y="1530"/>
                    </a:lnTo>
                    <a:lnTo>
                      <a:pt x="4010" y="1483"/>
                    </a:lnTo>
                    <a:lnTo>
                      <a:pt x="3993" y="1438"/>
                    </a:lnTo>
                    <a:lnTo>
                      <a:pt x="3974" y="1393"/>
                    </a:lnTo>
                    <a:lnTo>
                      <a:pt x="3955" y="1350"/>
                    </a:lnTo>
                    <a:lnTo>
                      <a:pt x="3934" y="1307"/>
                    </a:lnTo>
                    <a:lnTo>
                      <a:pt x="3913" y="1264"/>
                    </a:lnTo>
                    <a:lnTo>
                      <a:pt x="3891" y="1223"/>
                    </a:lnTo>
                    <a:lnTo>
                      <a:pt x="3867" y="1180"/>
                    </a:lnTo>
                    <a:lnTo>
                      <a:pt x="3843" y="1140"/>
                    </a:lnTo>
                    <a:lnTo>
                      <a:pt x="3819" y="1099"/>
                    </a:lnTo>
                    <a:lnTo>
                      <a:pt x="3793" y="1059"/>
                    </a:lnTo>
                    <a:lnTo>
                      <a:pt x="3765" y="1021"/>
                    </a:lnTo>
                    <a:lnTo>
                      <a:pt x="3738" y="984"/>
                    </a:lnTo>
                    <a:lnTo>
                      <a:pt x="3709" y="946"/>
                    </a:lnTo>
                    <a:lnTo>
                      <a:pt x="3679" y="908"/>
                    </a:lnTo>
                    <a:lnTo>
                      <a:pt x="3648" y="872"/>
                    </a:lnTo>
                    <a:lnTo>
                      <a:pt x="3617" y="837"/>
                    </a:lnTo>
                    <a:lnTo>
                      <a:pt x="3584" y="803"/>
                    </a:lnTo>
                    <a:lnTo>
                      <a:pt x="3552" y="768"/>
                    </a:lnTo>
                    <a:lnTo>
                      <a:pt x="3517" y="736"/>
                    </a:lnTo>
                    <a:lnTo>
                      <a:pt x="3483" y="703"/>
                    </a:lnTo>
                    <a:lnTo>
                      <a:pt x="3448" y="672"/>
                    </a:lnTo>
                    <a:lnTo>
                      <a:pt x="3412" y="641"/>
                    </a:lnTo>
                    <a:lnTo>
                      <a:pt x="3374" y="611"/>
                    </a:lnTo>
                    <a:lnTo>
                      <a:pt x="3336" y="582"/>
                    </a:lnTo>
                    <a:lnTo>
                      <a:pt x="3299" y="555"/>
                    </a:lnTo>
                    <a:lnTo>
                      <a:pt x="3261" y="527"/>
                    </a:lnTo>
                    <a:lnTo>
                      <a:pt x="3221" y="501"/>
                    </a:lnTo>
                    <a:lnTo>
                      <a:pt x="3180" y="477"/>
                    </a:lnTo>
                    <a:lnTo>
                      <a:pt x="3140" y="453"/>
                    </a:lnTo>
                    <a:lnTo>
                      <a:pt x="3097" y="429"/>
                    </a:lnTo>
                    <a:lnTo>
                      <a:pt x="3056" y="407"/>
                    </a:lnTo>
                    <a:lnTo>
                      <a:pt x="3013" y="386"/>
                    </a:lnTo>
                    <a:lnTo>
                      <a:pt x="2970" y="365"/>
                    </a:lnTo>
                    <a:lnTo>
                      <a:pt x="2927" y="346"/>
                    </a:lnTo>
                    <a:lnTo>
                      <a:pt x="2882" y="327"/>
                    </a:lnTo>
                    <a:lnTo>
                      <a:pt x="2837" y="310"/>
                    </a:lnTo>
                    <a:lnTo>
                      <a:pt x="2790" y="295"/>
                    </a:lnTo>
                    <a:lnTo>
                      <a:pt x="2746" y="279"/>
                    </a:lnTo>
                    <a:lnTo>
                      <a:pt x="2699" y="265"/>
                    </a:lnTo>
                    <a:lnTo>
                      <a:pt x="2651" y="253"/>
                    </a:lnTo>
                    <a:lnTo>
                      <a:pt x="2604" y="241"/>
                    </a:lnTo>
                    <a:lnTo>
                      <a:pt x="2556" y="231"/>
                    </a:lnTo>
                    <a:lnTo>
                      <a:pt x="2508" y="222"/>
                    </a:lnTo>
                    <a:lnTo>
                      <a:pt x="2460" y="214"/>
                    </a:lnTo>
                    <a:lnTo>
                      <a:pt x="2410" y="207"/>
                    </a:lnTo>
                    <a:lnTo>
                      <a:pt x="2362" y="202"/>
                    </a:lnTo>
                    <a:lnTo>
                      <a:pt x="2312" y="196"/>
                    </a:lnTo>
                    <a:lnTo>
                      <a:pt x="2262" y="193"/>
                    </a:lnTo>
                    <a:lnTo>
                      <a:pt x="2210" y="191"/>
                    </a:lnTo>
                    <a:lnTo>
                      <a:pt x="2160" y="191"/>
                    </a:lnTo>
                    <a:lnTo>
                      <a:pt x="2160"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4" name="Freeform 6">
                <a:extLst>
                  <a:ext uri="{FF2B5EF4-FFF2-40B4-BE49-F238E27FC236}">
                    <a16:creationId xmlns:a16="http://schemas.microsoft.com/office/drawing/2014/main" id="{AD7176C6-D13F-4080-930E-9247E2C0DA38}"/>
                  </a:ext>
                </a:extLst>
              </p:cNvPr>
              <p:cNvSpPr>
                <a:spLocks noEditPoints="1"/>
              </p:cNvSpPr>
              <p:nvPr/>
            </p:nvSpPr>
            <p:spPr bwMode="auto">
              <a:xfrm>
                <a:off x="1778" y="0"/>
                <a:ext cx="2204" cy="4320"/>
              </a:xfrm>
              <a:custGeom>
                <a:avLst/>
                <a:gdLst>
                  <a:gd name="T0" fmla="*/ 988 w 2204"/>
                  <a:gd name="T1" fmla="*/ 4310 h 4320"/>
                  <a:gd name="T2" fmla="*/ 823 w 2204"/>
                  <a:gd name="T3" fmla="*/ 4253 h 4320"/>
                  <a:gd name="T4" fmla="*/ 666 w 2204"/>
                  <a:gd name="T5" fmla="*/ 4149 h 4320"/>
                  <a:gd name="T6" fmla="*/ 520 w 2204"/>
                  <a:gd name="T7" fmla="*/ 4003 h 4320"/>
                  <a:gd name="T8" fmla="*/ 304 w 2204"/>
                  <a:gd name="T9" fmla="*/ 3662 h 4320"/>
                  <a:gd name="T10" fmla="*/ 122 w 2204"/>
                  <a:gd name="T11" fmla="*/ 3159 h 4320"/>
                  <a:gd name="T12" fmla="*/ 20 w 2204"/>
                  <a:gd name="T13" fmla="*/ 2577 h 4320"/>
                  <a:gd name="T14" fmla="*/ 1 w 2204"/>
                  <a:gd name="T15" fmla="*/ 2055 h 4320"/>
                  <a:gd name="T16" fmla="*/ 60 w 2204"/>
                  <a:gd name="T17" fmla="*/ 1445 h 4320"/>
                  <a:gd name="T18" fmla="*/ 203 w 2204"/>
                  <a:gd name="T19" fmla="*/ 897 h 4320"/>
                  <a:gd name="T20" fmla="*/ 385 w 2204"/>
                  <a:gd name="T21" fmla="*/ 508 h 4320"/>
                  <a:gd name="T22" fmla="*/ 590 w 2204"/>
                  <a:gd name="T23" fmla="*/ 238 h 4320"/>
                  <a:gd name="T24" fmla="*/ 742 w 2204"/>
                  <a:gd name="T25" fmla="*/ 114 h 4320"/>
                  <a:gd name="T26" fmla="*/ 904 w 2204"/>
                  <a:gd name="T27" fmla="*/ 33 h 4320"/>
                  <a:gd name="T28" fmla="*/ 1073 w 2204"/>
                  <a:gd name="T29" fmla="*/ 2 h 4320"/>
                  <a:gd name="T30" fmla="*/ 1216 w 2204"/>
                  <a:gd name="T31" fmla="*/ 10 h 4320"/>
                  <a:gd name="T32" fmla="*/ 1381 w 2204"/>
                  <a:gd name="T33" fmla="*/ 67 h 4320"/>
                  <a:gd name="T34" fmla="*/ 1538 w 2204"/>
                  <a:gd name="T35" fmla="*/ 171 h 4320"/>
                  <a:gd name="T36" fmla="*/ 1684 w 2204"/>
                  <a:gd name="T37" fmla="*/ 317 h 4320"/>
                  <a:gd name="T38" fmla="*/ 1900 w 2204"/>
                  <a:gd name="T39" fmla="*/ 658 h 4320"/>
                  <a:gd name="T40" fmla="*/ 2082 w 2204"/>
                  <a:gd name="T41" fmla="*/ 1161 h 4320"/>
                  <a:gd name="T42" fmla="*/ 2184 w 2204"/>
                  <a:gd name="T43" fmla="*/ 1743 h 4320"/>
                  <a:gd name="T44" fmla="*/ 2203 w 2204"/>
                  <a:gd name="T45" fmla="*/ 2265 h 4320"/>
                  <a:gd name="T46" fmla="*/ 2144 w 2204"/>
                  <a:gd name="T47" fmla="*/ 2875 h 4320"/>
                  <a:gd name="T48" fmla="*/ 2001 w 2204"/>
                  <a:gd name="T49" fmla="*/ 3423 h 4320"/>
                  <a:gd name="T50" fmla="*/ 1819 w 2204"/>
                  <a:gd name="T51" fmla="*/ 3812 h 4320"/>
                  <a:gd name="T52" fmla="*/ 1614 w 2204"/>
                  <a:gd name="T53" fmla="*/ 4082 h 4320"/>
                  <a:gd name="T54" fmla="*/ 1462 w 2204"/>
                  <a:gd name="T55" fmla="*/ 4206 h 4320"/>
                  <a:gd name="T56" fmla="*/ 1300 w 2204"/>
                  <a:gd name="T57" fmla="*/ 4287 h 4320"/>
                  <a:gd name="T58" fmla="*/ 1131 w 2204"/>
                  <a:gd name="T59" fmla="*/ 4318 h 4320"/>
                  <a:gd name="T60" fmla="*/ 1061 w 2204"/>
                  <a:gd name="T61" fmla="*/ 193 h 4320"/>
                  <a:gd name="T62" fmla="*/ 935 w 2204"/>
                  <a:gd name="T63" fmla="*/ 226 h 4320"/>
                  <a:gd name="T64" fmla="*/ 732 w 2204"/>
                  <a:gd name="T65" fmla="*/ 369 h 4320"/>
                  <a:gd name="T66" fmla="*/ 509 w 2204"/>
                  <a:gd name="T67" fmla="*/ 677 h 4320"/>
                  <a:gd name="T68" fmla="*/ 353 w 2204"/>
                  <a:gd name="T69" fmla="*/ 1047 h 4320"/>
                  <a:gd name="T70" fmla="*/ 232 w 2204"/>
                  <a:gd name="T71" fmla="*/ 1574 h 4320"/>
                  <a:gd name="T72" fmla="*/ 191 w 2204"/>
                  <a:gd name="T73" fmla="*/ 2160 h 4320"/>
                  <a:gd name="T74" fmla="*/ 220 w 2204"/>
                  <a:gd name="T75" fmla="*/ 2651 h 4320"/>
                  <a:gd name="T76" fmla="*/ 329 w 2204"/>
                  <a:gd name="T77" fmla="*/ 3190 h 4320"/>
                  <a:gd name="T78" fmla="*/ 475 w 2204"/>
                  <a:gd name="T79" fmla="*/ 3578 h 4320"/>
                  <a:gd name="T80" fmla="*/ 692 w 2204"/>
                  <a:gd name="T81" fmla="*/ 3910 h 4320"/>
                  <a:gd name="T82" fmla="*/ 894 w 2204"/>
                  <a:gd name="T83" fmla="*/ 4074 h 4320"/>
                  <a:gd name="T84" fmla="*/ 1038 w 2204"/>
                  <a:gd name="T85" fmla="*/ 4124 h 4320"/>
                  <a:gd name="T86" fmla="*/ 1143 w 2204"/>
                  <a:gd name="T87" fmla="*/ 4127 h 4320"/>
                  <a:gd name="T88" fmla="*/ 1269 w 2204"/>
                  <a:gd name="T89" fmla="*/ 4094 h 4320"/>
                  <a:gd name="T90" fmla="*/ 1472 w 2204"/>
                  <a:gd name="T91" fmla="*/ 3951 h 4320"/>
                  <a:gd name="T92" fmla="*/ 1695 w 2204"/>
                  <a:gd name="T93" fmla="*/ 3643 h 4320"/>
                  <a:gd name="T94" fmla="*/ 1851 w 2204"/>
                  <a:gd name="T95" fmla="*/ 3273 h 4320"/>
                  <a:gd name="T96" fmla="*/ 1972 w 2204"/>
                  <a:gd name="T97" fmla="*/ 2746 h 4320"/>
                  <a:gd name="T98" fmla="*/ 2013 w 2204"/>
                  <a:gd name="T99" fmla="*/ 2160 h 4320"/>
                  <a:gd name="T100" fmla="*/ 1984 w 2204"/>
                  <a:gd name="T101" fmla="*/ 1669 h 4320"/>
                  <a:gd name="T102" fmla="*/ 1875 w 2204"/>
                  <a:gd name="T103" fmla="*/ 1130 h 4320"/>
                  <a:gd name="T104" fmla="*/ 1729 w 2204"/>
                  <a:gd name="T105" fmla="*/ 742 h 4320"/>
                  <a:gd name="T106" fmla="*/ 1512 w 2204"/>
                  <a:gd name="T107" fmla="*/ 410 h 4320"/>
                  <a:gd name="T108" fmla="*/ 1310 w 2204"/>
                  <a:gd name="T109" fmla="*/ 246 h 4320"/>
                  <a:gd name="T110" fmla="*/ 1166 w 2204"/>
                  <a:gd name="T111" fmla="*/ 1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4320">
                    <a:moveTo>
                      <a:pt x="1102" y="4320"/>
                    </a:moveTo>
                    <a:lnTo>
                      <a:pt x="1102" y="4320"/>
                    </a:lnTo>
                    <a:lnTo>
                      <a:pt x="1073" y="4318"/>
                    </a:lnTo>
                    <a:lnTo>
                      <a:pt x="1045" y="4317"/>
                    </a:lnTo>
                    <a:lnTo>
                      <a:pt x="1016" y="4313"/>
                    </a:lnTo>
                    <a:lnTo>
                      <a:pt x="988" y="4310"/>
                    </a:lnTo>
                    <a:lnTo>
                      <a:pt x="959" y="4303"/>
                    </a:lnTo>
                    <a:lnTo>
                      <a:pt x="931" y="4296"/>
                    </a:lnTo>
                    <a:lnTo>
                      <a:pt x="904" y="4287"/>
                    </a:lnTo>
                    <a:lnTo>
                      <a:pt x="876" y="4277"/>
                    </a:lnTo>
                    <a:lnTo>
                      <a:pt x="849" y="4265"/>
                    </a:lnTo>
                    <a:lnTo>
                      <a:pt x="823" y="4253"/>
                    </a:lnTo>
                    <a:lnTo>
                      <a:pt x="795" y="4239"/>
                    </a:lnTo>
                    <a:lnTo>
                      <a:pt x="770" y="4224"/>
                    </a:lnTo>
                    <a:lnTo>
                      <a:pt x="742" y="4206"/>
                    </a:lnTo>
                    <a:lnTo>
                      <a:pt x="716" y="4189"/>
                    </a:lnTo>
                    <a:lnTo>
                      <a:pt x="690" y="4170"/>
                    </a:lnTo>
                    <a:lnTo>
                      <a:pt x="666" y="4149"/>
                    </a:lnTo>
                    <a:lnTo>
                      <a:pt x="640" y="4129"/>
                    </a:lnTo>
                    <a:lnTo>
                      <a:pt x="615" y="4105"/>
                    </a:lnTo>
                    <a:lnTo>
                      <a:pt x="590" y="4082"/>
                    </a:lnTo>
                    <a:lnTo>
                      <a:pt x="566" y="4056"/>
                    </a:lnTo>
                    <a:lnTo>
                      <a:pt x="542" y="4031"/>
                    </a:lnTo>
                    <a:lnTo>
                      <a:pt x="520" y="4003"/>
                    </a:lnTo>
                    <a:lnTo>
                      <a:pt x="473" y="3943"/>
                    </a:lnTo>
                    <a:lnTo>
                      <a:pt x="429" y="3879"/>
                    </a:lnTo>
                    <a:lnTo>
                      <a:pt x="385" y="3812"/>
                    </a:lnTo>
                    <a:lnTo>
                      <a:pt x="344" y="3740"/>
                    </a:lnTo>
                    <a:lnTo>
                      <a:pt x="304" y="3662"/>
                    </a:lnTo>
                    <a:lnTo>
                      <a:pt x="304" y="3662"/>
                    </a:lnTo>
                    <a:lnTo>
                      <a:pt x="268" y="3584"/>
                    </a:lnTo>
                    <a:lnTo>
                      <a:pt x="234" y="3505"/>
                    </a:lnTo>
                    <a:lnTo>
                      <a:pt x="203" y="3423"/>
                    </a:lnTo>
                    <a:lnTo>
                      <a:pt x="174" y="3336"/>
                    </a:lnTo>
                    <a:lnTo>
                      <a:pt x="146" y="3249"/>
                    </a:lnTo>
                    <a:lnTo>
                      <a:pt x="122" y="3159"/>
                    </a:lnTo>
                    <a:lnTo>
                      <a:pt x="98" y="3066"/>
                    </a:lnTo>
                    <a:lnTo>
                      <a:pt x="79" y="2971"/>
                    </a:lnTo>
                    <a:lnTo>
                      <a:pt x="60" y="2875"/>
                    </a:lnTo>
                    <a:lnTo>
                      <a:pt x="44" y="2777"/>
                    </a:lnTo>
                    <a:lnTo>
                      <a:pt x="31" y="2678"/>
                    </a:lnTo>
                    <a:lnTo>
                      <a:pt x="20" y="2577"/>
                    </a:lnTo>
                    <a:lnTo>
                      <a:pt x="10" y="2473"/>
                    </a:lnTo>
                    <a:lnTo>
                      <a:pt x="5" y="2370"/>
                    </a:lnTo>
                    <a:lnTo>
                      <a:pt x="1" y="2265"/>
                    </a:lnTo>
                    <a:lnTo>
                      <a:pt x="0" y="2160"/>
                    </a:lnTo>
                    <a:lnTo>
                      <a:pt x="0" y="2160"/>
                    </a:lnTo>
                    <a:lnTo>
                      <a:pt x="1" y="2055"/>
                    </a:lnTo>
                    <a:lnTo>
                      <a:pt x="5" y="1950"/>
                    </a:lnTo>
                    <a:lnTo>
                      <a:pt x="10" y="1847"/>
                    </a:lnTo>
                    <a:lnTo>
                      <a:pt x="20" y="1743"/>
                    </a:lnTo>
                    <a:lnTo>
                      <a:pt x="31" y="1642"/>
                    </a:lnTo>
                    <a:lnTo>
                      <a:pt x="44" y="1543"/>
                    </a:lnTo>
                    <a:lnTo>
                      <a:pt x="60" y="1445"/>
                    </a:lnTo>
                    <a:lnTo>
                      <a:pt x="79" y="1349"/>
                    </a:lnTo>
                    <a:lnTo>
                      <a:pt x="98" y="1254"/>
                    </a:lnTo>
                    <a:lnTo>
                      <a:pt x="122" y="1161"/>
                    </a:lnTo>
                    <a:lnTo>
                      <a:pt x="146" y="1071"/>
                    </a:lnTo>
                    <a:lnTo>
                      <a:pt x="174" y="984"/>
                    </a:lnTo>
                    <a:lnTo>
                      <a:pt x="203" y="897"/>
                    </a:lnTo>
                    <a:lnTo>
                      <a:pt x="234" y="815"/>
                    </a:lnTo>
                    <a:lnTo>
                      <a:pt x="268" y="736"/>
                    </a:lnTo>
                    <a:lnTo>
                      <a:pt x="304" y="658"/>
                    </a:lnTo>
                    <a:lnTo>
                      <a:pt x="304" y="658"/>
                    </a:lnTo>
                    <a:lnTo>
                      <a:pt x="344" y="580"/>
                    </a:lnTo>
                    <a:lnTo>
                      <a:pt x="385" y="508"/>
                    </a:lnTo>
                    <a:lnTo>
                      <a:pt x="429" y="441"/>
                    </a:lnTo>
                    <a:lnTo>
                      <a:pt x="473" y="377"/>
                    </a:lnTo>
                    <a:lnTo>
                      <a:pt x="520" y="317"/>
                    </a:lnTo>
                    <a:lnTo>
                      <a:pt x="542" y="289"/>
                    </a:lnTo>
                    <a:lnTo>
                      <a:pt x="566" y="264"/>
                    </a:lnTo>
                    <a:lnTo>
                      <a:pt x="590" y="238"/>
                    </a:lnTo>
                    <a:lnTo>
                      <a:pt x="615" y="215"/>
                    </a:lnTo>
                    <a:lnTo>
                      <a:pt x="640" y="191"/>
                    </a:lnTo>
                    <a:lnTo>
                      <a:pt x="666" y="171"/>
                    </a:lnTo>
                    <a:lnTo>
                      <a:pt x="690" y="150"/>
                    </a:lnTo>
                    <a:lnTo>
                      <a:pt x="716" y="131"/>
                    </a:lnTo>
                    <a:lnTo>
                      <a:pt x="742" y="114"/>
                    </a:lnTo>
                    <a:lnTo>
                      <a:pt x="770" y="96"/>
                    </a:lnTo>
                    <a:lnTo>
                      <a:pt x="795" y="81"/>
                    </a:lnTo>
                    <a:lnTo>
                      <a:pt x="823" y="67"/>
                    </a:lnTo>
                    <a:lnTo>
                      <a:pt x="849" y="55"/>
                    </a:lnTo>
                    <a:lnTo>
                      <a:pt x="876" y="43"/>
                    </a:lnTo>
                    <a:lnTo>
                      <a:pt x="904" y="33"/>
                    </a:lnTo>
                    <a:lnTo>
                      <a:pt x="931" y="24"/>
                    </a:lnTo>
                    <a:lnTo>
                      <a:pt x="959" y="17"/>
                    </a:lnTo>
                    <a:lnTo>
                      <a:pt x="988" y="10"/>
                    </a:lnTo>
                    <a:lnTo>
                      <a:pt x="1016" y="7"/>
                    </a:lnTo>
                    <a:lnTo>
                      <a:pt x="1045" y="3"/>
                    </a:lnTo>
                    <a:lnTo>
                      <a:pt x="1073" y="2"/>
                    </a:lnTo>
                    <a:lnTo>
                      <a:pt x="1102" y="0"/>
                    </a:lnTo>
                    <a:lnTo>
                      <a:pt x="1102" y="0"/>
                    </a:lnTo>
                    <a:lnTo>
                      <a:pt x="1131" y="2"/>
                    </a:lnTo>
                    <a:lnTo>
                      <a:pt x="1159" y="3"/>
                    </a:lnTo>
                    <a:lnTo>
                      <a:pt x="1188" y="7"/>
                    </a:lnTo>
                    <a:lnTo>
                      <a:pt x="1216" y="10"/>
                    </a:lnTo>
                    <a:lnTo>
                      <a:pt x="1245" y="17"/>
                    </a:lnTo>
                    <a:lnTo>
                      <a:pt x="1273" y="24"/>
                    </a:lnTo>
                    <a:lnTo>
                      <a:pt x="1300" y="33"/>
                    </a:lnTo>
                    <a:lnTo>
                      <a:pt x="1328" y="43"/>
                    </a:lnTo>
                    <a:lnTo>
                      <a:pt x="1355" y="55"/>
                    </a:lnTo>
                    <a:lnTo>
                      <a:pt x="1381" y="67"/>
                    </a:lnTo>
                    <a:lnTo>
                      <a:pt x="1409" y="81"/>
                    </a:lnTo>
                    <a:lnTo>
                      <a:pt x="1434" y="96"/>
                    </a:lnTo>
                    <a:lnTo>
                      <a:pt x="1462" y="114"/>
                    </a:lnTo>
                    <a:lnTo>
                      <a:pt x="1488" y="131"/>
                    </a:lnTo>
                    <a:lnTo>
                      <a:pt x="1514" y="150"/>
                    </a:lnTo>
                    <a:lnTo>
                      <a:pt x="1538" y="171"/>
                    </a:lnTo>
                    <a:lnTo>
                      <a:pt x="1564" y="191"/>
                    </a:lnTo>
                    <a:lnTo>
                      <a:pt x="1589" y="215"/>
                    </a:lnTo>
                    <a:lnTo>
                      <a:pt x="1614" y="238"/>
                    </a:lnTo>
                    <a:lnTo>
                      <a:pt x="1638" y="264"/>
                    </a:lnTo>
                    <a:lnTo>
                      <a:pt x="1662" y="289"/>
                    </a:lnTo>
                    <a:lnTo>
                      <a:pt x="1684" y="317"/>
                    </a:lnTo>
                    <a:lnTo>
                      <a:pt x="1731" y="377"/>
                    </a:lnTo>
                    <a:lnTo>
                      <a:pt x="1775" y="441"/>
                    </a:lnTo>
                    <a:lnTo>
                      <a:pt x="1819" y="508"/>
                    </a:lnTo>
                    <a:lnTo>
                      <a:pt x="1860" y="580"/>
                    </a:lnTo>
                    <a:lnTo>
                      <a:pt x="1900" y="658"/>
                    </a:lnTo>
                    <a:lnTo>
                      <a:pt x="1900" y="658"/>
                    </a:lnTo>
                    <a:lnTo>
                      <a:pt x="1936" y="736"/>
                    </a:lnTo>
                    <a:lnTo>
                      <a:pt x="1970" y="815"/>
                    </a:lnTo>
                    <a:lnTo>
                      <a:pt x="2001" y="897"/>
                    </a:lnTo>
                    <a:lnTo>
                      <a:pt x="2030" y="984"/>
                    </a:lnTo>
                    <a:lnTo>
                      <a:pt x="2058" y="1071"/>
                    </a:lnTo>
                    <a:lnTo>
                      <a:pt x="2082" y="1161"/>
                    </a:lnTo>
                    <a:lnTo>
                      <a:pt x="2106" y="1254"/>
                    </a:lnTo>
                    <a:lnTo>
                      <a:pt x="2125" y="1349"/>
                    </a:lnTo>
                    <a:lnTo>
                      <a:pt x="2144" y="1445"/>
                    </a:lnTo>
                    <a:lnTo>
                      <a:pt x="2160" y="1543"/>
                    </a:lnTo>
                    <a:lnTo>
                      <a:pt x="2173" y="1642"/>
                    </a:lnTo>
                    <a:lnTo>
                      <a:pt x="2184" y="1743"/>
                    </a:lnTo>
                    <a:lnTo>
                      <a:pt x="2194" y="1847"/>
                    </a:lnTo>
                    <a:lnTo>
                      <a:pt x="2199" y="1950"/>
                    </a:lnTo>
                    <a:lnTo>
                      <a:pt x="2203" y="2055"/>
                    </a:lnTo>
                    <a:lnTo>
                      <a:pt x="2204" y="2160"/>
                    </a:lnTo>
                    <a:lnTo>
                      <a:pt x="2204" y="2160"/>
                    </a:lnTo>
                    <a:lnTo>
                      <a:pt x="2203" y="2265"/>
                    </a:lnTo>
                    <a:lnTo>
                      <a:pt x="2199" y="2370"/>
                    </a:lnTo>
                    <a:lnTo>
                      <a:pt x="2194" y="2473"/>
                    </a:lnTo>
                    <a:lnTo>
                      <a:pt x="2184" y="2577"/>
                    </a:lnTo>
                    <a:lnTo>
                      <a:pt x="2173" y="2678"/>
                    </a:lnTo>
                    <a:lnTo>
                      <a:pt x="2160" y="2777"/>
                    </a:lnTo>
                    <a:lnTo>
                      <a:pt x="2144" y="2875"/>
                    </a:lnTo>
                    <a:lnTo>
                      <a:pt x="2125" y="2971"/>
                    </a:lnTo>
                    <a:lnTo>
                      <a:pt x="2106" y="3066"/>
                    </a:lnTo>
                    <a:lnTo>
                      <a:pt x="2082" y="3159"/>
                    </a:lnTo>
                    <a:lnTo>
                      <a:pt x="2058" y="3249"/>
                    </a:lnTo>
                    <a:lnTo>
                      <a:pt x="2030" y="3336"/>
                    </a:lnTo>
                    <a:lnTo>
                      <a:pt x="2001" y="3423"/>
                    </a:lnTo>
                    <a:lnTo>
                      <a:pt x="1970" y="3505"/>
                    </a:lnTo>
                    <a:lnTo>
                      <a:pt x="1936" y="3584"/>
                    </a:lnTo>
                    <a:lnTo>
                      <a:pt x="1900" y="3662"/>
                    </a:lnTo>
                    <a:lnTo>
                      <a:pt x="1900" y="3662"/>
                    </a:lnTo>
                    <a:lnTo>
                      <a:pt x="1860" y="3740"/>
                    </a:lnTo>
                    <a:lnTo>
                      <a:pt x="1819" y="3812"/>
                    </a:lnTo>
                    <a:lnTo>
                      <a:pt x="1775" y="3879"/>
                    </a:lnTo>
                    <a:lnTo>
                      <a:pt x="1731" y="3943"/>
                    </a:lnTo>
                    <a:lnTo>
                      <a:pt x="1684" y="4003"/>
                    </a:lnTo>
                    <a:lnTo>
                      <a:pt x="1662" y="4031"/>
                    </a:lnTo>
                    <a:lnTo>
                      <a:pt x="1638" y="4056"/>
                    </a:lnTo>
                    <a:lnTo>
                      <a:pt x="1614" y="4082"/>
                    </a:lnTo>
                    <a:lnTo>
                      <a:pt x="1589" y="4105"/>
                    </a:lnTo>
                    <a:lnTo>
                      <a:pt x="1564" y="4129"/>
                    </a:lnTo>
                    <a:lnTo>
                      <a:pt x="1538" y="4149"/>
                    </a:lnTo>
                    <a:lnTo>
                      <a:pt x="1514" y="4170"/>
                    </a:lnTo>
                    <a:lnTo>
                      <a:pt x="1488" y="4189"/>
                    </a:lnTo>
                    <a:lnTo>
                      <a:pt x="1462" y="4206"/>
                    </a:lnTo>
                    <a:lnTo>
                      <a:pt x="1434" y="4224"/>
                    </a:lnTo>
                    <a:lnTo>
                      <a:pt x="1409" y="4239"/>
                    </a:lnTo>
                    <a:lnTo>
                      <a:pt x="1381" y="4253"/>
                    </a:lnTo>
                    <a:lnTo>
                      <a:pt x="1355" y="4265"/>
                    </a:lnTo>
                    <a:lnTo>
                      <a:pt x="1328" y="4277"/>
                    </a:lnTo>
                    <a:lnTo>
                      <a:pt x="1300" y="4287"/>
                    </a:lnTo>
                    <a:lnTo>
                      <a:pt x="1273" y="4296"/>
                    </a:lnTo>
                    <a:lnTo>
                      <a:pt x="1245" y="4303"/>
                    </a:lnTo>
                    <a:lnTo>
                      <a:pt x="1216" y="4310"/>
                    </a:lnTo>
                    <a:lnTo>
                      <a:pt x="1188" y="4313"/>
                    </a:lnTo>
                    <a:lnTo>
                      <a:pt x="1159" y="4317"/>
                    </a:lnTo>
                    <a:lnTo>
                      <a:pt x="1131" y="4318"/>
                    </a:lnTo>
                    <a:lnTo>
                      <a:pt x="1102" y="4320"/>
                    </a:lnTo>
                    <a:lnTo>
                      <a:pt x="1102" y="4320"/>
                    </a:lnTo>
                    <a:close/>
                    <a:moveTo>
                      <a:pt x="1102" y="191"/>
                    </a:moveTo>
                    <a:lnTo>
                      <a:pt x="1102" y="191"/>
                    </a:lnTo>
                    <a:lnTo>
                      <a:pt x="1081" y="191"/>
                    </a:lnTo>
                    <a:lnTo>
                      <a:pt x="1061" y="193"/>
                    </a:lnTo>
                    <a:lnTo>
                      <a:pt x="1038" y="196"/>
                    </a:lnTo>
                    <a:lnTo>
                      <a:pt x="1018" y="200"/>
                    </a:lnTo>
                    <a:lnTo>
                      <a:pt x="997" y="205"/>
                    </a:lnTo>
                    <a:lnTo>
                      <a:pt x="976" y="210"/>
                    </a:lnTo>
                    <a:lnTo>
                      <a:pt x="956" y="217"/>
                    </a:lnTo>
                    <a:lnTo>
                      <a:pt x="935" y="226"/>
                    </a:lnTo>
                    <a:lnTo>
                      <a:pt x="894" y="246"/>
                    </a:lnTo>
                    <a:lnTo>
                      <a:pt x="852" y="269"/>
                    </a:lnTo>
                    <a:lnTo>
                      <a:pt x="813" y="298"/>
                    </a:lnTo>
                    <a:lnTo>
                      <a:pt x="773" y="331"/>
                    </a:lnTo>
                    <a:lnTo>
                      <a:pt x="773" y="331"/>
                    </a:lnTo>
                    <a:lnTo>
                      <a:pt x="732" y="369"/>
                    </a:lnTo>
                    <a:lnTo>
                      <a:pt x="692" y="410"/>
                    </a:lnTo>
                    <a:lnTo>
                      <a:pt x="652" y="455"/>
                    </a:lnTo>
                    <a:lnTo>
                      <a:pt x="615" y="505"/>
                    </a:lnTo>
                    <a:lnTo>
                      <a:pt x="578" y="558"/>
                    </a:lnTo>
                    <a:lnTo>
                      <a:pt x="544" y="617"/>
                    </a:lnTo>
                    <a:lnTo>
                      <a:pt x="509" y="677"/>
                    </a:lnTo>
                    <a:lnTo>
                      <a:pt x="475" y="742"/>
                    </a:lnTo>
                    <a:lnTo>
                      <a:pt x="475" y="742"/>
                    </a:lnTo>
                    <a:lnTo>
                      <a:pt x="442" y="815"/>
                    </a:lnTo>
                    <a:lnTo>
                      <a:pt x="411" y="889"/>
                    </a:lnTo>
                    <a:lnTo>
                      <a:pt x="380" y="966"/>
                    </a:lnTo>
                    <a:lnTo>
                      <a:pt x="353" y="1047"/>
                    </a:lnTo>
                    <a:lnTo>
                      <a:pt x="329" y="1130"/>
                    </a:lnTo>
                    <a:lnTo>
                      <a:pt x="304" y="1214"/>
                    </a:lnTo>
                    <a:lnTo>
                      <a:pt x="284" y="1302"/>
                    </a:lnTo>
                    <a:lnTo>
                      <a:pt x="263" y="1392"/>
                    </a:lnTo>
                    <a:lnTo>
                      <a:pt x="248" y="1481"/>
                    </a:lnTo>
                    <a:lnTo>
                      <a:pt x="232" y="1574"/>
                    </a:lnTo>
                    <a:lnTo>
                      <a:pt x="220" y="1669"/>
                    </a:lnTo>
                    <a:lnTo>
                      <a:pt x="210" y="1766"/>
                    </a:lnTo>
                    <a:lnTo>
                      <a:pt x="201" y="1862"/>
                    </a:lnTo>
                    <a:lnTo>
                      <a:pt x="194" y="1960"/>
                    </a:lnTo>
                    <a:lnTo>
                      <a:pt x="191" y="2060"/>
                    </a:lnTo>
                    <a:lnTo>
                      <a:pt x="191" y="2160"/>
                    </a:lnTo>
                    <a:lnTo>
                      <a:pt x="191" y="2160"/>
                    </a:lnTo>
                    <a:lnTo>
                      <a:pt x="191" y="2260"/>
                    </a:lnTo>
                    <a:lnTo>
                      <a:pt x="194" y="2360"/>
                    </a:lnTo>
                    <a:lnTo>
                      <a:pt x="201" y="2458"/>
                    </a:lnTo>
                    <a:lnTo>
                      <a:pt x="210" y="2554"/>
                    </a:lnTo>
                    <a:lnTo>
                      <a:pt x="220" y="2651"/>
                    </a:lnTo>
                    <a:lnTo>
                      <a:pt x="232" y="2746"/>
                    </a:lnTo>
                    <a:lnTo>
                      <a:pt x="248" y="2839"/>
                    </a:lnTo>
                    <a:lnTo>
                      <a:pt x="263" y="2928"/>
                    </a:lnTo>
                    <a:lnTo>
                      <a:pt x="284" y="3018"/>
                    </a:lnTo>
                    <a:lnTo>
                      <a:pt x="304" y="3106"/>
                    </a:lnTo>
                    <a:lnTo>
                      <a:pt x="329" y="3190"/>
                    </a:lnTo>
                    <a:lnTo>
                      <a:pt x="353" y="3273"/>
                    </a:lnTo>
                    <a:lnTo>
                      <a:pt x="380" y="3354"/>
                    </a:lnTo>
                    <a:lnTo>
                      <a:pt x="411" y="3431"/>
                    </a:lnTo>
                    <a:lnTo>
                      <a:pt x="442" y="3505"/>
                    </a:lnTo>
                    <a:lnTo>
                      <a:pt x="475" y="3578"/>
                    </a:lnTo>
                    <a:lnTo>
                      <a:pt x="475" y="3578"/>
                    </a:lnTo>
                    <a:lnTo>
                      <a:pt x="509" y="3643"/>
                    </a:lnTo>
                    <a:lnTo>
                      <a:pt x="544" y="3703"/>
                    </a:lnTo>
                    <a:lnTo>
                      <a:pt x="578" y="3762"/>
                    </a:lnTo>
                    <a:lnTo>
                      <a:pt x="615" y="3815"/>
                    </a:lnTo>
                    <a:lnTo>
                      <a:pt x="652" y="3865"/>
                    </a:lnTo>
                    <a:lnTo>
                      <a:pt x="692" y="3910"/>
                    </a:lnTo>
                    <a:lnTo>
                      <a:pt x="732" y="3951"/>
                    </a:lnTo>
                    <a:lnTo>
                      <a:pt x="773" y="3989"/>
                    </a:lnTo>
                    <a:lnTo>
                      <a:pt x="773" y="3989"/>
                    </a:lnTo>
                    <a:lnTo>
                      <a:pt x="813" y="4022"/>
                    </a:lnTo>
                    <a:lnTo>
                      <a:pt x="852" y="4051"/>
                    </a:lnTo>
                    <a:lnTo>
                      <a:pt x="894" y="4074"/>
                    </a:lnTo>
                    <a:lnTo>
                      <a:pt x="935" y="4094"/>
                    </a:lnTo>
                    <a:lnTo>
                      <a:pt x="956" y="4103"/>
                    </a:lnTo>
                    <a:lnTo>
                      <a:pt x="976" y="4110"/>
                    </a:lnTo>
                    <a:lnTo>
                      <a:pt x="997" y="4115"/>
                    </a:lnTo>
                    <a:lnTo>
                      <a:pt x="1018" y="4120"/>
                    </a:lnTo>
                    <a:lnTo>
                      <a:pt x="1038" y="4124"/>
                    </a:lnTo>
                    <a:lnTo>
                      <a:pt x="1061" y="4127"/>
                    </a:lnTo>
                    <a:lnTo>
                      <a:pt x="1081" y="4129"/>
                    </a:lnTo>
                    <a:lnTo>
                      <a:pt x="1102" y="4129"/>
                    </a:lnTo>
                    <a:lnTo>
                      <a:pt x="1102" y="4129"/>
                    </a:lnTo>
                    <a:lnTo>
                      <a:pt x="1123" y="4129"/>
                    </a:lnTo>
                    <a:lnTo>
                      <a:pt x="1143" y="4127"/>
                    </a:lnTo>
                    <a:lnTo>
                      <a:pt x="1166" y="4124"/>
                    </a:lnTo>
                    <a:lnTo>
                      <a:pt x="1186" y="4120"/>
                    </a:lnTo>
                    <a:lnTo>
                      <a:pt x="1207" y="4115"/>
                    </a:lnTo>
                    <a:lnTo>
                      <a:pt x="1228" y="4110"/>
                    </a:lnTo>
                    <a:lnTo>
                      <a:pt x="1248" y="4103"/>
                    </a:lnTo>
                    <a:lnTo>
                      <a:pt x="1269" y="4094"/>
                    </a:lnTo>
                    <a:lnTo>
                      <a:pt x="1310" y="4074"/>
                    </a:lnTo>
                    <a:lnTo>
                      <a:pt x="1352" y="4051"/>
                    </a:lnTo>
                    <a:lnTo>
                      <a:pt x="1391" y="4022"/>
                    </a:lnTo>
                    <a:lnTo>
                      <a:pt x="1431" y="3989"/>
                    </a:lnTo>
                    <a:lnTo>
                      <a:pt x="1431" y="3989"/>
                    </a:lnTo>
                    <a:lnTo>
                      <a:pt x="1472" y="3951"/>
                    </a:lnTo>
                    <a:lnTo>
                      <a:pt x="1512" y="3910"/>
                    </a:lnTo>
                    <a:lnTo>
                      <a:pt x="1552" y="3865"/>
                    </a:lnTo>
                    <a:lnTo>
                      <a:pt x="1589" y="3815"/>
                    </a:lnTo>
                    <a:lnTo>
                      <a:pt x="1626" y="3762"/>
                    </a:lnTo>
                    <a:lnTo>
                      <a:pt x="1660" y="3703"/>
                    </a:lnTo>
                    <a:lnTo>
                      <a:pt x="1695" y="3643"/>
                    </a:lnTo>
                    <a:lnTo>
                      <a:pt x="1729" y="3578"/>
                    </a:lnTo>
                    <a:lnTo>
                      <a:pt x="1729" y="3578"/>
                    </a:lnTo>
                    <a:lnTo>
                      <a:pt x="1762" y="3505"/>
                    </a:lnTo>
                    <a:lnTo>
                      <a:pt x="1793" y="3431"/>
                    </a:lnTo>
                    <a:lnTo>
                      <a:pt x="1824" y="3354"/>
                    </a:lnTo>
                    <a:lnTo>
                      <a:pt x="1851" y="3273"/>
                    </a:lnTo>
                    <a:lnTo>
                      <a:pt x="1875" y="3190"/>
                    </a:lnTo>
                    <a:lnTo>
                      <a:pt x="1900" y="3106"/>
                    </a:lnTo>
                    <a:lnTo>
                      <a:pt x="1920" y="3018"/>
                    </a:lnTo>
                    <a:lnTo>
                      <a:pt x="1941" y="2928"/>
                    </a:lnTo>
                    <a:lnTo>
                      <a:pt x="1956" y="2839"/>
                    </a:lnTo>
                    <a:lnTo>
                      <a:pt x="1972" y="2746"/>
                    </a:lnTo>
                    <a:lnTo>
                      <a:pt x="1984" y="2651"/>
                    </a:lnTo>
                    <a:lnTo>
                      <a:pt x="1994" y="2554"/>
                    </a:lnTo>
                    <a:lnTo>
                      <a:pt x="2003" y="2458"/>
                    </a:lnTo>
                    <a:lnTo>
                      <a:pt x="2010" y="2360"/>
                    </a:lnTo>
                    <a:lnTo>
                      <a:pt x="2013" y="2260"/>
                    </a:lnTo>
                    <a:lnTo>
                      <a:pt x="2013" y="2160"/>
                    </a:lnTo>
                    <a:lnTo>
                      <a:pt x="2013" y="2160"/>
                    </a:lnTo>
                    <a:lnTo>
                      <a:pt x="2013" y="2060"/>
                    </a:lnTo>
                    <a:lnTo>
                      <a:pt x="2010" y="1960"/>
                    </a:lnTo>
                    <a:lnTo>
                      <a:pt x="2003" y="1862"/>
                    </a:lnTo>
                    <a:lnTo>
                      <a:pt x="1994" y="1766"/>
                    </a:lnTo>
                    <a:lnTo>
                      <a:pt x="1984" y="1669"/>
                    </a:lnTo>
                    <a:lnTo>
                      <a:pt x="1972" y="1574"/>
                    </a:lnTo>
                    <a:lnTo>
                      <a:pt x="1956" y="1481"/>
                    </a:lnTo>
                    <a:lnTo>
                      <a:pt x="1941" y="1392"/>
                    </a:lnTo>
                    <a:lnTo>
                      <a:pt x="1920" y="1302"/>
                    </a:lnTo>
                    <a:lnTo>
                      <a:pt x="1900" y="1214"/>
                    </a:lnTo>
                    <a:lnTo>
                      <a:pt x="1875" y="1130"/>
                    </a:lnTo>
                    <a:lnTo>
                      <a:pt x="1851" y="1047"/>
                    </a:lnTo>
                    <a:lnTo>
                      <a:pt x="1824" y="966"/>
                    </a:lnTo>
                    <a:lnTo>
                      <a:pt x="1793" y="889"/>
                    </a:lnTo>
                    <a:lnTo>
                      <a:pt x="1762" y="815"/>
                    </a:lnTo>
                    <a:lnTo>
                      <a:pt x="1729" y="742"/>
                    </a:lnTo>
                    <a:lnTo>
                      <a:pt x="1729" y="742"/>
                    </a:lnTo>
                    <a:lnTo>
                      <a:pt x="1695" y="677"/>
                    </a:lnTo>
                    <a:lnTo>
                      <a:pt x="1660" y="617"/>
                    </a:lnTo>
                    <a:lnTo>
                      <a:pt x="1626" y="558"/>
                    </a:lnTo>
                    <a:lnTo>
                      <a:pt x="1589" y="505"/>
                    </a:lnTo>
                    <a:lnTo>
                      <a:pt x="1552" y="455"/>
                    </a:lnTo>
                    <a:lnTo>
                      <a:pt x="1512" y="410"/>
                    </a:lnTo>
                    <a:lnTo>
                      <a:pt x="1472" y="369"/>
                    </a:lnTo>
                    <a:lnTo>
                      <a:pt x="1431" y="331"/>
                    </a:lnTo>
                    <a:lnTo>
                      <a:pt x="1431" y="331"/>
                    </a:lnTo>
                    <a:lnTo>
                      <a:pt x="1391" y="298"/>
                    </a:lnTo>
                    <a:lnTo>
                      <a:pt x="1352" y="269"/>
                    </a:lnTo>
                    <a:lnTo>
                      <a:pt x="1310" y="246"/>
                    </a:lnTo>
                    <a:lnTo>
                      <a:pt x="1269" y="226"/>
                    </a:lnTo>
                    <a:lnTo>
                      <a:pt x="1248" y="217"/>
                    </a:lnTo>
                    <a:lnTo>
                      <a:pt x="1228" y="210"/>
                    </a:lnTo>
                    <a:lnTo>
                      <a:pt x="1207" y="205"/>
                    </a:lnTo>
                    <a:lnTo>
                      <a:pt x="1186" y="200"/>
                    </a:lnTo>
                    <a:lnTo>
                      <a:pt x="1166" y="196"/>
                    </a:lnTo>
                    <a:lnTo>
                      <a:pt x="1143" y="193"/>
                    </a:lnTo>
                    <a:lnTo>
                      <a:pt x="1123" y="191"/>
                    </a:lnTo>
                    <a:lnTo>
                      <a:pt x="1102" y="191"/>
                    </a:lnTo>
                    <a:lnTo>
                      <a:pt x="110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5" name="Rectangle 7">
                <a:extLst>
                  <a:ext uri="{FF2B5EF4-FFF2-40B4-BE49-F238E27FC236}">
                    <a16:creationId xmlns:a16="http://schemas.microsoft.com/office/drawing/2014/main" id="{04D46FD9-290D-4F12-A38D-9D314D5783FE}"/>
                  </a:ext>
                </a:extLst>
              </p:cNvPr>
              <p:cNvSpPr>
                <a:spLocks noChangeArrowheads="1"/>
              </p:cNvSpPr>
              <p:nvPr/>
            </p:nvSpPr>
            <p:spPr bwMode="auto">
              <a:xfrm>
                <a:off x="2818" y="93"/>
                <a:ext cx="193" cy="4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6" name="Rectangle 8">
                <a:extLst>
                  <a:ext uri="{FF2B5EF4-FFF2-40B4-BE49-F238E27FC236}">
                    <a16:creationId xmlns:a16="http://schemas.microsoft.com/office/drawing/2014/main" id="{611C86AB-1366-4B82-9EBB-2FB851DD97E5}"/>
                  </a:ext>
                </a:extLst>
              </p:cNvPr>
              <p:cNvSpPr>
                <a:spLocks noChangeArrowheads="1"/>
              </p:cNvSpPr>
              <p:nvPr/>
            </p:nvSpPr>
            <p:spPr bwMode="auto">
              <a:xfrm>
                <a:off x="813" y="2098"/>
                <a:ext cx="4134"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7" name="Freeform 9">
                <a:extLst>
                  <a:ext uri="{FF2B5EF4-FFF2-40B4-BE49-F238E27FC236}">
                    <a16:creationId xmlns:a16="http://schemas.microsoft.com/office/drawing/2014/main" id="{C63A3670-164B-4215-A97F-09BB5A8B92CB}"/>
                  </a:ext>
                </a:extLst>
              </p:cNvPr>
              <p:cNvSpPr>
                <a:spLocks noEditPoints="1"/>
              </p:cNvSpPr>
              <p:nvPr/>
            </p:nvSpPr>
            <p:spPr bwMode="auto">
              <a:xfrm>
                <a:off x="1201" y="0"/>
                <a:ext cx="3358" cy="1195"/>
              </a:xfrm>
              <a:custGeom>
                <a:avLst/>
                <a:gdLst>
                  <a:gd name="T0" fmla="*/ 1457 w 3358"/>
                  <a:gd name="T1" fmla="*/ 1190 h 1195"/>
                  <a:gd name="T2" fmla="*/ 1026 w 3358"/>
                  <a:gd name="T3" fmla="*/ 1145 h 1195"/>
                  <a:gd name="T4" fmla="*/ 625 w 3358"/>
                  <a:gd name="T5" fmla="*/ 1058 h 1195"/>
                  <a:gd name="T6" fmla="*/ 267 w 3358"/>
                  <a:gd name="T7" fmla="*/ 932 h 1195"/>
                  <a:gd name="T8" fmla="*/ 82 w 3358"/>
                  <a:gd name="T9" fmla="*/ 706 h 1195"/>
                  <a:gd name="T10" fmla="*/ 198 w 3358"/>
                  <a:gd name="T11" fmla="*/ 587 h 1195"/>
                  <a:gd name="T12" fmla="*/ 366 w 3358"/>
                  <a:gd name="T13" fmla="*/ 444 h 1195"/>
                  <a:gd name="T14" fmla="*/ 547 w 3358"/>
                  <a:gd name="T15" fmla="*/ 320 h 1195"/>
                  <a:gd name="T16" fmla="*/ 740 w 3358"/>
                  <a:gd name="T17" fmla="*/ 214 h 1195"/>
                  <a:gd name="T18" fmla="*/ 897 w 3358"/>
                  <a:gd name="T19" fmla="*/ 146 h 1195"/>
                  <a:gd name="T20" fmla="*/ 1114 w 3358"/>
                  <a:gd name="T21" fmla="*/ 76 h 1195"/>
                  <a:gd name="T22" fmla="*/ 1336 w 3358"/>
                  <a:gd name="T23" fmla="*/ 28 h 1195"/>
                  <a:gd name="T24" fmla="*/ 1564 w 3358"/>
                  <a:gd name="T25" fmla="*/ 3 h 1195"/>
                  <a:gd name="T26" fmla="*/ 1738 w 3358"/>
                  <a:gd name="T27" fmla="*/ 2 h 1195"/>
                  <a:gd name="T28" fmla="*/ 1965 w 3358"/>
                  <a:gd name="T29" fmla="*/ 19 h 1195"/>
                  <a:gd name="T30" fmla="*/ 2189 w 3358"/>
                  <a:gd name="T31" fmla="*/ 60 h 1195"/>
                  <a:gd name="T32" fmla="*/ 2408 w 3358"/>
                  <a:gd name="T33" fmla="*/ 126 h 1195"/>
                  <a:gd name="T34" fmla="*/ 2568 w 3358"/>
                  <a:gd name="T35" fmla="*/ 191 h 1195"/>
                  <a:gd name="T36" fmla="*/ 2764 w 3358"/>
                  <a:gd name="T37" fmla="*/ 291 h 1195"/>
                  <a:gd name="T38" fmla="*/ 2948 w 3358"/>
                  <a:gd name="T39" fmla="*/ 412 h 1195"/>
                  <a:gd name="T40" fmla="*/ 3119 w 3358"/>
                  <a:gd name="T41" fmla="*/ 549 h 1195"/>
                  <a:gd name="T42" fmla="*/ 3276 w 3358"/>
                  <a:gd name="T43" fmla="*/ 706 h 1195"/>
                  <a:gd name="T44" fmla="*/ 3172 w 3358"/>
                  <a:gd name="T45" fmla="*/ 894 h 1195"/>
                  <a:gd name="T46" fmla="*/ 2828 w 3358"/>
                  <a:gd name="T47" fmla="*/ 1030 h 1195"/>
                  <a:gd name="T48" fmla="*/ 2435 w 3358"/>
                  <a:gd name="T49" fmla="*/ 1127 h 1195"/>
                  <a:gd name="T50" fmla="*/ 2010 w 3358"/>
                  <a:gd name="T51" fmla="*/ 1183 h 1195"/>
                  <a:gd name="T52" fmla="*/ 1679 w 3358"/>
                  <a:gd name="T53" fmla="*/ 1195 h 1195"/>
                  <a:gd name="T54" fmla="*/ 456 w 3358"/>
                  <a:gd name="T55" fmla="*/ 803 h 1195"/>
                  <a:gd name="T56" fmla="*/ 771 w 3358"/>
                  <a:gd name="T57" fmla="*/ 899 h 1195"/>
                  <a:gd name="T58" fmla="*/ 1119 w 3358"/>
                  <a:gd name="T59" fmla="*/ 966 h 1195"/>
                  <a:gd name="T60" fmla="*/ 1490 w 3358"/>
                  <a:gd name="T61" fmla="*/ 1001 h 1195"/>
                  <a:gd name="T62" fmla="*/ 1774 w 3358"/>
                  <a:gd name="T63" fmla="*/ 1004 h 1195"/>
                  <a:gd name="T64" fmla="*/ 2148 w 3358"/>
                  <a:gd name="T65" fmla="*/ 978 h 1195"/>
                  <a:gd name="T66" fmla="*/ 2502 w 3358"/>
                  <a:gd name="T67" fmla="*/ 920 h 1195"/>
                  <a:gd name="T68" fmla="*/ 2826 w 3358"/>
                  <a:gd name="T69" fmla="*/ 830 h 1195"/>
                  <a:gd name="T70" fmla="*/ 3047 w 3358"/>
                  <a:gd name="T71" fmla="*/ 742 h 1195"/>
                  <a:gd name="T72" fmla="*/ 2904 w 3358"/>
                  <a:gd name="T73" fmla="*/ 618 h 1195"/>
                  <a:gd name="T74" fmla="*/ 2750 w 3358"/>
                  <a:gd name="T75" fmla="*/ 508 h 1195"/>
                  <a:gd name="T76" fmla="*/ 2587 w 3358"/>
                  <a:gd name="T77" fmla="*/ 413 h 1195"/>
                  <a:gd name="T78" fmla="*/ 2416 w 3358"/>
                  <a:gd name="T79" fmla="*/ 336 h 1195"/>
                  <a:gd name="T80" fmla="*/ 2239 w 3358"/>
                  <a:gd name="T81" fmla="*/ 272 h 1195"/>
                  <a:gd name="T82" fmla="*/ 2056 w 3358"/>
                  <a:gd name="T83" fmla="*/ 227 h 1195"/>
                  <a:gd name="T84" fmla="*/ 1868 w 3358"/>
                  <a:gd name="T85" fmla="*/ 200 h 1195"/>
                  <a:gd name="T86" fmla="*/ 1679 w 3358"/>
                  <a:gd name="T87" fmla="*/ 191 h 1195"/>
                  <a:gd name="T88" fmla="*/ 1536 w 3358"/>
                  <a:gd name="T89" fmla="*/ 196 h 1195"/>
                  <a:gd name="T90" fmla="*/ 1348 w 3358"/>
                  <a:gd name="T91" fmla="*/ 219 h 1195"/>
                  <a:gd name="T92" fmla="*/ 1164 w 3358"/>
                  <a:gd name="T93" fmla="*/ 260 h 1195"/>
                  <a:gd name="T94" fmla="*/ 985 w 3358"/>
                  <a:gd name="T95" fmla="*/ 319 h 1195"/>
                  <a:gd name="T96" fmla="*/ 813 w 3358"/>
                  <a:gd name="T97" fmla="*/ 393 h 1195"/>
                  <a:gd name="T98" fmla="*/ 647 w 3358"/>
                  <a:gd name="T99" fmla="*/ 484 h 1195"/>
                  <a:gd name="T100" fmla="*/ 492 w 3358"/>
                  <a:gd name="T101" fmla="*/ 589 h 1195"/>
                  <a:gd name="T102" fmla="*/ 346 w 3358"/>
                  <a:gd name="T103" fmla="*/ 71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567" y="1194"/>
                    </a:lnTo>
                    <a:lnTo>
                      <a:pt x="1457" y="1190"/>
                    </a:lnTo>
                    <a:lnTo>
                      <a:pt x="1348" y="1183"/>
                    </a:lnTo>
                    <a:lnTo>
                      <a:pt x="1240" y="1173"/>
                    </a:lnTo>
                    <a:lnTo>
                      <a:pt x="1133" y="1161"/>
                    </a:lnTo>
                    <a:lnTo>
                      <a:pt x="1026" y="1145"/>
                    </a:lnTo>
                    <a:lnTo>
                      <a:pt x="923" y="1127"/>
                    </a:lnTo>
                    <a:lnTo>
                      <a:pt x="821" y="1106"/>
                    </a:lnTo>
                    <a:lnTo>
                      <a:pt x="721" y="1083"/>
                    </a:lnTo>
                    <a:lnTo>
                      <a:pt x="625" y="1058"/>
                    </a:lnTo>
                    <a:lnTo>
                      <a:pt x="530" y="1030"/>
                    </a:lnTo>
                    <a:lnTo>
                      <a:pt x="439" y="999"/>
                    </a:lnTo>
                    <a:lnTo>
                      <a:pt x="351" y="966"/>
                    </a:lnTo>
                    <a:lnTo>
                      <a:pt x="267" y="932"/>
                    </a:lnTo>
                    <a:lnTo>
                      <a:pt x="186" y="894"/>
                    </a:lnTo>
                    <a:lnTo>
                      <a:pt x="106" y="854"/>
                    </a:lnTo>
                    <a:lnTo>
                      <a:pt x="0" y="798"/>
                    </a:lnTo>
                    <a:lnTo>
                      <a:pt x="82" y="706"/>
                    </a:lnTo>
                    <a:lnTo>
                      <a:pt x="82" y="706"/>
                    </a:lnTo>
                    <a:lnTo>
                      <a:pt x="120" y="667"/>
                    </a:lnTo>
                    <a:lnTo>
                      <a:pt x="158" y="627"/>
                    </a:lnTo>
                    <a:lnTo>
                      <a:pt x="198" y="587"/>
                    </a:lnTo>
                    <a:lnTo>
                      <a:pt x="239" y="549"/>
                    </a:lnTo>
                    <a:lnTo>
                      <a:pt x="280" y="513"/>
                    </a:lnTo>
                    <a:lnTo>
                      <a:pt x="323" y="479"/>
                    </a:lnTo>
                    <a:lnTo>
                      <a:pt x="366" y="444"/>
                    </a:lnTo>
                    <a:lnTo>
                      <a:pt x="410" y="412"/>
                    </a:lnTo>
                    <a:lnTo>
                      <a:pt x="454" y="381"/>
                    </a:lnTo>
                    <a:lnTo>
                      <a:pt x="501" y="350"/>
                    </a:lnTo>
                    <a:lnTo>
                      <a:pt x="547" y="320"/>
                    </a:lnTo>
                    <a:lnTo>
                      <a:pt x="594" y="291"/>
                    </a:lnTo>
                    <a:lnTo>
                      <a:pt x="642" y="265"/>
                    </a:lnTo>
                    <a:lnTo>
                      <a:pt x="690" y="239"/>
                    </a:lnTo>
                    <a:lnTo>
                      <a:pt x="740" y="214"/>
                    </a:lnTo>
                    <a:lnTo>
                      <a:pt x="790" y="191"/>
                    </a:lnTo>
                    <a:lnTo>
                      <a:pt x="790" y="191"/>
                    </a:lnTo>
                    <a:lnTo>
                      <a:pt x="844" y="167"/>
                    </a:lnTo>
                    <a:lnTo>
                      <a:pt x="897" y="146"/>
                    </a:lnTo>
                    <a:lnTo>
                      <a:pt x="950" y="126"/>
                    </a:lnTo>
                    <a:lnTo>
                      <a:pt x="1004" y="109"/>
                    </a:lnTo>
                    <a:lnTo>
                      <a:pt x="1059" y="91"/>
                    </a:lnTo>
                    <a:lnTo>
                      <a:pt x="1114" y="76"/>
                    </a:lnTo>
                    <a:lnTo>
                      <a:pt x="1169" y="60"/>
                    </a:lnTo>
                    <a:lnTo>
                      <a:pt x="1224" y="48"/>
                    </a:lnTo>
                    <a:lnTo>
                      <a:pt x="1279" y="36"/>
                    </a:lnTo>
                    <a:lnTo>
                      <a:pt x="1336" y="28"/>
                    </a:lnTo>
                    <a:lnTo>
                      <a:pt x="1393" y="19"/>
                    </a:lnTo>
                    <a:lnTo>
                      <a:pt x="1450" y="12"/>
                    </a:lnTo>
                    <a:lnTo>
                      <a:pt x="1507" y="7"/>
                    </a:lnTo>
                    <a:lnTo>
                      <a:pt x="1564" y="3"/>
                    </a:lnTo>
                    <a:lnTo>
                      <a:pt x="1620" y="2"/>
                    </a:lnTo>
                    <a:lnTo>
                      <a:pt x="1679" y="0"/>
                    </a:lnTo>
                    <a:lnTo>
                      <a:pt x="1679" y="0"/>
                    </a:lnTo>
                    <a:lnTo>
                      <a:pt x="1738" y="2"/>
                    </a:lnTo>
                    <a:lnTo>
                      <a:pt x="1794" y="3"/>
                    </a:lnTo>
                    <a:lnTo>
                      <a:pt x="1851" y="7"/>
                    </a:lnTo>
                    <a:lnTo>
                      <a:pt x="1908" y="12"/>
                    </a:lnTo>
                    <a:lnTo>
                      <a:pt x="1965" y="19"/>
                    </a:lnTo>
                    <a:lnTo>
                      <a:pt x="2022" y="28"/>
                    </a:lnTo>
                    <a:lnTo>
                      <a:pt x="2079" y="36"/>
                    </a:lnTo>
                    <a:lnTo>
                      <a:pt x="2134" y="48"/>
                    </a:lnTo>
                    <a:lnTo>
                      <a:pt x="2189" y="60"/>
                    </a:lnTo>
                    <a:lnTo>
                      <a:pt x="2244" y="76"/>
                    </a:lnTo>
                    <a:lnTo>
                      <a:pt x="2299" y="91"/>
                    </a:lnTo>
                    <a:lnTo>
                      <a:pt x="2354" y="109"/>
                    </a:lnTo>
                    <a:lnTo>
                      <a:pt x="2408" y="126"/>
                    </a:lnTo>
                    <a:lnTo>
                      <a:pt x="2461" y="146"/>
                    </a:lnTo>
                    <a:lnTo>
                      <a:pt x="2514" y="167"/>
                    </a:lnTo>
                    <a:lnTo>
                      <a:pt x="2568" y="191"/>
                    </a:lnTo>
                    <a:lnTo>
                      <a:pt x="2568" y="191"/>
                    </a:lnTo>
                    <a:lnTo>
                      <a:pt x="2618" y="214"/>
                    </a:lnTo>
                    <a:lnTo>
                      <a:pt x="2668" y="239"/>
                    </a:lnTo>
                    <a:lnTo>
                      <a:pt x="2716" y="265"/>
                    </a:lnTo>
                    <a:lnTo>
                      <a:pt x="2764" y="291"/>
                    </a:lnTo>
                    <a:lnTo>
                      <a:pt x="2811" y="320"/>
                    </a:lnTo>
                    <a:lnTo>
                      <a:pt x="2857" y="350"/>
                    </a:lnTo>
                    <a:lnTo>
                      <a:pt x="2904" y="381"/>
                    </a:lnTo>
                    <a:lnTo>
                      <a:pt x="2948" y="412"/>
                    </a:lnTo>
                    <a:lnTo>
                      <a:pt x="2992" y="444"/>
                    </a:lnTo>
                    <a:lnTo>
                      <a:pt x="3035" y="479"/>
                    </a:lnTo>
                    <a:lnTo>
                      <a:pt x="3078" y="513"/>
                    </a:lnTo>
                    <a:lnTo>
                      <a:pt x="3119" y="549"/>
                    </a:lnTo>
                    <a:lnTo>
                      <a:pt x="3160" y="587"/>
                    </a:lnTo>
                    <a:lnTo>
                      <a:pt x="3200" y="627"/>
                    </a:lnTo>
                    <a:lnTo>
                      <a:pt x="3238" y="667"/>
                    </a:lnTo>
                    <a:lnTo>
                      <a:pt x="3276" y="706"/>
                    </a:lnTo>
                    <a:lnTo>
                      <a:pt x="3358" y="798"/>
                    </a:lnTo>
                    <a:lnTo>
                      <a:pt x="3252" y="854"/>
                    </a:lnTo>
                    <a:lnTo>
                      <a:pt x="3252" y="854"/>
                    </a:lnTo>
                    <a:lnTo>
                      <a:pt x="3172" y="894"/>
                    </a:lnTo>
                    <a:lnTo>
                      <a:pt x="3091" y="932"/>
                    </a:lnTo>
                    <a:lnTo>
                      <a:pt x="3007" y="966"/>
                    </a:lnTo>
                    <a:lnTo>
                      <a:pt x="2919" y="999"/>
                    </a:lnTo>
                    <a:lnTo>
                      <a:pt x="2828" y="1030"/>
                    </a:lnTo>
                    <a:lnTo>
                      <a:pt x="2733" y="1058"/>
                    </a:lnTo>
                    <a:lnTo>
                      <a:pt x="2637" y="1083"/>
                    </a:lnTo>
                    <a:lnTo>
                      <a:pt x="2537" y="1106"/>
                    </a:lnTo>
                    <a:lnTo>
                      <a:pt x="2435" y="1127"/>
                    </a:lnTo>
                    <a:lnTo>
                      <a:pt x="2332" y="1145"/>
                    </a:lnTo>
                    <a:lnTo>
                      <a:pt x="2225" y="1161"/>
                    </a:lnTo>
                    <a:lnTo>
                      <a:pt x="2118" y="1173"/>
                    </a:lnTo>
                    <a:lnTo>
                      <a:pt x="2010" y="1183"/>
                    </a:lnTo>
                    <a:lnTo>
                      <a:pt x="1901" y="1190"/>
                    </a:lnTo>
                    <a:lnTo>
                      <a:pt x="1791" y="1194"/>
                    </a:lnTo>
                    <a:lnTo>
                      <a:pt x="1679" y="1195"/>
                    </a:lnTo>
                    <a:lnTo>
                      <a:pt x="1679" y="1195"/>
                    </a:lnTo>
                    <a:close/>
                    <a:moveTo>
                      <a:pt x="311" y="742"/>
                    </a:moveTo>
                    <a:lnTo>
                      <a:pt x="311" y="742"/>
                    </a:lnTo>
                    <a:lnTo>
                      <a:pt x="382" y="773"/>
                    </a:lnTo>
                    <a:lnTo>
                      <a:pt x="456" y="803"/>
                    </a:lnTo>
                    <a:lnTo>
                      <a:pt x="532" y="830"/>
                    </a:lnTo>
                    <a:lnTo>
                      <a:pt x="609" y="854"/>
                    </a:lnTo>
                    <a:lnTo>
                      <a:pt x="689" y="878"/>
                    </a:lnTo>
                    <a:lnTo>
                      <a:pt x="771" y="899"/>
                    </a:lnTo>
                    <a:lnTo>
                      <a:pt x="856" y="920"/>
                    </a:lnTo>
                    <a:lnTo>
                      <a:pt x="942" y="937"/>
                    </a:lnTo>
                    <a:lnTo>
                      <a:pt x="1030" y="953"/>
                    </a:lnTo>
                    <a:lnTo>
                      <a:pt x="1119" y="966"/>
                    </a:lnTo>
                    <a:lnTo>
                      <a:pt x="1210" y="978"/>
                    </a:lnTo>
                    <a:lnTo>
                      <a:pt x="1302" y="987"/>
                    </a:lnTo>
                    <a:lnTo>
                      <a:pt x="1395" y="996"/>
                    </a:lnTo>
                    <a:lnTo>
                      <a:pt x="1490" y="1001"/>
                    </a:lnTo>
                    <a:lnTo>
                      <a:pt x="1584" y="1004"/>
                    </a:lnTo>
                    <a:lnTo>
                      <a:pt x="1679" y="1004"/>
                    </a:lnTo>
                    <a:lnTo>
                      <a:pt x="1679" y="1004"/>
                    </a:lnTo>
                    <a:lnTo>
                      <a:pt x="1774" y="1004"/>
                    </a:lnTo>
                    <a:lnTo>
                      <a:pt x="1868" y="1001"/>
                    </a:lnTo>
                    <a:lnTo>
                      <a:pt x="1963" y="996"/>
                    </a:lnTo>
                    <a:lnTo>
                      <a:pt x="2056" y="987"/>
                    </a:lnTo>
                    <a:lnTo>
                      <a:pt x="2148" y="978"/>
                    </a:lnTo>
                    <a:lnTo>
                      <a:pt x="2239" y="966"/>
                    </a:lnTo>
                    <a:lnTo>
                      <a:pt x="2328" y="953"/>
                    </a:lnTo>
                    <a:lnTo>
                      <a:pt x="2416" y="937"/>
                    </a:lnTo>
                    <a:lnTo>
                      <a:pt x="2502" y="920"/>
                    </a:lnTo>
                    <a:lnTo>
                      <a:pt x="2587" y="899"/>
                    </a:lnTo>
                    <a:lnTo>
                      <a:pt x="2669" y="878"/>
                    </a:lnTo>
                    <a:lnTo>
                      <a:pt x="2749" y="854"/>
                    </a:lnTo>
                    <a:lnTo>
                      <a:pt x="2826" y="830"/>
                    </a:lnTo>
                    <a:lnTo>
                      <a:pt x="2902" y="803"/>
                    </a:lnTo>
                    <a:lnTo>
                      <a:pt x="2976" y="773"/>
                    </a:lnTo>
                    <a:lnTo>
                      <a:pt x="3047" y="742"/>
                    </a:lnTo>
                    <a:lnTo>
                      <a:pt x="3047" y="742"/>
                    </a:lnTo>
                    <a:lnTo>
                      <a:pt x="3012" y="711"/>
                    </a:lnTo>
                    <a:lnTo>
                      <a:pt x="2976" y="679"/>
                    </a:lnTo>
                    <a:lnTo>
                      <a:pt x="2940" y="648"/>
                    </a:lnTo>
                    <a:lnTo>
                      <a:pt x="2904" y="618"/>
                    </a:lnTo>
                    <a:lnTo>
                      <a:pt x="2866" y="589"/>
                    </a:lnTo>
                    <a:lnTo>
                      <a:pt x="2828" y="562"/>
                    </a:lnTo>
                    <a:lnTo>
                      <a:pt x="2790" y="534"/>
                    </a:lnTo>
                    <a:lnTo>
                      <a:pt x="2750" y="508"/>
                    </a:lnTo>
                    <a:lnTo>
                      <a:pt x="2711" y="484"/>
                    </a:lnTo>
                    <a:lnTo>
                      <a:pt x="2669" y="460"/>
                    </a:lnTo>
                    <a:lnTo>
                      <a:pt x="2628" y="436"/>
                    </a:lnTo>
                    <a:lnTo>
                      <a:pt x="2587" y="413"/>
                    </a:lnTo>
                    <a:lnTo>
                      <a:pt x="2545" y="393"/>
                    </a:lnTo>
                    <a:lnTo>
                      <a:pt x="2502" y="372"/>
                    </a:lnTo>
                    <a:lnTo>
                      <a:pt x="2461" y="353"/>
                    </a:lnTo>
                    <a:lnTo>
                      <a:pt x="2416" y="336"/>
                    </a:lnTo>
                    <a:lnTo>
                      <a:pt x="2373" y="319"/>
                    </a:lnTo>
                    <a:lnTo>
                      <a:pt x="2328" y="301"/>
                    </a:lnTo>
                    <a:lnTo>
                      <a:pt x="2284" y="288"/>
                    </a:lnTo>
                    <a:lnTo>
                      <a:pt x="2239" y="272"/>
                    </a:lnTo>
                    <a:lnTo>
                      <a:pt x="2194" y="260"/>
                    </a:lnTo>
                    <a:lnTo>
                      <a:pt x="2149" y="248"/>
                    </a:lnTo>
                    <a:lnTo>
                      <a:pt x="2103" y="238"/>
                    </a:lnTo>
                    <a:lnTo>
                      <a:pt x="2056" y="227"/>
                    </a:lnTo>
                    <a:lnTo>
                      <a:pt x="2010" y="219"/>
                    </a:lnTo>
                    <a:lnTo>
                      <a:pt x="1963" y="212"/>
                    </a:lnTo>
                    <a:lnTo>
                      <a:pt x="1917" y="205"/>
                    </a:lnTo>
                    <a:lnTo>
                      <a:pt x="1868" y="200"/>
                    </a:lnTo>
                    <a:lnTo>
                      <a:pt x="1822" y="196"/>
                    </a:lnTo>
                    <a:lnTo>
                      <a:pt x="1774" y="193"/>
                    </a:lnTo>
                    <a:lnTo>
                      <a:pt x="1727" y="191"/>
                    </a:lnTo>
                    <a:lnTo>
                      <a:pt x="1679" y="191"/>
                    </a:lnTo>
                    <a:lnTo>
                      <a:pt x="1679" y="191"/>
                    </a:lnTo>
                    <a:lnTo>
                      <a:pt x="1631" y="191"/>
                    </a:lnTo>
                    <a:lnTo>
                      <a:pt x="1584" y="193"/>
                    </a:lnTo>
                    <a:lnTo>
                      <a:pt x="1536" y="196"/>
                    </a:lnTo>
                    <a:lnTo>
                      <a:pt x="1490" y="200"/>
                    </a:lnTo>
                    <a:lnTo>
                      <a:pt x="1441" y="205"/>
                    </a:lnTo>
                    <a:lnTo>
                      <a:pt x="1395" y="212"/>
                    </a:lnTo>
                    <a:lnTo>
                      <a:pt x="1348" y="219"/>
                    </a:lnTo>
                    <a:lnTo>
                      <a:pt x="1302" y="227"/>
                    </a:lnTo>
                    <a:lnTo>
                      <a:pt x="1255" y="238"/>
                    </a:lnTo>
                    <a:lnTo>
                      <a:pt x="1209" y="248"/>
                    </a:lnTo>
                    <a:lnTo>
                      <a:pt x="1164" y="260"/>
                    </a:lnTo>
                    <a:lnTo>
                      <a:pt x="1119" y="272"/>
                    </a:lnTo>
                    <a:lnTo>
                      <a:pt x="1074" y="288"/>
                    </a:lnTo>
                    <a:lnTo>
                      <a:pt x="1030" y="301"/>
                    </a:lnTo>
                    <a:lnTo>
                      <a:pt x="985" y="319"/>
                    </a:lnTo>
                    <a:lnTo>
                      <a:pt x="942" y="336"/>
                    </a:lnTo>
                    <a:lnTo>
                      <a:pt x="897" y="353"/>
                    </a:lnTo>
                    <a:lnTo>
                      <a:pt x="856" y="372"/>
                    </a:lnTo>
                    <a:lnTo>
                      <a:pt x="813" y="393"/>
                    </a:lnTo>
                    <a:lnTo>
                      <a:pt x="771" y="413"/>
                    </a:lnTo>
                    <a:lnTo>
                      <a:pt x="730" y="436"/>
                    </a:lnTo>
                    <a:lnTo>
                      <a:pt x="689" y="460"/>
                    </a:lnTo>
                    <a:lnTo>
                      <a:pt x="647" y="484"/>
                    </a:lnTo>
                    <a:lnTo>
                      <a:pt x="608" y="508"/>
                    </a:lnTo>
                    <a:lnTo>
                      <a:pt x="568" y="534"/>
                    </a:lnTo>
                    <a:lnTo>
                      <a:pt x="530" y="562"/>
                    </a:lnTo>
                    <a:lnTo>
                      <a:pt x="492" y="589"/>
                    </a:lnTo>
                    <a:lnTo>
                      <a:pt x="454" y="618"/>
                    </a:lnTo>
                    <a:lnTo>
                      <a:pt x="418" y="648"/>
                    </a:lnTo>
                    <a:lnTo>
                      <a:pt x="382" y="679"/>
                    </a:lnTo>
                    <a:lnTo>
                      <a:pt x="346" y="711"/>
                    </a:lnTo>
                    <a:lnTo>
                      <a:pt x="311" y="742"/>
                    </a:lnTo>
                    <a:lnTo>
                      <a:pt x="311"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8" name="Freeform 10">
                <a:extLst>
                  <a:ext uri="{FF2B5EF4-FFF2-40B4-BE49-F238E27FC236}">
                    <a16:creationId xmlns:a16="http://schemas.microsoft.com/office/drawing/2014/main" id="{9F630C77-7450-4655-A219-E3D4B2B5733C}"/>
                  </a:ext>
                </a:extLst>
              </p:cNvPr>
              <p:cNvSpPr>
                <a:spLocks noEditPoints="1"/>
              </p:cNvSpPr>
              <p:nvPr/>
            </p:nvSpPr>
            <p:spPr bwMode="auto">
              <a:xfrm>
                <a:off x="1201" y="3125"/>
                <a:ext cx="3358" cy="1195"/>
              </a:xfrm>
              <a:custGeom>
                <a:avLst/>
                <a:gdLst>
                  <a:gd name="T0" fmla="*/ 1564 w 3358"/>
                  <a:gd name="T1" fmla="*/ 1192 h 1195"/>
                  <a:gd name="T2" fmla="*/ 1336 w 3358"/>
                  <a:gd name="T3" fmla="*/ 1167 h 1195"/>
                  <a:gd name="T4" fmla="*/ 1114 w 3358"/>
                  <a:gd name="T5" fmla="*/ 1119 h 1195"/>
                  <a:gd name="T6" fmla="*/ 897 w 3358"/>
                  <a:gd name="T7" fmla="*/ 1049 h 1195"/>
                  <a:gd name="T8" fmla="*/ 740 w 3358"/>
                  <a:gd name="T9" fmla="*/ 981 h 1195"/>
                  <a:gd name="T10" fmla="*/ 547 w 3358"/>
                  <a:gd name="T11" fmla="*/ 875 h 1195"/>
                  <a:gd name="T12" fmla="*/ 366 w 3358"/>
                  <a:gd name="T13" fmla="*/ 751 h 1195"/>
                  <a:gd name="T14" fmla="*/ 198 w 3358"/>
                  <a:gd name="T15" fmla="*/ 608 h 1195"/>
                  <a:gd name="T16" fmla="*/ 0 w 3358"/>
                  <a:gd name="T17" fmla="*/ 397 h 1195"/>
                  <a:gd name="T18" fmla="*/ 267 w 3358"/>
                  <a:gd name="T19" fmla="*/ 263 h 1195"/>
                  <a:gd name="T20" fmla="*/ 625 w 3358"/>
                  <a:gd name="T21" fmla="*/ 137 h 1195"/>
                  <a:gd name="T22" fmla="*/ 1026 w 3358"/>
                  <a:gd name="T23" fmla="*/ 50 h 1195"/>
                  <a:gd name="T24" fmla="*/ 1457 w 3358"/>
                  <a:gd name="T25" fmla="*/ 5 h 1195"/>
                  <a:gd name="T26" fmla="*/ 1791 w 3358"/>
                  <a:gd name="T27" fmla="*/ 1 h 1195"/>
                  <a:gd name="T28" fmla="*/ 2225 w 3358"/>
                  <a:gd name="T29" fmla="*/ 34 h 1195"/>
                  <a:gd name="T30" fmla="*/ 2637 w 3358"/>
                  <a:gd name="T31" fmla="*/ 112 h 1195"/>
                  <a:gd name="T32" fmla="*/ 3007 w 3358"/>
                  <a:gd name="T33" fmla="*/ 229 h 1195"/>
                  <a:gd name="T34" fmla="*/ 3358 w 3358"/>
                  <a:gd name="T35" fmla="*/ 397 h 1195"/>
                  <a:gd name="T36" fmla="*/ 3200 w 3358"/>
                  <a:gd name="T37" fmla="*/ 568 h 1195"/>
                  <a:gd name="T38" fmla="*/ 3035 w 3358"/>
                  <a:gd name="T39" fmla="*/ 716 h 1195"/>
                  <a:gd name="T40" fmla="*/ 2857 w 3358"/>
                  <a:gd name="T41" fmla="*/ 845 h 1195"/>
                  <a:gd name="T42" fmla="*/ 2668 w 3358"/>
                  <a:gd name="T43" fmla="*/ 956 h 1195"/>
                  <a:gd name="T44" fmla="*/ 2514 w 3358"/>
                  <a:gd name="T45" fmla="*/ 1028 h 1195"/>
                  <a:gd name="T46" fmla="*/ 2299 w 3358"/>
                  <a:gd name="T47" fmla="*/ 1104 h 1195"/>
                  <a:gd name="T48" fmla="*/ 2079 w 3358"/>
                  <a:gd name="T49" fmla="*/ 1159 h 1195"/>
                  <a:gd name="T50" fmla="*/ 1851 w 3358"/>
                  <a:gd name="T51" fmla="*/ 1188 h 1195"/>
                  <a:gd name="T52" fmla="*/ 1679 w 3358"/>
                  <a:gd name="T53" fmla="*/ 1195 h 1195"/>
                  <a:gd name="T54" fmla="*/ 382 w 3358"/>
                  <a:gd name="T55" fmla="*/ 516 h 1195"/>
                  <a:gd name="T56" fmla="*/ 530 w 3358"/>
                  <a:gd name="T57" fmla="*/ 633 h 1195"/>
                  <a:gd name="T58" fmla="*/ 689 w 3358"/>
                  <a:gd name="T59" fmla="*/ 735 h 1195"/>
                  <a:gd name="T60" fmla="*/ 856 w 3358"/>
                  <a:gd name="T61" fmla="*/ 823 h 1195"/>
                  <a:gd name="T62" fmla="*/ 1030 w 3358"/>
                  <a:gd name="T63" fmla="*/ 894 h 1195"/>
                  <a:gd name="T64" fmla="*/ 1209 w 3358"/>
                  <a:gd name="T65" fmla="*/ 947 h 1195"/>
                  <a:gd name="T66" fmla="*/ 1395 w 3358"/>
                  <a:gd name="T67" fmla="*/ 983 h 1195"/>
                  <a:gd name="T68" fmla="*/ 1584 w 3358"/>
                  <a:gd name="T69" fmla="*/ 1002 h 1195"/>
                  <a:gd name="T70" fmla="*/ 1727 w 3358"/>
                  <a:gd name="T71" fmla="*/ 1004 h 1195"/>
                  <a:gd name="T72" fmla="*/ 1917 w 3358"/>
                  <a:gd name="T73" fmla="*/ 990 h 1195"/>
                  <a:gd name="T74" fmla="*/ 2103 w 3358"/>
                  <a:gd name="T75" fmla="*/ 957 h 1195"/>
                  <a:gd name="T76" fmla="*/ 2284 w 3358"/>
                  <a:gd name="T77" fmla="*/ 907 h 1195"/>
                  <a:gd name="T78" fmla="*/ 2461 w 3358"/>
                  <a:gd name="T79" fmla="*/ 842 h 1195"/>
                  <a:gd name="T80" fmla="*/ 2628 w 3358"/>
                  <a:gd name="T81" fmla="*/ 759 h 1195"/>
                  <a:gd name="T82" fmla="*/ 2790 w 3358"/>
                  <a:gd name="T83" fmla="*/ 661 h 1195"/>
                  <a:gd name="T84" fmla="*/ 2940 w 3358"/>
                  <a:gd name="T85" fmla="*/ 547 h 1195"/>
                  <a:gd name="T86" fmla="*/ 3047 w 3358"/>
                  <a:gd name="T87" fmla="*/ 453 h 1195"/>
                  <a:gd name="T88" fmla="*/ 2749 w 3358"/>
                  <a:gd name="T89" fmla="*/ 341 h 1195"/>
                  <a:gd name="T90" fmla="*/ 2416 w 3358"/>
                  <a:gd name="T91" fmla="*/ 258 h 1195"/>
                  <a:gd name="T92" fmla="*/ 2056 w 3358"/>
                  <a:gd name="T93" fmla="*/ 208 h 1195"/>
                  <a:gd name="T94" fmla="*/ 1679 w 3358"/>
                  <a:gd name="T95" fmla="*/ 191 h 1195"/>
                  <a:gd name="T96" fmla="*/ 1395 w 3358"/>
                  <a:gd name="T97" fmla="*/ 199 h 1195"/>
                  <a:gd name="T98" fmla="*/ 1030 w 3358"/>
                  <a:gd name="T99" fmla="*/ 242 h 1195"/>
                  <a:gd name="T100" fmla="*/ 689 w 3358"/>
                  <a:gd name="T101" fmla="*/ 317 h 1195"/>
                  <a:gd name="T102" fmla="*/ 382 w 3358"/>
                  <a:gd name="T103" fmla="*/ 422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58" h="1195">
                    <a:moveTo>
                      <a:pt x="1679" y="1195"/>
                    </a:moveTo>
                    <a:lnTo>
                      <a:pt x="1679" y="1195"/>
                    </a:lnTo>
                    <a:lnTo>
                      <a:pt x="1620" y="1193"/>
                    </a:lnTo>
                    <a:lnTo>
                      <a:pt x="1564" y="1192"/>
                    </a:lnTo>
                    <a:lnTo>
                      <a:pt x="1507" y="1188"/>
                    </a:lnTo>
                    <a:lnTo>
                      <a:pt x="1450" y="1183"/>
                    </a:lnTo>
                    <a:lnTo>
                      <a:pt x="1393" y="1176"/>
                    </a:lnTo>
                    <a:lnTo>
                      <a:pt x="1336" y="1167"/>
                    </a:lnTo>
                    <a:lnTo>
                      <a:pt x="1279" y="1159"/>
                    </a:lnTo>
                    <a:lnTo>
                      <a:pt x="1224" y="1147"/>
                    </a:lnTo>
                    <a:lnTo>
                      <a:pt x="1169" y="1135"/>
                    </a:lnTo>
                    <a:lnTo>
                      <a:pt x="1114" y="1119"/>
                    </a:lnTo>
                    <a:lnTo>
                      <a:pt x="1059" y="1104"/>
                    </a:lnTo>
                    <a:lnTo>
                      <a:pt x="1004" y="1086"/>
                    </a:lnTo>
                    <a:lnTo>
                      <a:pt x="950" y="1069"/>
                    </a:lnTo>
                    <a:lnTo>
                      <a:pt x="897" y="1049"/>
                    </a:lnTo>
                    <a:lnTo>
                      <a:pt x="844" y="1028"/>
                    </a:lnTo>
                    <a:lnTo>
                      <a:pt x="790" y="1004"/>
                    </a:lnTo>
                    <a:lnTo>
                      <a:pt x="790" y="1004"/>
                    </a:lnTo>
                    <a:lnTo>
                      <a:pt x="740" y="981"/>
                    </a:lnTo>
                    <a:lnTo>
                      <a:pt x="690" y="956"/>
                    </a:lnTo>
                    <a:lnTo>
                      <a:pt x="642" y="930"/>
                    </a:lnTo>
                    <a:lnTo>
                      <a:pt x="594" y="904"/>
                    </a:lnTo>
                    <a:lnTo>
                      <a:pt x="547" y="875"/>
                    </a:lnTo>
                    <a:lnTo>
                      <a:pt x="501" y="845"/>
                    </a:lnTo>
                    <a:lnTo>
                      <a:pt x="454" y="814"/>
                    </a:lnTo>
                    <a:lnTo>
                      <a:pt x="410" y="783"/>
                    </a:lnTo>
                    <a:lnTo>
                      <a:pt x="366" y="751"/>
                    </a:lnTo>
                    <a:lnTo>
                      <a:pt x="323" y="716"/>
                    </a:lnTo>
                    <a:lnTo>
                      <a:pt x="280" y="682"/>
                    </a:lnTo>
                    <a:lnTo>
                      <a:pt x="239" y="646"/>
                    </a:lnTo>
                    <a:lnTo>
                      <a:pt x="198" y="608"/>
                    </a:lnTo>
                    <a:lnTo>
                      <a:pt x="158" y="568"/>
                    </a:lnTo>
                    <a:lnTo>
                      <a:pt x="120" y="528"/>
                    </a:lnTo>
                    <a:lnTo>
                      <a:pt x="82" y="489"/>
                    </a:lnTo>
                    <a:lnTo>
                      <a:pt x="0" y="397"/>
                    </a:lnTo>
                    <a:lnTo>
                      <a:pt x="106" y="341"/>
                    </a:lnTo>
                    <a:lnTo>
                      <a:pt x="106" y="341"/>
                    </a:lnTo>
                    <a:lnTo>
                      <a:pt x="186" y="301"/>
                    </a:lnTo>
                    <a:lnTo>
                      <a:pt x="267" y="263"/>
                    </a:lnTo>
                    <a:lnTo>
                      <a:pt x="351" y="229"/>
                    </a:lnTo>
                    <a:lnTo>
                      <a:pt x="439" y="196"/>
                    </a:lnTo>
                    <a:lnTo>
                      <a:pt x="530" y="165"/>
                    </a:lnTo>
                    <a:lnTo>
                      <a:pt x="625" y="137"/>
                    </a:lnTo>
                    <a:lnTo>
                      <a:pt x="721" y="112"/>
                    </a:lnTo>
                    <a:lnTo>
                      <a:pt x="821" y="89"/>
                    </a:lnTo>
                    <a:lnTo>
                      <a:pt x="923" y="68"/>
                    </a:lnTo>
                    <a:lnTo>
                      <a:pt x="1026" y="50"/>
                    </a:lnTo>
                    <a:lnTo>
                      <a:pt x="1133" y="34"/>
                    </a:lnTo>
                    <a:lnTo>
                      <a:pt x="1240" y="22"/>
                    </a:lnTo>
                    <a:lnTo>
                      <a:pt x="1348" y="12"/>
                    </a:lnTo>
                    <a:lnTo>
                      <a:pt x="1457" y="5"/>
                    </a:lnTo>
                    <a:lnTo>
                      <a:pt x="1567" y="1"/>
                    </a:lnTo>
                    <a:lnTo>
                      <a:pt x="1679" y="0"/>
                    </a:lnTo>
                    <a:lnTo>
                      <a:pt x="1679" y="0"/>
                    </a:lnTo>
                    <a:lnTo>
                      <a:pt x="1791" y="1"/>
                    </a:lnTo>
                    <a:lnTo>
                      <a:pt x="1901" y="5"/>
                    </a:lnTo>
                    <a:lnTo>
                      <a:pt x="2010" y="12"/>
                    </a:lnTo>
                    <a:lnTo>
                      <a:pt x="2118" y="22"/>
                    </a:lnTo>
                    <a:lnTo>
                      <a:pt x="2225" y="34"/>
                    </a:lnTo>
                    <a:lnTo>
                      <a:pt x="2332" y="50"/>
                    </a:lnTo>
                    <a:lnTo>
                      <a:pt x="2435" y="68"/>
                    </a:lnTo>
                    <a:lnTo>
                      <a:pt x="2537" y="89"/>
                    </a:lnTo>
                    <a:lnTo>
                      <a:pt x="2637" y="112"/>
                    </a:lnTo>
                    <a:lnTo>
                      <a:pt x="2733" y="137"/>
                    </a:lnTo>
                    <a:lnTo>
                      <a:pt x="2828" y="165"/>
                    </a:lnTo>
                    <a:lnTo>
                      <a:pt x="2919" y="196"/>
                    </a:lnTo>
                    <a:lnTo>
                      <a:pt x="3007" y="229"/>
                    </a:lnTo>
                    <a:lnTo>
                      <a:pt x="3091" y="263"/>
                    </a:lnTo>
                    <a:lnTo>
                      <a:pt x="3172" y="301"/>
                    </a:lnTo>
                    <a:lnTo>
                      <a:pt x="3252" y="341"/>
                    </a:lnTo>
                    <a:lnTo>
                      <a:pt x="3358" y="397"/>
                    </a:lnTo>
                    <a:lnTo>
                      <a:pt x="3276" y="489"/>
                    </a:lnTo>
                    <a:lnTo>
                      <a:pt x="3276" y="489"/>
                    </a:lnTo>
                    <a:lnTo>
                      <a:pt x="3238" y="528"/>
                    </a:lnTo>
                    <a:lnTo>
                      <a:pt x="3200" y="568"/>
                    </a:lnTo>
                    <a:lnTo>
                      <a:pt x="3160" y="608"/>
                    </a:lnTo>
                    <a:lnTo>
                      <a:pt x="3119" y="646"/>
                    </a:lnTo>
                    <a:lnTo>
                      <a:pt x="3078" y="682"/>
                    </a:lnTo>
                    <a:lnTo>
                      <a:pt x="3035" y="716"/>
                    </a:lnTo>
                    <a:lnTo>
                      <a:pt x="2992" y="751"/>
                    </a:lnTo>
                    <a:lnTo>
                      <a:pt x="2948" y="783"/>
                    </a:lnTo>
                    <a:lnTo>
                      <a:pt x="2904" y="814"/>
                    </a:lnTo>
                    <a:lnTo>
                      <a:pt x="2857" y="845"/>
                    </a:lnTo>
                    <a:lnTo>
                      <a:pt x="2811" y="875"/>
                    </a:lnTo>
                    <a:lnTo>
                      <a:pt x="2764" y="904"/>
                    </a:lnTo>
                    <a:lnTo>
                      <a:pt x="2716" y="930"/>
                    </a:lnTo>
                    <a:lnTo>
                      <a:pt x="2668" y="956"/>
                    </a:lnTo>
                    <a:lnTo>
                      <a:pt x="2618" y="981"/>
                    </a:lnTo>
                    <a:lnTo>
                      <a:pt x="2568" y="1004"/>
                    </a:lnTo>
                    <a:lnTo>
                      <a:pt x="2568" y="1004"/>
                    </a:lnTo>
                    <a:lnTo>
                      <a:pt x="2514" y="1028"/>
                    </a:lnTo>
                    <a:lnTo>
                      <a:pt x="2461" y="1049"/>
                    </a:lnTo>
                    <a:lnTo>
                      <a:pt x="2408" y="1069"/>
                    </a:lnTo>
                    <a:lnTo>
                      <a:pt x="2354" y="1086"/>
                    </a:lnTo>
                    <a:lnTo>
                      <a:pt x="2299" y="1104"/>
                    </a:lnTo>
                    <a:lnTo>
                      <a:pt x="2244" y="1119"/>
                    </a:lnTo>
                    <a:lnTo>
                      <a:pt x="2189" y="1135"/>
                    </a:lnTo>
                    <a:lnTo>
                      <a:pt x="2134" y="1147"/>
                    </a:lnTo>
                    <a:lnTo>
                      <a:pt x="2079" y="1159"/>
                    </a:lnTo>
                    <a:lnTo>
                      <a:pt x="2022" y="1167"/>
                    </a:lnTo>
                    <a:lnTo>
                      <a:pt x="1965" y="1176"/>
                    </a:lnTo>
                    <a:lnTo>
                      <a:pt x="1908" y="1183"/>
                    </a:lnTo>
                    <a:lnTo>
                      <a:pt x="1851" y="1188"/>
                    </a:lnTo>
                    <a:lnTo>
                      <a:pt x="1794" y="1192"/>
                    </a:lnTo>
                    <a:lnTo>
                      <a:pt x="1738" y="1193"/>
                    </a:lnTo>
                    <a:lnTo>
                      <a:pt x="1679" y="1195"/>
                    </a:lnTo>
                    <a:lnTo>
                      <a:pt x="1679" y="1195"/>
                    </a:lnTo>
                    <a:close/>
                    <a:moveTo>
                      <a:pt x="311" y="453"/>
                    </a:moveTo>
                    <a:lnTo>
                      <a:pt x="311" y="453"/>
                    </a:lnTo>
                    <a:lnTo>
                      <a:pt x="346" y="484"/>
                    </a:lnTo>
                    <a:lnTo>
                      <a:pt x="382" y="516"/>
                    </a:lnTo>
                    <a:lnTo>
                      <a:pt x="418" y="547"/>
                    </a:lnTo>
                    <a:lnTo>
                      <a:pt x="454" y="577"/>
                    </a:lnTo>
                    <a:lnTo>
                      <a:pt x="492" y="606"/>
                    </a:lnTo>
                    <a:lnTo>
                      <a:pt x="530" y="633"/>
                    </a:lnTo>
                    <a:lnTo>
                      <a:pt x="568" y="661"/>
                    </a:lnTo>
                    <a:lnTo>
                      <a:pt x="608" y="687"/>
                    </a:lnTo>
                    <a:lnTo>
                      <a:pt x="647" y="711"/>
                    </a:lnTo>
                    <a:lnTo>
                      <a:pt x="689" y="735"/>
                    </a:lnTo>
                    <a:lnTo>
                      <a:pt x="730" y="759"/>
                    </a:lnTo>
                    <a:lnTo>
                      <a:pt x="771" y="782"/>
                    </a:lnTo>
                    <a:lnTo>
                      <a:pt x="813" y="802"/>
                    </a:lnTo>
                    <a:lnTo>
                      <a:pt x="856" y="823"/>
                    </a:lnTo>
                    <a:lnTo>
                      <a:pt x="897" y="842"/>
                    </a:lnTo>
                    <a:lnTo>
                      <a:pt x="942" y="859"/>
                    </a:lnTo>
                    <a:lnTo>
                      <a:pt x="985" y="876"/>
                    </a:lnTo>
                    <a:lnTo>
                      <a:pt x="1030" y="894"/>
                    </a:lnTo>
                    <a:lnTo>
                      <a:pt x="1074" y="907"/>
                    </a:lnTo>
                    <a:lnTo>
                      <a:pt x="1119" y="923"/>
                    </a:lnTo>
                    <a:lnTo>
                      <a:pt x="1164" y="935"/>
                    </a:lnTo>
                    <a:lnTo>
                      <a:pt x="1209" y="947"/>
                    </a:lnTo>
                    <a:lnTo>
                      <a:pt x="1255" y="957"/>
                    </a:lnTo>
                    <a:lnTo>
                      <a:pt x="1302" y="968"/>
                    </a:lnTo>
                    <a:lnTo>
                      <a:pt x="1348" y="976"/>
                    </a:lnTo>
                    <a:lnTo>
                      <a:pt x="1395" y="983"/>
                    </a:lnTo>
                    <a:lnTo>
                      <a:pt x="1441" y="990"/>
                    </a:lnTo>
                    <a:lnTo>
                      <a:pt x="1490" y="995"/>
                    </a:lnTo>
                    <a:lnTo>
                      <a:pt x="1536" y="999"/>
                    </a:lnTo>
                    <a:lnTo>
                      <a:pt x="1584" y="1002"/>
                    </a:lnTo>
                    <a:lnTo>
                      <a:pt x="1631" y="1004"/>
                    </a:lnTo>
                    <a:lnTo>
                      <a:pt x="1679" y="1004"/>
                    </a:lnTo>
                    <a:lnTo>
                      <a:pt x="1679" y="1004"/>
                    </a:lnTo>
                    <a:lnTo>
                      <a:pt x="1727" y="1004"/>
                    </a:lnTo>
                    <a:lnTo>
                      <a:pt x="1774" y="1002"/>
                    </a:lnTo>
                    <a:lnTo>
                      <a:pt x="1822" y="999"/>
                    </a:lnTo>
                    <a:lnTo>
                      <a:pt x="1868" y="995"/>
                    </a:lnTo>
                    <a:lnTo>
                      <a:pt x="1917" y="990"/>
                    </a:lnTo>
                    <a:lnTo>
                      <a:pt x="1963" y="983"/>
                    </a:lnTo>
                    <a:lnTo>
                      <a:pt x="2010" y="976"/>
                    </a:lnTo>
                    <a:lnTo>
                      <a:pt x="2056" y="968"/>
                    </a:lnTo>
                    <a:lnTo>
                      <a:pt x="2103" y="957"/>
                    </a:lnTo>
                    <a:lnTo>
                      <a:pt x="2149" y="947"/>
                    </a:lnTo>
                    <a:lnTo>
                      <a:pt x="2194" y="935"/>
                    </a:lnTo>
                    <a:lnTo>
                      <a:pt x="2239" y="923"/>
                    </a:lnTo>
                    <a:lnTo>
                      <a:pt x="2284" y="907"/>
                    </a:lnTo>
                    <a:lnTo>
                      <a:pt x="2328" y="894"/>
                    </a:lnTo>
                    <a:lnTo>
                      <a:pt x="2373" y="876"/>
                    </a:lnTo>
                    <a:lnTo>
                      <a:pt x="2416" y="859"/>
                    </a:lnTo>
                    <a:lnTo>
                      <a:pt x="2461" y="842"/>
                    </a:lnTo>
                    <a:lnTo>
                      <a:pt x="2502" y="823"/>
                    </a:lnTo>
                    <a:lnTo>
                      <a:pt x="2545" y="802"/>
                    </a:lnTo>
                    <a:lnTo>
                      <a:pt x="2587" y="782"/>
                    </a:lnTo>
                    <a:lnTo>
                      <a:pt x="2628" y="759"/>
                    </a:lnTo>
                    <a:lnTo>
                      <a:pt x="2669" y="735"/>
                    </a:lnTo>
                    <a:lnTo>
                      <a:pt x="2711" y="711"/>
                    </a:lnTo>
                    <a:lnTo>
                      <a:pt x="2750" y="687"/>
                    </a:lnTo>
                    <a:lnTo>
                      <a:pt x="2790" y="661"/>
                    </a:lnTo>
                    <a:lnTo>
                      <a:pt x="2828" y="633"/>
                    </a:lnTo>
                    <a:lnTo>
                      <a:pt x="2866" y="606"/>
                    </a:lnTo>
                    <a:lnTo>
                      <a:pt x="2904" y="577"/>
                    </a:lnTo>
                    <a:lnTo>
                      <a:pt x="2940" y="547"/>
                    </a:lnTo>
                    <a:lnTo>
                      <a:pt x="2976" y="516"/>
                    </a:lnTo>
                    <a:lnTo>
                      <a:pt x="3012" y="484"/>
                    </a:lnTo>
                    <a:lnTo>
                      <a:pt x="3047" y="453"/>
                    </a:lnTo>
                    <a:lnTo>
                      <a:pt x="3047" y="453"/>
                    </a:lnTo>
                    <a:lnTo>
                      <a:pt x="2976" y="422"/>
                    </a:lnTo>
                    <a:lnTo>
                      <a:pt x="2902" y="392"/>
                    </a:lnTo>
                    <a:lnTo>
                      <a:pt x="2826" y="365"/>
                    </a:lnTo>
                    <a:lnTo>
                      <a:pt x="2749" y="341"/>
                    </a:lnTo>
                    <a:lnTo>
                      <a:pt x="2669" y="317"/>
                    </a:lnTo>
                    <a:lnTo>
                      <a:pt x="2587" y="296"/>
                    </a:lnTo>
                    <a:lnTo>
                      <a:pt x="2502" y="275"/>
                    </a:lnTo>
                    <a:lnTo>
                      <a:pt x="2416" y="258"/>
                    </a:lnTo>
                    <a:lnTo>
                      <a:pt x="2328" y="242"/>
                    </a:lnTo>
                    <a:lnTo>
                      <a:pt x="2239" y="229"/>
                    </a:lnTo>
                    <a:lnTo>
                      <a:pt x="2148" y="217"/>
                    </a:lnTo>
                    <a:lnTo>
                      <a:pt x="2056" y="208"/>
                    </a:lnTo>
                    <a:lnTo>
                      <a:pt x="1963" y="199"/>
                    </a:lnTo>
                    <a:lnTo>
                      <a:pt x="1868" y="194"/>
                    </a:lnTo>
                    <a:lnTo>
                      <a:pt x="1774" y="191"/>
                    </a:lnTo>
                    <a:lnTo>
                      <a:pt x="1679" y="191"/>
                    </a:lnTo>
                    <a:lnTo>
                      <a:pt x="1679" y="191"/>
                    </a:lnTo>
                    <a:lnTo>
                      <a:pt x="1584" y="191"/>
                    </a:lnTo>
                    <a:lnTo>
                      <a:pt x="1490" y="194"/>
                    </a:lnTo>
                    <a:lnTo>
                      <a:pt x="1395" y="199"/>
                    </a:lnTo>
                    <a:lnTo>
                      <a:pt x="1302" y="208"/>
                    </a:lnTo>
                    <a:lnTo>
                      <a:pt x="1210" y="217"/>
                    </a:lnTo>
                    <a:lnTo>
                      <a:pt x="1119" y="229"/>
                    </a:lnTo>
                    <a:lnTo>
                      <a:pt x="1030" y="242"/>
                    </a:lnTo>
                    <a:lnTo>
                      <a:pt x="942" y="258"/>
                    </a:lnTo>
                    <a:lnTo>
                      <a:pt x="856" y="275"/>
                    </a:lnTo>
                    <a:lnTo>
                      <a:pt x="771" y="296"/>
                    </a:lnTo>
                    <a:lnTo>
                      <a:pt x="689" y="317"/>
                    </a:lnTo>
                    <a:lnTo>
                      <a:pt x="609" y="341"/>
                    </a:lnTo>
                    <a:lnTo>
                      <a:pt x="532" y="365"/>
                    </a:lnTo>
                    <a:lnTo>
                      <a:pt x="456" y="392"/>
                    </a:lnTo>
                    <a:lnTo>
                      <a:pt x="382" y="422"/>
                    </a:lnTo>
                    <a:lnTo>
                      <a:pt x="311" y="453"/>
                    </a:lnTo>
                    <a:lnTo>
                      <a:pt x="311"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9" name="Freeform 11">
                <a:extLst>
                  <a:ext uri="{FF2B5EF4-FFF2-40B4-BE49-F238E27FC236}">
                    <a16:creationId xmlns:a16="http://schemas.microsoft.com/office/drawing/2014/main" id="{1260B01E-3F50-4050-9C59-EF1E2736E9A6}"/>
                  </a:ext>
                </a:extLst>
              </p:cNvPr>
              <p:cNvSpPr>
                <a:spLocks/>
              </p:cNvSpPr>
              <p:nvPr/>
            </p:nvSpPr>
            <p:spPr bwMode="auto">
              <a:xfrm>
                <a:off x="1271" y="1542"/>
                <a:ext cx="3218" cy="1236"/>
              </a:xfrm>
              <a:custGeom>
                <a:avLst/>
                <a:gdLst>
                  <a:gd name="T0" fmla="*/ 228 w 3218"/>
                  <a:gd name="T1" fmla="*/ 1236 h 1236"/>
                  <a:gd name="T2" fmla="*/ 205 w 3218"/>
                  <a:gd name="T3" fmla="*/ 1236 h 1236"/>
                  <a:gd name="T4" fmla="*/ 160 w 3218"/>
                  <a:gd name="T5" fmla="*/ 1228 h 1236"/>
                  <a:gd name="T6" fmla="*/ 119 w 3218"/>
                  <a:gd name="T7" fmla="*/ 1211 h 1236"/>
                  <a:gd name="T8" fmla="*/ 83 w 3218"/>
                  <a:gd name="T9" fmla="*/ 1185 h 1236"/>
                  <a:gd name="T10" fmla="*/ 52 w 3218"/>
                  <a:gd name="T11" fmla="*/ 1154 h 1236"/>
                  <a:gd name="T12" fmla="*/ 28 w 3218"/>
                  <a:gd name="T13" fmla="*/ 1118 h 1236"/>
                  <a:gd name="T14" fmla="*/ 11 w 3218"/>
                  <a:gd name="T15" fmla="*/ 1078 h 1236"/>
                  <a:gd name="T16" fmla="*/ 2 w 3218"/>
                  <a:gd name="T17" fmla="*/ 1033 h 1236"/>
                  <a:gd name="T18" fmla="*/ 0 w 3218"/>
                  <a:gd name="T19" fmla="*/ 227 h 1236"/>
                  <a:gd name="T20" fmla="*/ 2 w 3218"/>
                  <a:gd name="T21" fmla="*/ 203 h 1236"/>
                  <a:gd name="T22" fmla="*/ 11 w 3218"/>
                  <a:gd name="T23" fmla="*/ 158 h 1236"/>
                  <a:gd name="T24" fmla="*/ 28 w 3218"/>
                  <a:gd name="T25" fmla="*/ 118 h 1236"/>
                  <a:gd name="T26" fmla="*/ 52 w 3218"/>
                  <a:gd name="T27" fmla="*/ 82 h 1236"/>
                  <a:gd name="T28" fmla="*/ 83 w 3218"/>
                  <a:gd name="T29" fmla="*/ 51 h 1236"/>
                  <a:gd name="T30" fmla="*/ 119 w 3218"/>
                  <a:gd name="T31" fmla="*/ 25 h 1236"/>
                  <a:gd name="T32" fmla="*/ 160 w 3218"/>
                  <a:gd name="T33" fmla="*/ 8 h 1236"/>
                  <a:gd name="T34" fmla="*/ 205 w 3218"/>
                  <a:gd name="T35" fmla="*/ 0 h 1236"/>
                  <a:gd name="T36" fmla="*/ 2990 w 3218"/>
                  <a:gd name="T37" fmla="*/ 0 h 1236"/>
                  <a:gd name="T38" fmla="*/ 3013 w 3218"/>
                  <a:gd name="T39" fmla="*/ 0 h 1236"/>
                  <a:gd name="T40" fmla="*/ 3058 w 3218"/>
                  <a:gd name="T41" fmla="*/ 8 h 1236"/>
                  <a:gd name="T42" fmla="*/ 3099 w 3218"/>
                  <a:gd name="T43" fmla="*/ 25 h 1236"/>
                  <a:gd name="T44" fmla="*/ 3135 w 3218"/>
                  <a:gd name="T45" fmla="*/ 51 h 1236"/>
                  <a:gd name="T46" fmla="*/ 3166 w 3218"/>
                  <a:gd name="T47" fmla="*/ 82 h 1236"/>
                  <a:gd name="T48" fmla="*/ 3190 w 3218"/>
                  <a:gd name="T49" fmla="*/ 118 h 1236"/>
                  <a:gd name="T50" fmla="*/ 3207 w 3218"/>
                  <a:gd name="T51" fmla="*/ 158 h 1236"/>
                  <a:gd name="T52" fmla="*/ 3216 w 3218"/>
                  <a:gd name="T53" fmla="*/ 203 h 1236"/>
                  <a:gd name="T54" fmla="*/ 3218 w 3218"/>
                  <a:gd name="T55" fmla="*/ 1009 h 1236"/>
                  <a:gd name="T56" fmla="*/ 3216 w 3218"/>
                  <a:gd name="T57" fmla="*/ 1033 h 1236"/>
                  <a:gd name="T58" fmla="*/ 3207 w 3218"/>
                  <a:gd name="T59" fmla="*/ 1078 h 1236"/>
                  <a:gd name="T60" fmla="*/ 3190 w 3218"/>
                  <a:gd name="T61" fmla="*/ 1118 h 1236"/>
                  <a:gd name="T62" fmla="*/ 3166 w 3218"/>
                  <a:gd name="T63" fmla="*/ 1154 h 1236"/>
                  <a:gd name="T64" fmla="*/ 3135 w 3218"/>
                  <a:gd name="T65" fmla="*/ 1185 h 1236"/>
                  <a:gd name="T66" fmla="*/ 3099 w 3218"/>
                  <a:gd name="T67" fmla="*/ 1211 h 1236"/>
                  <a:gd name="T68" fmla="*/ 3058 w 3218"/>
                  <a:gd name="T69" fmla="*/ 1228 h 1236"/>
                  <a:gd name="T70" fmla="*/ 3013 w 3218"/>
                  <a:gd name="T71" fmla="*/ 1236 h 1236"/>
                  <a:gd name="T72" fmla="*/ 2990 w 3218"/>
                  <a:gd name="T73"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8" h="1236">
                    <a:moveTo>
                      <a:pt x="2990" y="1236"/>
                    </a:moveTo>
                    <a:lnTo>
                      <a:pt x="228" y="1236"/>
                    </a:lnTo>
                    <a:lnTo>
                      <a:pt x="228" y="1236"/>
                    </a:lnTo>
                    <a:lnTo>
                      <a:pt x="205" y="1236"/>
                    </a:lnTo>
                    <a:lnTo>
                      <a:pt x="181" y="1233"/>
                    </a:lnTo>
                    <a:lnTo>
                      <a:pt x="160" y="1228"/>
                    </a:lnTo>
                    <a:lnTo>
                      <a:pt x="140" y="1219"/>
                    </a:lnTo>
                    <a:lnTo>
                      <a:pt x="119" y="1211"/>
                    </a:lnTo>
                    <a:lnTo>
                      <a:pt x="100" y="1198"/>
                    </a:lnTo>
                    <a:lnTo>
                      <a:pt x="83" y="1185"/>
                    </a:lnTo>
                    <a:lnTo>
                      <a:pt x="67" y="1171"/>
                    </a:lnTo>
                    <a:lnTo>
                      <a:pt x="52" y="1154"/>
                    </a:lnTo>
                    <a:lnTo>
                      <a:pt x="38" y="1136"/>
                    </a:lnTo>
                    <a:lnTo>
                      <a:pt x="28" y="1118"/>
                    </a:lnTo>
                    <a:lnTo>
                      <a:pt x="17" y="1099"/>
                    </a:lnTo>
                    <a:lnTo>
                      <a:pt x="11" y="1078"/>
                    </a:lnTo>
                    <a:lnTo>
                      <a:pt x="5" y="1056"/>
                    </a:lnTo>
                    <a:lnTo>
                      <a:pt x="2" y="1033"/>
                    </a:lnTo>
                    <a:lnTo>
                      <a:pt x="0" y="1009"/>
                    </a:lnTo>
                    <a:lnTo>
                      <a:pt x="0" y="227"/>
                    </a:lnTo>
                    <a:lnTo>
                      <a:pt x="0" y="227"/>
                    </a:lnTo>
                    <a:lnTo>
                      <a:pt x="2" y="203"/>
                    </a:lnTo>
                    <a:lnTo>
                      <a:pt x="5" y="180"/>
                    </a:lnTo>
                    <a:lnTo>
                      <a:pt x="11" y="158"/>
                    </a:lnTo>
                    <a:lnTo>
                      <a:pt x="17" y="137"/>
                    </a:lnTo>
                    <a:lnTo>
                      <a:pt x="28" y="118"/>
                    </a:lnTo>
                    <a:lnTo>
                      <a:pt x="38" y="100"/>
                    </a:lnTo>
                    <a:lnTo>
                      <a:pt x="52" y="82"/>
                    </a:lnTo>
                    <a:lnTo>
                      <a:pt x="67" y="65"/>
                    </a:lnTo>
                    <a:lnTo>
                      <a:pt x="83" y="51"/>
                    </a:lnTo>
                    <a:lnTo>
                      <a:pt x="100" y="38"/>
                    </a:lnTo>
                    <a:lnTo>
                      <a:pt x="119" y="25"/>
                    </a:lnTo>
                    <a:lnTo>
                      <a:pt x="140" y="17"/>
                    </a:lnTo>
                    <a:lnTo>
                      <a:pt x="160" y="8"/>
                    </a:lnTo>
                    <a:lnTo>
                      <a:pt x="181" y="3"/>
                    </a:lnTo>
                    <a:lnTo>
                      <a:pt x="205" y="0"/>
                    </a:lnTo>
                    <a:lnTo>
                      <a:pt x="228" y="0"/>
                    </a:lnTo>
                    <a:lnTo>
                      <a:pt x="2990" y="0"/>
                    </a:lnTo>
                    <a:lnTo>
                      <a:pt x="2990" y="0"/>
                    </a:lnTo>
                    <a:lnTo>
                      <a:pt x="3013" y="0"/>
                    </a:lnTo>
                    <a:lnTo>
                      <a:pt x="3037" y="3"/>
                    </a:lnTo>
                    <a:lnTo>
                      <a:pt x="3058" y="8"/>
                    </a:lnTo>
                    <a:lnTo>
                      <a:pt x="3078" y="17"/>
                    </a:lnTo>
                    <a:lnTo>
                      <a:pt x="3099" y="25"/>
                    </a:lnTo>
                    <a:lnTo>
                      <a:pt x="3118" y="38"/>
                    </a:lnTo>
                    <a:lnTo>
                      <a:pt x="3135" y="51"/>
                    </a:lnTo>
                    <a:lnTo>
                      <a:pt x="3151" y="65"/>
                    </a:lnTo>
                    <a:lnTo>
                      <a:pt x="3166" y="82"/>
                    </a:lnTo>
                    <a:lnTo>
                      <a:pt x="3180" y="100"/>
                    </a:lnTo>
                    <a:lnTo>
                      <a:pt x="3190" y="118"/>
                    </a:lnTo>
                    <a:lnTo>
                      <a:pt x="3201" y="137"/>
                    </a:lnTo>
                    <a:lnTo>
                      <a:pt x="3207" y="158"/>
                    </a:lnTo>
                    <a:lnTo>
                      <a:pt x="3213" y="180"/>
                    </a:lnTo>
                    <a:lnTo>
                      <a:pt x="3216" y="203"/>
                    </a:lnTo>
                    <a:lnTo>
                      <a:pt x="3218" y="227"/>
                    </a:lnTo>
                    <a:lnTo>
                      <a:pt x="3218" y="1009"/>
                    </a:lnTo>
                    <a:lnTo>
                      <a:pt x="3218" y="1009"/>
                    </a:lnTo>
                    <a:lnTo>
                      <a:pt x="3216" y="1033"/>
                    </a:lnTo>
                    <a:lnTo>
                      <a:pt x="3213" y="1056"/>
                    </a:lnTo>
                    <a:lnTo>
                      <a:pt x="3207" y="1078"/>
                    </a:lnTo>
                    <a:lnTo>
                      <a:pt x="3201" y="1099"/>
                    </a:lnTo>
                    <a:lnTo>
                      <a:pt x="3190" y="1118"/>
                    </a:lnTo>
                    <a:lnTo>
                      <a:pt x="3180" y="1136"/>
                    </a:lnTo>
                    <a:lnTo>
                      <a:pt x="3166" y="1154"/>
                    </a:lnTo>
                    <a:lnTo>
                      <a:pt x="3151" y="1171"/>
                    </a:lnTo>
                    <a:lnTo>
                      <a:pt x="3135" y="1185"/>
                    </a:lnTo>
                    <a:lnTo>
                      <a:pt x="3118" y="1198"/>
                    </a:lnTo>
                    <a:lnTo>
                      <a:pt x="3099" y="1211"/>
                    </a:lnTo>
                    <a:lnTo>
                      <a:pt x="3078" y="1219"/>
                    </a:lnTo>
                    <a:lnTo>
                      <a:pt x="3058" y="1228"/>
                    </a:lnTo>
                    <a:lnTo>
                      <a:pt x="3037" y="1233"/>
                    </a:lnTo>
                    <a:lnTo>
                      <a:pt x="3013" y="1236"/>
                    </a:lnTo>
                    <a:lnTo>
                      <a:pt x="2990" y="1236"/>
                    </a:lnTo>
                    <a:lnTo>
                      <a:pt x="2990" y="1236"/>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470" name="Freeform 12">
                <a:extLst>
                  <a:ext uri="{FF2B5EF4-FFF2-40B4-BE49-F238E27FC236}">
                    <a16:creationId xmlns:a16="http://schemas.microsoft.com/office/drawing/2014/main" id="{656DD1B8-C679-4B20-9B06-AC455A1FD9C6}"/>
                  </a:ext>
                </a:extLst>
              </p:cNvPr>
              <p:cNvSpPr>
                <a:spLocks noEditPoints="1"/>
              </p:cNvSpPr>
              <p:nvPr/>
            </p:nvSpPr>
            <p:spPr bwMode="auto">
              <a:xfrm>
                <a:off x="1175" y="1445"/>
                <a:ext cx="3410" cy="1430"/>
              </a:xfrm>
              <a:custGeom>
                <a:avLst/>
                <a:gdLst>
                  <a:gd name="T0" fmla="*/ 324 w 3410"/>
                  <a:gd name="T1" fmla="*/ 1430 h 1430"/>
                  <a:gd name="T2" fmla="*/ 227 w 3410"/>
                  <a:gd name="T3" fmla="*/ 1414 h 1430"/>
                  <a:gd name="T4" fmla="*/ 143 w 3410"/>
                  <a:gd name="T5" fmla="*/ 1375 h 1430"/>
                  <a:gd name="T6" fmla="*/ 74 w 3410"/>
                  <a:gd name="T7" fmla="*/ 1313 h 1430"/>
                  <a:gd name="T8" fmla="*/ 26 w 3410"/>
                  <a:gd name="T9" fmla="*/ 1232 h 1430"/>
                  <a:gd name="T10" fmla="*/ 1 w 3410"/>
                  <a:gd name="T11" fmla="*/ 1139 h 1430"/>
                  <a:gd name="T12" fmla="*/ 0 w 3410"/>
                  <a:gd name="T13" fmla="*/ 324 h 1430"/>
                  <a:gd name="T14" fmla="*/ 15 w 3410"/>
                  <a:gd name="T15" fmla="*/ 228 h 1430"/>
                  <a:gd name="T16" fmla="*/ 57 w 3410"/>
                  <a:gd name="T17" fmla="*/ 143 h 1430"/>
                  <a:gd name="T18" fmla="*/ 119 w 3410"/>
                  <a:gd name="T19" fmla="*/ 74 h 1430"/>
                  <a:gd name="T20" fmla="*/ 198 w 3410"/>
                  <a:gd name="T21" fmla="*/ 26 h 1430"/>
                  <a:gd name="T22" fmla="*/ 291 w 3410"/>
                  <a:gd name="T23" fmla="*/ 2 h 1430"/>
                  <a:gd name="T24" fmla="*/ 3086 w 3410"/>
                  <a:gd name="T25" fmla="*/ 0 h 1430"/>
                  <a:gd name="T26" fmla="*/ 3183 w 3410"/>
                  <a:gd name="T27" fmla="*/ 16 h 1430"/>
                  <a:gd name="T28" fmla="*/ 3267 w 3410"/>
                  <a:gd name="T29" fmla="*/ 55 h 1430"/>
                  <a:gd name="T30" fmla="*/ 3336 w 3410"/>
                  <a:gd name="T31" fmla="*/ 117 h 1430"/>
                  <a:gd name="T32" fmla="*/ 3384 w 3410"/>
                  <a:gd name="T33" fmla="*/ 198 h 1430"/>
                  <a:gd name="T34" fmla="*/ 3409 w 3410"/>
                  <a:gd name="T35" fmla="*/ 291 h 1430"/>
                  <a:gd name="T36" fmla="*/ 3410 w 3410"/>
                  <a:gd name="T37" fmla="*/ 1106 h 1430"/>
                  <a:gd name="T38" fmla="*/ 3395 w 3410"/>
                  <a:gd name="T39" fmla="*/ 1202 h 1430"/>
                  <a:gd name="T40" fmla="*/ 3353 w 3410"/>
                  <a:gd name="T41" fmla="*/ 1287 h 1430"/>
                  <a:gd name="T42" fmla="*/ 3291 w 3410"/>
                  <a:gd name="T43" fmla="*/ 1356 h 1430"/>
                  <a:gd name="T44" fmla="*/ 3212 w 3410"/>
                  <a:gd name="T45" fmla="*/ 1404 h 1430"/>
                  <a:gd name="T46" fmla="*/ 3119 w 3410"/>
                  <a:gd name="T47" fmla="*/ 1428 h 1430"/>
                  <a:gd name="T48" fmla="*/ 324 w 3410"/>
                  <a:gd name="T49" fmla="*/ 191 h 1430"/>
                  <a:gd name="T50" fmla="*/ 298 w 3410"/>
                  <a:gd name="T51" fmla="*/ 193 h 1430"/>
                  <a:gd name="T52" fmla="*/ 262 w 3410"/>
                  <a:gd name="T53" fmla="*/ 207 h 1430"/>
                  <a:gd name="T54" fmla="*/ 231 w 3410"/>
                  <a:gd name="T55" fmla="*/ 229 h 1430"/>
                  <a:gd name="T56" fmla="*/ 208 w 3410"/>
                  <a:gd name="T57" fmla="*/ 260 h 1430"/>
                  <a:gd name="T58" fmla="*/ 194 w 3410"/>
                  <a:gd name="T59" fmla="*/ 296 h 1430"/>
                  <a:gd name="T60" fmla="*/ 191 w 3410"/>
                  <a:gd name="T61" fmla="*/ 1106 h 1430"/>
                  <a:gd name="T62" fmla="*/ 194 w 3410"/>
                  <a:gd name="T63" fmla="*/ 1134 h 1430"/>
                  <a:gd name="T64" fmla="*/ 208 w 3410"/>
                  <a:gd name="T65" fmla="*/ 1170 h 1430"/>
                  <a:gd name="T66" fmla="*/ 231 w 3410"/>
                  <a:gd name="T67" fmla="*/ 1201 h 1430"/>
                  <a:gd name="T68" fmla="*/ 262 w 3410"/>
                  <a:gd name="T69" fmla="*/ 1223 h 1430"/>
                  <a:gd name="T70" fmla="*/ 298 w 3410"/>
                  <a:gd name="T71" fmla="*/ 1237 h 1430"/>
                  <a:gd name="T72" fmla="*/ 3086 w 3410"/>
                  <a:gd name="T73" fmla="*/ 1239 h 1430"/>
                  <a:gd name="T74" fmla="*/ 3112 w 3410"/>
                  <a:gd name="T75" fmla="*/ 1237 h 1430"/>
                  <a:gd name="T76" fmla="*/ 3148 w 3410"/>
                  <a:gd name="T77" fmla="*/ 1223 h 1430"/>
                  <a:gd name="T78" fmla="*/ 3179 w 3410"/>
                  <a:gd name="T79" fmla="*/ 1201 h 1430"/>
                  <a:gd name="T80" fmla="*/ 3202 w 3410"/>
                  <a:gd name="T81" fmla="*/ 1170 h 1430"/>
                  <a:gd name="T82" fmla="*/ 3216 w 3410"/>
                  <a:gd name="T83" fmla="*/ 1134 h 1430"/>
                  <a:gd name="T84" fmla="*/ 3219 w 3410"/>
                  <a:gd name="T85" fmla="*/ 324 h 1430"/>
                  <a:gd name="T86" fmla="*/ 3216 w 3410"/>
                  <a:gd name="T87" fmla="*/ 296 h 1430"/>
                  <a:gd name="T88" fmla="*/ 3202 w 3410"/>
                  <a:gd name="T89" fmla="*/ 260 h 1430"/>
                  <a:gd name="T90" fmla="*/ 3179 w 3410"/>
                  <a:gd name="T91" fmla="*/ 229 h 1430"/>
                  <a:gd name="T92" fmla="*/ 3148 w 3410"/>
                  <a:gd name="T93" fmla="*/ 207 h 1430"/>
                  <a:gd name="T94" fmla="*/ 3112 w 3410"/>
                  <a:gd name="T95" fmla="*/ 193 h 1430"/>
                  <a:gd name="T96" fmla="*/ 324 w 3410"/>
                  <a:gd name="T97" fmla="*/ 191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0" h="1430">
                    <a:moveTo>
                      <a:pt x="3086" y="1430"/>
                    </a:moveTo>
                    <a:lnTo>
                      <a:pt x="324" y="1430"/>
                    </a:lnTo>
                    <a:lnTo>
                      <a:pt x="324" y="1430"/>
                    </a:lnTo>
                    <a:lnTo>
                      <a:pt x="291" y="1428"/>
                    </a:lnTo>
                    <a:lnTo>
                      <a:pt x="258" y="1423"/>
                    </a:lnTo>
                    <a:lnTo>
                      <a:pt x="227" y="1414"/>
                    </a:lnTo>
                    <a:lnTo>
                      <a:pt x="198" y="1404"/>
                    </a:lnTo>
                    <a:lnTo>
                      <a:pt x="170" y="1390"/>
                    </a:lnTo>
                    <a:lnTo>
                      <a:pt x="143" y="1375"/>
                    </a:lnTo>
                    <a:lnTo>
                      <a:pt x="119" y="1356"/>
                    </a:lnTo>
                    <a:lnTo>
                      <a:pt x="94" y="1335"/>
                    </a:lnTo>
                    <a:lnTo>
                      <a:pt x="74" y="1313"/>
                    </a:lnTo>
                    <a:lnTo>
                      <a:pt x="57" y="1287"/>
                    </a:lnTo>
                    <a:lnTo>
                      <a:pt x="39" y="1261"/>
                    </a:lnTo>
                    <a:lnTo>
                      <a:pt x="26" y="1232"/>
                    </a:lnTo>
                    <a:lnTo>
                      <a:pt x="15" y="1202"/>
                    </a:lnTo>
                    <a:lnTo>
                      <a:pt x="7" y="1171"/>
                    </a:lnTo>
                    <a:lnTo>
                      <a:pt x="1" y="1139"/>
                    </a:lnTo>
                    <a:lnTo>
                      <a:pt x="0" y="1106"/>
                    </a:lnTo>
                    <a:lnTo>
                      <a:pt x="0" y="324"/>
                    </a:lnTo>
                    <a:lnTo>
                      <a:pt x="0" y="324"/>
                    </a:lnTo>
                    <a:lnTo>
                      <a:pt x="1" y="291"/>
                    </a:lnTo>
                    <a:lnTo>
                      <a:pt x="7" y="259"/>
                    </a:lnTo>
                    <a:lnTo>
                      <a:pt x="15" y="228"/>
                    </a:lnTo>
                    <a:lnTo>
                      <a:pt x="26" y="198"/>
                    </a:lnTo>
                    <a:lnTo>
                      <a:pt x="39" y="169"/>
                    </a:lnTo>
                    <a:lnTo>
                      <a:pt x="57" y="143"/>
                    </a:lnTo>
                    <a:lnTo>
                      <a:pt x="74" y="117"/>
                    </a:lnTo>
                    <a:lnTo>
                      <a:pt x="94" y="95"/>
                    </a:lnTo>
                    <a:lnTo>
                      <a:pt x="119" y="74"/>
                    </a:lnTo>
                    <a:lnTo>
                      <a:pt x="143" y="55"/>
                    </a:lnTo>
                    <a:lnTo>
                      <a:pt x="170" y="40"/>
                    </a:lnTo>
                    <a:lnTo>
                      <a:pt x="198" y="26"/>
                    </a:lnTo>
                    <a:lnTo>
                      <a:pt x="227" y="16"/>
                    </a:lnTo>
                    <a:lnTo>
                      <a:pt x="258" y="7"/>
                    </a:lnTo>
                    <a:lnTo>
                      <a:pt x="291" y="2"/>
                    </a:lnTo>
                    <a:lnTo>
                      <a:pt x="324" y="0"/>
                    </a:lnTo>
                    <a:lnTo>
                      <a:pt x="3086" y="0"/>
                    </a:lnTo>
                    <a:lnTo>
                      <a:pt x="3086" y="0"/>
                    </a:lnTo>
                    <a:lnTo>
                      <a:pt x="3119" y="2"/>
                    </a:lnTo>
                    <a:lnTo>
                      <a:pt x="3152" y="7"/>
                    </a:lnTo>
                    <a:lnTo>
                      <a:pt x="3183" y="16"/>
                    </a:lnTo>
                    <a:lnTo>
                      <a:pt x="3212" y="26"/>
                    </a:lnTo>
                    <a:lnTo>
                      <a:pt x="3240" y="40"/>
                    </a:lnTo>
                    <a:lnTo>
                      <a:pt x="3267" y="55"/>
                    </a:lnTo>
                    <a:lnTo>
                      <a:pt x="3291" y="74"/>
                    </a:lnTo>
                    <a:lnTo>
                      <a:pt x="3316" y="95"/>
                    </a:lnTo>
                    <a:lnTo>
                      <a:pt x="3336" y="117"/>
                    </a:lnTo>
                    <a:lnTo>
                      <a:pt x="3353" y="143"/>
                    </a:lnTo>
                    <a:lnTo>
                      <a:pt x="3371" y="169"/>
                    </a:lnTo>
                    <a:lnTo>
                      <a:pt x="3384" y="198"/>
                    </a:lnTo>
                    <a:lnTo>
                      <a:pt x="3395" y="228"/>
                    </a:lnTo>
                    <a:lnTo>
                      <a:pt x="3403" y="259"/>
                    </a:lnTo>
                    <a:lnTo>
                      <a:pt x="3409" y="291"/>
                    </a:lnTo>
                    <a:lnTo>
                      <a:pt x="3410" y="324"/>
                    </a:lnTo>
                    <a:lnTo>
                      <a:pt x="3410" y="1106"/>
                    </a:lnTo>
                    <a:lnTo>
                      <a:pt x="3410" y="1106"/>
                    </a:lnTo>
                    <a:lnTo>
                      <a:pt x="3409" y="1139"/>
                    </a:lnTo>
                    <a:lnTo>
                      <a:pt x="3403" y="1171"/>
                    </a:lnTo>
                    <a:lnTo>
                      <a:pt x="3395" y="1202"/>
                    </a:lnTo>
                    <a:lnTo>
                      <a:pt x="3384" y="1232"/>
                    </a:lnTo>
                    <a:lnTo>
                      <a:pt x="3371" y="1261"/>
                    </a:lnTo>
                    <a:lnTo>
                      <a:pt x="3353" y="1287"/>
                    </a:lnTo>
                    <a:lnTo>
                      <a:pt x="3336" y="1313"/>
                    </a:lnTo>
                    <a:lnTo>
                      <a:pt x="3316" y="1335"/>
                    </a:lnTo>
                    <a:lnTo>
                      <a:pt x="3291" y="1356"/>
                    </a:lnTo>
                    <a:lnTo>
                      <a:pt x="3267" y="1375"/>
                    </a:lnTo>
                    <a:lnTo>
                      <a:pt x="3240" y="1390"/>
                    </a:lnTo>
                    <a:lnTo>
                      <a:pt x="3212" y="1404"/>
                    </a:lnTo>
                    <a:lnTo>
                      <a:pt x="3183" y="1414"/>
                    </a:lnTo>
                    <a:lnTo>
                      <a:pt x="3152" y="1423"/>
                    </a:lnTo>
                    <a:lnTo>
                      <a:pt x="3119" y="1428"/>
                    </a:lnTo>
                    <a:lnTo>
                      <a:pt x="3086" y="1430"/>
                    </a:lnTo>
                    <a:lnTo>
                      <a:pt x="3086" y="1430"/>
                    </a:lnTo>
                    <a:close/>
                    <a:moveTo>
                      <a:pt x="324" y="191"/>
                    </a:moveTo>
                    <a:lnTo>
                      <a:pt x="324" y="191"/>
                    </a:lnTo>
                    <a:lnTo>
                      <a:pt x="310" y="191"/>
                    </a:lnTo>
                    <a:lnTo>
                      <a:pt x="298" y="193"/>
                    </a:lnTo>
                    <a:lnTo>
                      <a:pt x="284" y="197"/>
                    </a:lnTo>
                    <a:lnTo>
                      <a:pt x="272" y="202"/>
                    </a:lnTo>
                    <a:lnTo>
                      <a:pt x="262" y="207"/>
                    </a:lnTo>
                    <a:lnTo>
                      <a:pt x="249" y="214"/>
                    </a:lnTo>
                    <a:lnTo>
                      <a:pt x="239" y="221"/>
                    </a:lnTo>
                    <a:lnTo>
                      <a:pt x="231" y="229"/>
                    </a:lnTo>
                    <a:lnTo>
                      <a:pt x="222" y="240"/>
                    </a:lnTo>
                    <a:lnTo>
                      <a:pt x="213" y="250"/>
                    </a:lnTo>
                    <a:lnTo>
                      <a:pt x="208" y="260"/>
                    </a:lnTo>
                    <a:lnTo>
                      <a:pt x="201" y="272"/>
                    </a:lnTo>
                    <a:lnTo>
                      <a:pt x="198" y="284"/>
                    </a:lnTo>
                    <a:lnTo>
                      <a:pt x="194" y="296"/>
                    </a:lnTo>
                    <a:lnTo>
                      <a:pt x="193" y="310"/>
                    </a:lnTo>
                    <a:lnTo>
                      <a:pt x="191" y="324"/>
                    </a:lnTo>
                    <a:lnTo>
                      <a:pt x="191" y="1106"/>
                    </a:lnTo>
                    <a:lnTo>
                      <a:pt x="191" y="1106"/>
                    </a:lnTo>
                    <a:lnTo>
                      <a:pt x="193" y="1120"/>
                    </a:lnTo>
                    <a:lnTo>
                      <a:pt x="194" y="1134"/>
                    </a:lnTo>
                    <a:lnTo>
                      <a:pt x="198" y="1146"/>
                    </a:lnTo>
                    <a:lnTo>
                      <a:pt x="201" y="1158"/>
                    </a:lnTo>
                    <a:lnTo>
                      <a:pt x="208" y="1170"/>
                    </a:lnTo>
                    <a:lnTo>
                      <a:pt x="213" y="1180"/>
                    </a:lnTo>
                    <a:lnTo>
                      <a:pt x="222" y="1190"/>
                    </a:lnTo>
                    <a:lnTo>
                      <a:pt x="231" y="1201"/>
                    </a:lnTo>
                    <a:lnTo>
                      <a:pt x="239" y="1209"/>
                    </a:lnTo>
                    <a:lnTo>
                      <a:pt x="249" y="1216"/>
                    </a:lnTo>
                    <a:lnTo>
                      <a:pt x="262" y="1223"/>
                    </a:lnTo>
                    <a:lnTo>
                      <a:pt x="272" y="1228"/>
                    </a:lnTo>
                    <a:lnTo>
                      <a:pt x="284" y="1233"/>
                    </a:lnTo>
                    <a:lnTo>
                      <a:pt x="298" y="1237"/>
                    </a:lnTo>
                    <a:lnTo>
                      <a:pt x="310" y="1239"/>
                    </a:lnTo>
                    <a:lnTo>
                      <a:pt x="324" y="1239"/>
                    </a:lnTo>
                    <a:lnTo>
                      <a:pt x="3086" y="1239"/>
                    </a:lnTo>
                    <a:lnTo>
                      <a:pt x="3086" y="1239"/>
                    </a:lnTo>
                    <a:lnTo>
                      <a:pt x="3100" y="1239"/>
                    </a:lnTo>
                    <a:lnTo>
                      <a:pt x="3112" y="1237"/>
                    </a:lnTo>
                    <a:lnTo>
                      <a:pt x="3126" y="1233"/>
                    </a:lnTo>
                    <a:lnTo>
                      <a:pt x="3138" y="1228"/>
                    </a:lnTo>
                    <a:lnTo>
                      <a:pt x="3148" y="1223"/>
                    </a:lnTo>
                    <a:lnTo>
                      <a:pt x="3161" y="1216"/>
                    </a:lnTo>
                    <a:lnTo>
                      <a:pt x="3171" y="1209"/>
                    </a:lnTo>
                    <a:lnTo>
                      <a:pt x="3179" y="1201"/>
                    </a:lnTo>
                    <a:lnTo>
                      <a:pt x="3188" y="1190"/>
                    </a:lnTo>
                    <a:lnTo>
                      <a:pt x="3197" y="1180"/>
                    </a:lnTo>
                    <a:lnTo>
                      <a:pt x="3202" y="1170"/>
                    </a:lnTo>
                    <a:lnTo>
                      <a:pt x="3209" y="1158"/>
                    </a:lnTo>
                    <a:lnTo>
                      <a:pt x="3212" y="1146"/>
                    </a:lnTo>
                    <a:lnTo>
                      <a:pt x="3216" y="1134"/>
                    </a:lnTo>
                    <a:lnTo>
                      <a:pt x="3217" y="1120"/>
                    </a:lnTo>
                    <a:lnTo>
                      <a:pt x="3219" y="1106"/>
                    </a:lnTo>
                    <a:lnTo>
                      <a:pt x="3219" y="324"/>
                    </a:lnTo>
                    <a:lnTo>
                      <a:pt x="3219" y="324"/>
                    </a:lnTo>
                    <a:lnTo>
                      <a:pt x="3217" y="310"/>
                    </a:lnTo>
                    <a:lnTo>
                      <a:pt x="3216" y="296"/>
                    </a:lnTo>
                    <a:lnTo>
                      <a:pt x="3212" y="284"/>
                    </a:lnTo>
                    <a:lnTo>
                      <a:pt x="3209" y="272"/>
                    </a:lnTo>
                    <a:lnTo>
                      <a:pt x="3202" y="260"/>
                    </a:lnTo>
                    <a:lnTo>
                      <a:pt x="3197" y="250"/>
                    </a:lnTo>
                    <a:lnTo>
                      <a:pt x="3188" y="240"/>
                    </a:lnTo>
                    <a:lnTo>
                      <a:pt x="3179" y="229"/>
                    </a:lnTo>
                    <a:lnTo>
                      <a:pt x="3171" y="221"/>
                    </a:lnTo>
                    <a:lnTo>
                      <a:pt x="3161" y="214"/>
                    </a:lnTo>
                    <a:lnTo>
                      <a:pt x="3148" y="207"/>
                    </a:lnTo>
                    <a:lnTo>
                      <a:pt x="3138" y="202"/>
                    </a:lnTo>
                    <a:lnTo>
                      <a:pt x="3126" y="197"/>
                    </a:lnTo>
                    <a:lnTo>
                      <a:pt x="3112" y="193"/>
                    </a:lnTo>
                    <a:lnTo>
                      <a:pt x="3100" y="191"/>
                    </a:lnTo>
                    <a:lnTo>
                      <a:pt x="3086" y="191"/>
                    </a:lnTo>
                    <a:lnTo>
                      <a:pt x="324"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71" name="Freeform 13">
                <a:extLst>
                  <a:ext uri="{FF2B5EF4-FFF2-40B4-BE49-F238E27FC236}">
                    <a16:creationId xmlns:a16="http://schemas.microsoft.com/office/drawing/2014/main" id="{5341B715-65A4-4558-87DC-86FDEB51A068}"/>
                  </a:ext>
                </a:extLst>
              </p:cNvPr>
              <p:cNvSpPr>
                <a:spLocks/>
              </p:cNvSpPr>
              <p:nvPr/>
            </p:nvSpPr>
            <p:spPr bwMode="auto">
              <a:xfrm>
                <a:off x="1750" y="1967"/>
                <a:ext cx="727" cy="482"/>
              </a:xfrm>
              <a:custGeom>
                <a:avLst/>
                <a:gdLst>
                  <a:gd name="T0" fmla="*/ 153 w 727"/>
                  <a:gd name="T1" fmla="*/ 0 h 482"/>
                  <a:gd name="T2" fmla="*/ 191 w 727"/>
                  <a:gd name="T3" fmla="*/ 198 h 482"/>
                  <a:gd name="T4" fmla="*/ 191 w 727"/>
                  <a:gd name="T5" fmla="*/ 198 h 482"/>
                  <a:gd name="T6" fmla="*/ 205 w 727"/>
                  <a:gd name="T7" fmla="*/ 276 h 482"/>
                  <a:gd name="T8" fmla="*/ 219 w 727"/>
                  <a:gd name="T9" fmla="*/ 357 h 482"/>
                  <a:gd name="T10" fmla="*/ 221 w 727"/>
                  <a:gd name="T11" fmla="*/ 357 h 482"/>
                  <a:gd name="T12" fmla="*/ 221 w 727"/>
                  <a:gd name="T13" fmla="*/ 357 h 482"/>
                  <a:gd name="T14" fmla="*/ 229 w 727"/>
                  <a:gd name="T15" fmla="*/ 315 h 482"/>
                  <a:gd name="T16" fmla="*/ 238 w 727"/>
                  <a:gd name="T17" fmla="*/ 274 h 482"/>
                  <a:gd name="T18" fmla="*/ 257 w 727"/>
                  <a:gd name="T19" fmla="*/ 198 h 482"/>
                  <a:gd name="T20" fmla="*/ 307 w 727"/>
                  <a:gd name="T21" fmla="*/ 0 h 482"/>
                  <a:gd name="T22" fmla="*/ 426 w 727"/>
                  <a:gd name="T23" fmla="*/ 0 h 482"/>
                  <a:gd name="T24" fmla="*/ 474 w 727"/>
                  <a:gd name="T25" fmla="*/ 193 h 482"/>
                  <a:gd name="T26" fmla="*/ 474 w 727"/>
                  <a:gd name="T27" fmla="*/ 193 h 482"/>
                  <a:gd name="T28" fmla="*/ 493 w 727"/>
                  <a:gd name="T29" fmla="*/ 274 h 482"/>
                  <a:gd name="T30" fmla="*/ 510 w 727"/>
                  <a:gd name="T31" fmla="*/ 357 h 482"/>
                  <a:gd name="T32" fmla="*/ 512 w 727"/>
                  <a:gd name="T33" fmla="*/ 357 h 482"/>
                  <a:gd name="T34" fmla="*/ 512 w 727"/>
                  <a:gd name="T35" fmla="*/ 357 h 482"/>
                  <a:gd name="T36" fmla="*/ 524 w 727"/>
                  <a:gd name="T37" fmla="*/ 274 h 482"/>
                  <a:gd name="T38" fmla="*/ 539 w 727"/>
                  <a:gd name="T39" fmla="*/ 191 h 482"/>
                  <a:gd name="T40" fmla="*/ 581 w 727"/>
                  <a:gd name="T41" fmla="*/ 0 h 482"/>
                  <a:gd name="T42" fmla="*/ 727 w 727"/>
                  <a:gd name="T43" fmla="*/ 0 h 482"/>
                  <a:gd name="T44" fmla="*/ 579 w 727"/>
                  <a:gd name="T45" fmla="*/ 482 h 482"/>
                  <a:gd name="T46" fmla="*/ 439 w 727"/>
                  <a:gd name="T47" fmla="*/ 482 h 482"/>
                  <a:gd name="T48" fmla="*/ 393 w 727"/>
                  <a:gd name="T49" fmla="*/ 314 h 482"/>
                  <a:gd name="T50" fmla="*/ 393 w 727"/>
                  <a:gd name="T51" fmla="*/ 314 h 482"/>
                  <a:gd name="T52" fmla="*/ 377 w 727"/>
                  <a:gd name="T53" fmla="*/ 243 h 482"/>
                  <a:gd name="T54" fmla="*/ 362 w 727"/>
                  <a:gd name="T55" fmla="*/ 164 h 482"/>
                  <a:gd name="T56" fmla="*/ 360 w 727"/>
                  <a:gd name="T57" fmla="*/ 164 h 482"/>
                  <a:gd name="T58" fmla="*/ 360 w 727"/>
                  <a:gd name="T59" fmla="*/ 164 h 482"/>
                  <a:gd name="T60" fmla="*/ 353 w 727"/>
                  <a:gd name="T61" fmla="*/ 205 h 482"/>
                  <a:gd name="T62" fmla="*/ 346 w 727"/>
                  <a:gd name="T63" fmla="*/ 243 h 482"/>
                  <a:gd name="T64" fmla="*/ 338 w 727"/>
                  <a:gd name="T65" fmla="*/ 279 h 482"/>
                  <a:gd name="T66" fmla="*/ 329 w 727"/>
                  <a:gd name="T67" fmla="*/ 314 h 482"/>
                  <a:gd name="T68" fmla="*/ 281 w 727"/>
                  <a:gd name="T69" fmla="*/ 482 h 482"/>
                  <a:gd name="T70" fmla="*/ 140 w 727"/>
                  <a:gd name="T71" fmla="*/ 482 h 482"/>
                  <a:gd name="T72" fmla="*/ 0 w 727"/>
                  <a:gd name="T73" fmla="*/ 0 h 482"/>
                  <a:gd name="T74" fmla="*/ 153 w 727"/>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7" h="482">
                    <a:moveTo>
                      <a:pt x="153" y="0"/>
                    </a:moveTo>
                    <a:lnTo>
                      <a:pt x="191" y="198"/>
                    </a:lnTo>
                    <a:lnTo>
                      <a:pt x="191" y="198"/>
                    </a:lnTo>
                    <a:lnTo>
                      <a:pt x="205" y="276"/>
                    </a:lnTo>
                    <a:lnTo>
                      <a:pt x="219" y="357"/>
                    </a:lnTo>
                    <a:lnTo>
                      <a:pt x="221" y="357"/>
                    </a:lnTo>
                    <a:lnTo>
                      <a:pt x="221" y="357"/>
                    </a:lnTo>
                    <a:lnTo>
                      <a:pt x="229" y="315"/>
                    </a:lnTo>
                    <a:lnTo>
                      <a:pt x="238" y="274"/>
                    </a:lnTo>
                    <a:lnTo>
                      <a:pt x="257" y="198"/>
                    </a:lnTo>
                    <a:lnTo>
                      <a:pt x="307" y="0"/>
                    </a:lnTo>
                    <a:lnTo>
                      <a:pt x="426" y="0"/>
                    </a:lnTo>
                    <a:lnTo>
                      <a:pt x="474" y="193"/>
                    </a:lnTo>
                    <a:lnTo>
                      <a:pt x="474" y="193"/>
                    </a:lnTo>
                    <a:lnTo>
                      <a:pt x="493" y="274"/>
                    </a:lnTo>
                    <a:lnTo>
                      <a:pt x="510" y="357"/>
                    </a:lnTo>
                    <a:lnTo>
                      <a:pt x="512" y="357"/>
                    </a:lnTo>
                    <a:lnTo>
                      <a:pt x="512" y="357"/>
                    </a:lnTo>
                    <a:lnTo>
                      <a:pt x="524" y="274"/>
                    </a:lnTo>
                    <a:lnTo>
                      <a:pt x="539" y="191"/>
                    </a:lnTo>
                    <a:lnTo>
                      <a:pt x="581" y="0"/>
                    </a:lnTo>
                    <a:lnTo>
                      <a:pt x="727" y="0"/>
                    </a:lnTo>
                    <a:lnTo>
                      <a:pt x="579" y="482"/>
                    </a:lnTo>
                    <a:lnTo>
                      <a:pt x="439" y="482"/>
                    </a:lnTo>
                    <a:lnTo>
                      <a:pt x="393" y="314"/>
                    </a:lnTo>
                    <a:lnTo>
                      <a:pt x="393" y="314"/>
                    </a:lnTo>
                    <a:lnTo>
                      <a:pt x="377" y="243"/>
                    </a:lnTo>
                    <a:lnTo>
                      <a:pt x="362" y="164"/>
                    </a:lnTo>
                    <a:lnTo>
                      <a:pt x="360" y="164"/>
                    </a:lnTo>
                    <a:lnTo>
                      <a:pt x="360" y="164"/>
                    </a:lnTo>
                    <a:lnTo>
                      <a:pt x="353" y="205"/>
                    </a:lnTo>
                    <a:lnTo>
                      <a:pt x="346" y="243"/>
                    </a:lnTo>
                    <a:lnTo>
                      <a:pt x="338" y="279"/>
                    </a:lnTo>
                    <a:lnTo>
                      <a:pt x="329" y="314"/>
                    </a:lnTo>
                    <a:lnTo>
                      <a:pt x="281" y="482"/>
                    </a:lnTo>
                    <a:lnTo>
                      <a:pt x="140"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72" name="Freeform 14">
                <a:extLst>
                  <a:ext uri="{FF2B5EF4-FFF2-40B4-BE49-F238E27FC236}">
                    <a16:creationId xmlns:a16="http://schemas.microsoft.com/office/drawing/2014/main" id="{B0CD759B-0FF4-418C-B2F3-A4C5FEA11D6F}"/>
                  </a:ext>
                </a:extLst>
              </p:cNvPr>
              <p:cNvSpPr>
                <a:spLocks/>
              </p:cNvSpPr>
              <p:nvPr/>
            </p:nvSpPr>
            <p:spPr bwMode="auto">
              <a:xfrm>
                <a:off x="2517" y="1967"/>
                <a:ext cx="726" cy="482"/>
              </a:xfrm>
              <a:custGeom>
                <a:avLst/>
                <a:gdLst>
                  <a:gd name="T0" fmla="*/ 153 w 726"/>
                  <a:gd name="T1" fmla="*/ 0 h 482"/>
                  <a:gd name="T2" fmla="*/ 191 w 726"/>
                  <a:gd name="T3" fmla="*/ 198 h 482"/>
                  <a:gd name="T4" fmla="*/ 191 w 726"/>
                  <a:gd name="T5" fmla="*/ 198 h 482"/>
                  <a:gd name="T6" fmla="*/ 206 w 726"/>
                  <a:gd name="T7" fmla="*/ 276 h 482"/>
                  <a:gd name="T8" fmla="*/ 218 w 726"/>
                  <a:gd name="T9" fmla="*/ 357 h 482"/>
                  <a:gd name="T10" fmla="*/ 220 w 726"/>
                  <a:gd name="T11" fmla="*/ 357 h 482"/>
                  <a:gd name="T12" fmla="*/ 220 w 726"/>
                  <a:gd name="T13" fmla="*/ 357 h 482"/>
                  <a:gd name="T14" fmla="*/ 229 w 726"/>
                  <a:gd name="T15" fmla="*/ 315 h 482"/>
                  <a:gd name="T16" fmla="*/ 237 w 726"/>
                  <a:gd name="T17" fmla="*/ 274 h 482"/>
                  <a:gd name="T18" fmla="*/ 256 w 726"/>
                  <a:gd name="T19" fmla="*/ 198 h 482"/>
                  <a:gd name="T20" fmla="*/ 308 w 726"/>
                  <a:gd name="T21" fmla="*/ 0 h 482"/>
                  <a:gd name="T22" fmla="*/ 425 w 726"/>
                  <a:gd name="T23" fmla="*/ 0 h 482"/>
                  <a:gd name="T24" fmla="*/ 473 w 726"/>
                  <a:gd name="T25" fmla="*/ 193 h 482"/>
                  <a:gd name="T26" fmla="*/ 473 w 726"/>
                  <a:gd name="T27" fmla="*/ 193 h 482"/>
                  <a:gd name="T28" fmla="*/ 492 w 726"/>
                  <a:gd name="T29" fmla="*/ 274 h 482"/>
                  <a:gd name="T30" fmla="*/ 509 w 726"/>
                  <a:gd name="T31" fmla="*/ 357 h 482"/>
                  <a:gd name="T32" fmla="*/ 511 w 726"/>
                  <a:gd name="T33" fmla="*/ 357 h 482"/>
                  <a:gd name="T34" fmla="*/ 511 w 726"/>
                  <a:gd name="T35" fmla="*/ 357 h 482"/>
                  <a:gd name="T36" fmla="*/ 523 w 726"/>
                  <a:gd name="T37" fmla="*/ 274 h 482"/>
                  <a:gd name="T38" fmla="*/ 539 w 726"/>
                  <a:gd name="T39" fmla="*/ 191 h 482"/>
                  <a:gd name="T40" fmla="*/ 580 w 726"/>
                  <a:gd name="T41" fmla="*/ 0 h 482"/>
                  <a:gd name="T42" fmla="*/ 726 w 726"/>
                  <a:gd name="T43" fmla="*/ 0 h 482"/>
                  <a:gd name="T44" fmla="*/ 580 w 726"/>
                  <a:gd name="T45" fmla="*/ 482 h 482"/>
                  <a:gd name="T46" fmla="*/ 439 w 726"/>
                  <a:gd name="T47" fmla="*/ 482 h 482"/>
                  <a:gd name="T48" fmla="*/ 392 w 726"/>
                  <a:gd name="T49" fmla="*/ 314 h 482"/>
                  <a:gd name="T50" fmla="*/ 392 w 726"/>
                  <a:gd name="T51" fmla="*/ 314 h 482"/>
                  <a:gd name="T52" fmla="*/ 377 w 726"/>
                  <a:gd name="T53" fmla="*/ 243 h 482"/>
                  <a:gd name="T54" fmla="*/ 363 w 726"/>
                  <a:gd name="T55" fmla="*/ 164 h 482"/>
                  <a:gd name="T56" fmla="*/ 361 w 726"/>
                  <a:gd name="T57" fmla="*/ 164 h 482"/>
                  <a:gd name="T58" fmla="*/ 361 w 726"/>
                  <a:gd name="T59" fmla="*/ 164 h 482"/>
                  <a:gd name="T60" fmla="*/ 354 w 726"/>
                  <a:gd name="T61" fmla="*/ 205 h 482"/>
                  <a:gd name="T62" fmla="*/ 346 w 726"/>
                  <a:gd name="T63" fmla="*/ 243 h 482"/>
                  <a:gd name="T64" fmla="*/ 339 w 726"/>
                  <a:gd name="T65" fmla="*/ 279 h 482"/>
                  <a:gd name="T66" fmla="*/ 329 w 726"/>
                  <a:gd name="T67" fmla="*/ 314 h 482"/>
                  <a:gd name="T68" fmla="*/ 280 w 726"/>
                  <a:gd name="T69" fmla="*/ 482 h 482"/>
                  <a:gd name="T70" fmla="*/ 139 w 726"/>
                  <a:gd name="T71" fmla="*/ 482 h 482"/>
                  <a:gd name="T72" fmla="*/ 0 w 726"/>
                  <a:gd name="T73" fmla="*/ 0 h 482"/>
                  <a:gd name="T74" fmla="*/ 153 w 726"/>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6" h="482">
                    <a:moveTo>
                      <a:pt x="153" y="0"/>
                    </a:moveTo>
                    <a:lnTo>
                      <a:pt x="191" y="198"/>
                    </a:lnTo>
                    <a:lnTo>
                      <a:pt x="191" y="198"/>
                    </a:lnTo>
                    <a:lnTo>
                      <a:pt x="206" y="276"/>
                    </a:lnTo>
                    <a:lnTo>
                      <a:pt x="218" y="357"/>
                    </a:lnTo>
                    <a:lnTo>
                      <a:pt x="220" y="357"/>
                    </a:lnTo>
                    <a:lnTo>
                      <a:pt x="220" y="357"/>
                    </a:lnTo>
                    <a:lnTo>
                      <a:pt x="229" y="315"/>
                    </a:lnTo>
                    <a:lnTo>
                      <a:pt x="237" y="274"/>
                    </a:lnTo>
                    <a:lnTo>
                      <a:pt x="256" y="198"/>
                    </a:lnTo>
                    <a:lnTo>
                      <a:pt x="308" y="0"/>
                    </a:lnTo>
                    <a:lnTo>
                      <a:pt x="425" y="0"/>
                    </a:lnTo>
                    <a:lnTo>
                      <a:pt x="473" y="193"/>
                    </a:lnTo>
                    <a:lnTo>
                      <a:pt x="473" y="193"/>
                    </a:lnTo>
                    <a:lnTo>
                      <a:pt x="492" y="274"/>
                    </a:lnTo>
                    <a:lnTo>
                      <a:pt x="509" y="357"/>
                    </a:lnTo>
                    <a:lnTo>
                      <a:pt x="511" y="357"/>
                    </a:lnTo>
                    <a:lnTo>
                      <a:pt x="511" y="357"/>
                    </a:lnTo>
                    <a:lnTo>
                      <a:pt x="523" y="274"/>
                    </a:lnTo>
                    <a:lnTo>
                      <a:pt x="539" y="191"/>
                    </a:lnTo>
                    <a:lnTo>
                      <a:pt x="580" y="0"/>
                    </a:lnTo>
                    <a:lnTo>
                      <a:pt x="726" y="0"/>
                    </a:lnTo>
                    <a:lnTo>
                      <a:pt x="580" y="482"/>
                    </a:lnTo>
                    <a:lnTo>
                      <a:pt x="439" y="482"/>
                    </a:lnTo>
                    <a:lnTo>
                      <a:pt x="392" y="314"/>
                    </a:lnTo>
                    <a:lnTo>
                      <a:pt x="392" y="314"/>
                    </a:lnTo>
                    <a:lnTo>
                      <a:pt x="377" y="243"/>
                    </a:lnTo>
                    <a:lnTo>
                      <a:pt x="363" y="164"/>
                    </a:lnTo>
                    <a:lnTo>
                      <a:pt x="361" y="164"/>
                    </a:lnTo>
                    <a:lnTo>
                      <a:pt x="361" y="164"/>
                    </a:lnTo>
                    <a:lnTo>
                      <a:pt x="354" y="205"/>
                    </a:lnTo>
                    <a:lnTo>
                      <a:pt x="346" y="243"/>
                    </a:lnTo>
                    <a:lnTo>
                      <a:pt x="339" y="279"/>
                    </a:lnTo>
                    <a:lnTo>
                      <a:pt x="329" y="314"/>
                    </a:lnTo>
                    <a:lnTo>
                      <a:pt x="280" y="482"/>
                    </a:lnTo>
                    <a:lnTo>
                      <a:pt x="139"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73" name="Freeform 15">
                <a:extLst>
                  <a:ext uri="{FF2B5EF4-FFF2-40B4-BE49-F238E27FC236}">
                    <a16:creationId xmlns:a16="http://schemas.microsoft.com/office/drawing/2014/main" id="{18207392-1552-4398-9422-DA7FB69AD7C2}"/>
                  </a:ext>
                </a:extLst>
              </p:cNvPr>
              <p:cNvSpPr>
                <a:spLocks/>
              </p:cNvSpPr>
              <p:nvPr/>
            </p:nvSpPr>
            <p:spPr bwMode="auto">
              <a:xfrm>
                <a:off x="3283" y="1967"/>
                <a:ext cx="729" cy="482"/>
              </a:xfrm>
              <a:custGeom>
                <a:avLst/>
                <a:gdLst>
                  <a:gd name="T0" fmla="*/ 153 w 729"/>
                  <a:gd name="T1" fmla="*/ 0 h 482"/>
                  <a:gd name="T2" fmla="*/ 191 w 729"/>
                  <a:gd name="T3" fmla="*/ 198 h 482"/>
                  <a:gd name="T4" fmla="*/ 191 w 729"/>
                  <a:gd name="T5" fmla="*/ 198 h 482"/>
                  <a:gd name="T6" fmla="*/ 207 w 729"/>
                  <a:gd name="T7" fmla="*/ 276 h 482"/>
                  <a:gd name="T8" fmla="*/ 219 w 729"/>
                  <a:gd name="T9" fmla="*/ 357 h 482"/>
                  <a:gd name="T10" fmla="*/ 222 w 729"/>
                  <a:gd name="T11" fmla="*/ 357 h 482"/>
                  <a:gd name="T12" fmla="*/ 222 w 729"/>
                  <a:gd name="T13" fmla="*/ 357 h 482"/>
                  <a:gd name="T14" fmla="*/ 229 w 729"/>
                  <a:gd name="T15" fmla="*/ 315 h 482"/>
                  <a:gd name="T16" fmla="*/ 238 w 729"/>
                  <a:gd name="T17" fmla="*/ 274 h 482"/>
                  <a:gd name="T18" fmla="*/ 257 w 729"/>
                  <a:gd name="T19" fmla="*/ 198 h 482"/>
                  <a:gd name="T20" fmla="*/ 308 w 729"/>
                  <a:gd name="T21" fmla="*/ 0 h 482"/>
                  <a:gd name="T22" fmla="*/ 427 w 729"/>
                  <a:gd name="T23" fmla="*/ 0 h 482"/>
                  <a:gd name="T24" fmla="*/ 475 w 729"/>
                  <a:gd name="T25" fmla="*/ 193 h 482"/>
                  <a:gd name="T26" fmla="*/ 475 w 729"/>
                  <a:gd name="T27" fmla="*/ 193 h 482"/>
                  <a:gd name="T28" fmla="*/ 494 w 729"/>
                  <a:gd name="T29" fmla="*/ 274 h 482"/>
                  <a:gd name="T30" fmla="*/ 510 w 729"/>
                  <a:gd name="T31" fmla="*/ 357 h 482"/>
                  <a:gd name="T32" fmla="*/ 512 w 729"/>
                  <a:gd name="T33" fmla="*/ 357 h 482"/>
                  <a:gd name="T34" fmla="*/ 512 w 729"/>
                  <a:gd name="T35" fmla="*/ 357 h 482"/>
                  <a:gd name="T36" fmla="*/ 525 w 729"/>
                  <a:gd name="T37" fmla="*/ 274 h 482"/>
                  <a:gd name="T38" fmla="*/ 539 w 729"/>
                  <a:gd name="T39" fmla="*/ 191 h 482"/>
                  <a:gd name="T40" fmla="*/ 581 w 729"/>
                  <a:gd name="T41" fmla="*/ 0 h 482"/>
                  <a:gd name="T42" fmla="*/ 729 w 729"/>
                  <a:gd name="T43" fmla="*/ 0 h 482"/>
                  <a:gd name="T44" fmla="*/ 581 w 729"/>
                  <a:gd name="T45" fmla="*/ 482 h 482"/>
                  <a:gd name="T46" fmla="*/ 439 w 729"/>
                  <a:gd name="T47" fmla="*/ 482 h 482"/>
                  <a:gd name="T48" fmla="*/ 395 w 729"/>
                  <a:gd name="T49" fmla="*/ 314 h 482"/>
                  <a:gd name="T50" fmla="*/ 395 w 729"/>
                  <a:gd name="T51" fmla="*/ 314 h 482"/>
                  <a:gd name="T52" fmla="*/ 377 w 729"/>
                  <a:gd name="T53" fmla="*/ 243 h 482"/>
                  <a:gd name="T54" fmla="*/ 364 w 729"/>
                  <a:gd name="T55" fmla="*/ 164 h 482"/>
                  <a:gd name="T56" fmla="*/ 362 w 729"/>
                  <a:gd name="T57" fmla="*/ 164 h 482"/>
                  <a:gd name="T58" fmla="*/ 362 w 729"/>
                  <a:gd name="T59" fmla="*/ 164 h 482"/>
                  <a:gd name="T60" fmla="*/ 355 w 729"/>
                  <a:gd name="T61" fmla="*/ 205 h 482"/>
                  <a:gd name="T62" fmla="*/ 348 w 729"/>
                  <a:gd name="T63" fmla="*/ 243 h 482"/>
                  <a:gd name="T64" fmla="*/ 339 w 729"/>
                  <a:gd name="T65" fmla="*/ 279 h 482"/>
                  <a:gd name="T66" fmla="*/ 331 w 729"/>
                  <a:gd name="T67" fmla="*/ 314 h 482"/>
                  <a:gd name="T68" fmla="*/ 281 w 729"/>
                  <a:gd name="T69" fmla="*/ 482 h 482"/>
                  <a:gd name="T70" fmla="*/ 141 w 729"/>
                  <a:gd name="T71" fmla="*/ 482 h 482"/>
                  <a:gd name="T72" fmla="*/ 0 w 729"/>
                  <a:gd name="T73" fmla="*/ 0 h 482"/>
                  <a:gd name="T74" fmla="*/ 153 w 729"/>
                  <a:gd name="T7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482">
                    <a:moveTo>
                      <a:pt x="153" y="0"/>
                    </a:moveTo>
                    <a:lnTo>
                      <a:pt x="191" y="198"/>
                    </a:lnTo>
                    <a:lnTo>
                      <a:pt x="191" y="198"/>
                    </a:lnTo>
                    <a:lnTo>
                      <a:pt x="207" y="276"/>
                    </a:lnTo>
                    <a:lnTo>
                      <a:pt x="219" y="357"/>
                    </a:lnTo>
                    <a:lnTo>
                      <a:pt x="222" y="357"/>
                    </a:lnTo>
                    <a:lnTo>
                      <a:pt x="222" y="357"/>
                    </a:lnTo>
                    <a:lnTo>
                      <a:pt x="229" y="315"/>
                    </a:lnTo>
                    <a:lnTo>
                      <a:pt x="238" y="274"/>
                    </a:lnTo>
                    <a:lnTo>
                      <a:pt x="257" y="198"/>
                    </a:lnTo>
                    <a:lnTo>
                      <a:pt x="308" y="0"/>
                    </a:lnTo>
                    <a:lnTo>
                      <a:pt x="427" y="0"/>
                    </a:lnTo>
                    <a:lnTo>
                      <a:pt x="475" y="193"/>
                    </a:lnTo>
                    <a:lnTo>
                      <a:pt x="475" y="193"/>
                    </a:lnTo>
                    <a:lnTo>
                      <a:pt x="494" y="274"/>
                    </a:lnTo>
                    <a:lnTo>
                      <a:pt x="510" y="357"/>
                    </a:lnTo>
                    <a:lnTo>
                      <a:pt x="512" y="357"/>
                    </a:lnTo>
                    <a:lnTo>
                      <a:pt x="512" y="357"/>
                    </a:lnTo>
                    <a:lnTo>
                      <a:pt x="525" y="274"/>
                    </a:lnTo>
                    <a:lnTo>
                      <a:pt x="539" y="191"/>
                    </a:lnTo>
                    <a:lnTo>
                      <a:pt x="581" y="0"/>
                    </a:lnTo>
                    <a:lnTo>
                      <a:pt x="729" y="0"/>
                    </a:lnTo>
                    <a:lnTo>
                      <a:pt x="581" y="482"/>
                    </a:lnTo>
                    <a:lnTo>
                      <a:pt x="439" y="482"/>
                    </a:lnTo>
                    <a:lnTo>
                      <a:pt x="395" y="314"/>
                    </a:lnTo>
                    <a:lnTo>
                      <a:pt x="395" y="314"/>
                    </a:lnTo>
                    <a:lnTo>
                      <a:pt x="377" y="243"/>
                    </a:lnTo>
                    <a:lnTo>
                      <a:pt x="364" y="164"/>
                    </a:lnTo>
                    <a:lnTo>
                      <a:pt x="362" y="164"/>
                    </a:lnTo>
                    <a:lnTo>
                      <a:pt x="362" y="164"/>
                    </a:lnTo>
                    <a:lnTo>
                      <a:pt x="355" y="205"/>
                    </a:lnTo>
                    <a:lnTo>
                      <a:pt x="348" y="243"/>
                    </a:lnTo>
                    <a:lnTo>
                      <a:pt x="339" y="279"/>
                    </a:lnTo>
                    <a:lnTo>
                      <a:pt x="331" y="314"/>
                    </a:lnTo>
                    <a:lnTo>
                      <a:pt x="281" y="482"/>
                    </a:lnTo>
                    <a:lnTo>
                      <a:pt x="141" y="482"/>
                    </a:lnTo>
                    <a:lnTo>
                      <a:pt x="0" y="0"/>
                    </a:ln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cxnSp>
          <p:nvCxnSpPr>
            <p:cNvPr id="474" name="מחבר ישר 112">
              <a:extLst>
                <a:ext uri="{FF2B5EF4-FFF2-40B4-BE49-F238E27FC236}">
                  <a16:creationId xmlns:a16="http://schemas.microsoft.com/office/drawing/2014/main" id="{1CA6961E-D24A-411A-9AE5-B3A5BEF5E883}"/>
                </a:ext>
              </a:extLst>
            </p:cNvPr>
            <p:cNvCxnSpPr>
              <a:cxnSpLocks noChangeShapeType="1"/>
              <a:endCxn id="456" idx="16"/>
            </p:cNvCxnSpPr>
            <p:nvPr/>
          </p:nvCxnSpPr>
          <p:spPr bwMode="auto">
            <a:xfrm flipH="1" flipV="1">
              <a:off x="6268564" y="1001355"/>
              <a:ext cx="632643" cy="419756"/>
            </a:xfrm>
            <a:prstGeom prst="line">
              <a:avLst/>
            </a:prstGeom>
            <a:noFill/>
            <a:ln w="19050" algn="ctr">
              <a:solidFill>
                <a:srgbClr val="003366"/>
              </a:solidFill>
              <a:round/>
              <a:headEnd/>
              <a:tailEnd/>
            </a:ln>
          </p:spPr>
        </p:cxnSp>
        <p:cxnSp>
          <p:nvCxnSpPr>
            <p:cNvPr id="475" name="מחבר ישר 114">
              <a:extLst>
                <a:ext uri="{FF2B5EF4-FFF2-40B4-BE49-F238E27FC236}">
                  <a16:creationId xmlns:a16="http://schemas.microsoft.com/office/drawing/2014/main" id="{7975FE7F-5A16-4C7E-BD55-BC7100FD701E}"/>
                </a:ext>
              </a:extLst>
            </p:cNvPr>
            <p:cNvCxnSpPr>
              <a:cxnSpLocks noChangeShapeType="1"/>
            </p:cNvCxnSpPr>
            <p:nvPr/>
          </p:nvCxnSpPr>
          <p:spPr bwMode="auto">
            <a:xfrm flipH="1" flipV="1">
              <a:off x="6893082" y="912746"/>
              <a:ext cx="2544" cy="495378"/>
            </a:xfrm>
            <a:prstGeom prst="line">
              <a:avLst/>
            </a:prstGeom>
            <a:noFill/>
            <a:ln w="19050" algn="ctr">
              <a:solidFill>
                <a:srgbClr val="003366"/>
              </a:solidFill>
              <a:round/>
              <a:headEnd/>
              <a:tailEnd/>
            </a:ln>
          </p:spPr>
        </p:cxnSp>
        <p:cxnSp>
          <p:nvCxnSpPr>
            <p:cNvPr id="476" name="מחבר ישר 116">
              <a:extLst>
                <a:ext uri="{FF2B5EF4-FFF2-40B4-BE49-F238E27FC236}">
                  <a16:creationId xmlns:a16="http://schemas.microsoft.com/office/drawing/2014/main" id="{BEBEB848-6C9E-427D-8CED-F20CA4456468}"/>
                </a:ext>
              </a:extLst>
            </p:cNvPr>
            <p:cNvCxnSpPr>
              <a:cxnSpLocks noChangeShapeType="1"/>
              <a:endCxn id="439" idx="21"/>
            </p:cNvCxnSpPr>
            <p:nvPr/>
          </p:nvCxnSpPr>
          <p:spPr bwMode="auto">
            <a:xfrm flipH="1" flipV="1">
              <a:off x="5931078" y="1386495"/>
              <a:ext cx="963276" cy="34616"/>
            </a:xfrm>
            <a:prstGeom prst="line">
              <a:avLst/>
            </a:prstGeom>
            <a:noFill/>
            <a:ln w="19050" algn="ctr">
              <a:solidFill>
                <a:srgbClr val="003366"/>
              </a:solidFill>
              <a:round/>
              <a:headEnd/>
              <a:tailEnd/>
            </a:ln>
          </p:spPr>
        </p:cxnSp>
        <p:sp>
          <p:nvSpPr>
            <p:cNvPr id="477" name="תרשים זרימה: מחבר 142">
              <a:extLst>
                <a:ext uri="{FF2B5EF4-FFF2-40B4-BE49-F238E27FC236}">
                  <a16:creationId xmlns:a16="http://schemas.microsoft.com/office/drawing/2014/main" id="{BCAD024C-5633-4B9C-9F7C-6F7018706802}"/>
                </a:ext>
              </a:extLst>
            </p:cNvPr>
            <p:cNvSpPr>
              <a:spLocks noChangeArrowheads="1"/>
            </p:cNvSpPr>
            <p:nvPr/>
          </p:nvSpPr>
          <p:spPr bwMode="auto">
            <a:xfrm>
              <a:off x="6872022" y="1385532"/>
              <a:ext cx="46169" cy="49394"/>
            </a:xfrm>
            <a:prstGeom prst="flowChartConnector">
              <a:avLst/>
            </a:prstGeom>
            <a:solidFill>
              <a:schemeClr val="accent1"/>
            </a:solidFill>
            <a:ln w="53975" algn="ctr">
              <a:solidFill>
                <a:srgbClr val="003366"/>
              </a:solidFill>
              <a:round/>
              <a:headEnd/>
              <a:tailEnd type="triangle" w="med" len="med"/>
            </a:ln>
          </p:spPr>
          <p:txBody>
            <a:bodyPr/>
            <a:lstStyle/>
            <a:p>
              <a:pPr algn="ctr"/>
              <a:endParaRPr lang="he-IL" sz="1800" b="0">
                <a:solidFill>
                  <a:schemeClr val="tx1"/>
                </a:solidFill>
                <a:latin typeface="Arial" charset="0"/>
              </a:endParaRPr>
            </a:p>
          </p:txBody>
        </p:sp>
      </p:grpSp>
      <p:sp>
        <p:nvSpPr>
          <p:cNvPr id="321" name="Rectangle 320">
            <a:extLst>
              <a:ext uri="{FF2B5EF4-FFF2-40B4-BE49-F238E27FC236}">
                <a16:creationId xmlns:a16="http://schemas.microsoft.com/office/drawing/2014/main" id="{280E7733-51F4-4391-88F9-6DFB421F3715}"/>
              </a:ext>
            </a:extLst>
          </p:cNvPr>
          <p:cNvSpPr/>
          <p:nvPr/>
        </p:nvSpPr>
        <p:spPr>
          <a:xfrm>
            <a:off x="2036206" y="718012"/>
            <a:ext cx="1160574" cy="307777"/>
          </a:xfrm>
          <a:prstGeom prst="rect">
            <a:avLst/>
          </a:prstGeom>
        </p:spPr>
        <p:txBody>
          <a:bodyPr wrap="none">
            <a:spAutoFit/>
          </a:bodyPr>
          <a:lstStyle/>
          <a:p>
            <a:pPr algn="ctr"/>
            <a:r>
              <a:rPr lang="en-US" sz="1400" b="1" dirty="0">
                <a:solidFill>
                  <a:schemeClr val="accent1"/>
                </a:solidFill>
              </a:rPr>
              <a:t>Multiple ISPs</a:t>
            </a:r>
          </a:p>
        </p:txBody>
      </p:sp>
      <p:sp>
        <p:nvSpPr>
          <p:cNvPr id="481" name="Rectangle 480">
            <a:extLst>
              <a:ext uri="{FF2B5EF4-FFF2-40B4-BE49-F238E27FC236}">
                <a16:creationId xmlns:a16="http://schemas.microsoft.com/office/drawing/2014/main" id="{B35E7520-D5DD-4B59-B41A-A6F57191A89F}"/>
              </a:ext>
            </a:extLst>
          </p:cNvPr>
          <p:cNvSpPr/>
          <p:nvPr/>
        </p:nvSpPr>
        <p:spPr>
          <a:xfrm>
            <a:off x="2899631" y="1637246"/>
            <a:ext cx="1160574" cy="307777"/>
          </a:xfrm>
          <a:prstGeom prst="rect">
            <a:avLst/>
          </a:prstGeom>
        </p:spPr>
        <p:txBody>
          <a:bodyPr wrap="none">
            <a:spAutoFit/>
          </a:bodyPr>
          <a:lstStyle/>
          <a:p>
            <a:pPr algn="ctr"/>
            <a:r>
              <a:rPr lang="en-US" sz="1400" b="1" dirty="0">
                <a:solidFill>
                  <a:schemeClr val="accent1"/>
                </a:solidFill>
              </a:rPr>
              <a:t>Edge Routers</a:t>
            </a:r>
          </a:p>
        </p:txBody>
      </p:sp>
      <p:sp>
        <p:nvSpPr>
          <p:cNvPr id="483" name="Rectangle 482">
            <a:extLst>
              <a:ext uri="{FF2B5EF4-FFF2-40B4-BE49-F238E27FC236}">
                <a16:creationId xmlns:a16="http://schemas.microsoft.com/office/drawing/2014/main" id="{DD8621B9-A825-4236-B18F-E55686C35682}"/>
              </a:ext>
            </a:extLst>
          </p:cNvPr>
          <p:cNvSpPr/>
          <p:nvPr/>
        </p:nvSpPr>
        <p:spPr>
          <a:xfrm>
            <a:off x="6141004" y="2338572"/>
            <a:ext cx="843501" cy="307777"/>
          </a:xfrm>
          <a:prstGeom prst="rect">
            <a:avLst/>
          </a:prstGeom>
        </p:spPr>
        <p:txBody>
          <a:bodyPr wrap="none">
            <a:spAutoFit/>
          </a:bodyPr>
          <a:lstStyle/>
          <a:p>
            <a:pPr algn="ctr"/>
            <a:r>
              <a:rPr lang="en-US" sz="1400" b="1" dirty="0">
                <a:solidFill>
                  <a:schemeClr val="accent1"/>
                </a:solidFill>
              </a:rPr>
              <a:t>Firewalls</a:t>
            </a:r>
          </a:p>
        </p:txBody>
      </p:sp>
      <p:sp>
        <p:nvSpPr>
          <p:cNvPr id="484" name="Rectangle 483">
            <a:extLst>
              <a:ext uri="{FF2B5EF4-FFF2-40B4-BE49-F238E27FC236}">
                <a16:creationId xmlns:a16="http://schemas.microsoft.com/office/drawing/2014/main" id="{FC3446E0-6D38-4EAA-BF0F-E964C38D6B11}"/>
              </a:ext>
            </a:extLst>
          </p:cNvPr>
          <p:cNvSpPr/>
          <p:nvPr/>
        </p:nvSpPr>
        <p:spPr>
          <a:xfrm>
            <a:off x="7080857" y="3169714"/>
            <a:ext cx="1298177" cy="307777"/>
          </a:xfrm>
          <a:prstGeom prst="rect">
            <a:avLst/>
          </a:prstGeom>
        </p:spPr>
        <p:txBody>
          <a:bodyPr wrap="none">
            <a:spAutoFit/>
          </a:bodyPr>
          <a:lstStyle/>
          <a:p>
            <a:pPr algn="ctr"/>
            <a:r>
              <a:rPr lang="en-US" sz="1400" b="1" dirty="0">
                <a:solidFill>
                  <a:schemeClr val="accent1"/>
                </a:solidFill>
              </a:rPr>
              <a:t>Load Balancers</a:t>
            </a:r>
          </a:p>
        </p:txBody>
      </p:sp>
      <p:sp>
        <p:nvSpPr>
          <p:cNvPr id="485" name="Rectangle 484">
            <a:extLst>
              <a:ext uri="{FF2B5EF4-FFF2-40B4-BE49-F238E27FC236}">
                <a16:creationId xmlns:a16="http://schemas.microsoft.com/office/drawing/2014/main" id="{FF66CE5A-F69F-417E-B53A-EFD50877D9DA}"/>
              </a:ext>
            </a:extLst>
          </p:cNvPr>
          <p:cNvSpPr/>
          <p:nvPr/>
        </p:nvSpPr>
        <p:spPr>
          <a:xfrm>
            <a:off x="2258543" y="2703287"/>
            <a:ext cx="1896032" cy="307777"/>
          </a:xfrm>
          <a:prstGeom prst="rect">
            <a:avLst/>
          </a:prstGeom>
        </p:spPr>
        <p:txBody>
          <a:bodyPr wrap="none">
            <a:spAutoFit/>
          </a:bodyPr>
          <a:lstStyle/>
          <a:p>
            <a:pPr algn="ctr"/>
            <a:r>
              <a:rPr lang="en-US" sz="1400" b="1" dirty="0">
                <a:solidFill>
                  <a:schemeClr val="accent1"/>
                </a:solidFill>
              </a:rPr>
              <a:t>Application Protection </a:t>
            </a:r>
          </a:p>
        </p:txBody>
      </p:sp>
      <p:sp>
        <p:nvSpPr>
          <p:cNvPr id="489" name="Rectangle 488">
            <a:extLst>
              <a:ext uri="{FF2B5EF4-FFF2-40B4-BE49-F238E27FC236}">
                <a16:creationId xmlns:a16="http://schemas.microsoft.com/office/drawing/2014/main" id="{C51E8907-BA87-4BE4-AE5E-C14A0EE5D078}"/>
              </a:ext>
            </a:extLst>
          </p:cNvPr>
          <p:cNvSpPr/>
          <p:nvPr/>
        </p:nvSpPr>
        <p:spPr>
          <a:xfrm>
            <a:off x="1589648" y="3861431"/>
            <a:ext cx="2462414" cy="738664"/>
          </a:xfrm>
          <a:prstGeom prst="rect">
            <a:avLst/>
          </a:prstGeom>
        </p:spPr>
        <p:txBody>
          <a:bodyPr wrap="square">
            <a:spAutoFit/>
          </a:bodyPr>
          <a:lstStyle/>
          <a:p>
            <a:r>
              <a:rPr lang="en-US" sz="1400" b="1" dirty="0">
                <a:solidFill>
                  <a:schemeClr val="accent1"/>
                </a:solidFill>
              </a:rPr>
              <a:t>Intrusion prevention and vulnerability protection </a:t>
            </a:r>
          </a:p>
        </p:txBody>
      </p:sp>
      <p:sp>
        <p:nvSpPr>
          <p:cNvPr id="490" name="Rectangle 489">
            <a:extLst>
              <a:ext uri="{FF2B5EF4-FFF2-40B4-BE49-F238E27FC236}">
                <a16:creationId xmlns:a16="http://schemas.microsoft.com/office/drawing/2014/main" id="{0D79A469-5B59-4F0E-9A9A-CD6B0B35D15D}"/>
              </a:ext>
            </a:extLst>
          </p:cNvPr>
          <p:cNvSpPr/>
          <p:nvPr/>
        </p:nvSpPr>
        <p:spPr>
          <a:xfrm>
            <a:off x="6421756" y="4541266"/>
            <a:ext cx="1590751" cy="307777"/>
          </a:xfrm>
          <a:prstGeom prst="rect">
            <a:avLst/>
          </a:prstGeom>
        </p:spPr>
        <p:txBody>
          <a:bodyPr wrap="square">
            <a:spAutoFit/>
          </a:bodyPr>
          <a:lstStyle/>
          <a:p>
            <a:r>
              <a:rPr lang="en-US" sz="1400" b="1" dirty="0">
                <a:solidFill>
                  <a:schemeClr val="accent1"/>
                </a:solidFill>
              </a:rPr>
              <a:t>Networking</a:t>
            </a:r>
          </a:p>
        </p:txBody>
      </p:sp>
      <p:sp>
        <p:nvSpPr>
          <p:cNvPr id="491" name="Rectangle 490">
            <a:extLst>
              <a:ext uri="{FF2B5EF4-FFF2-40B4-BE49-F238E27FC236}">
                <a16:creationId xmlns:a16="http://schemas.microsoft.com/office/drawing/2014/main" id="{BD050EF5-E1A8-4AF8-ACA0-23C7C141A688}"/>
              </a:ext>
            </a:extLst>
          </p:cNvPr>
          <p:cNvSpPr/>
          <p:nvPr/>
        </p:nvSpPr>
        <p:spPr>
          <a:xfrm>
            <a:off x="1232503" y="5707124"/>
            <a:ext cx="1033878" cy="307777"/>
          </a:xfrm>
          <a:prstGeom prst="rect">
            <a:avLst/>
          </a:prstGeom>
        </p:spPr>
        <p:txBody>
          <a:bodyPr wrap="square">
            <a:spAutoFit/>
          </a:bodyPr>
          <a:lstStyle/>
          <a:p>
            <a:r>
              <a:rPr lang="en-US" sz="1400" b="1" dirty="0">
                <a:solidFill>
                  <a:schemeClr val="accent1"/>
                </a:solidFill>
              </a:rPr>
              <a:t>Storage</a:t>
            </a:r>
          </a:p>
        </p:txBody>
      </p:sp>
      <p:sp>
        <p:nvSpPr>
          <p:cNvPr id="492" name="Rectangle 491">
            <a:extLst>
              <a:ext uri="{FF2B5EF4-FFF2-40B4-BE49-F238E27FC236}">
                <a16:creationId xmlns:a16="http://schemas.microsoft.com/office/drawing/2014/main" id="{A58C71FF-7ACE-458C-A162-F9B467B5DEF2}"/>
              </a:ext>
            </a:extLst>
          </p:cNvPr>
          <p:cNvSpPr/>
          <p:nvPr/>
        </p:nvSpPr>
        <p:spPr>
          <a:xfrm>
            <a:off x="4314488" y="5734710"/>
            <a:ext cx="848314" cy="307777"/>
          </a:xfrm>
          <a:prstGeom prst="rect">
            <a:avLst/>
          </a:prstGeom>
        </p:spPr>
        <p:txBody>
          <a:bodyPr wrap="square">
            <a:spAutoFit/>
          </a:bodyPr>
          <a:lstStyle/>
          <a:p>
            <a:r>
              <a:rPr lang="en-US" sz="1400" b="1" dirty="0">
                <a:solidFill>
                  <a:schemeClr val="accent1"/>
                </a:solidFill>
              </a:rPr>
              <a:t>Server</a:t>
            </a:r>
          </a:p>
        </p:txBody>
      </p:sp>
      <p:sp>
        <p:nvSpPr>
          <p:cNvPr id="493" name="Rectangle 492">
            <a:extLst>
              <a:ext uri="{FF2B5EF4-FFF2-40B4-BE49-F238E27FC236}">
                <a16:creationId xmlns:a16="http://schemas.microsoft.com/office/drawing/2014/main" id="{6F882E4F-259C-4DDC-BE85-9C81FBCD1EAB}"/>
              </a:ext>
            </a:extLst>
          </p:cNvPr>
          <p:cNvSpPr/>
          <p:nvPr/>
        </p:nvSpPr>
        <p:spPr>
          <a:xfrm>
            <a:off x="5325836" y="5441696"/>
            <a:ext cx="803224" cy="261610"/>
          </a:xfrm>
          <a:prstGeom prst="rect">
            <a:avLst/>
          </a:prstGeom>
        </p:spPr>
        <p:txBody>
          <a:bodyPr wrap="square">
            <a:spAutoFit/>
          </a:bodyPr>
          <a:lstStyle/>
          <a:p>
            <a:r>
              <a:rPr lang="en-US" sz="1100" b="1" dirty="0">
                <a:solidFill>
                  <a:schemeClr val="accent1"/>
                </a:solidFill>
              </a:rPr>
              <a:t>Host</a:t>
            </a:r>
          </a:p>
        </p:txBody>
      </p:sp>
      <p:sp>
        <p:nvSpPr>
          <p:cNvPr id="494" name="Rectangle 493">
            <a:extLst>
              <a:ext uri="{FF2B5EF4-FFF2-40B4-BE49-F238E27FC236}">
                <a16:creationId xmlns:a16="http://schemas.microsoft.com/office/drawing/2014/main" id="{4A1D639F-0FAD-4B9E-87B9-D2D4DA4C6D9A}"/>
              </a:ext>
            </a:extLst>
          </p:cNvPr>
          <p:cNvSpPr/>
          <p:nvPr/>
        </p:nvSpPr>
        <p:spPr>
          <a:xfrm>
            <a:off x="7756158" y="5453979"/>
            <a:ext cx="803224" cy="261610"/>
          </a:xfrm>
          <a:prstGeom prst="rect">
            <a:avLst/>
          </a:prstGeom>
        </p:spPr>
        <p:txBody>
          <a:bodyPr wrap="square">
            <a:spAutoFit/>
          </a:bodyPr>
          <a:lstStyle/>
          <a:p>
            <a:r>
              <a:rPr lang="en-US" sz="1100" b="1" dirty="0">
                <a:solidFill>
                  <a:schemeClr val="accent1"/>
                </a:solidFill>
              </a:rPr>
              <a:t>Host</a:t>
            </a:r>
          </a:p>
        </p:txBody>
      </p:sp>
      <p:sp>
        <p:nvSpPr>
          <p:cNvPr id="495" name="Rectangle 494">
            <a:extLst>
              <a:ext uri="{FF2B5EF4-FFF2-40B4-BE49-F238E27FC236}">
                <a16:creationId xmlns:a16="http://schemas.microsoft.com/office/drawing/2014/main" id="{0B54BBFB-730E-4358-9A21-AFC0A787C048}"/>
              </a:ext>
            </a:extLst>
          </p:cNvPr>
          <p:cNvSpPr/>
          <p:nvPr/>
        </p:nvSpPr>
        <p:spPr>
          <a:xfrm>
            <a:off x="5291991" y="6155980"/>
            <a:ext cx="655842" cy="261610"/>
          </a:xfrm>
          <a:prstGeom prst="rect">
            <a:avLst/>
          </a:prstGeom>
        </p:spPr>
        <p:txBody>
          <a:bodyPr wrap="square">
            <a:spAutoFit/>
          </a:bodyPr>
          <a:lstStyle/>
          <a:p>
            <a:pPr algn="ctr"/>
            <a:r>
              <a:rPr lang="en-US" sz="1100" b="1" dirty="0">
                <a:solidFill>
                  <a:schemeClr val="accent1"/>
                </a:solidFill>
              </a:rPr>
              <a:t>Guest</a:t>
            </a:r>
          </a:p>
        </p:txBody>
      </p:sp>
      <p:sp>
        <p:nvSpPr>
          <p:cNvPr id="496" name="Rectangle 495">
            <a:extLst>
              <a:ext uri="{FF2B5EF4-FFF2-40B4-BE49-F238E27FC236}">
                <a16:creationId xmlns:a16="http://schemas.microsoft.com/office/drawing/2014/main" id="{EB9EDD58-48C4-46DF-9184-56379513B828}"/>
              </a:ext>
            </a:extLst>
          </p:cNvPr>
          <p:cNvSpPr/>
          <p:nvPr/>
        </p:nvSpPr>
        <p:spPr>
          <a:xfrm>
            <a:off x="5954424" y="6160828"/>
            <a:ext cx="655842" cy="261610"/>
          </a:xfrm>
          <a:prstGeom prst="rect">
            <a:avLst/>
          </a:prstGeom>
        </p:spPr>
        <p:txBody>
          <a:bodyPr wrap="square">
            <a:spAutoFit/>
          </a:bodyPr>
          <a:lstStyle/>
          <a:p>
            <a:pPr algn="ctr"/>
            <a:r>
              <a:rPr lang="en-US" sz="1100" b="1" dirty="0">
                <a:solidFill>
                  <a:schemeClr val="accent1"/>
                </a:solidFill>
              </a:rPr>
              <a:t>Guest</a:t>
            </a:r>
          </a:p>
        </p:txBody>
      </p:sp>
      <p:sp>
        <p:nvSpPr>
          <p:cNvPr id="497" name="Rectangle 496">
            <a:extLst>
              <a:ext uri="{FF2B5EF4-FFF2-40B4-BE49-F238E27FC236}">
                <a16:creationId xmlns:a16="http://schemas.microsoft.com/office/drawing/2014/main" id="{AD51EC84-30D6-4B69-9A58-1205D3863A05}"/>
              </a:ext>
            </a:extLst>
          </p:cNvPr>
          <p:cNvSpPr/>
          <p:nvPr/>
        </p:nvSpPr>
        <p:spPr>
          <a:xfrm>
            <a:off x="6906475" y="6151687"/>
            <a:ext cx="655842" cy="261610"/>
          </a:xfrm>
          <a:prstGeom prst="rect">
            <a:avLst/>
          </a:prstGeom>
        </p:spPr>
        <p:txBody>
          <a:bodyPr wrap="square">
            <a:spAutoFit/>
          </a:bodyPr>
          <a:lstStyle/>
          <a:p>
            <a:pPr algn="ctr"/>
            <a:r>
              <a:rPr lang="en-US" sz="1100" b="1" dirty="0">
                <a:solidFill>
                  <a:schemeClr val="accent1"/>
                </a:solidFill>
              </a:rPr>
              <a:t>Guest</a:t>
            </a:r>
          </a:p>
        </p:txBody>
      </p:sp>
      <p:sp>
        <p:nvSpPr>
          <p:cNvPr id="498" name="Rectangle 497">
            <a:extLst>
              <a:ext uri="{FF2B5EF4-FFF2-40B4-BE49-F238E27FC236}">
                <a16:creationId xmlns:a16="http://schemas.microsoft.com/office/drawing/2014/main" id="{F94AFDB0-CF37-4ED0-BDB0-CA2415E437D7}"/>
              </a:ext>
            </a:extLst>
          </p:cNvPr>
          <p:cNvSpPr/>
          <p:nvPr/>
        </p:nvSpPr>
        <p:spPr>
          <a:xfrm>
            <a:off x="7568908" y="6156535"/>
            <a:ext cx="655842" cy="261610"/>
          </a:xfrm>
          <a:prstGeom prst="rect">
            <a:avLst/>
          </a:prstGeom>
        </p:spPr>
        <p:txBody>
          <a:bodyPr wrap="square">
            <a:spAutoFit/>
          </a:bodyPr>
          <a:lstStyle/>
          <a:p>
            <a:pPr algn="ctr"/>
            <a:r>
              <a:rPr lang="en-US" sz="1100" b="1" dirty="0">
                <a:solidFill>
                  <a:schemeClr val="accent1"/>
                </a:solidFill>
              </a:rPr>
              <a:t>Guest</a:t>
            </a:r>
          </a:p>
        </p:txBody>
      </p:sp>
      <p:grpSp>
        <p:nvGrpSpPr>
          <p:cNvPr id="388" name="Group 387">
            <a:extLst>
              <a:ext uri="{FF2B5EF4-FFF2-40B4-BE49-F238E27FC236}">
                <a16:creationId xmlns:a16="http://schemas.microsoft.com/office/drawing/2014/main" id="{5B381968-0814-4A41-AFEF-3913FB8692AC}"/>
              </a:ext>
            </a:extLst>
          </p:cNvPr>
          <p:cNvGrpSpPr/>
          <p:nvPr/>
        </p:nvGrpSpPr>
        <p:grpSpPr>
          <a:xfrm>
            <a:off x="3847902" y="3808869"/>
            <a:ext cx="718504" cy="436310"/>
            <a:chOff x="3847902" y="3808869"/>
            <a:chExt cx="718504" cy="436310"/>
          </a:xfrm>
        </p:grpSpPr>
        <p:grpSp>
          <p:nvGrpSpPr>
            <p:cNvPr id="507" name="Group 31">
              <a:extLst>
                <a:ext uri="{FF2B5EF4-FFF2-40B4-BE49-F238E27FC236}">
                  <a16:creationId xmlns:a16="http://schemas.microsoft.com/office/drawing/2014/main" id="{B0CD8DD2-EAF2-4F79-BF17-E2AFC1DE33B2}"/>
                </a:ext>
              </a:extLst>
            </p:cNvPr>
            <p:cNvGrpSpPr>
              <a:grpSpLocks noChangeAspect="1"/>
            </p:cNvGrpSpPr>
            <p:nvPr/>
          </p:nvGrpSpPr>
          <p:grpSpPr bwMode="auto">
            <a:xfrm>
              <a:off x="3847902" y="3808869"/>
              <a:ext cx="574031" cy="436310"/>
              <a:chOff x="1413" y="1074"/>
              <a:chExt cx="992" cy="754"/>
            </a:xfrm>
          </p:grpSpPr>
          <p:sp>
            <p:nvSpPr>
              <p:cNvPr id="508" name="Freeform 32">
                <a:extLst>
                  <a:ext uri="{FF2B5EF4-FFF2-40B4-BE49-F238E27FC236}">
                    <a16:creationId xmlns:a16="http://schemas.microsoft.com/office/drawing/2014/main" id="{65D3AAFB-EA24-4AB4-BE1F-D05D1C62E7E1}"/>
                  </a:ext>
                </a:extLst>
              </p:cNvPr>
              <p:cNvSpPr>
                <a:spLocks/>
              </p:cNvSpPr>
              <p:nvPr/>
            </p:nvSpPr>
            <p:spPr bwMode="auto">
              <a:xfrm>
                <a:off x="1413" y="1074"/>
                <a:ext cx="560" cy="754"/>
              </a:xfrm>
              <a:custGeom>
                <a:avLst/>
                <a:gdLst>
                  <a:gd name="T0" fmla="*/ 388 w 560"/>
                  <a:gd name="T1" fmla="*/ 754 h 754"/>
                  <a:gd name="T2" fmla="*/ 438 w 560"/>
                  <a:gd name="T3" fmla="*/ 732 h 754"/>
                  <a:gd name="T4" fmla="*/ 476 w 560"/>
                  <a:gd name="T5" fmla="*/ 708 h 754"/>
                  <a:gd name="T6" fmla="*/ 506 w 560"/>
                  <a:gd name="T7" fmla="*/ 682 h 754"/>
                  <a:gd name="T8" fmla="*/ 528 w 560"/>
                  <a:gd name="T9" fmla="*/ 656 h 754"/>
                  <a:gd name="T10" fmla="*/ 544 w 560"/>
                  <a:gd name="T11" fmla="*/ 628 h 754"/>
                  <a:gd name="T12" fmla="*/ 554 w 560"/>
                  <a:gd name="T13" fmla="*/ 598 h 754"/>
                  <a:gd name="T14" fmla="*/ 560 w 560"/>
                  <a:gd name="T15" fmla="*/ 539 h 754"/>
                  <a:gd name="T16" fmla="*/ 558 w 560"/>
                  <a:gd name="T17" fmla="*/ 509 h 754"/>
                  <a:gd name="T18" fmla="*/ 540 w 560"/>
                  <a:gd name="T19" fmla="*/ 455 h 754"/>
                  <a:gd name="T20" fmla="*/ 508 w 560"/>
                  <a:gd name="T21" fmla="*/ 411 h 754"/>
                  <a:gd name="T22" fmla="*/ 464 w 560"/>
                  <a:gd name="T23" fmla="*/ 379 h 754"/>
                  <a:gd name="T24" fmla="*/ 438 w 560"/>
                  <a:gd name="T25" fmla="*/ 367 h 754"/>
                  <a:gd name="T26" fmla="*/ 452 w 560"/>
                  <a:gd name="T27" fmla="*/ 419 h 754"/>
                  <a:gd name="T28" fmla="*/ 452 w 560"/>
                  <a:gd name="T29" fmla="*/ 461 h 754"/>
                  <a:gd name="T30" fmla="*/ 446 w 560"/>
                  <a:gd name="T31" fmla="*/ 489 h 754"/>
                  <a:gd name="T32" fmla="*/ 434 w 560"/>
                  <a:gd name="T33" fmla="*/ 511 h 754"/>
                  <a:gd name="T34" fmla="*/ 412 w 560"/>
                  <a:gd name="T35" fmla="*/ 529 h 754"/>
                  <a:gd name="T36" fmla="*/ 384 w 560"/>
                  <a:gd name="T37" fmla="*/ 537 h 754"/>
                  <a:gd name="T38" fmla="*/ 366 w 560"/>
                  <a:gd name="T39" fmla="*/ 539 h 754"/>
                  <a:gd name="T40" fmla="*/ 336 w 560"/>
                  <a:gd name="T41" fmla="*/ 535 h 754"/>
                  <a:gd name="T42" fmla="*/ 314 w 560"/>
                  <a:gd name="T43" fmla="*/ 523 h 754"/>
                  <a:gd name="T44" fmla="*/ 296 w 560"/>
                  <a:gd name="T45" fmla="*/ 503 h 754"/>
                  <a:gd name="T46" fmla="*/ 286 w 560"/>
                  <a:gd name="T47" fmla="*/ 479 h 754"/>
                  <a:gd name="T48" fmla="*/ 284 w 560"/>
                  <a:gd name="T49" fmla="*/ 449 h 754"/>
                  <a:gd name="T50" fmla="*/ 286 w 560"/>
                  <a:gd name="T51" fmla="*/ 417 h 754"/>
                  <a:gd name="T52" fmla="*/ 296 w 560"/>
                  <a:gd name="T53" fmla="*/ 385 h 754"/>
                  <a:gd name="T54" fmla="*/ 310 w 560"/>
                  <a:gd name="T55" fmla="*/ 351 h 754"/>
                  <a:gd name="T56" fmla="*/ 324 w 560"/>
                  <a:gd name="T57" fmla="*/ 323 h 754"/>
                  <a:gd name="T58" fmla="*/ 340 w 560"/>
                  <a:gd name="T59" fmla="*/ 269 h 754"/>
                  <a:gd name="T60" fmla="*/ 344 w 560"/>
                  <a:gd name="T61" fmla="*/ 215 h 754"/>
                  <a:gd name="T62" fmla="*/ 338 w 560"/>
                  <a:gd name="T63" fmla="*/ 164 h 754"/>
                  <a:gd name="T64" fmla="*/ 322 w 560"/>
                  <a:gd name="T65" fmla="*/ 116 h 754"/>
                  <a:gd name="T66" fmla="*/ 300 w 560"/>
                  <a:gd name="T67" fmla="*/ 72 h 754"/>
                  <a:gd name="T68" fmla="*/ 270 w 560"/>
                  <a:gd name="T69" fmla="*/ 36 h 754"/>
                  <a:gd name="T70" fmla="*/ 234 w 560"/>
                  <a:gd name="T71" fmla="*/ 10 h 754"/>
                  <a:gd name="T72" fmla="*/ 214 w 560"/>
                  <a:gd name="T73" fmla="*/ 0 h 754"/>
                  <a:gd name="T74" fmla="*/ 224 w 560"/>
                  <a:gd name="T75" fmla="*/ 76 h 754"/>
                  <a:gd name="T76" fmla="*/ 214 w 560"/>
                  <a:gd name="T77" fmla="*/ 140 h 754"/>
                  <a:gd name="T78" fmla="*/ 192 w 560"/>
                  <a:gd name="T79" fmla="*/ 193 h 754"/>
                  <a:gd name="T80" fmla="*/ 162 w 560"/>
                  <a:gd name="T81" fmla="*/ 241 h 754"/>
                  <a:gd name="T82" fmla="*/ 126 w 560"/>
                  <a:gd name="T83" fmla="*/ 283 h 754"/>
                  <a:gd name="T84" fmla="*/ 72 w 560"/>
                  <a:gd name="T85" fmla="*/ 341 h 754"/>
                  <a:gd name="T86" fmla="*/ 42 w 560"/>
                  <a:gd name="T87" fmla="*/ 381 h 754"/>
                  <a:gd name="T88" fmla="*/ 32 w 560"/>
                  <a:gd name="T89" fmla="*/ 401 h 754"/>
                  <a:gd name="T90" fmla="*/ 8 w 560"/>
                  <a:gd name="T91" fmla="*/ 469 h 754"/>
                  <a:gd name="T92" fmla="*/ 0 w 560"/>
                  <a:gd name="T93" fmla="*/ 539 h 754"/>
                  <a:gd name="T94" fmla="*/ 0 w 560"/>
                  <a:gd name="T95" fmla="*/ 555 h 754"/>
                  <a:gd name="T96" fmla="*/ 8 w 560"/>
                  <a:gd name="T97" fmla="*/ 602 h 754"/>
                  <a:gd name="T98" fmla="*/ 20 w 560"/>
                  <a:gd name="T99" fmla="*/ 632 h 754"/>
                  <a:gd name="T100" fmla="*/ 38 w 560"/>
                  <a:gd name="T101" fmla="*/ 660 h 754"/>
                  <a:gd name="T102" fmla="*/ 58 w 560"/>
                  <a:gd name="T103" fmla="*/ 688 h 754"/>
                  <a:gd name="T104" fmla="*/ 84 w 560"/>
                  <a:gd name="T105" fmla="*/ 714 h 754"/>
                  <a:gd name="T106" fmla="*/ 116 w 560"/>
                  <a:gd name="T107" fmla="*/ 736 h 754"/>
                  <a:gd name="T108" fmla="*/ 150 w 560"/>
                  <a:gd name="T109"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0" h="754">
                    <a:moveTo>
                      <a:pt x="388" y="754"/>
                    </a:moveTo>
                    <a:lnTo>
                      <a:pt x="388" y="754"/>
                    </a:lnTo>
                    <a:lnTo>
                      <a:pt x="414" y="742"/>
                    </a:lnTo>
                    <a:lnTo>
                      <a:pt x="438" y="732"/>
                    </a:lnTo>
                    <a:lnTo>
                      <a:pt x="458" y="720"/>
                    </a:lnTo>
                    <a:lnTo>
                      <a:pt x="476" y="708"/>
                    </a:lnTo>
                    <a:lnTo>
                      <a:pt x="492" y="694"/>
                    </a:lnTo>
                    <a:lnTo>
                      <a:pt x="506" y="682"/>
                    </a:lnTo>
                    <a:lnTo>
                      <a:pt x="518" y="668"/>
                    </a:lnTo>
                    <a:lnTo>
                      <a:pt x="528" y="656"/>
                    </a:lnTo>
                    <a:lnTo>
                      <a:pt x="538" y="642"/>
                    </a:lnTo>
                    <a:lnTo>
                      <a:pt x="544" y="628"/>
                    </a:lnTo>
                    <a:lnTo>
                      <a:pt x="550" y="614"/>
                    </a:lnTo>
                    <a:lnTo>
                      <a:pt x="554" y="598"/>
                    </a:lnTo>
                    <a:lnTo>
                      <a:pt x="558" y="569"/>
                    </a:lnTo>
                    <a:lnTo>
                      <a:pt x="560" y="539"/>
                    </a:lnTo>
                    <a:lnTo>
                      <a:pt x="560" y="539"/>
                    </a:lnTo>
                    <a:lnTo>
                      <a:pt x="558" y="509"/>
                    </a:lnTo>
                    <a:lnTo>
                      <a:pt x="552" y="481"/>
                    </a:lnTo>
                    <a:lnTo>
                      <a:pt x="540" y="455"/>
                    </a:lnTo>
                    <a:lnTo>
                      <a:pt x="526" y="433"/>
                    </a:lnTo>
                    <a:lnTo>
                      <a:pt x="508" y="411"/>
                    </a:lnTo>
                    <a:lnTo>
                      <a:pt x="488" y="393"/>
                    </a:lnTo>
                    <a:lnTo>
                      <a:pt x="464" y="379"/>
                    </a:lnTo>
                    <a:lnTo>
                      <a:pt x="438" y="367"/>
                    </a:lnTo>
                    <a:lnTo>
                      <a:pt x="438" y="367"/>
                    </a:lnTo>
                    <a:lnTo>
                      <a:pt x="446" y="391"/>
                    </a:lnTo>
                    <a:lnTo>
                      <a:pt x="452" y="419"/>
                    </a:lnTo>
                    <a:lnTo>
                      <a:pt x="454" y="447"/>
                    </a:lnTo>
                    <a:lnTo>
                      <a:pt x="452" y="461"/>
                    </a:lnTo>
                    <a:lnTo>
                      <a:pt x="450" y="475"/>
                    </a:lnTo>
                    <a:lnTo>
                      <a:pt x="446" y="489"/>
                    </a:lnTo>
                    <a:lnTo>
                      <a:pt x="440" y="501"/>
                    </a:lnTo>
                    <a:lnTo>
                      <a:pt x="434" y="511"/>
                    </a:lnTo>
                    <a:lnTo>
                      <a:pt x="424" y="521"/>
                    </a:lnTo>
                    <a:lnTo>
                      <a:pt x="412" y="529"/>
                    </a:lnTo>
                    <a:lnTo>
                      <a:pt x="400" y="535"/>
                    </a:lnTo>
                    <a:lnTo>
                      <a:pt x="384" y="537"/>
                    </a:lnTo>
                    <a:lnTo>
                      <a:pt x="366" y="539"/>
                    </a:lnTo>
                    <a:lnTo>
                      <a:pt x="366" y="539"/>
                    </a:lnTo>
                    <a:lnTo>
                      <a:pt x="350" y="539"/>
                    </a:lnTo>
                    <a:lnTo>
                      <a:pt x="336" y="535"/>
                    </a:lnTo>
                    <a:lnTo>
                      <a:pt x="324" y="529"/>
                    </a:lnTo>
                    <a:lnTo>
                      <a:pt x="314" y="523"/>
                    </a:lnTo>
                    <a:lnTo>
                      <a:pt x="304" y="513"/>
                    </a:lnTo>
                    <a:lnTo>
                      <a:pt x="296" y="503"/>
                    </a:lnTo>
                    <a:lnTo>
                      <a:pt x="292" y="491"/>
                    </a:lnTo>
                    <a:lnTo>
                      <a:pt x="286" y="479"/>
                    </a:lnTo>
                    <a:lnTo>
                      <a:pt x="284" y="465"/>
                    </a:lnTo>
                    <a:lnTo>
                      <a:pt x="284" y="449"/>
                    </a:lnTo>
                    <a:lnTo>
                      <a:pt x="284" y="435"/>
                    </a:lnTo>
                    <a:lnTo>
                      <a:pt x="286" y="417"/>
                    </a:lnTo>
                    <a:lnTo>
                      <a:pt x="290" y="401"/>
                    </a:lnTo>
                    <a:lnTo>
                      <a:pt x="296" y="385"/>
                    </a:lnTo>
                    <a:lnTo>
                      <a:pt x="302" y="367"/>
                    </a:lnTo>
                    <a:lnTo>
                      <a:pt x="310" y="351"/>
                    </a:lnTo>
                    <a:lnTo>
                      <a:pt x="310" y="351"/>
                    </a:lnTo>
                    <a:lnTo>
                      <a:pt x="324" y="323"/>
                    </a:lnTo>
                    <a:lnTo>
                      <a:pt x="332" y="297"/>
                    </a:lnTo>
                    <a:lnTo>
                      <a:pt x="340" y="269"/>
                    </a:lnTo>
                    <a:lnTo>
                      <a:pt x="342" y="243"/>
                    </a:lnTo>
                    <a:lnTo>
                      <a:pt x="344" y="215"/>
                    </a:lnTo>
                    <a:lnTo>
                      <a:pt x="342" y="189"/>
                    </a:lnTo>
                    <a:lnTo>
                      <a:pt x="338" y="164"/>
                    </a:lnTo>
                    <a:lnTo>
                      <a:pt x="332" y="138"/>
                    </a:lnTo>
                    <a:lnTo>
                      <a:pt x="322" y="116"/>
                    </a:lnTo>
                    <a:lnTo>
                      <a:pt x="312" y="92"/>
                    </a:lnTo>
                    <a:lnTo>
                      <a:pt x="300" y="72"/>
                    </a:lnTo>
                    <a:lnTo>
                      <a:pt x="286" y="54"/>
                    </a:lnTo>
                    <a:lnTo>
                      <a:pt x="270" y="36"/>
                    </a:lnTo>
                    <a:lnTo>
                      <a:pt x="252" y="22"/>
                    </a:lnTo>
                    <a:lnTo>
                      <a:pt x="234" y="10"/>
                    </a:lnTo>
                    <a:lnTo>
                      <a:pt x="214" y="0"/>
                    </a:lnTo>
                    <a:lnTo>
                      <a:pt x="214" y="0"/>
                    </a:lnTo>
                    <a:lnTo>
                      <a:pt x="222" y="40"/>
                    </a:lnTo>
                    <a:lnTo>
                      <a:pt x="224" y="76"/>
                    </a:lnTo>
                    <a:lnTo>
                      <a:pt x="220" y="110"/>
                    </a:lnTo>
                    <a:lnTo>
                      <a:pt x="214" y="140"/>
                    </a:lnTo>
                    <a:lnTo>
                      <a:pt x="204" y="168"/>
                    </a:lnTo>
                    <a:lnTo>
                      <a:pt x="192" y="193"/>
                    </a:lnTo>
                    <a:lnTo>
                      <a:pt x="178" y="219"/>
                    </a:lnTo>
                    <a:lnTo>
                      <a:pt x="162" y="241"/>
                    </a:lnTo>
                    <a:lnTo>
                      <a:pt x="144" y="263"/>
                    </a:lnTo>
                    <a:lnTo>
                      <a:pt x="126" y="283"/>
                    </a:lnTo>
                    <a:lnTo>
                      <a:pt x="90" y="323"/>
                    </a:lnTo>
                    <a:lnTo>
                      <a:pt x="72" y="341"/>
                    </a:lnTo>
                    <a:lnTo>
                      <a:pt x="56" y="361"/>
                    </a:lnTo>
                    <a:lnTo>
                      <a:pt x="42" y="381"/>
                    </a:lnTo>
                    <a:lnTo>
                      <a:pt x="32" y="401"/>
                    </a:lnTo>
                    <a:lnTo>
                      <a:pt x="32" y="401"/>
                    </a:lnTo>
                    <a:lnTo>
                      <a:pt x="18" y="435"/>
                    </a:lnTo>
                    <a:lnTo>
                      <a:pt x="8" y="469"/>
                    </a:lnTo>
                    <a:lnTo>
                      <a:pt x="2" y="503"/>
                    </a:lnTo>
                    <a:lnTo>
                      <a:pt x="0" y="539"/>
                    </a:lnTo>
                    <a:lnTo>
                      <a:pt x="0" y="539"/>
                    </a:lnTo>
                    <a:lnTo>
                      <a:pt x="0" y="555"/>
                    </a:lnTo>
                    <a:lnTo>
                      <a:pt x="2" y="570"/>
                    </a:lnTo>
                    <a:lnTo>
                      <a:pt x="8" y="602"/>
                    </a:lnTo>
                    <a:lnTo>
                      <a:pt x="14" y="616"/>
                    </a:lnTo>
                    <a:lnTo>
                      <a:pt x="20" y="632"/>
                    </a:lnTo>
                    <a:lnTo>
                      <a:pt x="28" y="646"/>
                    </a:lnTo>
                    <a:lnTo>
                      <a:pt x="38" y="660"/>
                    </a:lnTo>
                    <a:lnTo>
                      <a:pt x="48" y="674"/>
                    </a:lnTo>
                    <a:lnTo>
                      <a:pt x="58" y="688"/>
                    </a:lnTo>
                    <a:lnTo>
                      <a:pt x="72" y="702"/>
                    </a:lnTo>
                    <a:lnTo>
                      <a:pt x="84" y="714"/>
                    </a:lnTo>
                    <a:lnTo>
                      <a:pt x="100" y="724"/>
                    </a:lnTo>
                    <a:lnTo>
                      <a:pt x="116" y="736"/>
                    </a:lnTo>
                    <a:lnTo>
                      <a:pt x="132" y="746"/>
                    </a:lnTo>
                    <a:lnTo>
                      <a:pt x="150" y="754"/>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09" name="Freeform 33">
                <a:extLst>
                  <a:ext uri="{FF2B5EF4-FFF2-40B4-BE49-F238E27FC236}">
                    <a16:creationId xmlns:a16="http://schemas.microsoft.com/office/drawing/2014/main" id="{325FBB67-1F79-4F74-9C6A-BA52C2F9C5F6}"/>
                  </a:ext>
                </a:extLst>
              </p:cNvPr>
              <p:cNvSpPr>
                <a:spLocks/>
              </p:cNvSpPr>
              <p:nvPr/>
            </p:nvSpPr>
            <p:spPr bwMode="auto">
              <a:xfrm>
                <a:off x="1823" y="1248"/>
                <a:ext cx="582" cy="580"/>
              </a:xfrm>
              <a:custGeom>
                <a:avLst/>
                <a:gdLst>
                  <a:gd name="T0" fmla="*/ 0 w 582"/>
                  <a:gd name="T1" fmla="*/ 0 h 580"/>
                  <a:gd name="T2" fmla="*/ 582 w 582"/>
                  <a:gd name="T3" fmla="*/ 0 h 580"/>
                  <a:gd name="T4" fmla="*/ 582 w 582"/>
                  <a:gd name="T5" fmla="*/ 580 h 580"/>
                  <a:gd name="T6" fmla="*/ 128 w 582"/>
                  <a:gd name="T7" fmla="*/ 580 h 580"/>
                </a:gdLst>
                <a:ahLst/>
                <a:cxnLst>
                  <a:cxn ang="0">
                    <a:pos x="T0" y="T1"/>
                  </a:cxn>
                  <a:cxn ang="0">
                    <a:pos x="T2" y="T3"/>
                  </a:cxn>
                  <a:cxn ang="0">
                    <a:pos x="T4" y="T5"/>
                  </a:cxn>
                  <a:cxn ang="0">
                    <a:pos x="T6" y="T7"/>
                  </a:cxn>
                </a:cxnLst>
                <a:rect l="0" t="0" r="r" b="b"/>
                <a:pathLst>
                  <a:path w="582" h="580">
                    <a:moveTo>
                      <a:pt x="0" y="0"/>
                    </a:moveTo>
                    <a:lnTo>
                      <a:pt x="582" y="0"/>
                    </a:lnTo>
                    <a:lnTo>
                      <a:pt x="582" y="580"/>
                    </a:lnTo>
                    <a:lnTo>
                      <a:pt x="128" y="580"/>
                    </a:lnTo>
                  </a:path>
                </a:pathLst>
              </a:custGeom>
              <a:noFill/>
              <a:ln w="254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10" name="Line 34">
                <a:extLst>
                  <a:ext uri="{FF2B5EF4-FFF2-40B4-BE49-F238E27FC236}">
                    <a16:creationId xmlns:a16="http://schemas.microsoft.com/office/drawing/2014/main" id="{A66988D1-80C9-4EC0-A8D5-059799C5561A}"/>
                  </a:ext>
                </a:extLst>
              </p:cNvPr>
              <p:cNvSpPr>
                <a:spLocks noChangeShapeType="1"/>
              </p:cNvSpPr>
              <p:nvPr/>
            </p:nvSpPr>
            <p:spPr bwMode="auto">
              <a:xfrm flipH="1">
                <a:off x="1973" y="1441"/>
                <a:ext cx="432"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11" name="Line 35">
                <a:extLst>
                  <a:ext uri="{FF2B5EF4-FFF2-40B4-BE49-F238E27FC236}">
                    <a16:creationId xmlns:a16="http://schemas.microsoft.com/office/drawing/2014/main" id="{EAD7F612-37F5-4852-89C7-E090E49A8F46}"/>
                  </a:ext>
                </a:extLst>
              </p:cNvPr>
              <p:cNvSpPr>
                <a:spLocks noChangeShapeType="1"/>
              </p:cNvSpPr>
              <p:nvPr/>
            </p:nvSpPr>
            <p:spPr bwMode="auto">
              <a:xfrm flipH="1">
                <a:off x="2039" y="1635"/>
                <a:ext cx="366"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12" name="Line 36">
                <a:extLst>
                  <a:ext uri="{FF2B5EF4-FFF2-40B4-BE49-F238E27FC236}">
                    <a16:creationId xmlns:a16="http://schemas.microsoft.com/office/drawing/2014/main" id="{919E3471-E430-4890-8491-A31911CF94ED}"/>
                  </a:ext>
                </a:extLst>
              </p:cNvPr>
              <p:cNvSpPr>
                <a:spLocks noChangeShapeType="1"/>
              </p:cNvSpPr>
              <p:nvPr/>
            </p:nvSpPr>
            <p:spPr bwMode="auto">
              <a:xfrm>
                <a:off x="2125" y="1248"/>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13" name="Line 37">
                <a:extLst>
                  <a:ext uri="{FF2B5EF4-FFF2-40B4-BE49-F238E27FC236}">
                    <a16:creationId xmlns:a16="http://schemas.microsoft.com/office/drawing/2014/main" id="{53605258-F793-4E02-9903-8C5CA665622A}"/>
                  </a:ext>
                </a:extLst>
              </p:cNvPr>
              <p:cNvSpPr>
                <a:spLocks noChangeShapeType="1"/>
              </p:cNvSpPr>
              <p:nvPr/>
            </p:nvSpPr>
            <p:spPr bwMode="auto">
              <a:xfrm>
                <a:off x="2253" y="1441"/>
                <a:ext cx="0" cy="194"/>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14" name="Line 38">
                <a:extLst>
                  <a:ext uri="{FF2B5EF4-FFF2-40B4-BE49-F238E27FC236}">
                    <a16:creationId xmlns:a16="http://schemas.microsoft.com/office/drawing/2014/main" id="{DCF1D685-9569-4EB5-A0BB-276AA049325A}"/>
                  </a:ext>
                </a:extLst>
              </p:cNvPr>
              <p:cNvSpPr>
                <a:spLocks noChangeShapeType="1"/>
              </p:cNvSpPr>
              <p:nvPr/>
            </p:nvSpPr>
            <p:spPr bwMode="auto">
              <a:xfrm>
                <a:off x="2125" y="1635"/>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515" name="Oval 514">
              <a:extLst>
                <a:ext uri="{FF2B5EF4-FFF2-40B4-BE49-F238E27FC236}">
                  <a16:creationId xmlns:a16="http://schemas.microsoft.com/office/drawing/2014/main" id="{0C7609D7-0001-413A-99F8-A54751613407}"/>
                </a:ext>
              </a:extLst>
            </p:cNvPr>
            <p:cNvSpPr/>
            <p:nvPr/>
          </p:nvSpPr>
          <p:spPr>
            <a:xfrm>
              <a:off x="4320801" y="3949644"/>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28" name="Group 83">
              <a:extLst>
                <a:ext uri="{FF2B5EF4-FFF2-40B4-BE49-F238E27FC236}">
                  <a16:creationId xmlns:a16="http://schemas.microsoft.com/office/drawing/2014/main" id="{663FBCAE-B0B7-44ED-B757-4849A8E0E1DD}"/>
                </a:ext>
              </a:extLst>
            </p:cNvPr>
            <p:cNvGrpSpPr>
              <a:grpSpLocks noChangeAspect="1"/>
            </p:cNvGrpSpPr>
            <p:nvPr/>
          </p:nvGrpSpPr>
          <p:grpSpPr bwMode="auto">
            <a:xfrm>
              <a:off x="4370998" y="3980794"/>
              <a:ext cx="144903" cy="157783"/>
              <a:chOff x="2901" y="2308"/>
              <a:chExt cx="585" cy="637"/>
            </a:xfrm>
          </p:grpSpPr>
          <p:sp>
            <p:nvSpPr>
              <p:cNvPr id="330" name="Freeform 84">
                <a:extLst>
                  <a:ext uri="{FF2B5EF4-FFF2-40B4-BE49-F238E27FC236}">
                    <a16:creationId xmlns:a16="http://schemas.microsoft.com/office/drawing/2014/main" id="{B60A91E3-B3D3-498D-87B9-EA10EC8A4E6E}"/>
                  </a:ext>
                </a:extLst>
              </p:cNvPr>
              <p:cNvSpPr>
                <a:spLocks/>
              </p:cNvSpPr>
              <p:nvPr/>
            </p:nvSpPr>
            <p:spPr bwMode="auto">
              <a:xfrm>
                <a:off x="3167" y="2705"/>
                <a:ext cx="53" cy="54"/>
              </a:xfrm>
              <a:custGeom>
                <a:avLst/>
                <a:gdLst>
                  <a:gd name="T0" fmla="*/ 53 w 53"/>
                  <a:gd name="T1" fmla="*/ 28 h 54"/>
                  <a:gd name="T2" fmla="*/ 53 w 53"/>
                  <a:gd name="T3" fmla="*/ 28 h 54"/>
                  <a:gd name="T4" fmla="*/ 51 w 53"/>
                  <a:gd name="T5" fmla="*/ 38 h 54"/>
                  <a:gd name="T6" fmla="*/ 45 w 53"/>
                  <a:gd name="T7" fmla="*/ 46 h 54"/>
                  <a:gd name="T8" fmla="*/ 37 w 53"/>
                  <a:gd name="T9" fmla="*/ 52 h 54"/>
                  <a:gd name="T10" fmla="*/ 27 w 53"/>
                  <a:gd name="T11" fmla="*/ 54 h 54"/>
                  <a:gd name="T12" fmla="*/ 27 w 53"/>
                  <a:gd name="T13" fmla="*/ 54 h 54"/>
                  <a:gd name="T14" fmla="*/ 16 w 53"/>
                  <a:gd name="T15" fmla="*/ 52 h 54"/>
                  <a:gd name="T16" fmla="*/ 6 w 53"/>
                  <a:gd name="T17" fmla="*/ 46 h 54"/>
                  <a:gd name="T18" fmla="*/ 2 w 53"/>
                  <a:gd name="T19" fmla="*/ 38 h 54"/>
                  <a:gd name="T20" fmla="*/ 0 w 53"/>
                  <a:gd name="T21" fmla="*/ 28 h 54"/>
                  <a:gd name="T22" fmla="*/ 0 w 53"/>
                  <a:gd name="T23" fmla="*/ 28 h 54"/>
                  <a:gd name="T24" fmla="*/ 2 w 53"/>
                  <a:gd name="T25" fmla="*/ 18 h 54"/>
                  <a:gd name="T26" fmla="*/ 6 w 53"/>
                  <a:gd name="T27" fmla="*/ 8 h 54"/>
                  <a:gd name="T28" fmla="*/ 16 w 53"/>
                  <a:gd name="T29" fmla="*/ 2 h 54"/>
                  <a:gd name="T30" fmla="*/ 27 w 53"/>
                  <a:gd name="T31" fmla="*/ 0 h 54"/>
                  <a:gd name="T32" fmla="*/ 27 w 53"/>
                  <a:gd name="T33" fmla="*/ 0 h 54"/>
                  <a:gd name="T34" fmla="*/ 37 w 53"/>
                  <a:gd name="T35" fmla="*/ 2 h 54"/>
                  <a:gd name="T36" fmla="*/ 45 w 53"/>
                  <a:gd name="T37" fmla="*/ 8 h 54"/>
                  <a:gd name="T38" fmla="*/ 51 w 53"/>
                  <a:gd name="T39" fmla="*/ 18 h 54"/>
                  <a:gd name="T40" fmla="*/ 53 w 53"/>
                  <a:gd name="T41" fmla="*/ 28 h 54"/>
                  <a:gd name="T42" fmla="*/ 53 w 53"/>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4">
                    <a:moveTo>
                      <a:pt x="53" y="28"/>
                    </a:moveTo>
                    <a:lnTo>
                      <a:pt x="53" y="28"/>
                    </a:lnTo>
                    <a:lnTo>
                      <a:pt x="51" y="38"/>
                    </a:lnTo>
                    <a:lnTo>
                      <a:pt x="45" y="46"/>
                    </a:lnTo>
                    <a:lnTo>
                      <a:pt x="37" y="52"/>
                    </a:lnTo>
                    <a:lnTo>
                      <a:pt x="27" y="54"/>
                    </a:lnTo>
                    <a:lnTo>
                      <a:pt x="27" y="54"/>
                    </a:lnTo>
                    <a:lnTo>
                      <a:pt x="16" y="52"/>
                    </a:lnTo>
                    <a:lnTo>
                      <a:pt x="6" y="46"/>
                    </a:lnTo>
                    <a:lnTo>
                      <a:pt x="2" y="38"/>
                    </a:lnTo>
                    <a:lnTo>
                      <a:pt x="0" y="28"/>
                    </a:lnTo>
                    <a:lnTo>
                      <a:pt x="0" y="28"/>
                    </a:lnTo>
                    <a:lnTo>
                      <a:pt x="2" y="18"/>
                    </a:lnTo>
                    <a:lnTo>
                      <a:pt x="6" y="8"/>
                    </a:lnTo>
                    <a:lnTo>
                      <a:pt x="16" y="2"/>
                    </a:lnTo>
                    <a:lnTo>
                      <a:pt x="27" y="0"/>
                    </a:lnTo>
                    <a:lnTo>
                      <a:pt x="27" y="0"/>
                    </a:lnTo>
                    <a:lnTo>
                      <a:pt x="37" y="2"/>
                    </a:lnTo>
                    <a:lnTo>
                      <a:pt x="45" y="8"/>
                    </a:lnTo>
                    <a:lnTo>
                      <a:pt x="51" y="18"/>
                    </a:lnTo>
                    <a:lnTo>
                      <a:pt x="53" y="28"/>
                    </a:lnTo>
                    <a:lnTo>
                      <a:pt x="53" y="28"/>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31" name="Freeform 85">
                <a:extLst>
                  <a:ext uri="{FF2B5EF4-FFF2-40B4-BE49-F238E27FC236}">
                    <a16:creationId xmlns:a16="http://schemas.microsoft.com/office/drawing/2014/main" id="{0CD87265-E962-4C84-ACE1-C540676FE00B}"/>
                  </a:ext>
                </a:extLst>
              </p:cNvPr>
              <p:cNvSpPr>
                <a:spLocks/>
              </p:cNvSpPr>
              <p:nvPr/>
            </p:nvSpPr>
            <p:spPr bwMode="auto">
              <a:xfrm>
                <a:off x="2901" y="2574"/>
                <a:ext cx="585" cy="371"/>
              </a:xfrm>
              <a:custGeom>
                <a:avLst/>
                <a:gdLst>
                  <a:gd name="T0" fmla="*/ 585 w 585"/>
                  <a:gd name="T1" fmla="*/ 53 h 371"/>
                  <a:gd name="T2" fmla="*/ 585 w 585"/>
                  <a:gd name="T3" fmla="*/ 317 h 371"/>
                  <a:gd name="T4" fmla="*/ 585 w 585"/>
                  <a:gd name="T5" fmla="*/ 317 h 371"/>
                  <a:gd name="T6" fmla="*/ 583 w 585"/>
                  <a:gd name="T7" fmla="*/ 329 h 371"/>
                  <a:gd name="T8" fmla="*/ 581 w 585"/>
                  <a:gd name="T9" fmla="*/ 339 h 371"/>
                  <a:gd name="T10" fmla="*/ 575 w 585"/>
                  <a:gd name="T11" fmla="*/ 347 h 371"/>
                  <a:gd name="T12" fmla="*/ 569 w 585"/>
                  <a:gd name="T13" fmla="*/ 355 h 371"/>
                  <a:gd name="T14" fmla="*/ 561 w 585"/>
                  <a:gd name="T15" fmla="*/ 361 h 371"/>
                  <a:gd name="T16" fmla="*/ 553 w 585"/>
                  <a:gd name="T17" fmla="*/ 367 h 371"/>
                  <a:gd name="T18" fmla="*/ 543 w 585"/>
                  <a:gd name="T19" fmla="*/ 369 h 371"/>
                  <a:gd name="T20" fmla="*/ 531 w 585"/>
                  <a:gd name="T21" fmla="*/ 371 h 371"/>
                  <a:gd name="T22" fmla="*/ 52 w 585"/>
                  <a:gd name="T23" fmla="*/ 371 h 371"/>
                  <a:gd name="T24" fmla="*/ 52 w 585"/>
                  <a:gd name="T25" fmla="*/ 371 h 371"/>
                  <a:gd name="T26" fmla="*/ 42 w 585"/>
                  <a:gd name="T27" fmla="*/ 369 h 371"/>
                  <a:gd name="T28" fmla="*/ 32 w 585"/>
                  <a:gd name="T29" fmla="*/ 367 h 371"/>
                  <a:gd name="T30" fmla="*/ 22 w 585"/>
                  <a:gd name="T31" fmla="*/ 361 h 371"/>
                  <a:gd name="T32" fmla="*/ 14 w 585"/>
                  <a:gd name="T33" fmla="*/ 355 h 371"/>
                  <a:gd name="T34" fmla="*/ 8 w 585"/>
                  <a:gd name="T35" fmla="*/ 347 h 371"/>
                  <a:gd name="T36" fmla="*/ 4 w 585"/>
                  <a:gd name="T37" fmla="*/ 339 h 371"/>
                  <a:gd name="T38" fmla="*/ 0 w 585"/>
                  <a:gd name="T39" fmla="*/ 329 h 371"/>
                  <a:gd name="T40" fmla="*/ 0 w 585"/>
                  <a:gd name="T41" fmla="*/ 317 h 371"/>
                  <a:gd name="T42" fmla="*/ 0 w 585"/>
                  <a:gd name="T43" fmla="*/ 53 h 371"/>
                  <a:gd name="T44" fmla="*/ 0 w 585"/>
                  <a:gd name="T45" fmla="*/ 53 h 371"/>
                  <a:gd name="T46" fmla="*/ 0 w 585"/>
                  <a:gd name="T47" fmla="*/ 42 h 371"/>
                  <a:gd name="T48" fmla="*/ 4 w 585"/>
                  <a:gd name="T49" fmla="*/ 32 h 371"/>
                  <a:gd name="T50" fmla="*/ 8 w 585"/>
                  <a:gd name="T51" fmla="*/ 24 h 371"/>
                  <a:gd name="T52" fmla="*/ 14 w 585"/>
                  <a:gd name="T53" fmla="*/ 16 h 371"/>
                  <a:gd name="T54" fmla="*/ 22 w 585"/>
                  <a:gd name="T55" fmla="*/ 8 h 371"/>
                  <a:gd name="T56" fmla="*/ 32 w 585"/>
                  <a:gd name="T57" fmla="*/ 4 h 371"/>
                  <a:gd name="T58" fmla="*/ 42 w 585"/>
                  <a:gd name="T59" fmla="*/ 0 h 371"/>
                  <a:gd name="T60" fmla="*/ 52 w 585"/>
                  <a:gd name="T61" fmla="*/ 0 h 371"/>
                  <a:gd name="T62" fmla="*/ 531 w 585"/>
                  <a:gd name="T63" fmla="*/ 0 h 371"/>
                  <a:gd name="T64" fmla="*/ 531 w 585"/>
                  <a:gd name="T65" fmla="*/ 0 h 371"/>
                  <a:gd name="T66" fmla="*/ 543 w 585"/>
                  <a:gd name="T67" fmla="*/ 0 h 371"/>
                  <a:gd name="T68" fmla="*/ 553 w 585"/>
                  <a:gd name="T69" fmla="*/ 4 h 371"/>
                  <a:gd name="T70" fmla="*/ 561 w 585"/>
                  <a:gd name="T71" fmla="*/ 8 h 371"/>
                  <a:gd name="T72" fmla="*/ 569 w 585"/>
                  <a:gd name="T73" fmla="*/ 16 h 371"/>
                  <a:gd name="T74" fmla="*/ 575 w 585"/>
                  <a:gd name="T75" fmla="*/ 24 h 371"/>
                  <a:gd name="T76" fmla="*/ 581 w 585"/>
                  <a:gd name="T77" fmla="*/ 32 h 371"/>
                  <a:gd name="T78" fmla="*/ 583 w 585"/>
                  <a:gd name="T79" fmla="*/ 42 h 371"/>
                  <a:gd name="T80" fmla="*/ 585 w 585"/>
                  <a:gd name="T81" fmla="*/ 53 h 371"/>
                  <a:gd name="T82" fmla="*/ 585 w 585"/>
                  <a:gd name="T83" fmla="*/ 5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371">
                    <a:moveTo>
                      <a:pt x="585" y="53"/>
                    </a:moveTo>
                    <a:lnTo>
                      <a:pt x="585" y="317"/>
                    </a:lnTo>
                    <a:lnTo>
                      <a:pt x="585" y="317"/>
                    </a:lnTo>
                    <a:lnTo>
                      <a:pt x="583" y="329"/>
                    </a:lnTo>
                    <a:lnTo>
                      <a:pt x="581" y="339"/>
                    </a:lnTo>
                    <a:lnTo>
                      <a:pt x="575" y="347"/>
                    </a:lnTo>
                    <a:lnTo>
                      <a:pt x="569" y="355"/>
                    </a:lnTo>
                    <a:lnTo>
                      <a:pt x="561" y="361"/>
                    </a:lnTo>
                    <a:lnTo>
                      <a:pt x="553" y="367"/>
                    </a:lnTo>
                    <a:lnTo>
                      <a:pt x="543" y="369"/>
                    </a:lnTo>
                    <a:lnTo>
                      <a:pt x="531" y="371"/>
                    </a:lnTo>
                    <a:lnTo>
                      <a:pt x="52" y="371"/>
                    </a:lnTo>
                    <a:lnTo>
                      <a:pt x="52" y="371"/>
                    </a:lnTo>
                    <a:lnTo>
                      <a:pt x="42" y="369"/>
                    </a:lnTo>
                    <a:lnTo>
                      <a:pt x="32" y="367"/>
                    </a:lnTo>
                    <a:lnTo>
                      <a:pt x="22" y="361"/>
                    </a:lnTo>
                    <a:lnTo>
                      <a:pt x="14" y="355"/>
                    </a:lnTo>
                    <a:lnTo>
                      <a:pt x="8" y="347"/>
                    </a:lnTo>
                    <a:lnTo>
                      <a:pt x="4" y="339"/>
                    </a:lnTo>
                    <a:lnTo>
                      <a:pt x="0" y="329"/>
                    </a:lnTo>
                    <a:lnTo>
                      <a:pt x="0" y="317"/>
                    </a:lnTo>
                    <a:lnTo>
                      <a:pt x="0" y="53"/>
                    </a:lnTo>
                    <a:lnTo>
                      <a:pt x="0" y="53"/>
                    </a:lnTo>
                    <a:lnTo>
                      <a:pt x="0" y="42"/>
                    </a:lnTo>
                    <a:lnTo>
                      <a:pt x="4" y="32"/>
                    </a:lnTo>
                    <a:lnTo>
                      <a:pt x="8" y="24"/>
                    </a:lnTo>
                    <a:lnTo>
                      <a:pt x="14" y="16"/>
                    </a:lnTo>
                    <a:lnTo>
                      <a:pt x="22" y="8"/>
                    </a:lnTo>
                    <a:lnTo>
                      <a:pt x="32" y="4"/>
                    </a:lnTo>
                    <a:lnTo>
                      <a:pt x="42" y="0"/>
                    </a:lnTo>
                    <a:lnTo>
                      <a:pt x="52" y="0"/>
                    </a:lnTo>
                    <a:lnTo>
                      <a:pt x="531" y="0"/>
                    </a:lnTo>
                    <a:lnTo>
                      <a:pt x="531" y="0"/>
                    </a:lnTo>
                    <a:lnTo>
                      <a:pt x="543" y="0"/>
                    </a:lnTo>
                    <a:lnTo>
                      <a:pt x="553" y="4"/>
                    </a:lnTo>
                    <a:lnTo>
                      <a:pt x="561" y="8"/>
                    </a:lnTo>
                    <a:lnTo>
                      <a:pt x="569" y="16"/>
                    </a:lnTo>
                    <a:lnTo>
                      <a:pt x="575" y="24"/>
                    </a:lnTo>
                    <a:lnTo>
                      <a:pt x="581" y="32"/>
                    </a:lnTo>
                    <a:lnTo>
                      <a:pt x="583" y="42"/>
                    </a:lnTo>
                    <a:lnTo>
                      <a:pt x="585" y="53"/>
                    </a:lnTo>
                    <a:lnTo>
                      <a:pt x="585" y="53"/>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32" name="Freeform 86">
                <a:extLst>
                  <a:ext uri="{FF2B5EF4-FFF2-40B4-BE49-F238E27FC236}">
                    <a16:creationId xmlns:a16="http://schemas.microsoft.com/office/drawing/2014/main" id="{88228B88-E71E-4206-9666-AE4DC25ACE52}"/>
                  </a:ext>
                </a:extLst>
              </p:cNvPr>
              <p:cNvSpPr>
                <a:spLocks/>
              </p:cNvSpPr>
              <p:nvPr/>
            </p:nvSpPr>
            <p:spPr bwMode="auto">
              <a:xfrm>
                <a:off x="3007" y="2308"/>
                <a:ext cx="373" cy="266"/>
              </a:xfrm>
              <a:custGeom>
                <a:avLst/>
                <a:gdLst>
                  <a:gd name="T0" fmla="*/ 373 w 373"/>
                  <a:gd name="T1" fmla="*/ 186 h 266"/>
                  <a:gd name="T2" fmla="*/ 373 w 373"/>
                  <a:gd name="T3" fmla="*/ 266 h 266"/>
                  <a:gd name="T4" fmla="*/ 0 w 373"/>
                  <a:gd name="T5" fmla="*/ 266 h 266"/>
                  <a:gd name="T6" fmla="*/ 0 w 373"/>
                  <a:gd name="T7" fmla="*/ 186 h 266"/>
                  <a:gd name="T8" fmla="*/ 0 w 373"/>
                  <a:gd name="T9" fmla="*/ 186 h 266"/>
                  <a:gd name="T10" fmla="*/ 0 w 373"/>
                  <a:gd name="T11" fmla="*/ 168 h 266"/>
                  <a:gd name="T12" fmla="*/ 4 w 373"/>
                  <a:gd name="T13" fmla="*/ 148 h 266"/>
                  <a:gd name="T14" fmla="*/ 8 w 373"/>
                  <a:gd name="T15" fmla="*/ 130 h 266"/>
                  <a:gd name="T16" fmla="*/ 14 w 373"/>
                  <a:gd name="T17" fmla="*/ 114 h 266"/>
                  <a:gd name="T18" fmla="*/ 22 w 373"/>
                  <a:gd name="T19" fmla="*/ 98 h 266"/>
                  <a:gd name="T20" fmla="*/ 32 w 373"/>
                  <a:gd name="T21" fmla="*/ 82 h 266"/>
                  <a:gd name="T22" fmla="*/ 42 w 373"/>
                  <a:gd name="T23" fmla="*/ 68 h 266"/>
                  <a:gd name="T24" fmla="*/ 54 w 373"/>
                  <a:gd name="T25" fmla="*/ 54 h 266"/>
                  <a:gd name="T26" fmla="*/ 68 w 373"/>
                  <a:gd name="T27" fmla="*/ 42 h 266"/>
                  <a:gd name="T28" fmla="*/ 82 w 373"/>
                  <a:gd name="T29" fmla="*/ 32 h 266"/>
                  <a:gd name="T30" fmla="*/ 96 w 373"/>
                  <a:gd name="T31" fmla="*/ 22 h 266"/>
                  <a:gd name="T32" fmla="*/ 114 w 373"/>
                  <a:gd name="T33" fmla="*/ 14 h 266"/>
                  <a:gd name="T34" fmla="*/ 130 w 373"/>
                  <a:gd name="T35" fmla="*/ 8 h 266"/>
                  <a:gd name="T36" fmla="*/ 148 w 373"/>
                  <a:gd name="T37" fmla="*/ 4 h 266"/>
                  <a:gd name="T38" fmla="*/ 166 w 373"/>
                  <a:gd name="T39" fmla="*/ 2 h 266"/>
                  <a:gd name="T40" fmla="*/ 187 w 373"/>
                  <a:gd name="T41" fmla="*/ 0 h 266"/>
                  <a:gd name="T42" fmla="*/ 187 w 373"/>
                  <a:gd name="T43" fmla="*/ 0 h 266"/>
                  <a:gd name="T44" fmla="*/ 187 w 373"/>
                  <a:gd name="T45" fmla="*/ 0 h 266"/>
                  <a:gd name="T46" fmla="*/ 205 w 373"/>
                  <a:gd name="T47" fmla="*/ 2 h 266"/>
                  <a:gd name="T48" fmla="*/ 225 w 373"/>
                  <a:gd name="T49" fmla="*/ 4 h 266"/>
                  <a:gd name="T50" fmla="*/ 241 w 373"/>
                  <a:gd name="T51" fmla="*/ 8 h 266"/>
                  <a:gd name="T52" fmla="*/ 259 w 373"/>
                  <a:gd name="T53" fmla="*/ 14 h 266"/>
                  <a:gd name="T54" fmla="*/ 275 w 373"/>
                  <a:gd name="T55" fmla="*/ 22 h 266"/>
                  <a:gd name="T56" fmla="*/ 291 w 373"/>
                  <a:gd name="T57" fmla="*/ 32 h 266"/>
                  <a:gd name="T58" fmla="*/ 305 w 373"/>
                  <a:gd name="T59" fmla="*/ 42 h 266"/>
                  <a:gd name="T60" fmla="*/ 319 w 373"/>
                  <a:gd name="T61" fmla="*/ 54 h 266"/>
                  <a:gd name="T62" fmla="*/ 331 w 373"/>
                  <a:gd name="T63" fmla="*/ 68 h 266"/>
                  <a:gd name="T64" fmla="*/ 341 w 373"/>
                  <a:gd name="T65" fmla="*/ 82 h 266"/>
                  <a:gd name="T66" fmla="*/ 351 w 373"/>
                  <a:gd name="T67" fmla="*/ 98 h 266"/>
                  <a:gd name="T68" fmla="*/ 359 w 373"/>
                  <a:gd name="T69" fmla="*/ 114 h 266"/>
                  <a:gd name="T70" fmla="*/ 365 w 373"/>
                  <a:gd name="T71" fmla="*/ 130 h 266"/>
                  <a:gd name="T72" fmla="*/ 369 w 373"/>
                  <a:gd name="T73" fmla="*/ 148 h 266"/>
                  <a:gd name="T74" fmla="*/ 371 w 373"/>
                  <a:gd name="T75" fmla="*/ 168 h 266"/>
                  <a:gd name="T76" fmla="*/ 373 w 373"/>
                  <a:gd name="T77" fmla="*/ 186 h 266"/>
                  <a:gd name="T78" fmla="*/ 373 w 373"/>
                  <a:gd name="T79" fmla="*/ 18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3" h="266">
                    <a:moveTo>
                      <a:pt x="373" y="186"/>
                    </a:moveTo>
                    <a:lnTo>
                      <a:pt x="373" y="266"/>
                    </a:lnTo>
                    <a:lnTo>
                      <a:pt x="0" y="266"/>
                    </a:lnTo>
                    <a:lnTo>
                      <a:pt x="0" y="186"/>
                    </a:lnTo>
                    <a:lnTo>
                      <a:pt x="0" y="186"/>
                    </a:lnTo>
                    <a:lnTo>
                      <a:pt x="0" y="168"/>
                    </a:lnTo>
                    <a:lnTo>
                      <a:pt x="4" y="148"/>
                    </a:lnTo>
                    <a:lnTo>
                      <a:pt x="8" y="130"/>
                    </a:lnTo>
                    <a:lnTo>
                      <a:pt x="14" y="114"/>
                    </a:lnTo>
                    <a:lnTo>
                      <a:pt x="22" y="98"/>
                    </a:lnTo>
                    <a:lnTo>
                      <a:pt x="32" y="82"/>
                    </a:lnTo>
                    <a:lnTo>
                      <a:pt x="42" y="68"/>
                    </a:lnTo>
                    <a:lnTo>
                      <a:pt x="54" y="54"/>
                    </a:lnTo>
                    <a:lnTo>
                      <a:pt x="68" y="42"/>
                    </a:lnTo>
                    <a:lnTo>
                      <a:pt x="82" y="32"/>
                    </a:lnTo>
                    <a:lnTo>
                      <a:pt x="96" y="22"/>
                    </a:lnTo>
                    <a:lnTo>
                      <a:pt x="114" y="14"/>
                    </a:lnTo>
                    <a:lnTo>
                      <a:pt x="130" y="8"/>
                    </a:lnTo>
                    <a:lnTo>
                      <a:pt x="148" y="4"/>
                    </a:lnTo>
                    <a:lnTo>
                      <a:pt x="166" y="2"/>
                    </a:lnTo>
                    <a:lnTo>
                      <a:pt x="187" y="0"/>
                    </a:lnTo>
                    <a:lnTo>
                      <a:pt x="187" y="0"/>
                    </a:lnTo>
                    <a:lnTo>
                      <a:pt x="187" y="0"/>
                    </a:lnTo>
                    <a:lnTo>
                      <a:pt x="205" y="2"/>
                    </a:lnTo>
                    <a:lnTo>
                      <a:pt x="225" y="4"/>
                    </a:lnTo>
                    <a:lnTo>
                      <a:pt x="241" y="8"/>
                    </a:lnTo>
                    <a:lnTo>
                      <a:pt x="259" y="14"/>
                    </a:lnTo>
                    <a:lnTo>
                      <a:pt x="275" y="22"/>
                    </a:lnTo>
                    <a:lnTo>
                      <a:pt x="291" y="32"/>
                    </a:lnTo>
                    <a:lnTo>
                      <a:pt x="305" y="42"/>
                    </a:lnTo>
                    <a:lnTo>
                      <a:pt x="319" y="54"/>
                    </a:lnTo>
                    <a:lnTo>
                      <a:pt x="331" y="68"/>
                    </a:lnTo>
                    <a:lnTo>
                      <a:pt x="341" y="82"/>
                    </a:lnTo>
                    <a:lnTo>
                      <a:pt x="351" y="98"/>
                    </a:lnTo>
                    <a:lnTo>
                      <a:pt x="359" y="114"/>
                    </a:lnTo>
                    <a:lnTo>
                      <a:pt x="365" y="130"/>
                    </a:lnTo>
                    <a:lnTo>
                      <a:pt x="369" y="148"/>
                    </a:lnTo>
                    <a:lnTo>
                      <a:pt x="371" y="168"/>
                    </a:lnTo>
                    <a:lnTo>
                      <a:pt x="373" y="186"/>
                    </a:lnTo>
                    <a:lnTo>
                      <a:pt x="373" y="186"/>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87" name="Line 87">
                <a:extLst>
                  <a:ext uri="{FF2B5EF4-FFF2-40B4-BE49-F238E27FC236}">
                    <a16:creationId xmlns:a16="http://schemas.microsoft.com/office/drawing/2014/main" id="{0AD261EC-CB82-413D-8266-FB05DD5DDEBC}"/>
                  </a:ext>
                </a:extLst>
              </p:cNvPr>
              <p:cNvSpPr>
                <a:spLocks noChangeShapeType="1"/>
              </p:cNvSpPr>
              <p:nvPr/>
            </p:nvSpPr>
            <p:spPr bwMode="auto">
              <a:xfrm>
                <a:off x="3194" y="2785"/>
                <a:ext cx="0" cy="54"/>
              </a:xfrm>
              <a:prstGeom prst="line">
                <a:avLst/>
              </a:pr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525" name="Group 524">
            <a:extLst>
              <a:ext uri="{FF2B5EF4-FFF2-40B4-BE49-F238E27FC236}">
                <a16:creationId xmlns:a16="http://schemas.microsoft.com/office/drawing/2014/main" id="{EB457724-409C-4EB7-934A-EB1985E93F18}"/>
              </a:ext>
            </a:extLst>
          </p:cNvPr>
          <p:cNvGrpSpPr/>
          <p:nvPr/>
        </p:nvGrpSpPr>
        <p:grpSpPr>
          <a:xfrm>
            <a:off x="5860213" y="3818631"/>
            <a:ext cx="718504" cy="436310"/>
            <a:chOff x="3847902" y="3808869"/>
            <a:chExt cx="718504" cy="436310"/>
          </a:xfrm>
        </p:grpSpPr>
        <p:grpSp>
          <p:nvGrpSpPr>
            <p:cNvPr id="526" name="Group 31">
              <a:extLst>
                <a:ext uri="{FF2B5EF4-FFF2-40B4-BE49-F238E27FC236}">
                  <a16:creationId xmlns:a16="http://schemas.microsoft.com/office/drawing/2014/main" id="{720B55B4-0953-4147-B288-DBB69BF299B0}"/>
                </a:ext>
              </a:extLst>
            </p:cNvPr>
            <p:cNvGrpSpPr>
              <a:grpSpLocks noChangeAspect="1"/>
            </p:cNvGrpSpPr>
            <p:nvPr/>
          </p:nvGrpSpPr>
          <p:grpSpPr bwMode="auto">
            <a:xfrm>
              <a:off x="3847902" y="3808869"/>
              <a:ext cx="574031" cy="436310"/>
              <a:chOff x="1413" y="1074"/>
              <a:chExt cx="992" cy="754"/>
            </a:xfrm>
          </p:grpSpPr>
          <p:sp>
            <p:nvSpPr>
              <p:cNvPr id="533" name="Freeform 32">
                <a:extLst>
                  <a:ext uri="{FF2B5EF4-FFF2-40B4-BE49-F238E27FC236}">
                    <a16:creationId xmlns:a16="http://schemas.microsoft.com/office/drawing/2014/main" id="{E3934910-448A-4732-8E16-8801CBA71A39}"/>
                  </a:ext>
                </a:extLst>
              </p:cNvPr>
              <p:cNvSpPr>
                <a:spLocks/>
              </p:cNvSpPr>
              <p:nvPr/>
            </p:nvSpPr>
            <p:spPr bwMode="auto">
              <a:xfrm>
                <a:off x="1413" y="1074"/>
                <a:ext cx="560" cy="754"/>
              </a:xfrm>
              <a:custGeom>
                <a:avLst/>
                <a:gdLst>
                  <a:gd name="T0" fmla="*/ 388 w 560"/>
                  <a:gd name="T1" fmla="*/ 754 h 754"/>
                  <a:gd name="T2" fmla="*/ 438 w 560"/>
                  <a:gd name="T3" fmla="*/ 732 h 754"/>
                  <a:gd name="T4" fmla="*/ 476 w 560"/>
                  <a:gd name="T5" fmla="*/ 708 h 754"/>
                  <a:gd name="T6" fmla="*/ 506 w 560"/>
                  <a:gd name="T7" fmla="*/ 682 h 754"/>
                  <a:gd name="T8" fmla="*/ 528 w 560"/>
                  <a:gd name="T9" fmla="*/ 656 h 754"/>
                  <a:gd name="T10" fmla="*/ 544 w 560"/>
                  <a:gd name="T11" fmla="*/ 628 h 754"/>
                  <a:gd name="T12" fmla="*/ 554 w 560"/>
                  <a:gd name="T13" fmla="*/ 598 h 754"/>
                  <a:gd name="T14" fmla="*/ 560 w 560"/>
                  <a:gd name="T15" fmla="*/ 539 h 754"/>
                  <a:gd name="T16" fmla="*/ 558 w 560"/>
                  <a:gd name="T17" fmla="*/ 509 h 754"/>
                  <a:gd name="T18" fmla="*/ 540 w 560"/>
                  <a:gd name="T19" fmla="*/ 455 h 754"/>
                  <a:gd name="T20" fmla="*/ 508 w 560"/>
                  <a:gd name="T21" fmla="*/ 411 h 754"/>
                  <a:gd name="T22" fmla="*/ 464 w 560"/>
                  <a:gd name="T23" fmla="*/ 379 h 754"/>
                  <a:gd name="T24" fmla="*/ 438 w 560"/>
                  <a:gd name="T25" fmla="*/ 367 h 754"/>
                  <a:gd name="T26" fmla="*/ 452 w 560"/>
                  <a:gd name="T27" fmla="*/ 419 h 754"/>
                  <a:gd name="T28" fmla="*/ 452 w 560"/>
                  <a:gd name="T29" fmla="*/ 461 h 754"/>
                  <a:gd name="T30" fmla="*/ 446 w 560"/>
                  <a:gd name="T31" fmla="*/ 489 h 754"/>
                  <a:gd name="T32" fmla="*/ 434 w 560"/>
                  <a:gd name="T33" fmla="*/ 511 h 754"/>
                  <a:gd name="T34" fmla="*/ 412 w 560"/>
                  <a:gd name="T35" fmla="*/ 529 h 754"/>
                  <a:gd name="T36" fmla="*/ 384 w 560"/>
                  <a:gd name="T37" fmla="*/ 537 h 754"/>
                  <a:gd name="T38" fmla="*/ 366 w 560"/>
                  <a:gd name="T39" fmla="*/ 539 h 754"/>
                  <a:gd name="T40" fmla="*/ 336 w 560"/>
                  <a:gd name="T41" fmla="*/ 535 h 754"/>
                  <a:gd name="T42" fmla="*/ 314 w 560"/>
                  <a:gd name="T43" fmla="*/ 523 h 754"/>
                  <a:gd name="T44" fmla="*/ 296 w 560"/>
                  <a:gd name="T45" fmla="*/ 503 h 754"/>
                  <a:gd name="T46" fmla="*/ 286 w 560"/>
                  <a:gd name="T47" fmla="*/ 479 h 754"/>
                  <a:gd name="T48" fmla="*/ 284 w 560"/>
                  <a:gd name="T49" fmla="*/ 449 h 754"/>
                  <a:gd name="T50" fmla="*/ 286 w 560"/>
                  <a:gd name="T51" fmla="*/ 417 h 754"/>
                  <a:gd name="T52" fmla="*/ 296 w 560"/>
                  <a:gd name="T53" fmla="*/ 385 h 754"/>
                  <a:gd name="T54" fmla="*/ 310 w 560"/>
                  <a:gd name="T55" fmla="*/ 351 h 754"/>
                  <a:gd name="T56" fmla="*/ 324 w 560"/>
                  <a:gd name="T57" fmla="*/ 323 h 754"/>
                  <a:gd name="T58" fmla="*/ 340 w 560"/>
                  <a:gd name="T59" fmla="*/ 269 h 754"/>
                  <a:gd name="T60" fmla="*/ 344 w 560"/>
                  <a:gd name="T61" fmla="*/ 215 h 754"/>
                  <a:gd name="T62" fmla="*/ 338 w 560"/>
                  <a:gd name="T63" fmla="*/ 164 h 754"/>
                  <a:gd name="T64" fmla="*/ 322 w 560"/>
                  <a:gd name="T65" fmla="*/ 116 h 754"/>
                  <a:gd name="T66" fmla="*/ 300 w 560"/>
                  <a:gd name="T67" fmla="*/ 72 h 754"/>
                  <a:gd name="T68" fmla="*/ 270 w 560"/>
                  <a:gd name="T69" fmla="*/ 36 h 754"/>
                  <a:gd name="T70" fmla="*/ 234 w 560"/>
                  <a:gd name="T71" fmla="*/ 10 h 754"/>
                  <a:gd name="T72" fmla="*/ 214 w 560"/>
                  <a:gd name="T73" fmla="*/ 0 h 754"/>
                  <a:gd name="T74" fmla="*/ 224 w 560"/>
                  <a:gd name="T75" fmla="*/ 76 h 754"/>
                  <a:gd name="T76" fmla="*/ 214 w 560"/>
                  <a:gd name="T77" fmla="*/ 140 h 754"/>
                  <a:gd name="T78" fmla="*/ 192 w 560"/>
                  <a:gd name="T79" fmla="*/ 193 h 754"/>
                  <a:gd name="T80" fmla="*/ 162 w 560"/>
                  <a:gd name="T81" fmla="*/ 241 h 754"/>
                  <a:gd name="T82" fmla="*/ 126 w 560"/>
                  <a:gd name="T83" fmla="*/ 283 h 754"/>
                  <a:gd name="T84" fmla="*/ 72 w 560"/>
                  <a:gd name="T85" fmla="*/ 341 h 754"/>
                  <a:gd name="T86" fmla="*/ 42 w 560"/>
                  <a:gd name="T87" fmla="*/ 381 h 754"/>
                  <a:gd name="T88" fmla="*/ 32 w 560"/>
                  <a:gd name="T89" fmla="*/ 401 h 754"/>
                  <a:gd name="T90" fmla="*/ 8 w 560"/>
                  <a:gd name="T91" fmla="*/ 469 h 754"/>
                  <a:gd name="T92" fmla="*/ 0 w 560"/>
                  <a:gd name="T93" fmla="*/ 539 h 754"/>
                  <a:gd name="T94" fmla="*/ 0 w 560"/>
                  <a:gd name="T95" fmla="*/ 555 h 754"/>
                  <a:gd name="T96" fmla="*/ 8 w 560"/>
                  <a:gd name="T97" fmla="*/ 602 h 754"/>
                  <a:gd name="T98" fmla="*/ 20 w 560"/>
                  <a:gd name="T99" fmla="*/ 632 h 754"/>
                  <a:gd name="T100" fmla="*/ 38 w 560"/>
                  <a:gd name="T101" fmla="*/ 660 h 754"/>
                  <a:gd name="T102" fmla="*/ 58 w 560"/>
                  <a:gd name="T103" fmla="*/ 688 h 754"/>
                  <a:gd name="T104" fmla="*/ 84 w 560"/>
                  <a:gd name="T105" fmla="*/ 714 h 754"/>
                  <a:gd name="T106" fmla="*/ 116 w 560"/>
                  <a:gd name="T107" fmla="*/ 736 h 754"/>
                  <a:gd name="T108" fmla="*/ 150 w 560"/>
                  <a:gd name="T109"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0" h="754">
                    <a:moveTo>
                      <a:pt x="388" y="754"/>
                    </a:moveTo>
                    <a:lnTo>
                      <a:pt x="388" y="754"/>
                    </a:lnTo>
                    <a:lnTo>
                      <a:pt x="414" y="742"/>
                    </a:lnTo>
                    <a:lnTo>
                      <a:pt x="438" y="732"/>
                    </a:lnTo>
                    <a:lnTo>
                      <a:pt x="458" y="720"/>
                    </a:lnTo>
                    <a:lnTo>
                      <a:pt x="476" y="708"/>
                    </a:lnTo>
                    <a:lnTo>
                      <a:pt x="492" y="694"/>
                    </a:lnTo>
                    <a:lnTo>
                      <a:pt x="506" y="682"/>
                    </a:lnTo>
                    <a:lnTo>
                      <a:pt x="518" y="668"/>
                    </a:lnTo>
                    <a:lnTo>
                      <a:pt x="528" y="656"/>
                    </a:lnTo>
                    <a:lnTo>
                      <a:pt x="538" y="642"/>
                    </a:lnTo>
                    <a:lnTo>
                      <a:pt x="544" y="628"/>
                    </a:lnTo>
                    <a:lnTo>
                      <a:pt x="550" y="614"/>
                    </a:lnTo>
                    <a:lnTo>
                      <a:pt x="554" y="598"/>
                    </a:lnTo>
                    <a:lnTo>
                      <a:pt x="558" y="569"/>
                    </a:lnTo>
                    <a:lnTo>
                      <a:pt x="560" y="539"/>
                    </a:lnTo>
                    <a:lnTo>
                      <a:pt x="560" y="539"/>
                    </a:lnTo>
                    <a:lnTo>
                      <a:pt x="558" y="509"/>
                    </a:lnTo>
                    <a:lnTo>
                      <a:pt x="552" y="481"/>
                    </a:lnTo>
                    <a:lnTo>
                      <a:pt x="540" y="455"/>
                    </a:lnTo>
                    <a:lnTo>
                      <a:pt x="526" y="433"/>
                    </a:lnTo>
                    <a:lnTo>
                      <a:pt x="508" y="411"/>
                    </a:lnTo>
                    <a:lnTo>
                      <a:pt x="488" y="393"/>
                    </a:lnTo>
                    <a:lnTo>
                      <a:pt x="464" y="379"/>
                    </a:lnTo>
                    <a:lnTo>
                      <a:pt x="438" y="367"/>
                    </a:lnTo>
                    <a:lnTo>
                      <a:pt x="438" y="367"/>
                    </a:lnTo>
                    <a:lnTo>
                      <a:pt x="446" y="391"/>
                    </a:lnTo>
                    <a:lnTo>
                      <a:pt x="452" y="419"/>
                    </a:lnTo>
                    <a:lnTo>
                      <a:pt x="454" y="447"/>
                    </a:lnTo>
                    <a:lnTo>
                      <a:pt x="452" y="461"/>
                    </a:lnTo>
                    <a:lnTo>
                      <a:pt x="450" y="475"/>
                    </a:lnTo>
                    <a:lnTo>
                      <a:pt x="446" y="489"/>
                    </a:lnTo>
                    <a:lnTo>
                      <a:pt x="440" y="501"/>
                    </a:lnTo>
                    <a:lnTo>
                      <a:pt x="434" y="511"/>
                    </a:lnTo>
                    <a:lnTo>
                      <a:pt x="424" y="521"/>
                    </a:lnTo>
                    <a:lnTo>
                      <a:pt x="412" y="529"/>
                    </a:lnTo>
                    <a:lnTo>
                      <a:pt x="400" y="535"/>
                    </a:lnTo>
                    <a:lnTo>
                      <a:pt x="384" y="537"/>
                    </a:lnTo>
                    <a:lnTo>
                      <a:pt x="366" y="539"/>
                    </a:lnTo>
                    <a:lnTo>
                      <a:pt x="366" y="539"/>
                    </a:lnTo>
                    <a:lnTo>
                      <a:pt x="350" y="539"/>
                    </a:lnTo>
                    <a:lnTo>
                      <a:pt x="336" y="535"/>
                    </a:lnTo>
                    <a:lnTo>
                      <a:pt x="324" y="529"/>
                    </a:lnTo>
                    <a:lnTo>
                      <a:pt x="314" y="523"/>
                    </a:lnTo>
                    <a:lnTo>
                      <a:pt x="304" y="513"/>
                    </a:lnTo>
                    <a:lnTo>
                      <a:pt x="296" y="503"/>
                    </a:lnTo>
                    <a:lnTo>
                      <a:pt x="292" y="491"/>
                    </a:lnTo>
                    <a:lnTo>
                      <a:pt x="286" y="479"/>
                    </a:lnTo>
                    <a:lnTo>
                      <a:pt x="284" y="465"/>
                    </a:lnTo>
                    <a:lnTo>
                      <a:pt x="284" y="449"/>
                    </a:lnTo>
                    <a:lnTo>
                      <a:pt x="284" y="435"/>
                    </a:lnTo>
                    <a:lnTo>
                      <a:pt x="286" y="417"/>
                    </a:lnTo>
                    <a:lnTo>
                      <a:pt x="290" y="401"/>
                    </a:lnTo>
                    <a:lnTo>
                      <a:pt x="296" y="385"/>
                    </a:lnTo>
                    <a:lnTo>
                      <a:pt x="302" y="367"/>
                    </a:lnTo>
                    <a:lnTo>
                      <a:pt x="310" y="351"/>
                    </a:lnTo>
                    <a:lnTo>
                      <a:pt x="310" y="351"/>
                    </a:lnTo>
                    <a:lnTo>
                      <a:pt x="324" y="323"/>
                    </a:lnTo>
                    <a:lnTo>
                      <a:pt x="332" y="297"/>
                    </a:lnTo>
                    <a:lnTo>
                      <a:pt x="340" y="269"/>
                    </a:lnTo>
                    <a:lnTo>
                      <a:pt x="342" y="243"/>
                    </a:lnTo>
                    <a:lnTo>
                      <a:pt x="344" y="215"/>
                    </a:lnTo>
                    <a:lnTo>
                      <a:pt x="342" y="189"/>
                    </a:lnTo>
                    <a:lnTo>
                      <a:pt x="338" y="164"/>
                    </a:lnTo>
                    <a:lnTo>
                      <a:pt x="332" y="138"/>
                    </a:lnTo>
                    <a:lnTo>
                      <a:pt x="322" y="116"/>
                    </a:lnTo>
                    <a:lnTo>
                      <a:pt x="312" y="92"/>
                    </a:lnTo>
                    <a:lnTo>
                      <a:pt x="300" y="72"/>
                    </a:lnTo>
                    <a:lnTo>
                      <a:pt x="286" y="54"/>
                    </a:lnTo>
                    <a:lnTo>
                      <a:pt x="270" y="36"/>
                    </a:lnTo>
                    <a:lnTo>
                      <a:pt x="252" y="22"/>
                    </a:lnTo>
                    <a:lnTo>
                      <a:pt x="234" y="10"/>
                    </a:lnTo>
                    <a:lnTo>
                      <a:pt x="214" y="0"/>
                    </a:lnTo>
                    <a:lnTo>
                      <a:pt x="214" y="0"/>
                    </a:lnTo>
                    <a:lnTo>
                      <a:pt x="222" y="40"/>
                    </a:lnTo>
                    <a:lnTo>
                      <a:pt x="224" y="76"/>
                    </a:lnTo>
                    <a:lnTo>
                      <a:pt x="220" y="110"/>
                    </a:lnTo>
                    <a:lnTo>
                      <a:pt x="214" y="140"/>
                    </a:lnTo>
                    <a:lnTo>
                      <a:pt x="204" y="168"/>
                    </a:lnTo>
                    <a:lnTo>
                      <a:pt x="192" y="193"/>
                    </a:lnTo>
                    <a:lnTo>
                      <a:pt x="178" y="219"/>
                    </a:lnTo>
                    <a:lnTo>
                      <a:pt x="162" y="241"/>
                    </a:lnTo>
                    <a:lnTo>
                      <a:pt x="144" y="263"/>
                    </a:lnTo>
                    <a:lnTo>
                      <a:pt x="126" y="283"/>
                    </a:lnTo>
                    <a:lnTo>
                      <a:pt x="90" y="323"/>
                    </a:lnTo>
                    <a:lnTo>
                      <a:pt x="72" y="341"/>
                    </a:lnTo>
                    <a:lnTo>
                      <a:pt x="56" y="361"/>
                    </a:lnTo>
                    <a:lnTo>
                      <a:pt x="42" y="381"/>
                    </a:lnTo>
                    <a:lnTo>
                      <a:pt x="32" y="401"/>
                    </a:lnTo>
                    <a:lnTo>
                      <a:pt x="32" y="401"/>
                    </a:lnTo>
                    <a:lnTo>
                      <a:pt x="18" y="435"/>
                    </a:lnTo>
                    <a:lnTo>
                      <a:pt x="8" y="469"/>
                    </a:lnTo>
                    <a:lnTo>
                      <a:pt x="2" y="503"/>
                    </a:lnTo>
                    <a:lnTo>
                      <a:pt x="0" y="539"/>
                    </a:lnTo>
                    <a:lnTo>
                      <a:pt x="0" y="539"/>
                    </a:lnTo>
                    <a:lnTo>
                      <a:pt x="0" y="555"/>
                    </a:lnTo>
                    <a:lnTo>
                      <a:pt x="2" y="570"/>
                    </a:lnTo>
                    <a:lnTo>
                      <a:pt x="8" y="602"/>
                    </a:lnTo>
                    <a:lnTo>
                      <a:pt x="14" y="616"/>
                    </a:lnTo>
                    <a:lnTo>
                      <a:pt x="20" y="632"/>
                    </a:lnTo>
                    <a:lnTo>
                      <a:pt x="28" y="646"/>
                    </a:lnTo>
                    <a:lnTo>
                      <a:pt x="38" y="660"/>
                    </a:lnTo>
                    <a:lnTo>
                      <a:pt x="48" y="674"/>
                    </a:lnTo>
                    <a:lnTo>
                      <a:pt x="58" y="688"/>
                    </a:lnTo>
                    <a:lnTo>
                      <a:pt x="72" y="702"/>
                    </a:lnTo>
                    <a:lnTo>
                      <a:pt x="84" y="714"/>
                    </a:lnTo>
                    <a:lnTo>
                      <a:pt x="100" y="724"/>
                    </a:lnTo>
                    <a:lnTo>
                      <a:pt x="116" y="736"/>
                    </a:lnTo>
                    <a:lnTo>
                      <a:pt x="132" y="746"/>
                    </a:lnTo>
                    <a:lnTo>
                      <a:pt x="150" y="754"/>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4" name="Freeform 33">
                <a:extLst>
                  <a:ext uri="{FF2B5EF4-FFF2-40B4-BE49-F238E27FC236}">
                    <a16:creationId xmlns:a16="http://schemas.microsoft.com/office/drawing/2014/main" id="{559F8B90-41D8-4EB2-8290-E6C443FAD386}"/>
                  </a:ext>
                </a:extLst>
              </p:cNvPr>
              <p:cNvSpPr>
                <a:spLocks/>
              </p:cNvSpPr>
              <p:nvPr/>
            </p:nvSpPr>
            <p:spPr bwMode="auto">
              <a:xfrm>
                <a:off x="1823" y="1248"/>
                <a:ext cx="582" cy="580"/>
              </a:xfrm>
              <a:custGeom>
                <a:avLst/>
                <a:gdLst>
                  <a:gd name="T0" fmla="*/ 0 w 582"/>
                  <a:gd name="T1" fmla="*/ 0 h 580"/>
                  <a:gd name="T2" fmla="*/ 582 w 582"/>
                  <a:gd name="T3" fmla="*/ 0 h 580"/>
                  <a:gd name="T4" fmla="*/ 582 w 582"/>
                  <a:gd name="T5" fmla="*/ 580 h 580"/>
                  <a:gd name="T6" fmla="*/ 128 w 582"/>
                  <a:gd name="T7" fmla="*/ 580 h 580"/>
                </a:gdLst>
                <a:ahLst/>
                <a:cxnLst>
                  <a:cxn ang="0">
                    <a:pos x="T0" y="T1"/>
                  </a:cxn>
                  <a:cxn ang="0">
                    <a:pos x="T2" y="T3"/>
                  </a:cxn>
                  <a:cxn ang="0">
                    <a:pos x="T4" y="T5"/>
                  </a:cxn>
                  <a:cxn ang="0">
                    <a:pos x="T6" y="T7"/>
                  </a:cxn>
                </a:cxnLst>
                <a:rect l="0" t="0" r="r" b="b"/>
                <a:pathLst>
                  <a:path w="582" h="580">
                    <a:moveTo>
                      <a:pt x="0" y="0"/>
                    </a:moveTo>
                    <a:lnTo>
                      <a:pt x="582" y="0"/>
                    </a:lnTo>
                    <a:lnTo>
                      <a:pt x="582" y="580"/>
                    </a:lnTo>
                    <a:lnTo>
                      <a:pt x="128" y="580"/>
                    </a:lnTo>
                  </a:path>
                </a:pathLst>
              </a:custGeom>
              <a:noFill/>
              <a:ln w="254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5" name="Line 34">
                <a:extLst>
                  <a:ext uri="{FF2B5EF4-FFF2-40B4-BE49-F238E27FC236}">
                    <a16:creationId xmlns:a16="http://schemas.microsoft.com/office/drawing/2014/main" id="{4D0D91F8-E16B-459B-82A8-AB73023E305C}"/>
                  </a:ext>
                </a:extLst>
              </p:cNvPr>
              <p:cNvSpPr>
                <a:spLocks noChangeShapeType="1"/>
              </p:cNvSpPr>
              <p:nvPr/>
            </p:nvSpPr>
            <p:spPr bwMode="auto">
              <a:xfrm flipH="1">
                <a:off x="1973" y="1441"/>
                <a:ext cx="432"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6" name="Line 35">
                <a:extLst>
                  <a:ext uri="{FF2B5EF4-FFF2-40B4-BE49-F238E27FC236}">
                    <a16:creationId xmlns:a16="http://schemas.microsoft.com/office/drawing/2014/main" id="{B78C9F39-6C29-4307-896D-14CAC03B7169}"/>
                  </a:ext>
                </a:extLst>
              </p:cNvPr>
              <p:cNvSpPr>
                <a:spLocks noChangeShapeType="1"/>
              </p:cNvSpPr>
              <p:nvPr/>
            </p:nvSpPr>
            <p:spPr bwMode="auto">
              <a:xfrm flipH="1">
                <a:off x="2039" y="1635"/>
                <a:ext cx="366" cy="0"/>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7" name="Line 36">
                <a:extLst>
                  <a:ext uri="{FF2B5EF4-FFF2-40B4-BE49-F238E27FC236}">
                    <a16:creationId xmlns:a16="http://schemas.microsoft.com/office/drawing/2014/main" id="{04A58E93-8101-4ABC-AC62-55DC5F9377BF}"/>
                  </a:ext>
                </a:extLst>
              </p:cNvPr>
              <p:cNvSpPr>
                <a:spLocks noChangeShapeType="1"/>
              </p:cNvSpPr>
              <p:nvPr/>
            </p:nvSpPr>
            <p:spPr bwMode="auto">
              <a:xfrm>
                <a:off x="2125" y="1248"/>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8" name="Line 37">
                <a:extLst>
                  <a:ext uri="{FF2B5EF4-FFF2-40B4-BE49-F238E27FC236}">
                    <a16:creationId xmlns:a16="http://schemas.microsoft.com/office/drawing/2014/main" id="{C3055D23-3744-4FA5-A206-E96119224772}"/>
                  </a:ext>
                </a:extLst>
              </p:cNvPr>
              <p:cNvSpPr>
                <a:spLocks noChangeShapeType="1"/>
              </p:cNvSpPr>
              <p:nvPr/>
            </p:nvSpPr>
            <p:spPr bwMode="auto">
              <a:xfrm>
                <a:off x="2253" y="1441"/>
                <a:ext cx="0" cy="194"/>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9" name="Line 38">
                <a:extLst>
                  <a:ext uri="{FF2B5EF4-FFF2-40B4-BE49-F238E27FC236}">
                    <a16:creationId xmlns:a16="http://schemas.microsoft.com/office/drawing/2014/main" id="{10E0F1AC-EFAE-4884-A76A-C1404293E072}"/>
                  </a:ext>
                </a:extLst>
              </p:cNvPr>
              <p:cNvSpPr>
                <a:spLocks noChangeShapeType="1"/>
              </p:cNvSpPr>
              <p:nvPr/>
            </p:nvSpPr>
            <p:spPr bwMode="auto">
              <a:xfrm>
                <a:off x="2125" y="1635"/>
                <a:ext cx="0" cy="193"/>
              </a:xfrm>
              <a:prstGeom prst="line">
                <a:avLst/>
              </a:prstGeom>
              <a:noFill/>
              <a:ln w="25400">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527" name="Oval 526">
              <a:extLst>
                <a:ext uri="{FF2B5EF4-FFF2-40B4-BE49-F238E27FC236}">
                  <a16:creationId xmlns:a16="http://schemas.microsoft.com/office/drawing/2014/main" id="{6CDE3AFE-E1A7-4072-A32D-16A49444E3A9}"/>
                </a:ext>
              </a:extLst>
            </p:cNvPr>
            <p:cNvSpPr/>
            <p:nvPr/>
          </p:nvSpPr>
          <p:spPr>
            <a:xfrm>
              <a:off x="4320801" y="3949644"/>
              <a:ext cx="245605" cy="24560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28" name="Group 83">
              <a:extLst>
                <a:ext uri="{FF2B5EF4-FFF2-40B4-BE49-F238E27FC236}">
                  <a16:creationId xmlns:a16="http://schemas.microsoft.com/office/drawing/2014/main" id="{7295D311-1C08-455F-8447-B5E82EB0A555}"/>
                </a:ext>
              </a:extLst>
            </p:cNvPr>
            <p:cNvGrpSpPr>
              <a:grpSpLocks noChangeAspect="1"/>
            </p:cNvGrpSpPr>
            <p:nvPr/>
          </p:nvGrpSpPr>
          <p:grpSpPr bwMode="auto">
            <a:xfrm>
              <a:off x="4370998" y="3980794"/>
              <a:ext cx="144903" cy="157783"/>
              <a:chOff x="2901" y="2308"/>
              <a:chExt cx="585" cy="637"/>
            </a:xfrm>
          </p:grpSpPr>
          <p:sp>
            <p:nvSpPr>
              <p:cNvPr id="529" name="Freeform 84">
                <a:extLst>
                  <a:ext uri="{FF2B5EF4-FFF2-40B4-BE49-F238E27FC236}">
                    <a16:creationId xmlns:a16="http://schemas.microsoft.com/office/drawing/2014/main" id="{44328E9F-758E-46B3-B5A9-074E7E2730A5}"/>
                  </a:ext>
                </a:extLst>
              </p:cNvPr>
              <p:cNvSpPr>
                <a:spLocks/>
              </p:cNvSpPr>
              <p:nvPr/>
            </p:nvSpPr>
            <p:spPr bwMode="auto">
              <a:xfrm>
                <a:off x="3167" y="2705"/>
                <a:ext cx="53" cy="54"/>
              </a:xfrm>
              <a:custGeom>
                <a:avLst/>
                <a:gdLst>
                  <a:gd name="T0" fmla="*/ 53 w 53"/>
                  <a:gd name="T1" fmla="*/ 28 h 54"/>
                  <a:gd name="T2" fmla="*/ 53 w 53"/>
                  <a:gd name="T3" fmla="*/ 28 h 54"/>
                  <a:gd name="T4" fmla="*/ 51 w 53"/>
                  <a:gd name="T5" fmla="*/ 38 h 54"/>
                  <a:gd name="T6" fmla="*/ 45 w 53"/>
                  <a:gd name="T7" fmla="*/ 46 h 54"/>
                  <a:gd name="T8" fmla="*/ 37 w 53"/>
                  <a:gd name="T9" fmla="*/ 52 h 54"/>
                  <a:gd name="T10" fmla="*/ 27 w 53"/>
                  <a:gd name="T11" fmla="*/ 54 h 54"/>
                  <a:gd name="T12" fmla="*/ 27 w 53"/>
                  <a:gd name="T13" fmla="*/ 54 h 54"/>
                  <a:gd name="T14" fmla="*/ 16 w 53"/>
                  <a:gd name="T15" fmla="*/ 52 h 54"/>
                  <a:gd name="T16" fmla="*/ 6 w 53"/>
                  <a:gd name="T17" fmla="*/ 46 h 54"/>
                  <a:gd name="T18" fmla="*/ 2 w 53"/>
                  <a:gd name="T19" fmla="*/ 38 h 54"/>
                  <a:gd name="T20" fmla="*/ 0 w 53"/>
                  <a:gd name="T21" fmla="*/ 28 h 54"/>
                  <a:gd name="T22" fmla="*/ 0 w 53"/>
                  <a:gd name="T23" fmla="*/ 28 h 54"/>
                  <a:gd name="T24" fmla="*/ 2 w 53"/>
                  <a:gd name="T25" fmla="*/ 18 h 54"/>
                  <a:gd name="T26" fmla="*/ 6 w 53"/>
                  <a:gd name="T27" fmla="*/ 8 h 54"/>
                  <a:gd name="T28" fmla="*/ 16 w 53"/>
                  <a:gd name="T29" fmla="*/ 2 h 54"/>
                  <a:gd name="T30" fmla="*/ 27 w 53"/>
                  <a:gd name="T31" fmla="*/ 0 h 54"/>
                  <a:gd name="T32" fmla="*/ 27 w 53"/>
                  <a:gd name="T33" fmla="*/ 0 h 54"/>
                  <a:gd name="T34" fmla="*/ 37 w 53"/>
                  <a:gd name="T35" fmla="*/ 2 h 54"/>
                  <a:gd name="T36" fmla="*/ 45 w 53"/>
                  <a:gd name="T37" fmla="*/ 8 h 54"/>
                  <a:gd name="T38" fmla="*/ 51 w 53"/>
                  <a:gd name="T39" fmla="*/ 18 h 54"/>
                  <a:gd name="T40" fmla="*/ 53 w 53"/>
                  <a:gd name="T41" fmla="*/ 28 h 54"/>
                  <a:gd name="T42" fmla="*/ 53 w 53"/>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4">
                    <a:moveTo>
                      <a:pt x="53" y="28"/>
                    </a:moveTo>
                    <a:lnTo>
                      <a:pt x="53" y="28"/>
                    </a:lnTo>
                    <a:lnTo>
                      <a:pt x="51" y="38"/>
                    </a:lnTo>
                    <a:lnTo>
                      <a:pt x="45" y="46"/>
                    </a:lnTo>
                    <a:lnTo>
                      <a:pt x="37" y="52"/>
                    </a:lnTo>
                    <a:lnTo>
                      <a:pt x="27" y="54"/>
                    </a:lnTo>
                    <a:lnTo>
                      <a:pt x="27" y="54"/>
                    </a:lnTo>
                    <a:lnTo>
                      <a:pt x="16" y="52"/>
                    </a:lnTo>
                    <a:lnTo>
                      <a:pt x="6" y="46"/>
                    </a:lnTo>
                    <a:lnTo>
                      <a:pt x="2" y="38"/>
                    </a:lnTo>
                    <a:lnTo>
                      <a:pt x="0" y="28"/>
                    </a:lnTo>
                    <a:lnTo>
                      <a:pt x="0" y="28"/>
                    </a:lnTo>
                    <a:lnTo>
                      <a:pt x="2" y="18"/>
                    </a:lnTo>
                    <a:lnTo>
                      <a:pt x="6" y="8"/>
                    </a:lnTo>
                    <a:lnTo>
                      <a:pt x="16" y="2"/>
                    </a:lnTo>
                    <a:lnTo>
                      <a:pt x="27" y="0"/>
                    </a:lnTo>
                    <a:lnTo>
                      <a:pt x="27" y="0"/>
                    </a:lnTo>
                    <a:lnTo>
                      <a:pt x="37" y="2"/>
                    </a:lnTo>
                    <a:lnTo>
                      <a:pt x="45" y="8"/>
                    </a:lnTo>
                    <a:lnTo>
                      <a:pt x="51" y="18"/>
                    </a:lnTo>
                    <a:lnTo>
                      <a:pt x="53" y="28"/>
                    </a:lnTo>
                    <a:lnTo>
                      <a:pt x="53" y="28"/>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0" name="Freeform 85">
                <a:extLst>
                  <a:ext uri="{FF2B5EF4-FFF2-40B4-BE49-F238E27FC236}">
                    <a16:creationId xmlns:a16="http://schemas.microsoft.com/office/drawing/2014/main" id="{2B6D52DC-20A3-4F5B-BECB-E8DECD600968}"/>
                  </a:ext>
                </a:extLst>
              </p:cNvPr>
              <p:cNvSpPr>
                <a:spLocks/>
              </p:cNvSpPr>
              <p:nvPr/>
            </p:nvSpPr>
            <p:spPr bwMode="auto">
              <a:xfrm>
                <a:off x="2901" y="2574"/>
                <a:ext cx="585" cy="371"/>
              </a:xfrm>
              <a:custGeom>
                <a:avLst/>
                <a:gdLst>
                  <a:gd name="T0" fmla="*/ 585 w 585"/>
                  <a:gd name="T1" fmla="*/ 53 h 371"/>
                  <a:gd name="T2" fmla="*/ 585 w 585"/>
                  <a:gd name="T3" fmla="*/ 317 h 371"/>
                  <a:gd name="T4" fmla="*/ 585 w 585"/>
                  <a:gd name="T5" fmla="*/ 317 h 371"/>
                  <a:gd name="T6" fmla="*/ 583 w 585"/>
                  <a:gd name="T7" fmla="*/ 329 h 371"/>
                  <a:gd name="T8" fmla="*/ 581 w 585"/>
                  <a:gd name="T9" fmla="*/ 339 h 371"/>
                  <a:gd name="T10" fmla="*/ 575 w 585"/>
                  <a:gd name="T11" fmla="*/ 347 h 371"/>
                  <a:gd name="T12" fmla="*/ 569 w 585"/>
                  <a:gd name="T13" fmla="*/ 355 h 371"/>
                  <a:gd name="T14" fmla="*/ 561 w 585"/>
                  <a:gd name="T15" fmla="*/ 361 h 371"/>
                  <a:gd name="T16" fmla="*/ 553 w 585"/>
                  <a:gd name="T17" fmla="*/ 367 h 371"/>
                  <a:gd name="T18" fmla="*/ 543 w 585"/>
                  <a:gd name="T19" fmla="*/ 369 h 371"/>
                  <a:gd name="T20" fmla="*/ 531 w 585"/>
                  <a:gd name="T21" fmla="*/ 371 h 371"/>
                  <a:gd name="T22" fmla="*/ 52 w 585"/>
                  <a:gd name="T23" fmla="*/ 371 h 371"/>
                  <a:gd name="T24" fmla="*/ 52 w 585"/>
                  <a:gd name="T25" fmla="*/ 371 h 371"/>
                  <a:gd name="T26" fmla="*/ 42 w 585"/>
                  <a:gd name="T27" fmla="*/ 369 h 371"/>
                  <a:gd name="T28" fmla="*/ 32 w 585"/>
                  <a:gd name="T29" fmla="*/ 367 h 371"/>
                  <a:gd name="T30" fmla="*/ 22 w 585"/>
                  <a:gd name="T31" fmla="*/ 361 h 371"/>
                  <a:gd name="T32" fmla="*/ 14 w 585"/>
                  <a:gd name="T33" fmla="*/ 355 h 371"/>
                  <a:gd name="T34" fmla="*/ 8 w 585"/>
                  <a:gd name="T35" fmla="*/ 347 h 371"/>
                  <a:gd name="T36" fmla="*/ 4 w 585"/>
                  <a:gd name="T37" fmla="*/ 339 h 371"/>
                  <a:gd name="T38" fmla="*/ 0 w 585"/>
                  <a:gd name="T39" fmla="*/ 329 h 371"/>
                  <a:gd name="T40" fmla="*/ 0 w 585"/>
                  <a:gd name="T41" fmla="*/ 317 h 371"/>
                  <a:gd name="T42" fmla="*/ 0 w 585"/>
                  <a:gd name="T43" fmla="*/ 53 h 371"/>
                  <a:gd name="T44" fmla="*/ 0 w 585"/>
                  <a:gd name="T45" fmla="*/ 53 h 371"/>
                  <a:gd name="T46" fmla="*/ 0 w 585"/>
                  <a:gd name="T47" fmla="*/ 42 h 371"/>
                  <a:gd name="T48" fmla="*/ 4 w 585"/>
                  <a:gd name="T49" fmla="*/ 32 h 371"/>
                  <a:gd name="T50" fmla="*/ 8 w 585"/>
                  <a:gd name="T51" fmla="*/ 24 h 371"/>
                  <a:gd name="T52" fmla="*/ 14 w 585"/>
                  <a:gd name="T53" fmla="*/ 16 h 371"/>
                  <a:gd name="T54" fmla="*/ 22 w 585"/>
                  <a:gd name="T55" fmla="*/ 8 h 371"/>
                  <a:gd name="T56" fmla="*/ 32 w 585"/>
                  <a:gd name="T57" fmla="*/ 4 h 371"/>
                  <a:gd name="T58" fmla="*/ 42 w 585"/>
                  <a:gd name="T59" fmla="*/ 0 h 371"/>
                  <a:gd name="T60" fmla="*/ 52 w 585"/>
                  <a:gd name="T61" fmla="*/ 0 h 371"/>
                  <a:gd name="T62" fmla="*/ 531 w 585"/>
                  <a:gd name="T63" fmla="*/ 0 h 371"/>
                  <a:gd name="T64" fmla="*/ 531 w 585"/>
                  <a:gd name="T65" fmla="*/ 0 h 371"/>
                  <a:gd name="T66" fmla="*/ 543 w 585"/>
                  <a:gd name="T67" fmla="*/ 0 h 371"/>
                  <a:gd name="T68" fmla="*/ 553 w 585"/>
                  <a:gd name="T69" fmla="*/ 4 h 371"/>
                  <a:gd name="T70" fmla="*/ 561 w 585"/>
                  <a:gd name="T71" fmla="*/ 8 h 371"/>
                  <a:gd name="T72" fmla="*/ 569 w 585"/>
                  <a:gd name="T73" fmla="*/ 16 h 371"/>
                  <a:gd name="T74" fmla="*/ 575 w 585"/>
                  <a:gd name="T75" fmla="*/ 24 h 371"/>
                  <a:gd name="T76" fmla="*/ 581 w 585"/>
                  <a:gd name="T77" fmla="*/ 32 h 371"/>
                  <a:gd name="T78" fmla="*/ 583 w 585"/>
                  <a:gd name="T79" fmla="*/ 42 h 371"/>
                  <a:gd name="T80" fmla="*/ 585 w 585"/>
                  <a:gd name="T81" fmla="*/ 53 h 371"/>
                  <a:gd name="T82" fmla="*/ 585 w 585"/>
                  <a:gd name="T83" fmla="*/ 5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371">
                    <a:moveTo>
                      <a:pt x="585" y="53"/>
                    </a:moveTo>
                    <a:lnTo>
                      <a:pt x="585" y="317"/>
                    </a:lnTo>
                    <a:lnTo>
                      <a:pt x="585" y="317"/>
                    </a:lnTo>
                    <a:lnTo>
                      <a:pt x="583" y="329"/>
                    </a:lnTo>
                    <a:lnTo>
                      <a:pt x="581" y="339"/>
                    </a:lnTo>
                    <a:lnTo>
                      <a:pt x="575" y="347"/>
                    </a:lnTo>
                    <a:lnTo>
                      <a:pt x="569" y="355"/>
                    </a:lnTo>
                    <a:lnTo>
                      <a:pt x="561" y="361"/>
                    </a:lnTo>
                    <a:lnTo>
                      <a:pt x="553" y="367"/>
                    </a:lnTo>
                    <a:lnTo>
                      <a:pt x="543" y="369"/>
                    </a:lnTo>
                    <a:lnTo>
                      <a:pt x="531" y="371"/>
                    </a:lnTo>
                    <a:lnTo>
                      <a:pt x="52" y="371"/>
                    </a:lnTo>
                    <a:lnTo>
                      <a:pt x="52" y="371"/>
                    </a:lnTo>
                    <a:lnTo>
                      <a:pt x="42" y="369"/>
                    </a:lnTo>
                    <a:lnTo>
                      <a:pt x="32" y="367"/>
                    </a:lnTo>
                    <a:lnTo>
                      <a:pt x="22" y="361"/>
                    </a:lnTo>
                    <a:lnTo>
                      <a:pt x="14" y="355"/>
                    </a:lnTo>
                    <a:lnTo>
                      <a:pt x="8" y="347"/>
                    </a:lnTo>
                    <a:lnTo>
                      <a:pt x="4" y="339"/>
                    </a:lnTo>
                    <a:lnTo>
                      <a:pt x="0" y="329"/>
                    </a:lnTo>
                    <a:lnTo>
                      <a:pt x="0" y="317"/>
                    </a:lnTo>
                    <a:lnTo>
                      <a:pt x="0" y="53"/>
                    </a:lnTo>
                    <a:lnTo>
                      <a:pt x="0" y="53"/>
                    </a:lnTo>
                    <a:lnTo>
                      <a:pt x="0" y="42"/>
                    </a:lnTo>
                    <a:lnTo>
                      <a:pt x="4" y="32"/>
                    </a:lnTo>
                    <a:lnTo>
                      <a:pt x="8" y="24"/>
                    </a:lnTo>
                    <a:lnTo>
                      <a:pt x="14" y="16"/>
                    </a:lnTo>
                    <a:lnTo>
                      <a:pt x="22" y="8"/>
                    </a:lnTo>
                    <a:lnTo>
                      <a:pt x="32" y="4"/>
                    </a:lnTo>
                    <a:lnTo>
                      <a:pt x="42" y="0"/>
                    </a:lnTo>
                    <a:lnTo>
                      <a:pt x="52" y="0"/>
                    </a:lnTo>
                    <a:lnTo>
                      <a:pt x="531" y="0"/>
                    </a:lnTo>
                    <a:lnTo>
                      <a:pt x="531" y="0"/>
                    </a:lnTo>
                    <a:lnTo>
                      <a:pt x="543" y="0"/>
                    </a:lnTo>
                    <a:lnTo>
                      <a:pt x="553" y="4"/>
                    </a:lnTo>
                    <a:lnTo>
                      <a:pt x="561" y="8"/>
                    </a:lnTo>
                    <a:lnTo>
                      <a:pt x="569" y="16"/>
                    </a:lnTo>
                    <a:lnTo>
                      <a:pt x="575" y="24"/>
                    </a:lnTo>
                    <a:lnTo>
                      <a:pt x="581" y="32"/>
                    </a:lnTo>
                    <a:lnTo>
                      <a:pt x="583" y="42"/>
                    </a:lnTo>
                    <a:lnTo>
                      <a:pt x="585" y="53"/>
                    </a:lnTo>
                    <a:lnTo>
                      <a:pt x="585" y="53"/>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1" name="Freeform 86">
                <a:extLst>
                  <a:ext uri="{FF2B5EF4-FFF2-40B4-BE49-F238E27FC236}">
                    <a16:creationId xmlns:a16="http://schemas.microsoft.com/office/drawing/2014/main" id="{0A128570-401E-4595-A4A7-CF1F7258F007}"/>
                  </a:ext>
                </a:extLst>
              </p:cNvPr>
              <p:cNvSpPr>
                <a:spLocks/>
              </p:cNvSpPr>
              <p:nvPr/>
            </p:nvSpPr>
            <p:spPr bwMode="auto">
              <a:xfrm>
                <a:off x="3007" y="2308"/>
                <a:ext cx="373" cy="266"/>
              </a:xfrm>
              <a:custGeom>
                <a:avLst/>
                <a:gdLst>
                  <a:gd name="T0" fmla="*/ 373 w 373"/>
                  <a:gd name="T1" fmla="*/ 186 h 266"/>
                  <a:gd name="T2" fmla="*/ 373 w 373"/>
                  <a:gd name="T3" fmla="*/ 266 h 266"/>
                  <a:gd name="T4" fmla="*/ 0 w 373"/>
                  <a:gd name="T5" fmla="*/ 266 h 266"/>
                  <a:gd name="T6" fmla="*/ 0 w 373"/>
                  <a:gd name="T7" fmla="*/ 186 h 266"/>
                  <a:gd name="T8" fmla="*/ 0 w 373"/>
                  <a:gd name="T9" fmla="*/ 186 h 266"/>
                  <a:gd name="T10" fmla="*/ 0 w 373"/>
                  <a:gd name="T11" fmla="*/ 168 h 266"/>
                  <a:gd name="T12" fmla="*/ 4 w 373"/>
                  <a:gd name="T13" fmla="*/ 148 h 266"/>
                  <a:gd name="T14" fmla="*/ 8 w 373"/>
                  <a:gd name="T15" fmla="*/ 130 h 266"/>
                  <a:gd name="T16" fmla="*/ 14 w 373"/>
                  <a:gd name="T17" fmla="*/ 114 h 266"/>
                  <a:gd name="T18" fmla="*/ 22 w 373"/>
                  <a:gd name="T19" fmla="*/ 98 h 266"/>
                  <a:gd name="T20" fmla="*/ 32 w 373"/>
                  <a:gd name="T21" fmla="*/ 82 h 266"/>
                  <a:gd name="T22" fmla="*/ 42 w 373"/>
                  <a:gd name="T23" fmla="*/ 68 h 266"/>
                  <a:gd name="T24" fmla="*/ 54 w 373"/>
                  <a:gd name="T25" fmla="*/ 54 h 266"/>
                  <a:gd name="T26" fmla="*/ 68 w 373"/>
                  <a:gd name="T27" fmla="*/ 42 h 266"/>
                  <a:gd name="T28" fmla="*/ 82 w 373"/>
                  <a:gd name="T29" fmla="*/ 32 h 266"/>
                  <a:gd name="T30" fmla="*/ 96 w 373"/>
                  <a:gd name="T31" fmla="*/ 22 h 266"/>
                  <a:gd name="T32" fmla="*/ 114 w 373"/>
                  <a:gd name="T33" fmla="*/ 14 h 266"/>
                  <a:gd name="T34" fmla="*/ 130 w 373"/>
                  <a:gd name="T35" fmla="*/ 8 h 266"/>
                  <a:gd name="T36" fmla="*/ 148 w 373"/>
                  <a:gd name="T37" fmla="*/ 4 h 266"/>
                  <a:gd name="T38" fmla="*/ 166 w 373"/>
                  <a:gd name="T39" fmla="*/ 2 h 266"/>
                  <a:gd name="T40" fmla="*/ 187 w 373"/>
                  <a:gd name="T41" fmla="*/ 0 h 266"/>
                  <a:gd name="T42" fmla="*/ 187 w 373"/>
                  <a:gd name="T43" fmla="*/ 0 h 266"/>
                  <a:gd name="T44" fmla="*/ 187 w 373"/>
                  <a:gd name="T45" fmla="*/ 0 h 266"/>
                  <a:gd name="T46" fmla="*/ 205 w 373"/>
                  <a:gd name="T47" fmla="*/ 2 h 266"/>
                  <a:gd name="T48" fmla="*/ 225 w 373"/>
                  <a:gd name="T49" fmla="*/ 4 h 266"/>
                  <a:gd name="T50" fmla="*/ 241 w 373"/>
                  <a:gd name="T51" fmla="*/ 8 h 266"/>
                  <a:gd name="T52" fmla="*/ 259 w 373"/>
                  <a:gd name="T53" fmla="*/ 14 h 266"/>
                  <a:gd name="T54" fmla="*/ 275 w 373"/>
                  <a:gd name="T55" fmla="*/ 22 h 266"/>
                  <a:gd name="T56" fmla="*/ 291 w 373"/>
                  <a:gd name="T57" fmla="*/ 32 h 266"/>
                  <a:gd name="T58" fmla="*/ 305 w 373"/>
                  <a:gd name="T59" fmla="*/ 42 h 266"/>
                  <a:gd name="T60" fmla="*/ 319 w 373"/>
                  <a:gd name="T61" fmla="*/ 54 h 266"/>
                  <a:gd name="T62" fmla="*/ 331 w 373"/>
                  <a:gd name="T63" fmla="*/ 68 h 266"/>
                  <a:gd name="T64" fmla="*/ 341 w 373"/>
                  <a:gd name="T65" fmla="*/ 82 h 266"/>
                  <a:gd name="T66" fmla="*/ 351 w 373"/>
                  <a:gd name="T67" fmla="*/ 98 h 266"/>
                  <a:gd name="T68" fmla="*/ 359 w 373"/>
                  <a:gd name="T69" fmla="*/ 114 h 266"/>
                  <a:gd name="T70" fmla="*/ 365 w 373"/>
                  <a:gd name="T71" fmla="*/ 130 h 266"/>
                  <a:gd name="T72" fmla="*/ 369 w 373"/>
                  <a:gd name="T73" fmla="*/ 148 h 266"/>
                  <a:gd name="T74" fmla="*/ 371 w 373"/>
                  <a:gd name="T75" fmla="*/ 168 h 266"/>
                  <a:gd name="T76" fmla="*/ 373 w 373"/>
                  <a:gd name="T77" fmla="*/ 186 h 266"/>
                  <a:gd name="T78" fmla="*/ 373 w 373"/>
                  <a:gd name="T79" fmla="*/ 18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3" h="266">
                    <a:moveTo>
                      <a:pt x="373" y="186"/>
                    </a:moveTo>
                    <a:lnTo>
                      <a:pt x="373" y="266"/>
                    </a:lnTo>
                    <a:lnTo>
                      <a:pt x="0" y="266"/>
                    </a:lnTo>
                    <a:lnTo>
                      <a:pt x="0" y="186"/>
                    </a:lnTo>
                    <a:lnTo>
                      <a:pt x="0" y="186"/>
                    </a:lnTo>
                    <a:lnTo>
                      <a:pt x="0" y="168"/>
                    </a:lnTo>
                    <a:lnTo>
                      <a:pt x="4" y="148"/>
                    </a:lnTo>
                    <a:lnTo>
                      <a:pt x="8" y="130"/>
                    </a:lnTo>
                    <a:lnTo>
                      <a:pt x="14" y="114"/>
                    </a:lnTo>
                    <a:lnTo>
                      <a:pt x="22" y="98"/>
                    </a:lnTo>
                    <a:lnTo>
                      <a:pt x="32" y="82"/>
                    </a:lnTo>
                    <a:lnTo>
                      <a:pt x="42" y="68"/>
                    </a:lnTo>
                    <a:lnTo>
                      <a:pt x="54" y="54"/>
                    </a:lnTo>
                    <a:lnTo>
                      <a:pt x="68" y="42"/>
                    </a:lnTo>
                    <a:lnTo>
                      <a:pt x="82" y="32"/>
                    </a:lnTo>
                    <a:lnTo>
                      <a:pt x="96" y="22"/>
                    </a:lnTo>
                    <a:lnTo>
                      <a:pt x="114" y="14"/>
                    </a:lnTo>
                    <a:lnTo>
                      <a:pt x="130" y="8"/>
                    </a:lnTo>
                    <a:lnTo>
                      <a:pt x="148" y="4"/>
                    </a:lnTo>
                    <a:lnTo>
                      <a:pt x="166" y="2"/>
                    </a:lnTo>
                    <a:lnTo>
                      <a:pt x="187" y="0"/>
                    </a:lnTo>
                    <a:lnTo>
                      <a:pt x="187" y="0"/>
                    </a:lnTo>
                    <a:lnTo>
                      <a:pt x="187" y="0"/>
                    </a:lnTo>
                    <a:lnTo>
                      <a:pt x="205" y="2"/>
                    </a:lnTo>
                    <a:lnTo>
                      <a:pt x="225" y="4"/>
                    </a:lnTo>
                    <a:lnTo>
                      <a:pt x="241" y="8"/>
                    </a:lnTo>
                    <a:lnTo>
                      <a:pt x="259" y="14"/>
                    </a:lnTo>
                    <a:lnTo>
                      <a:pt x="275" y="22"/>
                    </a:lnTo>
                    <a:lnTo>
                      <a:pt x="291" y="32"/>
                    </a:lnTo>
                    <a:lnTo>
                      <a:pt x="305" y="42"/>
                    </a:lnTo>
                    <a:lnTo>
                      <a:pt x="319" y="54"/>
                    </a:lnTo>
                    <a:lnTo>
                      <a:pt x="331" y="68"/>
                    </a:lnTo>
                    <a:lnTo>
                      <a:pt x="341" y="82"/>
                    </a:lnTo>
                    <a:lnTo>
                      <a:pt x="351" y="98"/>
                    </a:lnTo>
                    <a:lnTo>
                      <a:pt x="359" y="114"/>
                    </a:lnTo>
                    <a:lnTo>
                      <a:pt x="365" y="130"/>
                    </a:lnTo>
                    <a:lnTo>
                      <a:pt x="369" y="148"/>
                    </a:lnTo>
                    <a:lnTo>
                      <a:pt x="371" y="168"/>
                    </a:lnTo>
                    <a:lnTo>
                      <a:pt x="373" y="186"/>
                    </a:lnTo>
                    <a:lnTo>
                      <a:pt x="373" y="186"/>
                    </a:lnTo>
                    <a:close/>
                  </a:path>
                </a:pathLst>
              </a:cu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32" name="Line 87">
                <a:extLst>
                  <a:ext uri="{FF2B5EF4-FFF2-40B4-BE49-F238E27FC236}">
                    <a16:creationId xmlns:a16="http://schemas.microsoft.com/office/drawing/2014/main" id="{854E6DCA-7D6B-4A29-A2CA-80972C724FCF}"/>
                  </a:ext>
                </a:extLst>
              </p:cNvPr>
              <p:cNvSpPr>
                <a:spLocks noChangeShapeType="1"/>
              </p:cNvSpPr>
              <p:nvPr/>
            </p:nvSpPr>
            <p:spPr bwMode="auto">
              <a:xfrm>
                <a:off x="3194" y="2785"/>
                <a:ext cx="0" cy="54"/>
              </a:xfrm>
              <a:prstGeom prst="line">
                <a:avLst/>
              </a:prstGeom>
              <a:noFill/>
              <a:ln w="19050">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386" name="קבוצה 92"/>
          <p:cNvGrpSpPr>
            <a:grpSpLocks/>
          </p:cNvGrpSpPr>
          <p:nvPr/>
        </p:nvGrpSpPr>
        <p:grpSpPr bwMode="auto">
          <a:xfrm>
            <a:off x="6321425" y="46038"/>
            <a:ext cx="2819400" cy="1250950"/>
            <a:chOff x="4495800" y="34173"/>
            <a:chExt cx="2819400" cy="1251647"/>
          </a:xfrm>
        </p:grpSpPr>
        <p:pic>
          <p:nvPicPr>
            <p:cNvPr id="389" name="תמונה 93" descr="cloud.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391" name="Oval 12"/>
            <p:cNvSpPr>
              <a:spLocks noChangeArrowheads="1"/>
            </p:cNvSpPr>
            <p:nvPr/>
          </p:nvSpPr>
          <p:spPr bwMode="auto">
            <a:xfrm>
              <a:off x="6435725" y="583754"/>
              <a:ext cx="823913" cy="200136"/>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Reliability</a:t>
              </a:r>
            </a:p>
          </p:txBody>
        </p:sp>
        <p:sp>
          <p:nvSpPr>
            <p:cNvPr id="392"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399"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400"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401"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402"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extLst>
      <p:ext uri="{BB962C8B-B14F-4D97-AF65-F5344CB8AC3E}">
        <p14:creationId xmlns:p14="http://schemas.microsoft.com/office/powerpoint/2010/main" val="79985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Relentless on Security – a Multi-Dimensional Approach</a:t>
            </a:r>
            <a:endParaRPr lang="en-US" dirty="0"/>
          </a:p>
        </p:txBody>
      </p:sp>
      <p:sp>
        <p:nvSpPr>
          <p:cNvPr id="90" name="מלבן 32"/>
          <p:cNvSpPr/>
          <p:nvPr/>
        </p:nvSpPr>
        <p:spPr bwMode="auto">
          <a:xfrm rot="5400000">
            <a:off x="6104681" y="52100"/>
            <a:ext cx="502312" cy="5091674"/>
          </a:xfrm>
          <a:prstGeom prst="rect">
            <a:avLst/>
          </a:prstGeom>
          <a:gradFill>
            <a:gsLst>
              <a:gs pos="7000">
                <a:schemeClr val="tx1">
                  <a:lumMod val="75000"/>
                  <a:lumOff val="25000"/>
                  <a:alpha val="0"/>
                </a:schemeClr>
              </a:gs>
              <a:gs pos="50000">
                <a:schemeClr val="bg1"/>
              </a:gs>
              <a:gs pos="91000">
                <a:schemeClr val="bg1"/>
              </a:gs>
            </a:gsLst>
            <a:lin ang="5400000" scaled="0"/>
          </a:gradFill>
          <a:ln w="12700">
            <a:solidFill>
              <a:srgbClr val="BFBFBF"/>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02" name="מלבן 39"/>
          <p:cNvSpPr/>
          <p:nvPr/>
        </p:nvSpPr>
        <p:spPr bwMode="auto">
          <a:xfrm rot="5400000">
            <a:off x="2009420" y="1035660"/>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defTabSz="457200" rtl="1"/>
            <a:endParaRPr lang="en-US" sz="1600" b="0" dirty="0">
              <a:solidFill>
                <a:srgbClr val="FFFFFF"/>
              </a:solidFill>
            </a:endParaRPr>
          </a:p>
        </p:txBody>
      </p:sp>
      <p:sp>
        <p:nvSpPr>
          <p:cNvPr id="107" name="מלבן 46"/>
          <p:cNvSpPr/>
          <p:nvPr/>
        </p:nvSpPr>
        <p:spPr bwMode="auto">
          <a:xfrm rot="5400000">
            <a:off x="6104682" y="584410"/>
            <a:ext cx="502310" cy="5091674"/>
          </a:xfrm>
          <a:prstGeom prst="rect">
            <a:avLst/>
          </a:prstGeom>
          <a:gradFill>
            <a:gsLst>
              <a:gs pos="7000">
                <a:schemeClr val="tx1">
                  <a:lumMod val="75000"/>
                  <a:lumOff val="25000"/>
                  <a:alpha val="0"/>
                </a:schemeClr>
              </a:gs>
              <a:gs pos="50000">
                <a:schemeClr val="bg1"/>
              </a:gs>
              <a:gs pos="91000">
                <a:schemeClr val="bg1"/>
              </a:gs>
            </a:gsLst>
            <a:lin ang="5400000" scaled="0"/>
          </a:gradFill>
          <a:ln w="12700">
            <a:solidFill>
              <a:srgbClr val="BFBFBF"/>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08" name="מלבן 58"/>
          <p:cNvSpPr/>
          <p:nvPr/>
        </p:nvSpPr>
        <p:spPr bwMode="auto">
          <a:xfrm rot="5400000">
            <a:off x="2009420" y="1567971"/>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r" defTabSz="457200"/>
            <a:endParaRPr lang="en-US" sz="1600" b="0" dirty="0">
              <a:solidFill>
                <a:srgbClr val="FFFFFF"/>
              </a:solidFill>
            </a:endParaRPr>
          </a:p>
        </p:txBody>
      </p:sp>
      <p:sp>
        <p:nvSpPr>
          <p:cNvPr id="110" name="מלבן 72"/>
          <p:cNvSpPr/>
          <p:nvPr/>
        </p:nvSpPr>
        <p:spPr bwMode="auto">
          <a:xfrm rot="5400000">
            <a:off x="2009420" y="2100282"/>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11" name="מלבן 74"/>
          <p:cNvSpPr/>
          <p:nvPr/>
        </p:nvSpPr>
        <p:spPr bwMode="auto">
          <a:xfrm rot="5400000">
            <a:off x="6104680" y="1649034"/>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solidFill>
              <a:srgbClr val="BFBFBF"/>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2" name="מלבן 76"/>
          <p:cNvSpPr/>
          <p:nvPr/>
        </p:nvSpPr>
        <p:spPr bwMode="auto">
          <a:xfrm rot="5400000">
            <a:off x="2009420" y="2632593"/>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r" defTabSz="457200"/>
            <a:endParaRPr lang="en-US" sz="1600" b="0" dirty="0">
              <a:solidFill>
                <a:srgbClr val="FFFFFF"/>
              </a:solidFill>
            </a:endParaRPr>
          </a:p>
        </p:txBody>
      </p:sp>
      <p:sp>
        <p:nvSpPr>
          <p:cNvPr id="113" name="מלבן 78"/>
          <p:cNvSpPr/>
          <p:nvPr/>
        </p:nvSpPr>
        <p:spPr bwMode="auto">
          <a:xfrm rot="5400000">
            <a:off x="6104680" y="2181345"/>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solidFill>
              <a:srgbClr val="BFBFBF"/>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4" name="מלבן 80"/>
          <p:cNvSpPr/>
          <p:nvPr/>
        </p:nvSpPr>
        <p:spPr bwMode="auto">
          <a:xfrm rot="5400000">
            <a:off x="2009420" y="3164904"/>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29" name="Rectangle 128"/>
          <p:cNvSpPr/>
          <p:nvPr/>
        </p:nvSpPr>
        <p:spPr>
          <a:xfrm>
            <a:off x="3816393" y="2376163"/>
            <a:ext cx="4847648" cy="369332"/>
          </a:xfrm>
          <a:prstGeom prst="rect">
            <a:avLst/>
          </a:prstGeom>
        </p:spPr>
        <p:txBody>
          <a:bodyPr wrap="square">
            <a:spAutoFit/>
          </a:bodyPr>
          <a:lstStyle/>
          <a:p>
            <a:r>
              <a:rPr lang="en-US" sz="1800" b="0" dirty="0">
                <a:solidFill>
                  <a:srgbClr val="2C4D82"/>
                </a:solidFill>
                <a:latin typeface="Arial" charset="0"/>
                <a:cs typeface="Arial"/>
              </a:rPr>
              <a:t>Several storage snapshots per day</a:t>
            </a:r>
          </a:p>
        </p:txBody>
      </p:sp>
      <p:sp>
        <p:nvSpPr>
          <p:cNvPr id="135" name="Rectangle 11"/>
          <p:cNvSpPr/>
          <p:nvPr/>
        </p:nvSpPr>
        <p:spPr>
          <a:xfrm>
            <a:off x="834731" y="2866623"/>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Full Backup</a:t>
            </a:r>
            <a:endParaRPr lang="en-US" sz="1600" dirty="0">
              <a:solidFill>
                <a:srgbClr val="FFFFFF"/>
              </a:solidFill>
              <a:latin typeface="Arial" charset="0"/>
              <a:cs typeface="Arial"/>
            </a:endParaRPr>
          </a:p>
        </p:txBody>
      </p:sp>
      <p:sp>
        <p:nvSpPr>
          <p:cNvPr id="136" name="Rectangle 12"/>
          <p:cNvSpPr/>
          <p:nvPr/>
        </p:nvSpPr>
        <p:spPr>
          <a:xfrm>
            <a:off x="834731" y="3405942"/>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Replication</a:t>
            </a:r>
            <a:endParaRPr lang="en-US" sz="1600" dirty="0">
              <a:solidFill>
                <a:srgbClr val="FFFFFF"/>
              </a:solidFill>
              <a:latin typeface="Arial" charset="0"/>
              <a:cs typeface="Arial"/>
            </a:endParaRPr>
          </a:p>
        </p:txBody>
      </p:sp>
      <p:sp>
        <p:nvSpPr>
          <p:cNvPr id="138" name="Rectangle 14"/>
          <p:cNvSpPr/>
          <p:nvPr/>
        </p:nvSpPr>
        <p:spPr>
          <a:xfrm>
            <a:off x="834731" y="3945261"/>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Recovery</a:t>
            </a:r>
            <a:endParaRPr lang="en-US" sz="1600" dirty="0">
              <a:solidFill>
                <a:srgbClr val="FFFFFF"/>
              </a:solidFill>
              <a:latin typeface="Arial" charset="0"/>
              <a:cs typeface="Arial"/>
            </a:endParaRPr>
          </a:p>
        </p:txBody>
      </p:sp>
      <p:sp>
        <p:nvSpPr>
          <p:cNvPr id="139" name="Rectangle 28"/>
          <p:cNvSpPr/>
          <p:nvPr/>
        </p:nvSpPr>
        <p:spPr>
          <a:xfrm>
            <a:off x="834731" y="4484580"/>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Availability</a:t>
            </a:r>
            <a:endParaRPr lang="en-US" sz="1600" dirty="0">
              <a:solidFill>
                <a:srgbClr val="FFFFFF"/>
              </a:solidFill>
              <a:latin typeface="Arial" charset="0"/>
              <a:cs typeface="Arial"/>
            </a:endParaRPr>
          </a:p>
        </p:txBody>
      </p:sp>
      <p:sp>
        <p:nvSpPr>
          <p:cNvPr id="144" name="Rectangle 3"/>
          <p:cNvSpPr/>
          <p:nvPr/>
        </p:nvSpPr>
        <p:spPr>
          <a:xfrm>
            <a:off x="834731" y="2327304"/>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Snapshots</a:t>
            </a:r>
            <a:endParaRPr lang="en-US" sz="1600" dirty="0">
              <a:solidFill>
                <a:srgbClr val="FFFFFF"/>
              </a:solidFill>
              <a:latin typeface="Arial" charset="0"/>
              <a:cs typeface="Arial"/>
            </a:endParaRPr>
          </a:p>
        </p:txBody>
      </p:sp>
      <p:sp>
        <p:nvSpPr>
          <p:cNvPr id="145" name="מלבן עם פינות מעוגלות באותו צד 32"/>
          <p:cNvSpPr>
            <a:spLocks/>
          </p:cNvSpPr>
          <p:nvPr/>
        </p:nvSpPr>
        <p:spPr bwMode="auto">
          <a:xfrm rot="16200000">
            <a:off x="285498" y="2300716"/>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6" name="מלבן עם פינות מעוגלות באותו צד 32"/>
          <p:cNvSpPr>
            <a:spLocks/>
          </p:cNvSpPr>
          <p:nvPr/>
        </p:nvSpPr>
        <p:spPr bwMode="auto">
          <a:xfrm rot="16200000">
            <a:off x="285498" y="2833027"/>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7" name="מלבן עם פינות מעוגלות באותו צד 32"/>
          <p:cNvSpPr>
            <a:spLocks/>
          </p:cNvSpPr>
          <p:nvPr/>
        </p:nvSpPr>
        <p:spPr bwMode="auto">
          <a:xfrm rot="16200000">
            <a:off x="285498" y="3365338"/>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8" name="מלבן עם פינות מעוגלות באותו צד 32"/>
          <p:cNvSpPr>
            <a:spLocks/>
          </p:cNvSpPr>
          <p:nvPr/>
        </p:nvSpPr>
        <p:spPr bwMode="auto">
          <a:xfrm rot="16200000">
            <a:off x="285498" y="3897649"/>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9" name="מלבן עם פינות מעוגלות באותו צד 32"/>
          <p:cNvSpPr>
            <a:spLocks/>
          </p:cNvSpPr>
          <p:nvPr/>
        </p:nvSpPr>
        <p:spPr bwMode="auto">
          <a:xfrm rot="16200000">
            <a:off x="285498" y="4429960"/>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pic>
        <p:nvPicPr>
          <p:cNvPr id="156" name="Picture 2" descr="D:\SHARPdesign\Exlibris\Icons\separated icons\0039.png"/>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170369" y="3272334"/>
            <a:ext cx="743730" cy="743730"/>
          </a:xfrm>
          <a:prstGeom prst="rect">
            <a:avLst/>
          </a:prstGeom>
          <a:noFill/>
        </p:spPr>
      </p:pic>
      <p:pic>
        <p:nvPicPr>
          <p:cNvPr id="167" name="Picture 1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35606" y="2912749"/>
            <a:ext cx="362349" cy="42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2" descr="D:\SHARPdesign\Exlibris\Icons\separated icons\0039.png"/>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521409" y="2964468"/>
            <a:ext cx="443846" cy="443846"/>
          </a:xfrm>
          <a:prstGeom prst="rect">
            <a:avLst/>
          </a:prstGeom>
          <a:noFill/>
        </p:spPr>
      </p:pic>
      <p:sp>
        <p:nvSpPr>
          <p:cNvPr id="68" name="מלבן 74"/>
          <p:cNvSpPr/>
          <p:nvPr/>
        </p:nvSpPr>
        <p:spPr bwMode="auto">
          <a:xfrm rot="5400000">
            <a:off x="6111073" y="1104701"/>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solidFill>
              <a:srgbClr val="BFBFBF"/>
            </a:solid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69" name="Rectangle 68"/>
          <p:cNvSpPr/>
          <p:nvPr/>
        </p:nvSpPr>
        <p:spPr>
          <a:xfrm>
            <a:off x="3803749" y="2891443"/>
            <a:ext cx="4847648" cy="369332"/>
          </a:xfrm>
          <a:prstGeom prst="rect">
            <a:avLst/>
          </a:prstGeom>
        </p:spPr>
        <p:txBody>
          <a:bodyPr wrap="square">
            <a:spAutoFit/>
          </a:bodyPr>
          <a:lstStyle/>
          <a:p>
            <a:pPr marL="0" lvl="1"/>
            <a:r>
              <a:rPr lang="en-US" sz="1800" b="0" dirty="0">
                <a:solidFill>
                  <a:srgbClr val="2C4D82"/>
                </a:solidFill>
                <a:latin typeface="Arial" charset="0"/>
                <a:cs typeface="Arial"/>
              </a:rPr>
              <a:t>A</a:t>
            </a:r>
            <a:r>
              <a:rPr lang="en-US" sz="1800" b="0" dirty="0" smtClean="0">
                <a:solidFill>
                  <a:srgbClr val="2C4D82"/>
                </a:solidFill>
                <a:latin typeface="Arial" charset="0"/>
                <a:cs typeface="Arial"/>
              </a:rPr>
              <a:t>vailable </a:t>
            </a:r>
            <a:r>
              <a:rPr lang="en-US" sz="1800" b="0" dirty="0">
                <a:solidFill>
                  <a:srgbClr val="2C4D82"/>
                </a:solidFill>
                <a:latin typeface="Arial" charset="0"/>
                <a:cs typeface="Arial"/>
              </a:rPr>
              <a:t>on a daily base</a:t>
            </a:r>
          </a:p>
        </p:txBody>
      </p:sp>
      <p:sp>
        <p:nvSpPr>
          <p:cNvPr id="70" name="Rectangle 69"/>
          <p:cNvSpPr/>
          <p:nvPr/>
        </p:nvSpPr>
        <p:spPr>
          <a:xfrm>
            <a:off x="3790035" y="3423423"/>
            <a:ext cx="4847648" cy="369332"/>
          </a:xfrm>
          <a:prstGeom prst="rect">
            <a:avLst/>
          </a:prstGeom>
        </p:spPr>
        <p:txBody>
          <a:bodyPr wrap="square">
            <a:spAutoFit/>
          </a:bodyPr>
          <a:lstStyle/>
          <a:p>
            <a:r>
              <a:rPr lang="en-US" sz="1800" b="0" dirty="0" smtClean="0">
                <a:solidFill>
                  <a:srgbClr val="2C4D82"/>
                </a:solidFill>
                <a:latin typeface="Arial" charset="0"/>
                <a:cs typeface="Arial"/>
              </a:rPr>
              <a:t>Using </a:t>
            </a:r>
            <a:r>
              <a:rPr lang="en-US" sz="1800" b="0" dirty="0">
                <a:solidFill>
                  <a:srgbClr val="2C4D82"/>
                </a:solidFill>
                <a:latin typeface="Arial" charset="0"/>
                <a:cs typeface="Arial"/>
              </a:rPr>
              <a:t>a secured remote storage facility</a:t>
            </a:r>
          </a:p>
        </p:txBody>
      </p:sp>
      <p:sp>
        <p:nvSpPr>
          <p:cNvPr id="71" name="Rectangle 70"/>
          <p:cNvSpPr/>
          <p:nvPr/>
        </p:nvSpPr>
        <p:spPr>
          <a:xfrm>
            <a:off x="3778460" y="3922003"/>
            <a:ext cx="5020279" cy="369332"/>
          </a:xfrm>
          <a:prstGeom prst="rect">
            <a:avLst/>
          </a:prstGeom>
        </p:spPr>
        <p:txBody>
          <a:bodyPr wrap="square">
            <a:spAutoFit/>
          </a:bodyPr>
          <a:lstStyle/>
          <a:p>
            <a:r>
              <a:rPr lang="en-US" sz="1800" b="0" dirty="0" smtClean="0">
                <a:solidFill>
                  <a:srgbClr val="2C4D82"/>
                </a:solidFill>
                <a:latin typeface="Arial" charset="0"/>
                <a:cs typeface="Arial"/>
              </a:rPr>
              <a:t>Data </a:t>
            </a:r>
            <a:r>
              <a:rPr lang="en-US" sz="1800" b="0" dirty="0">
                <a:solidFill>
                  <a:srgbClr val="2C4D82"/>
                </a:solidFill>
                <a:latin typeface="Arial" charset="0"/>
                <a:cs typeface="Arial"/>
              </a:rPr>
              <a:t>is consistent at remote and local facility</a:t>
            </a:r>
          </a:p>
        </p:txBody>
      </p:sp>
      <p:sp>
        <p:nvSpPr>
          <p:cNvPr id="72" name="Rectangle 71"/>
          <p:cNvSpPr/>
          <p:nvPr/>
        </p:nvSpPr>
        <p:spPr>
          <a:xfrm>
            <a:off x="3765817" y="4437283"/>
            <a:ext cx="4936704" cy="369332"/>
          </a:xfrm>
          <a:prstGeom prst="rect">
            <a:avLst/>
          </a:prstGeom>
        </p:spPr>
        <p:txBody>
          <a:bodyPr wrap="square">
            <a:spAutoFit/>
          </a:bodyPr>
          <a:lstStyle/>
          <a:p>
            <a:r>
              <a:rPr lang="en-US" sz="1800" b="0" dirty="0">
                <a:solidFill>
                  <a:srgbClr val="2C4D82"/>
                </a:solidFill>
                <a:latin typeface="Arial" charset="0"/>
                <a:cs typeface="Arial"/>
              </a:rPr>
              <a:t>Data </a:t>
            </a:r>
            <a:r>
              <a:rPr lang="en-US" sz="1800" b="0" dirty="0" smtClean="0">
                <a:solidFill>
                  <a:srgbClr val="2C4D82"/>
                </a:solidFill>
                <a:latin typeface="Arial" charset="0"/>
                <a:cs typeface="Arial"/>
              </a:rPr>
              <a:t>available </a:t>
            </a:r>
            <a:r>
              <a:rPr lang="en-US" sz="1800" b="0" dirty="0">
                <a:solidFill>
                  <a:srgbClr val="2C4D82"/>
                </a:solidFill>
                <a:latin typeface="Arial" charset="0"/>
                <a:cs typeface="Arial"/>
              </a:rPr>
              <a:t>at any time locally and remotely</a:t>
            </a:r>
          </a:p>
        </p:txBody>
      </p:sp>
      <p:pic>
        <p:nvPicPr>
          <p:cNvPr id="7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098" y="2566740"/>
            <a:ext cx="209534" cy="24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13" y="2499037"/>
            <a:ext cx="209534" cy="24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833" y="2412002"/>
            <a:ext cx="209534" cy="24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4" descr="multi-tenan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3" y="4080571"/>
            <a:ext cx="228600" cy="247252"/>
          </a:xfrm>
          <a:prstGeom prst="rect">
            <a:avLst/>
          </a:prstGeom>
          <a:noFill/>
          <a:ln w="9525">
            <a:noFill/>
            <a:miter lim="800000"/>
            <a:headEnd/>
            <a:tailEnd/>
          </a:ln>
        </p:spPr>
      </p:pic>
      <p:pic>
        <p:nvPicPr>
          <p:cNvPr id="79" name="Picture 2" descr="D:\SHARPdesign\Exlibris\Icons\separated icons\0039.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49833" y="4002705"/>
            <a:ext cx="228600" cy="457200"/>
          </a:xfrm>
          <a:prstGeom prst="rect">
            <a:avLst/>
          </a:prstGeom>
          <a:noFill/>
        </p:spPr>
      </p:pic>
      <p:grpSp>
        <p:nvGrpSpPr>
          <p:cNvPr id="80" name="Group 79"/>
          <p:cNvGrpSpPr/>
          <p:nvPr/>
        </p:nvGrpSpPr>
        <p:grpSpPr>
          <a:xfrm>
            <a:off x="287803" y="4548392"/>
            <a:ext cx="632990" cy="436644"/>
            <a:chOff x="6213354" y="2830334"/>
            <a:chExt cx="1770926" cy="978900"/>
          </a:xfrm>
        </p:grpSpPr>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6269" y="2830334"/>
              <a:ext cx="1285733" cy="793743"/>
            </a:xfrm>
            <a:prstGeom prst="rect">
              <a:avLst/>
            </a:prstGeom>
          </p:spPr>
        </p:pic>
        <p:sp>
          <p:nvSpPr>
            <p:cNvPr id="82" name="Oval 81"/>
            <p:cNvSpPr/>
            <p:nvPr/>
          </p:nvSpPr>
          <p:spPr>
            <a:xfrm>
              <a:off x="6213354" y="3416547"/>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grpSp>
      <p:grpSp>
        <p:nvGrpSpPr>
          <p:cNvPr id="83" name="קבוצה 35"/>
          <p:cNvGrpSpPr>
            <a:grpSpLocks/>
          </p:cNvGrpSpPr>
          <p:nvPr/>
        </p:nvGrpSpPr>
        <p:grpSpPr bwMode="auto">
          <a:xfrm>
            <a:off x="6251165" y="797712"/>
            <a:ext cx="2819400" cy="1250950"/>
            <a:chOff x="4495800" y="34173"/>
            <a:chExt cx="2819400" cy="1251647"/>
          </a:xfrm>
        </p:grpSpPr>
        <p:pic>
          <p:nvPicPr>
            <p:cNvPr id="84" name="תמונה 36" descr="cloud.pn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85" name="Oval 12"/>
            <p:cNvSpPr>
              <a:spLocks noChangeArrowheads="1"/>
            </p:cNvSpPr>
            <p:nvPr/>
          </p:nvSpPr>
          <p:spPr bwMode="auto">
            <a:xfrm>
              <a:off x="6435725" y="583754"/>
              <a:ext cx="823913" cy="200136"/>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Reliability</a:t>
              </a:r>
            </a:p>
          </p:txBody>
        </p:sp>
        <p:sp>
          <p:nvSpPr>
            <p:cNvPr id="86"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87"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88"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89"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91"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extLst>
      <p:ext uri="{BB962C8B-B14F-4D97-AF65-F5344CB8AC3E}">
        <p14:creationId xmlns:p14="http://schemas.microsoft.com/office/powerpoint/2010/main" val="207453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132"/>
          <p:cNvSpPr/>
          <p:nvPr/>
        </p:nvSpPr>
        <p:spPr bwMode="auto">
          <a:xfrm>
            <a:off x="1295400" y="914400"/>
            <a:ext cx="6629400" cy="5482390"/>
          </a:xfrm>
          <a:prstGeom prst="rect">
            <a:avLst/>
          </a:prstGeom>
          <a:solidFill>
            <a:srgbClr val="E7E7E7"/>
          </a:solid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0" rIns="91440" bIns="45716" numCol="1" rtlCol="0" anchor="t" anchorCtr="0" compatLnSpc="1">
            <a:prstTxWarp prst="textNoShape">
              <a:avLst/>
            </a:prstTxWarp>
            <a:noAutofit/>
          </a:bodyPr>
          <a:lstStyle/>
          <a:p>
            <a:pPr marL="228600" lvl="1" indent="-228600" defTabSz="1040502" eaLnBrk="0" fontAlgn="auto" hangingPunct="0">
              <a:spcBef>
                <a:spcPts val="100"/>
              </a:spcBef>
              <a:spcAft>
                <a:spcPts val="100"/>
              </a:spcAft>
              <a:buClr>
                <a:srgbClr val="F39639"/>
              </a:buClr>
              <a:buSzPct val="100000"/>
              <a:buFont typeface="Wingdings" pitchFamily="2" charset="2"/>
              <a:buChar char="§"/>
              <a:tabLst>
                <a:tab pos="4571460" algn="r"/>
              </a:tabLst>
              <a:defRPr/>
            </a:pPr>
            <a:endParaRPr lang="en-US" sz="1200" kern="0" dirty="0" smtClean="0">
              <a:ln>
                <a:solidFill>
                  <a:prstClr val="white">
                    <a:alpha val="0"/>
                  </a:prstClr>
                </a:solidFill>
              </a:ln>
              <a:solidFill>
                <a:srgbClr val="01B391">
                  <a:lumMod val="50000"/>
                </a:srgbClr>
              </a:solidFill>
              <a:latin typeface="Segoe UI"/>
              <a:cs typeface="Arial" pitchFamily="34" charset="0"/>
            </a:endParaRPr>
          </a:p>
        </p:txBody>
      </p:sp>
      <p:sp>
        <p:nvSpPr>
          <p:cNvPr id="2" name="Title 1"/>
          <p:cNvSpPr>
            <a:spLocks noGrp="1"/>
          </p:cNvSpPr>
          <p:nvPr>
            <p:ph type="title"/>
          </p:nvPr>
        </p:nvSpPr>
        <p:spPr/>
        <p:txBody>
          <a:bodyPr/>
          <a:lstStyle/>
          <a:p>
            <a:r>
              <a:rPr lang="en-US" dirty="0" smtClean="0"/>
              <a:t>Proactive Performance Monitoring</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47800" y="1076131"/>
            <a:ext cx="3129279" cy="25146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8200" y="1066800"/>
            <a:ext cx="3124200" cy="250679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48200" y="3644551"/>
            <a:ext cx="3124200" cy="251051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20359" y="3662921"/>
            <a:ext cx="3156719" cy="2492148"/>
          </a:xfrm>
          <a:prstGeom prst="rect">
            <a:avLst/>
          </a:prstGeom>
        </p:spPr>
      </p:pic>
    </p:spTree>
    <p:extLst>
      <p:ext uri="{BB962C8B-B14F-4D97-AF65-F5344CB8AC3E}">
        <p14:creationId xmlns:p14="http://schemas.microsoft.com/office/powerpoint/2010/main" val="425297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world"/>
          <p:cNvPicPr preferRelativeResize="0">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53959" y="1210348"/>
            <a:ext cx="8839200"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Monitoring End User Experience</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15</a:t>
            </a:fld>
            <a:endParaRPr lang="en-US" dirty="0"/>
          </a:p>
        </p:txBody>
      </p:sp>
      <p:grpSp>
        <p:nvGrpSpPr>
          <p:cNvPr id="16" name="Group 15"/>
          <p:cNvGrpSpPr/>
          <p:nvPr/>
        </p:nvGrpSpPr>
        <p:grpSpPr>
          <a:xfrm>
            <a:off x="1064874" y="2986087"/>
            <a:ext cx="1563887" cy="838200"/>
            <a:chOff x="598705" y="3671887"/>
            <a:chExt cx="1563887" cy="838200"/>
          </a:xfrm>
        </p:grpSpPr>
        <p:sp>
          <p:nvSpPr>
            <p:cNvPr id="8" name="Oval 7"/>
            <p:cNvSpPr/>
            <p:nvPr/>
          </p:nvSpPr>
          <p:spPr>
            <a:xfrm>
              <a:off x="2021854" y="3848100"/>
              <a:ext cx="140738" cy="142875"/>
            </a:xfrm>
            <a:prstGeom prst="ellipse">
              <a:avLst/>
            </a:prstGeom>
            <a:solidFill>
              <a:srgbClr val="ADD7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cxnSp>
          <p:nvCxnSpPr>
            <p:cNvPr id="10" name="Straight Connector 9"/>
            <p:cNvCxnSpPr/>
            <p:nvPr/>
          </p:nvCxnSpPr>
          <p:spPr>
            <a:xfrm>
              <a:off x="1028700" y="3924300"/>
              <a:ext cx="942975" cy="0"/>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8705" y="3671887"/>
              <a:ext cx="63138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3366"/>
                  </a:solidFill>
                </a:rPr>
                <a:t>NA01</a:t>
              </a:r>
            </a:p>
            <a:p>
              <a:r>
                <a:rPr lang="en-US" sz="1100" dirty="0" smtClean="0">
                  <a:solidFill>
                    <a:srgbClr val="003366"/>
                  </a:solidFill>
                </a:rPr>
                <a:t>NA02</a:t>
              </a:r>
            </a:p>
            <a:p>
              <a:r>
                <a:rPr lang="en-US" sz="1100" dirty="0" smtClean="0">
                  <a:solidFill>
                    <a:srgbClr val="003366"/>
                  </a:solidFill>
                </a:rPr>
                <a:t>NA03</a:t>
              </a:r>
              <a:endParaRPr lang="en-US" sz="1100" dirty="0">
                <a:solidFill>
                  <a:srgbClr val="003366"/>
                </a:solidFill>
              </a:endParaRPr>
            </a:p>
          </p:txBody>
        </p:sp>
      </p:grpSp>
      <p:grpSp>
        <p:nvGrpSpPr>
          <p:cNvPr id="3" name="Group 2"/>
          <p:cNvGrpSpPr/>
          <p:nvPr/>
        </p:nvGrpSpPr>
        <p:grpSpPr>
          <a:xfrm>
            <a:off x="3742769" y="2632054"/>
            <a:ext cx="1039093" cy="838200"/>
            <a:chOff x="3266624" y="3195637"/>
            <a:chExt cx="1039093" cy="838200"/>
          </a:xfrm>
        </p:grpSpPr>
        <p:sp>
          <p:nvSpPr>
            <p:cNvPr id="7" name="Oval 6"/>
            <p:cNvSpPr/>
            <p:nvPr/>
          </p:nvSpPr>
          <p:spPr>
            <a:xfrm>
              <a:off x="4164979" y="3362325"/>
              <a:ext cx="140738" cy="142875"/>
            </a:xfrm>
            <a:prstGeom prst="ellipse">
              <a:avLst/>
            </a:prstGeom>
            <a:solidFill>
              <a:srgbClr val="ADD7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686174" y="3444149"/>
              <a:ext cx="442727" cy="8663"/>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66624" y="3195637"/>
              <a:ext cx="63138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3366"/>
                  </a:solidFill>
                </a:rPr>
                <a:t>EU00</a:t>
              </a:r>
            </a:p>
            <a:p>
              <a:r>
                <a:rPr lang="en-US" sz="1100" dirty="0" smtClean="0">
                  <a:solidFill>
                    <a:srgbClr val="003366"/>
                  </a:solidFill>
                </a:rPr>
                <a:t>EU01</a:t>
              </a:r>
            </a:p>
            <a:p>
              <a:r>
                <a:rPr lang="en-US" sz="1100" dirty="0" smtClean="0">
                  <a:solidFill>
                    <a:srgbClr val="003366"/>
                  </a:solidFill>
                </a:rPr>
                <a:t>EU02</a:t>
              </a:r>
              <a:endParaRPr lang="en-US" sz="1100" dirty="0">
                <a:solidFill>
                  <a:srgbClr val="003366"/>
                </a:solidFill>
              </a:endParaRPr>
            </a:p>
          </p:txBody>
        </p:sp>
      </p:grpSp>
      <p:grpSp>
        <p:nvGrpSpPr>
          <p:cNvPr id="21" name="Group 20"/>
          <p:cNvGrpSpPr/>
          <p:nvPr/>
        </p:nvGrpSpPr>
        <p:grpSpPr>
          <a:xfrm>
            <a:off x="6047036" y="3824287"/>
            <a:ext cx="785081" cy="838200"/>
            <a:chOff x="5580867" y="4510087"/>
            <a:chExt cx="785081" cy="838200"/>
          </a:xfrm>
        </p:grpSpPr>
        <p:sp>
          <p:nvSpPr>
            <p:cNvPr id="9" name="Oval 8"/>
            <p:cNvSpPr/>
            <p:nvPr/>
          </p:nvSpPr>
          <p:spPr>
            <a:xfrm>
              <a:off x="6225210" y="4764010"/>
              <a:ext cx="140738" cy="142875"/>
            </a:xfrm>
            <a:prstGeom prst="ellipse">
              <a:avLst/>
            </a:prstGeom>
            <a:solidFill>
              <a:srgbClr val="ADD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80867" y="4510087"/>
              <a:ext cx="509701"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3366"/>
                  </a:solidFill>
                </a:rPr>
                <a:t>AP01</a:t>
              </a:r>
            </a:p>
            <a:p>
              <a:endParaRPr lang="en-US" sz="1100" dirty="0">
                <a:solidFill>
                  <a:srgbClr val="C00000"/>
                </a:solidFill>
              </a:endParaRPr>
            </a:p>
          </p:txBody>
        </p:sp>
        <p:cxnSp>
          <p:nvCxnSpPr>
            <p:cNvPr id="15" name="Straight Connector 14"/>
            <p:cNvCxnSpPr/>
            <p:nvPr/>
          </p:nvCxnSpPr>
          <p:spPr>
            <a:xfrm>
              <a:off x="6024326" y="4835447"/>
              <a:ext cx="200884" cy="5155"/>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178787" y="2542603"/>
            <a:ext cx="785081" cy="838200"/>
            <a:chOff x="5580867" y="4510087"/>
            <a:chExt cx="785081" cy="838200"/>
          </a:xfrm>
        </p:grpSpPr>
        <p:sp>
          <p:nvSpPr>
            <p:cNvPr id="27" name="Oval 26"/>
            <p:cNvSpPr/>
            <p:nvPr/>
          </p:nvSpPr>
          <p:spPr>
            <a:xfrm>
              <a:off x="6225210" y="4764010"/>
              <a:ext cx="140738" cy="142875"/>
            </a:xfrm>
            <a:prstGeom prst="ellipse">
              <a:avLst/>
            </a:prstGeom>
            <a:solidFill>
              <a:srgbClr val="ADD7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80867" y="4510087"/>
              <a:ext cx="509701"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3366"/>
                  </a:solidFill>
                </a:rPr>
                <a:t>CA01</a:t>
              </a:r>
            </a:p>
            <a:p>
              <a:endParaRPr lang="en-US" sz="1100" dirty="0">
                <a:solidFill>
                  <a:srgbClr val="C00000"/>
                </a:solidFill>
              </a:endParaRPr>
            </a:p>
          </p:txBody>
        </p:sp>
        <p:cxnSp>
          <p:nvCxnSpPr>
            <p:cNvPr id="29" name="Straight Connector 28"/>
            <p:cNvCxnSpPr/>
            <p:nvPr/>
          </p:nvCxnSpPr>
          <p:spPr>
            <a:xfrm>
              <a:off x="6024326" y="4835447"/>
              <a:ext cx="200884" cy="5155"/>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301886" y="3204292"/>
            <a:ext cx="785081" cy="838200"/>
            <a:chOff x="5580867" y="4510087"/>
            <a:chExt cx="785081" cy="838200"/>
          </a:xfrm>
        </p:grpSpPr>
        <p:sp>
          <p:nvSpPr>
            <p:cNvPr id="31" name="Oval 30"/>
            <p:cNvSpPr/>
            <p:nvPr/>
          </p:nvSpPr>
          <p:spPr>
            <a:xfrm>
              <a:off x="6225210" y="4764010"/>
              <a:ext cx="140738" cy="142875"/>
            </a:xfrm>
            <a:prstGeom prst="ellipse">
              <a:avLst/>
            </a:prstGeom>
            <a:solidFill>
              <a:srgbClr val="ADD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80867" y="4510087"/>
              <a:ext cx="509701"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3366"/>
                  </a:solidFill>
                </a:rPr>
                <a:t>CN01</a:t>
              </a:r>
            </a:p>
            <a:p>
              <a:endParaRPr lang="en-US" sz="1100" dirty="0">
                <a:solidFill>
                  <a:srgbClr val="C00000"/>
                </a:solidFill>
              </a:endParaRPr>
            </a:p>
          </p:txBody>
        </p:sp>
        <p:cxnSp>
          <p:nvCxnSpPr>
            <p:cNvPr id="33" name="Straight Connector 32"/>
            <p:cNvCxnSpPr/>
            <p:nvPr/>
          </p:nvCxnSpPr>
          <p:spPr>
            <a:xfrm>
              <a:off x="6024326" y="4835447"/>
              <a:ext cx="200884" cy="5155"/>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069"/>
          <a:stretch/>
        </p:blipFill>
        <p:spPr>
          <a:xfrm>
            <a:off x="462239" y="-4159124"/>
            <a:ext cx="8285611" cy="3829527"/>
          </a:xfrm>
          <a:prstGeom prst="rect">
            <a:avLst/>
          </a:prstGeom>
          <a:ln>
            <a:noFill/>
          </a:ln>
          <a:effectLst>
            <a:outerShdw blurRad="292100" dist="139700" dir="2700000" algn="tl" rotWithShape="0">
              <a:srgbClr val="333333">
                <a:alpha val="65000"/>
              </a:srgbClr>
            </a:outerShdw>
          </a:effectLst>
        </p:spPr>
      </p:pic>
      <p:sp>
        <p:nvSpPr>
          <p:cNvPr id="18" name="Rounded Rectangular Callout 17"/>
          <p:cNvSpPr/>
          <p:nvPr/>
        </p:nvSpPr>
        <p:spPr>
          <a:xfrm>
            <a:off x="5448179" y="4459013"/>
            <a:ext cx="1707413" cy="432690"/>
          </a:xfrm>
          <a:prstGeom prst="wedgeRoundRectCallout">
            <a:avLst>
              <a:gd name="adj1" fmla="val 25617"/>
              <a:gd name="adj2" fmla="val -86080"/>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96.2% up to 3sec</a:t>
            </a:r>
            <a:endParaRPr lang="en-US" sz="1600" dirty="0"/>
          </a:p>
        </p:txBody>
      </p:sp>
      <p:sp>
        <p:nvSpPr>
          <p:cNvPr id="34" name="Rounded Rectangular Callout 33"/>
          <p:cNvSpPr/>
          <p:nvPr/>
        </p:nvSpPr>
        <p:spPr>
          <a:xfrm>
            <a:off x="1865809" y="3557588"/>
            <a:ext cx="1999655" cy="432690"/>
          </a:xfrm>
          <a:prstGeom prst="wedgeRoundRectCallout">
            <a:avLst>
              <a:gd name="adj1" fmla="val -11074"/>
              <a:gd name="adj2" fmla="val -94514"/>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96.1% </a:t>
            </a:r>
            <a:r>
              <a:rPr lang="en-US" sz="1600" dirty="0" err="1" smtClean="0"/>
              <a:t>avg</a:t>
            </a:r>
            <a:r>
              <a:rPr lang="en-US" sz="1600" dirty="0" smtClean="0"/>
              <a:t> up to 3sec</a:t>
            </a:r>
            <a:endParaRPr lang="en-US" sz="1600" dirty="0"/>
          </a:p>
        </p:txBody>
      </p:sp>
      <p:sp>
        <p:nvSpPr>
          <p:cNvPr id="35" name="Rounded Rectangular Callout 34"/>
          <p:cNvSpPr/>
          <p:nvPr/>
        </p:nvSpPr>
        <p:spPr>
          <a:xfrm>
            <a:off x="2178787" y="2065832"/>
            <a:ext cx="1707413" cy="432690"/>
          </a:xfrm>
          <a:prstGeom prst="wedgeRoundRectCallout">
            <a:avLst>
              <a:gd name="adj1" fmla="val -10451"/>
              <a:gd name="adj2" fmla="val 97216"/>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96.6% up to 3sec</a:t>
            </a:r>
            <a:endParaRPr lang="en-US" sz="1600" dirty="0"/>
          </a:p>
        </p:txBody>
      </p:sp>
      <p:sp>
        <p:nvSpPr>
          <p:cNvPr id="36" name="Rounded Rectangular Callout 35"/>
          <p:cNvSpPr/>
          <p:nvPr/>
        </p:nvSpPr>
        <p:spPr>
          <a:xfrm>
            <a:off x="6368410" y="2721314"/>
            <a:ext cx="1707413" cy="432690"/>
          </a:xfrm>
          <a:prstGeom prst="wedgeRoundRectCallout">
            <a:avLst>
              <a:gd name="adj1" fmla="val -10451"/>
              <a:gd name="adj2" fmla="val 97216"/>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98.7% up to 3sec</a:t>
            </a:r>
            <a:endParaRPr lang="en-US" sz="1600" dirty="0"/>
          </a:p>
        </p:txBody>
      </p:sp>
      <p:sp>
        <p:nvSpPr>
          <p:cNvPr id="37" name="Rounded Rectangular Callout 36"/>
          <p:cNvSpPr/>
          <p:nvPr/>
        </p:nvSpPr>
        <p:spPr>
          <a:xfrm>
            <a:off x="4453230" y="2154554"/>
            <a:ext cx="2037265" cy="432690"/>
          </a:xfrm>
          <a:prstGeom prst="wedgeRoundRectCallout">
            <a:avLst>
              <a:gd name="adj1" fmla="val -28755"/>
              <a:gd name="adj2" fmla="val 86516"/>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96.1% </a:t>
            </a:r>
            <a:r>
              <a:rPr lang="en-US" sz="1600" dirty="0" err="1" smtClean="0"/>
              <a:t>avg</a:t>
            </a:r>
            <a:r>
              <a:rPr lang="en-US" sz="1600" dirty="0" smtClean="0"/>
              <a:t> up to 3sec</a:t>
            </a:r>
            <a:endParaRPr lang="en-US" sz="1600" dirty="0"/>
          </a:p>
        </p:txBody>
      </p:sp>
    </p:spTree>
    <p:extLst>
      <p:ext uri="{BB962C8B-B14F-4D97-AF65-F5344CB8AC3E}">
        <p14:creationId xmlns:p14="http://schemas.microsoft.com/office/powerpoint/2010/main" val="2749459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Business Transaction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973168" y="1295400"/>
            <a:ext cx="7523616" cy="4926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6515" y="2438400"/>
            <a:ext cx="8795085" cy="2590800"/>
          </a:xfrm>
          <a:prstGeom prst="rect">
            <a:avLst/>
          </a:prstGeom>
          <a:ln>
            <a:noFill/>
          </a:ln>
          <a:effectLst>
            <a:outerShdw blurRad="190500" algn="tl" rotWithShape="0">
              <a:srgbClr val="000000">
                <a:alpha val="70000"/>
              </a:srgbClr>
            </a:outerShdw>
          </a:effectLst>
        </p:spPr>
      </p:pic>
      <p:sp>
        <p:nvSpPr>
          <p:cNvPr id="10" name="Rounded Rectangular Callout 9"/>
          <p:cNvSpPr/>
          <p:nvPr/>
        </p:nvSpPr>
        <p:spPr>
          <a:xfrm>
            <a:off x="914400" y="2895600"/>
            <a:ext cx="1707413" cy="432690"/>
          </a:xfrm>
          <a:prstGeom prst="wedgeRoundRectCallout">
            <a:avLst>
              <a:gd name="adj1" fmla="val -47344"/>
              <a:gd name="adj2" fmla="val 92520"/>
              <a:gd name="adj3" fmla="val 16667"/>
            </a:avLst>
          </a:prstGeom>
          <a:solidFill>
            <a:srgbClr val="ADD7FF">
              <a:alpha val="6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R</a:t>
            </a:r>
            <a:r>
              <a:rPr lang="en-US" sz="1400" b="0" dirty="0"/>
              <a:t>eal </a:t>
            </a:r>
            <a:r>
              <a:rPr lang="en-US" sz="1400" dirty="0"/>
              <a:t>T</a:t>
            </a:r>
            <a:r>
              <a:rPr lang="en-US" sz="1400" b="0" dirty="0"/>
              <a:t>ime </a:t>
            </a:r>
            <a:r>
              <a:rPr lang="en-US" sz="1400" dirty="0"/>
              <a:t>A</a:t>
            </a:r>
            <a:r>
              <a:rPr lang="en-US" sz="1400" b="0" dirty="0"/>
              <a:t>vailability (Primo)</a:t>
            </a:r>
          </a:p>
        </p:txBody>
      </p:sp>
    </p:spTree>
    <p:extLst>
      <p:ext uri="{BB962C8B-B14F-4D97-AF65-F5344CB8AC3E}">
        <p14:creationId xmlns:p14="http://schemas.microsoft.com/office/powerpoint/2010/main" val="21201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7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Cloud Architecture Monitoring</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3195" y="914400"/>
            <a:ext cx="8283413" cy="541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369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מלבן מעוגל 50"/>
          <p:cNvSpPr/>
          <p:nvPr/>
        </p:nvSpPr>
        <p:spPr bwMode="auto">
          <a:xfrm>
            <a:off x="207963" y="1406525"/>
            <a:ext cx="8709025" cy="4460875"/>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sp>
        <p:nvSpPr>
          <p:cNvPr id="87042" name="Rectangle 2"/>
          <p:cNvSpPr>
            <a:spLocks noGrp="1" noChangeArrowheads="1"/>
          </p:cNvSpPr>
          <p:nvPr>
            <p:ph type="title"/>
          </p:nvPr>
        </p:nvSpPr>
        <p:spPr/>
        <p:txBody>
          <a:bodyPr/>
          <a:lstStyle/>
          <a:p>
            <a:r>
              <a:rPr lang="en-US" smtClean="0"/>
              <a:t>Multi-Tiered Scalability</a:t>
            </a:r>
          </a:p>
        </p:txBody>
      </p:sp>
      <p:sp>
        <p:nvSpPr>
          <p:cNvPr id="50" name="מציין מיקום של כותרת תחתונה 3"/>
          <p:cNvSpPr>
            <a:spLocks noGrp="1"/>
          </p:cNvSpPr>
          <p:nvPr>
            <p:ph type="ftr" sz="quarter" idx="4294967295"/>
          </p:nvPr>
        </p:nvSpPr>
        <p:spPr>
          <a:xfrm>
            <a:off x="0" y="6623050"/>
            <a:ext cx="4225925" cy="234950"/>
          </a:xfrm>
          <a:prstGeom prst="rect">
            <a:avLst/>
          </a:prstGeom>
        </p:spPr>
        <p:txBody>
          <a:bodyPr/>
          <a:lstStyle/>
          <a:p>
            <a:pPr>
              <a:defRPr/>
            </a:pPr>
            <a:r>
              <a:rPr lang="en-US" dirty="0"/>
              <a:t></a:t>
            </a:r>
            <a:r>
              <a:rPr lang="fr-FR" dirty="0"/>
              <a:t> Ex Libris Ltd., </a:t>
            </a:r>
            <a:r>
              <a:rPr lang="fr-FR" dirty="0" smtClean="0"/>
              <a:t>2014  </a:t>
            </a:r>
            <a:r>
              <a:rPr lang="fr-FR" dirty="0"/>
              <a:t>- </a:t>
            </a:r>
            <a:r>
              <a:rPr lang="fr-FR" dirty="0" err="1"/>
              <a:t>Internal</a:t>
            </a:r>
            <a:r>
              <a:rPr lang="fr-FR" dirty="0"/>
              <a:t> and </a:t>
            </a:r>
            <a:r>
              <a:rPr lang="fr-FR" dirty="0" err="1"/>
              <a:t>Confidential</a:t>
            </a:r>
            <a:endParaRPr lang="en-US" dirty="0"/>
          </a:p>
        </p:txBody>
      </p:sp>
      <p:sp>
        <p:nvSpPr>
          <p:cNvPr id="64" name="TextBox 63"/>
          <p:cNvSpPr txBox="1"/>
          <p:nvPr/>
        </p:nvSpPr>
        <p:spPr>
          <a:xfrm>
            <a:off x="508000" y="1711325"/>
            <a:ext cx="3859213" cy="674688"/>
          </a:xfrm>
          <a:prstGeom prst="roundRect">
            <a:avLst>
              <a:gd name="adj" fmla="val 19063"/>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66" name="TextBox 65"/>
          <p:cNvSpPr txBox="1"/>
          <p:nvPr/>
        </p:nvSpPr>
        <p:spPr>
          <a:xfrm>
            <a:off x="508000" y="2757488"/>
            <a:ext cx="3859213" cy="673100"/>
          </a:xfrm>
          <a:prstGeom prst="roundRect">
            <a:avLst>
              <a:gd name="adj" fmla="val 19051"/>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67" name="TextBox 66"/>
          <p:cNvSpPr txBox="1"/>
          <p:nvPr/>
        </p:nvSpPr>
        <p:spPr>
          <a:xfrm>
            <a:off x="508000" y="3803650"/>
            <a:ext cx="3859213" cy="673100"/>
          </a:xfrm>
          <a:prstGeom prst="roundRect">
            <a:avLst>
              <a:gd name="adj" fmla="val 16487"/>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68" name="TextBox 67"/>
          <p:cNvSpPr txBox="1"/>
          <p:nvPr/>
        </p:nvSpPr>
        <p:spPr>
          <a:xfrm>
            <a:off x="508000" y="4849813"/>
            <a:ext cx="3859213" cy="673100"/>
          </a:xfrm>
          <a:prstGeom prst="roundRect">
            <a:avLst>
              <a:gd name="adj" fmla="val 17769"/>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endParaRPr lang="he-IL" sz="1600" b="0" dirty="0">
              <a:solidFill>
                <a:schemeClr val="bg1"/>
              </a:solidFill>
              <a:cs typeface="Arial" pitchFamily="34" charset="0"/>
            </a:endParaRPr>
          </a:p>
        </p:txBody>
      </p:sp>
      <p:sp>
        <p:nvSpPr>
          <p:cNvPr id="87048" name="Text Box 51"/>
          <p:cNvSpPr txBox="1">
            <a:spLocks noChangeArrowheads="1"/>
          </p:cNvSpPr>
          <p:nvPr/>
        </p:nvSpPr>
        <p:spPr bwMode="auto">
          <a:xfrm>
            <a:off x="644525" y="5010150"/>
            <a:ext cx="2076450" cy="307975"/>
          </a:xfrm>
          <a:prstGeom prst="rect">
            <a:avLst/>
          </a:prstGeom>
          <a:noFill/>
          <a:ln w="9525">
            <a:noFill/>
            <a:miter lim="800000"/>
            <a:headEnd/>
            <a:tailEnd/>
          </a:ln>
        </p:spPr>
        <p:txBody>
          <a:bodyPr wrap="none">
            <a:spAutoFit/>
          </a:bodyPr>
          <a:lstStyle/>
          <a:p>
            <a:r>
              <a:rPr lang="en-US" sz="1400">
                <a:solidFill>
                  <a:schemeClr val="bg1"/>
                </a:solidFill>
              </a:rPr>
              <a:t>Scalable Hardware</a:t>
            </a:r>
          </a:p>
        </p:txBody>
      </p:sp>
      <p:sp>
        <p:nvSpPr>
          <p:cNvPr id="87049" name="Text Box 52"/>
          <p:cNvSpPr txBox="1">
            <a:spLocks noChangeArrowheads="1"/>
          </p:cNvSpPr>
          <p:nvPr/>
        </p:nvSpPr>
        <p:spPr bwMode="auto">
          <a:xfrm>
            <a:off x="644525" y="3862388"/>
            <a:ext cx="2579688" cy="522287"/>
          </a:xfrm>
          <a:prstGeom prst="rect">
            <a:avLst/>
          </a:prstGeom>
          <a:noFill/>
          <a:ln w="9525">
            <a:noFill/>
            <a:miter lim="800000"/>
            <a:headEnd/>
            <a:tailEnd/>
          </a:ln>
        </p:spPr>
        <p:txBody>
          <a:bodyPr>
            <a:spAutoFit/>
          </a:bodyPr>
          <a:lstStyle/>
          <a:p>
            <a:r>
              <a:rPr lang="en-US" sz="1400">
                <a:solidFill>
                  <a:schemeClr val="bg1"/>
                </a:solidFill>
              </a:rPr>
              <a:t>Instant Scale via </a:t>
            </a:r>
          </a:p>
          <a:p>
            <a:r>
              <a:rPr lang="en-US" sz="1400">
                <a:solidFill>
                  <a:schemeClr val="bg1"/>
                </a:solidFill>
              </a:rPr>
              <a:t>virtualization</a:t>
            </a:r>
          </a:p>
        </p:txBody>
      </p:sp>
      <p:sp>
        <p:nvSpPr>
          <p:cNvPr id="87050" name="Text Box 53"/>
          <p:cNvSpPr txBox="1">
            <a:spLocks noChangeArrowheads="1"/>
          </p:cNvSpPr>
          <p:nvPr/>
        </p:nvSpPr>
        <p:spPr bwMode="auto">
          <a:xfrm>
            <a:off x="644525" y="2828925"/>
            <a:ext cx="2220913" cy="523875"/>
          </a:xfrm>
          <a:prstGeom prst="rect">
            <a:avLst/>
          </a:prstGeom>
          <a:noFill/>
          <a:ln w="9525">
            <a:noFill/>
            <a:miter lim="800000"/>
            <a:headEnd/>
            <a:tailEnd/>
          </a:ln>
        </p:spPr>
        <p:txBody>
          <a:bodyPr wrap="none">
            <a:spAutoFit/>
          </a:bodyPr>
          <a:lstStyle/>
          <a:p>
            <a:r>
              <a:rPr lang="en-US" sz="1400">
                <a:solidFill>
                  <a:schemeClr val="bg1"/>
                </a:solidFill>
              </a:rPr>
              <a:t>Scalable </a:t>
            </a:r>
          </a:p>
          <a:p>
            <a:r>
              <a:rPr lang="en-US" sz="1400">
                <a:solidFill>
                  <a:schemeClr val="bg1"/>
                </a:solidFill>
              </a:rPr>
              <a:t>Application Services</a:t>
            </a:r>
          </a:p>
        </p:txBody>
      </p:sp>
      <p:sp>
        <p:nvSpPr>
          <p:cNvPr id="87051" name="Text Box 54"/>
          <p:cNvSpPr txBox="1">
            <a:spLocks noChangeArrowheads="1"/>
          </p:cNvSpPr>
          <p:nvPr/>
        </p:nvSpPr>
        <p:spPr bwMode="auto">
          <a:xfrm>
            <a:off x="644525" y="1871663"/>
            <a:ext cx="2909888" cy="307975"/>
          </a:xfrm>
          <a:prstGeom prst="rect">
            <a:avLst/>
          </a:prstGeom>
          <a:noFill/>
          <a:ln w="9525">
            <a:noFill/>
            <a:miter lim="800000"/>
            <a:headEnd/>
            <a:tailEnd/>
          </a:ln>
        </p:spPr>
        <p:txBody>
          <a:bodyPr>
            <a:spAutoFit/>
          </a:bodyPr>
          <a:lstStyle/>
          <a:p>
            <a:r>
              <a:rPr lang="en-US" sz="1400">
                <a:solidFill>
                  <a:schemeClr val="bg1"/>
                </a:solidFill>
              </a:rPr>
              <a:t>Scalability Management</a:t>
            </a:r>
          </a:p>
        </p:txBody>
      </p:sp>
      <p:grpSp>
        <p:nvGrpSpPr>
          <p:cNvPr id="87052" name="קבוצה 62"/>
          <p:cNvGrpSpPr>
            <a:grpSpLocks/>
          </p:cNvGrpSpPr>
          <p:nvPr/>
        </p:nvGrpSpPr>
        <p:grpSpPr bwMode="auto">
          <a:xfrm>
            <a:off x="3794125" y="1577975"/>
            <a:ext cx="4937125" cy="4060825"/>
            <a:chOff x="3794125" y="1577977"/>
            <a:chExt cx="4937125" cy="4060823"/>
          </a:xfrm>
        </p:grpSpPr>
        <p:grpSp>
          <p:nvGrpSpPr>
            <p:cNvPr id="87061" name="קבוצה 61"/>
            <p:cNvGrpSpPr>
              <a:grpSpLocks/>
            </p:cNvGrpSpPr>
            <p:nvPr/>
          </p:nvGrpSpPr>
          <p:grpSpPr bwMode="auto">
            <a:xfrm>
              <a:off x="3794125" y="1577977"/>
              <a:ext cx="4937125" cy="4060823"/>
              <a:chOff x="3794125" y="1577977"/>
              <a:chExt cx="4937125" cy="4060823"/>
            </a:xfrm>
          </p:grpSpPr>
          <p:sp>
            <p:nvSpPr>
              <p:cNvPr id="59393" name="AutoShape 84"/>
              <p:cNvSpPr>
                <a:spLocks noChangeArrowheads="1"/>
              </p:cNvSpPr>
              <p:nvPr/>
            </p:nvSpPr>
            <p:spPr bwMode="auto">
              <a:xfrm>
                <a:off x="3794125" y="1577977"/>
                <a:ext cx="4937125" cy="914400"/>
              </a:xfrm>
              <a:prstGeom prst="roundRect">
                <a:avLst>
                  <a:gd name="adj" fmla="val 14153"/>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2" name="AutoShape 84"/>
              <p:cNvSpPr>
                <a:spLocks noChangeArrowheads="1"/>
              </p:cNvSpPr>
              <p:nvPr/>
            </p:nvSpPr>
            <p:spPr bwMode="auto">
              <a:xfrm>
                <a:off x="3794125" y="4724400"/>
                <a:ext cx="4937125" cy="914400"/>
              </a:xfrm>
              <a:prstGeom prst="roundRect">
                <a:avLst>
                  <a:gd name="adj" fmla="val 14153"/>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3" name="AutoShape 84"/>
              <p:cNvSpPr>
                <a:spLocks noChangeArrowheads="1"/>
              </p:cNvSpPr>
              <p:nvPr/>
            </p:nvSpPr>
            <p:spPr bwMode="auto">
              <a:xfrm>
                <a:off x="3794125" y="3675064"/>
                <a:ext cx="4937125" cy="914400"/>
              </a:xfrm>
              <a:prstGeom prst="roundRect">
                <a:avLst>
                  <a:gd name="adj" fmla="val 15298"/>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sp>
            <p:nvSpPr>
              <p:cNvPr id="4" name="AutoShape 84"/>
              <p:cNvSpPr>
                <a:spLocks noChangeArrowheads="1"/>
              </p:cNvSpPr>
              <p:nvPr/>
            </p:nvSpPr>
            <p:spPr bwMode="auto">
              <a:xfrm>
                <a:off x="3794125" y="2627314"/>
                <a:ext cx="4937125" cy="914400"/>
              </a:xfrm>
              <a:prstGeom prst="roundRect">
                <a:avLst>
                  <a:gd name="adj" fmla="val 11863"/>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bg1">
                    <a:lumMod val="50000"/>
                  </a:schemeClr>
                </a:solidFill>
              </a:ln>
              <a:effectLst>
                <a:outerShdw blurRad="50800" dist="38100" dir="2700000" algn="tl" rotWithShape="0">
                  <a:prstClr val="black">
                    <a:alpha val="40000"/>
                  </a:prstClr>
                </a:outerShdw>
              </a:effectLst>
            </p:spPr>
            <p:txBody>
              <a:bodyPr lIns="182880" anchor="ctr"/>
              <a:lstStyle/>
              <a:p>
                <a:pPr>
                  <a:defRPr/>
                </a:pPr>
                <a:endParaRPr lang="en-US" sz="1600" b="0" dirty="0">
                  <a:solidFill>
                    <a:schemeClr val="bg1"/>
                  </a:solidFill>
                  <a:latin typeface="Arial" charset="0"/>
                </a:endParaRPr>
              </a:p>
            </p:txBody>
          </p:sp>
          <p:grpSp>
            <p:nvGrpSpPr>
              <p:cNvPr id="87067" name="קבוצה 60"/>
              <p:cNvGrpSpPr>
                <a:grpSpLocks/>
              </p:cNvGrpSpPr>
              <p:nvPr/>
            </p:nvGrpSpPr>
            <p:grpSpPr bwMode="auto">
              <a:xfrm>
                <a:off x="4030354" y="1694432"/>
                <a:ext cx="4275446" cy="651892"/>
                <a:chOff x="3901479" y="1830596"/>
                <a:chExt cx="4275996" cy="652031"/>
              </a:xfrm>
            </p:grpSpPr>
            <p:sp>
              <p:nvSpPr>
                <p:cNvPr id="39978" name="AutoShape 42"/>
                <p:cNvSpPr>
                  <a:spLocks noChangeArrowheads="1"/>
                </p:cNvSpPr>
                <p:nvPr/>
              </p:nvSpPr>
              <p:spPr bwMode="auto">
                <a:xfrm>
                  <a:off x="3901788" y="1830029"/>
                  <a:ext cx="1987806" cy="639898"/>
                </a:xfrm>
                <a:prstGeom prst="roundRect">
                  <a:avLst>
                    <a:gd name="adj" fmla="val 16667"/>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defRPr/>
                  </a:pPr>
                  <a:r>
                    <a:rPr lang="en-US" sz="1200" b="0">
                      <a:solidFill>
                        <a:schemeClr val="tx1"/>
                      </a:solidFill>
                      <a:latin typeface="Arial" charset="0"/>
                    </a:rPr>
                    <a:t>Capacity Monitoring</a:t>
                  </a:r>
                </a:p>
              </p:txBody>
            </p:sp>
            <p:sp>
              <p:nvSpPr>
                <p:cNvPr id="39979" name="AutoShape 43"/>
                <p:cNvSpPr>
                  <a:spLocks noChangeArrowheads="1"/>
                </p:cNvSpPr>
                <p:nvPr/>
              </p:nvSpPr>
              <p:spPr bwMode="auto">
                <a:xfrm>
                  <a:off x="6432589" y="1842732"/>
                  <a:ext cx="1744886" cy="639898"/>
                </a:xfrm>
                <a:prstGeom prst="roundRect">
                  <a:avLst>
                    <a:gd name="adj" fmla="val 16667"/>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r>
                    <a:rPr lang="en-US" sz="1200" b="0" dirty="0">
                      <a:solidFill>
                        <a:schemeClr val="tx1"/>
                      </a:solidFill>
                      <a:latin typeface="Arial" charset="0"/>
                    </a:rPr>
                    <a:t>Environment Capacity Planning</a:t>
                  </a:r>
                </a:p>
              </p:txBody>
            </p:sp>
          </p:grpSp>
          <p:grpSp>
            <p:nvGrpSpPr>
              <p:cNvPr id="87068" name="קבוצה 59"/>
              <p:cNvGrpSpPr>
                <a:grpSpLocks/>
              </p:cNvGrpSpPr>
              <p:nvPr/>
            </p:nvGrpSpPr>
            <p:grpSpPr bwMode="auto">
              <a:xfrm>
                <a:off x="4014788" y="2727327"/>
                <a:ext cx="4305299" cy="658812"/>
                <a:chOff x="3885911" y="2688836"/>
                <a:chExt cx="4305853" cy="658953"/>
              </a:xfrm>
            </p:grpSpPr>
            <p:sp>
              <p:nvSpPr>
                <p:cNvPr id="39983" name="AutoShape 47"/>
                <p:cNvSpPr>
                  <a:spLocks noChangeArrowheads="1"/>
                </p:cNvSpPr>
                <p:nvPr/>
              </p:nvSpPr>
              <p:spPr bwMode="auto">
                <a:xfrm>
                  <a:off x="3885911" y="2707889"/>
                  <a:ext cx="2003683" cy="639900"/>
                </a:xfrm>
                <a:prstGeom prst="roundRect">
                  <a:avLst>
                    <a:gd name="adj" fmla="val 16667"/>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r>
                    <a:rPr lang="en-US" sz="1200" b="0" dirty="0">
                      <a:solidFill>
                        <a:schemeClr val="tx1"/>
                      </a:solidFill>
                      <a:latin typeface="Arial" charset="0"/>
                    </a:rPr>
                    <a:t>Scalable Integration interfaces</a:t>
                  </a:r>
                </a:p>
              </p:txBody>
            </p:sp>
            <p:sp>
              <p:nvSpPr>
                <p:cNvPr id="39984" name="AutoShape 48"/>
                <p:cNvSpPr>
                  <a:spLocks noChangeArrowheads="1"/>
                </p:cNvSpPr>
                <p:nvPr/>
              </p:nvSpPr>
              <p:spPr bwMode="auto">
                <a:xfrm>
                  <a:off x="6432589" y="2688835"/>
                  <a:ext cx="1759176" cy="639900"/>
                </a:xfrm>
                <a:prstGeom prst="roundRect">
                  <a:avLst>
                    <a:gd name="adj" fmla="val 16667"/>
                  </a:avLst>
                </a:prstGeom>
                <a:gradFill flip="none" rotWithShape="1">
                  <a:gsLst>
                    <a:gs pos="0">
                      <a:schemeClr val="bg2">
                        <a:lumMod val="40000"/>
                        <a:lumOff val="60000"/>
                      </a:schemeClr>
                    </a:gs>
                    <a:gs pos="100000">
                      <a:schemeClr val="bg1"/>
                    </a:gs>
                  </a:gsLst>
                  <a:lin ang="5400000" scaled="1"/>
                  <a:tileRect/>
                </a:gradFill>
                <a:ln w="9525" algn="ctr">
                  <a:solidFill>
                    <a:schemeClr val="bg1"/>
                  </a:solidFill>
                  <a:round/>
                  <a:headEnd/>
                  <a:tailEnd/>
                </a:ln>
                <a:effectLst>
                  <a:outerShdw blurRad="50800" dist="38100" dir="2700000" algn="tl" rotWithShape="0">
                    <a:prstClr val="black">
                      <a:alpha val="40000"/>
                    </a:prstClr>
                  </a:outerShdw>
                </a:effectLst>
              </p:spPr>
              <p:txBody>
                <a:bodyPr anchor="ctr"/>
                <a:lstStyle/>
                <a:p>
                  <a:pPr algn="ctr">
                    <a:spcBef>
                      <a:spcPts val="0"/>
                    </a:spcBef>
                    <a:defRPr/>
                  </a:pPr>
                  <a:r>
                    <a:rPr lang="en-US" sz="1200" b="0" dirty="0">
                      <a:solidFill>
                        <a:schemeClr val="tx1"/>
                      </a:solidFill>
                      <a:latin typeface="Arial" charset="0"/>
                    </a:rPr>
                    <a:t>Scalable Web requests handling</a:t>
                  </a:r>
                </a:p>
              </p:txBody>
            </p:sp>
          </p:grpSp>
          <p:grpSp>
            <p:nvGrpSpPr>
              <p:cNvPr id="87069" name="קבוצה 61"/>
              <p:cNvGrpSpPr>
                <a:grpSpLocks/>
              </p:cNvGrpSpPr>
              <p:nvPr/>
            </p:nvGrpSpPr>
            <p:grpSpPr bwMode="auto">
              <a:xfrm>
                <a:off x="5504365" y="4802515"/>
                <a:ext cx="1571426" cy="732465"/>
                <a:chOff x="4933949" y="4666103"/>
                <a:chExt cx="1571628" cy="732622"/>
              </a:xfrm>
            </p:grpSpPr>
            <p:pic>
              <p:nvPicPr>
                <p:cNvPr id="87082" name="Picture 2" descr="C:\SHARPdesign\Exlibris\Icons\separated icons\0037.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33949" y="4666103"/>
                  <a:ext cx="542926" cy="732622"/>
                </a:xfrm>
                <a:prstGeom prst="rect">
                  <a:avLst/>
                </a:prstGeom>
                <a:noFill/>
                <a:ln w="9525">
                  <a:noFill/>
                  <a:miter lim="800000"/>
                  <a:headEnd/>
                  <a:tailEnd/>
                </a:ln>
              </p:spPr>
            </p:pic>
            <p:pic>
              <p:nvPicPr>
                <p:cNvPr id="87083" name="Picture 2" descr="C:\SHARPdesign\Exlibris\Icons\separated icons\0037.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48300" y="4666103"/>
                  <a:ext cx="542926" cy="732622"/>
                </a:xfrm>
                <a:prstGeom prst="rect">
                  <a:avLst/>
                </a:prstGeom>
                <a:noFill/>
                <a:ln w="9525">
                  <a:noFill/>
                  <a:miter lim="800000"/>
                  <a:headEnd/>
                  <a:tailEnd/>
                </a:ln>
              </p:spPr>
            </p:pic>
            <p:pic>
              <p:nvPicPr>
                <p:cNvPr id="87084" name="Picture 2" descr="C:\SHARPdesign\Exlibris\Icons\separated icons\0037.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62651" y="4666103"/>
                  <a:ext cx="542926" cy="732622"/>
                </a:xfrm>
                <a:prstGeom prst="rect">
                  <a:avLst/>
                </a:prstGeom>
                <a:noFill/>
                <a:ln w="9525">
                  <a:noFill/>
                  <a:miter lim="800000"/>
                  <a:headEnd/>
                  <a:tailEnd/>
                </a:ln>
              </p:spPr>
            </p:pic>
          </p:grpSp>
          <p:pic>
            <p:nvPicPr>
              <p:cNvPr id="87070" name="Picture 6" descr="C:\SHARPdesign\Exlibris\Icons\separated icons\0044.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95989" y="4851565"/>
                <a:ext cx="704759" cy="714222"/>
              </a:xfrm>
              <a:prstGeom prst="rect">
                <a:avLst/>
              </a:prstGeom>
              <a:noFill/>
              <a:ln w="9525">
                <a:noFill/>
                <a:miter lim="800000"/>
                <a:headEnd/>
                <a:tailEnd/>
              </a:ln>
            </p:spPr>
          </p:pic>
          <p:grpSp>
            <p:nvGrpSpPr>
              <p:cNvPr id="87071" name="קבוצה 62"/>
              <p:cNvGrpSpPr>
                <a:grpSpLocks/>
              </p:cNvGrpSpPr>
              <p:nvPr/>
            </p:nvGrpSpPr>
            <p:grpSpPr bwMode="auto">
              <a:xfrm>
                <a:off x="5867425" y="3755816"/>
                <a:ext cx="1175293" cy="743399"/>
                <a:chOff x="5867401" y="3704617"/>
                <a:chExt cx="1175444" cy="743558"/>
              </a:xfrm>
            </p:grpSpPr>
            <p:pic>
              <p:nvPicPr>
                <p:cNvPr id="87079" name="Picture 4" descr="C:\SHARPdesign\Exlibris\Icons\separated icons\015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867401" y="3705225"/>
                  <a:ext cx="413371" cy="742950"/>
                </a:xfrm>
                <a:prstGeom prst="rect">
                  <a:avLst/>
                </a:prstGeom>
                <a:noFill/>
                <a:ln w="9525">
                  <a:noFill/>
                  <a:miter lim="800000"/>
                  <a:headEnd/>
                  <a:tailEnd/>
                </a:ln>
              </p:spPr>
            </p:pic>
            <p:pic>
              <p:nvPicPr>
                <p:cNvPr id="87080" name="Picture 4" descr="C:\SHARPdesign\Exlibris\Icons\separated icons\015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48400" y="3705225"/>
                  <a:ext cx="413371" cy="742950"/>
                </a:xfrm>
                <a:prstGeom prst="rect">
                  <a:avLst/>
                </a:prstGeom>
                <a:noFill/>
                <a:ln w="9525">
                  <a:noFill/>
                  <a:miter lim="800000"/>
                  <a:headEnd/>
                  <a:tailEnd/>
                </a:ln>
              </p:spPr>
            </p:pic>
            <p:pic>
              <p:nvPicPr>
                <p:cNvPr id="87081" name="Picture 4" descr="C:\SHARPdesign\Exlibris\Icons\separated icons\0154.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29474" y="3704617"/>
                  <a:ext cx="413371" cy="742950"/>
                </a:xfrm>
                <a:prstGeom prst="rect">
                  <a:avLst/>
                </a:prstGeom>
                <a:noFill/>
                <a:ln w="9525">
                  <a:noFill/>
                  <a:miter lim="800000"/>
                  <a:headEnd/>
                  <a:tailEnd/>
                </a:ln>
              </p:spPr>
            </p:pic>
          </p:grpSp>
          <p:grpSp>
            <p:nvGrpSpPr>
              <p:cNvPr id="87072" name="קבוצה 58"/>
              <p:cNvGrpSpPr>
                <a:grpSpLocks/>
              </p:cNvGrpSpPr>
              <p:nvPr/>
            </p:nvGrpSpPr>
            <p:grpSpPr bwMode="auto">
              <a:xfrm>
                <a:off x="4340654" y="3842131"/>
                <a:ext cx="785623" cy="628516"/>
                <a:chOff x="7880185" y="2895600"/>
                <a:chExt cx="785724" cy="628650"/>
              </a:xfrm>
            </p:grpSpPr>
            <p:pic>
              <p:nvPicPr>
                <p:cNvPr id="87077" name="Picture 8" descr="C:\SHARPdesign\Exlibris\Alma\alma-cloud\data.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880185" y="2895600"/>
                  <a:ext cx="533354" cy="533400"/>
                </a:xfrm>
                <a:prstGeom prst="rect">
                  <a:avLst/>
                </a:prstGeom>
                <a:noFill/>
                <a:ln w="9525">
                  <a:noFill/>
                  <a:miter lim="800000"/>
                  <a:headEnd/>
                  <a:tailEnd/>
                </a:ln>
              </p:spPr>
            </p:pic>
            <p:pic>
              <p:nvPicPr>
                <p:cNvPr id="87078" name="Picture 8" descr="C:\SHARPdesign\Exlibris\Alma\alma-cloud\data.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132555" y="2990850"/>
                  <a:ext cx="533354" cy="533400"/>
                </a:xfrm>
                <a:prstGeom prst="rect">
                  <a:avLst/>
                </a:prstGeom>
                <a:noFill/>
                <a:ln w="9525">
                  <a:noFill/>
                  <a:miter lim="800000"/>
                  <a:headEnd/>
                  <a:tailEnd/>
                </a:ln>
              </p:spPr>
            </p:pic>
          </p:grpSp>
          <p:grpSp>
            <p:nvGrpSpPr>
              <p:cNvPr id="87073" name="קבוצה 57"/>
              <p:cNvGrpSpPr>
                <a:grpSpLocks/>
              </p:cNvGrpSpPr>
              <p:nvPr/>
            </p:nvGrpSpPr>
            <p:grpSpPr bwMode="auto">
              <a:xfrm>
                <a:off x="4297679" y="4772784"/>
                <a:ext cx="836948" cy="780882"/>
                <a:chOff x="8482489" y="3429000"/>
                <a:chExt cx="837056" cy="781049"/>
              </a:xfrm>
            </p:grpSpPr>
            <p:pic>
              <p:nvPicPr>
                <p:cNvPr id="87074" name="Picture 7" descr="C:\SHARPdesign\Exlibris\Alma\alma-cloud\data3.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482489" y="3429000"/>
                  <a:ext cx="503491" cy="657224"/>
                </a:xfrm>
                <a:prstGeom prst="rect">
                  <a:avLst/>
                </a:prstGeom>
                <a:noFill/>
                <a:ln w="9525">
                  <a:noFill/>
                  <a:miter lim="800000"/>
                  <a:headEnd/>
                  <a:tailEnd/>
                </a:ln>
              </p:spPr>
            </p:pic>
            <p:pic>
              <p:nvPicPr>
                <p:cNvPr id="87075" name="Picture 7" descr="C:\SHARPdesign\Exlibris\Alma\alma-cloud\data3.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649273" y="3490913"/>
                  <a:ext cx="503491" cy="657224"/>
                </a:xfrm>
                <a:prstGeom prst="rect">
                  <a:avLst/>
                </a:prstGeom>
                <a:noFill/>
                <a:ln w="9525">
                  <a:noFill/>
                  <a:miter lim="800000"/>
                  <a:headEnd/>
                  <a:tailEnd/>
                </a:ln>
              </p:spPr>
            </p:pic>
            <p:pic>
              <p:nvPicPr>
                <p:cNvPr id="87076" name="Picture 7" descr="C:\SHARPdesign\Exlibris\Alma\alma-cloud\data3.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816054" y="3552825"/>
                  <a:ext cx="503491" cy="657224"/>
                </a:xfrm>
                <a:prstGeom prst="rect">
                  <a:avLst/>
                </a:prstGeom>
                <a:noFill/>
                <a:ln w="9525">
                  <a:noFill/>
                  <a:miter lim="800000"/>
                  <a:headEnd/>
                  <a:tailEnd/>
                </a:ln>
              </p:spPr>
            </p:pic>
          </p:grpSp>
        </p:grpSp>
        <p:pic>
          <p:nvPicPr>
            <p:cNvPr id="87062" name="Picture 8" descr="C:\SHARPdesign\Exlibris\Alma\alma-cloud\data.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845333" y="4038600"/>
              <a:ext cx="533286" cy="533286"/>
            </a:xfrm>
            <a:prstGeom prst="rect">
              <a:avLst/>
            </a:prstGeom>
            <a:noFill/>
            <a:ln w="9525">
              <a:noFill/>
              <a:miter lim="800000"/>
              <a:headEnd/>
              <a:tailEnd/>
            </a:ln>
          </p:spPr>
        </p:pic>
      </p:grpSp>
      <p:grpSp>
        <p:nvGrpSpPr>
          <p:cNvPr id="87053" name="קבוצה 52"/>
          <p:cNvGrpSpPr>
            <a:grpSpLocks/>
          </p:cNvGrpSpPr>
          <p:nvPr/>
        </p:nvGrpSpPr>
        <p:grpSpPr bwMode="auto">
          <a:xfrm>
            <a:off x="6321425" y="46038"/>
            <a:ext cx="2819400" cy="1250950"/>
            <a:chOff x="4495800" y="34173"/>
            <a:chExt cx="2819400" cy="1251647"/>
          </a:xfrm>
        </p:grpSpPr>
        <p:pic>
          <p:nvPicPr>
            <p:cNvPr id="87054" name="תמונה 53" descr="cloud.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56" name="Oval 12"/>
            <p:cNvSpPr>
              <a:spLocks noChangeArrowheads="1"/>
            </p:cNvSpPr>
            <p:nvPr/>
          </p:nvSpPr>
          <p:spPr bwMode="auto">
            <a:xfrm>
              <a:off x="6435725" y="583754"/>
              <a:ext cx="639763" cy="163603"/>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57"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58"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59"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60" name="Oval 14"/>
            <p:cNvSpPr>
              <a:spLocks noChangeArrowheads="1"/>
            </p:cNvSpPr>
            <p:nvPr/>
          </p:nvSpPr>
          <p:spPr bwMode="auto">
            <a:xfrm>
              <a:off x="6367463" y="802951"/>
              <a:ext cx="882650" cy="201724"/>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Scalability</a:t>
              </a:r>
            </a:p>
          </p:txBody>
        </p:sp>
        <p:sp>
          <p:nvSpPr>
            <p:cNvPr id="61"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מלבן מעוגל 32"/>
          <p:cNvSpPr/>
          <p:nvPr/>
        </p:nvSpPr>
        <p:spPr bwMode="auto">
          <a:xfrm flipV="1">
            <a:off x="139958" y="905609"/>
            <a:ext cx="8845422" cy="5257377"/>
          </a:xfrm>
          <a:prstGeom prst="roundRect">
            <a:avLst>
              <a:gd name="adj" fmla="val 2727"/>
            </a:avLst>
          </a:prstGeom>
          <a:gradFill flip="none" rotWithShape="1">
            <a:gsLst>
              <a:gs pos="0">
                <a:srgbClr val="002060"/>
              </a:gs>
              <a:gs pos="25000">
                <a:srgbClr val="8BB8DD"/>
              </a:gs>
              <a:gs pos="75000">
                <a:srgbClr val="87A9F5"/>
              </a:gs>
              <a:gs pos="100000">
                <a:srgbClr val="3986C5"/>
              </a:gs>
            </a:gsLst>
            <a:lin ang="16200000" scaled="0"/>
            <a:tileRect/>
          </a:gra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The Alma Developers Platform</a:t>
            </a:r>
          </a:p>
        </p:txBody>
      </p:sp>
      <p:sp>
        <p:nvSpPr>
          <p:cNvPr id="4" name="Content Placeholder 3"/>
          <p:cNvSpPr>
            <a:spLocks noGrp="1"/>
          </p:cNvSpPr>
          <p:nvPr>
            <p:ph idx="1"/>
          </p:nvPr>
        </p:nvSpPr>
        <p:spPr/>
        <p:txBody>
          <a:bodyPr/>
          <a:lstStyle/>
          <a:p>
            <a:endParaRPr lang="en-US"/>
          </a:p>
        </p:txBody>
      </p:sp>
      <p:sp>
        <p:nvSpPr>
          <p:cNvPr id="5" name="Rounded Rectangle 4"/>
          <p:cNvSpPr/>
          <p:nvPr/>
        </p:nvSpPr>
        <p:spPr bwMode="auto">
          <a:xfrm>
            <a:off x="594913" y="1642480"/>
            <a:ext cx="7954173" cy="3052622"/>
          </a:xfrm>
          <a:prstGeom prst="roundRect">
            <a:avLst>
              <a:gd name="adj" fmla="val 5791"/>
            </a:avLst>
          </a:prstGeom>
          <a:solidFill>
            <a:schemeClr val="bg1"/>
          </a:solidFill>
          <a:ln w="762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6" name="Content Placeholder 5"/>
          <p:cNvSpPr txBox="1">
            <a:spLocks/>
          </p:cNvSpPr>
          <p:nvPr/>
        </p:nvSpPr>
        <p:spPr bwMode="auto">
          <a:xfrm>
            <a:off x="158262" y="1057514"/>
            <a:ext cx="8801100" cy="1762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lgn="ctr">
              <a:buFont typeface="Arial" pitchFamily="34" charset="0"/>
              <a:buNone/>
            </a:pPr>
            <a:r>
              <a:rPr lang="en-US" sz="1800" dirty="0" smtClean="0">
                <a:solidFill>
                  <a:srgbClr val="FFFFFF"/>
                </a:solidFill>
              </a:rPr>
              <a:t>Alma integrations are achieved using a number of techniques</a:t>
            </a:r>
            <a:endParaRPr lang="en-US" sz="1800" dirty="0">
              <a:solidFill>
                <a:srgbClr val="FFFFFF"/>
              </a:solidFill>
            </a:endParaRPr>
          </a:p>
        </p:txBody>
      </p:sp>
      <p:sp>
        <p:nvSpPr>
          <p:cNvPr id="34" name="Round Same Side Corner Rectangle 33"/>
          <p:cNvSpPr/>
          <p:nvPr/>
        </p:nvSpPr>
        <p:spPr bwMode="auto">
          <a:xfrm rot="10800000">
            <a:off x="594910" y="4101525"/>
            <a:ext cx="7954176" cy="602367"/>
          </a:xfrm>
          <a:prstGeom prst="round2SameRect">
            <a:avLst>
              <a:gd name="adj1" fmla="val 26884"/>
              <a:gd name="adj2" fmla="val 0"/>
            </a:avLst>
          </a:prstGeom>
          <a:solidFill>
            <a:schemeClr val="tx1">
              <a:lumMod val="75000"/>
              <a:lumOff val="25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36" name="TextBox 35"/>
          <p:cNvSpPr txBox="1"/>
          <p:nvPr/>
        </p:nvSpPr>
        <p:spPr>
          <a:xfrm>
            <a:off x="669891" y="4139814"/>
            <a:ext cx="2059843" cy="307135"/>
          </a:xfrm>
          <a:prstGeom prst="rect">
            <a:avLst/>
          </a:prstGeom>
          <a:noFill/>
        </p:spPr>
        <p:txBody>
          <a:bodyPr wrap="square" rtlCol="0">
            <a:spAutoFit/>
          </a:bodyPr>
          <a:lstStyle/>
          <a:p>
            <a:pPr algn="ctr">
              <a:lnSpc>
                <a:spcPts val="1600"/>
              </a:lnSpc>
            </a:pPr>
            <a:r>
              <a:rPr lang="en-US" sz="1800" dirty="0" err="1" smtClean="0">
                <a:solidFill>
                  <a:srgbClr val="FFFFFF"/>
                </a:solidFill>
                <a:latin typeface="Calibri" pitchFamily="34" charset="0"/>
                <a:cs typeface="Calibri" pitchFamily="34" charset="0"/>
              </a:rPr>
              <a:t>RESTful</a:t>
            </a:r>
            <a:r>
              <a:rPr lang="en-US" sz="1800" dirty="0" smtClean="0">
                <a:solidFill>
                  <a:srgbClr val="FFFFFF"/>
                </a:solidFill>
                <a:latin typeface="Calibri" pitchFamily="34" charset="0"/>
                <a:cs typeface="Calibri" pitchFamily="34" charset="0"/>
              </a:rPr>
              <a:t> APIs,</a:t>
            </a:r>
          </a:p>
        </p:txBody>
      </p:sp>
      <p:sp>
        <p:nvSpPr>
          <p:cNvPr id="37" name="TextBox 36"/>
          <p:cNvSpPr txBox="1"/>
          <p:nvPr/>
        </p:nvSpPr>
        <p:spPr>
          <a:xfrm>
            <a:off x="2950163" y="4139814"/>
            <a:ext cx="1440000" cy="512320"/>
          </a:xfrm>
          <a:prstGeom prst="rect">
            <a:avLst/>
          </a:prstGeom>
          <a:noFill/>
        </p:spPr>
        <p:txBody>
          <a:bodyPr wrap="square" rtlCol="0">
            <a:spAutoFit/>
          </a:bodyPr>
          <a:lstStyle/>
          <a:p>
            <a:pPr algn="ctr">
              <a:lnSpc>
                <a:spcPts val="1600"/>
              </a:lnSpc>
            </a:pPr>
            <a:r>
              <a:rPr lang="en-US" sz="1800" dirty="0" smtClean="0">
                <a:solidFill>
                  <a:srgbClr val="FFFFFF"/>
                </a:solidFill>
                <a:latin typeface="Calibri" pitchFamily="34" charset="0"/>
                <a:cs typeface="Calibri" pitchFamily="34" charset="0"/>
              </a:rPr>
              <a:t>Publishing</a:t>
            </a:r>
          </a:p>
          <a:p>
            <a:pPr algn="ctr">
              <a:lnSpc>
                <a:spcPts val="1600"/>
              </a:lnSpc>
            </a:pPr>
            <a:r>
              <a:rPr lang="en-US" sz="1800" dirty="0" smtClean="0">
                <a:solidFill>
                  <a:srgbClr val="FFFFFF"/>
                </a:solidFill>
                <a:latin typeface="Calibri" pitchFamily="34" charset="0"/>
                <a:cs typeface="Calibri" pitchFamily="34" charset="0"/>
              </a:rPr>
              <a:t>Services</a:t>
            </a:r>
            <a:endParaRPr lang="en-US" sz="1800" dirty="0">
              <a:solidFill>
                <a:srgbClr val="FFFFFF"/>
              </a:solidFill>
              <a:latin typeface="Calibri" pitchFamily="34" charset="0"/>
              <a:cs typeface="Calibri" pitchFamily="34" charset="0"/>
            </a:endParaRPr>
          </a:p>
        </p:txBody>
      </p:sp>
      <p:sp>
        <p:nvSpPr>
          <p:cNvPr id="38" name="TextBox 37"/>
          <p:cNvSpPr txBox="1"/>
          <p:nvPr/>
        </p:nvSpPr>
        <p:spPr>
          <a:xfrm>
            <a:off x="4961240" y="4139814"/>
            <a:ext cx="1440000" cy="508985"/>
          </a:xfrm>
          <a:prstGeom prst="rect">
            <a:avLst/>
          </a:prstGeom>
          <a:noFill/>
        </p:spPr>
        <p:txBody>
          <a:bodyPr wrap="square" rtlCol="0">
            <a:spAutoFit/>
          </a:bodyPr>
          <a:lstStyle/>
          <a:p>
            <a:pPr algn="ctr">
              <a:lnSpc>
                <a:spcPts val="1600"/>
              </a:lnSpc>
            </a:pPr>
            <a:r>
              <a:rPr lang="en-US" sz="1700" dirty="0" smtClean="0">
                <a:solidFill>
                  <a:srgbClr val="FFFFFF"/>
                </a:solidFill>
                <a:latin typeface="Calibri" pitchFamily="34" charset="0"/>
                <a:cs typeface="Calibri" pitchFamily="34" charset="0"/>
              </a:rPr>
              <a:t>Data Extract </a:t>
            </a:r>
          </a:p>
          <a:p>
            <a:pPr algn="ctr">
              <a:lnSpc>
                <a:spcPts val="1600"/>
              </a:lnSpc>
            </a:pPr>
            <a:r>
              <a:rPr lang="en-US" sz="1700" dirty="0" smtClean="0">
                <a:solidFill>
                  <a:srgbClr val="FFFFFF"/>
                </a:solidFill>
                <a:latin typeface="Calibri" pitchFamily="34" charset="0"/>
                <a:cs typeface="Calibri" pitchFamily="34" charset="0"/>
              </a:rPr>
              <a:t>&amp; Import</a:t>
            </a:r>
            <a:endParaRPr lang="en-US" sz="1700" dirty="0">
              <a:solidFill>
                <a:srgbClr val="FFFFFF"/>
              </a:solidFill>
              <a:latin typeface="Calibri" pitchFamily="34" charset="0"/>
              <a:cs typeface="Calibri" pitchFamily="34" charset="0"/>
            </a:endParaRPr>
          </a:p>
        </p:txBody>
      </p:sp>
      <p:cxnSp>
        <p:nvCxnSpPr>
          <p:cNvPr id="39" name="Straight Connector 38"/>
          <p:cNvCxnSpPr/>
          <p:nvPr/>
        </p:nvCxnSpPr>
        <p:spPr bwMode="auto">
          <a:xfrm>
            <a:off x="2635615" y="1978525"/>
            <a:ext cx="0" cy="1818188"/>
          </a:xfrm>
          <a:prstGeom prst="line">
            <a:avLst/>
          </a:prstGeom>
          <a:solidFill>
            <a:schemeClr val="accent1"/>
          </a:solidFill>
          <a:ln w="19050" cap="flat" cmpd="sng" algn="ctr">
            <a:solidFill>
              <a:srgbClr val="002060"/>
            </a:solidFill>
            <a:prstDash val="sysDot"/>
            <a:round/>
            <a:headEnd type="none" w="med" len="med"/>
            <a:tailEnd type="none" w="med" len="med"/>
          </a:ln>
          <a:effectLst/>
        </p:spPr>
      </p:cxnSp>
      <p:cxnSp>
        <p:nvCxnSpPr>
          <p:cNvPr id="40" name="Straight Connector 39"/>
          <p:cNvCxnSpPr/>
          <p:nvPr/>
        </p:nvCxnSpPr>
        <p:spPr bwMode="auto">
          <a:xfrm>
            <a:off x="4615790" y="1978525"/>
            <a:ext cx="0" cy="1818188"/>
          </a:xfrm>
          <a:prstGeom prst="line">
            <a:avLst/>
          </a:prstGeom>
          <a:solidFill>
            <a:schemeClr val="accent1"/>
          </a:solidFill>
          <a:ln w="19050" cap="flat" cmpd="sng" algn="ctr">
            <a:solidFill>
              <a:srgbClr val="002060"/>
            </a:solidFill>
            <a:prstDash val="sysDot"/>
            <a:round/>
            <a:headEnd type="none" w="med" len="med"/>
            <a:tailEnd type="none" w="med" len="med"/>
          </a:ln>
          <a:effectLst/>
        </p:spPr>
      </p:cxnSp>
      <p:sp>
        <p:nvSpPr>
          <p:cNvPr id="53" name="TextBox 52"/>
          <p:cNvSpPr txBox="1"/>
          <p:nvPr/>
        </p:nvSpPr>
        <p:spPr>
          <a:xfrm>
            <a:off x="795595" y="4835227"/>
            <a:ext cx="3020267" cy="823302"/>
          </a:xfrm>
          <a:prstGeom prst="rect">
            <a:avLst/>
          </a:prstGeom>
          <a:noFill/>
        </p:spPr>
        <p:txBody>
          <a:bodyPr wrap="square" rtlCol="0">
            <a:spAutoFit/>
          </a:bodyPr>
          <a:lstStyle/>
          <a:p>
            <a:pPr>
              <a:lnSpc>
                <a:spcPts val="1900"/>
              </a:lnSpc>
            </a:pPr>
            <a:r>
              <a:rPr lang="en-US" sz="1800" dirty="0">
                <a:solidFill>
                  <a:srgbClr val="FFFFFF"/>
                </a:solidFill>
                <a:latin typeface="Calibri" pitchFamily="34" charset="0"/>
                <a:cs typeface="Calibri" pitchFamily="34" charset="0"/>
              </a:rPr>
              <a:t>Online </a:t>
            </a:r>
            <a:r>
              <a:rPr lang="en-US" sz="1800" dirty="0" smtClean="0">
                <a:solidFill>
                  <a:srgbClr val="FFFFFF"/>
                </a:solidFill>
                <a:latin typeface="Calibri" pitchFamily="34" charset="0"/>
                <a:cs typeface="Calibri" pitchFamily="34" charset="0"/>
              </a:rPr>
              <a:t>integrations </a:t>
            </a:r>
            <a:r>
              <a:rPr lang="en-US" sz="1800" dirty="0">
                <a:solidFill>
                  <a:srgbClr val="FFFFFF"/>
                </a:solidFill>
                <a:latin typeface="Calibri" pitchFamily="34" charset="0"/>
                <a:cs typeface="Calibri" pitchFamily="34" charset="0"/>
              </a:rPr>
              <a:t>with applications</a:t>
            </a:r>
          </a:p>
          <a:p>
            <a:pPr>
              <a:lnSpc>
                <a:spcPts val="1900"/>
              </a:lnSpc>
            </a:pPr>
            <a:r>
              <a:rPr lang="en-US" sz="1800" dirty="0">
                <a:solidFill>
                  <a:srgbClr val="FFFFFF"/>
                </a:solidFill>
                <a:latin typeface="Calibri" pitchFamily="34" charset="0"/>
                <a:cs typeface="Calibri" pitchFamily="34" charset="0"/>
              </a:rPr>
              <a:t>Extending workflows</a:t>
            </a:r>
          </a:p>
        </p:txBody>
      </p:sp>
      <p:sp>
        <p:nvSpPr>
          <p:cNvPr id="54" name="TextBox 53"/>
          <p:cNvSpPr txBox="1"/>
          <p:nvPr/>
        </p:nvSpPr>
        <p:spPr>
          <a:xfrm>
            <a:off x="2842426" y="4835225"/>
            <a:ext cx="2599637" cy="823302"/>
          </a:xfrm>
          <a:prstGeom prst="rect">
            <a:avLst/>
          </a:prstGeom>
          <a:noFill/>
        </p:spPr>
        <p:txBody>
          <a:bodyPr wrap="square" rtlCol="0">
            <a:spAutoFit/>
          </a:bodyPr>
          <a:lstStyle/>
          <a:p>
            <a:pPr>
              <a:lnSpc>
                <a:spcPts val="1900"/>
              </a:lnSpc>
            </a:pPr>
            <a:r>
              <a:rPr lang="en-US" sz="1800" dirty="0">
                <a:solidFill>
                  <a:srgbClr val="FFFFFF"/>
                </a:solidFill>
                <a:latin typeface="Calibri" pitchFamily="34" charset="0"/>
                <a:cs typeface="Calibri" pitchFamily="34" charset="0"/>
              </a:rPr>
              <a:t>Exposing repository information to discovery tools</a:t>
            </a:r>
          </a:p>
        </p:txBody>
      </p:sp>
      <p:sp>
        <p:nvSpPr>
          <p:cNvPr id="55" name="TextBox 54"/>
          <p:cNvSpPr txBox="1"/>
          <p:nvPr/>
        </p:nvSpPr>
        <p:spPr>
          <a:xfrm>
            <a:off x="4863232" y="4837626"/>
            <a:ext cx="2672297" cy="579646"/>
          </a:xfrm>
          <a:prstGeom prst="rect">
            <a:avLst/>
          </a:prstGeom>
          <a:noFill/>
        </p:spPr>
        <p:txBody>
          <a:bodyPr wrap="square" rtlCol="0">
            <a:spAutoFit/>
          </a:bodyPr>
          <a:lstStyle/>
          <a:p>
            <a:pPr>
              <a:lnSpc>
                <a:spcPts val="1900"/>
              </a:lnSpc>
            </a:pPr>
            <a:r>
              <a:rPr lang="en-US" sz="1800" dirty="0">
                <a:solidFill>
                  <a:srgbClr val="FFFFFF"/>
                </a:solidFill>
                <a:latin typeface="Calibri" pitchFamily="34" charset="0"/>
                <a:cs typeface="Calibri" pitchFamily="34" charset="0"/>
              </a:rPr>
              <a:t>Sharing data with 3rd party solutions</a:t>
            </a:r>
          </a:p>
        </p:txBody>
      </p:sp>
      <p:sp>
        <p:nvSpPr>
          <p:cNvPr id="27" name="TextBox 26"/>
          <p:cNvSpPr txBox="1"/>
          <p:nvPr/>
        </p:nvSpPr>
        <p:spPr>
          <a:xfrm>
            <a:off x="6553697" y="4830108"/>
            <a:ext cx="2308949" cy="1066959"/>
          </a:xfrm>
          <a:prstGeom prst="rect">
            <a:avLst/>
          </a:prstGeom>
          <a:noFill/>
        </p:spPr>
        <p:txBody>
          <a:bodyPr wrap="square" rtlCol="0">
            <a:spAutoFit/>
          </a:bodyPr>
          <a:lstStyle/>
          <a:p>
            <a:pPr>
              <a:lnSpc>
                <a:spcPts val="1900"/>
              </a:lnSpc>
            </a:pPr>
            <a:r>
              <a:rPr lang="en-US" sz="1800" dirty="0" smtClean="0">
                <a:solidFill>
                  <a:srgbClr val="FFFFFF"/>
                </a:solidFill>
                <a:latin typeface="Calibri" pitchFamily="34" charset="0"/>
                <a:cs typeface="Calibri" pitchFamily="34" charset="0"/>
              </a:rPr>
              <a:t>Leveraging industry standards, adapters and integration interfaces</a:t>
            </a:r>
            <a:endParaRPr lang="en-US" sz="1800" dirty="0">
              <a:solidFill>
                <a:srgbClr val="FFFFFF"/>
              </a:solidFill>
              <a:latin typeface="Calibri" pitchFamily="34" charset="0"/>
              <a:cs typeface="Calibri" pitchFamily="34" charset="0"/>
            </a:endParaRPr>
          </a:p>
        </p:txBody>
      </p:sp>
      <p:sp>
        <p:nvSpPr>
          <p:cNvPr id="28" name="TextBox 27"/>
          <p:cNvSpPr txBox="1"/>
          <p:nvPr/>
        </p:nvSpPr>
        <p:spPr>
          <a:xfrm>
            <a:off x="6885822" y="4139814"/>
            <a:ext cx="1440000" cy="508985"/>
          </a:xfrm>
          <a:prstGeom prst="rect">
            <a:avLst/>
          </a:prstGeom>
          <a:noFill/>
        </p:spPr>
        <p:txBody>
          <a:bodyPr wrap="square" rtlCol="0">
            <a:spAutoFit/>
          </a:bodyPr>
          <a:lstStyle/>
          <a:p>
            <a:pPr algn="ctr">
              <a:lnSpc>
                <a:spcPts val="1600"/>
              </a:lnSpc>
            </a:pPr>
            <a:r>
              <a:rPr lang="en-US" sz="1700" dirty="0" smtClean="0">
                <a:solidFill>
                  <a:srgbClr val="FFFFFF"/>
                </a:solidFill>
                <a:latin typeface="Calibri" pitchFamily="34" charset="0"/>
                <a:cs typeface="Calibri" pitchFamily="34" charset="0"/>
              </a:rPr>
              <a:t>Adapters &amp; </a:t>
            </a:r>
          </a:p>
          <a:p>
            <a:pPr algn="ctr">
              <a:lnSpc>
                <a:spcPts val="1600"/>
              </a:lnSpc>
            </a:pPr>
            <a:r>
              <a:rPr lang="en-US" sz="1700" dirty="0" smtClean="0">
                <a:solidFill>
                  <a:srgbClr val="FFFFFF"/>
                </a:solidFill>
                <a:latin typeface="Calibri" pitchFamily="34" charset="0"/>
                <a:cs typeface="Calibri" pitchFamily="34" charset="0"/>
              </a:rPr>
              <a:t>Interfaces</a:t>
            </a:r>
            <a:endParaRPr lang="en-US" sz="1700" dirty="0">
              <a:solidFill>
                <a:srgbClr val="FFFFFF"/>
              </a:solidFill>
              <a:latin typeface="Calibri" pitchFamily="34" charset="0"/>
              <a:cs typeface="Calibri" pitchFamily="34" charset="0"/>
            </a:endParaRPr>
          </a:p>
        </p:txBody>
      </p:sp>
      <p:grpSp>
        <p:nvGrpSpPr>
          <p:cNvPr id="7" name="Group 6"/>
          <p:cNvGrpSpPr/>
          <p:nvPr/>
        </p:nvGrpSpPr>
        <p:grpSpPr>
          <a:xfrm>
            <a:off x="743866" y="1790015"/>
            <a:ext cx="7709780" cy="2215503"/>
            <a:chOff x="699796" y="2295825"/>
            <a:chExt cx="8210890" cy="2215503"/>
          </a:xfrm>
        </p:grpSpPr>
        <p:grpSp>
          <p:nvGrpSpPr>
            <p:cNvPr id="3" name="Group 2"/>
            <p:cNvGrpSpPr/>
            <p:nvPr/>
          </p:nvGrpSpPr>
          <p:grpSpPr>
            <a:xfrm>
              <a:off x="699796" y="2295825"/>
              <a:ext cx="6130662" cy="2195208"/>
              <a:chOff x="699796" y="2295825"/>
              <a:chExt cx="7656546" cy="2195208"/>
            </a:xfrm>
          </p:grpSpPr>
          <p:sp>
            <p:nvSpPr>
              <p:cNvPr id="41" name="Rounded Rectangle 40"/>
              <p:cNvSpPr/>
              <p:nvPr/>
            </p:nvSpPr>
            <p:spPr bwMode="auto">
              <a:xfrm>
                <a:off x="699796" y="2295825"/>
                <a:ext cx="2380134" cy="2195208"/>
              </a:xfrm>
              <a:prstGeom prst="roundRect">
                <a:avLst>
                  <a:gd name="adj" fmla="val 1098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43" name="Rounded Rectangle 42"/>
              <p:cNvSpPr/>
              <p:nvPr/>
            </p:nvSpPr>
            <p:spPr bwMode="auto">
              <a:xfrm>
                <a:off x="3344380" y="2295825"/>
                <a:ext cx="2380134" cy="2195208"/>
              </a:xfrm>
              <a:prstGeom prst="roundRect">
                <a:avLst>
                  <a:gd name="adj" fmla="val 1098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49" name="Rounded Rectangle 48"/>
              <p:cNvSpPr/>
              <p:nvPr/>
            </p:nvSpPr>
            <p:spPr bwMode="auto">
              <a:xfrm>
                <a:off x="5976208" y="2295825"/>
                <a:ext cx="2380134" cy="2195208"/>
              </a:xfrm>
              <a:prstGeom prst="roundRect">
                <a:avLst>
                  <a:gd name="adj" fmla="val 1098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grpSp>
        <p:sp>
          <p:nvSpPr>
            <p:cNvPr id="30" name="Rounded Rectangle 29"/>
            <p:cNvSpPr/>
            <p:nvPr/>
          </p:nvSpPr>
          <p:spPr bwMode="auto">
            <a:xfrm>
              <a:off x="7004892" y="2316120"/>
              <a:ext cx="1905794" cy="2195208"/>
            </a:xfrm>
            <a:prstGeom prst="roundRect">
              <a:avLst>
                <a:gd name="adj" fmla="val 1098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grpSp>
      <p:sp>
        <p:nvSpPr>
          <p:cNvPr id="47" name="Oval 46"/>
          <p:cNvSpPr/>
          <p:nvPr/>
        </p:nvSpPr>
        <p:spPr>
          <a:xfrm>
            <a:off x="2701713" y="3133969"/>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sp>
        <p:nvSpPr>
          <p:cNvPr id="58" name="Oval 57"/>
          <p:cNvSpPr/>
          <p:nvPr/>
        </p:nvSpPr>
        <p:spPr>
          <a:xfrm>
            <a:off x="630321" y="3106040"/>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grpSp>
        <p:nvGrpSpPr>
          <p:cNvPr id="56" name="Group 55"/>
          <p:cNvGrpSpPr/>
          <p:nvPr/>
        </p:nvGrpSpPr>
        <p:grpSpPr>
          <a:xfrm>
            <a:off x="975830" y="2172621"/>
            <a:ext cx="1394982" cy="1098239"/>
            <a:chOff x="1185151" y="2667414"/>
            <a:chExt cx="1394982" cy="1098239"/>
          </a:xfrm>
        </p:grpSpPr>
        <p:pic>
          <p:nvPicPr>
            <p:cNvPr id="48" name="Picture 47"/>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85151" y="2852049"/>
              <a:ext cx="925671" cy="913604"/>
            </a:xfrm>
            <a:prstGeom prst="rect">
              <a:avLst/>
            </a:prstGeom>
          </p:spPr>
        </p:pic>
        <p:pic>
          <p:nvPicPr>
            <p:cNvPr id="57" name="Picture 5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27999" y="2667414"/>
              <a:ext cx="552134" cy="544936"/>
            </a:xfrm>
            <a:prstGeom prst="rect">
              <a:avLst/>
            </a:prstGeom>
          </p:spPr>
        </p:pic>
      </p:grpSp>
      <p:pic>
        <p:nvPicPr>
          <p:cNvPr id="46" name="Picture 4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05968" y="2357256"/>
            <a:ext cx="1017765" cy="946821"/>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4853" y="2418544"/>
            <a:ext cx="1335140" cy="824244"/>
          </a:xfrm>
          <a:prstGeom prst="rect">
            <a:avLst/>
          </a:prstGeom>
        </p:spPr>
      </p:pic>
      <p:sp>
        <p:nvSpPr>
          <p:cNvPr id="45" name="Oval 44"/>
          <p:cNvSpPr/>
          <p:nvPr/>
        </p:nvSpPr>
        <p:spPr>
          <a:xfrm>
            <a:off x="4762362" y="3057765"/>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cxnSp>
        <p:nvCxnSpPr>
          <p:cNvPr id="32" name="Straight Connector 31"/>
          <p:cNvCxnSpPr/>
          <p:nvPr/>
        </p:nvCxnSpPr>
        <p:spPr bwMode="auto">
          <a:xfrm>
            <a:off x="6587043" y="1970151"/>
            <a:ext cx="0" cy="1818188"/>
          </a:xfrm>
          <a:prstGeom prst="line">
            <a:avLst/>
          </a:prstGeom>
          <a:solidFill>
            <a:schemeClr val="accent1"/>
          </a:solidFill>
          <a:ln w="19050" cap="flat" cmpd="sng" algn="ctr">
            <a:solidFill>
              <a:srgbClr val="002060"/>
            </a:solidFill>
            <a:prstDash val="sysDot"/>
            <a:round/>
            <a:headEnd type="none" w="med" len="med"/>
            <a:tailEnd type="none" w="med" len="med"/>
          </a:ln>
          <a:effectLst/>
        </p:spPr>
      </p:cxnSp>
      <p:grpSp>
        <p:nvGrpSpPr>
          <p:cNvPr id="9" name="Group 8"/>
          <p:cNvGrpSpPr/>
          <p:nvPr/>
        </p:nvGrpSpPr>
        <p:grpSpPr>
          <a:xfrm>
            <a:off x="6674909" y="2612562"/>
            <a:ext cx="1770926" cy="688039"/>
            <a:chOff x="6487618" y="3008202"/>
            <a:chExt cx="1770926" cy="688039"/>
          </a:xfrm>
        </p:grpSpPr>
        <p:sp>
          <p:nvSpPr>
            <p:cNvPr id="35" name="Oval 34"/>
            <p:cNvSpPr/>
            <p:nvPr/>
          </p:nvSpPr>
          <p:spPr>
            <a:xfrm>
              <a:off x="6487618" y="3303554"/>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8" name="Picture 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729132" y="3008202"/>
              <a:ext cx="1284961" cy="502811"/>
            </a:xfrm>
            <a:prstGeom prst="rect">
              <a:avLst/>
            </a:prstGeom>
          </p:spPr>
        </p:pic>
      </p:grpSp>
      <p:grpSp>
        <p:nvGrpSpPr>
          <p:cNvPr id="50" name="קבוצה 63"/>
          <p:cNvGrpSpPr>
            <a:grpSpLocks/>
          </p:cNvGrpSpPr>
          <p:nvPr/>
        </p:nvGrpSpPr>
        <p:grpSpPr bwMode="auto">
          <a:xfrm>
            <a:off x="6477000" y="-76200"/>
            <a:ext cx="2819400" cy="1250950"/>
            <a:chOff x="4495800" y="34173"/>
            <a:chExt cx="2819400" cy="1251647"/>
          </a:xfrm>
        </p:grpSpPr>
        <p:pic>
          <p:nvPicPr>
            <p:cNvPr id="51" name="תמונה 65" descr="cloud.pn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52" name="Oval 12"/>
            <p:cNvSpPr>
              <a:spLocks noChangeArrowheads="1"/>
            </p:cNvSpPr>
            <p:nvPr/>
          </p:nvSpPr>
          <p:spPr bwMode="auto">
            <a:xfrm>
              <a:off x="6435725" y="583754"/>
              <a:ext cx="639763" cy="163603"/>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59" name="Oval 5"/>
            <p:cNvSpPr>
              <a:spLocks noChangeArrowheads="1"/>
            </p:cNvSpPr>
            <p:nvPr/>
          </p:nvSpPr>
          <p:spPr bwMode="auto">
            <a:xfrm>
              <a:off x="5299075" y="836307"/>
              <a:ext cx="817563" cy="201725"/>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Openness</a:t>
              </a:r>
            </a:p>
          </p:txBody>
        </p:sp>
        <p:sp>
          <p:nvSpPr>
            <p:cNvPr id="60"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61"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62" name="Oval 14"/>
            <p:cNvSpPr>
              <a:spLocks noChangeArrowheads="1"/>
            </p:cNvSpPr>
            <p:nvPr/>
          </p:nvSpPr>
          <p:spPr bwMode="auto">
            <a:xfrm>
              <a:off x="6367463" y="802951"/>
              <a:ext cx="696912"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63"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extLst>
      <p:ext uri="{BB962C8B-B14F-4D97-AF65-F5344CB8AC3E}">
        <p14:creationId xmlns:p14="http://schemas.microsoft.com/office/powerpoint/2010/main" val="170281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5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5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53" grpId="0"/>
      <p:bldP spid="53" grpId="1"/>
      <p:bldP spid="54" grpId="0"/>
      <p:bldP spid="54" grpId="1"/>
      <p:bldP spid="55" grpId="0"/>
      <p:bldP spid="55" grpId="1"/>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dirty="0" smtClean="0"/>
              <a:t>Cloud Computing in Few Words…</a:t>
            </a:r>
          </a:p>
        </p:txBody>
      </p:sp>
      <p:sp>
        <p:nvSpPr>
          <p:cNvPr id="66562" name="Rectangle 3"/>
          <p:cNvSpPr>
            <a:spLocks noGrp="1" noChangeArrowheads="1"/>
          </p:cNvSpPr>
          <p:nvPr>
            <p:ph idx="1"/>
          </p:nvPr>
        </p:nvSpPr>
        <p:spPr>
          <a:xfrm>
            <a:off x="414045" y="819716"/>
            <a:ext cx="5453355" cy="3514595"/>
          </a:xfrm>
        </p:spPr>
        <p:txBody>
          <a:bodyPr>
            <a:noAutofit/>
          </a:bodyPr>
          <a:lstStyle/>
          <a:p>
            <a:pPr>
              <a:lnSpc>
                <a:spcPct val="100000"/>
              </a:lnSpc>
              <a:spcBef>
                <a:spcPts val="2400"/>
              </a:spcBef>
              <a:buFontTx/>
              <a:buChar char="•"/>
            </a:pPr>
            <a:r>
              <a:rPr lang="en-US" altLang="zh-CN" sz="2400" dirty="0" smtClean="0">
                <a:ea typeface="SimSun" pitchFamily="2" charset="-122"/>
              </a:rPr>
              <a:t>It is a </a:t>
            </a:r>
            <a:r>
              <a:rPr lang="en-US" altLang="zh-CN" sz="2400" u="sng" dirty="0" smtClean="0">
                <a:ea typeface="SimSun" pitchFamily="2" charset="-122"/>
              </a:rPr>
              <a:t>resource delivery and usage model</a:t>
            </a:r>
          </a:p>
          <a:p>
            <a:pPr>
              <a:lnSpc>
                <a:spcPct val="100000"/>
              </a:lnSpc>
              <a:spcBef>
                <a:spcPts val="2400"/>
              </a:spcBef>
              <a:buFontTx/>
              <a:buChar char="•"/>
            </a:pPr>
            <a:r>
              <a:rPr lang="en-US" altLang="zh-CN" sz="2400" dirty="0" smtClean="0">
                <a:ea typeface="SimSun" pitchFamily="2" charset="-122"/>
              </a:rPr>
              <a:t>Enables getting resources (Software and/or Hardware) via the network </a:t>
            </a:r>
          </a:p>
          <a:p>
            <a:pPr>
              <a:lnSpc>
                <a:spcPct val="100000"/>
              </a:lnSpc>
              <a:spcBef>
                <a:spcPts val="2400"/>
              </a:spcBef>
              <a:buFontTx/>
              <a:buChar char="•"/>
            </a:pPr>
            <a:r>
              <a:rPr lang="en-US" altLang="zh-CN" sz="2400" dirty="0" smtClean="0">
                <a:ea typeface="SimSun" pitchFamily="2" charset="-122"/>
              </a:rPr>
              <a:t>Resources are dynamically and infinitely scalable and can be used anytime anywhere.</a:t>
            </a:r>
          </a:p>
          <a:p>
            <a:pPr>
              <a:lnSpc>
                <a:spcPct val="100000"/>
              </a:lnSpc>
              <a:spcBef>
                <a:spcPts val="2400"/>
              </a:spcBef>
              <a:buFontTx/>
              <a:buChar char="•"/>
            </a:pPr>
            <a:endParaRPr lang="en-US" sz="2400" dirty="0" smtClean="0"/>
          </a:p>
        </p:txBody>
      </p:sp>
      <p:grpSp>
        <p:nvGrpSpPr>
          <p:cNvPr id="66564" name="קבוצה 64"/>
          <p:cNvGrpSpPr>
            <a:grpSpLocks/>
          </p:cNvGrpSpPr>
          <p:nvPr/>
        </p:nvGrpSpPr>
        <p:grpSpPr bwMode="auto">
          <a:xfrm>
            <a:off x="1143000" y="4495800"/>
            <a:ext cx="6740525" cy="1752600"/>
            <a:chOff x="1193531" y="2056558"/>
            <a:chExt cx="2286000" cy="504750"/>
          </a:xfrm>
        </p:grpSpPr>
        <p:sp>
          <p:nvSpPr>
            <p:cNvPr id="7" name="Rectangle 11"/>
            <p:cNvSpPr>
              <a:spLocks noChangeArrowheads="1"/>
            </p:cNvSpPr>
            <p:nvPr/>
          </p:nvSpPr>
          <p:spPr bwMode="auto">
            <a:xfrm>
              <a:off x="1193531" y="2056558"/>
              <a:ext cx="2286000" cy="504750"/>
            </a:xfrm>
            <a:prstGeom prst="roundRect">
              <a:avLst>
                <a:gd name="adj" fmla="val 12428"/>
              </a:avLst>
            </a:prstGeom>
            <a:solidFill>
              <a:srgbClr val="000000">
                <a:alpha val="36078"/>
              </a:srgbClr>
            </a:solidFill>
            <a:ln>
              <a:solidFill>
                <a:schemeClr val="bg2">
                  <a:lumMod val="40000"/>
                  <a:lumOff val="60000"/>
                </a:schemeClr>
              </a:solidFill>
            </a:ln>
          </p:spPr>
          <p:txBody>
            <a:bodyPr wrap="none" anchor="ctr"/>
            <a:lstStyle/>
            <a:p>
              <a:pPr algn="ctr">
                <a:spcBef>
                  <a:spcPct val="50000"/>
                </a:spcBef>
                <a:defRPr/>
              </a:pPr>
              <a:endParaRPr lang="en-US" sz="1400" dirty="0">
                <a:solidFill>
                  <a:schemeClr val="bg1"/>
                </a:solidFill>
                <a:ea typeface="MS PGothic" pitchFamily="34" charset="-128"/>
                <a:cs typeface="Arial" pitchFamily="34" charset="0"/>
              </a:endParaRPr>
            </a:p>
          </p:txBody>
        </p:sp>
        <p:sp>
          <p:nvSpPr>
            <p:cNvPr id="8" name="Rectangle 11"/>
            <p:cNvSpPr>
              <a:spLocks noChangeArrowheads="1"/>
            </p:cNvSpPr>
            <p:nvPr/>
          </p:nvSpPr>
          <p:spPr bwMode="auto">
            <a:xfrm>
              <a:off x="1193531" y="2056558"/>
              <a:ext cx="2286000" cy="504750"/>
            </a:xfrm>
            <a:prstGeom prst="roundRect">
              <a:avLst>
                <a:gd name="adj" fmla="val 12428"/>
              </a:avLst>
            </a:prstGeom>
            <a:solidFill>
              <a:srgbClr val="000000">
                <a:alpha val="36078"/>
              </a:srgbClr>
            </a:solidFill>
            <a:ln>
              <a:solidFill>
                <a:schemeClr val="bg2">
                  <a:lumMod val="40000"/>
                  <a:lumOff val="60000"/>
                </a:schemeClr>
              </a:solidFill>
            </a:ln>
          </p:spPr>
          <p:txBody>
            <a:bodyPr anchor="ctr"/>
            <a:lstStyle/>
            <a:p>
              <a:pPr marL="55563">
                <a:lnSpc>
                  <a:spcPct val="90000"/>
                </a:lnSpc>
                <a:defRPr/>
              </a:pPr>
              <a:r>
                <a:rPr lang="en-US" altLang="zh-CN" sz="1600" i="1" dirty="0">
                  <a:solidFill>
                    <a:schemeClr val="bg1"/>
                  </a:solidFill>
                  <a:ea typeface="SimSun" pitchFamily="2" charset="-122"/>
                  <a:cs typeface="Arial" pitchFamily="34" charset="0"/>
                </a:rPr>
                <a:t>“The concept, quite simply, is the vast computing resources will reside somewhere out there in the ether (rather than in your computer room) and we’ll connect to them and use them as needed.”</a:t>
              </a:r>
            </a:p>
            <a:p>
              <a:pPr lvl="4" algn="r">
                <a:lnSpc>
                  <a:spcPct val="90000"/>
                </a:lnSpc>
                <a:defRPr/>
              </a:pPr>
              <a:endParaRPr lang="en-US" altLang="zh-CN" sz="1200" b="0" i="1" dirty="0">
                <a:solidFill>
                  <a:schemeClr val="bg1"/>
                </a:solidFill>
                <a:ea typeface="SimSun" pitchFamily="2" charset="-122"/>
                <a:cs typeface="Arial" pitchFamily="34" charset="0"/>
              </a:endParaRPr>
            </a:p>
            <a:p>
              <a:pPr lvl="4" algn="r">
                <a:lnSpc>
                  <a:spcPct val="90000"/>
                </a:lnSpc>
                <a:defRPr/>
              </a:pPr>
              <a:endParaRPr lang="en-US" altLang="zh-CN" sz="400" b="0" i="1" dirty="0">
                <a:solidFill>
                  <a:schemeClr val="bg1"/>
                </a:solidFill>
                <a:ea typeface="SimSun" pitchFamily="2" charset="-122"/>
                <a:cs typeface="Arial" pitchFamily="34" charset="0"/>
              </a:endParaRPr>
            </a:p>
            <a:p>
              <a:pPr marL="111125" lvl="4" algn="r" rtl="1">
                <a:lnSpc>
                  <a:spcPct val="90000"/>
                </a:lnSpc>
                <a:defRPr/>
              </a:pPr>
              <a:r>
                <a:rPr lang="en-US" altLang="zh-CN" sz="1200" b="0" i="1" dirty="0">
                  <a:solidFill>
                    <a:schemeClr val="bg1"/>
                  </a:solidFill>
                  <a:ea typeface="SimSun" pitchFamily="2" charset="-122"/>
                  <a:cs typeface="Arial" pitchFamily="34" charset="0"/>
                </a:rPr>
                <a:t>Jonathan Weber (The Times Online)</a:t>
              </a:r>
            </a:p>
          </p:txBody>
        </p:sp>
      </p:grpSp>
      <p:pic>
        <p:nvPicPr>
          <p:cNvPr id="10" name="Picture 5" descr="iStock_000005361775X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371600"/>
            <a:ext cx="3276600" cy="245745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מלבן מעוגל 32"/>
          <p:cNvSpPr/>
          <p:nvPr/>
        </p:nvSpPr>
        <p:spPr bwMode="auto">
          <a:xfrm flipV="1">
            <a:off x="139958" y="905608"/>
            <a:ext cx="8845422" cy="5607566"/>
          </a:xfrm>
          <a:prstGeom prst="roundRect">
            <a:avLst>
              <a:gd name="adj" fmla="val 2727"/>
            </a:avLst>
          </a:prstGeom>
          <a:gradFill flip="none" rotWithShape="1">
            <a:gsLst>
              <a:gs pos="0">
                <a:srgbClr val="002060"/>
              </a:gs>
              <a:gs pos="25000">
                <a:srgbClr val="8BB8DD"/>
              </a:gs>
              <a:gs pos="75000">
                <a:srgbClr val="87A9F5"/>
              </a:gs>
              <a:gs pos="100000">
                <a:srgbClr val="3986C5"/>
              </a:gs>
            </a:gsLst>
            <a:lin ang="16200000" scaled="0"/>
            <a:tileRect/>
          </a:gra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cxnSp>
        <p:nvCxnSpPr>
          <p:cNvPr id="108" name="Straight Arrow Connector 107"/>
          <p:cNvCxnSpPr/>
          <p:nvPr/>
        </p:nvCxnSpPr>
        <p:spPr bwMode="auto">
          <a:xfrm>
            <a:off x="3265124" y="1537452"/>
            <a:ext cx="553081" cy="0"/>
          </a:xfrm>
          <a:prstGeom prst="straightConnector1">
            <a:avLst/>
          </a:prstGeom>
          <a:solidFill>
            <a:schemeClr val="accent1"/>
          </a:solidFill>
          <a:ln w="38100" cap="flat" cmpd="sng" algn="ctr">
            <a:solidFill>
              <a:schemeClr val="bg1"/>
            </a:solidFill>
            <a:prstDash val="solid"/>
            <a:round/>
            <a:headEnd type="triangle" w="med" len="med"/>
            <a:tailEnd type="none" w="med" len="med"/>
          </a:ln>
          <a:effectLst>
            <a:outerShdw blurRad="63500" sx="102000" sy="102000" algn="ctr" rotWithShape="0">
              <a:prstClr val="black">
                <a:alpha val="40000"/>
              </a:prstClr>
            </a:outerShdw>
          </a:effectLst>
        </p:spPr>
      </p:cxnSp>
      <p:cxnSp>
        <p:nvCxnSpPr>
          <p:cNvPr id="110" name="Straight Arrow Connector 109"/>
          <p:cNvCxnSpPr/>
          <p:nvPr/>
        </p:nvCxnSpPr>
        <p:spPr bwMode="auto">
          <a:xfrm flipH="1">
            <a:off x="5042864" y="1537452"/>
            <a:ext cx="526087" cy="0"/>
          </a:xfrm>
          <a:prstGeom prst="straightConnector1">
            <a:avLst/>
          </a:prstGeom>
          <a:solidFill>
            <a:schemeClr val="accent1"/>
          </a:solidFill>
          <a:ln w="38100" cap="flat" cmpd="sng" algn="ctr">
            <a:solidFill>
              <a:schemeClr val="bg1"/>
            </a:solidFill>
            <a:prstDash val="solid"/>
            <a:round/>
            <a:headEnd type="triangle" w="med" len="med"/>
            <a:tailEnd type="none" w="med" len="med"/>
          </a:ln>
          <a:effectLst>
            <a:outerShdw blurRad="63500" sx="102000" sy="102000" algn="ctr" rotWithShape="0">
              <a:prstClr val="black">
                <a:alpha val="40000"/>
              </a:prstClr>
            </a:outerShdw>
          </a:effectLst>
        </p:spPr>
      </p:cxnSp>
      <p:grpSp>
        <p:nvGrpSpPr>
          <p:cNvPr id="112" name="Group 111"/>
          <p:cNvGrpSpPr/>
          <p:nvPr/>
        </p:nvGrpSpPr>
        <p:grpSpPr>
          <a:xfrm>
            <a:off x="3710695" y="1016785"/>
            <a:ext cx="1465158" cy="1254871"/>
            <a:chOff x="3745863" y="893697"/>
            <a:chExt cx="1465158" cy="1254871"/>
          </a:xfrm>
        </p:grpSpPr>
        <p:sp>
          <p:nvSpPr>
            <p:cNvPr id="131" name="Rounded Rectangle 101"/>
            <p:cNvSpPr/>
            <p:nvPr/>
          </p:nvSpPr>
          <p:spPr bwMode="auto">
            <a:xfrm>
              <a:off x="3745863" y="893697"/>
              <a:ext cx="1465158" cy="1180731"/>
            </a:xfrm>
            <a:prstGeom prst="round2SameRect">
              <a:avLst>
                <a:gd name="adj1" fmla="val 7697"/>
                <a:gd name="adj2" fmla="val 0"/>
              </a:avLst>
            </a:prstGeom>
            <a:solidFill>
              <a:schemeClr val="bg1"/>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102" name="Rounded Rectangle 101"/>
            <p:cNvSpPr/>
            <p:nvPr/>
          </p:nvSpPr>
          <p:spPr bwMode="auto">
            <a:xfrm>
              <a:off x="3745863" y="1871569"/>
              <a:ext cx="1465158" cy="276999"/>
            </a:xfrm>
            <a:prstGeom prst="rect">
              <a:avLst/>
            </a:prstGeom>
            <a:solidFill>
              <a:schemeClr val="bg1"/>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101" name="TextBox 100"/>
            <p:cNvSpPr txBox="1"/>
            <p:nvPr/>
          </p:nvSpPr>
          <p:spPr>
            <a:xfrm>
              <a:off x="3833446" y="1871569"/>
              <a:ext cx="1274885" cy="276999"/>
            </a:xfrm>
            <a:prstGeom prst="rect">
              <a:avLst/>
            </a:prstGeom>
            <a:noFill/>
          </p:spPr>
          <p:txBody>
            <a:bodyPr wrap="square" rtlCol="0">
              <a:spAutoFit/>
            </a:bodyPr>
            <a:lstStyle/>
            <a:p>
              <a:pPr algn="ctr"/>
              <a:r>
                <a:rPr lang="en-US" sz="1200" dirty="0" smtClean="0">
                  <a:solidFill>
                    <a:srgbClr val="002060"/>
                  </a:solidFill>
                  <a:latin typeface="Calibri" pitchFamily="34" charset="0"/>
                  <a:cs typeface="Calibri" pitchFamily="34" charset="0"/>
                </a:rPr>
                <a:t>Publishing</a:t>
              </a:r>
              <a:endParaRPr lang="en-US" sz="1200" dirty="0">
                <a:solidFill>
                  <a:srgbClr val="002060"/>
                </a:solidFill>
                <a:latin typeface="Calibri" pitchFamily="34" charset="0"/>
                <a:cs typeface="Calibri" pitchFamily="34" charset="0"/>
              </a:endParaRPr>
            </a:p>
          </p:txBody>
        </p:sp>
      </p:grpSp>
      <p:sp>
        <p:nvSpPr>
          <p:cNvPr id="109" name="Round Single Corner Rectangle 108"/>
          <p:cNvSpPr/>
          <p:nvPr/>
        </p:nvSpPr>
        <p:spPr bwMode="auto">
          <a:xfrm rot="10800000">
            <a:off x="281354" y="3711412"/>
            <a:ext cx="3669004" cy="2663009"/>
          </a:xfrm>
          <a:prstGeom prst="round1Rect">
            <a:avLst>
              <a:gd name="adj" fmla="val 5111"/>
            </a:avLst>
          </a:prstGeom>
          <a:gradFill flip="none" rotWithShape="1">
            <a:gsLst>
              <a:gs pos="14000">
                <a:srgbClr val="FFFF93">
                  <a:alpha val="58000"/>
                </a:srgbClr>
              </a:gs>
              <a:gs pos="58000">
                <a:schemeClr val="bg2">
                  <a:lumMod val="20000"/>
                  <a:lumOff val="80000"/>
                </a:schemeClr>
              </a:gs>
              <a:gs pos="100000">
                <a:schemeClr val="bg1">
                  <a:lumMod val="85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111" name="Round Single Corner Rectangle 110"/>
          <p:cNvSpPr/>
          <p:nvPr/>
        </p:nvSpPr>
        <p:spPr bwMode="auto">
          <a:xfrm rot="10800000" flipH="1">
            <a:off x="5174774" y="3714144"/>
            <a:ext cx="3696664" cy="2677864"/>
          </a:xfrm>
          <a:prstGeom prst="round1Rect">
            <a:avLst>
              <a:gd name="adj" fmla="val 6160"/>
            </a:avLst>
          </a:prstGeom>
          <a:gradFill flip="none" rotWithShape="1">
            <a:gsLst>
              <a:gs pos="14000">
                <a:srgbClr val="FFFF93">
                  <a:alpha val="58000"/>
                </a:srgbClr>
              </a:gs>
              <a:gs pos="58000">
                <a:schemeClr val="bg2">
                  <a:lumMod val="20000"/>
                  <a:lumOff val="80000"/>
                </a:schemeClr>
              </a:gs>
              <a:gs pos="100000">
                <a:schemeClr val="bg1">
                  <a:lumMod val="85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The Alma Developers Platform</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06450" y="1071653"/>
            <a:ext cx="912581" cy="848969"/>
          </a:xfrm>
          <a:prstGeom prst="rect">
            <a:avLst/>
          </a:prstGeom>
          <a:effectLst>
            <a:outerShdw blurRad="76200" dir="18900000" sy="23000" kx="-1200000" algn="bl" rotWithShape="0">
              <a:prstClr val="black">
                <a:alpha val="20000"/>
              </a:prstClr>
            </a:outerShdw>
          </a:effectLst>
        </p:spPr>
      </p:pic>
      <p:grpSp>
        <p:nvGrpSpPr>
          <p:cNvPr id="98" name="Group 97"/>
          <p:cNvGrpSpPr/>
          <p:nvPr/>
        </p:nvGrpSpPr>
        <p:grpSpPr>
          <a:xfrm>
            <a:off x="283906" y="4261089"/>
            <a:ext cx="4370828" cy="1787503"/>
            <a:chOff x="186921" y="4261089"/>
            <a:chExt cx="4370828" cy="1787503"/>
          </a:xfrm>
        </p:grpSpPr>
        <p:grpSp>
          <p:nvGrpSpPr>
            <p:cNvPr id="33" name="Group 32"/>
            <p:cNvGrpSpPr/>
            <p:nvPr/>
          </p:nvGrpSpPr>
          <p:grpSpPr>
            <a:xfrm>
              <a:off x="862260" y="5246326"/>
              <a:ext cx="1184643" cy="802266"/>
              <a:chOff x="541604" y="1484127"/>
              <a:chExt cx="1184643" cy="802266"/>
            </a:xfrm>
          </p:grpSpPr>
          <p:sp>
            <p:nvSpPr>
              <p:cNvPr id="34" name="Oval 33"/>
              <p:cNvSpPr/>
              <p:nvPr/>
            </p:nvSpPr>
            <p:spPr>
              <a:xfrm>
                <a:off x="541604" y="2108507"/>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35" name="Picture 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543" y="1484127"/>
                <a:ext cx="772767" cy="713323"/>
              </a:xfrm>
              <a:prstGeom prst="rect">
                <a:avLst/>
              </a:prstGeom>
              <a:effectLst/>
            </p:spPr>
          </p:pic>
        </p:grpSp>
        <p:grpSp>
          <p:nvGrpSpPr>
            <p:cNvPr id="36" name="Group 35"/>
            <p:cNvGrpSpPr/>
            <p:nvPr/>
          </p:nvGrpSpPr>
          <p:grpSpPr>
            <a:xfrm>
              <a:off x="1037958" y="4276702"/>
              <a:ext cx="763798" cy="745689"/>
              <a:chOff x="5093946" y="718138"/>
              <a:chExt cx="843871" cy="823864"/>
            </a:xfrm>
          </p:grpSpPr>
          <p:sp>
            <p:nvSpPr>
              <p:cNvPr id="37" name="Oval 36"/>
              <p:cNvSpPr/>
              <p:nvPr/>
            </p:nvSpPr>
            <p:spPr>
              <a:xfrm>
                <a:off x="5093946" y="1370407"/>
                <a:ext cx="843871" cy="171595"/>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38" name="Picture 3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49520" y="718138"/>
                <a:ext cx="503097" cy="765989"/>
              </a:xfrm>
              <a:prstGeom prst="rect">
                <a:avLst/>
              </a:prstGeom>
            </p:spPr>
          </p:pic>
        </p:grpSp>
        <p:sp>
          <p:nvSpPr>
            <p:cNvPr id="39" name="TextBox 38"/>
            <p:cNvSpPr txBox="1"/>
            <p:nvPr/>
          </p:nvSpPr>
          <p:spPr>
            <a:xfrm>
              <a:off x="2807360" y="4367248"/>
              <a:ext cx="1750389" cy="461665"/>
            </a:xfrm>
            <a:prstGeom prst="rect">
              <a:avLst/>
            </a:prstGeom>
            <a:noFill/>
          </p:spPr>
          <p:txBody>
            <a:bodyPr wrap="square" rtlCol="0">
              <a:spAutoFit/>
            </a:bodyPr>
            <a:lstStyle/>
            <a:p>
              <a:r>
                <a:rPr lang="en-US" sz="1200" b="0" dirty="0" smtClean="0">
                  <a:solidFill>
                    <a:srgbClr val="000000"/>
                  </a:solidFill>
                  <a:latin typeface="Calibri" pitchFamily="34" charset="0"/>
                  <a:cs typeface="Calibri" pitchFamily="34" charset="0"/>
                </a:rPr>
                <a:t>Course </a:t>
              </a:r>
              <a:r>
                <a:rPr lang="en-US" sz="1200" b="0" dirty="0">
                  <a:solidFill>
                    <a:srgbClr val="000000"/>
                  </a:solidFill>
                  <a:latin typeface="Calibri" pitchFamily="34" charset="0"/>
                  <a:cs typeface="Calibri" pitchFamily="34" charset="0"/>
                </a:rPr>
                <a:t> </a:t>
              </a:r>
              <a:endParaRPr lang="en-US" sz="1200" b="0" dirty="0" smtClean="0">
                <a:solidFill>
                  <a:srgbClr val="000000"/>
                </a:solidFill>
                <a:latin typeface="Calibri" pitchFamily="34" charset="0"/>
                <a:cs typeface="Calibri" pitchFamily="34" charset="0"/>
              </a:endParaRPr>
            </a:p>
            <a:p>
              <a:r>
                <a:rPr lang="en-US" sz="1200" b="0" dirty="0" smtClean="0">
                  <a:solidFill>
                    <a:srgbClr val="000000"/>
                  </a:solidFill>
                  <a:latin typeface="Calibri" pitchFamily="34" charset="0"/>
                  <a:cs typeface="Calibri" pitchFamily="34" charset="0"/>
                </a:rPr>
                <a:t>Management</a:t>
              </a:r>
              <a:endParaRPr lang="en-US" sz="1200" b="0" dirty="0">
                <a:solidFill>
                  <a:srgbClr val="000000"/>
                </a:solidFill>
                <a:latin typeface="Calibri" pitchFamily="34" charset="0"/>
                <a:cs typeface="Calibri" pitchFamily="34" charset="0"/>
              </a:endParaRPr>
            </a:p>
          </p:txBody>
        </p:sp>
        <p:grpSp>
          <p:nvGrpSpPr>
            <p:cNvPr id="44" name="Group 43"/>
            <p:cNvGrpSpPr/>
            <p:nvPr/>
          </p:nvGrpSpPr>
          <p:grpSpPr>
            <a:xfrm>
              <a:off x="1819081" y="5239260"/>
              <a:ext cx="1184643" cy="802266"/>
              <a:chOff x="2016497" y="961448"/>
              <a:chExt cx="1184643" cy="802266"/>
            </a:xfrm>
          </p:grpSpPr>
          <p:sp>
            <p:nvSpPr>
              <p:cNvPr id="45" name="Oval 44"/>
              <p:cNvSpPr/>
              <p:nvPr/>
            </p:nvSpPr>
            <p:spPr>
              <a:xfrm>
                <a:off x="2016497" y="1585828"/>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46" name="Picture 4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56" name="Group 55"/>
            <p:cNvGrpSpPr/>
            <p:nvPr/>
          </p:nvGrpSpPr>
          <p:grpSpPr>
            <a:xfrm>
              <a:off x="1236019" y="5478389"/>
              <a:ext cx="415753" cy="327275"/>
              <a:chOff x="2189163" y="5068888"/>
              <a:chExt cx="1387475" cy="1092199"/>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chemeClr val="accent1">
                  <a:satMod val="175000"/>
                  <a:alpha val="40000"/>
                </a:schemeClr>
              </a:glow>
            </a:effectLst>
          </p:grpSpPr>
          <p:sp>
            <p:nvSpPr>
              <p:cNvPr id="57" name="Freeform 89"/>
              <p:cNvSpPr>
                <a:spLocks/>
              </p:cNvSpPr>
              <p:nvPr/>
            </p:nvSpPr>
            <p:spPr bwMode="auto">
              <a:xfrm>
                <a:off x="2189163" y="5072063"/>
                <a:ext cx="700088" cy="1089024"/>
              </a:xfrm>
              <a:custGeom>
                <a:avLst/>
                <a:gdLst>
                  <a:gd name="T0" fmla="*/ 207 w 557"/>
                  <a:gd name="T1" fmla="*/ 770 h 868"/>
                  <a:gd name="T2" fmla="*/ 232 w 557"/>
                  <a:gd name="T3" fmla="*/ 93 h 868"/>
                  <a:gd name="T4" fmla="*/ 152 w 557"/>
                  <a:gd name="T5" fmla="*/ 13 h 868"/>
                  <a:gd name="T6" fmla="*/ 161 w 557"/>
                  <a:gd name="T7" fmla="*/ 1 h 868"/>
                  <a:gd name="T8" fmla="*/ 485 w 557"/>
                  <a:gd name="T9" fmla="*/ 18 h 868"/>
                  <a:gd name="T10" fmla="*/ 497 w 557"/>
                  <a:gd name="T11" fmla="*/ 32 h 868"/>
                  <a:gd name="T12" fmla="*/ 508 w 557"/>
                  <a:gd name="T13" fmla="*/ 349 h 868"/>
                  <a:gd name="T14" fmla="*/ 494 w 557"/>
                  <a:gd name="T15" fmla="*/ 356 h 868"/>
                  <a:gd name="T16" fmla="*/ 408 w 557"/>
                  <a:gd name="T17" fmla="*/ 272 h 868"/>
                  <a:gd name="T18" fmla="*/ 329 w 557"/>
                  <a:gd name="T19" fmla="*/ 739 h 868"/>
                  <a:gd name="T20" fmla="*/ 556 w 557"/>
                  <a:gd name="T21" fmla="*/ 849 h 868"/>
                  <a:gd name="T22" fmla="*/ 557 w 557"/>
                  <a:gd name="T23" fmla="*/ 851 h 868"/>
                  <a:gd name="T24" fmla="*/ 207 w 557"/>
                  <a:gd name="T25" fmla="*/ 77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8">
                    <a:moveTo>
                      <a:pt x="207" y="770"/>
                    </a:moveTo>
                    <a:cubicBezTo>
                      <a:pt x="0" y="591"/>
                      <a:pt x="8" y="327"/>
                      <a:pt x="232" y="93"/>
                    </a:cubicBezTo>
                    <a:cubicBezTo>
                      <a:pt x="232" y="93"/>
                      <a:pt x="157" y="18"/>
                      <a:pt x="152" y="13"/>
                    </a:cubicBezTo>
                    <a:cubicBezTo>
                      <a:pt x="149" y="10"/>
                      <a:pt x="149" y="0"/>
                      <a:pt x="161" y="1"/>
                    </a:cubicBezTo>
                    <a:cubicBezTo>
                      <a:pt x="165" y="1"/>
                      <a:pt x="426" y="15"/>
                      <a:pt x="485" y="18"/>
                    </a:cubicBezTo>
                    <a:cubicBezTo>
                      <a:pt x="492" y="19"/>
                      <a:pt x="497" y="26"/>
                      <a:pt x="497" y="32"/>
                    </a:cubicBezTo>
                    <a:cubicBezTo>
                      <a:pt x="499" y="87"/>
                      <a:pt x="508" y="344"/>
                      <a:pt x="508" y="349"/>
                    </a:cubicBezTo>
                    <a:cubicBezTo>
                      <a:pt x="509" y="358"/>
                      <a:pt x="500" y="362"/>
                      <a:pt x="494" y="356"/>
                    </a:cubicBezTo>
                    <a:cubicBezTo>
                      <a:pt x="408" y="272"/>
                      <a:pt x="408" y="272"/>
                      <a:pt x="408" y="272"/>
                    </a:cubicBezTo>
                    <a:cubicBezTo>
                      <a:pt x="249" y="304"/>
                      <a:pt x="169" y="553"/>
                      <a:pt x="329" y="739"/>
                    </a:cubicBezTo>
                    <a:cubicBezTo>
                      <a:pt x="407" y="829"/>
                      <a:pt x="550" y="853"/>
                      <a:pt x="556" y="849"/>
                    </a:cubicBezTo>
                    <a:cubicBezTo>
                      <a:pt x="557" y="851"/>
                      <a:pt x="557" y="851"/>
                      <a:pt x="557" y="851"/>
                    </a:cubicBezTo>
                    <a:cubicBezTo>
                      <a:pt x="439" y="868"/>
                      <a:pt x="289" y="841"/>
                      <a:pt x="207" y="7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8" name="Freeform 90"/>
              <p:cNvSpPr>
                <a:spLocks/>
              </p:cNvSpPr>
              <p:nvPr/>
            </p:nvSpPr>
            <p:spPr bwMode="auto">
              <a:xfrm>
                <a:off x="2876550" y="5068888"/>
                <a:ext cx="700088" cy="1090612"/>
              </a:xfrm>
              <a:custGeom>
                <a:avLst/>
                <a:gdLst>
                  <a:gd name="T0" fmla="*/ 404 w 557"/>
                  <a:gd name="T1" fmla="*/ 856 h 869"/>
                  <a:gd name="T2" fmla="*/ 395 w 557"/>
                  <a:gd name="T3" fmla="*/ 868 h 869"/>
                  <a:gd name="T4" fmla="*/ 72 w 557"/>
                  <a:gd name="T5" fmla="*/ 851 h 869"/>
                  <a:gd name="T6" fmla="*/ 59 w 557"/>
                  <a:gd name="T7" fmla="*/ 837 h 869"/>
                  <a:gd name="T8" fmla="*/ 48 w 557"/>
                  <a:gd name="T9" fmla="*/ 519 h 869"/>
                  <a:gd name="T10" fmla="*/ 62 w 557"/>
                  <a:gd name="T11" fmla="*/ 513 h 869"/>
                  <a:gd name="T12" fmla="*/ 148 w 557"/>
                  <a:gd name="T13" fmla="*/ 597 h 869"/>
                  <a:gd name="T14" fmla="*/ 227 w 557"/>
                  <a:gd name="T15" fmla="*/ 130 h 869"/>
                  <a:gd name="T16" fmla="*/ 1 w 557"/>
                  <a:gd name="T17" fmla="*/ 20 h 869"/>
                  <a:gd name="T18" fmla="*/ 0 w 557"/>
                  <a:gd name="T19" fmla="*/ 18 h 869"/>
                  <a:gd name="T20" fmla="*/ 349 w 557"/>
                  <a:gd name="T21" fmla="*/ 99 h 869"/>
                  <a:gd name="T22" fmla="*/ 325 w 557"/>
                  <a:gd name="T23" fmla="*/ 776 h 869"/>
                  <a:gd name="T24" fmla="*/ 404 w 557"/>
                  <a:gd name="T25" fmla="*/ 85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9">
                    <a:moveTo>
                      <a:pt x="404" y="856"/>
                    </a:moveTo>
                    <a:cubicBezTo>
                      <a:pt x="408" y="859"/>
                      <a:pt x="407" y="869"/>
                      <a:pt x="395" y="868"/>
                    </a:cubicBezTo>
                    <a:cubicBezTo>
                      <a:pt x="392" y="868"/>
                      <a:pt x="130" y="854"/>
                      <a:pt x="72" y="851"/>
                    </a:cubicBezTo>
                    <a:cubicBezTo>
                      <a:pt x="64" y="850"/>
                      <a:pt x="59" y="843"/>
                      <a:pt x="59" y="837"/>
                    </a:cubicBezTo>
                    <a:cubicBezTo>
                      <a:pt x="57" y="782"/>
                      <a:pt x="48" y="525"/>
                      <a:pt x="48" y="519"/>
                    </a:cubicBezTo>
                    <a:cubicBezTo>
                      <a:pt x="48" y="511"/>
                      <a:pt x="56" y="507"/>
                      <a:pt x="62" y="513"/>
                    </a:cubicBezTo>
                    <a:cubicBezTo>
                      <a:pt x="148" y="597"/>
                      <a:pt x="148" y="597"/>
                      <a:pt x="148" y="597"/>
                    </a:cubicBezTo>
                    <a:cubicBezTo>
                      <a:pt x="308" y="565"/>
                      <a:pt x="388" y="316"/>
                      <a:pt x="227" y="130"/>
                    </a:cubicBezTo>
                    <a:cubicBezTo>
                      <a:pt x="150" y="40"/>
                      <a:pt x="6" y="16"/>
                      <a:pt x="1" y="20"/>
                    </a:cubicBezTo>
                    <a:cubicBezTo>
                      <a:pt x="0" y="18"/>
                      <a:pt x="0" y="18"/>
                      <a:pt x="0" y="18"/>
                    </a:cubicBezTo>
                    <a:cubicBezTo>
                      <a:pt x="117" y="0"/>
                      <a:pt x="267" y="28"/>
                      <a:pt x="349" y="99"/>
                    </a:cubicBezTo>
                    <a:cubicBezTo>
                      <a:pt x="557" y="278"/>
                      <a:pt x="548" y="542"/>
                      <a:pt x="325" y="776"/>
                    </a:cubicBezTo>
                    <a:cubicBezTo>
                      <a:pt x="325" y="776"/>
                      <a:pt x="400" y="851"/>
                      <a:pt x="404" y="8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grpSp>
          <p:nvGrpSpPr>
            <p:cNvPr id="82" name="Group 81"/>
            <p:cNvGrpSpPr/>
            <p:nvPr/>
          </p:nvGrpSpPr>
          <p:grpSpPr>
            <a:xfrm>
              <a:off x="1819081" y="4261089"/>
              <a:ext cx="1184643" cy="773113"/>
              <a:chOff x="2270506" y="4261089"/>
              <a:chExt cx="1184643" cy="773113"/>
            </a:xfrm>
          </p:grpSpPr>
          <p:grpSp>
            <p:nvGrpSpPr>
              <p:cNvPr id="24" name="Group 23"/>
              <p:cNvGrpSpPr/>
              <p:nvPr/>
            </p:nvGrpSpPr>
            <p:grpSpPr>
              <a:xfrm>
                <a:off x="2270506" y="4261089"/>
                <a:ext cx="1184643" cy="773113"/>
                <a:chOff x="3055078" y="784150"/>
                <a:chExt cx="1184643" cy="773113"/>
              </a:xfrm>
            </p:grpSpPr>
            <p:sp>
              <p:nvSpPr>
                <p:cNvPr id="25" name="Oval 24"/>
                <p:cNvSpPr/>
                <p:nvPr/>
              </p:nvSpPr>
              <p:spPr>
                <a:xfrm>
                  <a:off x="3055078" y="1379377"/>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37867" y="784150"/>
                  <a:ext cx="772767" cy="713323"/>
                </a:xfrm>
                <a:prstGeom prst="rect">
                  <a:avLst/>
                </a:prstGeom>
                <a:effectLst/>
              </p:spPr>
            </p:pic>
          </p:grpSp>
          <p:grpSp>
            <p:nvGrpSpPr>
              <p:cNvPr id="62" name="Group 61"/>
              <p:cNvGrpSpPr/>
              <p:nvPr/>
            </p:nvGrpSpPr>
            <p:grpSpPr>
              <a:xfrm>
                <a:off x="2644138" y="4423070"/>
                <a:ext cx="401818" cy="397468"/>
                <a:chOff x="478455" y="548600"/>
                <a:chExt cx="882650" cy="873095"/>
              </a:xfrm>
              <a:effectLst>
                <a:glow rad="63500">
                  <a:schemeClr val="accent1">
                    <a:satMod val="175000"/>
                    <a:alpha val="40000"/>
                  </a:schemeClr>
                </a:glow>
              </a:effectLst>
            </p:grpSpPr>
            <p:grpSp>
              <p:nvGrpSpPr>
                <p:cNvPr id="63" name="Group 62"/>
                <p:cNvGrpSpPr/>
                <p:nvPr/>
              </p:nvGrpSpPr>
              <p:grpSpPr>
                <a:xfrm>
                  <a:off x="478455" y="548600"/>
                  <a:ext cx="882650" cy="862554"/>
                  <a:chOff x="574675" y="5341938"/>
                  <a:chExt cx="882650" cy="862554"/>
                </a:xfrm>
              </p:grpSpPr>
              <p:sp>
                <p:nvSpPr>
                  <p:cNvPr id="65" name="Freeform 160"/>
                  <p:cNvSpPr>
                    <a:spLocks/>
                  </p:cNvSpPr>
                  <p:nvPr/>
                </p:nvSpPr>
                <p:spPr bwMode="auto">
                  <a:xfrm>
                    <a:off x="798513" y="5341938"/>
                    <a:ext cx="433388" cy="568325"/>
                  </a:xfrm>
                  <a:custGeom>
                    <a:avLst/>
                    <a:gdLst>
                      <a:gd name="T0" fmla="*/ 3617 w 7078"/>
                      <a:gd name="T1" fmla="*/ 9258 h 9258"/>
                      <a:gd name="T2" fmla="*/ 3662 w 7078"/>
                      <a:gd name="T3" fmla="*/ 9256 h 9258"/>
                      <a:gd name="T4" fmla="*/ 5573 w 7078"/>
                      <a:gd name="T5" fmla="*/ 8249 h 9258"/>
                      <a:gd name="T6" fmla="*/ 6492 w 7078"/>
                      <a:gd name="T7" fmla="*/ 6723 h 9258"/>
                      <a:gd name="T8" fmla="*/ 7074 w 7078"/>
                      <a:gd name="T9" fmla="*/ 3769 h 9258"/>
                      <a:gd name="T10" fmla="*/ 3581 w 7078"/>
                      <a:gd name="T11" fmla="*/ 0 h 9258"/>
                      <a:gd name="T12" fmla="*/ 3542 w 7078"/>
                      <a:gd name="T13" fmla="*/ 1 h 9258"/>
                      <a:gd name="T14" fmla="*/ 3539 w 7078"/>
                      <a:gd name="T15" fmla="*/ 1 h 9258"/>
                      <a:gd name="T16" fmla="*/ 3537 w 7078"/>
                      <a:gd name="T17" fmla="*/ 1 h 9258"/>
                      <a:gd name="T18" fmla="*/ 3497 w 7078"/>
                      <a:gd name="T19" fmla="*/ 0 h 9258"/>
                      <a:gd name="T20" fmla="*/ 5 w 7078"/>
                      <a:gd name="T21" fmla="*/ 3769 h 9258"/>
                      <a:gd name="T22" fmla="*/ 587 w 7078"/>
                      <a:gd name="T23" fmla="*/ 6723 h 9258"/>
                      <a:gd name="T24" fmla="*/ 1506 w 7078"/>
                      <a:gd name="T25" fmla="*/ 8249 h 9258"/>
                      <a:gd name="T26" fmla="*/ 2282 w 7078"/>
                      <a:gd name="T27" fmla="*/ 8858 h 9258"/>
                      <a:gd name="T28" fmla="*/ 3557 w 7078"/>
                      <a:gd name="T29" fmla="*/ 9256 h 9258"/>
                      <a:gd name="T30" fmla="*/ 3602 w 7078"/>
                      <a:gd name="T31" fmla="*/ 9258 h 9258"/>
                      <a:gd name="T32" fmla="*/ 3605 w 7078"/>
                      <a:gd name="T33" fmla="*/ 9258 h 9258"/>
                      <a:gd name="T34" fmla="*/ 3609 w 7078"/>
                      <a:gd name="T35" fmla="*/ 9258 h 9258"/>
                      <a:gd name="T36" fmla="*/ 3614 w 7078"/>
                      <a:gd name="T37" fmla="*/ 9258 h 9258"/>
                      <a:gd name="T38" fmla="*/ 3617 w 7078"/>
                      <a:gd name="T39" fmla="*/ 9258 h 9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78" h="9258">
                        <a:moveTo>
                          <a:pt x="3617" y="9258"/>
                        </a:moveTo>
                        <a:cubicBezTo>
                          <a:pt x="3662" y="9256"/>
                          <a:pt x="3662" y="9256"/>
                          <a:pt x="3662" y="9256"/>
                        </a:cubicBezTo>
                        <a:cubicBezTo>
                          <a:pt x="4346" y="9222"/>
                          <a:pt x="4989" y="8884"/>
                          <a:pt x="5573" y="8249"/>
                        </a:cubicBezTo>
                        <a:cubicBezTo>
                          <a:pt x="5818" y="7982"/>
                          <a:pt x="6189" y="7441"/>
                          <a:pt x="6492" y="6723"/>
                        </a:cubicBezTo>
                        <a:cubicBezTo>
                          <a:pt x="6883" y="5796"/>
                          <a:pt x="7078" y="4802"/>
                          <a:pt x="7074" y="3769"/>
                        </a:cubicBezTo>
                        <a:cubicBezTo>
                          <a:pt x="7056" y="182"/>
                          <a:pt x="4161" y="0"/>
                          <a:pt x="3581" y="0"/>
                        </a:cubicBezTo>
                        <a:cubicBezTo>
                          <a:pt x="3568" y="0"/>
                          <a:pt x="3555" y="1"/>
                          <a:pt x="3542" y="1"/>
                        </a:cubicBezTo>
                        <a:cubicBezTo>
                          <a:pt x="3539" y="1"/>
                          <a:pt x="3539" y="1"/>
                          <a:pt x="3539" y="1"/>
                        </a:cubicBezTo>
                        <a:cubicBezTo>
                          <a:pt x="3537" y="1"/>
                          <a:pt x="3537" y="1"/>
                          <a:pt x="3537" y="1"/>
                        </a:cubicBezTo>
                        <a:cubicBezTo>
                          <a:pt x="3524" y="1"/>
                          <a:pt x="3511" y="0"/>
                          <a:pt x="3497" y="0"/>
                        </a:cubicBezTo>
                        <a:cubicBezTo>
                          <a:pt x="2917" y="0"/>
                          <a:pt x="22" y="182"/>
                          <a:pt x="5" y="3769"/>
                        </a:cubicBezTo>
                        <a:cubicBezTo>
                          <a:pt x="0" y="4802"/>
                          <a:pt x="196" y="5796"/>
                          <a:pt x="587" y="6723"/>
                        </a:cubicBezTo>
                        <a:cubicBezTo>
                          <a:pt x="890" y="7441"/>
                          <a:pt x="1260" y="7982"/>
                          <a:pt x="1506" y="8249"/>
                        </a:cubicBezTo>
                        <a:cubicBezTo>
                          <a:pt x="1579" y="8329"/>
                          <a:pt x="1852" y="8609"/>
                          <a:pt x="2282" y="8858"/>
                        </a:cubicBezTo>
                        <a:cubicBezTo>
                          <a:pt x="2704" y="9101"/>
                          <a:pt x="3133" y="9235"/>
                          <a:pt x="3557" y="9256"/>
                        </a:cubicBezTo>
                        <a:cubicBezTo>
                          <a:pt x="3602" y="9258"/>
                          <a:pt x="3602" y="9258"/>
                          <a:pt x="3602" y="9258"/>
                        </a:cubicBezTo>
                        <a:cubicBezTo>
                          <a:pt x="3603" y="9258"/>
                          <a:pt x="3604" y="9258"/>
                          <a:pt x="3605" y="9258"/>
                        </a:cubicBezTo>
                        <a:cubicBezTo>
                          <a:pt x="3609" y="9258"/>
                          <a:pt x="3609" y="9258"/>
                          <a:pt x="3609" y="9258"/>
                        </a:cubicBezTo>
                        <a:cubicBezTo>
                          <a:pt x="3614" y="9258"/>
                          <a:pt x="3614" y="9258"/>
                          <a:pt x="3614" y="9258"/>
                        </a:cubicBezTo>
                        <a:cubicBezTo>
                          <a:pt x="3615" y="9258"/>
                          <a:pt x="3616" y="9258"/>
                          <a:pt x="3617" y="9258"/>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66" name="Freeform 161"/>
                  <p:cNvSpPr>
                    <a:spLocks/>
                  </p:cNvSpPr>
                  <p:nvPr/>
                </p:nvSpPr>
                <p:spPr bwMode="auto">
                  <a:xfrm>
                    <a:off x="574675" y="5883817"/>
                    <a:ext cx="882650" cy="320675"/>
                  </a:xfrm>
                  <a:custGeom>
                    <a:avLst/>
                    <a:gdLst>
                      <a:gd name="T0" fmla="*/ 7256 w 14388"/>
                      <a:gd name="T1" fmla="*/ 1199 h 5238"/>
                      <a:gd name="T2" fmla="*/ 7196 w 14388"/>
                      <a:gd name="T3" fmla="*/ 1200 h 5238"/>
                      <a:gd name="T4" fmla="*/ 7030 w 14388"/>
                      <a:gd name="T5" fmla="*/ 1200 h 5238"/>
                      <a:gd name="T6" fmla="*/ 7029 w 14388"/>
                      <a:gd name="T7" fmla="*/ 1185 h 5238"/>
                      <a:gd name="T8" fmla="*/ 6347 w 14388"/>
                      <a:gd name="T9" fmla="*/ 1026 h 5238"/>
                      <a:gd name="T10" fmla="*/ 5656 w 14388"/>
                      <a:gd name="T11" fmla="*/ 691 h 5238"/>
                      <a:gd name="T12" fmla="*/ 5165 w 14388"/>
                      <a:gd name="T13" fmla="*/ 331 h 5238"/>
                      <a:gd name="T14" fmla="*/ 4906 w 14388"/>
                      <a:gd name="T15" fmla="*/ 82 h 5238"/>
                      <a:gd name="T16" fmla="*/ 4833 w 14388"/>
                      <a:gd name="T17" fmla="*/ 0 h 5238"/>
                      <a:gd name="T18" fmla="*/ 1930 w 14388"/>
                      <a:gd name="T19" fmla="*/ 1442 h 5238"/>
                      <a:gd name="T20" fmla="*/ 353 w 14388"/>
                      <a:gd name="T21" fmla="*/ 3302 h 5238"/>
                      <a:gd name="T22" fmla="*/ 36 w 14388"/>
                      <a:gd name="T23" fmla="*/ 4696 h 5238"/>
                      <a:gd name="T24" fmla="*/ 0 w 14388"/>
                      <a:gd name="T25" fmla="*/ 5238 h 5238"/>
                      <a:gd name="T26" fmla="*/ 14388 w 14388"/>
                      <a:gd name="T27" fmla="*/ 5238 h 5238"/>
                      <a:gd name="T28" fmla="*/ 14352 w 14388"/>
                      <a:gd name="T29" fmla="*/ 4696 h 5238"/>
                      <a:gd name="T30" fmla="*/ 14034 w 14388"/>
                      <a:gd name="T31" fmla="*/ 3302 h 5238"/>
                      <a:gd name="T32" fmla="*/ 12458 w 14388"/>
                      <a:gd name="T33" fmla="*/ 1442 h 5238"/>
                      <a:gd name="T34" fmla="*/ 9528 w 14388"/>
                      <a:gd name="T35" fmla="*/ 14 h 5238"/>
                      <a:gd name="T36" fmla="*/ 9467 w 14388"/>
                      <a:gd name="T37" fmla="*/ 82 h 5238"/>
                      <a:gd name="T38" fmla="*/ 9404 w 14388"/>
                      <a:gd name="T39" fmla="*/ 150 h 5238"/>
                      <a:gd name="T40" fmla="*/ 9067 w 14388"/>
                      <a:gd name="T41" fmla="*/ 468 h 5238"/>
                      <a:gd name="T42" fmla="*/ 8337 w 14388"/>
                      <a:gd name="T43" fmla="*/ 941 h 5238"/>
                      <a:gd name="T44" fmla="*/ 7486 w 14388"/>
                      <a:gd name="T45" fmla="*/ 1184 h 5238"/>
                      <a:gd name="T46" fmla="*/ 7486 w 14388"/>
                      <a:gd name="T47" fmla="*/ 1200 h 5238"/>
                      <a:gd name="T48" fmla="*/ 7317 w 14388"/>
                      <a:gd name="T49" fmla="*/ 1200 h 5238"/>
                      <a:gd name="T50" fmla="*/ 7256 w 14388"/>
                      <a:gd name="T51" fmla="*/ 1199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88" h="5238">
                        <a:moveTo>
                          <a:pt x="7256" y="1199"/>
                        </a:moveTo>
                        <a:cubicBezTo>
                          <a:pt x="7234" y="1200"/>
                          <a:pt x="7215" y="1200"/>
                          <a:pt x="7196" y="1200"/>
                        </a:cubicBezTo>
                        <a:cubicBezTo>
                          <a:pt x="7030" y="1200"/>
                          <a:pt x="7030" y="1200"/>
                          <a:pt x="7030" y="1200"/>
                        </a:cubicBezTo>
                        <a:cubicBezTo>
                          <a:pt x="7029" y="1185"/>
                          <a:pt x="7029" y="1185"/>
                          <a:pt x="7029" y="1185"/>
                        </a:cubicBezTo>
                        <a:cubicBezTo>
                          <a:pt x="6803" y="1160"/>
                          <a:pt x="6574" y="1107"/>
                          <a:pt x="6347" y="1026"/>
                        </a:cubicBezTo>
                        <a:cubicBezTo>
                          <a:pt x="6113" y="943"/>
                          <a:pt x="5880" y="830"/>
                          <a:pt x="5656" y="691"/>
                        </a:cubicBezTo>
                        <a:cubicBezTo>
                          <a:pt x="5469" y="591"/>
                          <a:pt x="5304" y="471"/>
                          <a:pt x="5165" y="331"/>
                        </a:cubicBezTo>
                        <a:cubicBezTo>
                          <a:pt x="5069" y="248"/>
                          <a:pt x="4979" y="162"/>
                          <a:pt x="4906" y="82"/>
                        </a:cubicBezTo>
                        <a:cubicBezTo>
                          <a:pt x="4882" y="57"/>
                          <a:pt x="4858" y="29"/>
                          <a:pt x="4833" y="0"/>
                        </a:cubicBezTo>
                        <a:cubicBezTo>
                          <a:pt x="4305" y="257"/>
                          <a:pt x="2739" y="1020"/>
                          <a:pt x="1930" y="1442"/>
                        </a:cubicBezTo>
                        <a:cubicBezTo>
                          <a:pt x="978" y="1938"/>
                          <a:pt x="730" y="2368"/>
                          <a:pt x="353" y="3302"/>
                        </a:cubicBezTo>
                        <a:cubicBezTo>
                          <a:pt x="161" y="3780"/>
                          <a:pt x="74" y="4324"/>
                          <a:pt x="36" y="4696"/>
                        </a:cubicBezTo>
                        <a:cubicBezTo>
                          <a:pt x="13" y="4921"/>
                          <a:pt x="3" y="5112"/>
                          <a:pt x="0" y="5238"/>
                        </a:cubicBezTo>
                        <a:cubicBezTo>
                          <a:pt x="14388" y="5238"/>
                          <a:pt x="14388" y="5238"/>
                          <a:pt x="14388" y="5238"/>
                        </a:cubicBezTo>
                        <a:cubicBezTo>
                          <a:pt x="14384" y="5112"/>
                          <a:pt x="14375" y="4921"/>
                          <a:pt x="14352" y="4696"/>
                        </a:cubicBezTo>
                        <a:cubicBezTo>
                          <a:pt x="14313" y="4324"/>
                          <a:pt x="14227" y="3780"/>
                          <a:pt x="14034" y="3302"/>
                        </a:cubicBezTo>
                        <a:cubicBezTo>
                          <a:pt x="13658" y="2368"/>
                          <a:pt x="13410" y="1938"/>
                          <a:pt x="12458" y="1442"/>
                        </a:cubicBezTo>
                        <a:cubicBezTo>
                          <a:pt x="11625" y="1008"/>
                          <a:pt x="10056" y="263"/>
                          <a:pt x="9528" y="14"/>
                        </a:cubicBezTo>
                        <a:cubicBezTo>
                          <a:pt x="9507" y="38"/>
                          <a:pt x="9487" y="61"/>
                          <a:pt x="9467" y="82"/>
                        </a:cubicBezTo>
                        <a:cubicBezTo>
                          <a:pt x="9446" y="105"/>
                          <a:pt x="9425" y="128"/>
                          <a:pt x="9404" y="150"/>
                        </a:cubicBezTo>
                        <a:cubicBezTo>
                          <a:pt x="9308" y="265"/>
                          <a:pt x="9194" y="372"/>
                          <a:pt x="9067" y="468"/>
                        </a:cubicBezTo>
                        <a:cubicBezTo>
                          <a:pt x="8834" y="664"/>
                          <a:pt x="8589" y="823"/>
                          <a:pt x="8337" y="941"/>
                        </a:cubicBezTo>
                        <a:cubicBezTo>
                          <a:pt x="8062" y="1070"/>
                          <a:pt x="7776" y="1152"/>
                          <a:pt x="7486" y="1184"/>
                        </a:cubicBezTo>
                        <a:cubicBezTo>
                          <a:pt x="7486" y="1200"/>
                          <a:pt x="7486" y="1200"/>
                          <a:pt x="7486" y="1200"/>
                        </a:cubicBezTo>
                        <a:cubicBezTo>
                          <a:pt x="7317" y="1200"/>
                          <a:pt x="7317" y="1200"/>
                          <a:pt x="7317" y="1200"/>
                        </a:cubicBezTo>
                        <a:cubicBezTo>
                          <a:pt x="7298" y="1200"/>
                          <a:pt x="7279" y="1200"/>
                          <a:pt x="7256" y="1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sp>
              <p:nvSpPr>
                <p:cNvPr id="64" name="Freeform 168"/>
                <p:cNvSpPr>
                  <a:spLocks/>
                </p:cNvSpPr>
                <p:nvPr/>
              </p:nvSpPr>
              <p:spPr bwMode="auto">
                <a:xfrm>
                  <a:off x="837846" y="1155594"/>
                  <a:ext cx="144367" cy="266101"/>
                </a:xfrm>
                <a:custGeom>
                  <a:avLst/>
                  <a:gdLst>
                    <a:gd name="T0" fmla="*/ 6 w 43"/>
                    <a:gd name="T1" fmla="*/ 64 h 64"/>
                    <a:gd name="T2" fmla="*/ 37 w 43"/>
                    <a:gd name="T3" fmla="*/ 64 h 64"/>
                    <a:gd name="T4" fmla="*/ 30 w 43"/>
                    <a:gd name="T5" fmla="*/ 32 h 64"/>
                    <a:gd name="T6" fmla="*/ 43 w 43"/>
                    <a:gd name="T7" fmla="*/ 15 h 64"/>
                    <a:gd name="T8" fmla="*/ 21 w 43"/>
                    <a:gd name="T9" fmla="*/ 0 h 64"/>
                    <a:gd name="T10" fmla="*/ 0 w 43"/>
                    <a:gd name="T11" fmla="*/ 15 h 64"/>
                    <a:gd name="T12" fmla="*/ 13 w 43"/>
                    <a:gd name="T13" fmla="*/ 32 h 64"/>
                    <a:gd name="T14" fmla="*/ 6 w 4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6" y="64"/>
                      </a:moveTo>
                      <a:cubicBezTo>
                        <a:pt x="37" y="64"/>
                        <a:pt x="37" y="64"/>
                        <a:pt x="37" y="64"/>
                      </a:cubicBezTo>
                      <a:cubicBezTo>
                        <a:pt x="30" y="32"/>
                        <a:pt x="30" y="32"/>
                        <a:pt x="30" y="32"/>
                      </a:cubicBezTo>
                      <a:cubicBezTo>
                        <a:pt x="43" y="15"/>
                        <a:pt x="43" y="15"/>
                        <a:pt x="43" y="15"/>
                      </a:cubicBezTo>
                      <a:cubicBezTo>
                        <a:pt x="43" y="15"/>
                        <a:pt x="30" y="0"/>
                        <a:pt x="21" y="0"/>
                      </a:cubicBezTo>
                      <a:cubicBezTo>
                        <a:pt x="13" y="0"/>
                        <a:pt x="0" y="15"/>
                        <a:pt x="0" y="15"/>
                      </a:cubicBezTo>
                      <a:cubicBezTo>
                        <a:pt x="13" y="32"/>
                        <a:pt x="13" y="32"/>
                        <a:pt x="13" y="32"/>
                      </a:cubicBezTo>
                      <a:lnTo>
                        <a:pt x="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grpSp>
        <p:sp>
          <p:nvSpPr>
            <p:cNvPr id="67" name="TextBox 66"/>
            <p:cNvSpPr txBox="1"/>
            <p:nvPr/>
          </p:nvSpPr>
          <p:spPr>
            <a:xfrm>
              <a:off x="264435" y="4456388"/>
              <a:ext cx="782722" cy="276999"/>
            </a:xfrm>
            <a:prstGeom prst="rect">
              <a:avLst/>
            </a:prstGeom>
            <a:noFill/>
          </p:spPr>
          <p:txBody>
            <a:bodyPr wrap="square" rtlCol="0">
              <a:spAutoFit/>
            </a:bodyPr>
            <a:lstStyle/>
            <a:p>
              <a:pPr algn="ctr"/>
              <a:r>
                <a:rPr lang="en-US" sz="1200" b="0" dirty="0" smtClean="0">
                  <a:solidFill>
                    <a:srgbClr val="000000"/>
                  </a:solidFill>
                  <a:latin typeface="Calibri" pitchFamily="34" charset="0"/>
                  <a:cs typeface="Calibri" pitchFamily="34" charset="0"/>
                </a:rPr>
                <a:t>Mobile</a:t>
              </a:r>
              <a:endParaRPr lang="en-US" sz="1200" b="0" dirty="0">
                <a:solidFill>
                  <a:srgbClr val="000000"/>
                </a:solidFill>
                <a:latin typeface="Calibri" pitchFamily="34" charset="0"/>
                <a:cs typeface="Calibri" pitchFamily="34" charset="0"/>
              </a:endParaRPr>
            </a:p>
          </p:txBody>
        </p:sp>
        <p:sp>
          <p:nvSpPr>
            <p:cNvPr id="71" name="TextBox 70"/>
            <p:cNvSpPr txBox="1"/>
            <p:nvPr/>
          </p:nvSpPr>
          <p:spPr>
            <a:xfrm>
              <a:off x="186921" y="5376663"/>
              <a:ext cx="860236" cy="461665"/>
            </a:xfrm>
            <a:prstGeom prst="rect">
              <a:avLst/>
            </a:prstGeom>
            <a:noFill/>
          </p:spPr>
          <p:txBody>
            <a:bodyPr wrap="square" rtlCol="0">
              <a:spAutoFit/>
            </a:bodyPr>
            <a:lstStyle/>
            <a:p>
              <a:pPr algn="r"/>
              <a:r>
                <a:rPr lang="en-US" sz="1200" b="0" dirty="0" smtClean="0">
                  <a:solidFill>
                    <a:srgbClr val="000000"/>
                  </a:solidFill>
                  <a:latin typeface="Calibri" pitchFamily="34" charset="0"/>
                  <a:cs typeface="Calibri" pitchFamily="34" charset="0"/>
                </a:rPr>
                <a:t>Resource </a:t>
              </a:r>
            </a:p>
            <a:p>
              <a:pPr algn="r"/>
              <a:r>
                <a:rPr lang="en-US" sz="1200" b="0" dirty="0" smtClean="0">
                  <a:solidFill>
                    <a:srgbClr val="000000"/>
                  </a:solidFill>
                  <a:latin typeface="Calibri" pitchFamily="34" charset="0"/>
                  <a:cs typeface="Calibri" pitchFamily="34" charset="0"/>
                </a:rPr>
                <a:t>Sharing</a:t>
              </a:r>
              <a:endParaRPr lang="en-US" sz="1200" b="0" dirty="0">
                <a:solidFill>
                  <a:srgbClr val="000000"/>
                </a:solidFill>
                <a:latin typeface="Calibri" pitchFamily="34" charset="0"/>
                <a:cs typeface="Calibri" pitchFamily="34" charset="0"/>
              </a:endParaRPr>
            </a:p>
          </p:txBody>
        </p:sp>
        <p:sp>
          <p:nvSpPr>
            <p:cNvPr id="72" name="TextBox 71"/>
            <p:cNvSpPr txBox="1"/>
            <p:nvPr/>
          </p:nvSpPr>
          <p:spPr>
            <a:xfrm>
              <a:off x="2807360" y="5394256"/>
              <a:ext cx="888048" cy="461665"/>
            </a:xfrm>
            <a:prstGeom prst="rect">
              <a:avLst/>
            </a:prstGeom>
            <a:noFill/>
          </p:spPr>
          <p:txBody>
            <a:bodyPr wrap="square" rtlCol="0">
              <a:spAutoFit/>
            </a:bodyPr>
            <a:lstStyle/>
            <a:p>
              <a:r>
                <a:rPr lang="en-US" sz="1200" b="0" dirty="0" smtClean="0">
                  <a:solidFill>
                    <a:srgbClr val="000000"/>
                  </a:solidFill>
                  <a:latin typeface="Calibri" pitchFamily="34" charset="0"/>
                  <a:cs typeface="Calibri" pitchFamily="34" charset="0"/>
                </a:rPr>
                <a:t>Vendor </a:t>
              </a:r>
            </a:p>
            <a:p>
              <a:r>
                <a:rPr lang="en-US" sz="1200" b="0" dirty="0" smtClean="0">
                  <a:solidFill>
                    <a:srgbClr val="000000"/>
                  </a:solidFill>
                  <a:latin typeface="Calibri" pitchFamily="34" charset="0"/>
                  <a:cs typeface="Calibri" pitchFamily="34" charset="0"/>
                </a:rPr>
                <a:t>Systems</a:t>
              </a:r>
              <a:endParaRPr lang="en-US" sz="1200" b="0" dirty="0">
                <a:solidFill>
                  <a:srgbClr val="000000"/>
                </a:solidFill>
                <a:latin typeface="Calibri" pitchFamily="34" charset="0"/>
                <a:cs typeface="Calibri" pitchFamily="34" charset="0"/>
              </a:endParaRPr>
            </a:p>
          </p:txBody>
        </p:sp>
      </p:grpSp>
      <p:sp>
        <p:nvSpPr>
          <p:cNvPr id="85" name="Right Arrow 84"/>
          <p:cNvSpPr/>
          <p:nvPr/>
        </p:nvSpPr>
        <p:spPr bwMode="auto">
          <a:xfrm rot="16200000">
            <a:off x="3977270" y="2523760"/>
            <a:ext cx="889839" cy="428263"/>
          </a:xfrm>
          <a:prstGeom prst="rightArrow">
            <a:avLst>
              <a:gd name="adj1" fmla="val 30061"/>
              <a:gd name="adj2" fmla="val 50000"/>
            </a:avLst>
          </a:prstGeom>
          <a:solidFill>
            <a:schemeClr val="bg1">
              <a:lumMod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86" name="Right Arrow 85"/>
          <p:cNvSpPr/>
          <p:nvPr/>
        </p:nvSpPr>
        <p:spPr bwMode="auto">
          <a:xfrm rot="10800000">
            <a:off x="2807358" y="3010926"/>
            <a:ext cx="1465703" cy="428263"/>
          </a:xfrm>
          <a:prstGeom prst="rightArrow">
            <a:avLst>
              <a:gd name="adj1" fmla="val 33384"/>
              <a:gd name="adj2" fmla="val 50000"/>
            </a:avLst>
          </a:prstGeom>
          <a:solidFill>
            <a:schemeClr val="bg1">
              <a:lumMod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87" name="Right Arrow 86"/>
          <p:cNvSpPr/>
          <p:nvPr/>
        </p:nvSpPr>
        <p:spPr bwMode="auto">
          <a:xfrm>
            <a:off x="4572000" y="3010927"/>
            <a:ext cx="1546225" cy="428263"/>
          </a:xfrm>
          <a:prstGeom prst="rightArrow">
            <a:avLst>
              <a:gd name="adj1" fmla="val 30061"/>
              <a:gd name="adj2" fmla="val 50000"/>
            </a:avLst>
          </a:prstGeom>
          <a:solidFill>
            <a:schemeClr val="bg1">
              <a:lumMod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grpSp>
        <p:nvGrpSpPr>
          <p:cNvPr id="97" name="Group 96"/>
          <p:cNvGrpSpPr/>
          <p:nvPr/>
        </p:nvGrpSpPr>
        <p:grpSpPr>
          <a:xfrm>
            <a:off x="5200134" y="4173460"/>
            <a:ext cx="3785335" cy="1728271"/>
            <a:chOff x="5194315" y="4288277"/>
            <a:chExt cx="3785335" cy="1728271"/>
          </a:xfrm>
        </p:grpSpPr>
        <p:grpSp>
          <p:nvGrpSpPr>
            <p:cNvPr id="96" name="Group 95"/>
            <p:cNvGrpSpPr/>
            <p:nvPr/>
          </p:nvGrpSpPr>
          <p:grpSpPr>
            <a:xfrm>
              <a:off x="5194315" y="4288277"/>
              <a:ext cx="3785335" cy="1728271"/>
              <a:chOff x="5194315" y="4288277"/>
              <a:chExt cx="3785335" cy="1728271"/>
            </a:xfrm>
          </p:grpSpPr>
          <p:grpSp>
            <p:nvGrpSpPr>
              <p:cNvPr id="30" name="Group 29"/>
              <p:cNvGrpSpPr/>
              <p:nvPr/>
            </p:nvGrpSpPr>
            <p:grpSpPr>
              <a:xfrm>
                <a:off x="6833927" y="4288277"/>
                <a:ext cx="1184643" cy="810184"/>
                <a:chOff x="7328845" y="1542002"/>
                <a:chExt cx="1184643" cy="810184"/>
              </a:xfrm>
            </p:grpSpPr>
            <p:sp>
              <p:nvSpPr>
                <p:cNvPr id="31" name="Oval 30"/>
                <p:cNvSpPr/>
                <p:nvPr/>
              </p:nvSpPr>
              <p:spPr>
                <a:xfrm>
                  <a:off x="7328845" y="2174300"/>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01123" y="1542002"/>
                  <a:ext cx="772767" cy="713323"/>
                </a:xfrm>
                <a:prstGeom prst="rect">
                  <a:avLst/>
                </a:prstGeom>
                <a:effectLst/>
              </p:spPr>
            </p:pic>
          </p:grpSp>
          <p:sp>
            <p:nvSpPr>
              <p:cNvPr id="41" name="TextBox 40"/>
              <p:cNvSpPr txBox="1"/>
              <p:nvPr/>
            </p:nvSpPr>
            <p:spPr>
              <a:xfrm>
                <a:off x="7856071" y="4438922"/>
                <a:ext cx="813025" cy="461665"/>
              </a:xfrm>
              <a:prstGeom prst="rect">
                <a:avLst/>
              </a:prstGeom>
              <a:noFill/>
            </p:spPr>
            <p:txBody>
              <a:bodyPr wrap="square" rtlCol="0">
                <a:spAutoFit/>
              </a:bodyPr>
              <a:lstStyle/>
              <a:p>
                <a:r>
                  <a:rPr lang="en-US" sz="1200" b="0" dirty="0" smtClean="0">
                    <a:solidFill>
                      <a:srgbClr val="000000"/>
                    </a:solidFill>
                    <a:latin typeface="Calibri" pitchFamily="34" charset="0"/>
                    <a:cs typeface="Calibri" pitchFamily="34" charset="0"/>
                  </a:rPr>
                  <a:t>Finance </a:t>
                </a:r>
              </a:p>
              <a:p>
                <a:r>
                  <a:rPr lang="en-US" sz="1200" b="0" dirty="0" smtClean="0">
                    <a:solidFill>
                      <a:srgbClr val="000000"/>
                    </a:solidFill>
                    <a:latin typeface="Calibri" pitchFamily="34" charset="0"/>
                    <a:cs typeface="Calibri" pitchFamily="34" charset="0"/>
                  </a:rPr>
                  <a:t>Systems</a:t>
                </a:r>
                <a:endParaRPr lang="en-US" sz="1200" b="0" dirty="0">
                  <a:solidFill>
                    <a:srgbClr val="000000"/>
                  </a:solidFill>
                  <a:latin typeface="Calibri" pitchFamily="34" charset="0"/>
                  <a:cs typeface="Calibri" pitchFamily="34" charset="0"/>
                </a:endParaRPr>
              </a:p>
            </p:txBody>
          </p:sp>
          <p:sp>
            <p:nvSpPr>
              <p:cNvPr id="42" name="TextBox 41"/>
              <p:cNvSpPr txBox="1"/>
              <p:nvPr/>
            </p:nvSpPr>
            <p:spPr>
              <a:xfrm>
                <a:off x="5225439" y="5285952"/>
                <a:ext cx="813026" cy="646331"/>
              </a:xfrm>
              <a:prstGeom prst="rect">
                <a:avLst/>
              </a:prstGeom>
              <a:noFill/>
            </p:spPr>
            <p:txBody>
              <a:bodyPr wrap="square" rtlCol="0">
                <a:spAutoFit/>
              </a:bodyPr>
              <a:lstStyle/>
              <a:p>
                <a:pPr algn="r"/>
                <a:r>
                  <a:rPr lang="en-US" sz="1200" b="0" dirty="0" smtClean="0">
                    <a:solidFill>
                      <a:srgbClr val="000000"/>
                    </a:solidFill>
                    <a:latin typeface="Calibri" pitchFamily="34" charset="0"/>
                    <a:cs typeface="Calibri" pitchFamily="34" charset="0"/>
                  </a:rPr>
                  <a:t>Student </a:t>
                </a:r>
              </a:p>
              <a:p>
                <a:pPr algn="r"/>
                <a:r>
                  <a:rPr lang="en-US" sz="1200" b="0" dirty="0" smtClean="0">
                    <a:solidFill>
                      <a:srgbClr val="000000"/>
                    </a:solidFill>
                    <a:latin typeface="Calibri" pitchFamily="34" charset="0"/>
                    <a:cs typeface="Calibri" pitchFamily="34" charset="0"/>
                  </a:rPr>
                  <a:t>Info </a:t>
                </a:r>
              </a:p>
              <a:p>
                <a:pPr algn="r"/>
                <a:r>
                  <a:rPr lang="en-US" sz="1200" b="0" dirty="0" smtClean="0">
                    <a:solidFill>
                      <a:srgbClr val="000000"/>
                    </a:solidFill>
                    <a:latin typeface="Calibri" pitchFamily="34" charset="0"/>
                    <a:cs typeface="Calibri" pitchFamily="34" charset="0"/>
                  </a:rPr>
                  <a:t>Systems</a:t>
                </a:r>
                <a:endParaRPr lang="en-US" sz="1200" b="0" dirty="0">
                  <a:solidFill>
                    <a:srgbClr val="000000"/>
                  </a:solidFill>
                  <a:latin typeface="Calibri" pitchFamily="34" charset="0"/>
                  <a:cs typeface="Calibri" pitchFamily="34" charset="0"/>
                </a:endParaRPr>
              </a:p>
            </p:txBody>
          </p:sp>
          <p:sp>
            <p:nvSpPr>
              <p:cNvPr id="43" name="TextBox 42"/>
              <p:cNvSpPr txBox="1"/>
              <p:nvPr/>
            </p:nvSpPr>
            <p:spPr>
              <a:xfrm>
                <a:off x="5194315" y="4425123"/>
                <a:ext cx="844150" cy="461665"/>
              </a:xfrm>
              <a:prstGeom prst="rect">
                <a:avLst/>
              </a:prstGeom>
              <a:noFill/>
            </p:spPr>
            <p:txBody>
              <a:bodyPr wrap="square" rtlCol="0">
                <a:spAutoFit/>
              </a:bodyPr>
              <a:lstStyle/>
              <a:p>
                <a:pPr algn="r"/>
                <a:r>
                  <a:rPr lang="en-US" sz="1200" b="0" dirty="0" smtClean="0">
                    <a:solidFill>
                      <a:srgbClr val="000000"/>
                    </a:solidFill>
                    <a:latin typeface="Calibri" pitchFamily="34" charset="0"/>
                    <a:cs typeface="Calibri" pitchFamily="34" charset="0"/>
                  </a:rPr>
                  <a:t>Bursar </a:t>
                </a:r>
              </a:p>
              <a:p>
                <a:pPr algn="r"/>
                <a:r>
                  <a:rPr lang="en-US" sz="1200" b="0" dirty="0" smtClean="0">
                    <a:solidFill>
                      <a:srgbClr val="000000"/>
                    </a:solidFill>
                    <a:latin typeface="Calibri" pitchFamily="34" charset="0"/>
                    <a:cs typeface="Calibri" pitchFamily="34" charset="0"/>
                  </a:rPr>
                  <a:t>Systems</a:t>
                </a:r>
                <a:endParaRPr lang="en-US" sz="1200" b="0" dirty="0">
                  <a:solidFill>
                    <a:srgbClr val="000000"/>
                  </a:solidFill>
                  <a:latin typeface="Calibri" pitchFamily="34" charset="0"/>
                  <a:cs typeface="Calibri" pitchFamily="34" charset="0"/>
                </a:endParaRPr>
              </a:p>
            </p:txBody>
          </p:sp>
          <p:pic>
            <p:nvPicPr>
              <p:cNvPr id="47" name="Picture 4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19077" y="4514263"/>
                <a:ext cx="205516" cy="312384"/>
              </a:xfrm>
              <a:prstGeom prst="rect">
                <a:avLst/>
              </a:prstGeom>
              <a:effectLst>
                <a:glow rad="63500">
                  <a:schemeClr val="accent1">
                    <a:alpha val="30000"/>
                  </a:schemeClr>
                </a:glow>
                <a:softEdge rad="0"/>
              </a:effectLst>
            </p:spPr>
          </p:pic>
          <p:grpSp>
            <p:nvGrpSpPr>
              <p:cNvPr id="83" name="Group 82"/>
              <p:cNvGrpSpPr/>
              <p:nvPr/>
            </p:nvGrpSpPr>
            <p:grpSpPr>
              <a:xfrm>
                <a:off x="5775160" y="4298265"/>
                <a:ext cx="1184643" cy="802266"/>
                <a:chOff x="5970835" y="4262274"/>
                <a:chExt cx="1184643" cy="802266"/>
              </a:xfrm>
            </p:grpSpPr>
            <p:grpSp>
              <p:nvGrpSpPr>
                <p:cNvPr id="21" name="Group 20"/>
                <p:cNvGrpSpPr/>
                <p:nvPr/>
              </p:nvGrpSpPr>
              <p:grpSpPr>
                <a:xfrm>
                  <a:off x="5970835" y="4262274"/>
                  <a:ext cx="1184643" cy="802266"/>
                  <a:chOff x="1875821" y="961448"/>
                  <a:chExt cx="1184643" cy="802266"/>
                </a:xfrm>
              </p:grpSpPr>
              <p:sp>
                <p:nvSpPr>
                  <p:cNvPr id="22" name="Oval 21"/>
                  <p:cNvSpPr/>
                  <p:nvPr/>
                </p:nvSpPr>
                <p:spPr>
                  <a:xfrm>
                    <a:off x="1875821" y="1585828"/>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5451" y="961448"/>
                    <a:ext cx="772767" cy="713323"/>
                  </a:xfrm>
                  <a:prstGeom prst="rect">
                    <a:avLst/>
                  </a:prstGeom>
                  <a:effectLst/>
                </p:spPr>
              </p:pic>
            </p:grpSp>
            <p:grpSp>
              <p:nvGrpSpPr>
                <p:cNvPr id="48" name="Group 47"/>
                <p:cNvGrpSpPr/>
                <p:nvPr/>
              </p:nvGrpSpPr>
              <p:grpSpPr>
                <a:xfrm>
                  <a:off x="6466691" y="4482924"/>
                  <a:ext cx="305550" cy="317126"/>
                  <a:chOff x="1757260" y="4659148"/>
                  <a:chExt cx="1382714" cy="14351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chemeClr val="accent1">
                      <a:satMod val="175000"/>
                      <a:alpha val="40000"/>
                    </a:schemeClr>
                  </a:glow>
                </a:effectLst>
              </p:grpSpPr>
              <p:sp>
                <p:nvSpPr>
                  <p:cNvPr id="49" name="Freeform 26"/>
                  <p:cNvSpPr>
                    <a:spLocks/>
                  </p:cNvSpPr>
                  <p:nvPr/>
                </p:nvSpPr>
                <p:spPr bwMode="auto">
                  <a:xfrm>
                    <a:off x="1757260" y="5713247"/>
                    <a:ext cx="1382714" cy="381001"/>
                  </a:xfrm>
                  <a:custGeom>
                    <a:avLst/>
                    <a:gdLst>
                      <a:gd name="T0" fmla="*/ 871 w 871"/>
                      <a:gd name="T1" fmla="*/ 3 h 240"/>
                      <a:gd name="T2" fmla="*/ 835 w 871"/>
                      <a:gd name="T3" fmla="*/ 38 h 240"/>
                      <a:gd name="T4" fmla="*/ 794 w 871"/>
                      <a:gd name="T5" fmla="*/ 70 h 240"/>
                      <a:gd name="T6" fmla="*/ 792 w 871"/>
                      <a:gd name="T7" fmla="*/ 70 h 240"/>
                      <a:gd name="T8" fmla="*/ 756 w 871"/>
                      <a:gd name="T9" fmla="*/ 92 h 240"/>
                      <a:gd name="T10" fmla="*/ 676 w 871"/>
                      <a:gd name="T11" fmla="*/ 127 h 240"/>
                      <a:gd name="T12" fmla="*/ 586 w 871"/>
                      <a:gd name="T13" fmla="*/ 151 h 240"/>
                      <a:gd name="T14" fmla="*/ 489 w 871"/>
                      <a:gd name="T15" fmla="*/ 163 h 240"/>
                      <a:gd name="T16" fmla="*/ 439 w 871"/>
                      <a:gd name="T17" fmla="*/ 165 h 240"/>
                      <a:gd name="T18" fmla="*/ 351 w 871"/>
                      <a:gd name="T19" fmla="*/ 159 h 240"/>
                      <a:gd name="T20" fmla="*/ 269 w 871"/>
                      <a:gd name="T21" fmla="*/ 146 h 240"/>
                      <a:gd name="T22" fmla="*/ 192 w 871"/>
                      <a:gd name="T23" fmla="*/ 123 h 240"/>
                      <a:gd name="T24" fmla="*/ 122 w 871"/>
                      <a:gd name="T25" fmla="*/ 92 h 240"/>
                      <a:gd name="T26" fmla="*/ 86 w 871"/>
                      <a:gd name="T27" fmla="*/ 72 h 240"/>
                      <a:gd name="T28" fmla="*/ 26 w 871"/>
                      <a:gd name="T29" fmla="*/ 26 h 240"/>
                      <a:gd name="T30" fmla="*/ 0 w 871"/>
                      <a:gd name="T31" fmla="*/ 0 h 240"/>
                      <a:gd name="T32" fmla="*/ 14 w 871"/>
                      <a:gd name="T33" fmla="*/ 48 h 240"/>
                      <a:gd name="T34" fmla="*/ 43 w 871"/>
                      <a:gd name="T35" fmla="*/ 94 h 240"/>
                      <a:gd name="T36" fmla="*/ 87 w 871"/>
                      <a:gd name="T37" fmla="*/ 137 h 240"/>
                      <a:gd name="T38" fmla="*/ 147 w 871"/>
                      <a:gd name="T39" fmla="*/ 175 h 240"/>
                      <a:gd name="T40" fmla="*/ 180 w 871"/>
                      <a:gd name="T41" fmla="*/ 190 h 240"/>
                      <a:gd name="T42" fmla="*/ 249 w 871"/>
                      <a:gd name="T43" fmla="*/ 214 h 240"/>
                      <a:gd name="T44" fmla="*/ 322 w 871"/>
                      <a:gd name="T45" fmla="*/ 230 h 240"/>
                      <a:gd name="T46" fmla="*/ 399 w 871"/>
                      <a:gd name="T47" fmla="*/ 238 h 240"/>
                      <a:gd name="T48" fmla="*/ 439 w 871"/>
                      <a:gd name="T49" fmla="*/ 240 h 240"/>
                      <a:gd name="T50" fmla="*/ 528 w 871"/>
                      <a:gd name="T51" fmla="*/ 233 h 240"/>
                      <a:gd name="T52" fmla="*/ 612 w 871"/>
                      <a:gd name="T53" fmla="*/ 218 h 240"/>
                      <a:gd name="T54" fmla="*/ 693 w 871"/>
                      <a:gd name="T55" fmla="*/ 192 h 240"/>
                      <a:gd name="T56" fmla="*/ 761 w 871"/>
                      <a:gd name="T57" fmla="*/ 156 h 240"/>
                      <a:gd name="T58" fmla="*/ 761 w 871"/>
                      <a:gd name="T59" fmla="*/ 154 h 240"/>
                      <a:gd name="T60" fmla="*/ 806 w 871"/>
                      <a:gd name="T61" fmla="*/ 120 h 240"/>
                      <a:gd name="T62" fmla="*/ 838 w 871"/>
                      <a:gd name="T63" fmla="*/ 84 h 240"/>
                      <a:gd name="T64" fmla="*/ 861 w 871"/>
                      <a:gd name="T65" fmla="*/ 44 h 240"/>
                      <a:gd name="T66" fmla="*/ 871 w 871"/>
                      <a:gd name="T67" fmla="*/ 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40">
                        <a:moveTo>
                          <a:pt x="871" y="3"/>
                        </a:moveTo>
                        <a:lnTo>
                          <a:pt x="871" y="3"/>
                        </a:lnTo>
                        <a:lnTo>
                          <a:pt x="854" y="22"/>
                        </a:lnTo>
                        <a:lnTo>
                          <a:pt x="835" y="38"/>
                        </a:lnTo>
                        <a:lnTo>
                          <a:pt x="814" y="55"/>
                        </a:lnTo>
                        <a:lnTo>
                          <a:pt x="794" y="70"/>
                        </a:lnTo>
                        <a:lnTo>
                          <a:pt x="792" y="70"/>
                        </a:lnTo>
                        <a:lnTo>
                          <a:pt x="792" y="70"/>
                        </a:lnTo>
                        <a:lnTo>
                          <a:pt x="792" y="70"/>
                        </a:lnTo>
                        <a:lnTo>
                          <a:pt x="756" y="92"/>
                        </a:lnTo>
                        <a:lnTo>
                          <a:pt x="717" y="111"/>
                        </a:lnTo>
                        <a:lnTo>
                          <a:pt x="676" y="127"/>
                        </a:lnTo>
                        <a:lnTo>
                          <a:pt x="631" y="141"/>
                        </a:lnTo>
                        <a:lnTo>
                          <a:pt x="586" y="151"/>
                        </a:lnTo>
                        <a:lnTo>
                          <a:pt x="538" y="158"/>
                        </a:lnTo>
                        <a:lnTo>
                          <a:pt x="489" y="163"/>
                        </a:lnTo>
                        <a:lnTo>
                          <a:pt x="439" y="165"/>
                        </a:lnTo>
                        <a:lnTo>
                          <a:pt x="439" y="165"/>
                        </a:lnTo>
                        <a:lnTo>
                          <a:pt x="394" y="163"/>
                        </a:lnTo>
                        <a:lnTo>
                          <a:pt x="351" y="159"/>
                        </a:lnTo>
                        <a:lnTo>
                          <a:pt x="310" y="153"/>
                        </a:lnTo>
                        <a:lnTo>
                          <a:pt x="269" y="146"/>
                        </a:lnTo>
                        <a:lnTo>
                          <a:pt x="230" y="135"/>
                        </a:lnTo>
                        <a:lnTo>
                          <a:pt x="192" y="123"/>
                        </a:lnTo>
                        <a:lnTo>
                          <a:pt x="156" y="110"/>
                        </a:lnTo>
                        <a:lnTo>
                          <a:pt x="122" y="92"/>
                        </a:lnTo>
                        <a:lnTo>
                          <a:pt x="122" y="92"/>
                        </a:lnTo>
                        <a:lnTo>
                          <a:pt x="86" y="72"/>
                        </a:lnTo>
                        <a:lnTo>
                          <a:pt x="53" y="50"/>
                        </a:lnTo>
                        <a:lnTo>
                          <a:pt x="26" y="26"/>
                        </a:lnTo>
                        <a:lnTo>
                          <a:pt x="0" y="0"/>
                        </a:lnTo>
                        <a:lnTo>
                          <a:pt x="0" y="0"/>
                        </a:lnTo>
                        <a:lnTo>
                          <a:pt x="5" y="24"/>
                        </a:lnTo>
                        <a:lnTo>
                          <a:pt x="14" y="48"/>
                        </a:lnTo>
                        <a:lnTo>
                          <a:pt x="26" y="72"/>
                        </a:lnTo>
                        <a:lnTo>
                          <a:pt x="43" y="94"/>
                        </a:lnTo>
                        <a:lnTo>
                          <a:pt x="63" y="116"/>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40"/>
                        </a:lnTo>
                        <a:lnTo>
                          <a:pt x="439" y="240"/>
                        </a:lnTo>
                        <a:lnTo>
                          <a:pt x="484" y="238"/>
                        </a:lnTo>
                        <a:lnTo>
                          <a:pt x="528" y="233"/>
                        </a:lnTo>
                        <a:lnTo>
                          <a:pt x="571" y="228"/>
                        </a:lnTo>
                        <a:lnTo>
                          <a:pt x="612" y="218"/>
                        </a:lnTo>
                        <a:lnTo>
                          <a:pt x="653" y="206"/>
                        </a:lnTo>
                        <a:lnTo>
                          <a:pt x="693" y="192"/>
                        </a:lnTo>
                        <a:lnTo>
                          <a:pt x="729" y="175"/>
                        </a:lnTo>
                        <a:lnTo>
                          <a:pt x="761" y="156"/>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0" name="Freeform 27"/>
                  <p:cNvSpPr>
                    <a:spLocks/>
                  </p:cNvSpPr>
                  <p:nvPr/>
                </p:nvSpPr>
                <p:spPr bwMode="auto">
                  <a:xfrm>
                    <a:off x="1757260" y="5503697"/>
                    <a:ext cx="1382714" cy="377824"/>
                  </a:xfrm>
                  <a:custGeom>
                    <a:avLst/>
                    <a:gdLst>
                      <a:gd name="T0" fmla="*/ 792 w 871"/>
                      <a:gd name="T1" fmla="*/ 70 h 238"/>
                      <a:gd name="T2" fmla="*/ 792 w 871"/>
                      <a:gd name="T3" fmla="*/ 70 h 238"/>
                      <a:gd name="T4" fmla="*/ 717 w 871"/>
                      <a:gd name="T5" fmla="*/ 110 h 238"/>
                      <a:gd name="T6" fmla="*/ 631 w 871"/>
                      <a:gd name="T7" fmla="*/ 139 h 238"/>
                      <a:gd name="T8" fmla="*/ 538 w 871"/>
                      <a:gd name="T9" fmla="*/ 158 h 238"/>
                      <a:gd name="T10" fmla="*/ 439 w 871"/>
                      <a:gd name="T11" fmla="*/ 163 h 238"/>
                      <a:gd name="T12" fmla="*/ 394 w 871"/>
                      <a:gd name="T13" fmla="*/ 163 h 238"/>
                      <a:gd name="T14" fmla="*/ 310 w 871"/>
                      <a:gd name="T15" fmla="*/ 152 h 238"/>
                      <a:gd name="T16" fmla="*/ 230 w 871"/>
                      <a:gd name="T17" fmla="*/ 135 h 238"/>
                      <a:gd name="T18" fmla="*/ 156 w 871"/>
                      <a:gd name="T19" fmla="*/ 110 h 238"/>
                      <a:gd name="T20" fmla="*/ 122 w 871"/>
                      <a:gd name="T21" fmla="*/ 92 h 238"/>
                      <a:gd name="T22" fmla="*/ 53 w 871"/>
                      <a:gd name="T23" fmla="*/ 50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8 h 238"/>
                      <a:gd name="T48" fmla="*/ 653 w 871"/>
                      <a:gd name="T49" fmla="*/ 206 h 238"/>
                      <a:gd name="T50" fmla="*/ 729 w 871"/>
                      <a:gd name="T51" fmla="*/ 175 h 238"/>
                      <a:gd name="T52" fmla="*/ 761 w 871"/>
                      <a:gd name="T53" fmla="*/ 154 h 238"/>
                      <a:gd name="T54" fmla="*/ 785 w 871"/>
                      <a:gd name="T55" fmla="*/ 139 h 238"/>
                      <a:gd name="T56" fmla="*/ 825 w 871"/>
                      <a:gd name="T57" fmla="*/ 103 h 238"/>
                      <a:gd name="T58" fmla="*/ 850 w 871"/>
                      <a:gd name="T59" fmla="*/ 63 h 238"/>
                      <a:gd name="T60" fmla="*/ 866 w 871"/>
                      <a:gd name="T61" fmla="*/ 24 h 238"/>
                      <a:gd name="T62" fmla="*/ 871 w 871"/>
                      <a:gd name="T63" fmla="*/ 3 h 238"/>
                      <a:gd name="T64" fmla="*/ 835 w 871"/>
                      <a:gd name="T65" fmla="*/ 38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10"/>
                        </a:lnTo>
                        <a:lnTo>
                          <a:pt x="676" y="127"/>
                        </a:lnTo>
                        <a:lnTo>
                          <a:pt x="631" y="139"/>
                        </a:lnTo>
                        <a:lnTo>
                          <a:pt x="586" y="149"/>
                        </a:lnTo>
                        <a:lnTo>
                          <a:pt x="538" y="158"/>
                        </a:lnTo>
                        <a:lnTo>
                          <a:pt x="489" y="161"/>
                        </a:lnTo>
                        <a:lnTo>
                          <a:pt x="439" y="163"/>
                        </a:lnTo>
                        <a:lnTo>
                          <a:pt x="439" y="163"/>
                        </a:lnTo>
                        <a:lnTo>
                          <a:pt x="394" y="163"/>
                        </a:lnTo>
                        <a:lnTo>
                          <a:pt x="351" y="159"/>
                        </a:lnTo>
                        <a:lnTo>
                          <a:pt x="310" y="152"/>
                        </a:lnTo>
                        <a:lnTo>
                          <a:pt x="269" y="146"/>
                        </a:lnTo>
                        <a:lnTo>
                          <a:pt x="230" y="135"/>
                        </a:lnTo>
                        <a:lnTo>
                          <a:pt x="192" y="123"/>
                        </a:lnTo>
                        <a:lnTo>
                          <a:pt x="156" y="110"/>
                        </a:lnTo>
                        <a:lnTo>
                          <a:pt x="122" y="92"/>
                        </a:lnTo>
                        <a:lnTo>
                          <a:pt x="122" y="92"/>
                        </a:lnTo>
                        <a:lnTo>
                          <a:pt x="86" y="72"/>
                        </a:lnTo>
                        <a:lnTo>
                          <a:pt x="53" y="50"/>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8"/>
                        </a:lnTo>
                        <a:lnTo>
                          <a:pt x="612" y="218"/>
                        </a:lnTo>
                        <a:lnTo>
                          <a:pt x="653" y="206"/>
                        </a:lnTo>
                        <a:lnTo>
                          <a:pt x="693" y="192"/>
                        </a:lnTo>
                        <a:lnTo>
                          <a:pt x="729" y="175"/>
                        </a:lnTo>
                        <a:lnTo>
                          <a:pt x="761" y="154"/>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lnTo>
                          <a:pt x="854" y="20"/>
                        </a:lnTo>
                        <a:lnTo>
                          <a:pt x="835" y="38"/>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1" name="Freeform 28"/>
                  <p:cNvSpPr>
                    <a:spLocks/>
                  </p:cNvSpPr>
                  <p:nvPr/>
                </p:nvSpPr>
                <p:spPr bwMode="auto">
                  <a:xfrm>
                    <a:off x="1757260" y="5294147"/>
                    <a:ext cx="1382714" cy="377824"/>
                  </a:xfrm>
                  <a:custGeom>
                    <a:avLst/>
                    <a:gdLst>
                      <a:gd name="T0" fmla="*/ 792 w 871"/>
                      <a:gd name="T1" fmla="*/ 70 h 238"/>
                      <a:gd name="T2" fmla="*/ 792 w 871"/>
                      <a:gd name="T3" fmla="*/ 70 h 238"/>
                      <a:gd name="T4" fmla="*/ 717 w 871"/>
                      <a:gd name="T5" fmla="*/ 109 h 238"/>
                      <a:gd name="T6" fmla="*/ 631 w 871"/>
                      <a:gd name="T7" fmla="*/ 139 h 238"/>
                      <a:gd name="T8" fmla="*/ 538 w 871"/>
                      <a:gd name="T9" fmla="*/ 157 h 238"/>
                      <a:gd name="T10" fmla="*/ 439 w 871"/>
                      <a:gd name="T11" fmla="*/ 163 h 238"/>
                      <a:gd name="T12" fmla="*/ 394 w 871"/>
                      <a:gd name="T13" fmla="*/ 163 h 238"/>
                      <a:gd name="T14" fmla="*/ 310 w 871"/>
                      <a:gd name="T15" fmla="*/ 152 h 238"/>
                      <a:gd name="T16" fmla="*/ 230 w 871"/>
                      <a:gd name="T17" fmla="*/ 135 h 238"/>
                      <a:gd name="T18" fmla="*/ 156 w 871"/>
                      <a:gd name="T19" fmla="*/ 108 h 238"/>
                      <a:gd name="T20" fmla="*/ 122 w 871"/>
                      <a:gd name="T21" fmla="*/ 92 h 238"/>
                      <a:gd name="T22" fmla="*/ 53 w 871"/>
                      <a:gd name="T23" fmla="*/ 49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6 h 238"/>
                      <a:gd name="T48" fmla="*/ 653 w 871"/>
                      <a:gd name="T49" fmla="*/ 206 h 238"/>
                      <a:gd name="T50" fmla="*/ 729 w 871"/>
                      <a:gd name="T51" fmla="*/ 175 h 238"/>
                      <a:gd name="T52" fmla="*/ 761 w 871"/>
                      <a:gd name="T53" fmla="*/ 154 h 238"/>
                      <a:gd name="T54" fmla="*/ 785 w 871"/>
                      <a:gd name="T55" fmla="*/ 137 h 238"/>
                      <a:gd name="T56" fmla="*/ 825 w 871"/>
                      <a:gd name="T57" fmla="*/ 101 h 238"/>
                      <a:gd name="T58" fmla="*/ 850 w 871"/>
                      <a:gd name="T59" fmla="*/ 63 h 238"/>
                      <a:gd name="T60" fmla="*/ 866 w 871"/>
                      <a:gd name="T61" fmla="*/ 24 h 238"/>
                      <a:gd name="T62" fmla="*/ 871 w 871"/>
                      <a:gd name="T63" fmla="*/ 3 h 238"/>
                      <a:gd name="T64" fmla="*/ 835 w 871"/>
                      <a:gd name="T65" fmla="*/ 37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09"/>
                        </a:lnTo>
                        <a:lnTo>
                          <a:pt x="676" y="127"/>
                        </a:lnTo>
                        <a:lnTo>
                          <a:pt x="631" y="139"/>
                        </a:lnTo>
                        <a:lnTo>
                          <a:pt x="586" y="149"/>
                        </a:lnTo>
                        <a:lnTo>
                          <a:pt x="538" y="157"/>
                        </a:lnTo>
                        <a:lnTo>
                          <a:pt x="489" y="161"/>
                        </a:lnTo>
                        <a:lnTo>
                          <a:pt x="439" y="163"/>
                        </a:lnTo>
                        <a:lnTo>
                          <a:pt x="439" y="163"/>
                        </a:lnTo>
                        <a:lnTo>
                          <a:pt x="394" y="163"/>
                        </a:lnTo>
                        <a:lnTo>
                          <a:pt x="351" y="159"/>
                        </a:lnTo>
                        <a:lnTo>
                          <a:pt x="310" y="152"/>
                        </a:lnTo>
                        <a:lnTo>
                          <a:pt x="269" y="145"/>
                        </a:lnTo>
                        <a:lnTo>
                          <a:pt x="230" y="135"/>
                        </a:lnTo>
                        <a:lnTo>
                          <a:pt x="192" y="123"/>
                        </a:lnTo>
                        <a:lnTo>
                          <a:pt x="156" y="108"/>
                        </a:lnTo>
                        <a:lnTo>
                          <a:pt x="122" y="92"/>
                        </a:lnTo>
                        <a:lnTo>
                          <a:pt x="122" y="92"/>
                        </a:lnTo>
                        <a:lnTo>
                          <a:pt x="86" y="72"/>
                        </a:lnTo>
                        <a:lnTo>
                          <a:pt x="53" y="49"/>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6"/>
                        </a:lnTo>
                        <a:lnTo>
                          <a:pt x="612" y="218"/>
                        </a:lnTo>
                        <a:lnTo>
                          <a:pt x="653" y="206"/>
                        </a:lnTo>
                        <a:lnTo>
                          <a:pt x="693" y="192"/>
                        </a:lnTo>
                        <a:lnTo>
                          <a:pt x="729" y="175"/>
                        </a:lnTo>
                        <a:lnTo>
                          <a:pt x="761" y="154"/>
                        </a:lnTo>
                        <a:lnTo>
                          <a:pt x="761" y="154"/>
                        </a:lnTo>
                        <a:lnTo>
                          <a:pt x="761" y="154"/>
                        </a:lnTo>
                        <a:lnTo>
                          <a:pt x="785" y="137"/>
                        </a:lnTo>
                        <a:lnTo>
                          <a:pt x="806" y="120"/>
                        </a:lnTo>
                        <a:lnTo>
                          <a:pt x="825" y="101"/>
                        </a:lnTo>
                        <a:lnTo>
                          <a:pt x="838" y="82"/>
                        </a:lnTo>
                        <a:lnTo>
                          <a:pt x="850" y="63"/>
                        </a:lnTo>
                        <a:lnTo>
                          <a:pt x="861" y="43"/>
                        </a:lnTo>
                        <a:lnTo>
                          <a:pt x="866" y="24"/>
                        </a:lnTo>
                        <a:lnTo>
                          <a:pt x="871" y="3"/>
                        </a:lnTo>
                        <a:lnTo>
                          <a:pt x="871" y="3"/>
                        </a:lnTo>
                        <a:lnTo>
                          <a:pt x="854" y="20"/>
                        </a:lnTo>
                        <a:lnTo>
                          <a:pt x="835" y="37"/>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2" name="Freeform 29"/>
                  <p:cNvSpPr>
                    <a:spLocks noEditPoints="1"/>
                  </p:cNvSpPr>
                  <p:nvPr/>
                </p:nvSpPr>
                <p:spPr bwMode="auto">
                  <a:xfrm>
                    <a:off x="1757260" y="4659148"/>
                    <a:ext cx="1382714" cy="803273"/>
                  </a:xfrm>
                  <a:custGeom>
                    <a:avLst/>
                    <a:gdLst>
                      <a:gd name="T0" fmla="*/ 0 w 871"/>
                      <a:gd name="T1" fmla="*/ 257 h 506"/>
                      <a:gd name="T2" fmla="*/ 7 w 871"/>
                      <a:gd name="T3" fmla="*/ 298 h 506"/>
                      <a:gd name="T4" fmla="*/ 26 w 871"/>
                      <a:gd name="T5" fmla="*/ 338 h 506"/>
                      <a:gd name="T6" fmla="*/ 55 w 871"/>
                      <a:gd name="T7" fmla="*/ 376 h 506"/>
                      <a:gd name="T8" fmla="*/ 96 w 871"/>
                      <a:gd name="T9" fmla="*/ 410 h 506"/>
                      <a:gd name="T10" fmla="*/ 147 w 871"/>
                      <a:gd name="T11" fmla="*/ 443 h 506"/>
                      <a:gd name="T12" fmla="*/ 257 w 871"/>
                      <a:gd name="T13" fmla="*/ 484 h 506"/>
                      <a:gd name="T14" fmla="*/ 379 w 871"/>
                      <a:gd name="T15" fmla="*/ 504 h 506"/>
                      <a:gd name="T16" fmla="*/ 504 w 871"/>
                      <a:gd name="T17" fmla="*/ 504 h 506"/>
                      <a:gd name="T18" fmla="*/ 624 w 871"/>
                      <a:gd name="T19" fmla="*/ 482 h 506"/>
                      <a:gd name="T20" fmla="*/ 730 w 871"/>
                      <a:gd name="T21" fmla="*/ 441 h 506"/>
                      <a:gd name="T22" fmla="*/ 761 w 871"/>
                      <a:gd name="T23" fmla="*/ 422 h 506"/>
                      <a:gd name="T24" fmla="*/ 826 w 871"/>
                      <a:gd name="T25" fmla="*/ 367 h 506"/>
                      <a:gd name="T26" fmla="*/ 862 w 871"/>
                      <a:gd name="T27" fmla="*/ 307 h 506"/>
                      <a:gd name="T28" fmla="*/ 871 w 871"/>
                      <a:gd name="T29" fmla="*/ 264 h 506"/>
                      <a:gd name="T30" fmla="*/ 871 w 871"/>
                      <a:gd name="T31" fmla="*/ 240 h 506"/>
                      <a:gd name="T32" fmla="*/ 857 w 871"/>
                      <a:gd name="T33" fmla="*/ 192 h 506"/>
                      <a:gd name="T34" fmla="*/ 809 w 871"/>
                      <a:gd name="T35" fmla="*/ 124 h 506"/>
                      <a:gd name="T36" fmla="*/ 724 w 871"/>
                      <a:gd name="T37" fmla="*/ 65 h 506"/>
                      <a:gd name="T38" fmla="*/ 658 w 871"/>
                      <a:gd name="T39" fmla="*/ 36 h 506"/>
                      <a:gd name="T40" fmla="*/ 549 w 871"/>
                      <a:gd name="T41" fmla="*/ 10 h 506"/>
                      <a:gd name="T42" fmla="*/ 432 w 871"/>
                      <a:gd name="T43" fmla="*/ 0 h 506"/>
                      <a:gd name="T44" fmla="*/ 410 w 871"/>
                      <a:gd name="T45" fmla="*/ 2 h 506"/>
                      <a:gd name="T46" fmla="*/ 369 w 871"/>
                      <a:gd name="T47" fmla="*/ 3 h 506"/>
                      <a:gd name="T48" fmla="*/ 367 w 871"/>
                      <a:gd name="T49" fmla="*/ 3 h 506"/>
                      <a:gd name="T50" fmla="*/ 326 w 871"/>
                      <a:gd name="T51" fmla="*/ 9 h 506"/>
                      <a:gd name="T52" fmla="*/ 286 w 871"/>
                      <a:gd name="T53" fmla="*/ 15 h 506"/>
                      <a:gd name="T54" fmla="*/ 237 w 871"/>
                      <a:gd name="T55" fmla="*/ 27 h 506"/>
                      <a:gd name="T56" fmla="*/ 170 w 871"/>
                      <a:gd name="T57" fmla="*/ 53 h 506"/>
                      <a:gd name="T58" fmla="*/ 110 w 871"/>
                      <a:gd name="T59" fmla="*/ 84 h 506"/>
                      <a:gd name="T60" fmla="*/ 84 w 871"/>
                      <a:gd name="T61" fmla="*/ 103 h 506"/>
                      <a:gd name="T62" fmla="*/ 29 w 871"/>
                      <a:gd name="T63" fmla="*/ 160 h 506"/>
                      <a:gd name="T64" fmla="*/ 3 w 871"/>
                      <a:gd name="T65" fmla="*/ 223 h 506"/>
                      <a:gd name="T66" fmla="*/ 715 w 871"/>
                      <a:gd name="T67" fmla="*/ 398 h 506"/>
                      <a:gd name="T68" fmla="*/ 689 w 871"/>
                      <a:gd name="T69" fmla="*/ 413 h 506"/>
                      <a:gd name="T70" fmla="*/ 597 w 871"/>
                      <a:gd name="T71" fmla="*/ 449 h 506"/>
                      <a:gd name="T72" fmla="*/ 494 w 871"/>
                      <a:gd name="T73" fmla="*/ 468 h 506"/>
                      <a:gd name="T74" fmla="*/ 387 w 871"/>
                      <a:gd name="T75" fmla="*/ 468 h 506"/>
                      <a:gd name="T76" fmla="*/ 283 w 871"/>
                      <a:gd name="T77" fmla="*/ 451 h 506"/>
                      <a:gd name="T78" fmla="*/ 189 w 871"/>
                      <a:gd name="T79" fmla="*/ 415 h 506"/>
                      <a:gd name="T80" fmla="*/ 137 w 871"/>
                      <a:gd name="T81" fmla="*/ 383 h 506"/>
                      <a:gd name="T82" fmla="*/ 84 w 871"/>
                      <a:gd name="T83" fmla="*/ 326 h 506"/>
                      <a:gd name="T84" fmla="*/ 63 w 871"/>
                      <a:gd name="T85" fmla="*/ 266 h 506"/>
                      <a:gd name="T86" fmla="*/ 72 w 871"/>
                      <a:gd name="T87" fmla="*/ 204 h 506"/>
                      <a:gd name="T88" fmla="*/ 111 w 871"/>
                      <a:gd name="T89" fmla="*/ 144 h 506"/>
                      <a:gd name="T90" fmla="*/ 156 w 871"/>
                      <a:gd name="T91" fmla="*/ 110 h 506"/>
                      <a:gd name="T92" fmla="*/ 242 w 871"/>
                      <a:gd name="T93" fmla="*/ 67 h 506"/>
                      <a:gd name="T94" fmla="*/ 341 w 871"/>
                      <a:gd name="T95" fmla="*/ 43 h 506"/>
                      <a:gd name="T96" fmla="*/ 449 w 871"/>
                      <a:gd name="T97" fmla="*/ 38 h 506"/>
                      <a:gd name="T98" fmla="*/ 554 w 871"/>
                      <a:gd name="T99" fmla="*/ 48 h 506"/>
                      <a:gd name="T100" fmla="*/ 653 w 871"/>
                      <a:gd name="T101" fmla="*/ 79 h 506"/>
                      <a:gd name="T102" fmla="*/ 710 w 871"/>
                      <a:gd name="T103" fmla="*/ 108 h 506"/>
                      <a:gd name="T104" fmla="*/ 772 w 871"/>
                      <a:gd name="T105" fmla="*/ 161 h 506"/>
                      <a:gd name="T106" fmla="*/ 804 w 871"/>
                      <a:gd name="T107" fmla="*/ 221 h 506"/>
                      <a:gd name="T108" fmla="*/ 806 w 871"/>
                      <a:gd name="T109" fmla="*/ 283 h 506"/>
                      <a:gd name="T110" fmla="*/ 777 w 871"/>
                      <a:gd name="T111" fmla="*/ 343 h 506"/>
                      <a:gd name="T112" fmla="*/ 715 w 871"/>
                      <a:gd name="T113" fmla="*/ 39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1" h="506">
                        <a:moveTo>
                          <a:pt x="0" y="244"/>
                        </a:moveTo>
                        <a:lnTo>
                          <a:pt x="0" y="244"/>
                        </a:lnTo>
                        <a:lnTo>
                          <a:pt x="0" y="257"/>
                        </a:lnTo>
                        <a:lnTo>
                          <a:pt x="2" y="271"/>
                        </a:lnTo>
                        <a:lnTo>
                          <a:pt x="3" y="285"/>
                        </a:lnTo>
                        <a:lnTo>
                          <a:pt x="7" y="298"/>
                        </a:lnTo>
                        <a:lnTo>
                          <a:pt x="12" y="310"/>
                        </a:lnTo>
                        <a:lnTo>
                          <a:pt x="17" y="324"/>
                        </a:lnTo>
                        <a:lnTo>
                          <a:pt x="26" y="338"/>
                        </a:lnTo>
                        <a:lnTo>
                          <a:pt x="34" y="350"/>
                        </a:lnTo>
                        <a:lnTo>
                          <a:pt x="43" y="364"/>
                        </a:lnTo>
                        <a:lnTo>
                          <a:pt x="55" y="376"/>
                        </a:lnTo>
                        <a:lnTo>
                          <a:pt x="67" y="388"/>
                        </a:lnTo>
                        <a:lnTo>
                          <a:pt x="81" y="400"/>
                        </a:lnTo>
                        <a:lnTo>
                          <a:pt x="96" y="410"/>
                        </a:lnTo>
                        <a:lnTo>
                          <a:pt x="111" y="422"/>
                        </a:lnTo>
                        <a:lnTo>
                          <a:pt x="147" y="443"/>
                        </a:lnTo>
                        <a:lnTo>
                          <a:pt x="147" y="443"/>
                        </a:lnTo>
                        <a:lnTo>
                          <a:pt x="182" y="458"/>
                        </a:lnTo>
                        <a:lnTo>
                          <a:pt x="218" y="472"/>
                        </a:lnTo>
                        <a:lnTo>
                          <a:pt x="257" y="484"/>
                        </a:lnTo>
                        <a:lnTo>
                          <a:pt x="297" y="492"/>
                        </a:lnTo>
                        <a:lnTo>
                          <a:pt x="338" y="499"/>
                        </a:lnTo>
                        <a:lnTo>
                          <a:pt x="379" y="504"/>
                        </a:lnTo>
                        <a:lnTo>
                          <a:pt x="420" y="506"/>
                        </a:lnTo>
                        <a:lnTo>
                          <a:pt x="463" y="506"/>
                        </a:lnTo>
                        <a:lnTo>
                          <a:pt x="504" y="504"/>
                        </a:lnTo>
                        <a:lnTo>
                          <a:pt x="545" y="499"/>
                        </a:lnTo>
                        <a:lnTo>
                          <a:pt x="585" y="492"/>
                        </a:lnTo>
                        <a:lnTo>
                          <a:pt x="624" y="482"/>
                        </a:lnTo>
                        <a:lnTo>
                          <a:pt x="662" y="472"/>
                        </a:lnTo>
                        <a:lnTo>
                          <a:pt x="698" y="458"/>
                        </a:lnTo>
                        <a:lnTo>
                          <a:pt x="730" y="441"/>
                        </a:lnTo>
                        <a:lnTo>
                          <a:pt x="761" y="422"/>
                        </a:lnTo>
                        <a:lnTo>
                          <a:pt x="761" y="422"/>
                        </a:lnTo>
                        <a:lnTo>
                          <a:pt x="761" y="422"/>
                        </a:lnTo>
                        <a:lnTo>
                          <a:pt x="787" y="405"/>
                        </a:lnTo>
                        <a:lnTo>
                          <a:pt x="808" y="386"/>
                        </a:lnTo>
                        <a:lnTo>
                          <a:pt x="826" y="367"/>
                        </a:lnTo>
                        <a:lnTo>
                          <a:pt x="842" y="348"/>
                        </a:lnTo>
                        <a:lnTo>
                          <a:pt x="854" y="328"/>
                        </a:lnTo>
                        <a:lnTo>
                          <a:pt x="862" y="307"/>
                        </a:lnTo>
                        <a:lnTo>
                          <a:pt x="868" y="285"/>
                        </a:lnTo>
                        <a:lnTo>
                          <a:pt x="871" y="264"/>
                        </a:lnTo>
                        <a:lnTo>
                          <a:pt x="871" y="264"/>
                        </a:lnTo>
                        <a:lnTo>
                          <a:pt x="871" y="254"/>
                        </a:lnTo>
                        <a:lnTo>
                          <a:pt x="871" y="254"/>
                        </a:lnTo>
                        <a:lnTo>
                          <a:pt x="871" y="240"/>
                        </a:lnTo>
                        <a:lnTo>
                          <a:pt x="871" y="240"/>
                        </a:lnTo>
                        <a:lnTo>
                          <a:pt x="866" y="216"/>
                        </a:lnTo>
                        <a:lnTo>
                          <a:pt x="857" y="192"/>
                        </a:lnTo>
                        <a:lnTo>
                          <a:pt x="845" y="168"/>
                        </a:lnTo>
                        <a:lnTo>
                          <a:pt x="828" y="146"/>
                        </a:lnTo>
                        <a:lnTo>
                          <a:pt x="809" y="124"/>
                        </a:lnTo>
                        <a:lnTo>
                          <a:pt x="784" y="103"/>
                        </a:lnTo>
                        <a:lnTo>
                          <a:pt x="756" y="84"/>
                        </a:lnTo>
                        <a:lnTo>
                          <a:pt x="724" y="65"/>
                        </a:lnTo>
                        <a:lnTo>
                          <a:pt x="724" y="65"/>
                        </a:lnTo>
                        <a:lnTo>
                          <a:pt x="693" y="50"/>
                        </a:lnTo>
                        <a:lnTo>
                          <a:pt x="658" y="36"/>
                        </a:lnTo>
                        <a:lnTo>
                          <a:pt x="622" y="26"/>
                        </a:lnTo>
                        <a:lnTo>
                          <a:pt x="586" y="17"/>
                        </a:lnTo>
                        <a:lnTo>
                          <a:pt x="549" y="10"/>
                        </a:lnTo>
                        <a:lnTo>
                          <a:pt x="511" y="5"/>
                        </a:lnTo>
                        <a:lnTo>
                          <a:pt x="472" y="2"/>
                        </a:lnTo>
                        <a:lnTo>
                          <a:pt x="432" y="0"/>
                        </a:lnTo>
                        <a:lnTo>
                          <a:pt x="432" y="0"/>
                        </a:lnTo>
                        <a:lnTo>
                          <a:pt x="410" y="2"/>
                        </a:lnTo>
                        <a:lnTo>
                          <a:pt x="410" y="2"/>
                        </a:lnTo>
                        <a:lnTo>
                          <a:pt x="408" y="2"/>
                        </a:lnTo>
                        <a:lnTo>
                          <a:pt x="408" y="2"/>
                        </a:lnTo>
                        <a:lnTo>
                          <a:pt x="369" y="3"/>
                        </a:lnTo>
                        <a:lnTo>
                          <a:pt x="369" y="3"/>
                        </a:lnTo>
                        <a:lnTo>
                          <a:pt x="367" y="3"/>
                        </a:lnTo>
                        <a:lnTo>
                          <a:pt x="367" y="3"/>
                        </a:lnTo>
                        <a:lnTo>
                          <a:pt x="327" y="9"/>
                        </a:lnTo>
                        <a:lnTo>
                          <a:pt x="327" y="9"/>
                        </a:lnTo>
                        <a:lnTo>
                          <a:pt x="326" y="9"/>
                        </a:lnTo>
                        <a:lnTo>
                          <a:pt x="326" y="9"/>
                        </a:lnTo>
                        <a:lnTo>
                          <a:pt x="286" y="15"/>
                        </a:lnTo>
                        <a:lnTo>
                          <a:pt x="286" y="15"/>
                        </a:lnTo>
                        <a:lnTo>
                          <a:pt x="286" y="15"/>
                        </a:lnTo>
                        <a:lnTo>
                          <a:pt x="286" y="15"/>
                        </a:lnTo>
                        <a:lnTo>
                          <a:pt x="237" y="27"/>
                        </a:lnTo>
                        <a:lnTo>
                          <a:pt x="214" y="36"/>
                        </a:lnTo>
                        <a:lnTo>
                          <a:pt x="192" y="43"/>
                        </a:lnTo>
                        <a:lnTo>
                          <a:pt x="170" y="53"/>
                        </a:lnTo>
                        <a:lnTo>
                          <a:pt x="149" y="62"/>
                        </a:lnTo>
                        <a:lnTo>
                          <a:pt x="129" y="74"/>
                        </a:lnTo>
                        <a:lnTo>
                          <a:pt x="110" y="84"/>
                        </a:lnTo>
                        <a:lnTo>
                          <a:pt x="110" y="84"/>
                        </a:lnTo>
                        <a:lnTo>
                          <a:pt x="110" y="84"/>
                        </a:lnTo>
                        <a:lnTo>
                          <a:pt x="84" y="103"/>
                        </a:lnTo>
                        <a:lnTo>
                          <a:pt x="63" y="120"/>
                        </a:lnTo>
                        <a:lnTo>
                          <a:pt x="45" y="141"/>
                        </a:lnTo>
                        <a:lnTo>
                          <a:pt x="29" y="160"/>
                        </a:lnTo>
                        <a:lnTo>
                          <a:pt x="17" y="180"/>
                        </a:lnTo>
                        <a:lnTo>
                          <a:pt x="9" y="201"/>
                        </a:lnTo>
                        <a:lnTo>
                          <a:pt x="3" y="223"/>
                        </a:lnTo>
                        <a:lnTo>
                          <a:pt x="0" y="244"/>
                        </a:lnTo>
                        <a:lnTo>
                          <a:pt x="0" y="244"/>
                        </a:lnTo>
                        <a:close/>
                        <a:moveTo>
                          <a:pt x="715" y="398"/>
                        </a:moveTo>
                        <a:lnTo>
                          <a:pt x="715" y="398"/>
                        </a:lnTo>
                        <a:lnTo>
                          <a:pt x="715" y="398"/>
                        </a:lnTo>
                        <a:lnTo>
                          <a:pt x="689" y="413"/>
                        </a:lnTo>
                        <a:lnTo>
                          <a:pt x="660" y="427"/>
                        </a:lnTo>
                        <a:lnTo>
                          <a:pt x="629" y="439"/>
                        </a:lnTo>
                        <a:lnTo>
                          <a:pt x="597" y="449"/>
                        </a:lnTo>
                        <a:lnTo>
                          <a:pt x="564" y="458"/>
                        </a:lnTo>
                        <a:lnTo>
                          <a:pt x="530" y="463"/>
                        </a:lnTo>
                        <a:lnTo>
                          <a:pt x="494" y="468"/>
                        </a:lnTo>
                        <a:lnTo>
                          <a:pt x="458" y="470"/>
                        </a:lnTo>
                        <a:lnTo>
                          <a:pt x="422" y="470"/>
                        </a:lnTo>
                        <a:lnTo>
                          <a:pt x="387" y="468"/>
                        </a:lnTo>
                        <a:lnTo>
                          <a:pt x="351" y="465"/>
                        </a:lnTo>
                        <a:lnTo>
                          <a:pt x="317" y="458"/>
                        </a:lnTo>
                        <a:lnTo>
                          <a:pt x="283" y="451"/>
                        </a:lnTo>
                        <a:lnTo>
                          <a:pt x="250" y="441"/>
                        </a:lnTo>
                        <a:lnTo>
                          <a:pt x="218" y="429"/>
                        </a:lnTo>
                        <a:lnTo>
                          <a:pt x="189" y="415"/>
                        </a:lnTo>
                        <a:lnTo>
                          <a:pt x="189" y="415"/>
                        </a:lnTo>
                        <a:lnTo>
                          <a:pt x="161" y="400"/>
                        </a:lnTo>
                        <a:lnTo>
                          <a:pt x="137" y="383"/>
                        </a:lnTo>
                        <a:lnTo>
                          <a:pt x="117" y="365"/>
                        </a:lnTo>
                        <a:lnTo>
                          <a:pt x="99" y="347"/>
                        </a:lnTo>
                        <a:lnTo>
                          <a:pt x="84" y="326"/>
                        </a:lnTo>
                        <a:lnTo>
                          <a:pt x="74" y="307"/>
                        </a:lnTo>
                        <a:lnTo>
                          <a:pt x="67" y="286"/>
                        </a:lnTo>
                        <a:lnTo>
                          <a:pt x="63" y="266"/>
                        </a:lnTo>
                        <a:lnTo>
                          <a:pt x="62" y="245"/>
                        </a:lnTo>
                        <a:lnTo>
                          <a:pt x="65" y="225"/>
                        </a:lnTo>
                        <a:lnTo>
                          <a:pt x="72" y="204"/>
                        </a:lnTo>
                        <a:lnTo>
                          <a:pt x="82" y="184"/>
                        </a:lnTo>
                        <a:lnTo>
                          <a:pt x="94" y="163"/>
                        </a:lnTo>
                        <a:lnTo>
                          <a:pt x="111" y="144"/>
                        </a:lnTo>
                        <a:lnTo>
                          <a:pt x="132" y="127"/>
                        </a:lnTo>
                        <a:lnTo>
                          <a:pt x="156" y="110"/>
                        </a:lnTo>
                        <a:lnTo>
                          <a:pt x="156" y="110"/>
                        </a:lnTo>
                        <a:lnTo>
                          <a:pt x="183" y="93"/>
                        </a:lnTo>
                        <a:lnTo>
                          <a:pt x="211" y="79"/>
                        </a:lnTo>
                        <a:lnTo>
                          <a:pt x="242" y="67"/>
                        </a:lnTo>
                        <a:lnTo>
                          <a:pt x="274" y="58"/>
                        </a:lnTo>
                        <a:lnTo>
                          <a:pt x="307" y="50"/>
                        </a:lnTo>
                        <a:lnTo>
                          <a:pt x="341" y="43"/>
                        </a:lnTo>
                        <a:lnTo>
                          <a:pt x="377" y="39"/>
                        </a:lnTo>
                        <a:lnTo>
                          <a:pt x="413" y="38"/>
                        </a:lnTo>
                        <a:lnTo>
                          <a:pt x="449" y="38"/>
                        </a:lnTo>
                        <a:lnTo>
                          <a:pt x="484" y="39"/>
                        </a:lnTo>
                        <a:lnTo>
                          <a:pt x="520" y="43"/>
                        </a:lnTo>
                        <a:lnTo>
                          <a:pt x="554" y="48"/>
                        </a:lnTo>
                        <a:lnTo>
                          <a:pt x="588" y="57"/>
                        </a:lnTo>
                        <a:lnTo>
                          <a:pt x="622" y="67"/>
                        </a:lnTo>
                        <a:lnTo>
                          <a:pt x="653" y="79"/>
                        </a:lnTo>
                        <a:lnTo>
                          <a:pt x="682" y="93"/>
                        </a:lnTo>
                        <a:lnTo>
                          <a:pt x="682" y="93"/>
                        </a:lnTo>
                        <a:lnTo>
                          <a:pt x="710" y="108"/>
                        </a:lnTo>
                        <a:lnTo>
                          <a:pt x="734" y="125"/>
                        </a:lnTo>
                        <a:lnTo>
                          <a:pt x="754" y="142"/>
                        </a:lnTo>
                        <a:lnTo>
                          <a:pt x="772" y="161"/>
                        </a:lnTo>
                        <a:lnTo>
                          <a:pt x="787" y="180"/>
                        </a:lnTo>
                        <a:lnTo>
                          <a:pt x="797" y="201"/>
                        </a:lnTo>
                        <a:lnTo>
                          <a:pt x="804" y="221"/>
                        </a:lnTo>
                        <a:lnTo>
                          <a:pt x="808" y="242"/>
                        </a:lnTo>
                        <a:lnTo>
                          <a:pt x="809" y="262"/>
                        </a:lnTo>
                        <a:lnTo>
                          <a:pt x="806" y="283"/>
                        </a:lnTo>
                        <a:lnTo>
                          <a:pt x="799" y="304"/>
                        </a:lnTo>
                        <a:lnTo>
                          <a:pt x="790" y="324"/>
                        </a:lnTo>
                        <a:lnTo>
                          <a:pt x="777" y="343"/>
                        </a:lnTo>
                        <a:lnTo>
                          <a:pt x="760" y="362"/>
                        </a:lnTo>
                        <a:lnTo>
                          <a:pt x="739" y="381"/>
                        </a:lnTo>
                        <a:lnTo>
                          <a:pt x="715" y="398"/>
                        </a:lnTo>
                        <a:lnTo>
                          <a:pt x="715"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3" name="Freeform 30"/>
                  <p:cNvSpPr>
                    <a:spLocks noEditPoints="1"/>
                  </p:cNvSpPr>
                  <p:nvPr/>
                </p:nvSpPr>
                <p:spPr bwMode="auto">
                  <a:xfrm>
                    <a:off x="1895373" y="4740111"/>
                    <a:ext cx="1108076" cy="642936"/>
                  </a:xfrm>
                  <a:custGeom>
                    <a:avLst/>
                    <a:gdLst>
                      <a:gd name="T0" fmla="*/ 64 w 698"/>
                      <a:gd name="T1" fmla="*/ 83 h 405"/>
                      <a:gd name="T2" fmla="*/ 18 w 698"/>
                      <a:gd name="T3" fmla="*/ 136 h 405"/>
                      <a:gd name="T4" fmla="*/ 0 w 698"/>
                      <a:gd name="T5" fmla="*/ 194 h 405"/>
                      <a:gd name="T6" fmla="*/ 11 w 698"/>
                      <a:gd name="T7" fmla="*/ 253 h 405"/>
                      <a:gd name="T8" fmla="*/ 50 w 698"/>
                      <a:gd name="T9" fmla="*/ 306 h 405"/>
                      <a:gd name="T10" fmla="*/ 117 w 698"/>
                      <a:gd name="T11" fmla="*/ 354 h 405"/>
                      <a:gd name="T12" fmla="*/ 175 w 698"/>
                      <a:gd name="T13" fmla="*/ 378 h 405"/>
                      <a:gd name="T14" fmla="*/ 270 w 698"/>
                      <a:gd name="T15" fmla="*/ 400 h 405"/>
                      <a:gd name="T16" fmla="*/ 371 w 698"/>
                      <a:gd name="T17" fmla="*/ 405 h 405"/>
                      <a:gd name="T18" fmla="*/ 469 w 698"/>
                      <a:gd name="T19" fmla="*/ 393 h 405"/>
                      <a:gd name="T20" fmla="*/ 558 w 698"/>
                      <a:gd name="T21" fmla="*/ 366 h 405"/>
                      <a:gd name="T22" fmla="*/ 611 w 698"/>
                      <a:gd name="T23" fmla="*/ 338 h 405"/>
                      <a:gd name="T24" fmla="*/ 667 w 698"/>
                      <a:gd name="T25" fmla="*/ 287 h 405"/>
                      <a:gd name="T26" fmla="*/ 695 w 698"/>
                      <a:gd name="T27" fmla="*/ 230 h 405"/>
                      <a:gd name="T28" fmla="*/ 693 w 698"/>
                      <a:gd name="T29" fmla="*/ 172 h 405"/>
                      <a:gd name="T30" fmla="*/ 664 w 698"/>
                      <a:gd name="T31" fmla="*/ 115 h 405"/>
                      <a:gd name="T32" fmla="*/ 606 w 698"/>
                      <a:gd name="T33" fmla="*/ 66 h 405"/>
                      <a:gd name="T34" fmla="*/ 553 w 698"/>
                      <a:gd name="T35" fmla="*/ 38 h 405"/>
                      <a:gd name="T36" fmla="*/ 460 w 698"/>
                      <a:gd name="T37" fmla="*/ 11 h 405"/>
                      <a:gd name="T38" fmla="*/ 361 w 698"/>
                      <a:gd name="T39" fmla="*/ 0 h 405"/>
                      <a:gd name="T40" fmla="*/ 261 w 698"/>
                      <a:gd name="T41" fmla="*/ 6 h 405"/>
                      <a:gd name="T42" fmla="*/ 167 w 698"/>
                      <a:gd name="T43" fmla="*/ 28 h 405"/>
                      <a:gd name="T44" fmla="*/ 86 w 698"/>
                      <a:gd name="T45" fmla="*/ 67 h 405"/>
                      <a:gd name="T46" fmla="*/ 194 w 698"/>
                      <a:gd name="T47" fmla="*/ 323 h 405"/>
                      <a:gd name="T48" fmla="*/ 184 w 698"/>
                      <a:gd name="T49" fmla="*/ 326 h 405"/>
                      <a:gd name="T50" fmla="*/ 172 w 698"/>
                      <a:gd name="T51" fmla="*/ 323 h 405"/>
                      <a:gd name="T52" fmla="*/ 160 w 698"/>
                      <a:gd name="T53" fmla="*/ 316 h 405"/>
                      <a:gd name="T54" fmla="*/ 163 w 698"/>
                      <a:gd name="T55" fmla="*/ 308 h 405"/>
                      <a:gd name="T56" fmla="*/ 163 w 698"/>
                      <a:gd name="T57" fmla="*/ 282 h 405"/>
                      <a:gd name="T58" fmla="*/ 120 w 698"/>
                      <a:gd name="T59" fmla="*/ 246 h 405"/>
                      <a:gd name="T60" fmla="*/ 119 w 698"/>
                      <a:gd name="T61" fmla="*/ 234 h 405"/>
                      <a:gd name="T62" fmla="*/ 175 w 698"/>
                      <a:gd name="T63" fmla="*/ 215 h 405"/>
                      <a:gd name="T64" fmla="*/ 184 w 698"/>
                      <a:gd name="T65" fmla="*/ 215 h 405"/>
                      <a:gd name="T66" fmla="*/ 198 w 698"/>
                      <a:gd name="T67" fmla="*/ 234 h 405"/>
                      <a:gd name="T68" fmla="*/ 230 w 698"/>
                      <a:gd name="T69" fmla="*/ 263 h 405"/>
                      <a:gd name="T70" fmla="*/ 300 w 698"/>
                      <a:gd name="T71" fmla="*/ 186 h 405"/>
                      <a:gd name="T72" fmla="*/ 285 w 698"/>
                      <a:gd name="T73" fmla="*/ 155 h 405"/>
                      <a:gd name="T74" fmla="*/ 288 w 698"/>
                      <a:gd name="T75" fmla="*/ 134 h 405"/>
                      <a:gd name="T76" fmla="*/ 306 w 698"/>
                      <a:gd name="T77" fmla="*/ 112 h 405"/>
                      <a:gd name="T78" fmla="*/ 328 w 698"/>
                      <a:gd name="T79" fmla="*/ 98 h 405"/>
                      <a:gd name="T80" fmla="*/ 366 w 698"/>
                      <a:gd name="T81" fmla="*/ 85 h 405"/>
                      <a:gd name="T82" fmla="*/ 439 w 698"/>
                      <a:gd name="T83" fmla="*/ 83 h 405"/>
                      <a:gd name="T84" fmla="*/ 487 w 698"/>
                      <a:gd name="T85" fmla="*/ 95 h 405"/>
                      <a:gd name="T86" fmla="*/ 515 w 698"/>
                      <a:gd name="T87" fmla="*/ 78 h 405"/>
                      <a:gd name="T88" fmla="*/ 529 w 698"/>
                      <a:gd name="T89" fmla="*/ 81 h 405"/>
                      <a:gd name="T90" fmla="*/ 544 w 698"/>
                      <a:gd name="T91" fmla="*/ 88 h 405"/>
                      <a:gd name="T92" fmla="*/ 541 w 698"/>
                      <a:gd name="T93" fmla="*/ 97 h 405"/>
                      <a:gd name="T94" fmla="*/ 535 w 698"/>
                      <a:gd name="T95" fmla="*/ 122 h 405"/>
                      <a:gd name="T96" fmla="*/ 571 w 698"/>
                      <a:gd name="T97" fmla="*/ 157 h 405"/>
                      <a:gd name="T98" fmla="*/ 571 w 698"/>
                      <a:gd name="T99" fmla="*/ 169 h 405"/>
                      <a:gd name="T100" fmla="*/ 520 w 698"/>
                      <a:gd name="T101" fmla="*/ 182 h 405"/>
                      <a:gd name="T102" fmla="*/ 511 w 698"/>
                      <a:gd name="T103" fmla="*/ 182 h 405"/>
                      <a:gd name="T104" fmla="*/ 499 w 698"/>
                      <a:gd name="T105" fmla="*/ 165 h 405"/>
                      <a:gd name="T106" fmla="*/ 472 w 698"/>
                      <a:gd name="T107" fmla="*/ 141 h 405"/>
                      <a:gd name="T108" fmla="*/ 405 w 698"/>
                      <a:gd name="T109" fmla="*/ 217 h 405"/>
                      <a:gd name="T110" fmla="*/ 419 w 698"/>
                      <a:gd name="T111" fmla="*/ 249 h 405"/>
                      <a:gd name="T112" fmla="*/ 415 w 698"/>
                      <a:gd name="T113" fmla="*/ 271 h 405"/>
                      <a:gd name="T114" fmla="*/ 398 w 698"/>
                      <a:gd name="T115" fmla="*/ 292 h 405"/>
                      <a:gd name="T116" fmla="*/ 376 w 698"/>
                      <a:gd name="T117" fmla="*/ 306 h 405"/>
                      <a:gd name="T118" fmla="*/ 340 w 698"/>
                      <a:gd name="T119" fmla="*/ 320 h 405"/>
                      <a:gd name="T120" fmla="*/ 270 w 698"/>
                      <a:gd name="T121" fmla="*/ 323 h 405"/>
                      <a:gd name="T122" fmla="*/ 213 w 698"/>
                      <a:gd name="T123" fmla="*/ 31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8" h="405">
                        <a:moveTo>
                          <a:pt x="86" y="67"/>
                        </a:moveTo>
                        <a:lnTo>
                          <a:pt x="86" y="67"/>
                        </a:lnTo>
                        <a:lnTo>
                          <a:pt x="64" y="83"/>
                        </a:lnTo>
                        <a:lnTo>
                          <a:pt x="45" y="100"/>
                        </a:lnTo>
                        <a:lnTo>
                          <a:pt x="30" y="119"/>
                        </a:lnTo>
                        <a:lnTo>
                          <a:pt x="18" y="136"/>
                        </a:lnTo>
                        <a:lnTo>
                          <a:pt x="9" y="155"/>
                        </a:lnTo>
                        <a:lnTo>
                          <a:pt x="2" y="175"/>
                        </a:lnTo>
                        <a:lnTo>
                          <a:pt x="0" y="194"/>
                        </a:lnTo>
                        <a:lnTo>
                          <a:pt x="0" y="213"/>
                        </a:lnTo>
                        <a:lnTo>
                          <a:pt x="4" y="234"/>
                        </a:lnTo>
                        <a:lnTo>
                          <a:pt x="11" y="253"/>
                        </a:lnTo>
                        <a:lnTo>
                          <a:pt x="21" y="271"/>
                        </a:lnTo>
                        <a:lnTo>
                          <a:pt x="33" y="289"/>
                        </a:lnTo>
                        <a:lnTo>
                          <a:pt x="50" y="306"/>
                        </a:lnTo>
                        <a:lnTo>
                          <a:pt x="69" y="323"/>
                        </a:lnTo>
                        <a:lnTo>
                          <a:pt x="91" y="338"/>
                        </a:lnTo>
                        <a:lnTo>
                          <a:pt x="117" y="354"/>
                        </a:lnTo>
                        <a:lnTo>
                          <a:pt x="117" y="354"/>
                        </a:lnTo>
                        <a:lnTo>
                          <a:pt x="144" y="366"/>
                        </a:lnTo>
                        <a:lnTo>
                          <a:pt x="175" y="378"/>
                        </a:lnTo>
                        <a:lnTo>
                          <a:pt x="206" y="386"/>
                        </a:lnTo>
                        <a:lnTo>
                          <a:pt x="237" y="395"/>
                        </a:lnTo>
                        <a:lnTo>
                          <a:pt x="270" y="400"/>
                        </a:lnTo>
                        <a:lnTo>
                          <a:pt x="304" y="404"/>
                        </a:lnTo>
                        <a:lnTo>
                          <a:pt x="336" y="405"/>
                        </a:lnTo>
                        <a:lnTo>
                          <a:pt x="371" y="405"/>
                        </a:lnTo>
                        <a:lnTo>
                          <a:pt x="403" y="404"/>
                        </a:lnTo>
                        <a:lnTo>
                          <a:pt x="436" y="398"/>
                        </a:lnTo>
                        <a:lnTo>
                          <a:pt x="469" y="393"/>
                        </a:lnTo>
                        <a:lnTo>
                          <a:pt x="499" y="386"/>
                        </a:lnTo>
                        <a:lnTo>
                          <a:pt x="530" y="376"/>
                        </a:lnTo>
                        <a:lnTo>
                          <a:pt x="558" y="366"/>
                        </a:lnTo>
                        <a:lnTo>
                          <a:pt x="585" y="352"/>
                        </a:lnTo>
                        <a:lnTo>
                          <a:pt x="611" y="338"/>
                        </a:lnTo>
                        <a:lnTo>
                          <a:pt x="611" y="338"/>
                        </a:lnTo>
                        <a:lnTo>
                          <a:pt x="633" y="321"/>
                        </a:lnTo>
                        <a:lnTo>
                          <a:pt x="652" y="304"/>
                        </a:lnTo>
                        <a:lnTo>
                          <a:pt x="667" y="287"/>
                        </a:lnTo>
                        <a:lnTo>
                          <a:pt x="679" y="268"/>
                        </a:lnTo>
                        <a:lnTo>
                          <a:pt x="688" y="249"/>
                        </a:lnTo>
                        <a:lnTo>
                          <a:pt x="695" y="230"/>
                        </a:lnTo>
                        <a:lnTo>
                          <a:pt x="698" y="211"/>
                        </a:lnTo>
                        <a:lnTo>
                          <a:pt x="697" y="191"/>
                        </a:lnTo>
                        <a:lnTo>
                          <a:pt x="693" y="172"/>
                        </a:lnTo>
                        <a:lnTo>
                          <a:pt x="686" y="153"/>
                        </a:lnTo>
                        <a:lnTo>
                          <a:pt x="676" y="134"/>
                        </a:lnTo>
                        <a:lnTo>
                          <a:pt x="664" y="115"/>
                        </a:lnTo>
                        <a:lnTo>
                          <a:pt x="647" y="98"/>
                        </a:lnTo>
                        <a:lnTo>
                          <a:pt x="628" y="83"/>
                        </a:lnTo>
                        <a:lnTo>
                          <a:pt x="606" y="66"/>
                        </a:lnTo>
                        <a:lnTo>
                          <a:pt x="580" y="52"/>
                        </a:lnTo>
                        <a:lnTo>
                          <a:pt x="580" y="52"/>
                        </a:lnTo>
                        <a:lnTo>
                          <a:pt x="553" y="38"/>
                        </a:lnTo>
                        <a:lnTo>
                          <a:pt x="522" y="28"/>
                        </a:lnTo>
                        <a:lnTo>
                          <a:pt x="493" y="18"/>
                        </a:lnTo>
                        <a:lnTo>
                          <a:pt x="460" y="11"/>
                        </a:lnTo>
                        <a:lnTo>
                          <a:pt x="427" y="6"/>
                        </a:lnTo>
                        <a:lnTo>
                          <a:pt x="395" y="2"/>
                        </a:lnTo>
                        <a:lnTo>
                          <a:pt x="361" y="0"/>
                        </a:lnTo>
                        <a:lnTo>
                          <a:pt x="328" y="0"/>
                        </a:lnTo>
                        <a:lnTo>
                          <a:pt x="294" y="2"/>
                        </a:lnTo>
                        <a:lnTo>
                          <a:pt x="261" y="6"/>
                        </a:lnTo>
                        <a:lnTo>
                          <a:pt x="228" y="12"/>
                        </a:lnTo>
                        <a:lnTo>
                          <a:pt x="198" y="19"/>
                        </a:lnTo>
                        <a:lnTo>
                          <a:pt x="167" y="28"/>
                        </a:lnTo>
                        <a:lnTo>
                          <a:pt x="139" y="40"/>
                        </a:lnTo>
                        <a:lnTo>
                          <a:pt x="112" y="52"/>
                        </a:lnTo>
                        <a:lnTo>
                          <a:pt x="86" y="67"/>
                        </a:lnTo>
                        <a:lnTo>
                          <a:pt x="86" y="67"/>
                        </a:lnTo>
                        <a:close/>
                        <a:moveTo>
                          <a:pt x="213" y="311"/>
                        </a:moveTo>
                        <a:lnTo>
                          <a:pt x="194" y="323"/>
                        </a:lnTo>
                        <a:lnTo>
                          <a:pt x="194" y="323"/>
                        </a:lnTo>
                        <a:lnTo>
                          <a:pt x="189" y="326"/>
                        </a:lnTo>
                        <a:lnTo>
                          <a:pt x="184" y="326"/>
                        </a:lnTo>
                        <a:lnTo>
                          <a:pt x="180" y="326"/>
                        </a:lnTo>
                        <a:lnTo>
                          <a:pt x="174" y="323"/>
                        </a:lnTo>
                        <a:lnTo>
                          <a:pt x="172" y="323"/>
                        </a:lnTo>
                        <a:lnTo>
                          <a:pt x="165" y="318"/>
                        </a:lnTo>
                        <a:lnTo>
                          <a:pt x="165" y="318"/>
                        </a:lnTo>
                        <a:lnTo>
                          <a:pt x="160" y="316"/>
                        </a:lnTo>
                        <a:lnTo>
                          <a:pt x="156" y="313"/>
                        </a:lnTo>
                        <a:lnTo>
                          <a:pt x="158" y="311"/>
                        </a:lnTo>
                        <a:lnTo>
                          <a:pt x="163" y="308"/>
                        </a:lnTo>
                        <a:lnTo>
                          <a:pt x="182" y="294"/>
                        </a:lnTo>
                        <a:lnTo>
                          <a:pt x="182" y="294"/>
                        </a:lnTo>
                        <a:lnTo>
                          <a:pt x="163" y="282"/>
                        </a:lnTo>
                        <a:lnTo>
                          <a:pt x="139" y="265"/>
                        </a:lnTo>
                        <a:lnTo>
                          <a:pt x="129" y="254"/>
                        </a:lnTo>
                        <a:lnTo>
                          <a:pt x="120" y="246"/>
                        </a:lnTo>
                        <a:lnTo>
                          <a:pt x="117" y="239"/>
                        </a:lnTo>
                        <a:lnTo>
                          <a:pt x="117" y="235"/>
                        </a:lnTo>
                        <a:lnTo>
                          <a:pt x="119" y="234"/>
                        </a:lnTo>
                        <a:lnTo>
                          <a:pt x="119" y="234"/>
                        </a:lnTo>
                        <a:lnTo>
                          <a:pt x="124" y="232"/>
                        </a:lnTo>
                        <a:lnTo>
                          <a:pt x="175" y="215"/>
                        </a:lnTo>
                        <a:lnTo>
                          <a:pt x="175" y="215"/>
                        </a:lnTo>
                        <a:lnTo>
                          <a:pt x="179" y="215"/>
                        </a:lnTo>
                        <a:lnTo>
                          <a:pt x="184" y="215"/>
                        </a:lnTo>
                        <a:lnTo>
                          <a:pt x="184" y="215"/>
                        </a:lnTo>
                        <a:lnTo>
                          <a:pt x="189" y="220"/>
                        </a:lnTo>
                        <a:lnTo>
                          <a:pt x="198" y="234"/>
                        </a:lnTo>
                        <a:lnTo>
                          <a:pt x="211" y="247"/>
                        </a:lnTo>
                        <a:lnTo>
                          <a:pt x="220" y="256"/>
                        </a:lnTo>
                        <a:lnTo>
                          <a:pt x="230" y="263"/>
                        </a:lnTo>
                        <a:lnTo>
                          <a:pt x="318" y="206"/>
                        </a:lnTo>
                        <a:lnTo>
                          <a:pt x="318" y="206"/>
                        </a:lnTo>
                        <a:lnTo>
                          <a:pt x="300" y="186"/>
                        </a:lnTo>
                        <a:lnTo>
                          <a:pt x="294" y="174"/>
                        </a:lnTo>
                        <a:lnTo>
                          <a:pt x="287" y="162"/>
                        </a:lnTo>
                        <a:lnTo>
                          <a:pt x="285" y="155"/>
                        </a:lnTo>
                        <a:lnTo>
                          <a:pt x="285" y="148"/>
                        </a:lnTo>
                        <a:lnTo>
                          <a:pt x="285" y="141"/>
                        </a:lnTo>
                        <a:lnTo>
                          <a:pt x="288" y="134"/>
                        </a:lnTo>
                        <a:lnTo>
                          <a:pt x="292" y="126"/>
                        </a:lnTo>
                        <a:lnTo>
                          <a:pt x="297" y="119"/>
                        </a:lnTo>
                        <a:lnTo>
                          <a:pt x="306" y="112"/>
                        </a:lnTo>
                        <a:lnTo>
                          <a:pt x="314" y="105"/>
                        </a:lnTo>
                        <a:lnTo>
                          <a:pt x="314" y="105"/>
                        </a:lnTo>
                        <a:lnTo>
                          <a:pt x="328" y="98"/>
                        </a:lnTo>
                        <a:lnTo>
                          <a:pt x="340" y="91"/>
                        </a:lnTo>
                        <a:lnTo>
                          <a:pt x="354" y="88"/>
                        </a:lnTo>
                        <a:lnTo>
                          <a:pt x="366" y="85"/>
                        </a:lnTo>
                        <a:lnTo>
                          <a:pt x="391" y="79"/>
                        </a:lnTo>
                        <a:lnTo>
                          <a:pt x="417" y="79"/>
                        </a:lnTo>
                        <a:lnTo>
                          <a:pt x="439" y="83"/>
                        </a:lnTo>
                        <a:lnTo>
                          <a:pt x="460" y="86"/>
                        </a:lnTo>
                        <a:lnTo>
                          <a:pt x="475" y="90"/>
                        </a:lnTo>
                        <a:lnTo>
                          <a:pt x="487" y="95"/>
                        </a:lnTo>
                        <a:lnTo>
                          <a:pt x="510" y="81"/>
                        </a:lnTo>
                        <a:lnTo>
                          <a:pt x="510" y="81"/>
                        </a:lnTo>
                        <a:lnTo>
                          <a:pt x="515" y="78"/>
                        </a:lnTo>
                        <a:lnTo>
                          <a:pt x="518" y="78"/>
                        </a:lnTo>
                        <a:lnTo>
                          <a:pt x="523" y="78"/>
                        </a:lnTo>
                        <a:lnTo>
                          <a:pt x="529" y="81"/>
                        </a:lnTo>
                        <a:lnTo>
                          <a:pt x="539" y="86"/>
                        </a:lnTo>
                        <a:lnTo>
                          <a:pt x="539" y="86"/>
                        </a:lnTo>
                        <a:lnTo>
                          <a:pt x="544" y="88"/>
                        </a:lnTo>
                        <a:lnTo>
                          <a:pt x="546" y="91"/>
                        </a:lnTo>
                        <a:lnTo>
                          <a:pt x="544" y="93"/>
                        </a:lnTo>
                        <a:lnTo>
                          <a:pt x="541" y="97"/>
                        </a:lnTo>
                        <a:lnTo>
                          <a:pt x="518" y="112"/>
                        </a:lnTo>
                        <a:lnTo>
                          <a:pt x="518" y="112"/>
                        </a:lnTo>
                        <a:lnTo>
                          <a:pt x="535" y="122"/>
                        </a:lnTo>
                        <a:lnTo>
                          <a:pt x="556" y="139"/>
                        </a:lnTo>
                        <a:lnTo>
                          <a:pt x="565" y="148"/>
                        </a:lnTo>
                        <a:lnTo>
                          <a:pt x="571" y="157"/>
                        </a:lnTo>
                        <a:lnTo>
                          <a:pt x="575" y="163"/>
                        </a:lnTo>
                        <a:lnTo>
                          <a:pt x="573" y="167"/>
                        </a:lnTo>
                        <a:lnTo>
                          <a:pt x="571" y="169"/>
                        </a:lnTo>
                        <a:lnTo>
                          <a:pt x="571" y="169"/>
                        </a:lnTo>
                        <a:lnTo>
                          <a:pt x="565" y="170"/>
                        </a:lnTo>
                        <a:lnTo>
                          <a:pt x="520" y="182"/>
                        </a:lnTo>
                        <a:lnTo>
                          <a:pt x="520" y="182"/>
                        </a:lnTo>
                        <a:lnTo>
                          <a:pt x="515" y="184"/>
                        </a:lnTo>
                        <a:lnTo>
                          <a:pt x="511" y="182"/>
                        </a:lnTo>
                        <a:lnTo>
                          <a:pt x="511" y="182"/>
                        </a:lnTo>
                        <a:lnTo>
                          <a:pt x="508" y="177"/>
                        </a:lnTo>
                        <a:lnTo>
                          <a:pt x="499" y="165"/>
                        </a:lnTo>
                        <a:lnTo>
                          <a:pt x="487" y="153"/>
                        </a:lnTo>
                        <a:lnTo>
                          <a:pt x="481" y="146"/>
                        </a:lnTo>
                        <a:lnTo>
                          <a:pt x="472" y="141"/>
                        </a:lnTo>
                        <a:lnTo>
                          <a:pt x="390" y="194"/>
                        </a:lnTo>
                        <a:lnTo>
                          <a:pt x="390" y="194"/>
                        </a:lnTo>
                        <a:lnTo>
                          <a:pt x="405" y="217"/>
                        </a:lnTo>
                        <a:lnTo>
                          <a:pt x="412" y="230"/>
                        </a:lnTo>
                        <a:lnTo>
                          <a:pt x="417" y="242"/>
                        </a:lnTo>
                        <a:lnTo>
                          <a:pt x="419" y="249"/>
                        </a:lnTo>
                        <a:lnTo>
                          <a:pt x="419" y="256"/>
                        </a:lnTo>
                        <a:lnTo>
                          <a:pt x="417" y="263"/>
                        </a:lnTo>
                        <a:lnTo>
                          <a:pt x="415" y="271"/>
                        </a:lnTo>
                        <a:lnTo>
                          <a:pt x="410" y="278"/>
                        </a:lnTo>
                        <a:lnTo>
                          <a:pt x="405" y="285"/>
                        </a:lnTo>
                        <a:lnTo>
                          <a:pt x="398" y="292"/>
                        </a:lnTo>
                        <a:lnTo>
                          <a:pt x="388" y="299"/>
                        </a:lnTo>
                        <a:lnTo>
                          <a:pt x="388" y="299"/>
                        </a:lnTo>
                        <a:lnTo>
                          <a:pt x="376" y="306"/>
                        </a:lnTo>
                        <a:lnTo>
                          <a:pt x="364" y="311"/>
                        </a:lnTo>
                        <a:lnTo>
                          <a:pt x="352" y="316"/>
                        </a:lnTo>
                        <a:lnTo>
                          <a:pt x="340" y="320"/>
                        </a:lnTo>
                        <a:lnTo>
                          <a:pt x="316" y="325"/>
                        </a:lnTo>
                        <a:lnTo>
                          <a:pt x="292" y="325"/>
                        </a:lnTo>
                        <a:lnTo>
                          <a:pt x="270" y="323"/>
                        </a:lnTo>
                        <a:lnTo>
                          <a:pt x="247" y="320"/>
                        </a:lnTo>
                        <a:lnTo>
                          <a:pt x="230" y="316"/>
                        </a:lnTo>
                        <a:lnTo>
                          <a:pt x="213" y="311"/>
                        </a:lnTo>
                        <a:lnTo>
                          <a:pt x="213"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4" name="Freeform 31"/>
                  <p:cNvSpPr>
                    <a:spLocks/>
                  </p:cNvSpPr>
                  <p:nvPr/>
                </p:nvSpPr>
                <p:spPr bwMode="auto">
                  <a:xfrm>
                    <a:off x="2304947" y="5100472"/>
                    <a:ext cx="134936" cy="87312"/>
                  </a:xfrm>
                  <a:custGeom>
                    <a:avLst/>
                    <a:gdLst>
                      <a:gd name="T0" fmla="*/ 70 w 85"/>
                      <a:gd name="T1" fmla="*/ 44 h 55"/>
                      <a:gd name="T2" fmla="*/ 70 w 85"/>
                      <a:gd name="T3" fmla="*/ 44 h 55"/>
                      <a:gd name="T4" fmla="*/ 78 w 85"/>
                      <a:gd name="T5" fmla="*/ 38 h 55"/>
                      <a:gd name="T6" fmla="*/ 82 w 85"/>
                      <a:gd name="T7" fmla="*/ 31 h 55"/>
                      <a:gd name="T8" fmla="*/ 85 w 85"/>
                      <a:gd name="T9" fmla="*/ 26 h 55"/>
                      <a:gd name="T10" fmla="*/ 85 w 85"/>
                      <a:gd name="T11" fmla="*/ 19 h 55"/>
                      <a:gd name="T12" fmla="*/ 84 w 85"/>
                      <a:gd name="T13" fmla="*/ 14 h 55"/>
                      <a:gd name="T14" fmla="*/ 82 w 85"/>
                      <a:gd name="T15" fmla="*/ 8 h 55"/>
                      <a:gd name="T16" fmla="*/ 77 w 85"/>
                      <a:gd name="T17" fmla="*/ 0 h 55"/>
                      <a:gd name="T18" fmla="*/ 0 w 85"/>
                      <a:gd name="T19" fmla="*/ 50 h 55"/>
                      <a:gd name="T20" fmla="*/ 0 w 85"/>
                      <a:gd name="T21" fmla="*/ 50 h 55"/>
                      <a:gd name="T22" fmla="*/ 15 w 85"/>
                      <a:gd name="T23" fmla="*/ 53 h 55"/>
                      <a:gd name="T24" fmla="*/ 32 w 85"/>
                      <a:gd name="T25" fmla="*/ 55 h 55"/>
                      <a:gd name="T26" fmla="*/ 42 w 85"/>
                      <a:gd name="T27" fmla="*/ 55 h 55"/>
                      <a:gd name="T28" fmla="*/ 51 w 85"/>
                      <a:gd name="T29" fmla="*/ 53 h 55"/>
                      <a:gd name="T30" fmla="*/ 61 w 85"/>
                      <a:gd name="T31" fmla="*/ 50 h 55"/>
                      <a:gd name="T32" fmla="*/ 70 w 85"/>
                      <a:gd name="T33" fmla="*/ 44 h 55"/>
                      <a:gd name="T34" fmla="*/ 70 w 85"/>
                      <a:gd name="T35"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55">
                        <a:moveTo>
                          <a:pt x="70" y="44"/>
                        </a:moveTo>
                        <a:lnTo>
                          <a:pt x="70" y="44"/>
                        </a:lnTo>
                        <a:lnTo>
                          <a:pt x="78" y="38"/>
                        </a:lnTo>
                        <a:lnTo>
                          <a:pt x="82" y="31"/>
                        </a:lnTo>
                        <a:lnTo>
                          <a:pt x="85" y="26"/>
                        </a:lnTo>
                        <a:lnTo>
                          <a:pt x="85" y="19"/>
                        </a:lnTo>
                        <a:lnTo>
                          <a:pt x="84" y="14"/>
                        </a:lnTo>
                        <a:lnTo>
                          <a:pt x="82" y="8"/>
                        </a:lnTo>
                        <a:lnTo>
                          <a:pt x="77" y="0"/>
                        </a:lnTo>
                        <a:lnTo>
                          <a:pt x="0" y="50"/>
                        </a:lnTo>
                        <a:lnTo>
                          <a:pt x="0" y="50"/>
                        </a:lnTo>
                        <a:lnTo>
                          <a:pt x="15" y="53"/>
                        </a:lnTo>
                        <a:lnTo>
                          <a:pt x="32" y="55"/>
                        </a:lnTo>
                        <a:lnTo>
                          <a:pt x="42" y="55"/>
                        </a:lnTo>
                        <a:lnTo>
                          <a:pt x="51" y="53"/>
                        </a:lnTo>
                        <a:lnTo>
                          <a:pt x="61" y="50"/>
                        </a:lnTo>
                        <a:lnTo>
                          <a:pt x="70" y="44"/>
                        </a:lnTo>
                        <a:lnTo>
                          <a:pt x="7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55" name="Freeform 32"/>
                  <p:cNvSpPr>
                    <a:spLocks/>
                  </p:cNvSpPr>
                  <p:nvPr/>
                </p:nvSpPr>
                <p:spPr bwMode="auto">
                  <a:xfrm>
                    <a:off x="2470049" y="4933786"/>
                    <a:ext cx="131764" cy="82551"/>
                  </a:xfrm>
                  <a:custGeom>
                    <a:avLst/>
                    <a:gdLst>
                      <a:gd name="T0" fmla="*/ 11 w 83"/>
                      <a:gd name="T1" fmla="*/ 52 h 52"/>
                      <a:gd name="T2" fmla="*/ 83 w 83"/>
                      <a:gd name="T3" fmla="*/ 5 h 52"/>
                      <a:gd name="T4" fmla="*/ 83 w 83"/>
                      <a:gd name="T5" fmla="*/ 5 h 52"/>
                      <a:gd name="T6" fmla="*/ 71 w 83"/>
                      <a:gd name="T7" fmla="*/ 2 h 52"/>
                      <a:gd name="T8" fmla="*/ 53 w 83"/>
                      <a:gd name="T9" fmla="*/ 0 h 52"/>
                      <a:gd name="T10" fmla="*/ 45 w 83"/>
                      <a:gd name="T11" fmla="*/ 0 h 52"/>
                      <a:gd name="T12" fmla="*/ 35 w 83"/>
                      <a:gd name="T13" fmla="*/ 2 h 52"/>
                      <a:gd name="T14" fmla="*/ 24 w 83"/>
                      <a:gd name="T15" fmla="*/ 5 h 52"/>
                      <a:gd name="T16" fmla="*/ 14 w 83"/>
                      <a:gd name="T17" fmla="*/ 11 h 52"/>
                      <a:gd name="T18" fmla="*/ 14 w 83"/>
                      <a:gd name="T19" fmla="*/ 11 h 52"/>
                      <a:gd name="T20" fmla="*/ 7 w 83"/>
                      <a:gd name="T21" fmla="*/ 16 h 52"/>
                      <a:gd name="T22" fmla="*/ 2 w 83"/>
                      <a:gd name="T23" fmla="*/ 23 h 52"/>
                      <a:gd name="T24" fmla="*/ 0 w 83"/>
                      <a:gd name="T25" fmla="*/ 28 h 52"/>
                      <a:gd name="T26" fmla="*/ 0 w 83"/>
                      <a:gd name="T27" fmla="*/ 35 h 52"/>
                      <a:gd name="T28" fmla="*/ 2 w 83"/>
                      <a:gd name="T29" fmla="*/ 40 h 52"/>
                      <a:gd name="T30" fmla="*/ 5 w 83"/>
                      <a:gd name="T31" fmla="*/ 45 h 52"/>
                      <a:gd name="T32" fmla="*/ 11 w 83"/>
                      <a:gd name="T33" fmla="*/ 52 h 52"/>
                      <a:gd name="T34" fmla="*/ 11 w 83"/>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52">
                        <a:moveTo>
                          <a:pt x="11" y="52"/>
                        </a:moveTo>
                        <a:lnTo>
                          <a:pt x="83" y="5"/>
                        </a:lnTo>
                        <a:lnTo>
                          <a:pt x="83" y="5"/>
                        </a:lnTo>
                        <a:lnTo>
                          <a:pt x="71" y="2"/>
                        </a:lnTo>
                        <a:lnTo>
                          <a:pt x="53" y="0"/>
                        </a:lnTo>
                        <a:lnTo>
                          <a:pt x="45" y="0"/>
                        </a:lnTo>
                        <a:lnTo>
                          <a:pt x="35" y="2"/>
                        </a:lnTo>
                        <a:lnTo>
                          <a:pt x="24" y="5"/>
                        </a:lnTo>
                        <a:lnTo>
                          <a:pt x="14" y="11"/>
                        </a:lnTo>
                        <a:lnTo>
                          <a:pt x="14" y="11"/>
                        </a:lnTo>
                        <a:lnTo>
                          <a:pt x="7" y="16"/>
                        </a:lnTo>
                        <a:lnTo>
                          <a:pt x="2" y="23"/>
                        </a:lnTo>
                        <a:lnTo>
                          <a:pt x="0" y="28"/>
                        </a:lnTo>
                        <a:lnTo>
                          <a:pt x="0" y="35"/>
                        </a:lnTo>
                        <a:lnTo>
                          <a:pt x="2" y="40"/>
                        </a:lnTo>
                        <a:lnTo>
                          <a:pt x="5" y="45"/>
                        </a:lnTo>
                        <a:lnTo>
                          <a:pt x="11" y="52"/>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grpSp>
          <p:grpSp>
            <p:nvGrpSpPr>
              <p:cNvPr id="68" name="Group 67"/>
              <p:cNvGrpSpPr/>
              <p:nvPr/>
            </p:nvGrpSpPr>
            <p:grpSpPr>
              <a:xfrm>
                <a:off x="6894974" y="5214282"/>
                <a:ext cx="1184643" cy="802266"/>
                <a:chOff x="1805482" y="961448"/>
                <a:chExt cx="1184643" cy="802266"/>
              </a:xfrm>
            </p:grpSpPr>
            <p:sp>
              <p:nvSpPr>
                <p:cNvPr id="69" name="Oval 68"/>
                <p:cNvSpPr/>
                <p:nvPr/>
              </p:nvSpPr>
              <p:spPr>
                <a:xfrm>
                  <a:off x="1805482" y="1585828"/>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70" name="Picture 6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42321" y="961448"/>
                  <a:ext cx="772767" cy="713323"/>
                </a:xfrm>
                <a:prstGeom prst="rect">
                  <a:avLst/>
                </a:prstGeom>
                <a:effectLst/>
              </p:spPr>
            </p:pic>
          </p:grpSp>
          <p:sp>
            <p:nvSpPr>
              <p:cNvPr id="84" name="TextBox 83"/>
              <p:cNvSpPr txBox="1"/>
              <p:nvPr/>
            </p:nvSpPr>
            <p:spPr>
              <a:xfrm>
                <a:off x="7856071" y="5266613"/>
                <a:ext cx="1123579" cy="646331"/>
              </a:xfrm>
              <a:prstGeom prst="rect">
                <a:avLst/>
              </a:prstGeom>
              <a:noFill/>
            </p:spPr>
            <p:txBody>
              <a:bodyPr wrap="square" rtlCol="0">
                <a:spAutoFit/>
              </a:bodyPr>
              <a:lstStyle/>
              <a:p>
                <a:r>
                  <a:rPr lang="en-US" sz="1200" b="0" dirty="0">
                    <a:solidFill>
                      <a:srgbClr val="000000"/>
                    </a:solidFill>
                    <a:latin typeface="Calibri" pitchFamily="34" charset="0"/>
                    <a:cs typeface="Calibri" pitchFamily="34" charset="0"/>
                  </a:rPr>
                  <a:t>Bulk BIB Record Manipulation</a:t>
                </a:r>
              </a:p>
            </p:txBody>
          </p:sp>
          <p:grpSp>
            <p:nvGrpSpPr>
              <p:cNvPr id="90" name="Group 89"/>
              <p:cNvGrpSpPr/>
              <p:nvPr/>
            </p:nvGrpSpPr>
            <p:grpSpPr>
              <a:xfrm>
                <a:off x="5825131" y="5222126"/>
                <a:ext cx="1184643" cy="794422"/>
                <a:chOff x="1937367" y="969292"/>
                <a:chExt cx="1184643" cy="794422"/>
              </a:xfrm>
            </p:grpSpPr>
            <p:sp>
              <p:nvSpPr>
                <p:cNvPr id="91" name="Oval 90"/>
                <p:cNvSpPr/>
                <p:nvPr/>
              </p:nvSpPr>
              <p:spPr>
                <a:xfrm>
                  <a:off x="1937367" y="1585828"/>
                  <a:ext cx="1184643" cy="177886"/>
                </a:xfrm>
                <a:prstGeom prst="ellipse">
                  <a:avLst/>
                </a:prstGeom>
                <a:gradFill flip="none" rotWithShape="1">
                  <a:gsLst>
                    <a:gs pos="23000">
                      <a:schemeClr val="bg2">
                        <a:lumMod val="75000"/>
                        <a:alpha val="76000"/>
                      </a:schemeClr>
                    </a:gs>
                    <a:gs pos="93000">
                      <a:schemeClr val="bg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92" name="Picture 9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3239" y="969292"/>
                  <a:ext cx="772767" cy="713323"/>
                </a:xfrm>
                <a:prstGeom prst="rect">
                  <a:avLst/>
                </a:prstGeom>
                <a:effectLst/>
              </p:spPr>
            </p:pic>
          </p:grpSp>
        </p:grpSp>
        <p:grpSp>
          <p:nvGrpSpPr>
            <p:cNvPr id="59" name="Group 58"/>
            <p:cNvGrpSpPr/>
            <p:nvPr/>
          </p:nvGrpSpPr>
          <p:grpSpPr>
            <a:xfrm>
              <a:off x="6187865" y="5466276"/>
              <a:ext cx="482789" cy="323870"/>
              <a:chOff x="-5050038" y="4157662"/>
              <a:chExt cx="2160588" cy="1449388"/>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chemeClr val="accent1">
                  <a:satMod val="175000"/>
                  <a:alpha val="40000"/>
                </a:schemeClr>
              </a:glow>
            </a:effectLst>
          </p:grpSpPr>
          <p:sp>
            <p:nvSpPr>
              <p:cNvPr id="60" name="Freeform 34"/>
              <p:cNvSpPr>
                <a:spLocks/>
              </p:cNvSpPr>
              <p:nvPr/>
            </p:nvSpPr>
            <p:spPr bwMode="auto">
              <a:xfrm>
                <a:off x="-5050038" y="4157662"/>
                <a:ext cx="2160588" cy="1449388"/>
              </a:xfrm>
              <a:custGeom>
                <a:avLst/>
                <a:gdLst>
                  <a:gd name="T0" fmla="*/ 635 w 2400"/>
                  <a:gd name="T1" fmla="*/ 557 h 1609"/>
                  <a:gd name="T2" fmla="*/ 1252 w 2400"/>
                  <a:gd name="T3" fmla="*/ 766 h 1609"/>
                  <a:gd name="T4" fmla="*/ 2400 w 2400"/>
                  <a:gd name="T5" fmla="*/ 389 h 1609"/>
                  <a:gd name="T6" fmla="*/ 1258 w 2400"/>
                  <a:gd name="T7" fmla="*/ 0 h 1609"/>
                  <a:gd name="T8" fmla="*/ 104 w 2400"/>
                  <a:gd name="T9" fmla="*/ 376 h 1609"/>
                  <a:gd name="T10" fmla="*/ 546 w 2400"/>
                  <a:gd name="T11" fmla="*/ 526 h 1609"/>
                  <a:gd name="T12" fmla="*/ 433 w 2400"/>
                  <a:gd name="T13" fmla="*/ 691 h 1609"/>
                  <a:gd name="T14" fmla="*/ 357 w 2400"/>
                  <a:gd name="T15" fmla="*/ 782 h 1609"/>
                  <a:gd name="T16" fmla="*/ 401 w 2400"/>
                  <a:gd name="T17" fmla="*/ 860 h 1609"/>
                  <a:gd name="T18" fmla="*/ 78 w 2400"/>
                  <a:gd name="T19" fmla="*/ 1382 h 1609"/>
                  <a:gd name="T20" fmla="*/ 32 w 2400"/>
                  <a:gd name="T21" fmla="*/ 1460 h 1609"/>
                  <a:gd name="T22" fmla="*/ 169 w 2400"/>
                  <a:gd name="T23" fmla="*/ 1564 h 1609"/>
                  <a:gd name="T24" fmla="*/ 376 w 2400"/>
                  <a:gd name="T25" fmla="*/ 1525 h 1609"/>
                  <a:gd name="T26" fmla="*/ 493 w 2400"/>
                  <a:gd name="T27" fmla="*/ 876 h 1609"/>
                  <a:gd name="T28" fmla="*/ 493 w 2400"/>
                  <a:gd name="T29" fmla="*/ 870 h 1609"/>
                  <a:gd name="T30" fmla="*/ 558 w 2400"/>
                  <a:gd name="T31" fmla="*/ 782 h 1609"/>
                  <a:gd name="T32" fmla="*/ 528 w 2400"/>
                  <a:gd name="T33" fmla="*/ 715 h 1609"/>
                  <a:gd name="T34" fmla="*/ 635 w 2400"/>
                  <a:gd name="T35" fmla="*/ 55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609">
                    <a:moveTo>
                      <a:pt x="635" y="557"/>
                    </a:moveTo>
                    <a:cubicBezTo>
                      <a:pt x="1252" y="766"/>
                      <a:pt x="1252" y="766"/>
                      <a:pt x="1252" y="766"/>
                    </a:cubicBezTo>
                    <a:cubicBezTo>
                      <a:pt x="2400" y="389"/>
                      <a:pt x="2400" y="389"/>
                      <a:pt x="2400" y="389"/>
                    </a:cubicBezTo>
                    <a:cubicBezTo>
                      <a:pt x="1258" y="0"/>
                      <a:pt x="1258" y="0"/>
                      <a:pt x="1258" y="0"/>
                    </a:cubicBezTo>
                    <a:cubicBezTo>
                      <a:pt x="104" y="376"/>
                      <a:pt x="104" y="376"/>
                      <a:pt x="104" y="376"/>
                    </a:cubicBezTo>
                    <a:cubicBezTo>
                      <a:pt x="546" y="526"/>
                      <a:pt x="546" y="526"/>
                      <a:pt x="546" y="526"/>
                    </a:cubicBezTo>
                    <a:cubicBezTo>
                      <a:pt x="515" y="553"/>
                      <a:pt x="471" y="603"/>
                      <a:pt x="433" y="691"/>
                    </a:cubicBezTo>
                    <a:cubicBezTo>
                      <a:pt x="389" y="701"/>
                      <a:pt x="357" y="738"/>
                      <a:pt x="357" y="782"/>
                    </a:cubicBezTo>
                    <a:cubicBezTo>
                      <a:pt x="357" y="814"/>
                      <a:pt x="374" y="843"/>
                      <a:pt x="401" y="860"/>
                    </a:cubicBezTo>
                    <a:cubicBezTo>
                      <a:pt x="389" y="898"/>
                      <a:pt x="268" y="1259"/>
                      <a:pt x="78" y="1382"/>
                    </a:cubicBezTo>
                    <a:cubicBezTo>
                      <a:pt x="78" y="1382"/>
                      <a:pt x="0" y="1434"/>
                      <a:pt x="32" y="1460"/>
                    </a:cubicBezTo>
                    <a:cubicBezTo>
                      <a:pt x="65" y="1486"/>
                      <a:pt x="169" y="1564"/>
                      <a:pt x="169" y="1564"/>
                    </a:cubicBezTo>
                    <a:cubicBezTo>
                      <a:pt x="169" y="1564"/>
                      <a:pt x="298" y="1609"/>
                      <a:pt x="376" y="1525"/>
                    </a:cubicBezTo>
                    <a:cubicBezTo>
                      <a:pt x="454" y="1440"/>
                      <a:pt x="564" y="1168"/>
                      <a:pt x="493" y="876"/>
                    </a:cubicBezTo>
                    <a:cubicBezTo>
                      <a:pt x="493" y="876"/>
                      <a:pt x="493" y="874"/>
                      <a:pt x="493" y="870"/>
                    </a:cubicBezTo>
                    <a:cubicBezTo>
                      <a:pt x="531" y="856"/>
                      <a:pt x="558" y="822"/>
                      <a:pt x="558" y="782"/>
                    </a:cubicBezTo>
                    <a:cubicBezTo>
                      <a:pt x="558" y="756"/>
                      <a:pt x="546" y="732"/>
                      <a:pt x="528" y="715"/>
                    </a:cubicBezTo>
                    <a:cubicBezTo>
                      <a:pt x="549" y="658"/>
                      <a:pt x="582" y="598"/>
                      <a:pt x="635" y="5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61" name="Freeform 35"/>
              <p:cNvSpPr>
                <a:spLocks/>
              </p:cNvSpPr>
              <p:nvPr/>
            </p:nvSpPr>
            <p:spPr bwMode="auto">
              <a:xfrm>
                <a:off x="-4465838" y="4794248"/>
                <a:ext cx="1103312" cy="590549"/>
              </a:xfrm>
              <a:custGeom>
                <a:avLst/>
                <a:gdLst>
                  <a:gd name="T0" fmla="*/ 1154 w 1226"/>
                  <a:gd name="T1" fmla="*/ 0 h 655"/>
                  <a:gd name="T2" fmla="*/ 603 w 1226"/>
                  <a:gd name="T3" fmla="*/ 175 h 655"/>
                  <a:gd name="T4" fmla="*/ 39 w 1226"/>
                  <a:gd name="T5" fmla="*/ 0 h 655"/>
                  <a:gd name="T6" fmla="*/ 3 w 1226"/>
                  <a:gd name="T7" fmla="*/ 330 h 655"/>
                  <a:gd name="T8" fmla="*/ 0 w 1226"/>
                  <a:gd name="T9" fmla="*/ 360 h 655"/>
                  <a:gd name="T10" fmla="*/ 613 w 1226"/>
                  <a:gd name="T11" fmla="*/ 655 h 655"/>
                  <a:gd name="T12" fmla="*/ 1226 w 1226"/>
                  <a:gd name="T13" fmla="*/ 360 h 655"/>
                  <a:gd name="T14" fmla="*/ 1215 w 1226"/>
                  <a:gd name="T15" fmla="*/ 304 h 655"/>
                  <a:gd name="T16" fmla="*/ 1154 w 1226"/>
                  <a:gd name="T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655">
                    <a:moveTo>
                      <a:pt x="1154" y="0"/>
                    </a:moveTo>
                    <a:cubicBezTo>
                      <a:pt x="603" y="175"/>
                      <a:pt x="603" y="175"/>
                      <a:pt x="603" y="175"/>
                    </a:cubicBezTo>
                    <a:cubicBezTo>
                      <a:pt x="39" y="0"/>
                      <a:pt x="39" y="0"/>
                      <a:pt x="39" y="0"/>
                    </a:cubicBezTo>
                    <a:cubicBezTo>
                      <a:pt x="3" y="330"/>
                      <a:pt x="3" y="330"/>
                      <a:pt x="3" y="330"/>
                    </a:cubicBezTo>
                    <a:cubicBezTo>
                      <a:pt x="1" y="340"/>
                      <a:pt x="0" y="350"/>
                      <a:pt x="0" y="360"/>
                    </a:cubicBezTo>
                    <a:cubicBezTo>
                      <a:pt x="0" y="523"/>
                      <a:pt x="274" y="655"/>
                      <a:pt x="613" y="655"/>
                    </a:cubicBezTo>
                    <a:cubicBezTo>
                      <a:pt x="951" y="655"/>
                      <a:pt x="1226" y="523"/>
                      <a:pt x="1226" y="360"/>
                    </a:cubicBezTo>
                    <a:cubicBezTo>
                      <a:pt x="1226" y="341"/>
                      <a:pt x="1222" y="322"/>
                      <a:pt x="1215" y="304"/>
                    </a:cubicBezTo>
                    <a:lnTo>
                      <a:pt x="1154"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grpSp>
      <p:sp>
        <p:nvSpPr>
          <p:cNvPr id="99" name="Oval 98"/>
          <p:cNvSpPr/>
          <p:nvPr/>
        </p:nvSpPr>
        <p:spPr>
          <a:xfrm>
            <a:off x="1077203" y="3337625"/>
            <a:ext cx="1770926" cy="356988"/>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pic>
        <p:nvPicPr>
          <p:cNvPr id="16"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396334" y="2682784"/>
            <a:ext cx="824027" cy="81328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96317" y="2476078"/>
            <a:ext cx="501940" cy="495396"/>
          </a:xfrm>
          <a:prstGeom prst="rect">
            <a:avLst/>
          </a:prstGeom>
        </p:spPr>
      </p:pic>
      <p:grpSp>
        <p:nvGrpSpPr>
          <p:cNvPr id="88" name="Group 87"/>
          <p:cNvGrpSpPr/>
          <p:nvPr/>
        </p:nvGrpSpPr>
        <p:grpSpPr>
          <a:xfrm>
            <a:off x="6213354" y="2610102"/>
            <a:ext cx="1770926" cy="978900"/>
            <a:chOff x="6213354" y="2830334"/>
            <a:chExt cx="1770926" cy="978900"/>
          </a:xfrm>
        </p:grpSpPr>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6269" y="2830334"/>
              <a:ext cx="1285733" cy="793743"/>
            </a:xfrm>
            <a:prstGeom prst="rect">
              <a:avLst/>
            </a:prstGeom>
          </p:spPr>
        </p:pic>
        <p:sp>
          <p:nvSpPr>
            <p:cNvPr id="15" name="Oval 14"/>
            <p:cNvSpPr/>
            <p:nvPr/>
          </p:nvSpPr>
          <p:spPr>
            <a:xfrm>
              <a:off x="6213354" y="3416547"/>
              <a:ext cx="1770926" cy="392687"/>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grpSp>
      <p:grpSp>
        <p:nvGrpSpPr>
          <p:cNvPr id="113" name="Group 112"/>
          <p:cNvGrpSpPr/>
          <p:nvPr/>
        </p:nvGrpSpPr>
        <p:grpSpPr>
          <a:xfrm>
            <a:off x="5172901" y="3593969"/>
            <a:ext cx="3697200" cy="385200"/>
            <a:chOff x="5253326" y="3593969"/>
            <a:chExt cx="3697200" cy="385200"/>
          </a:xfrm>
        </p:grpSpPr>
        <p:sp>
          <p:nvSpPr>
            <p:cNvPr id="105" name="Rounded Rectangle 104"/>
            <p:cNvSpPr/>
            <p:nvPr/>
          </p:nvSpPr>
          <p:spPr bwMode="auto">
            <a:xfrm>
              <a:off x="5253326" y="3593969"/>
              <a:ext cx="3697200" cy="385200"/>
            </a:xfrm>
            <a:prstGeom prst="rect">
              <a:avLst/>
            </a:prstGeom>
            <a:solidFill>
              <a:schemeClr val="bg1"/>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104" name="TextBox 103"/>
            <p:cNvSpPr txBox="1"/>
            <p:nvPr/>
          </p:nvSpPr>
          <p:spPr>
            <a:xfrm>
              <a:off x="5558033" y="3601132"/>
              <a:ext cx="3174023" cy="338554"/>
            </a:xfrm>
            <a:prstGeom prst="rect">
              <a:avLst/>
            </a:prstGeom>
            <a:noFill/>
          </p:spPr>
          <p:txBody>
            <a:bodyPr wrap="square" rtlCol="0">
              <a:spAutoFit/>
            </a:bodyPr>
            <a:lstStyle/>
            <a:p>
              <a:pPr algn="ctr"/>
              <a:r>
                <a:rPr lang="en-US" sz="1600" dirty="0">
                  <a:solidFill>
                    <a:srgbClr val="002060"/>
                  </a:solidFill>
                  <a:latin typeface="Calibri" pitchFamily="34" charset="0"/>
                  <a:cs typeface="Calibri" pitchFamily="34" charset="0"/>
                </a:rPr>
                <a:t>Data Extract </a:t>
              </a:r>
              <a:r>
                <a:rPr lang="en-US" sz="1600" dirty="0" smtClean="0">
                  <a:solidFill>
                    <a:srgbClr val="002060"/>
                  </a:solidFill>
                  <a:latin typeface="Calibri" pitchFamily="34" charset="0"/>
                  <a:cs typeface="Calibri" pitchFamily="34" charset="0"/>
                </a:rPr>
                <a:t> &amp; </a:t>
              </a:r>
              <a:r>
                <a:rPr lang="en-US" sz="1600" dirty="0">
                  <a:solidFill>
                    <a:srgbClr val="002060"/>
                  </a:solidFill>
                  <a:latin typeface="Calibri" pitchFamily="34" charset="0"/>
                  <a:cs typeface="Calibri" pitchFamily="34" charset="0"/>
                </a:rPr>
                <a:t>Import</a:t>
              </a:r>
            </a:p>
          </p:txBody>
        </p:sp>
      </p:grpSp>
      <p:grpSp>
        <p:nvGrpSpPr>
          <p:cNvPr id="117" name="Group 116"/>
          <p:cNvGrpSpPr/>
          <p:nvPr/>
        </p:nvGrpSpPr>
        <p:grpSpPr>
          <a:xfrm>
            <a:off x="2317346" y="5279965"/>
            <a:ext cx="402061" cy="601976"/>
            <a:chOff x="5422932" y="3138011"/>
            <a:chExt cx="641880" cy="961039"/>
          </a:xfrm>
          <a:effectLst/>
        </p:grpSpPr>
        <p:sp>
          <p:nvSpPr>
            <p:cNvPr id="118" name="Rounded Rectangle 117"/>
            <p:cNvSpPr/>
            <p:nvPr/>
          </p:nvSpPr>
          <p:spPr bwMode="auto">
            <a:xfrm>
              <a:off x="5555412" y="3299842"/>
              <a:ext cx="336430" cy="79920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cxnSp>
          <p:nvCxnSpPr>
            <p:cNvPr id="119" name="Straight Connector 118"/>
            <p:cNvCxnSpPr/>
            <p:nvPr/>
          </p:nvCxnSpPr>
          <p:spPr bwMode="auto">
            <a:xfrm>
              <a:off x="5622261" y="3448287"/>
              <a:ext cx="202732" cy="0"/>
            </a:xfrm>
            <a:prstGeom prst="line">
              <a:avLst/>
            </a:prstGeom>
            <a:solidFill>
              <a:schemeClr val="accent1"/>
            </a:solidFill>
            <a:ln w="19050" cap="rnd" cmpd="sng" algn="ctr">
              <a:solidFill>
                <a:schemeClr val="bg1"/>
              </a:solidFill>
              <a:prstDash val="solid"/>
              <a:round/>
              <a:headEnd type="none" w="med" len="med"/>
              <a:tailEnd type="none" w="med" len="med"/>
            </a:ln>
            <a:effectLst/>
          </p:spPr>
        </p:cxnSp>
        <p:cxnSp>
          <p:nvCxnSpPr>
            <p:cNvPr id="120" name="Straight Connector 119"/>
            <p:cNvCxnSpPr/>
            <p:nvPr/>
          </p:nvCxnSpPr>
          <p:spPr bwMode="auto">
            <a:xfrm>
              <a:off x="5622261" y="3532460"/>
              <a:ext cx="202732" cy="0"/>
            </a:xfrm>
            <a:prstGeom prst="line">
              <a:avLst/>
            </a:prstGeom>
            <a:solidFill>
              <a:schemeClr val="accent1"/>
            </a:solidFill>
            <a:ln w="19050" cap="rnd" cmpd="sng" algn="ctr">
              <a:solidFill>
                <a:schemeClr val="bg1"/>
              </a:solidFill>
              <a:prstDash val="solid"/>
              <a:round/>
              <a:headEnd type="none" w="med" len="med"/>
              <a:tailEnd type="none" w="med" len="med"/>
            </a:ln>
            <a:effectLst/>
          </p:spPr>
        </p:cxnSp>
        <p:sp>
          <p:nvSpPr>
            <p:cNvPr id="121" name="Arc 120"/>
            <p:cNvSpPr/>
            <p:nvPr/>
          </p:nvSpPr>
          <p:spPr bwMode="auto">
            <a:xfrm rot="8983565">
              <a:off x="5422932" y="3138011"/>
              <a:ext cx="641880" cy="618904"/>
            </a:xfrm>
            <a:prstGeom prst="arc">
              <a:avLst>
                <a:gd name="adj1" fmla="val 16121928"/>
                <a:gd name="adj2" fmla="val 20549252"/>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cxnSp>
          <p:nvCxnSpPr>
            <p:cNvPr id="122" name="Straight Connector 121"/>
            <p:cNvCxnSpPr/>
            <p:nvPr/>
          </p:nvCxnSpPr>
          <p:spPr bwMode="auto">
            <a:xfrm>
              <a:off x="5555412" y="3928774"/>
              <a:ext cx="33424" cy="0"/>
            </a:xfrm>
            <a:prstGeom prst="line">
              <a:avLst/>
            </a:prstGeom>
            <a:solidFill>
              <a:schemeClr val="accent1"/>
            </a:solidFill>
            <a:ln w="12700" cap="rnd" cmpd="sng" algn="ctr">
              <a:solidFill>
                <a:schemeClr val="bg1"/>
              </a:solidFill>
              <a:prstDash val="solid"/>
              <a:round/>
              <a:headEnd type="none" w="med" len="med"/>
              <a:tailEnd type="none" w="med" len="med"/>
            </a:ln>
            <a:effectLst/>
          </p:spPr>
        </p:cxnSp>
        <p:cxnSp>
          <p:nvCxnSpPr>
            <p:cNvPr id="123" name="Straight Connector 122"/>
            <p:cNvCxnSpPr/>
            <p:nvPr/>
          </p:nvCxnSpPr>
          <p:spPr bwMode="auto">
            <a:xfrm>
              <a:off x="5554706" y="4002164"/>
              <a:ext cx="33424" cy="0"/>
            </a:xfrm>
            <a:prstGeom prst="line">
              <a:avLst/>
            </a:prstGeom>
            <a:solidFill>
              <a:schemeClr val="accent1"/>
            </a:solidFill>
            <a:ln w="12700" cap="rnd" cmpd="sng" algn="ctr">
              <a:solidFill>
                <a:schemeClr val="bg1"/>
              </a:solidFill>
              <a:prstDash val="solid"/>
              <a:round/>
              <a:headEnd type="none" w="med" len="med"/>
              <a:tailEnd type="none" w="med" len="med"/>
            </a:ln>
            <a:effectLst/>
          </p:spPr>
        </p:cxnSp>
        <p:cxnSp>
          <p:nvCxnSpPr>
            <p:cNvPr id="124" name="Straight Connector 123"/>
            <p:cNvCxnSpPr/>
            <p:nvPr/>
          </p:nvCxnSpPr>
          <p:spPr bwMode="auto">
            <a:xfrm>
              <a:off x="5858418" y="3918398"/>
              <a:ext cx="33424" cy="0"/>
            </a:xfrm>
            <a:prstGeom prst="line">
              <a:avLst/>
            </a:prstGeom>
            <a:solidFill>
              <a:schemeClr val="accent1"/>
            </a:solidFill>
            <a:ln w="12700" cap="rnd" cmpd="sng" algn="ctr">
              <a:solidFill>
                <a:schemeClr val="bg1"/>
              </a:solidFill>
              <a:prstDash val="solid"/>
              <a:round/>
              <a:headEnd type="none" w="med" len="med"/>
              <a:tailEnd type="none" w="med" len="med"/>
            </a:ln>
            <a:effectLst/>
          </p:spPr>
        </p:cxnSp>
        <p:cxnSp>
          <p:nvCxnSpPr>
            <p:cNvPr id="125" name="Straight Connector 124"/>
            <p:cNvCxnSpPr/>
            <p:nvPr/>
          </p:nvCxnSpPr>
          <p:spPr bwMode="auto">
            <a:xfrm>
              <a:off x="5857712" y="3991788"/>
              <a:ext cx="33424" cy="0"/>
            </a:xfrm>
            <a:prstGeom prst="line">
              <a:avLst/>
            </a:prstGeom>
            <a:solidFill>
              <a:schemeClr val="accent1"/>
            </a:solidFill>
            <a:ln w="12700" cap="rnd" cmpd="sng" algn="ctr">
              <a:solidFill>
                <a:schemeClr val="bg1"/>
              </a:solidFill>
              <a:prstDash val="solid"/>
              <a:round/>
              <a:headEnd type="none" w="med" len="med"/>
              <a:tailEnd type="none" w="med" len="med"/>
            </a:ln>
            <a:effectLst/>
          </p:spPr>
        </p:cxnSp>
        <p:sp>
          <p:nvSpPr>
            <p:cNvPr id="126" name="Oval 125"/>
            <p:cNvSpPr/>
            <p:nvPr/>
          </p:nvSpPr>
          <p:spPr bwMode="auto">
            <a:xfrm>
              <a:off x="5701771" y="3608456"/>
              <a:ext cx="45719" cy="45719"/>
            </a:xfrm>
            <a:prstGeom prst="ellipse">
              <a:avLst/>
            </a:prstGeom>
            <a:solidFill>
              <a:schemeClr val="bg1"/>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grpSp>
      <p:pic>
        <p:nvPicPr>
          <p:cNvPr id="3" name="Picture 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582345" y="1159473"/>
            <a:ext cx="1112461" cy="780305"/>
          </a:xfrm>
          <a:prstGeom prst="rect">
            <a:avLst/>
          </a:prstGeom>
        </p:spPr>
      </p:pic>
      <p:pic>
        <p:nvPicPr>
          <p:cNvPr id="20" name="Picture 19"/>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953357" y="1363291"/>
            <a:ext cx="1237130" cy="481106"/>
          </a:xfrm>
          <a:prstGeom prst="rect">
            <a:avLst/>
          </a:prstGeom>
        </p:spPr>
      </p:pic>
      <p:sp>
        <p:nvSpPr>
          <p:cNvPr id="129" name="TextBox 128"/>
          <p:cNvSpPr txBox="1"/>
          <p:nvPr/>
        </p:nvSpPr>
        <p:spPr>
          <a:xfrm>
            <a:off x="2210906" y="1640219"/>
            <a:ext cx="620762" cy="215444"/>
          </a:xfrm>
          <a:prstGeom prst="rect">
            <a:avLst/>
          </a:prstGeom>
          <a:noFill/>
        </p:spPr>
        <p:txBody>
          <a:bodyPr wrap="square" rtlCol="1">
            <a:spAutoFit/>
            <a:scene3d>
              <a:camera prst="orthographicFront"/>
              <a:lightRig rig="soft" dir="t">
                <a:rot lat="0" lon="0" rev="10800000"/>
              </a:lightRig>
            </a:scene3d>
            <a:sp3d>
              <a:bevelT w="27940" h="12700"/>
              <a:contourClr>
                <a:srgbClr val="DDDDDD"/>
              </a:contourClr>
            </a:sp3d>
          </a:bodyPr>
          <a:lstStyle/>
          <a:p>
            <a:r>
              <a:rPr lang="en-US" sz="800" dirty="0" smtClean="0">
                <a:ln w="11430"/>
                <a:solidFill>
                  <a:srgbClr val="F8F8F8"/>
                </a:solidFill>
                <a:effectLst>
                  <a:outerShdw blurRad="25400" algn="tl" rotWithShape="0">
                    <a:srgbClr val="000000">
                      <a:alpha val="43000"/>
                    </a:srgbClr>
                  </a:outerShdw>
                </a:effectLst>
                <a:latin typeface="Arial" charset="0"/>
              </a:rPr>
              <a:t>scholar</a:t>
            </a:r>
            <a:endParaRPr lang="he-IL" sz="800" dirty="0">
              <a:ln w="11430"/>
              <a:solidFill>
                <a:srgbClr val="F8F8F8"/>
              </a:solidFill>
              <a:effectLst>
                <a:outerShdw blurRad="25400" algn="tl" rotWithShape="0">
                  <a:srgbClr val="000000">
                    <a:alpha val="43000"/>
                  </a:srgbClr>
                </a:outerShdw>
              </a:effectLst>
              <a:latin typeface="Arial" charset="0"/>
            </a:endParaRPr>
          </a:p>
        </p:txBody>
      </p:sp>
      <p:sp>
        <p:nvSpPr>
          <p:cNvPr id="130" name="Round Single Corner Rectangle 108"/>
          <p:cNvSpPr/>
          <p:nvPr/>
        </p:nvSpPr>
        <p:spPr bwMode="auto">
          <a:xfrm rot="10800000">
            <a:off x="281354" y="3711412"/>
            <a:ext cx="3669004" cy="385803"/>
          </a:xfrm>
          <a:prstGeom prst="rect">
            <a:avLst/>
          </a:prstGeom>
          <a:solidFill>
            <a:schemeClr val="bg1"/>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algn="ctr"/>
            <a:endParaRPr lang="en-US" sz="1800" b="0" smtClean="0">
              <a:solidFill>
                <a:srgbClr val="000000"/>
              </a:solidFill>
              <a:latin typeface="Arial" pitchFamily="34" charset="0"/>
              <a:cs typeface="Arial" pitchFamily="34" charset="0"/>
            </a:endParaRPr>
          </a:p>
        </p:txBody>
      </p:sp>
      <p:sp>
        <p:nvSpPr>
          <p:cNvPr id="106" name="TextBox 105"/>
          <p:cNvSpPr txBox="1"/>
          <p:nvPr/>
        </p:nvSpPr>
        <p:spPr>
          <a:xfrm>
            <a:off x="324081" y="3734797"/>
            <a:ext cx="3235569" cy="338554"/>
          </a:xfrm>
          <a:prstGeom prst="rect">
            <a:avLst/>
          </a:prstGeom>
          <a:noFill/>
        </p:spPr>
        <p:txBody>
          <a:bodyPr wrap="square" rtlCol="0">
            <a:spAutoFit/>
          </a:bodyPr>
          <a:lstStyle/>
          <a:p>
            <a:pPr algn="ctr"/>
            <a:r>
              <a:rPr lang="en-US" sz="1600" dirty="0" err="1" smtClean="0">
                <a:solidFill>
                  <a:srgbClr val="002060"/>
                </a:solidFill>
                <a:latin typeface="Calibri" pitchFamily="34" charset="0"/>
                <a:cs typeface="Calibri" pitchFamily="34" charset="0"/>
              </a:rPr>
              <a:t>RESTful</a:t>
            </a:r>
            <a:r>
              <a:rPr lang="en-US" sz="1600" dirty="0" smtClean="0">
                <a:solidFill>
                  <a:srgbClr val="002060"/>
                </a:solidFill>
                <a:latin typeface="Calibri" pitchFamily="34" charset="0"/>
                <a:cs typeface="Calibri" pitchFamily="34" charset="0"/>
              </a:rPr>
              <a:t> APIs &amp; Web Services</a:t>
            </a:r>
            <a:endParaRPr lang="en-US" sz="1600" dirty="0">
              <a:solidFill>
                <a:srgbClr val="002060"/>
              </a:solidFill>
              <a:latin typeface="Calibri" pitchFamily="34" charset="0"/>
              <a:cs typeface="Calibri" pitchFamily="34" charset="0"/>
            </a:endParaRPr>
          </a:p>
        </p:txBody>
      </p:sp>
      <p:grpSp>
        <p:nvGrpSpPr>
          <p:cNvPr id="5" name="Group 4"/>
          <p:cNvGrpSpPr/>
          <p:nvPr/>
        </p:nvGrpSpPr>
        <p:grpSpPr>
          <a:xfrm>
            <a:off x="3046564" y="2692181"/>
            <a:ext cx="2906122" cy="1789725"/>
            <a:chOff x="3274175" y="4448969"/>
            <a:chExt cx="2581509" cy="1582353"/>
          </a:xfrm>
        </p:grpSpPr>
        <p:sp>
          <p:nvSpPr>
            <p:cNvPr id="6" name="Oval 5"/>
            <p:cNvSpPr/>
            <p:nvPr/>
          </p:nvSpPr>
          <p:spPr>
            <a:xfrm>
              <a:off x="3274175" y="5475488"/>
              <a:ext cx="2581509" cy="555834"/>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rgbClr val="FFFFFF"/>
                </a:solidFill>
              </a:endParaRPr>
            </a:p>
          </p:txBody>
        </p:sp>
        <p:grpSp>
          <p:nvGrpSpPr>
            <p:cNvPr id="7" name="Group 4"/>
            <p:cNvGrpSpPr>
              <a:grpSpLocks noChangeAspect="1"/>
            </p:cNvGrpSpPr>
            <p:nvPr/>
          </p:nvGrpSpPr>
          <p:grpSpPr bwMode="auto">
            <a:xfrm>
              <a:off x="3328493" y="4448969"/>
              <a:ext cx="2239963" cy="1341438"/>
              <a:chOff x="2041" y="2738"/>
              <a:chExt cx="1411" cy="845"/>
            </a:xfrm>
          </p:grpSpPr>
          <p:sp>
            <p:nvSpPr>
              <p:cNvPr id="9" name="AutoShape 3"/>
              <p:cNvSpPr>
                <a:spLocks noChangeAspect="1" noChangeArrowheads="1" noTextEdit="1"/>
              </p:cNvSpPr>
              <p:nvPr/>
            </p:nvSpPr>
            <p:spPr bwMode="auto">
              <a:xfrm>
                <a:off x="2041" y="2750"/>
                <a:ext cx="134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sp>
            <p:nvSpPr>
              <p:cNvPr id="10" name="Freeform 5"/>
              <p:cNvSpPr>
                <a:spLocks/>
              </p:cNvSpPr>
              <p:nvPr/>
            </p:nvSpPr>
            <p:spPr bwMode="auto">
              <a:xfrm>
                <a:off x="2104" y="2738"/>
                <a:ext cx="1348" cy="833"/>
              </a:xfrm>
              <a:custGeom>
                <a:avLst/>
                <a:gdLst>
                  <a:gd name="T0" fmla="*/ 493 w 4044"/>
                  <a:gd name="T1" fmla="*/ 1228 h 2499"/>
                  <a:gd name="T2" fmla="*/ 354 w 4044"/>
                  <a:gd name="T3" fmla="*/ 1280 h 2499"/>
                  <a:gd name="T4" fmla="*/ 232 w 4044"/>
                  <a:gd name="T5" fmla="*/ 1360 h 2499"/>
                  <a:gd name="T6" fmla="*/ 132 w 4044"/>
                  <a:gd name="T7" fmla="*/ 1464 h 2499"/>
                  <a:gd name="T8" fmla="*/ 57 w 4044"/>
                  <a:gd name="T9" fmla="*/ 1590 h 2499"/>
                  <a:gd name="T10" fmla="*/ 12 w 4044"/>
                  <a:gd name="T11" fmla="*/ 1732 h 2499"/>
                  <a:gd name="T12" fmla="*/ 0 w 4044"/>
                  <a:gd name="T13" fmla="*/ 1855 h 2499"/>
                  <a:gd name="T14" fmla="*/ 21 w 4044"/>
                  <a:gd name="T15" fmla="*/ 2015 h 2499"/>
                  <a:gd name="T16" fmla="*/ 78 w 4044"/>
                  <a:gd name="T17" fmla="*/ 2162 h 2499"/>
                  <a:gd name="T18" fmla="*/ 168 w 4044"/>
                  <a:gd name="T19" fmla="*/ 2288 h 2499"/>
                  <a:gd name="T20" fmla="*/ 285 w 4044"/>
                  <a:gd name="T21" fmla="*/ 2388 h 2499"/>
                  <a:gd name="T22" fmla="*/ 423 w 4044"/>
                  <a:gd name="T23" fmla="*/ 2460 h 2499"/>
                  <a:gd name="T24" fmla="*/ 579 w 4044"/>
                  <a:gd name="T25" fmla="*/ 2496 h 2499"/>
                  <a:gd name="T26" fmla="*/ 3362 w 4044"/>
                  <a:gd name="T27" fmla="*/ 2498 h 2499"/>
                  <a:gd name="T28" fmla="*/ 3539 w 4044"/>
                  <a:gd name="T29" fmla="*/ 2466 h 2499"/>
                  <a:gd name="T30" fmla="*/ 3698 w 4044"/>
                  <a:gd name="T31" fmla="*/ 2394 h 2499"/>
                  <a:gd name="T32" fmla="*/ 3833 w 4044"/>
                  <a:gd name="T33" fmla="*/ 2288 h 2499"/>
                  <a:gd name="T34" fmla="*/ 3939 w 4044"/>
                  <a:gd name="T35" fmla="*/ 2153 h 2499"/>
                  <a:gd name="T36" fmla="*/ 4011 w 4044"/>
                  <a:gd name="T37" fmla="*/ 1994 h 2499"/>
                  <a:gd name="T38" fmla="*/ 4043 w 4044"/>
                  <a:gd name="T39" fmla="*/ 1818 h 2499"/>
                  <a:gd name="T40" fmla="*/ 4037 w 4044"/>
                  <a:gd name="T41" fmla="*/ 1677 h 2499"/>
                  <a:gd name="T42" fmla="*/ 3993 w 4044"/>
                  <a:gd name="T43" fmla="*/ 1515 h 2499"/>
                  <a:gd name="T44" fmla="*/ 3915 w 4044"/>
                  <a:gd name="T45" fmla="*/ 1370 h 2499"/>
                  <a:gd name="T46" fmla="*/ 3806 w 4044"/>
                  <a:gd name="T47" fmla="*/ 1247 h 2499"/>
                  <a:gd name="T48" fmla="*/ 3672 w 4044"/>
                  <a:gd name="T49" fmla="*/ 1153 h 2499"/>
                  <a:gd name="T50" fmla="*/ 3519 w 4044"/>
                  <a:gd name="T51" fmla="*/ 1090 h 2499"/>
                  <a:gd name="T52" fmla="*/ 3384 w 4044"/>
                  <a:gd name="T53" fmla="*/ 1066 h 2499"/>
                  <a:gd name="T54" fmla="*/ 3381 w 4044"/>
                  <a:gd name="T55" fmla="*/ 898 h 2499"/>
                  <a:gd name="T56" fmla="*/ 3326 w 4044"/>
                  <a:gd name="T57" fmla="*/ 657 h 2499"/>
                  <a:gd name="T58" fmla="*/ 3217 w 4044"/>
                  <a:gd name="T59" fmla="*/ 442 h 2499"/>
                  <a:gd name="T60" fmla="*/ 3059 w 4044"/>
                  <a:gd name="T61" fmla="*/ 261 h 2499"/>
                  <a:gd name="T62" fmla="*/ 2863 w 4044"/>
                  <a:gd name="T63" fmla="*/ 121 h 2499"/>
                  <a:gd name="T64" fmla="*/ 2635 w 4044"/>
                  <a:gd name="T65" fmla="*/ 31 h 2499"/>
                  <a:gd name="T66" fmla="*/ 2385 w 4044"/>
                  <a:gd name="T67" fmla="*/ 0 h 2499"/>
                  <a:gd name="T68" fmla="*/ 2218 w 4044"/>
                  <a:gd name="T69" fmla="*/ 13 h 2499"/>
                  <a:gd name="T70" fmla="*/ 2023 w 4044"/>
                  <a:gd name="T71" fmla="*/ 67 h 2499"/>
                  <a:gd name="T72" fmla="*/ 1847 w 4044"/>
                  <a:gd name="T73" fmla="*/ 157 h 2499"/>
                  <a:gd name="T74" fmla="*/ 1692 w 4044"/>
                  <a:gd name="T75" fmla="*/ 278 h 2499"/>
                  <a:gd name="T76" fmla="*/ 1563 w 4044"/>
                  <a:gd name="T77" fmla="*/ 428 h 2499"/>
                  <a:gd name="T78" fmla="*/ 1466 w 4044"/>
                  <a:gd name="T79" fmla="*/ 600 h 2499"/>
                  <a:gd name="T80" fmla="*/ 1407 w 4044"/>
                  <a:gd name="T81" fmla="*/ 696 h 2499"/>
                  <a:gd name="T82" fmla="*/ 1309 w 4044"/>
                  <a:gd name="T83" fmla="*/ 623 h 2499"/>
                  <a:gd name="T84" fmla="*/ 1192 w 4044"/>
                  <a:gd name="T85" fmla="*/ 576 h 2499"/>
                  <a:gd name="T86" fmla="*/ 1064 w 4044"/>
                  <a:gd name="T87" fmla="*/ 560 h 2499"/>
                  <a:gd name="T88" fmla="*/ 962 w 4044"/>
                  <a:gd name="T89" fmla="*/ 570 h 2499"/>
                  <a:gd name="T90" fmla="*/ 845 w 4044"/>
                  <a:gd name="T91" fmla="*/ 609 h 2499"/>
                  <a:gd name="T92" fmla="*/ 743 w 4044"/>
                  <a:gd name="T93" fmla="*/ 675 h 2499"/>
                  <a:gd name="T94" fmla="*/ 661 w 4044"/>
                  <a:gd name="T95" fmla="*/ 762 h 2499"/>
                  <a:gd name="T96" fmla="*/ 600 w 4044"/>
                  <a:gd name="T97" fmla="*/ 867 h 2499"/>
                  <a:gd name="T98" fmla="*/ 567 w 4044"/>
                  <a:gd name="T99" fmla="*/ 987 h 2499"/>
                  <a:gd name="T100" fmla="*/ 562 w 4044"/>
                  <a:gd name="T101" fmla="*/ 1102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4" h="2499">
                    <a:moveTo>
                      <a:pt x="583" y="1213"/>
                    </a:moveTo>
                    <a:lnTo>
                      <a:pt x="583" y="1213"/>
                    </a:lnTo>
                    <a:lnTo>
                      <a:pt x="553" y="1217"/>
                    </a:lnTo>
                    <a:lnTo>
                      <a:pt x="523" y="1222"/>
                    </a:lnTo>
                    <a:lnTo>
                      <a:pt x="493" y="1228"/>
                    </a:lnTo>
                    <a:lnTo>
                      <a:pt x="465" y="1237"/>
                    </a:lnTo>
                    <a:lnTo>
                      <a:pt x="436" y="1246"/>
                    </a:lnTo>
                    <a:lnTo>
                      <a:pt x="408" y="1256"/>
                    </a:lnTo>
                    <a:lnTo>
                      <a:pt x="381" y="1267"/>
                    </a:lnTo>
                    <a:lnTo>
                      <a:pt x="354" y="1280"/>
                    </a:lnTo>
                    <a:lnTo>
                      <a:pt x="328" y="1294"/>
                    </a:lnTo>
                    <a:lnTo>
                      <a:pt x="303" y="1309"/>
                    </a:lnTo>
                    <a:lnTo>
                      <a:pt x="279" y="1325"/>
                    </a:lnTo>
                    <a:lnTo>
                      <a:pt x="255" y="1342"/>
                    </a:lnTo>
                    <a:lnTo>
                      <a:pt x="232" y="1360"/>
                    </a:lnTo>
                    <a:lnTo>
                      <a:pt x="210" y="1379"/>
                    </a:lnTo>
                    <a:lnTo>
                      <a:pt x="189" y="1398"/>
                    </a:lnTo>
                    <a:lnTo>
                      <a:pt x="169" y="1419"/>
                    </a:lnTo>
                    <a:lnTo>
                      <a:pt x="150" y="1442"/>
                    </a:lnTo>
                    <a:lnTo>
                      <a:pt x="132" y="1464"/>
                    </a:lnTo>
                    <a:lnTo>
                      <a:pt x="114" y="1488"/>
                    </a:lnTo>
                    <a:lnTo>
                      <a:pt x="99" y="1512"/>
                    </a:lnTo>
                    <a:lnTo>
                      <a:pt x="84" y="1538"/>
                    </a:lnTo>
                    <a:lnTo>
                      <a:pt x="69" y="1563"/>
                    </a:lnTo>
                    <a:lnTo>
                      <a:pt x="57" y="1590"/>
                    </a:lnTo>
                    <a:lnTo>
                      <a:pt x="45" y="1617"/>
                    </a:lnTo>
                    <a:lnTo>
                      <a:pt x="34" y="1646"/>
                    </a:lnTo>
                    <a:lnTo>
                      <a:pt x="25" y="1674"/>
                    </a:lnTo>
                    <a:lnTo>
                      <a:pt x="18" y="1702"/>
                    </a:lnTo>
                    <a:lnTo>
                      <a:pt x="12" y="1732"/>
                    </a:lnTo>
                    <a:lnTo>
                      <a:pt x="7" y="1762"/>
                    </a:lnTo>
                    <a:lnTo>
                      <a:pt x="3" y="1792"/>
                    </a:lnTo>
                    <a:lnTo>
                      <a:pt x="1" y="1824"/>
                    </a:lnTo>
                    <a:lnTo>
                      <a:pt x="0" y="1855"/>
                    </a:lnTo>
                    <a:lnTo>
                      <a:pt x="0" y="1855"/>
                    </a:lnTo>
                    <a:lnTo>
                      <a:pt x="1" y="1888"/>
                    </a:lnTo>
                    <a:lnTo>
                      <a:pt x="3" y="1921"/>
                    </a:lnTo>
                    <a:lnTo>
                      <a:pt x="7" y="1952"/>
                    </a:lnTo>
                    <a:lnTo>
                      <a:pt x="13" y="1984"/>
                    </a:lnTo>
                    <a:lnTo>
                      <a:pt x="21" y="2015"/>
                    </a:lnTo>
                    <a:lnTo>
                      <a:pt x="30" y="2047"/>
                    </a:lnTo>
                    <a:lnTo>
                      <a:pt x="39" y="2077"/>
                    </a:lnTo>
                    <a:lnTo>
                      <a:pt x="51" y="2105"/>
                    </a:lnTo>
                    <a:lnTo>
                      <a:pt x="64" y="2134"/>
                    </a:lnTo>
                    <a:lnTo>
                      <a:pt x="78" y="2162"/>
                    </a:lnTo>
                    <a:lnTo>
                      <a:pt x="93" y="2189"/>
                    </a:lnTo>
                    <a:lnTo>
                      <a:pt x="111" y="2215"/>
                    </a:lnTo>
                    <a:lnTo>
                      <a:pt x="129" y="2240"/>
                    </a:lnTo>
                    <a:lnTo>
                      <a:pt x="147" y="2264"/>
                    </a:lnTo>
                    <a:lnTo>
                      <a:pt x="168" y="2288"/>
                    </a:lnTo>
                    <a:lnTo>
                      <a:pt x="189" y="2310"/>
                    </a:lnTo>
                    <a:lnTo>
                      <a:pt x="211" y="2331"/>
                    </a:lnTo>
                    <a:lnTo>
                      <a:pt x="235" y="2352"/>
                    </a:lnTo>
                    <a:lnTo>
                      <a:pt x="259" y="2370"/>
                    </a:lnTo>
                    <a:lnTo>
                      <a:pt x="285" y="2388"/>
                    </a:lnTo>
                    <a:lnTo>
                      <a:pt x="310" y="2406"/>
                    </a:lnTo>
                    <a:lnTo>
                      <a:pt x="337" y="2421"/>
                    </a:lnTo>
                    <a:lnTo>
                      <a:pt x="366" y="2435"/>
                    </a:lnTo>
                    <a:lnTo>
                      <a:pt x="394" y="2448"/>
                    </a:lnTo>
                    <a:lnTo>
                      <a:pt x="423" y="2460"/>
                    </a:lnTo>
                    <a:lnTo>
                      <a:pt x="453" y="2471"/>
                    </a:lnTo>
                    <a:lnTo>
                      <a:pt x="484" y="2478"/>
                    </a:lnTo>
                    <a:lnTo>
                      <a:pt x="516" y="2486"/>
                    </a:lnTo>
                    <a:lnTo>
                      <a:pt x="547" y="2492"/>
                    </a:lnTo>
                    <a:lnTo>
                      <a:pt x="579" y="2496"/>
                    </a:lnTo>
                    <a:lnTo>
                      <a:pt x="612" y="2498"/>
                    </a:lnTo>
                    <a:lnTo>
                      <a:pt x="645" y="2499"/>
                    </a:lnTo>
                    <a:lnTo>
                      <a:pt x="3325" y="2499"/>
                    </a:lnTo>
                    <a:lnTo>
                      <a:pt x="3325" y="2499"/>
                    </a:lnTo>
                    <a:lnTo>
                      <a:pt x="3362" y="2498"/>
                    </a:lnTo>
                    <a:lnTo>
                      <a:pt x="3398" y="2495"/>
                    </a:lnTo>
                    <a:lnTo>
                      <a:pt x="3434" y="2490"/>
                    </a:lnTo>
                    <a:lnTo>
                      <a:pt x="3470" y="2484"/>
                    </a:lnTo>
                    <a:lnTo>
                      <a:pt x="3504" y="2477"/>
                    </a:lnTo>
                    <a:lnTo>
                      <a:pt x="3539" y="2466"/>
                    </a:lnTo>
                    <a:lnTo>
                      <a:pt x="3572" y="2456"/>
                    </a:lnTo>
                    <a:lnTo>
                      <a:pt x="3605" y="2442"/>
                    </a:lnTo>
                    <a:lnTo>
                      <a:pt x="3636" y="2429"/>
                    </a:lnTo>
                    <a:lnTo>
                      <a:pt x="3668" y="2412"/>
                    </a:lnTo>
                    <a:lnTo>
                      <a:pt x="3698" y="2394"/>
                    </a:lnTo>
                    <a:lnTo>
                      <a:pt x="3726" y="2376"/>
                    </a:lnTo>
                    <a:lnTo>
                      <a:pt x="3755" y="2357"/>
                    </a:lnTo>
                    <a:lnTo>
                      <a:pt x="3782" y="2334"/>
                    </a:lnTo>
                    <a:lnTo>
                      <a:pt x="3809" y="2312"/>
                    </a:lnTo>
                    <a:lnTo>
                      <a:pt x="3833" y="2288"/>
                    </a:lnTo>
                    <a:lnTo>
                      <a:pt x="3857" y="2264"/>
                    </a:lnTo>
                    <a:lnTo>
                      <a:pt x="3879" y="2237"/>
                    </a:lnTo>
                    <a:lnTo>
                      <a:pt x="3902" y="2210"/>
                    </a:lnTo>
                    <a:lnTo>
                      <a:pt x="3921" y="2182"/>
                    </a:lnTo>
                    <a:lnTo>
                      <a:pt x="3939" y="2153"/>
                    </a:lnTo>
                    <a:lnTo>
                      <a:pt x="3957" y="2123"/>
                    </a:lnTo>
                    <a:lnTo>
                      <a:pt x="3974" y="2092"/>
                    </a:lnTo>
                    <a:lnTo>
                      <a:pt x="3987" y="2060"/>
                    </a:lnTo>
                    <a:lnTo>
                      <a:pt x="4001" y="2027"/>
                    </a:lnTo>
                    <a:lnTo>
                      <a:pt x="4011" y="1994"/>
                    </a:lnTo>
                    <a:lnTo>
                      <a:pt x="4022" y="1960"/>
                    </a:lnTo>
                    <a:lnTo>
                      <a:pt x="4029" y="1926"/>
                    </a:lnTo>
                    <a:lnTo>
                      <a:pt x="4035" y="1890"/>
                    </a:lnTo>
                    <a:lnTo>
                      <a:pt x="4040" y="1854"/>
                    </a:lnTo>
                    <a:lnTo>
                      <a:pt x="4043" y="1818"/>
                    </a:lnTo>
                    <a:lnTo>
                      <a:pt x="4044" y="1780"/>
                    </a:lnTo>
                    <a:lnTo>
                      <a:pt x="4044" y="1780"/>
                    </a:lnTo>
                    <a:lnTo>
                      <a:pt x="4043" y="1746"/>
                    </a:lnTo>
                    <a:lnTo>
                      <a:pt x="4041" y="1711"/>
                    </a:lnTo>
                    <a:lnTo>
                      <a:pt x="4037" y="1677"/>
                    </a:lnTo>
                    <a:lnTo>
                      <a:pt x="4031" y="1643"/>
                    </a:lnTo>
                    <a:lnTo>
                      <a:pt x="4023" y="1610"/>
                    </a:lnTo>
                    <a:lnTo>
                      <a:pt x="4014" y="1578"/>
                    </a:lnTo>
                    <a:lnTo>
                      <a:pt x="4005" y="1545"/>
                    </a:lnTo>
                    <a:lnTo>
                      <a:pt x="3993" y="1515"/>
                    </a:lnTo>
                    <a:lnTo>
                      <a:pt x="3980" y="1484"/>
                    </a:lnTo>
                    <a:lnTo>
                      <a:pt x="3965" y="1454"/>
                    </a:lnTo>
                    <a:lnTo>
                      <a:pt x="3950" y="1425"/>
                    </a:lnTo>
                    <a:lnTo>
                      <a:pt x="3933" y="1397"/>
                    </a:lnTo>
                    <a:lnTo>
                      <a:pt x="3915" y="1370"/>
                    </a:lnTo>
                    <a:lnTo>
                      <a:pt x="3896" y="1343"/>
                    </a:lnTo>
                    <a:lnTo>
                      <a:pt x="3875" y="1318"/>
                    </a:lnTo>
                    <a:lnTo>
                      <a:pt x="3852" y="1294"/>
                    </a:lnTo>
                    <a:lnTo>
                      <a:pt x="3830" y="1270"/>
                    </a:lnTo>
                    <a:lnTo>
                      <a:pt x="3806" y="1247"/>
                    </a:lnTo>
                    <a:lnTo>
                      <a:pt x="3782" y="1226"/>
                    </a:lnTo>
                    <a:lnTo>
                      <a:pt x="3756" y="1205"/>
                    </a:lnTo>
                    <a:lnTo>
                      <a:pt x="3729" y="1187"/>
                    </a:lnTo>
                    <a:lnTo>
                      <a:pt x="3701" y="1169"/>
                    </a:lnTo>
                    <a:lnTo>
                      <a:pt x="3672" y="1153"/>
                    </a:lnTo>
                    <a:lnTo>
                      <a:pt x="3644" y="1136"/>
                    </a:lnTo>
                    <a:lnTo>
                      <a:pt x="3614" y="1123"/>
                    </a:lnTo>
                    <a:lnTo>
                      <a:pt x="3582" y="1111"/>
                    </a:lnTo>
                    <a:lnTo>
                      <a:pt x="3551" y="1099"/>
                    </a:lnTo>
                    <a:lnTo>
                      <a:pt x="3519" y="1090"/>
                    </a:lnTo>
                    <a:lnTo>
                      <a:pt x="3486" y="1081"/>
                    </a:lnTo>
                    <a:lnTo>
                      <a:pt x="3453" y="1074"/>
                    </a:lnTo>
                    <a:lnTo>
                      <a:pt x="3419" y="1069"/>
                    </a:lnTo>
                    <a:lnTo>
                      <a:pt x="3384" y="1066"/>
                    </a:lnTo>
                    <a:lnTo>
                      <a:pt x="3384" y="1066"/>
                    </a:lnTo>
                    <a:lnTo>
                      <a:pt x="3387" y="1033"/>
                    </a:lnTo>
                    <a:lnTo>
                      <a:pt x="3387" y="1002"/>
                    </a:lnTo>
                    <a:lnTo>
                      <a:pt x="3387" y="1002"/>
                    </a:lnTo>
                    <a:lnTo>
                      <a:pt x="3386" y="949"/>
                    </a:lnTo>
                    <a:lnTo>
                      <a:pt x="3381" y="898"/>
                    </a:lnTo>
                    <a:lnTo>
                      <a:pt x="3375" y="849"/>
                    </a:lnTo>
                    <a:lnTo>
                      <a:pt x="3367" y="800"/>
                    </a:lnTo>
                    <a:lnTo>
                      <a:pt x="3356" y="750"/>
                    </a:lnTo>
                    <a:lnTo>
                      <a:pt x="3343" y="704"/>
                    </a:lnTo>
                    <a:lnTo>
                      <a:pt x="3326" y="657"/>
                    </a:lnTo>
                    <a:lnTo>
                      <a:pt x="3308" y="611"/>
                    </a:lnTo>
                    <a:lnTo>
                      <a:pt x="3289" y="567"/>
                    </a:lnTo>
                    <a:lnTo>
                      <a:pt x="3266" y="524"/>
                    </a:lnTo>
                    <a:lnTo>
                      <a:pt x="3242" y="482"/>
                    </a:lnTo>
                    <a:lnTo>
                      <a:pt x="3217" y="442"/>
                    </a:lnTo>
                    <a:lnTo>
                      <a:pt x="3188" y="403"/>
                    </a:lnTo>
                    <a:lnTo>
                      <a:pt x="3158" y="364"/>
                    </a:lnTo>
                    <a:lnTo>
                      <a:pt x="3127" y="328"/>
                    </a:lnTo>
                    <a:lnTo>
                      <a:pt x="3094" y="293"/>
                    </a:lnTo>
                    <a:lnTo>
                      <a:pt x="3059" y="261"/>
                    </a:lnTo>
                    <a:lnTo>
                      <a:pt x="3023" y="229"/>
                    </a:lnTo>
                    <a:lnTo>
                      <a:pt x="2984" y="199"/>
                    </a:lnTo>
                    <a:lnTo>
                      <a:pt x="2945" y="171"/>
                    </a:lnTo>
                    <a:lnTo>
                      <a:pt x="2905" y="145"/>
                    </a:lnTo>
                    <a:lnTo>
                      <a:pt x="2863" y="121"/>
                    </a:lnTo>
                    <a:lnTo>
                      <a:pt x="2819" y="99"/>
                    </a:lnTo>
                    <a:lnTo>
                      <a:pt x="2776" y="78"/>
                    </a:lnTo>
                    <a:lnTo>
                      <a:pt x="2729" y="61"/>
                    </a:lnTo>
                    <a:lnTo>
                      <a:pt x="2683" y="45"/>
                    </a:lnTo>
                    <a:lnTo>
                      <a:pt x="2635" y="31"/>
                    </a:lnTo>
                    <a:lnTo>
                      <a:pt x="2587" y="21"/>
                    </a:lnTo>
                    <a:lnTo>
                      <a:pt x="2538" y="12"/>
                    </a:lnTo>
                    <a:lnTo>
                      <a:pt x="2488" y="4"/>
                    </a:lnTo>
                    <a:lnTo>
                      <a:pt x="2437" y="1"/>
                    </a:lnTo>
                    <a:lnTo>
                      <a:pt x="2385" y="0"/>
                    </a:lnTo>
                    <a:lnTo>
                      <a:pt x="2385" y="0"/>
                    </a:lnTo>
                    <a:lnTo>
                      <a:pt x="2343" y="1"/>
                    </a:lnTo>
                    <a:lnTo>
                      <a:pt x="2301" y="3"/>
                    </a:lnTo>
                    <a:lnTo>
                      <a:pt x="2260" y="7"/>
                    </a:lnTo>
                    <a:lnTo>
                      <a:pt x="2218" y="13"/>
                    </a:lnTo>
                    <a:lnTo>
                      <a:pt x="2178" y="21"/>
                    </a:lnTo>
                    <a:lnTo>
                      <a:pt x="2139" y="30"/>
                    </a:lnTo>
                    <a:lnTo>
                      <a:pt x="2100" y="40"/>
                    </a:lnTo>
                    <a:lnTo>
                      <a:pt x="2061" y="54"/>
                    </a:lnTo>
                    <a:lnTo>
                      <a:pt x="2023" y="67"/>
                    </a:lnTo>
                    <a:lnTo>
                      <a:pt x="1986" y="82"/>
                    </a:lnTo>
                    <a:lnTo>
                      <a:pt x="1950" y="99"/>
                    </a:lnTo>
                    <a:lnTo>
                      <a:pt x="1914" y="117"/>
                    </a:lnTo>
                    <a:lnTo>
                      <a:pt x="1880" y="136"/>
                    </a:lnTo>
                    <a:lnTo>
                      <a:pt x="1847" y="157"/>
                    </a:lnTo>
                    <a:lnTo>
                      <a:pt x="1814" y="178"/>
                    </a:lnTo>
                    <a:lnTo>
                      <a:pt x="1782" y="202"/>
                    </a:lnTo>
                    <a:lnTo>
                      <a:pt x="1751" y="226"/>
                    </a:lnTo>
                    <a:lnTo>
                      <a:pt x="1721" y="252"/>
                    </a:lnTo>
                    <a:lnTo>
                      <a:pt x="1692" y="278"/>
                    </a:lnTo>
                    <a:lnTo>
                      <a:pt x="1664" y="305"/>
                    </a:lnTo>
                    <a:lnTo>
                      <a:pt x="1637" y="335"/>
                    </a:lnTo>
                    <a:lnTo>
                      <a:pt x="1611" y="365"/>
                    </a:lnTo>
                    <a:lnTo>
                      <a:pt x="1587" y="395"/>
                    </a:lnTo>
                    <a:lnTo>
                      <a:pt x="1563" y="428"/>
                    </a:lnTo>
                    <a:lnTo>
                      <a:pt x="1541" y="461"/>
                    </a:lnTo>
                    <a:lnTo>
                      <a:pt x="1521" y="494"/>
                    </a:lnTo>
                    <a:lnTo>
                      <a:pt x="1502" y="529"/>
                    </a:lnTo>
                    <a:lnTo>
                      <a:pt x="1484" y="564"/>
                    </a:lnTo>
                    <a:lnTo>
                      <a:pt x="1466" y="600"/>
                    </a:lnTo>
                    <a:lnTo>
                      <a:pt x="1451" y="638"/>
                    </a:lnTo>
                    <a:lnTo>
                      <a:pt x="1437" y="675"/>
                    </a:lnTo>
                    <a:lnTo>
                      <a:pt x="1425" y="713"/>
                    </a:lnTo>
                    <a:lnTo>
                      <a:pt x="1425" y="713"/>
                    </a:lnTo>
                    <a:lnTo>
                      <a:pt x="1407" y="696"/>
                    </a:lnTo>
                    <a:lnTo>
                      <a:pt x="1389" y="680"/>
                    </a:lnTo>
                    <a:lnTo>
                      <a:pt x="1370" y="663"/>
                    </a:lnTo>
                    <a:lnTo>
                      <a:pt x="1350" y="650"/>
                    </a:lnTo>
                    <a:lnTo>
                      <a:pt x="1330" y="636"/>
                    </a:lnTo>
                    <a:lnTo>
                      <a:pt x="1309" y="623"/>
                    </a:lnTo>
                    <a:lnTo>
                      <a:pt x="1286" y="612"/>
                    </a:lnTo>
                    <a:lnTo>
                      <a:pt x="1264" y="602"/>
                    </a:lnTo>
                    <a:lnTo>
                      <a:pt x="1240" y="591"/>
                    </a:lnTo>
                    <a:lnTo>
                      <a:pt x="1216" y="584"/>
                    </a:lnTo>
                    <a:lnTo>
                      <a:pt x="1192" y="576"/>
                    </a:lnTo>
                    <a:lnTo>
                      <a:pt x="1168" y="570"/>
                    </a:lnTo>
                    <a:lnTo>
                      <a:pt x="1142" y="566"/>
                    </a:lnTo>
                    <a:lnTo>
                      <a:pt x="1117" y="563"/>
                    </a:lnTo>
                    <a:lnTo>
                      <a:pt x="1090" y="561"/>
                    </a:lnTo>
                    <a:lnTo>
                      <a:pt x="1064" y="560"/>
                    </a:lnTo>
                    <a:lnTo>
                      <a:pt x="1064" y="560"/>
                    </a:lnTo>
                    <a:lnTo>
                      <a:pt x="1037" y="561"/>
                    </a:lnTo>
                    <a:lnTo>
                      <a:pt x="1012" y="563"/>
                    </a:lnTo>
                    <a:lnTo>
                      <a:pt x="986" y="566"/>
                    </a:lnTo>
                    <a:lnTo>
                      <a:pt x="962" y="570"/>
                    </a:lnTo>
                    <a:lnTo>
                      <a:pt x="938" y="576"/>
                    </a:lnTo>
                    <a:lnTo>
                      <a:pt x="914" y="582"/>
                    </a:lnTo>
                    <a:lnTo>
                      <a:pt x="890" y="591"/>
                    </a:lnTo>
                    <a:lnTo>
                      <a:pt x="868" y="600"/>
                    </a:lnTo>
                    <a:lnTo>
                      <a:pt x="845" y="609"/>
                    </a:lnTo>
                    <a:lnTo>
                      <a:pt x="824" y="621"/>
                    </a:lnTo>
                    <a:lnTo>
                      <a:pt x="803" y="633"/>
                    </a:lnTo>
                    <a:lnTo>
                      <a:pt x="782" y="645"/>
                    </a:lnTo>
                    <a:lnTo>
                      <a:pt x="763" y="660"/>
                    </a:lnTo>
                    <a:lnTo>
                      <a:pt x="743" y="675"/>
                    </a:lnTo>
                    <a:lnTo>
                      <a:pt x="725" y="690"/>
                    </a:lnTo>
                    <a:lnTo>
                      <a:pt x="707" y="707"/>
                    </a:lnTo>
                    <a:lnTo>
                      <a:pt x="691" y="725"/>
                    </a:lnTo>
                    <a:lnTo>
                      <a:pt x="676" y="743"/>
                    </a:lnTo>
                    <a:lnTo>
                      <a:pt x="661" y="762"/>
                    </a:lnTo>
                    <a:lnTo>
                      <a:pt x="646" y="782"/>
                    </a:lnTo>
                    <a:lnTo>
                      <a:pt x="634" y="803"/>
                    </a:lnTo>
                    <a:lnTo>
                      <a:pt x="621" y="824"/>
                    </a:lnTo>
                    <a:lnTo>
                      <a:pt x="610" y="844"/>
                    </a:lnTo>
                    <a:lnTo>
                      <a:pt x="600" y="867"/>
                    </a:lnTo>
                    <a:lnTo>
                      <a:pt x="591" y="889"/>
                    </a:lnTo>
                    <a:lnTo>
                      <a:pt x="583" y="913"/>
                    </a:lnTo>
                    <a:lnTo>
                      <a:pt x="576" y="937"/>
                    </a:lnTo>
                    <a:lnTo>
                      <a:pt x="571" y="961"/>
                    </a:lnTo>
                    <a:lnTo>
                      <a:pt x="567" y="987"/>
                    </a:lnTo>
                    <a:lnTo>
                      <a:pt x="564" y="1012"/>
                    </a:lnTo>
                    <a:lnTo>
                      <a:pt x="561" y="1038"/>
                    </a:lnTo>
                    <a:lnTo>
                      <a:pt x="561" y="1063"/>
                    </a:lnTo>
                    <a:lnTo>
                      <a:pt x="561" y="1063"/>
                    </a:lnTo>
                    <a:lnTo>
                      <a:pt x="562" y="1102"/>
                    </a:lnTo>
                    <a:lnTo>
                      <a:pt x="567" y="1139"/>
                    </a:lnTo>
                    <a:lnTo>
                      <a:pt x="574" y="1177"/>
                    </a:lnTo>
                    <a:lnTo>
                      <a:pt x="583" y="1213"/>
                    </a:lnTo>
                    <a:lnTo>
                      <a:pt x="583" y="1213"/>
                    </a:lnTo>
                    <a:close/>
                  </a:path>
                </a:pathLst>
              </a:custGeom>
              <a:solidFill>
                <a:schemeClr val="bg1"/>
              </a:solidFill>
              <a:ln>
                <a:noFill/>
              </a:ln>
              <a:effectLst>
                <a:innerShdw blurRad="114300">
                  <a:prstClr val="black">
                    <a:alpha val="68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000000"/>
                  </a:solidFill>
                  <a:latin typeface="Arial" charset="0"/>
                </a:endParaRPr>
              </a:p>
            </p:txBody>
          </p:sp>
        </p:grpSp>
        <p:pic>
          <p:nvPicPr>
            <p:cNvPr id="8" name="Picture 2"/>
            <p:cNvPicPr>
              <a:picLocks noChangeAspect="1" noChangeArrowheads="1"/>
            </p:cNvPicPr>
            <p:nvPr/>
          </p:nvPicPr>
          <p:blipFill>
            <a:blip r:embed="rId12" cstate="screen">
              <a:extLst>
                <a:ext uri="{28A0092B-C50C-407E-A947-70E740481C1C}">
                  <a14:useLocalDpi xmlns:a14="http://schemas.microsoft.com/office/drawing/2010/main" val="0"/>
                </a:ext>
              </a:extLst>
            </a:blip>
            <a:stretch>
              <a:fillRect/>
            </a:stretch>
          </p:blipFill>
          <p:spPr bwMode="auto">
            <a:xfrm>
              <a:off x="3908174" y="4888331"/>
              <a:ext cx="1229996" cy="7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 name="קבוצה 63"/>
          <p:cNvGrpSpPr>
            <a:grpSpLocks/>
          </p:cNvGrpSpPr>
          <p:nvPr/>
        </p:nvGrpSpPr>
        <p:grpSpPr bwMode="auto">
          <a:xfrm>
            <a:off x="6477000" y="-76200"/>
            <a:ext cx="2819400" cy="1250950"/>
            <a:chOff x="4495800" y="34173"/>
            <a:chExt cx="2819400" cy="1251647"/>
          </a:xfrm>
        </p:grpSpPr>
        <p:pic>
          <p:nvPicPr>
            <p:cNvPr id="107" name="תמונה 65" descr="cloud.png"/>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114" name="Oval 12"/>
            <p:cNvSpPr>
              <a:spLocks noChangeArrowheads="1"/>
            </p:cNvSpPr>
            <p:nvPr/>
          </p:nvSpPr>
          <p:spPr bwMode="auto">
            <a:xfrm>
              <a:off x="6435725" y="583754"/>
              <a:ext cx="639763" cy="163603"/>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115" name="Oval 5"/>
            <p:cNvSpPr>
              <a:spLocks noChangeArrowheads="1"/>
            </p:cNvSpPr>
            <p:nvPr/>
          </p:nvSpPr>
          <p:spPr bwMode="auto">
            <a:xfrm>
              <a:off x="5299075" y="836307"/>
              <a:ext cx="817563" cy="201725"/>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Openness</a:t>
              </a:r>
            </a:p>
          </p:txBody>
        </p:sp>
        <p:sp>
          <p:nvSpPr>
            <p:cNvPr id="116" name="Oval 9"/>
            <p:cNvSpPr>
              <a:spLocks noChangeArrowheads="1"/>
            </p:cNvSpPr>
            <p:nvPr/>
          </p:nvSpPr>
          <p:spPr bwMode="auto">
            <a:xfrm>
              <a:off x="5437188" y="404266"/>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128" name="Oval 10"/>
            <p:cNvSpPr>
              <a:spLocks noChangeArrowheads="1"/>
            </p:cNvSpPr>
            <p:nvPr/>
          </p:nvSpPr>
          <p:spPr bwMode="auto">
            <a:xfrm>
              <a:off x="5380038" y="615522"/>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132" name="Oval 14"/>
            <p:cNvSpPr>
              <a:spLocks noChangeArrowheads="1"/>
            </p:cNvSpPr>
            <p:nvPr/>
          </p:nvSpPr>
          <p:spPr bwMode="auto">
            <a:xfrm>
              <a:off x="6367463" y="802951"/>
              <a:ext cx="696912"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133"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extLst>
      <p:ext uri="{BB962C8B-B14F-4D97-AF65-F5344CB8AC3E}">
        <p14:creationId xmlns:p14="http://schemas.microsoft.com/office/powerpoint/2010/main" val="150266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ipe(down)">
                                      <p:cBhvr>
                                        <p:cTn id="10" dur="500"/>
                                        <p:tgtEl>
                                          <p:spTgt spid="112"/>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wipe(right)">
                                      <p:cBhvr>
                                        <p:cTn id="14" dur="500"/>
                                        <p:tgtEl>
                                          <p:spTgt spid="108"/>
                                        </p:tgtEl>
                                      </p:cBhvr>
                                    </p:animEffect>
                                  </p:childTnLst>
                                </p:cTn>
                              </p:par>
                              <p:par>
                                <p:cTn id="15" presetID="22" presetClass="entr" presetSubtype="8"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left)">
                                      <p:cBhvr>
                                        <p:cTn id="17" dur="500"/>
                                        <p:tgtEl>
                                          <p:spTgt spid="1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2000"/>
                                        <p:tgtEl>
                                          <p:spTgt spid="12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left)">
                                      <p:cBhvr>
                                        <p:cTn id="31" dur="500"/>
                                        <p:tgtEl>
                                          <p:spTgt spid="8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22" presetClass="entr" presetSubtype="4" fill="hold" nodeType="with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wipe(down)">
                                      <p:cBhvr>
                                        <p:cTn id="38" dur="500"/>
                                        <p:tgtEl>
                                          <p:spTgt spid="11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wipe(up)">
                                      <p:cBhvr>
                                        <p:cTn id="41" dur="500"/>
                                        <p:tgtEl>
                                          <p:spTgt spid="111"/>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fade">
                                      <p:cBhvr>
                                        <p:cTn id="45" dur="500"/>
                                        <p:tgtEl>
                                          <p:spTgt spid="97"/>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right)">
                                      <p:cBhvr>
                                        <p:cTn id="49" dur="500"/>
                                        <p:tgtEl>
                                          <p:spTgt spid="86"/>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wipe(up)">
                                      <p:cBhvr>
                                        <p:cTn id="56" dur="500"/>
                                        <p:tgtEl>
                                          <p:spTgt spid="1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1000"/>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500"/>
                                        <p:tgtEl>
                                          <p:spTgt spid="99"/>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wipe(up)">
                                      <p:cBhvr>
                                        <p:cTn id="68" dur="500"/>
                                        <p:tgtEl>
                                          <p:spTgt spid="109"/>
                                        </p:tgtEl>
                                      </p:cBhvr>
                                    </p:animEffect>
                                  </p:childTnLst>
                                </p:cTn>
                              </p:par>
                            </p:childTnLst>
                          </p:cTn>
                        </p:par>
                        <p:par>
                          <p:cTn id="69" fill="hold">
                            <p:stCondLst>
                              <p:cond delay="6000"/>
                            </p:stCondLst>
                            <p:childTnLst>
                              <p:par>
                                <p:cTn id="70" presetID="10" presetClass="entr" presetSubtype="0"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500"/>
                                        <p:tgtEl>
                                          <p:spTgt spid="98"/>
                                        </p:tgtEl>
                                      </p:cBhvr>
                                    </p:animEffect>
                                  </p:childTnLst>
                                </p:cTn>
                              </p:par>
                              <p:par>
                                <p:cTn id="73" presetID="10" presetClass="entr" presetSubtype="0"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fade">
                                      <p:cBhvr>
                                        <p:cTn id="7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85" grpId="0" animBg="1"/>
      <p:bldP spid="86" grpId="0" animBg="1"/>
      <p:bldP spid="87" grpId="0" animBg="1"/>
      <p:bldP spid="99" grpId="0" animBg="1"/>
      <p:bldP spid="129" grpId="0"/>
      <p:bldP spid="130" grpId="0" animBg="1"/>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מלבן מעוגל 49"/>
          <p:cNvSpPr/>
          <p:nvPr/>
        </p:nvSpPr>
        <p:spPr bwMode="auto">
          <a:xfrm flipV="1">
            <a:off x="121298" y="914400"/>
            <a:ext cx="8892073" cy="5181600"/>
          </a:xfrm>
          <a:prstGeom prst="roundRect">
            <a:avLst>
              <a:gd name="adj" fmla="val 2523"/>
            </a:avLst>
          </a:prstGeom>
          <a:gradFill>
            <a:gsLst>
              <a:gs pos="0">
                <a:srgbClr val="0070C0">
                  <a:shade val="30000"/>
                  <a:satMod val="115000"/>
                </a:srgbClr>
              </a:gs>
              <a:gs pos="0">
                <a:srgbClr val="0070C0">
                  <a:shade val="67500"/>
                  <a:satMod val="115000"/>
                  <a:alpha val="48000"/>
                </a:srgbClr>
              </a:gs>
              <a:gs pos="93000">
                <a:srgbClr val="0070C0">
                  <a:shade val="100000"/>
                  <a:satMod val="115000"/>
                  <a:alpha val="10000"/>
                </a:srgbClr>
              </a:gs>
            </a:gsLst>
            <a:lin ang="5400000" scaled="1"/>
          </a:gradFill>
          <a:ln w="76200" cap="flat" cmpd="sng" algn="ctr">
            <a:solidFill>
              <a:schemeClr val="tx1">
                <a:lumMod val="65000"/>
                <a:lumOff val="35000"/>
              </a:schemeClr>
            </a:solidFill>
            <a:prstDash val="solid"/>
            <a:round/>
            <a:headEnd type="none" w="med" len="med"/>
            <a:tailEnd type="triangle" w="med" len="med"/>
          </a:ln>
          <a:effectLst/>
        </p:spPr>
        <p:txBody>
          <a:bodyPr/>
          <a:lstStyle/>
          <a:p>
            <a:pPr algn="ctr">
              <a:defRPr/>
            </a:pPr>
            <a:endParaRPr lang="en-US">
              <a:solidFill>
                <a:srgbClr val="000000"/>
              </a:solidFill>
            </a:endParaRPr>
          </a:p>
        </p:txBody>
      </p:sp>
      <p:sp>
        <p:nvSpPr>
          <p:cNvPr id="27" name="Rectangle 26"/>
          <p:cNvSpPr/>
          <p:nvPr/>
        </p:nvSpPr>
        <p:spPr bwMode="auto">
          <a:xfrm>
            <a:off x="3390900" y="1104899"/>
            <a:ext cx="3676649" cy="4810125"/>
          </a:xfrm>
          <a:prstGeom prst="roundRect">
            <a:avLst>
              <a:gd name="adj" fmla="val 3756"/>
            </a:avLst>
          </a:prstGeom>
          <a:solidFill>
            <a:srgbClr val="ECECEC"/>
          </a:solidFill>
          <a:ln w="28575" cap="flat" cmpd="sng" algn="ctr">
            <a:solidFill>
              <a:schemeClr val="bg1"/>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US" dirty="0" smtClean="0"/>
              <a:t>API Platform – </a:t>
            </a:r>
            <a:r>
              <a:rPr lang="en-US" dirty="0"/>
              <a:t>D</a:t>
            </a:r>
            <a:r>
              <a:rPr lang="en-US" dirty="0" smtClean="0"/>
              <a:t>eploying a Secure &amp; Scalable API Infrastructure</a:t>
            </a:r>
            <a:endParaRPr lang="en-US" dirty="0"/>
          </a:p>
        </p:txBody>
      </p:sp>
      <p:grpSp>
        <p:nvGrpSpPr>
          <p:cNvPr id="3" name="Group 5"/>
          <p:cNvGrpSpPr/>
          <p:nvPr/>
        </p:nvGrpSpPr>
        <p:grpSpPr>
          <a:xfrm>
            <a:off x="56696" y="2554017"/>
            <a:ext cx="2906122" cy="1789725"/>
            <a:chOff x="3274175" y="4448969"/>
            <a:chExt cx="2581509" cy="1582353"/>
          </a:xfrm>
        </p:grpSpPr>
        <p:sp>
          <p:nvSpPr>
            <p:cNvPr id="7" name="Oval 6"/>
            <p:cNvSpPr/>
            <p:nvPr/>
          </p:nvSpPr>
          <p:spPr>
            <a:xfrm>
              <a:off x="3274175" y="5475488"/>
              <a:ext cx="2581509" cy="555834"/>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4"/>
            <p:cNvGrpSpPr>
              <a:grpSpLocks noChangeAspect="1"/>
            </p:cNvGrpSpPr>
            <p:nvPr/>
          </p:nvGrpSpPr>
          <p:grpSpPr bwMode="auto">
            <a:xfrm>
              <a:off x="3328493" y="4448969"/>
              <a:ext cx="2239963" cy="1341438"/>
              <a:chOff x="2041" y="2738"/>
              <a:chExt cx="1411" cy="845"/>
            </a:xfrm>
          </p:grpSpPr>
          <p:sp>
            <p:nvSpPr>
              <p:cNvPr id="10" name="AutoShape 3"/>
              <p:cNvSpPr>
                <a:spLocks noChangeAspect="1" noChangeArrowheads="1" noTextEdit="1"/>
              </p:cNvSpPr>
              <p:nvPr/>
            </p:nvSpPr>
            <p:spPr bwMode="auto">
              <a:xfrm>
                <a:off x="2041" y="2750"/>
                <a:ext cx="134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5"/>
              <p:cNvSpPr>
                <a:spLocks/>
              </p:cNvSpPr>
              <p:nvPr/>
            </p:nvSpPr>
            <p:spPr bwMode="auto">
              <a:xfrm>
                <a:off x="2104" y="2738"/>
                <a:ext cx="1348" cy="833"/>
              </a:xfrm>
              <a:custGeom>
                <a:avLst/>
                <a:gdLst>
                  <a:gd name="T0" fmla="*/ 493 w 4044"/>
                  <a:gd name="T1" fmla="*/ 1228 h 2499"/>
                  <a:gd name="T2" fmla="*/ 354 w 4044"/>
                  <a:gd name="T3" fmla="*/ 1280 h 2499"/>
                  <a:gd name="T4" fmla="*/ 232 w 4044"/>
                  <a:gd name="T5" fmla="*/ 1360 h 2499"/>
                  <a:gd name="T6" fmla="*/ 132 w 4044"/>
                  <a:gd name="T7" fmla="*/ 1464 h 2499"/>
                  <a:gd name="T8" fmla="*/ 57 w 4044"/>
                  <a:gd name="T9" fmla="*/ 1590 h 2499"/>
                  <a:gd name="T10" fmla="*/ 12 w 4044"/>
                  <a:gd name="T11" fmla="*/ 1732 h 2499"/>
                  <a:gd name="T12" fmla="*/ 0 w 4044"/>
                  <a:gd name="T13" fmla="*/ 1855 h 2499"/>
                  <a:gd name="T14" fmla="*/ 21 w 4044"/>
                  <a:gd name="T15" fmla="*/ 2015 h 2499"/>
                  <a:gd name="T16" fmla="*/ 78 w 4044"/>
                  <a:gd name="T17" fmla="*/ 2162 h 2499"/>
                  <a:gd name="T18" fmla="*/ 168 w 4044"/>
                  <a:gd name="T19" fmla="*/ 2288 h 2499"/>
                  <a:gd name="T20" fmla="*/ 285 w 4044"/>
                  <a:gd name="T21" fmla="*/ 2388 h 2499"/>
                  <a:gd name="T22" fmla="*/ 423 w 4044"/>
                  <a:gd name="T23" fmla="*/ 2460 h 2499"/>
                  <a:gd name="T24" fmla="*/ 579 w 4044"/>
                  <a:gd name="T25" fmla="*/ 2496 h 2499"/>
                  <a:gd name="T26" fmla="*/ 3362 w 4044"/>
                  <a:gd name="T27" fmla="*/ 2498 h 2499"/>
                  <a:gd name="T28" fmla="*/ 3539 w 4044"/>
                  <a:gd name="T29" fmla="*/ 2466 h 2499"/>
                  <a:gd name="T30" fmla="*/ 3698 w 4044"/>
                  <a:gd name="T31" fmla="*/ 2394 h 2499"/>
                  <a:gd name="T32" fmla="*/ 3833 w 4044"/>
                  <a:gd name="T33" fmla="*/ 2288 h 2499"/>
                  <a:gd name="T34" fmla="*/ 3939 w 4044"/>
                  <a:gd name="T35" fmla="*/ 2153 h 2499"/>
                  <a:gd name="T36" fmla="*/ 4011 w 4044"/>
                  <a:gd name="T37" fmla="*/ 1994 h 2499"/>
                  <a:gd name="T38" fmla="*/ 4043 w 4044"/>
                  <a:gd name="T39" fmla="*/ 1818 h 2499"/>
                  <a:gd name="T40" fmla="*/ 4037 w 4044"/>
                  <a:gd name="T41" fmla="*/ 1677 h 2499"/>
                  <a:gd name="T42" fmla="*/ 3993 w 4044"/>
                  <a:gd name="T43" fmla="*/ 1515 h 2499"/>
                  <a:gd name="T44" fmla="*/ 3915 w 4044"/>
                  <a:gd name="T45" fmla="*/ 1370 h 2499"/>
                  <a:gd name="T46" fmla="*/ 3806 w 4044"/>
                  <a:gd name="T47" fmla="*/ 1247 h 2499"/>
                  <a:gd name="T48" fmla="*/ 3672 w 4044"/>
                  <a:gd name="T49" fmla="*/ 1153 h 2499"/>
                  <a:gd name="T50" fmla="*/ 3519 w 4044"/>
                  <a:gd name="T51" fmla="*/ 1090 h 2499"/>
                  <a:gd name="T52" fmla="*/ 3384 w 4044"/>
                  <a:gd name="T53" fmla="*/ 1066 h 2499"/>
                  <a:gd name="T54" fmla="*/ 3381 w 4044"/>
                  <a:gd name="T55" fmla="*/ 898 h 2499"/>
                  <a:gd name="T56" fmla="*/ 3326 w 4044"/>
                  <a:gd name="T57" fmla="*/ 657 h 2499"/>
                  <a:gd name="T58" fmla="*/ 3217 w 4044"/>
                  <a:gd name="T59" fmla="*/ 442 h 2499"/>
                  <a:gd name="T60" fmla="*/ 3059 w 4044"/>
                  <a:gd name="T61" fmla="*/ 261 h 2499"/>
                  <a:gd name="T62" fmla="*/ 2863 w 4044"/>
                  <a:gd name="T63" fmla="*/ 121 h 2499"/>
                  <a:gd name="T64" fmla="*/ 2635 w 4044"/>
                  <a:gd name="T65" fmla="*/ 31 h 2499"/>
                  <a:gd name="T66" fmla="*/ 2385 w 4044"/>
                  <a:gd name="T67" fmla="*/ 0 h 2499"/>
                  <a:gd name="T68" fmla="*/ 2218 w 4044"/>
                  <a:gd name="T69" fmla="*/ 13 h 2499"/>
                  <a:gd name="T70" fmla="*/ 2023 w 4044"/>
                  <a:gd name="T71" fmla="*/ 67 h 2499"/>
                  <a:gd name="T72" fmla="*/ 1847 w 4044"/>
                  <a:gd name="T73" fmla="*/ 157 h 2499"/>
                  <a:gd name="T74" fmla="*/ 1692 w 4044"/>
                  <a:gd name="T75" fmla="*/ 278 h 2499"/>
                  <a:gd name="T76" fmla="*/ 1563 w 4044"/>
                  <a:gd name="T77" fmla="*/ 428 h 2499"/>
                  <a:gd name="T78" fmla="*/ 1466 w 4044"/>
                  <a:gd name="T79" fmla="*/ 600 h 2499"/>
                  <a:gd name="T80" fmla="*/ 1407 w 4044"/>
                  <a:gd name="T81" fmla="*/ 696 h 2499"/>
                  <a:gd name="T82" fmla="*/ 1309 w 4044"/>
                  <a:gd name="T83" fmla="*/ 623 h 2499"/>
                  <a:gd name="T84" fmla="*/ 1192 w 4044"/>
                  <a:gd name="T85" fmla="*/ 576 h 2499"/>
                  <a:gd name="T86" fmla="*/ 1064 w 4044"/>
                  <a:gd name="T87" fmla="*/ 560 h 2499"/>
                  <a:gd name="T88" fmla="*/ 962 w 4044"/>
                  <a:gd name="T89" fmla="*/ 570 h 2499"/>
                  <a:gd name="T90" fmla="*/ 845 w 4044"/>
                  <a:gd name="T91" fmla="*/ 609 h 2499"/>
                  <a:gd name="T92" fmla="*/ 743 w 4044"/>
                  <a:gd name="T93" fmla="*/ 675 h 2499"/>
                  <a:gd name="T94" fmla="*/ 661 w 4044"/>
                  <a:gd name="T95" fmla="*/ 762 h 2499"/>
                  <a:gd name="T96" fmla="*/ 600 w 4044"/>
                  <a:gd name="T97" fmla="*/ 867 h 2499"/>
                  <a:gd name="T98" fmla="*/ 567 w 4044"/>
                  <a:gd name="T99" fmla="*/ 987 h 2499"/>
                  <a:gd name="T100" fmla="*/ 562 w 4044"/>
                  <a:gd name="T101" fmla="*/ 1102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4" h="2499">
                    <a:moveTo>
                      <a:pt x="583" y="1213"/>
                    </a:moveTo>
                    <a:lnTo>
                      <a:pt x="583" y="1213"/>
                    </a:lnTo>
                    <a:lnTo>
                      <a:pt x="553" y="1217"/>
                    </a:lnTo>
                    <a:lnTo>
                      <a:pt x="523" y="1222"/>
                    </a:lnTo>
                    <a:lnTo>
                      <a:pt x="493" y="1228"/>
                    </a:lnTo>
                    <a:lnTo>
                      <a:pt x="465" y="1237"/>
                    </a:lnTo>
                    <a:lnTo>
                      <a:pt x="436" y="1246"/>
                    </a:lnTo>
                    <a:lnTo>
                      <a:pt x="408" y="1256"/>
                    </a:lnTo>
                    <a:lnTo>
                      <a:pt x="381" y="1267"/>
                    </a:lnTo>
                    <a:lnTo>
                      <a:pt x="354" y="1280"/>
                    </a:lnTo>
                    <a:lnTo>
                      <a:pt x="328" y="1294"/>
                    </a:lnTo>
                    <a:lnTo>
                      <a:pt x="303" y="1309"/>
                    </a:lnTo>
                    <a:lnTo>
                      <a:pt x="279" y="1325"/>
                    </a:lnTo>
                    <a:lnTo>
                      <a:pt x="255" y="1342"/>
                    </a:lnTo>
                    <a:lnTo>
                      <a:pt x="232" y="1360"/>
                    </a:lnTo>
                    <a:lnTo>
                      <a:pt x="210" y="1379"/>
                    </a:lnTo>
                    <a:lnTo>
                      <a:pt x="189" y="1398"/>
                    </a:lnTo>
                    <a:lnTo>
                      <a:pt x="169" y="1419"/>
                    </a:lnTo>
                    <a:lnTo>
                      <a:pt x="150" y="1442"/>
                    </a:lnTo>
                    <a:lnTo>
                      <a:pt x="132" y="1464"/>
                    </a:lnTo>
                    <a:lnTo>
                      <a:pt x="114" y="1488"/>
                    </a:lnTo>
                    <a:lnTo>
                      <a:pt x="99" y="1512"/>
                    </a:lnTo>
                    <a:lnTo>
                      <a:pt x="84" y="1538"/>
                    </a:lnTo>
                    <a:lnTo>
                      <a:pt x="69" y="1563"/>
                    </a:lnTo>
                    <a:lnTo>
                      <a:pt x="57" y="1590"/>
                    </a:lnTo>
                    <a:lnTo>
                      <a:pt x="45" y="1617"/>
                    </a:lnTo>
                    <a:lnTo>
                      <a:pt x="34" y="1646"/>
                    </a:lnTo>
                    <a:lnTo>
                      <a:pt x="25" y="1674"/>
                    </a:lnTo>
                    <a:lnTo>
                      <a:pt x="18" y="1702"/>
                    </a:lnTo>
                    <a:lnTo>
                      <a:pt x="12" y="1732"/>
                    </a:lnTo>
                    <a:lnTo>
                      <a:pt x="7" y="1762"/>
                    </a:lnTo>
                    <a:lnTo>
                      <a:pt x="3" y="1792"/>
                    </a:lnTo>
                    <a:lnTo>
                      <a:pt x="1" y="1824"/>
                    </a:lnTo>
                    <a:lnTo>
                      <a:pt x="0" y="1855"/>
                    </a:lnTo>
                    <a:lnTo>
                      <a:pt x="0" y="1855"/>
                    </a:lnTo>
                    <a:lnTo>
                      <a:pt x="1" y="1888"/>
                    </a:lnTo>
                    <a:lnTo>
                      <a:pt x="3" y="1921"/>
                    </a:lnTo>
                    <a:lnTo>
                      <a:pt x="7" y="1952"/>
                    </a:lnTo>
                    <a:lnTo>
                      <a:pt x="13" y="1984"/>
                    </a:lnTo>
                    <a:lnTo>
                      <a:pt x="21" y="2015"/>
                    </a:lnTo>
                    <a:lnTo>
                      <a:pt x="30" y="2047"/>
                    </a:lnTo>
                    <a:lnTo>
                      <a:pt x="39" y="2077"/>
                    </a:lnTo>
                    <a:lnTo>
                      <a:pt x="51" y="2105"/>
                    </a:lnTo>
                    <a:lnTo>
                      <a:pt x="64" y="2134"/>
                    </a:lnTo>
                    <a:lnTo>
                      <a:pt x="78" y="2162"/>
                    </a:lnTo>
                    <a:lnTo>
                      <a:pt x="93" y="2189"/>
                    </a:lnTo>
                    <a:lnTo>
                      <a:pt x="111" y="2215"/>
                    </a:lnTo>
                    <a:lnTo>
                      <a:pt x="129" y="2240"/>
                    </a:lnTo>
                    <a:lnTo>
                      <a:pt x="147" y="2264"/>
                    </a:lnTo>
                    <a:lnTo>
                      <a:pt x="168" y="2288"/>
                    </a:lnTo>
                    <a:lnTo>
                      <a:pt x="189" y="2310"/>
                    </a:lnTo>
                    <a:lnTo>
                      <a:pt x="211" y="2331"/>
                    </a:lnTo>
                    <a:lnTo>
                      <a:pt x="235" y="2352"/>
                    </a:lnTo>
                    <a:lnTo>
                      <a:pt x="259" y="2370"/>
                    </a:lnTo>
                    <a:lnTo>
                      <a:pt x="285" y="2388"/>
                    </a:lnTo>
                    <a:lnTo>
                      <a:pt x="310" y="2406"/>
                    </a:lnTo>
                    <a:lnTo>
                      <a:pt x="337" y="2421"/>
                    </a:lnTo>
                    <a:lnTo>
                      <a:pt x="366" y="2435"/>
                    </a:lnTo>
                    <a:lnTo>
                      <a:pt x="394" y="2448"/>
                    </a:lnTo>
                    <a:lnTo>
                      <a:pt x="423" y="2460"/>
                    </a:lnTo>
                    <a:lnTo>
                      <a:pt x="453" y="2471"/>
                    </a:lnTo>
                    <a:lnTo>
                      <a:pt x="484" y="2478"/>
                    </a:lnTo>
                    <a:lnTo>
                      <a:pt x="516" y="2486"/>
                    </a:lnTo>
                    <a:lnTo>
                      <a:pt x="547" y="2492"/>
                    </a:lnTo>
                    <a:lnTo>
                      <a:pt x="579" y="2496"/>
                    </a:lnTo>
                    <a:lnTo>
                      <a:pt x="612" y="2498"/>
                    </a:lnTo>
                    <a:lnTo>
                      <a:pt x="645" y="2499"/>
                    </a:lnTo>
                    <a:lnTo>
                      <a:pt x="3325" y="2499"/>
                    </a:lnTo>
                    <a:lnTo>
                      <a:pt x="3325" y="2499"/>
                    </a:lnTo>
                    <a:lnTo>
                      <a:pt x="3362" y="2498"/>
                    </a:lnTo>
                    <a:lnTo>
                      <a:pt x="3398" y="2495"/>
                    </a:lnTo>
                    <a:lnTo>
                      <a:pt x="3434" y="2490"/>
                    </a:lnTo>
                    <a:lnTo>
                      <a:pt x="3470" y="2484"/>
                    </a:lnTo>
                    <a:lnTo>
                      <a:pt x="3504" y="2477"/>
                    </a:lnTo>
                    <a:lnTo>
                      <a:pt x="3539" y="2466"/>
                    </a:lnTo>
                    <a:lnTo>
                      <a:pt x="3572" y="2456"/>
                    </a:lnTo>
                    <a:lnTo>
                      <a:pt x="3605" y="2442"/>
                    </a:lnTo>
                    <a:lnTo>
                      <a:pt x="3636" y="2429"/>
                    </a:lnTo>
                    <a:lnTo>
                      <a:pt x="3668" y="2412"/>
                    </a:lnTo>
                    <a:lnTo>
                      <a:pt x="3698" y="2394"/>
                    </a:lnTo>
                    <a:lnTo>
                      <a:pt x="3726" y="2376"/>
                    </a:lnTo>
                    <a:lnTo>
                      <a:pt x="3755" y="2357"/>
                    </a:lnTo>
                    <a:lnTo>
                      <a:pt x="3782" y="2334"/>
                    </a:lnTo>
                    <a:lnTo>
                      <a:pt x="3809" y="2312"/>
                    </a:lnTo>
                    <a:lnTo>
                      <a:pt x="3833" y="2288"/>
                    </a:lnTo>
                    <a:lnTo>
                      <a:pt x="3857" y="2264"/>
                    </a:lnTo>
                    <a:lnTo>
                      <a:pt x="3879" y="2237"/>
                    </a:lnTo>
                    <a:lnTo>
                      <a:pt x="3902" y="2210"/>
                    </a:lnTo>
                    <a:lnTo>
                      <a:pt x="3921" y="2182"/>
                    </a:lnTo>
                    <a:lnTo>
                      <a:pt x="3939" y="2153"/>
                    </a:lnTo>
                    <a:lnTo>
                      <a:pt x="3957" y="2123"/>
                    </a:lnTo>
                    <a:lnTo>
                      <a:pt x="3974" y="2092"/>
                    </a:lnTo>
                    <a:lnTo>
                      <a:pt x="3987" y="2060"/>
                    </a:lnTo>
                    <a:lnTo>
                      <a:pt x="4001" y="2027"/>
                    </a:lnTo>
                    <a:lnTo>
                      <a:pt x="4011" y="1994"/>
                    </a:lnTo>
                    <a:lnTo>
                      <a:pt x="4022" y="1960"/>
                    </a:lnTo>
                    <a:lnTo>
                      <a:pt x="4029" y="1926"/>
                    </a:lnTo>
                    <a:lnTo>
                      <a:pt x="4035" y="1890"/>
                    </a:lnTo>
                    <a:lnTo>
                      <a:pt x="4040" y="1854"/>
                    </a:lnTo>
                    <a:lnTo>
                      <a:pt x="4043" y="1818"/>
                    </a:lnTo>
                    <a:lnTo>
                      <a:pt x="4044" y="1780"/>
                    </a:lnTo>
                    <a:lnTo>
                      <a:pt x="4044" y="1780"/>
                    </a:lnTo>
                    <a:lnTo>
                      <a:pt x="4043" y="1746"/>
                    </a:lnTo>
                    <a:lnTo>
                      <a:pt x="4041" y="1711"/>
                    </a:lnTo>
                    <a:lnTo>
                      <a:pt x="4037" y="1677"/>
                    </a:lnTo>
                    <a:lnTo>
                      <a:pt x="4031" y="1643"/>
                    </a:lnTo>
                    <a:lnTo>
                      <a:pt x="4023" y="1610"/>
                    </a:lnTo>
                    <a:lnTo>
                      <a:pt x="4014" y="1578"/>
                    </a:lnTo>
                    <a:lnTo>
                      <a:pt x="4005" y="1545"/>
                    </a:lnTo>
                    <a:lnTo>
                      <a:pt x="3993" y="1515"/>
                    </a:lnTo>
                    <a:lnTo>
                      <a:pt x="3980" y="1484"/>
                    </a:lnTo>
                    <a:lnTo>
                      <a:pt x="3965" y="1454"/>
                    </a:lnTo>
                    <a:lnTo>
                      <a:pt x="3950" y="1425"/>
                    </a:lnTo>
                    <a:lnTo>
                      <a:pt x="3933" y="1397"/>
                    </a:lnTo>
                    <a:lnTo>
                      <a:pt x="3915" y="1370"/>
                    </a:lnTo>
                    <a:lnTo>
                      <a:pt x="3896" y="1343"/>
                    </a:lnTo>
                    <a:lnTo>
                      <a:pt x="3875" y="1318"/>
                    </a:lnTo>
                    <a:lnTo>
                      <a:pt x="3852" y="1294"/>
                    </a:lnTo>
                    <a:lnTo>
                      <a:pt x="3830" y="1270"/>
                    </a:lnTo>
                    <a:lnTo>
                      <a:pt x="3806" y="1247"/>
                    </a:lnTo>
                    <a:lnTo>
                      <a:pt x="3782" y="1226"/>
                    </a:lnTo>
                    <a:lnTo>
                      <a:pt x="3756" y="1205"/>
                    </a:lnTo>
                    <a:lnTo>
                      <a:pt x="3729" y="1187"/>
                    </a:lnTo>
                    <a:lnTo>
                      <a:pt x="3701" y="1169"/>
                    </a:lnTo>
                    <a:lnTo>
                      <a:pt x="3672" y="1153"/>
                    </a:lnTo>
                    <a:lnTo>
                      <a:pt x="3644" y="1136"/>
                    </a:lnTo>
                    <a:lnTo>
                      <a:pt x="3614" y="1123"/>
                    </a:lnTo>
                    <a:lnTo>
                      <a:pt x="3582" y="1111"/>
                    </a:lnTo>
                    <a:lnTo>
                      <a:pt x="3551" y="1099"/>
                    </a:lnTo>
                    <a:lnTo>
                      <a:pt x="3519" y="1090"/>
                    </a:lnTo>
                    <a:lnTo>
                      <a:pt x="3486" y="1081"/>
                    </a:lnTo>
                    <a:lnTo>
                      <a:pt x="3453" y="1074"/>
                    </a:lnTo>
                    <a:lnTo>
                      <a:pt x="3419" y="1069"/>
                    </a:lnTo>
                    <a:lnTo>
                      <a:pt x="3384" y="1066"/>
                    </a:lnTo>
                    <a:lnTo>
                      <a:pt x="3384" y="1066"/>
                    </a:lnTo>
                    <a:lnTo>
                      <a:pt x="3387" y="1033"/>
                    </a:lnTo>
                    <a:lnTo>
                      <a:pt x="3387" y="1002"/>
                    </a:lnTo>
                    <a:lnTo>
                      <a:pt x="3387" y="1002"/>
                    </a:lnTo>
                    <a:lnTo>
                      <a:pt x="3386" y="949"/>
                    </a:lnTo>
                    <a:lnTo>
                      <a:pt x="3381" y="898"/>
                    </a:lnTo>
                    <a:lnTo>
                      <a:pt x="3375" y="849"/>
                    </a:lnTo>
                    <a:lnTo>
                      <a:pt x="3367" y="800"/>
                    </a:lnTo>
                    <a:lnTo>
                      <a:pt x="3356" y="750"/>
                    </a:lnTo>
                    <a:lnTo>
                      <a:pt x="3343" y="704"/>
                    </a:lnTo>
                    <a:lnTo>
                      <a:pt x="3326" y="657"/>
                    </a:lnTo>
                    <a:lnTo>
                      <a:pt x="3308" y="611"/>
                    </a:lnTo>
                    <a:lnTo>
                      <a:pt x="3289" y="567"/>
                    </a:lnTo>
                    <a:lnTo>
                      <a:pt x="3266" y="524"/>
                    </a:lnTo>
                    <a:lnTo>
                      <a:pt x="3242" y="482"/>
                    </a:lnTo>
                    <a:lnTo>
                      <a:pt x="3217" y="442"/>
                    </a:lnTo>
                    <a:lnTo>
                      <a:pt x="3188" y="403"/>
                    </a:lnTo>
                    <a:lnTo>
                      <a:pt x="3158" y="364"/>
                    </a:lnTo>
                    <a:lnTo>
                      <a:pt x="3127" y="328"/>
                    </a:lnTo>
                    <a:lnTo>
                      <a:pt x="3094" y="293"/>
                    </a:lnTo>
                    <a:lnTo>
                      <a:pt x="3059" y="261"/>
                    </a:lnTo>
                    <a:lnTo>
                      <a:pt x="3023" y="229"/>
                    </a:lnTo>
                    <a:lnTo>
                      <a:pt x="2984" y="199"/>
                    </a:lnTo>
                    <a:lnTo>
                      <a:pt x="2945" y="171"/>
                    </a:lnTo>
                    <a:lnTo>
                      <a:pt x="2905" y="145"/>
                    </a:lnTo>
                    <a:lnTo>
                      <a:pt x="2863" y="121"/>
                    </a:lnTo>
                    <a:lnTo>
                      <a:pt x="2819" y="99"/>
                    </a:lnTo>
                    <a:lnTo>
                      <a:pt x="2776" y="78"/>
                    </a:lnTo>
                    <a:lnTo>
                      <a:pt x="2729" y="61"/>
                    </a:lnTo>
                    <a:lnTo>
                      <a:pt x="2683" y="45"/>
                    </a:lnTo>
                    <a:lnTo>
                      <a:pt x="2635" y="31"/>
                    </a:lnTo>
                    <a:lnTo>
                      <a:pt x="2587" y="21"/>
                    </a:lnTo>
                    <a:lnTo>
                      <a:pt x="2538" y="12"/>
                    </a:lnTo>
                    <a:lnTo>
                      <a:pt x="2488" y="4"/>
                    </a:lnTo>
                    <a:lnTo>
                      <a:pt x="2437" y="1"/>
                    </a:lnTo>
                    <a:lnTo>
                      <a:pt x="2385" y="0"/>
                    </a:lnTo>
                    <a:lnTo>
                      <a:pt x="2385" y="0"/>
                    </a:lnTo>
                    <a:lnTo>
                      <a:pt x="2343" y="1"/>
                    </a:lnTo>
                    <a:lnTo>
                      <a:pt x="2301" y="3"/>
                    </a:lnTo>
                    <a:lnTo>
                      <a:pt x="2260" y="7"/>
                    </a:lnTo>
                    <a:lnTo>
                      <a:pt x="2218" y="13"/>
                    </a:lnTo>
                    <a:lnTo>
                      <a:pt x="2178" y="21"/>
                    </a:lnTo>
                    <a:lnTo>
                      <a:pt x="2139" y="30"/>
                    </a:lnTo>
                    <a:lnTo>
                      <a:pt x="2100" y="40"/>
                    </a:lnTo>
                    <a:lnTo>
                      <a:pt x="2061" y="54"/>
                    </a:lnTo>
                    <a:lnTo>
                      <a:pt x="2023" y="67"/>
                    </a:lnTo>
                    <a:lnTo>
                      <a:pt x="1986" y="82"/>
                    </a:lnTo>
                    <a:lnTo>
                      <a:pt x="1950" y="99"/>
                    </a:lnTo>
                    <a:lnTo>
                      <a:pt x="1914" y="117"/>
                    </a:lnTo>
                    <a:lnTo>
                      <a:pt x="1880" y="136"/>
                    </a:lnTo>
                    <a:lnTo>
                      <a:pt x="1847" y="157"/>
                    </a:lnTo>
                    <a:lnTo>
                      <a:pt x="1814" y="178"/>
                    </a:lnTo>
                    <a:lnTo>
                      <a:pt x="1782" y="202"/>
                    </a:lnTo>
                    <a:lnTo>
                      <a:pt x="1751" y="226"/>
                    </a:lnTo>
                    <a:lnTo>
                      <a:pt x="1721" y="252"/>
                    </a:lnTo>
                    <a:lnTo>
                      <a:pt x="1692" y="278"/>
                    </a:lnTo>
                    <a:lnTo>
                      <a:pt x="1664" y="305"/>
                    </a:lnTo>
                    <a:lnTo>
                      <a:pt x="1637" y="335"/>
                    </a:lnTo>
                    <a:lnTo>
                      <a:pt x="1611" y="365"/>
                    </a:lnTo>
                    <a:lnTo>
                      <a:pt x="1587" y="395"/>
                    </a:lnTo>
                    <a:lnTo>
                      <a:pt x="1563" y="428"/>
                    </a:lnTo>
                    <a:lnTo>
                      <a:pt x="1541" y="461"/>
                    </a:lnTo>
                    <a:lnTo>
                      <a:pt x="1521" y="494"/>
                    </a:lnTo>
                    <a:lnTo>
                      <a:pt x="1502" y="529"/>
                    </a:lnTo>
                    <a:lnTo>
                      <a:pt x="1484" y="564"/>
                    </a:lnTo>
                    <a:lnTo>
                      <a:pt x="1466" y="600"/>
                    </a:lnTo>
                    <a:lnTo>
                      <a:pt x="1451" y="638"/>
                    </a:lnTo>
                    <a:lnTo>
                      <a:pt x="1437" y="675"/>
                    </a:lnTo>
                    <a:lnTo>
                      <a:pt x="1425" y="713"/>
                    </a:lnTo>
                    <a:lnTo>
                      <a:pt x="1425" y="713"/>
                    </a:lnTo>
                    <a:lnTo>
                      <a:pt x="1407" y="696"/>
                    </a:lnTo>
                    <a:lnTo>
                      <a:pt x="1389" y="680"/>
                    </a:lnTo>
                    <a:lnTo>
                      <a:pt x="1370" y="663"/>
                    </a:lnTo>
                    <a:lnTo>
                      <a:pt x="1350" y="650"/>
                    </a:lnTo>
                    <a:lnTo>
                      <a:pt x="1330" y="636"/>
                    </a:lnTo>
                    <a:lnTo>
                      <a:pt x="1309" y="623"/>
                    </a:lnTo>
                    <a:lnTo>
                      <a:pt x="1286" y="612"/>
                    </a:lnTo>
                    <a:lnTo>
                      <a:pt x="1264" y="602"/>
                    </a:lnTo>
                    <a:lnTo>
                      <a:pt x="1240" y="591"/>
                    </a:lnTo>
                    <a:lnTo>
                      <a:pt x="1216" y="584"/>
                    </a:lnTo>
                    <a:lnTo>
                      <a:pt x="1192" y="576"/>
                    </a:lnTo>
                    <a:lnTo>
                      <a:pt x="1168" y="570"/>
                    </a:lnTo>
                    <a:lnTo>
                      <a:pt x="1142" y="566"/>
                    </a:lnTo>
                    <a:lnTo>
                      <a:pt x="1117" y="563"/>
                    </a:lnTo>
                    <a:lnTo>
                      <a:pt x="1090" y="561"/>
                    </a:lnTo>
                    <a:lnTo>
                      <a:pt x="1064" y="560"/>
                    </a:lnTo>
                    <a:lnTo>
                      <a:pt x="1064" y="560"/>
                    </a:lnTo>
                    <a:lnTo>
                      <a:pt x="1037" y="561"/>
                    </a:lnTo>
                    <a:lnTo>
                      <a:pt x="1012" y="563"/>
                    </a:lnTo>
                    <a:lnTo>
                      <a:pt x="986" y="566"/>
                    </a:lnTo>
                    <a:lnTo>
                      <a:pt x="962" y="570"/>
                    </a:lnTo>
                    <a:lnTo>
                      <a:pt x="938" y="576"/>
                    </a:lnTo>
                    <a:lnTo>
                      <a:pt x="914" y="582"/>
                    </a:lnTo>
                    <a:lnTo>
                      <a:pt x="890" y="591"/>
                    </a:lnTo>
                    <a:lnTo>
                      <a:pt x="868" y="600"/>
                    </a:lnTo>
                    <a:lnTo>
                      <a:pt x="845" y="609"/>
                    </a:lnTo>
                    <a:lnTo>
                      <a:pt x="824" y="621"/>
                    </a:lnTo>
                    <a:lnTo>
                      <a:pt x="803" y="633"/>
                    </a:lnTo>
                    <a:lnTo>
                      <a:pt x="782" y="645"/>
                    </a:lnTo>
                    <a:lnTo>
                      <a:pt x="763" y="660"/>
                    </a:lnTo>
                    <a:lnTo>
                      <a:pt x="743" y="675"/>
                    </a:lnTo>
                    <a:lnTo>
                      <a:pt x="725" y="690"/>
                    </a:lnTo>
                    <a:lnTo>
                      <a:pt x="707" y="707"/>
                    </a:lnTo>
                    <a:lnTo>
                      <a:pt x="691" y="725"/>
                    </a:lnTo>
                    <a:lnTo>
                      <a:pt x="676" y="743"/>
                    </a:lnTo>
                    <a:lnTo>
                      <a:pt x="661" y="762"/>
                    </a:lnTo>
                    <a:lnTo>
                      <a:pt x="646" y="782"/>
                    </a:lnTo>
                    <a:lnTo>
                      <a:pt x="634" y="803"/>
                    </a:lnTo>
                    <a:lnTo>
                      <a:pt x="621" y="824"/>
                    </a:lnTo>
                    <a:lnTo>
                      <a:pt x="610" y="844"/>
                    </a:lnTo>
                    <a:lnTo>
                      <a:pt x="600" y="867"/>
                    </a:lnTo>
                    <a:lnTo>
                      <a:pt x="591" y="889"/>
                    </a:lnTo>
                    <a:lnTo>
                      <a:pt x="583" y="913"/>
                    </a:lnTo>
                    <a:lnTo>
                      <a:pt x="576" y="937"/>
                    </a:lnTo>
                    <a:lnTo>
                      <a:pt x="571" y="961"/>
                    </a:lnTo>
                    <a:lnTo>
                      <a:pt x="567" y="987"/>
                    </a:lnTo>
                    <a:lnTo>
                      <a:pt x="564" y="1012"/>
                    </a:lnTo>
                    <a:lnTo>
                      <a:pt x="561" y="1038"/>
                    </a:lnTo>
                    <a:lnTo>
                      <a:pt x="561" y="1063"/>
                    </a:lnTo>
                    <a:lnTo>
                      <a:pt x="561" y="1063"/>
                    </a:lnTo>
                    <a:lnTo>
                      <a:pt x="562" y="1102"/>
                    </a:lnTo>
                    <a:lnTo>
                      <a:pt x="567" y="1139"/>
                    </a:lnTo>
                    <a:lnTo>
                      <a:pt x="574" y="1177"/>
                    </a:lnTo>
                    <a:lnTo>
                      <a:pt x="583" y="1213"/>
                    </a:lnTo>
                    <a:lnTo>
                      <a:pt x="583" y="1213"/>
                    </a:lnTo>
                    <a:close/>
                  </a:path>
                </a:pathLst>
              </a:custGeom>
              <a:solidFill>
                <a:schemeClr val="bg1"/>
              </a:solidFill>
              <a:ln>
                <a:noFill/>
              </a:ln>
              <a:effectLst>
                <a:innerShdw blurRad="114300">
                  <a:prstClr val="black">
                    <a:alpha val="68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3908174" y="4888331"/>
              <a:ext cx="1229996" cy="7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4" descr="http://www.mulesoft.com/sites/all/themes/mulesoft/images/products/anypoint-api-manager-diagram.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879856" y="1517737"/>
            <a:ext cx="1202499" cy="795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15761" y="1479266"/>
            <a:ext cx="2010365" cy="1107996"/>
          </a:xfrm>
          <a:prstGeom prst="rect">
            <a:avLst/>
          </a:prstGeom>
          <a:noFill/>
        </p:spPr>
        <p:txBody>
          <a:bodyPr wrap="square" rtlCol="0">
            <a:spAutoFit/>
          </a:bodyPr>
          <a:lstStyle/>
          <a:p>
            <a:r>
              <a:rPr lang="en-US" sz="1100" b="1" dirty="0" smtClean="0">
                <a:solidFill>
                  <a:srgbClr val="FF9900"/>
                </a:solidFill>
                <a:latin typeface="Aharoni" pitchFamily="2" charset="-79"/>
                <a:cs typeface="Aharoni" pitchFamily="2" charset="-79"/>
              </a:rPr>
              <a:t>DEVELOPER PORTAL </a:t>
            </a:r>
          </a:p>
          <a:p>
            <a:r>
              <a:rPr lang="en-US" sz="1100" b="1" dirty="0" smtClean="0">
                <a:solidFill>
                  <a:srgbClr val="000000"/>
                </a:solidFill>
              </a:rPr>
              <a:t>Documentation</a:t>
            </a:r>
          </a:p>
          <a:p>
            <a:r>
              <a:rPr lang="en-US" sz="1100" b="1" dirty="0" smtClean="0">
                <a:solidFill>
                  <a:srgbClr val="000000"/>
                </a:solidFill>
              </a:rPr>
              <a:t>Tech Blog</a:t>
            </a:r>
          </a:p>
          <a:p>
            <a:r>
              <a:rPr lang="en-US" sz="1100" b="1" dirty="0" smtClean="0">
                <a:solidFill>
                  <a:srgbClr val="000000"/>
                </a:solidFill>
              </a:rPr>
              <a:t>Code &amp; Apps</a:t>
            </a:r>
          </a:p>
          <a:p>
            <a:r>
              <a:rPr lang="en-US" sz="1100" b="1" dirty="0" smtClean="0">
                <a:solidFill>
                  <a:srgbClr val="000000"/>
                </a:solidFill>
              </a:rPr>
              <a:t>API Console</a:t>
            </a:r>
          </a:p>
          <a:p>
            <a:r>
              <a:rPr lang="en-US" sz="1100" b="1" dirty="0" smtClean="0">
                <a:solidFill>
                  <a:srgbClr val="000000"/>
                </a:solidFill>
              </a:rPr>
              <a:t>Forum</a:t>
            </a:r>
            <a:endParaRPr lang="en-US" sz="1100" b="1" dirty="0">
              <a:solidFill>
                <a:srgbClr val="000000"/>
              </a:solidFill>
            </a:endParaRPr>
          </a:p>
        </p:txBody>
      </p:sp>
      <p:sp>
        <p:nvSpPr>
          <p:cNvPr id="31" name="TextBox 30"/>
          <p:cNvSpPr txBox="1"/>
          <p:nvPr/>
        </p:nvSpPr>
        <p:spPr>
          <a:xfrm>
            <a:off x="5215761" y="2979988"/>
            <a:ext cx="1549390" cy="1107996"/>
          </a:xfrm>
          <a:prstGeom prst="rect">
            <a:avLst/>
          </a:prstGeom>
          <a:noFill/>
        </p:spPr>
        <p:txBody>
          <a:bodyPr wrap="square" rtlCol="0">
            <a:spAutoFit/>
          </a:bodyPr>
          <a:lstStyle/>
          <a:p>
            <a:r>
              <a:rPr lang="en-US" sz="1100" b="1" dirty="0" smtClean="0">
                <a:solidFill>
                  <a:srgbClr val="FF9900"/>
                </a:solidFill>
                <a:latin typeface="Aharoni" pitchFamily="2" charset="-79"/>
                <a:cs typeface="Aharoni" pitchFamily="2" charset="-79"/>
              </a:rPr>
              <a:t>API PROXY</a:t>
            </a:r>
            <a:endParaRPr lang="en-US" sz="1100" b="1" dirty="0">
              <a:solidFill>
                <a:srgbClr val="FF9900"/>
              </a:solidFill>
              <a:latin typeface="Aharoni" pitchFamily="2" charset="-79"/>
              <a:cs typeface="Aharoni" pitchFamily="2" charset="-79"/>
            </a:endParaRPr>
          </a:p>
          <a:p>
            <a:r>
              <a:rPr lang="en-US" sz="1100" b="1" dirty="0">
                <a:solidFill>
                  <a:srgbClr val="000000"/>
                </a:solidFill>
              </a:rPr>
              <a:t>Access </a:t>
            </a:r>
            <a:r>
              <a:rPr lang="en-US" sz="1100" b="1" dirty="0" smtClean="0">
                <a:solidFill>
                  <a:srgbClr val="000000"/>
                </a:solidFill>
              </a:rPr>
              <a:t>Control</a:t>
            </a:r>
          </a:p>
          <a:p>
            <a:r>
              <a:rPr lang="en-US" sz="1100" b="1" dirty="0">
                <a:solidFill>
                  <a:srgbClr val="000000"/>
                </a:solidFill>
              </a:rPr>
              <a:t>Threat </a:t>
            </a:r>
            <a:r>
              <a:rPr lang="en-US" sz="1100" b="1" dirty="0" smtClean="0">
                <a:solidFill>
                  <a:srgbClr val="000000"/>
                </a:solidFill>
              </a:rPr>
              <a:t>Protection</a:t>
            </a:r>
          </a:p>
          <a:p>
            <a:r>
              <a:rPr lang="en-US" sz="1100" b="1" dirty="0" smtClean="0">
                <a:solidFill>
                  <a:srgbClr val="000000"/>
                </a:solidFill>
              </a:rPr>
              <a:t>Routing</a:t>
            </a:r>
          </a:p>
          <a:p>
            <a:r>
              <a:rPr lang="en-US" sz="1100" b="1" dirty="0" smtClean="0">
                <a:solidFill>
                  <a:srgbClr val="000000"/>
                </a:solidFill>
              </a:rPr>
              <a:t>Caching</a:t>
            </a:r>
          </a:p>
          <a:p>
            <a:r>
              <a:rPr lang="en-US" sz="1100" b="1" dirty="0" smtClean="0">
                <a:solidFill>
                  <a:srgbClr val="000000"/>
                </a:solidFill>
              </a:rPr>
              <a:t>Throttling</a:t>
            </a:r>
            <a:endParaRPr lang="en-US" sz="1100" b="1" dirty="0">
              <a:solidFill>
                <a:srgbClr val="000000"/>
              </a:solidFill>
            </a:endParaRPr>
          </a:p>
        </p:txBody>
      </p:sp>
      <p:pic>
        <p:nvPicPr>
          <p:cNvPr id="7181" name="Picture 13" descr="http://apigee.com/docs/sites/docs/files/api_B_and_A_5.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829449" y="3098435"/>
            <a:ext cx="1303312" cy="103704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215761" y="4490860"/>
            <a:ext cx="1659215" cy="1446550"/>
          </a:xfrm>
          <a:prstGeom prst="rect">
            <a:avLst/>
          </a:prstGeom>
          <a:noFill/>
        </p:spPr>
        <p:txBody>
          <a:bodyPr wrap="square" rtlCol="0">
            <a:spAutoFit/>
          </a:bodyPr>
          <a:lstStyle/>
          <a:p>
            <a:r>
              <a:rPr lang="en-US" sz="1100" b="1" dirty="0" smtClean="0">
                <a:solidFill>
                  <a:srgbClr val="FF9900"/>
                </a:solidFill>
                <a:latin typeface="Aharoni" pitchFamily="2" charset="-79"/>
                <a:cs typeface="Aharoni" pitchFamily="2" charset="-79"/>
              </a:rPr>
              <a:t>API CONTROL  &amp; ANALYTICS</a:t>
            </a:r>
            <a:endParaRPr lang="en-US" sz="1100" b="1" dirty="0" smtClean="0">
              <a:solidFill>
                <a:srgbClr val="000000"/>
              </a:solidFill>
            </a:endParaRPr>
          </a:p>
          <a:p>
            <a:r>
              <a:rPr lang="en-US" sz="1100" b="1" dirty="0" smtClean="0">
                <a:solidFill>
                  <a:srgbClr val="000000"/>
                </a:solidFill>
              </a:rPr>
              <a:t>Policy Management</a:t>
            </a:r>
          </a:p>
          <a:p>
            <a:r>
              <a:rPr lang="en-US" sz="1100" b="1" dirty="0" smtClean="0">
                <a:solidFill>
                  <a:srgbClr val="000000"/>
                </a:solidFill>
              </a:rPr>
              <a:t>Versioning </a:t>
            </a:r>
          </a:p>
          <a:p>
            <a:r>
              <a:rPr lang="en-US" sz="1100" b="1" dirty="0" smtClean="0">
                <a:solidFill>
                  <a:srgbClr val="000000"/>
                </a:solidFill>
              </a:rPr>
              <a:t>API Analytics </a:t>
            </a:r>
          </a:p>
          <a:p>
            <a:r>
              <a:rPr lang="en-US" sz="1100" b="1" dirty="0">
                <a:solidFill>
                  <a:srgbClr val="000000"/>
                </a:solidFill>
              </a:rPr>
              <a:t>API </a:t>
            </a:r>
            <a:r>
              <a:rPr lang="en-US" sz="1100" b="1" dirty="0" smtClean="0">
                <a:solidFill>
                  <a:srgbClr val="000000"/>
                </a:solidFill>
              </a:rPr>
              <a:t>Monitoring</a:t>
            </a:r>
          </a:p>
          <a:p>
            <a:r>
              <a:rPr lang="en-US" sz="1100" b="1" dirty="0" smtClean="0">
                <a:solidFill>
                  <a:srgbClr val="000000"/>
                </a:solidFill>
              </a:rPr>
              <a:t>Auditing</a:t>
            </a:r>
          </a:p>
        </p:txBody>
      </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80529" y="2956696"/>
            <a:ext cx="501940" cy="495396"/>
          </a:xfrm>
          <a:prstGeom prst="rect">
            <a:avLst/>
          </a:prstGeom>
        </p:spPr>
      </p:pic>
      <p:grpSp>
        <p:nvGrpSpPr>
          <p:cNvPr id="59" name="קבוצה 58"/>
          <p:cNvGrpSpPr/>
          <p:nvPr/>
        </p:nvGrpSpPr>
        <p:grpSpPr>
          <a:xfrm>
            <a:off x="7338140" y="1343024"/>
            <a:ext cx="1510585" cy="4438650"/>
            <a:chOff x="7214315" y="1266824"/>
            <a:chExt cx="1510585" cy="4438650"/>
          </a:xfrm>
        </p:grpSpPr>
        <p:sp>
          <p:nvSpPr>
            <p:cNvPr id="55" name="Rectangle 26"/>
            <p:cNvSpPr/>
            <p:nvPr/>
          </p:nvSpPr>
          <p:spPr bwMode="auto">
            <a:xfrm>
              <a:off x="7341870" y="4686299"/>
              <a:ext cx="1259204" cy="1019175"/>
            </a:xfrm>
            <a:prstGeom prst="roundRect">
              <a:avLst>
                <a:gd name="adj" fmla="val 7460"/>
              </a:avLst>
            </a:prstGeom>
            <a:solidFill>
              <a:srgbClr val="F5F5F5"/>
            </a:solidFill>
            <a:ln w="28575" cap="flat" cmpd="sng" algn="ctr">
              <a:solidFill>
                <a:srgbClr val="3986C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grpSp>
          <p:nvGrpSpPr>
            <p:cNvPr id="58" name="קבוצה 57"/>
            <p:cNvGrpSpPr/>
            <p:nvPr/>
          </p:nvGrpSpPr>
          <p:grpSpPr>
            <a:xfrm>
              <a:off x="7233365" y="3552824"/>
              <a:ext cx="1473931" cy="1019175"/>
              <a:chOff x="7233365" y="3552824"/>
              <a:chExt cx="1473931" cy="1019175"/>
            </a:xfrm>
          </p:grpSpPr>
          <p:sp>
            <p:nvSpPr>
              <p:cNvPr id="54" name="Rectangle 26"/>
              <p:cNvSpPr/>
              <p:nvPr/>
            </p:nvSpPr>
            <p:spPr bwMode="auto">
              <a:xfrm>
                <a:off x="7341870" y="3552824"/>
                <a:ext cx="1259204" cy="1019175"/>
              </a:xfrm>
              <a:prstGeom prst="roundRect">
                <a:avLst>
                  <a:gd name="adj" fmla="val 7460"/>
                </a:avLst>
              </a:prstGeom>
              <a:solidFill>
                <a:srgbClr val="F5F5F5"/>
              </a:solidFill>
              <a:ln w="28575" cap="flat" cmpd="sng" algn="ctr">
                <a:solidFill>
                  <a:srgbClr val="3986C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grpSp>
            <p:nvGrpSpPr>
              <p:cNvPr id="45" name="קבוצה 44"/>
              <p:cNvGrpSpPr/>
              <p:nvPr/>
            </p:nvGrpSpPr>
            <p:grpSpPr>
              <a:xfrm>
                <a:off x="7233365" y="3671561"/>
                <a:ext cx="1473931" cy="852996"/>
                <a:chOff x="6842840" y="3338186"/>
                <a:chExt cx="1473931" cy="852996"/>
              </a:xfrm>
            </p:grpSpPr>
            <p:pic>
              <p:nvPicPr>
                <p:cNvPr id="26" name="Picture 4" descr="http://www.mulesoft.com/sites/all/themes/mulesoft/images/products/anypoint-api-manager-diagram.pn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106948" y="3338186"/>
                  <a:ext cx="945715" cy="626302"/>
                </a:xfrm>
                <a:prstGeom prst="roundRect">
                  <a:avLst>
                    <a:gd name="adj" fmla="val 11667"/>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842840" y="3960350"/>
                  <a:ext cx="1473931" cy="230832"/>
                </a:xfrm>
                <a:prstGeom prst="rect">
                  <a:avLst/>
                </a:prstGeom>
                <a:noFill/>
              </p:spPr>
              <p:txBody>
                <a:bodyPr wrap="square" rtlCol="0">
                  <a:spAutoFit/>
                </a:bodyPr>
                <a:lstStyle/>
                <a:p>
                  <a:pPr algn="ctr"/>
                  <a:r>
                    <a:rPr lang="en-US" sz="900" b="1" dirty="0" smtClean="0">
                      <a:solidFill>
                        <a:srgbClr val="3986C5"/>
                      </a:solidFill>
                      <a:latin typeface="Arial Narrow" pitchFamily="34" charset="0"/>
                      <a:ea typeface="Dotum" pitchFamily="34" charset="-127"/>
                      <a:cs typeface="Aharoni" pitchFamily="2" charset="-79"/>
                    </a:rPr>
                    <a:t>THIRD PARTY APPS</a:t>
                  </a:r>
                  <a:endParaRPr lang="en-US" sz="900" b="1" dirty="0">
                    <a:solidFill>
                      <a:srgbClr val="3986C5"/>
                    </a:solidFill>
                    <a:latin typeface="Arial Narrow" pitchFamily="34" charset="0"/>
                    <a:ea typeface="Dotum" pitchFamily="34" charset="-127"/>
                    <a:cs typeface="Aharoni" pitchFamily="2" charset="-79"/>
                  </a:endParaRPr>
                </a:p>
              </p:txBody>
            </p:sp>
          </p:grpSp>
        </p:grpSp>
        <p:grpSp>
          <p:nvGrpSpPr>
            <p:cNvPr id="42" name="קבוצה 41"/>
            <p:cNvGrpSpPr/>
            <p:nvPr/>
          </p:nvGrpSpPr>
          <p:grpSpPr>
            <a:xfrm>
              <a:off x="7214316" y="4800991"/>
              <a:ext cx="1510584" cy="868616"/>
              <a:chOff x="6852366" y="4343791"/>
              <a:chExt cx="1510584" cy="868616"/>
            </a:xfrm>
          </p:grpSpPr>
          <p:pic>
            <p:nvPicPr>
              <p:cNvPr id="44" name="Picture 4" descr="http://www.mulesoft.com/sites/all/themes/mulesoft/images/products/anypoint-api-manager-diagram.pn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7120709" y="4343791"/>
                <a:ext cx="973899" cy="638828"/>
              </a:xfrm>
              <a:prstGeom prst="roundRect">
                <a:avLst>
                  <a:gd name="adj" fmla="val 10785"/>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852366" y="4981575"/>
                <a:ext cx="1510584" cy="230832"/>
              </a:xfrm>
              <a:prstGeom prst="rect">
                <a:avLst/>
              </a:prstGeom>
              <a:noFill/>
            </p:spPr>
            <p:txBody>
              <a:bodyPr wrap="square" rtlCol="0">
                <a:spAutoFit/>
              </a:bodyPr>
              <a:lstStyle/>
              <a:p>
                <a:pPr algn="ctr"/>
                <a:r>
                  <a:rPr lang="en-US" sz="900" b="1" dirty="0" smtClean="0">
                    <a:solidFill>
                      <a:srgbClr val="3986C5"/>
                    </a:solidFill>
                    <a:latin typeface="Arial Narrow" pitchFamily="34" charset="0"/>
                    <a:ea typeface="Dotum" pitchFamily="34" charset="-127"/>
                    <a:cs typeface="Aharoni" pitchFamily="2" charset="-79"/>
                  </a:rPr>
                  <a:t>INTEGRATIONS</a:t>
                </a:r>
              </a:p>
            </p:txBody>
          </p:sp>
        </p:grpSp>
        <p:grpSp>
          <p:nvGrpSpPr>
            <p:cNvPr id="56" name="קבוצה 55"/>
            <p:cNvGrpSpPr/>
            <p:nvPr/>
          </p:nvGrpSpPr>
          <p:grpSpPr>
            <a:xfrm>
              <a:off x="7233365" y="1266824"/>
              <a:ext cx="1473931" cy="1019175"/>
              <a:chOff x="7233365" y="1504949"/>
              <a:chExt cx="1473931" cy="1019175"/>
            </a:xfrm>
          </p:grpSpPr>
          <p:sp>
            <p:nvSpPr>
              <p:cNvPr id="53" name="Rectangle 26"/>
              <p:cNvSpPr/>
              <p:nvPr/>
            </p:nvSpPr>
            <p:spPr bwMode="auto">
              <a:xfrm>
                <a:off x="7341870" y="1504949"/>
                <a:ext cx="1259204" cy="1019175"/>
              </a:xfrm>
              <a:prstGeom prst="roundRect">
                <a:avLst>
                  <a:gd name="adj" fmla="val 7460"/>
                </a:avLst>
              </a:prstGeom>
              <a:solidFill>
                <a:srgbClr val="F5F5F5"/>
              </a:solidFill>
              <a:ln w="28575" cap="flat" cmpd="sng" algn="ctr">
                <a:solidFill>
                  <a:srgbClr val="3986C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grpSp>
            <p:nvGrpSpPr>
              <p:cNvPr id="38" name="קבוצה 37"/>
              <p:cNvGrpSpPr/>
              <p:nvPr/>
            </p:nvGrpSpPr>
            <p:grpSpPr>
              <a:xfrm>
                <a:off x="7233365" y="1628410"/>
                <a:ext cx="1473931" cy="823507"/>
                <a:chOff x="6871415" y="1386475"/>
                <a:chExt cx="1473931" cy="823507"/>
              </a:xfrm>
            </p:grpSpPr>
            <p:pic>
              <p:nvPicPr>
                <p:cNvPr id="35" name="Picture 2" descr="http://apiphany.com/Media/Default/Images/How%20does%20it%20work/howdoesitwork.png"/>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7092863" y="1386475"/>
                  <a:ext cx="1042792" cy="62943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871415" y="1979150"/>
                  <a:ext cx="1473931" cy="230832"/>
                </a:xfrm>
                <a:prstGeom prst="rect">
                  <a:avLst/>
                </a:prstGeom>
                <a:noFill/>
              </p:spPr>
              <p:txBody>
                <a:bodyPr wrap="square" rtlCol="0">
                  <a:spAutoFit/>
                </a:bodyPr>
                <a:lstStyle/>
                <a:p>
                  <a:pPr algn="ctr"/>
                  <a:r>
                    <a:rPr lang="en-US" sz="900" b="1" dirty="0" smtClean="0">
                      <a:solidFill>
                        <a:srgbClr val="3986C5"/>
                      </a:solidFill>
                      <a:latin typeface="Arial Narrow" pitchFamily="34" charset="0"/>
                      <a:ea typeface="Dotum" pitchFamily="34" charset="-127"/>
                      <a:cs typeface="Aharoni" pitchFamily="2" charset="-79"/>
                    </a:rPr>
                    <a:t>DEVELOPERS</a:t>
                  </a:r>
                  <a:endParaRPr lang="en-US" sz="900" b="1" dirty="0">
                    <a:solidFill>
                      <a:srgbClr val="3986C5"/>
                    </a:solidFill>
                    <a:latin typeface="Arial Narrow" pitchFamily="34" charset="0"/>
                    <a:ea typeface="Dotum" pitchFamily="34" charset="-127"/>
                    <a:cs typeface="Aharoni" pitchFamily="2" charset="-79"/>
                  </a:endParaRPr>
                </a:p>
              </p:txBody>
            </p:sp>
          </p:grpSp>
        </p:grpSp>
        <p:grpSp>
          <p:nvGrpSpPr>
            <p:cNvPr id="57" name="קבוצה 56"/>
            <p:cNvGrpSpPr/>
            <p:nvPr/>
          </p:nvGrpSpPr>
          <p:grpSpPr>
            <a:xfrm>
              <a:off x="7214315" y="2408238"/>
              <a:ext cx="1473931" cy="1019175"/>
              <a:chOff x="7214315" y="2619374"/>
              <a:chExt cx="1473931" cy="1019175"/>
            </a:xfrm>
          </p:grpSpPr>
          <p:sp>
            <p:nvSpPr>
              <p:cNvPr id="52" name="Rectangle 26"/>
              <p:cNvSpPr/>
              <p:nvPr/>
            </p:nvSpPr>
            <p:spPr bwMode="auto">
              <a:xfrm>
                <a:off x="7341870" y="2619374"/>
                <a:ext cx="1259204" cy="1019175"/>
              </a:xfrm>
              <a:prstGeom prst="roundRect">
                <a:avLst>
                  <a:gd name="adj" fmla="val 7460"/>
                </a:avLst>
              </a:prstGeom>
              <a:solidFill>
                <a:srgbClr val="F5F5F5"/>
              </a:solidFill>
              <a:ln w="28575" cap="flat" cmpd="sng" algn="ctr">
                <a:solidFill>
                  <a:srgbClr val="3986C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grpSp>
            <p:nvGrpSpPr>
              <p:cNvPr id="47" name="קבוצה 46"/>
              <p:cNvGrpSpPr/>
              <p:nvPr/>
            </p:nvGrpSpPr>
            <p:grpSpPr>
              <a:xfrm>
                <a:off x="7214315" y="2699228"/>
                <a:ext cx="1473931" cy="929979"/>
                <a:chOff x="6852365" y="2289653"/>
                <a:chExt cx="1473931" cy="929979"/>
              </a:xfrm>
            </p:grpSpPr>
            <p:pic>
              <p:nvPicPr>
                <p:cNvPr id="34" name="Picture 2" descr="http://apiphany.com/Media/Default/Images/How%20does%20it%20work/howdoesitwork.png"/>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7174543" y="2289653"/>
                  <a:ext cx="804797" cy="72337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852365" y="2988800"/>
                  <a:ext cx="1473931" cy="230832"/>
                </a:xfrm>
                <a:prstGeom prst="rect">
                  <a:avLst/>
                </a:prstGeom>
                <a:noFill/>
              </p:spPr>
              <p:txBody>
                <a:bodyPr wrap="square" rtlCol="0">
                  <a:spAutoFit/>
                </a:bodyPr>
                <a:lstStyle/>
                <a:p>
                  <a:pPr algn="ctr"/>
                  <a:r>
                    <a:rPr lang="en-US" sz="900" b="1" dirty="0" smtClean="0">
                      <a:solidFill>
                        <a:srgbClr val="3986C5"/>
                      </a:solidFill>
                      <a:latin typeface="Arial Narrow" pitchFamily="34" charset="0"/>
                      <a:ea typeface="Dotum" pitchFamily="34" charset="-127"/>
                      <a:cs typeface="Aharoni" pitchFamily="2" charset="-79"/>
                    </a:rPr>
                    <a:t>MOBILE APPS</a:t>
                  </a:r>
                  <a:endParaRPr lang="en-US" sz="900" b="1" dirty="0">
                    <a:solidFill>
                      <a:srgbClr val="3986C5"/>
                    </a:solidFill>
                    <a:latin typeface="Arial Narrow" pitchFamily="34" charset="0"/>
                    <a:ea typeface="Dotum" pitchFamily="34" charset="-127"/>
                    <a:cs typeface="Aharoni" pitchFamily="2" charset="-79"/>
                  </a:endParaRPr>
                </a:p>
              </p:txBody>
            </p:sp>
          </p:grpSp>
        </p:grpSp>
      </p:grpSp>
      <p:sp>
        <p:nvSpPr>
          <p:cNvPr id="60" name="Rectangle 26"/>
          <p:cNvSpPr/>
          <p:nvPr/>
        </p:nvSpPr>
        <p:spPr bwMode="auto">
          <a:xfrm>
            <a:off x="3713797" y="1209674"/>
            <a:ext cx="3096577" cy="1504951"/>
          </a:xfrm>
          <a:prstGeom prst="roundRect">
            <a:avLst>
              <a:gd name="adj" fmla="val 7460"/>
            </a:avLst>
          </a:prstGeom>
          <a:noFill/>
          <a:ln w="1270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65" name="Rectangle 26"/>
          <p:cNvSpPr/>
          <p:nvPr/>
        </p:nvSpPr>
        <p:spPr bwMode="auto">
          <a:xfrm>
            <a:off x="3713797" y="2771774"/>
            <a:ext cx="3096577" cy="1504951"/>
          </a:xfrm>
          <a:prstGeom prst="roundRect">
            <a:avLst>
              <a:gd name="adj" fmla="val 7460"/>
            </a:avLst>
          </a:prstGeom>
          <a:noFill/>
          <a:ln w="1270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66" name="Rectangle 26"/>
          <p:cNvSpPr/>
          <p:nvPr/>
        </p:nvSpPr>
        <p:spPr bwMode="auto">
          <a:xfrm>
            <a:off x="3713797" y="4333874"/>
            <a:ext cx="3096577" cy="1504951"/>
          </a:xfrm>
          <a:prstGeom prst="roundRect">
            <a:avLst>
              <a:gd name="adj" fmla="val 7460"/>
            </a:avLst>
          </a:prstGeom>
          <a:noFill/>
          <a:ln w="1270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cxnSp>
        <p:nvCxnSpPr>
          <p:cNvPr id="68" name="מחבר ישר 67"/>
          <p:cNvCxnSpPr/>
          <p:nvPr/>
        </p:nvCxnSpPr>
        <p:spPr bwMode="auto">
          <a:xfrm>
            <a:off x="6810373" y="3556272"/>
            <a:ext cx="468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0" name="מחבר ישר 69"/>
          <p:cNvCxnSpPr/>
          <p:nvPr/>
        </p:nvCxnSpPr>
        <p:spPr bwMode="auto">
          <a:xfrm>
            <a:off x="7287798" y="4166352"/>
            <a:ext cx="180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1" name="מחבר ישר 70"/>
          <p:cNvCxnSpPr/>
          <p:nvPr/>
        </p:nvCxnSpPr>
        <p:spPr bwMode="auto">
          <a:xfrm>
            <a:off x="7287798" y="2987599"/>
            <a:ext cx="180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2" name="מחבר ישר 71"/>
          <p:cNvCxnSpPr/>
          <p:nvPr/>
        </p:nvCxnSpPr>
        <p:spPr bwMode="auto">
          <a:xfrm>
            <a:off x="7287798" y="5314769"/>
            <a:ext cx="180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3" name="מחבר ישר 72"/>
          <p:cNvCxnSpPr/>
          <p:nvPr/>
        </p:nvCxnSpPr>
        <p:spPr bwMode="auto">
          <a:xfrm>
            <a:off x="7284187" y="2979656"/>
            <a:ext cx="0" cy="234000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4" name="מחבר ישר 73"/>
          <p:cNvCxnSpPr/>
          <p:nvPr/>
        </p:nvCxnSpPr>
        <p:spPr bwMode="auto">
          <a:xfrm>
            <a:off x="8094580" y="2377278"/>
            <a:ext cx="0" cy="10800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7" name="מחבר ישר 76"/>
          <p:cNvCxnSpPr/>
          <p:nvPr/>
        </p:nvCxnSpPr>
        <p:spPr bwMode="auto">
          <a:xfrm flipV="1">
            <a:off x="3057523" y="3566733"/>
            <a:ext cx="468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8" name="מחבר ישר 77"/>
          <p:cNvCxnSpPr/>
          <p:nvPr/>
        </p:nvCxnSpPr>
        <p:spPr bwMode="auto">
          <a:xfrm flipV="1">
            <a:off x="3534948" y="3566733"/>
            <a:ext cx="180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79" name="מחבר ישר 78"/>
          <p:cNvCxnSpPr/>
          <p:nvPr/>
        </p:nvCxnSpPr>
        <p:spPr bwMode="auto">
          <a:xfrm flipV="1">
            <a:off x="3526376" y="5108389"/>
            <a:ext cx="188572" cy="1"/>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80" name="מחבר ישר 79"/>
          <p:cNvCxnSpPr/>
          <p:nvPr/>
        </p:nvCxnSpPr>
        <p:spPr bwMode="auto">
          <a:xfrm flipV="1">
            <a:off x="3529506" y="1928458"/>
            <a:ext cx="180000" cy="0"/>
          </a:xfrm>
          <a:prstGeom prst="line">
            <a:avLst/>
          </a:prstGeom>
          <a:solidFill>
            <a:schemeClr val="accent1"/>
          </a:solidFill>
          <a:ln w="19050" cap="flat" cmpd="sng" algn="ctr">
            <a:solidFill>
              <a:srgbClr val="3986C5"/>
            </a:solidFill>
            <a:prstDash val="solid"/>
            <a:round/>
            <a:headEnd type="none" w="med" len="med"/>
            <a:tailEnd type="none" w="med" len="med"/>
          </a:ln>
          <a:effectLst/>
        </p:spPr>
      </p:cxnSp>
      <p:cxnSp>
        <p:nvCxnSpPr>
          <p:cNvPr id="81" name="מחבר ישר 80"/>
          <p:cNvCxnSpPr/>
          <p:nvPr/>
        </p:nvCxnSpPr>
        <p:spPr bwMode="auto">
          <a:xfrm flipV="1">
            <a:off x="3531337" y="1922463"/>
            <a:ext cx="0" cy="3194498"/>
          </a:xfrm>
          <a:prstGeom prst="line">
            <a:avLst/>
          </a:prstGeom>
          <a:solidFill>
            <a:schemeClr val="accent1"/>
          </a:solidFill>
          <a:ln w="19050" cap="flat" cmpd="sng" algn="ctr">
            <a:solidFill>
              <a:srgbClr val="3986C5"/>
            </a:solidFill>
            <a:prstDash val="solid"/>
            <a:round/>
            <a:headEnd type="none" w="med" len="med"/>
            <a:tailEnd type="none" w="med" len="med"/>
          </a:ln>
          <a:effectLst/>
        </p:spPr>
      </p:cxnSp>
      <p:grpSp>
        <p:nvGrpSpPr>
          <p:cNvPr id="8" name="קבוצה 33"/>
          <p:cNvGrpSpPr/>
          <p:nvPr/>
        </p:nvGrpSpPr>
        <p:grpSpPr>
          <a:xfrm>
            <a:off x="2362849" y="3208338"/>
            <a:ext cx="824027" cy="813286"/>
            <a:chOff x="2705749" y="3427413"/>
            <a:chExt cx="824027" cy="813286"/>
          </a:xfrm>
        </p:grpSpPr>
        <p:pic>
          <p:nvPicPr>
            <p:cNvPr id="48" name="Picture 2"/>
            <p:cNvPicPr>
              <a:picLocks noChangeAspect="1" noChangeArrowheads="1"/>
            </p:cNvPicPr>
            <p:nvPr/>
          </p:nvPicPr>
          <p:blipFill>
            <a:blip r:embed="rId10" cstate="screen">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2705749" y="3427413"/>
              <a:ext cx="824027" cy="813286"/>
            </a:xfrm>
            <a:prstGeom prst="rect">
              <a:avLst/>
            </a:prstGeom>
            <a:noFill/>
            <a:extLst>
              <a:ext uri="{909E8E84-426E-40DD-AFC4-6F175D3DCCD1}">
                <a14:hiddenFill xmlns:a14="http://schemas.microsoft.com/office/drawing/2010/main">
                  <a:solidFill>
                    <a:srgbClr val="FFFFFF"/>
                  </a:solidFill>
                </a14:hiddenFill>
              </a:ext>
            </a:extLst>
          </p:spPr>
        </p:pic>
        <p:sp>
          <p:nvSpPr>
            <p:cNvPr id="33" name="אליפסה 32"/>
            <p:cNvSpPr/>
            <p:nvPr/>
          </p:nvSpPr>
          <p:spPr bwMode="auto">
            <a:xfrm>
              <a:off x="2894878" y="3614263"/>
              <a:ext cx="446366" cy="446366"/>
            </a:xfrm>
            <a:prstGeom prst="ellipse">
              <a:avLst/>
            </a:prstGeom>
            <a:solidFill>
              <a:srgbClr val="3986C5"/>
            </a:solidFill>
            <a:ln w="76200" cap="flat" cmpd="sng" algn="ctr">
              <a:noFill/>
              <a:prstDash val="solid"/>
              <a:round/>
              <a:headEnd type="none" w="med" len="med"/>
              <a:tailEnd type="triangle" w="med" len="med"/>
            </a:ln>
            <a:effectLst/>
          </p:spPr>
          <p:txBody>
            <a:bodyPr vert="horz" wrap="square" lIns="0" tIns="0" rIns="0" bIns="0" numCol="1" rtlCol="1" anchor="t" anchorCtr="0" compatLnSpc="1">
              <a:prstTxWarp prst="textNoShape">
                <a:avLst/>
              </a:prstTxWarp>
            </a:bodyPr>
            <a:lstStyle/>
            <a:p>
              <a:pPr algn="ctr"/>
              <a:r>
                <a:rPr lang="en-US" dirty="0" err="1" smtClean="0">
                  <a:solidFill>
                    <a:srgbClr val="FFFFFF"/>
                  </a:solidFill>
                  <a:latin typeface="Arial" pitchFamily="34" charset="0"/>
                  <a:cs typeface="Arial" pitchFamily="34" charset="0"/>
                </a:rPr>
                <a:t>api</a:t>
              </a:r>
              <a:endParaRPr lang="he-IL" dirty="0" smtClean="0">
                <a:solidFill>
                  <a:srgbClr val="FFFFFF"/>
                </a:solidFill>
                <a:latin typeface="Arial" pitchFamily="34" charset="0"/>
                <a:cs typeface="Arial" pitchFamily="34" charset="0"/>
              </a:endParaRPr>
            </a:p>
          </p:txBody>
        </p:sp>
      </p:grpSp>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9856" y="4729150"/>
            <a:ext cx="1202499" cy="759668"/>
          </a:xfrm>
          <a:prstGeom prst="roundRect">
            <a:avLst>
              <a:gd name="adj" fmla="val 90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78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מלבן מעוגל 49"/>
          <p:cNvSpPr/>
          <p:nvPr/>
        </p:nvSpPr>
        <p:spPr bwMode="auto">
          <a:xfrm flipV="1">
            <a:off x="121298" y="914399"/>
            <a:ext cx="8892073" cy="5248275"/>
          </a:xfrm>
          <a:prstGeom prst="roundRect">
            <a:avLst>
              <a:gd name="adj" fmla="val 2523"/>
            </a:avLst>
          </a:prstGeom>
          <a:gradFill flip="none" rotWithShape="1">
            <a:gsLst>
              <a:gs pos="0">
                <a:srgbClr val="0070C0">
                  <a:shade val="30000"/>
                  <a:satMod val="115000"/>
                </a:srgbClr>
              </a:gs>
              <a:gs pos="0">
                <a:srgbClr val="0070C0">
                  <a:shade val="67500"/>
                  <a:satMod val="115000"/>
                  <a:alpha val="48000"/>
                </a:srgbClr>
              </a:gs>
              <a:gs pos="93000">
                <a:srgbClr val="0070C0">
                  <a:shade val="100000"/>
                  <a:satMod val="115000"/>
                  <a:alpha val="10000"/>
                </a:srgbClr>
              </a:gs>
            </a:gsLst>
            <a:path path="circle">
              <a:fillToRect l="50000" t="50000" r="50000" b="50000"/>
            </a:path>
            <a:tileRect/>
          </a:gradFill>
          <a:ln w="38100" cap="flat" cmpd="sng" algn="ctr">
            <a:solidFill>
              <a:schemeClr val="accent5">
                <a:lumMod val="90000"/>
              </a:schemeClr>
            </a:solidFill>
            <a:prstDash val="solid"/>
            <a:round/>
            <a:headEnd type="none" w="med" len="med"/>
            <a:tailEnd type="triangle" w="med" len="med"/>
          </a:ln>
          <a:effectLst/>
        </p:spPr>
        <p:txBody>
          <a:bodyPr/>
          <a:lstStyle/>
          <a:p>
            <a:pPr algn="ctr">
              <a:defRPr/>
            </a:pPr>
            <a:endParaRPr lang="en-US">
              <a:solidFill>
                <a:srgbClr val="000000"/>
              </a:solidFill>
            </a:endParaRPr>
          </a:p>
        </p:txBody>
      </p:sp>
      <p:sp>
        <p:nvSpPr>
          <p:cNvPr id="2" name="Title 1"/>
          <p:cNvSpPr>
            <a:spLocks noGrp="1"/>
          </p:cNvSpPr>
          <p:nvPr>
            <p:ph type="title"/>
          </p:nvPr>
        </p:nvSpPr>
        <p:spPr/>
        <p:txBody>
          <a:bodyPr/>
          <a:lstStyle/>
          <a:p>
            <a:r>
              <a:rPr lang="en-US" dirty="0" smtClean="0"/>
              <a:t>Alma APIs in Action</a:t>
            </a:r>
            <a:endParaRPr lang="en-US" dirty="0"/>
          </a:p>
        </p:txBody>
      </p:sp>
      <p:pic>
        <p:nvPicPr>
          <p:cNvPr id="5" name="Picture 2" descr="http://getting-in.com/wp-content/uploads/2012/09/Manchester-University-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20419" y="2743786"/>
            <a:ext cx="1433569" cy="446175"/>
          </a:xfrm>
          <a:prstGeom prst="roundRect">
            <a:avLst/>
          </a:prstGeom>
          <a:noFill/>
          <a:extLst>
            <a:ext uri="{909E8E84-426E-40DD-AFC4-6F175D3DCCD1}">
              <a14:hiddenFill xmlns:a14="http://schemas.microsoft.com/office/drawing/2010/main">
                <a:solidFill>
                  <a:srgbClr val="FFFFFF"/>
                </a:solidFill>
              </a14:hiddenFill>
            </a:ext>
          </a:extLst>
        </p:spPr>
      </p:pic>
      <p:pic>
        <p:nvPicPr>
          <p:cNvPr id="10" name="Picture 18" descr="http://upload.wikimedia.org/wikipedia/commons/thumb/6/6c/TheLibraryFUB.png/320px-TheLibraryFUB.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506542" y="2339095"/>
            <a:ext cx="1915490" cy="612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C:\Users\tzanders\Dropbox\Ex Libris\Marketing\Design\Logos\Customer Logos\alma_customer_logos\b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591" y="4294789"/>
            <a:ext cx="1396696" cy="5150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http://www.learningdevelopment.plymouth.ac.uk/Images/with-plymouth-lowq.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596267" y="4819651"/>
            <a:ext cx="1363884" cy="411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C:\Users\tzanders\Dropbox\Ex Libris\Marketing\Design\Logos\Customer Logos\Lancaster_university_logo.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82970" y="4054232"/>
            <a:ext cx="1146291" cy="70910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5"/>
          <p:cNvGrpSpPr/>
          <p:nvPr/>
        </p:nvGrpSpPr>
        <p:grpSpPr>
          <a:xfrm>
            <a:off x="3044947" y="2358642"/>
            <a:ext cx="2906122" cy="1789725"/>
            <a:chOff x="3274175" y="4448969"/>
            <a:chExt cx="2581509" cy="1582353"/>
          </a:xfrm>
        </p:grpSpPr>
        <p:sp>
          <p:nvSpPr>
            <p:cNvPr id="22" name="Oval 21"/>
            <p:cNvSpPr/>
            <p:nvPr/>
          </p:nvSpPr>
          <p:spPr>
            <a:xfrm>
              <a:off x="3274175" y="5475488"/>
              <a:ext cx="2581509" cy="555834"/>
            </a:xfrm>
            <a:prstGeom prst="ellipse">
              <a:avLst/>
            </a:prstGeom>
            <a:gradFill flip="none" rotWithShape="1">
              <a:gsLst>
                <a:gs pos="100000">
                  <a:schemeClr val="bg1">
                    <a:lumMod val="85000"/>
                    <a:alpha val="0"/>
                  </a:schemeClr>
                </a:gs>
                <a:gs pos="0">
                  <a:schemeClr val="tx1">
                    <a:alpha val="5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3" name="Group 4"/>
            <p:cNvGrpSpPr>
              <a:grpSpLocks noChangeAspect="1"/>
            </p:cNvGrpSpPr>
            <p:nvPr/>
          </p:nvGrpSpPr>
          <p:grpSpPr bwMode="auto">
            <a:xfrm>
              <a:off x="3328493" y="4448969"/>
              <a:ext cx="2239963" cy="1341438"/>
              <a:chOff x="2041" y="2738"/>
              <a:chExt cx="1411" cy="845"/>
            </a:xfrm>
          </p:grpSpPr>
          <p:sp>
            <p:nvSpPr>
              <p:cNvPr id="25" name="AutoShape 3"/>
              <p:cNvSpPr>
                <a:spLocks noChangeAspect="1" noChangeArrowheads="1" noTextEdit="1"/>
              </p:cNvSpPr>
              <p:nvPr/>
            </p:nvSpPr>
            <p:spPr bwMode="auto">
              <a:xfrm>
                <a:off x="2041" y="2750"/>
                <a:ext cx="134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5"/>
              <p:cNvSpPr>
                <a:spLocks/>
              </p:cNvSpPr>
              <p:nvPr/>
            </p:nvSpPr>
            <p:spPr bwMode="auto">
              <a:xfrm>
                <a:off x="2104" y="2738"/>
                <a:ext cx="1348" cy="833"/>
              </a:xfrm>
              <a:custGeom>
                <a:avLst/>
                <a:gdLst>
                  <a:gd name="T0" fmla="*/ 493 w 4044"/>
                  <a:gd name="T1" fmla="*/ 1228 h 2499"/>
                  <a:gd name="T2" fmla="*/ 354 w 4044"/>
                  <a:gd name="T3" fmla="*/ 1280 h 2499"/>
                  <a:gd name="T4" fmla="*/ 232 w 4044"/>
                  <a:gd name="T5" fmla="*/ 1360 h 2499"/>
                  <a:gd name="T6" fmla="*/ 132 w 4044"/>
                  <a:gd name="T7" fmla="*/ 1464 h 2499"/>
                  <a:gd name="T8" fmla="*/ 57 w 4044"/>
                  <a:gd name="T9" fmla="*/ 1590 h 2499"/>
                  <a:gd name="T10" fmla="*/ 12 w 4044"/>
                  <a:gd name="T11" fmla="*/ 1732 h 2499"/>
                  <a:gd name="T12" fmla="*/ 0 w 4044"/>
                  <a:gd name="T13" fmla="*/ 1855 h 2499"/>
                  <a:gd name="T14" fmla="*/ 21 w 4044"/>
                  <a:gd name="T15" fmla="*/ 2015 h 2499"/>
                  <a:gd name="T16" fmla="*/ 78 w 4044"/>
                  <a:gd name="T17" fmla="*/ 2162 h 2499"/>
                  <a:gd name="T18" fmla="*/ 168 w 4044"/>
                  <a:gd name="T19" fmla="*/ 2288 h 2499"/>
                  <a:gd name="T20" fmla="*/ 285 w 4044"/>
                  <a:gd name="T21" fmla="*/ 2388 h 2499"/>
                  <a:gd name="T22" fmla="*/ 423 w 4044"/>
                  <a:gd name="T23" fmla="*/ 2460 h 2499"/>
                  <a:gd name="T24" fmla="*/ 579 w 4044"/>
                  <a:gd name="T25" fmla="*/ 2496 h 2499"/>
                  <a:gd name="T26" fmla="*/ 3362 w 4044"/>
                  <a:gd name="T27" fmla="*/ 2498 h 2499"/>
                  <a:gd name="T28" fmla="*/ 3539 w 4044"/>
                  <a:gd name="T29" fmla="*/ 2466 h 2499"/>
                  <a:gd name="T30" fmla="*/ 3698 w 4044"/>
                  <a:gd name="T31" fmla="*/ 2394 h 2499"/>
                  <a:gd name="T32" fmla="*/ 3833 w 4044"/>
                  <a:gd name="T33" fmla="*/ 2288 h 2499"/>
                  <a:gd name="T34" fmla="*/ 3939 w 4044"/>
                  <a:gd name="T35" fmla="*/ 2153 h 2499"/>
                  <a:gd name="T36" fmla="*/ 4011 w 4044"/>
                  <a:gd name="T37" fmla="*/ 1994 h 2499"/>
                  <a:gd name="T38" fmla="*/ 4043 w 4044"/>
                  <a:gd name="T39" fmla="*/ 1818 h 2499"/>
                  <a:gd name="T40" fmla="*/ 4037 w 4044"/>
                  <a:gd name="T41" fmla="*/ 1677 h 2499"/>
                  <a:gd name="T42" fmla="*/ 3993 w 4044"/>
                  <a:gd name="T43" fmla="*/ 1515 h 2499"/>
                  <a:gd name="T44" fmla="*/ 3915 w 4044"/>
                  <a:gd name="T45" fmla="*/ 1370 h 2499"/>
                  <a:gd name="T46" fmla="*/ 3806 w 4044"/>
                  <a:gd name="T47" fmla="*/ 1247 h 2499"/>
                  <a:gd name="T48" fmla="*/ 3672 w 4044"/>
                  <a:gd name="T49" fmla="*/ 1153 h 2499"/>
                  <a:gd name="T50" fmla="*/ 3519 w 4044"/>
                  <a:gd name="T51" fmla="*/ 1090 h 2499"/>
                  <a:gd name="T52" fmla="*/ 3384 w 4044"/>
                  <a:gd name="T53" fmla="*/ 1066 h 2499"/>
                  <a:gd name="T54" fmla="*/ 3381 w 4044"/>
                  <a:gd name="T55" fmla="*/ 898 h 2499"/>
                  <a:gd name="T56" fmla="*/ 3326 w 4044"/>
                  <a:gd name="T57" fmla="*/ 657 h 2499"/>
                  <a:gd name="T58" fmla="*/ 3217 w 4044"/>
                  <a:gd name="T59" fmla="*/ 442 h 2499"/>
                  <a:gd name="T60" fmla="*/ 3059 w 4044"/>
                  <a:gd name="T61" fmla="*/ 261 h 2499"/>
                  <a:gd name="T62" fmla="*/ 2863 w 4044"/>
                  <a:gd name="T63" fmla="*/ 121 h 2499"/>
                  <a:gd name="T64" fmla="*/ 2635 w 4044"/>
                  <a:gd name="T65" fmla="*/ 31 h 2499"/>
                  <a:gd name="T66" fmla="*/ 2385 w 4044"/>
                  <a:gd name="T67" fmla="*/ 0 h 2499"/>
                  <a:gd name="T68" fmla="*/ 2218 w 4044"/>
                  <a:gd name="T69" fmla="*/ 13 h 2499"/>
                  <a:gd name="T70" fmla="*/ 2023 w 4044"/>
                  <a:gd name="T71" fmla="*/ 67 h 2499"/>
                  <a:gd name="T72" fmla="*/ 1847 w 4044"/>
                  <a:gd name="T73" fmla="*/ 157 h 2499"/>
                  <a:gd name="T74" fmla="*/ 1692 w 4044"/>
                  <a:gd name="T75" fmla="*/ 278 h 2499"/>
                  <a:gd name="T76" fmla="*/ 1563 w 4044"/>
                  <a:gd name="T77" fmla="*/ 428 h 2499"/>
                  <a:gd name="T78" fmla="*/ 1466 w 4044"/>
                  <a:gd name="T79" fmla="*/ 600 h 2499"/>
                  <a:gd name="T80" fmla="*/ 1407 w 4044"/>
                  <a:gd name="T81" fmla="*/ 696 h 2499"/>
                  <a:gd name="T82" fmla="*/ 1309 w 4044"/>
                  <a:gd name="T83" fmla="*/ 623 h 2499"/>
                  <a:gd name="T84" fmla="*/ 1192 w 4044"/>
                  <a:gd name="T85" fmla="*/ 576 h 2499"/>
                  <a:gd name="T86" fmla="*/ 1064 w 4044"/>
                  <a:gd name="T87" fmla="*/ 560 h 2499"/>
                  <a:gd name="T88" fmla="*/ 962 w 4044"/>
                  <a:gd name="T89" fmla="*/ 570 h 2499"/>
                  <a:gd name="T90" fmla="*/ 845 w 4044"/>
                  <a:gd name="T91" fmla="*/ 609 h 2499"/>
                  <a:gd name="T92" fmla="*/ 743 w 4044"/>
                  <a:gd name="T93" fmla="*/ 675 h 2499"/>
                  <a:gd name="T94" fmla="*/ 661 w 4044"/>
                  <a:gd name="T95" fmla="*/ 762 h 2499"/>
                  <a:gd name="T96" fmla="*/ 600 w 4044"/>
                  <a:gd name="T97" fmla="*/ 867 h 2499"/>
                  <a:gd name="T98" fmla="*/ 567 w 4044"/>
                  <a:gd name="T99" fmla="*/ 987 h 2499"/>
                  <a:gd name="T100" fmla="*/ 562 w 4044"/>
                  <a:gd name="T101" fmla="*/ 1102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4" h="2499">
                    <a:moveTo>
                      <a:pt x="583" y="1213"/>
                    </a:moveTo>
                    <a:lnTo>
                      <a:pt x="583" y="1213"/>
                    </a:lnTo>
                    <a:lnTo>
                      <a:pt x="553" y="1217"/>
                    </a:lnTo>
                    <a:lnTo>
                      <a:pt x="523" y="1222"/>
                    </a:lnTo>
                    <a:lnTo>
                      <a:pt x="493" y="1228"/>
                    </a:lnTo>
                    <a:lnTo>
                      <a:pt x="465" y="1237"/>
                    </a:lnTo>
                    <a:lnTo>
                      <a:pt x="436" y="1246"/>
                    </a:lnTo>
                    <a:lnTo>
                      <a:pt x="408" y="1256"/>
                    </a:lnTo>
                    <a:lnTo>
                      <a:pt x="381" y="1267"/>
                    </a:lnTo>
                    <a:lnTo>
                      <a:pt x="354" y="1280"/>
                    </a:lnTo>
                    <a:lnTo>
                      <a:pt x="328" y="1294"/>
                    </a:lnTo>
                    <a:lnTo>
                      <a:pt x="303" y="1309"/>
                    </a:lnTo>
                    <a:lnTo>
                      <a:pt x="279" y="1325"/>
                    </a:lnTo>
                    <a:lnTo>
                      <a:pt x="255" y="1342"/>
                    </a:lnTo>
                    <a:lnTo>
                      <a:pt x="232" y="1360"/>
                    </a:lnTo>
                    <a:lnTo>
                      <a:pt x="210" y="1379"/>
                    </a:lnTo>
                    <a:lnTo>
                      <a:pt x="189" y="1398"/>
                    </a:lnTo>
                    <a:lnTo>
                      <a:pt x="169" y="1419"/>
                    </a:lnTo>
                    <a:lnTo>
                      <a:pt x="150" y="1442"/>
                    </a:lnTo>
                    <a:lnTo>
                      <a:pt x="132" y="1464"/>
                    </a:lnTo>
                    <a:lnTo>
                      <a:pt x="114" y="1488"/>
                    </a:lnTo>
                    <a:lnTo>
                      <a:pt x="99" y="1512"/>
                    </a:lnTo>
                    <a:lnTo>
                      <a:pt x="84" y="1538"/>
                    </a:lnTo>
                    <a:lnTo>
                      <a:pt x="69" y="1563"/>
                    </a:lnTo>
                    <a:lnTo>
                      <a:pt x="57" y="1590"/>
                    </a:lnTo>
                    <a:lnTo>
                      <a:pt x="45" y="1617"/>
                    </a:lnTo>
                    <a:lnTo>
                      <a:pt x="34" y="1646"/>
                    </a:lnTo>
                    <a:lnTo>
                      <a:pt x="25" y="1674"/>
                    </a:lnTo>
                    <a:lnTo>
                      <a:pt x="18" y="1702"/>
                    </a:lnTo>
                    <a:lnTo>
                      <a:pt x="12" y="1732"/>
                    </a:lnTo>
                    <a:lnTo>
                      <a:pt x="7" y="1762"/>
                    </a:lnTo>
                    <a:lnTo>
                      <a:pt x="3" y="1792"/>
                    </a:lnTo>
                    <a:lnTo>
                      <a:pt x="1" y="1824"/>
                    </a:lnTo>
                    <a:lnTo>
                      <a:pt x="0" y="1855"/>
                    </a:lnTo>
                    <a:lnTo>
                      <a:pt x="0" y="1855"/>
                    </a:lnTo>
                    <a:lnTo>
                      <a:pt x="1" y="1888"/>
                    </a:lnTo>
                    <a:lnTo>
                      <a:pt x="3" y="1921"/>
                    </a:lnTo>
                    <a:lnTo>
                      <a:pt x="7" y="1952"/>
                    </a:lnTo>
                    <a:lnTo>
                      <a:pt x="13" y="1984"/>
                    </a:lnTo>
                    <a:lnTo>
                      <a:pt x="21" y="2015"/>
                    </a:lnTo>
                    <a:lnTo>
                      <a:pt x="30" y="2047"/>
                    </a:lnTo>
                    <a:lnTo>
                      <a:pt x="39" y="2077"/>
                    </a:lnTo>
                    <a:lnTo>
                      <a:pt x="51" y="2105"/>
                    </a:lnTo>
                    <a:lnTo>
                      <a:pt x="64" y="2134"/>
                    </a:lnTo>
                    <a:lnTo>
                      <a:pt x="78" y="2162"/>
                    </a:lnTo>
                    <a:lnTo>
                      <a:pt x="93" y="2189"/>
                    </a:lnTo>
                    <a:lnTo>
                      <a:pt x="111" y="2215"/>
                    </a:lnTo>
                    <a:lnTo>
                      <a:pt x="129" y="2240"/>
                    </a:lnTo>
                    <a:lnTo>
                      <a:pt x="147" y="2264"/>
                    </a:lnTo>
                    <a:lnTo>
                      <a:pt x="168" y="2288"/>
                    </a:lnTo>
                    <a:lnTo>
                      <a:pt x="189" y="2310"/>
                    </a:lnTo>
                    <a:lnTo>
                      <a:pt x="211" y="2331"/>
                    </a:lnTo>
                    <a:lnTo>
                      <a:pt x="235" y="2352"/>
                    </a:lnTo>
                    <a:lnTo>
                      <a:pt x="259" y="2370"/>
                    </a:lnTo>
                    <a:lnTo>
                      <a:pt x="285" y="2388"/>
                    </a:lnTo>
                    <a:lnTo>
                      <a:pt x="310" y="2406"/>
                    </a:lnTo>
                    <a:lnTo>
                      <a:pt x="337" y="2421"/>
                    </a:lnTo>
                    <a:lnTo>
                      <a:pt x="366" y="2435"/>
                    </a:lnTo>
                    <a:lnTo>
                      <a:pt x="394" y="2448"/>
                    </a:lnTo>
                    <a:lnTo>
                      <a:pt x="423" y="2460"/>
                    </a:lnTo>
                    <a:lnTo>
                      <a:pt x="453" y="2471"/>
                    </a:lnTo>
                    <a:lnTo>
                      <a:pt x="484" y="2478"/>
                    </a:lnTo>
                    <a:lnTo>
                      <a:pt x="516" y="2486"/>
                    </a:lnTo>
                    <a:lnTo>
                      <a:pt x="547" y="2492"/>
                    </a:lnTo>
                    <a:lnTo>
                      <a:pt x="579" y="2496"/>
                    </a:lnTo>
                    <a:lnTo>
                      <a:pt x="612" y="2498"/>
                    </a:lnTo>
                    <a:lnTo>
                      <a:pt x="645" y="2499"/>
                    </a:lnTo>
                    <a:lnTo>
                      <a:pt x="3325" y="2499"/>
                    </a:lnTo>
                    <a:lnTo>
                      <a:pt x="3325" y="2499"/>
                    </a:lnTo>
                    <a:lnTo>
                      <a:pt x="3362" y="2498"/>
                    </a:lnTo>
                    <a:lnTo>
                      <a:pt x="3398" y="2495"/>
                    </a:lnTo>
                    <a:lnTo>
                      <a:pt x="3434" y="2490"/>
                    </a:lnTo>
                    <a:lnTo>
                      <a:pt x="3470" y="2484"/>
                    </a:lnTo>
                    <a:lnTo>
                      <a:pt x="3504" y="2477"/>
                    </a:lnTo>
                    <a:lnTo>
                      <a:pt x="3539" y="2466"/>
                    </a:lnTo>
                    <a:lnTo>
                      <a:pt x="3572" y="2456"/>
                    </a:lnTo>
                    <a:lnTo>
                      <a:pt x="3605" y="2442"/>
                    </a:lnTo>
                    <a:lnTo>
                      <a:pt x="3636" y="2429"/>
                    </a:lnTo>
                    <a:lnTo>
                      <a:pt x="3668" y="2412"/>
                    </a:lnTo>
                    <a:lnTo>
                      <a:pt x="3698" y="2394"/>
                    </a:lnTo>
                    <a:lnTo>
                      <a:pt x="3726" y="2376"/>
                    </a:lnTo>
                    <a:lnTo>
                      <a:pt x="3755" y="2357"/>
                    </a:lnTo>
                    <a:lnTo>
                      <a:pt x="3782" y="2334"/>
                    </a:lnTo>
                    <a:lnTo>
                      <a:pt x="3809" y="2312"/>
                    </a:lnTo>
                    <a:lnTo>
                      <a:pt x="3833" y="2288"/>
                    </a:lnTo>
                    <a:lnTo>
                      <a:pt x="3857" y="2264"/>
                    </a:lnTo>
                    <a:lnTo>
                      <a:pt x="3879" y="2237"/>
                    </a:lnTo>
                    <a:lnTo>
                      <a:pt x="3902" y="2210"/>
                    </a:lnTo>
                    <a:lnTo>
                      <a:pt x="3921" y="2182"/>
                    </a:lnTo>
                    <a:lnTo>
                      <a:pt x="3939" y="2153"/>
                    </a:lnTo>
                    <a:lnTo>
                      <a:pt x="3957" y="2123"/>
                    </a:lnTo>
                    <a:lnTo>
                      <a:pt x="3974" y="2092"/>
                    </a:lnTo>
                    <a:lnTo>
                      <a:pt x="3987" y="2060"/>
                    </a:lnTo>
                    <a:lnTo>
                      <a:pt x="4001" y="2027"/>
                    </a:lnTo>
                    <a:lnTo>
                      <a:pt x="4011" y="1994"/>
                    </a:lnTo>
                    <a:lnTo>
                      <a:pt x="4022" y="1960"/>
                    </a:lnTo>
                    <a:lnTo>
                      <a:pt x="4029" y="1926"/>
                    </a:lnTo>
                    <a:lnTo>
                      <a:pt x="4035" y="1890"/>
                    </a:lnTo>
                    <a:lnTo>
                      <a:pt x="4040" y="1854"/>
                    </a:lnTo>
                    <a:lnTo>
                      <a:pt x="4043" y="1818"/>
                    </a:lnTo>
                    <a:lnTo>
                      <a:pt x="4044" y="1780"/>
                    </a:lnTo>
                    <a:lnTo>
                      <a:pt x="4044" y="1780"/>
                    </a:lnTo>
                    <a:lnTo>
                      <a:pt x="4043" y="1746"/>
                    </a:lnTo>
                    <a:lnTo>
                      <a:pt x="4041" y="1711"/>
                    </a:lnTo>
                    <a:lnTo>
                      <a:pt x="4037" y="1677"/>
                    </a:lnTo>
                    <a:lnTo>
                      <a:pt x="4031" y="1643"/>
                    </a:lnTo>
                    <a:lnTo>
                      <a:pt x="4023" y="1610"/>
                    </a:lnTo>
                    <a:lnTo>
                      <a:pt x="4014" y="1578"/>
                    </a:lnTo>
                    <a:lnTo>
                      <a:pt x="4005" y="1545"/>
                    </a:lnTo>
                    <a:lnTo>
                      <a:pt x="3993" y="1515"/>
                    </a:lnTo>
                    <a:lnTo>
                      <a:pt x="3980" y="1484"/>
                    </a:lnTo>
                    <a:lnTo>
                      <a:pt x="3965" y="1454"/>
                    </a:lnTo>
                    <a:lnTo>
                      <a:pt x="3950" y="1425"/>
                    </a:lnTo>
                    <a:lnTo>
                      <a:pt x="3933" y="1397"/>
                    </a:lnTo>
                    <a:lnTo>
                      <a:pt x="3915" y="1370"/>
                    </a:lnTo>
                    <a:lnTo>
                      <a:pt x="3896" y="1343"/>
                    </a:lnTo>
                    <a:lnTo>
                      <a:pt x="3875" y="1318"/>
                    </a:lnTo>
                    <a:lnTo>
                      <a:pt x="3852" y="1294"/>
                    </a:lnTo>
                    <a:lnTo>
                      <a:pt x="3830" y="1270"/>
                    </a:lnTo>
                    <a:lnTo>
                      <a:pt x="3806" y="1247"/>
                    </a:lnTo>
                    <a:lnTo>
                      <a:pt x="3782" y="1226"/>
                    </a:lnTo>
                    <a:lnTo>
                      <a:pt x="3756" y="1205"/>
                    </a:lnTo>
                    <a:lnTo>
                      <a:pt x="3729" y="1187"/>
                    </a:lnTo>
                    <a:lnTo>
                      <a:pt x="3701" y="1169"/>
                    </a:lnTo>
                    <a:lnTo>
                      <a:pt x="3672" y="1153"/>
                    </a:lnTo>
                    <a:lnTo>
                      <a:pt x="3644" y="1136"/>
                    </a:lnTo>
                    <a:lnTo>
                      <a:pt x="3614" y="1123"/>
                    </a:lnTo>
                    <a:lnTo>
                      <a:pt x="3582" y="1111"/>
                    </a:lnTo>
                    <a:lnTo>
                      <a:pt x="3551" y="1099"/>
                    </a:lnTo>
                    <a:lnTo>
                      <a:pt x="3519" y="1090"/>
                    </a:lnTo>
                    <a:lnTo>
                      <a:pt x="3486" y="1081"/>
                    </a:lnTo>
                    <a:lnTo>
                      <a:pt x="3453" y="1074"/>
                    </a:lnTo>
                    <a:lnTo>
                      <a:pt x="3419" y="1069"/>
                    </a:lnTo>
                    <a:lnTo>
                      <a:pt x="3384" y="1066"/>
                    </a:lnTo>
                    <a:lnTo>
                      <a:pt x="3384" y="1066"/>
                    </a:lnTo>
                    <a:lnTo>
                      <a:pt x="3387" y="1033"/>
                    </a:lnTo>
                    <a:lnTo>
                      <a:pt x="3387" y="1002"/>
                    </a:lnTo>
                    <a:lnTo>
                      <a:pt x="3387" y="1002"/>
                    </a:lnTo>
                    <a:lnTo>
                      <a:pt x="3386" y="949"/>
                    </a:lnTo>
                    <a:lnTo>
                      <a:pt x="3381" y="898"/>
                    </a:lnTo>
                    <a:lnTo>
                      <a:pt x="3375" y="849"/>
                    </a:lnTo>
                    <a:lnTo>
                      <a:pt x="3367" y="800"/>
                    </a:lnTo>
                    <a:lnTo>
                      <a:pt x="3356" y="750"/>
                    </a:lnTo>
                    <a:lnTo>
                      <a:pt x="3343" y="704"/>
                    </a:lnTo>
                    <a:lnTo>
                      <a:pt x="3326" y="657"/>
                    </a:lnTo>
                    <a:lnTo>
                      <a:pt x="3308" y="611"/>
                    </a:lnTo>
                    <a:lnTo>
                      <a:pt x="3289" y="567"/>
                    </a:lnTo>
                    <a:lnTo>
                      <a:pt x="3266" y="524"/>
                    </a:lnTo>
                    <a:lnTo>
                      <a:pt x="3242" y="482"/>
                    </a:lnTo>
                    <a:lnTo>
                      <a:pt x="3217" y="442"/>
                    </a:lnTo>
                    <a:lnTo>
                      <a:pt x="3188" y="403"/>
                    </a:lnTo>
                    <a:lnTo>
                      <a:pt x="3158" y="364"/>
                    </a:lnTo>
                    <a:lnTo>
                      <a:pt x="3127" y="328"/>
                    </a:lnTo>
                    <a:lnTo>
                      <a:pt x="3094" y="293"/>
                    </a:lnTo>
                    <a:lnTo>
                      <a:pt x="3059" y="261"/>
                    </a:lnTo>
                    <a:lnTo>
                      <a:pt x="3023" y="229"/>
                    </a:lnTo>
                    <a:lnTo>
                      <a:pt x="2984" y="199"/>
                    </a:lnTo>
                    <a:lnTo>
                      <a:pt x="2945" y="171"/>
                    </a:lnTo>
                    <a:lnTo>
                      <a:pt x="2905" y="145"/>
                    </a:lnTo>
                    <a:lnTo>
                      <a:pt x="2863" y="121"/>
                    </a:lnTo>
                    <a:lnTo>
                      <a:pt x="2819" y="99"/>
                    </a:lnTo>
                    <a:lnTo>
                      <a:pt x="2776" y="78"/>
                    </a:lnTo>
                    <a:lnTo>
                      <a:pt x="2729" y="61"/>
                    </a:lnTo>
                    <a:lnTo>
                      <a:pt x="2683" y="45"/>
                    </a:lnTo>
                    <a:lnTo>
                      <a:pt x="2635" y="31"/>
                    </a:lnTo>
                    <a:lnTo>
                      <a:pt x="2587" y="21"/>
                    </a:lnTo>
                    <a:lnTo>
                      <a:pt x="2538" y="12"/>
                    </a:lnTo>
                    <a:lnTo>
                      <a:pt x="2488" y="4"/>
                    </a:lnTo>
                    <a:lnTo>
                      <a:pt x="2437" y="1"/>
                    </a:lnTo>
                    <a:lnTo>
                      <a:pt x="2385" y="0"/>
                    </a:lnTo>
                    <a:lnTo>
                      <a:pt x="2385" y="0"/>
                    </a:lnTo>
                    <a:lnTo>
                      <a:pt x="2343" y="1"/>
                    </a:lnTo>
                    <a:lnTo>
                      <a:pt x="2301" y="3"/>
                    </a:lnTo>
                    <a:lnTo>
                      <a:pt x="2260" y="7"/>
                    </a:lnTo>
                    <a:lnTo>
                      <a:pt x="2218" y="13"/>
                    </a:lnTo>
                    <a:lnTo>
                      <a:pt x="2178" y="21"/>
                    </a:lnTo>
                    <a:lnTo>
                      <a:pt x="2139" y="30"/>
                    </a:lnTo>
                    <a:lnTo>
                      <a:pt x="2100" y="40"/>
                    </a:lnTo>
                    <a:lnTo>
                      <a:pt x="2061" y="54"/>
                    </a:lnTo>
                    <a:lnTo>
                      <a:pt x="2023" y="67"/>
                    </a:lnTo>
                    <a:lnTo>
                      <a:pt x="1986" y="82"/>
                    </a:lnTo>
                    <a:lnTo>
                      <a:pt x="1950" y="99"/>
                    </a:lnTo>
                    <a:lnTo>
                      <a:pt x="1914" y="117"/>
                    </a:lnTo>
                    <a:lnTo>
                      <a:pt x="1880" y="136"/>
                    </a:lnTo>
                    <a:lnTo>
                      <a:pt x="1847" y="157"/>
                    </a:lnTo>
                    <a:lnTo>
                      <a:pt x="1814" y="178"/>
                    </a:lnTo>
                    <a:lnTo>
                      <a:pt x="1782" y="202"/>
                    </a:lnTo>
                    <a:lnTo>
                      <a:pt x="1751" y="226"/>
                    </a:lnTo>
                    <a:lnTo>
                      <a:pt x="1721" y="252"/>
                    </a:lnTo>
                    <a:lnTo>
                      <a:pt x="1692" y="278"/>
                    </a:lnTo>
                    <a:lnTo>
                      <a:pt x="1664" y="305"/>
                    </a:lnTo>
                    <a:lnTo>
                      <a:pt x="1637" y="335"/>
                    </a:lnTo>
                    <a:lnTo>
                      <a:pt x="1611" y="365"/>
                    </a:lnTo>
                    <a:lnTo>
                      <a:pt x="1587" y="395"/>
                    </a:lnTo>
                    <a:lnTo>
                      <a:pt x="1563" y="428"/>
                    </a:lnTo>
                    <a:lnTo>
                      <a:pt x="1541" y="461"/>
                    </a:lnTo>
                    <a:lnTo>
                      <a:pt x="1521" y="494"/>
                    </a:lnTo>
                    <a:lnTo>
                      <a:pt x="1502" y="529"/>
                    </a:lnTo>
                    <a:lnTo>
                      <a:pt x="1484" y="564"/>
                    </a:lnTo>
                    <a:lnTo>
                      <a:pt x="1466" y="600"/>
                    </a:lnTo>
                    <a:lnTo>
                      <a:pt x="1451" y="638"/>
                    </a:lnTo>
                    <a:lnTo>
                      <a:pt x="1437" y="675"/>
                    </a:lnTo>
                    <a:lnTo>
                      <a:pt x="1425" y="713"/>
                    </a:lnTo>
                    <a:lnTo>
                      <a:pt x="1425" y="713"/>
                    </a:lnTo>
                    <a:lnTo>
                      <a:pt x="1407" y="696"/>
                    </a:lnTo>
                    <a:lnTo>
                      <a:pt x="1389" y="680"/>
                    </a:lnTo>
                    <a:lnTo>
                      <a:pt x="1370" y="663"/>
                    </a:lnTo>
                    <a:lnTo>
                      <a:pt x="1350" y="650"/>
                    </a:lnTo>
                    <a:lnTo>
                      <a:pt x="1330" y="636"/>
                    </a:lnTo>
                    <a:lnTo>
                      <a:pt x="1309" y="623"/>
                    </a:lnTo>
                    <a:lnTo>
                      <a:pt x="1286" y="612"/>
                    </a:lnTo>
                    <a:lnTo>
                      <a:pt x="1264" y="602"/>
                    </a:lnTo>
                    <a:lnTo>
                      <a:pt x="1240" y="591"/>
                    </a:lnTo>
                    <a:lnTo>
                      <a:pt x="1216" y="584"/>
                    </a:lnTo>
                    <a:lnTo>
                      <a:pt x="1192" y="576"/>
                    </a:lnTo>
                    <a:lnTo>
                      <a:pt x="1168" y="570"/>
                    </a:lnTo>
                    <a:lnTo>
                      <a:pt x="1142" y="566"/>
                    </a:lnTo>
                    <a:lnTo>
                      <a:pt x="1117" y="563"/>
                    </a:lnTo>
                    <a:lnTo>
                      <a:pt x="1090" y="561"/>
                    </a:lnTo>
                    <a:lnTo>
                      <a:pt x="1064" y="560"/>
                    </a:lnTo>
                    <a:lnTo>
                      <a:pt x="1064" y="560"/>
                    </a:lnTo>
                    <a:lnTo>
                      <a:pt x="1037" y="561"/>
                    </a:lnTo>
                    <a:lnTo>
                      <a:pt x="1012" y="563"/>
                    </a:lnTo>
                    <a:lnTo>
                      <a:pt x="986" y="566"/>
                    </a:lnTo>
                    <a:lnTo>
                      <a:pt x="962" y="570"/>
                    </a:lnTo>
                    <a:lnTo>
                      <a:pt x="938" y="576"/>
                    </a:lnTo>
                    <a:lnTo>
                      <a:pt x="914" y="582"/>
                    </a:lnTo>
                    <a:lnTo>
                      <a:pt x="890" y="591"/>
                    </a:lnTo>
                    <a:lnTo>
                      <a:pt x="868" y="600"/>
                    </a:lnTo>
                    <a:lnTo>
                      <a:pt x="845" y="609"/>
                    </a:lnTo>
                    <a:lnTo>
                      <a:pt x="824" y="621"/>
                    </a:lnTo>
                    <a:lnTo>
                      <a:pt x="803" y="633"/>
                    </a:lnTo>
                    <a:lnTo>
                      <a:pt x="782" y="645"/>
                    </a:lnTo>
                    <a:lnTo>
                      <a:pt x="763" y="660"/>
                    </a:lnTo>
                    <a:lnTo>
                      <a:pt x="743" y="675"/>
                    </a:lnTo>
                    <a:lnTo>
                      <a:pt x="725" y="690"/>
                    </a:lnTo>
                    <a:lnTo>
                      <a:pt x="707" y="707"/>
                    </a:lnTo>
                    <a:lnTo>
                      <a:pt x="691" y="725"/>
                    </a:lnTo>
                    <a:lnTo>
                      <a:pt x="676" y="743"/>
                    </a:lnTo>
                    <a:lnTo>
                      <a:pt x="661" y="762"/>
                    </a:lnTo>
                    <a:lnTo>
                      <a:pt x="646" y="782"/>
                    </a:lnTo>
                    <a:lnTo>
                      <a:pt x="634" y="803"/>
                    </a:lnTo>
                    <a:lnTo>
                      <a:pt x="621" y="824"/>
                    </a:lnTo>
                    <a:lnTo>
                      <a:pt x="610" y="844"/>
                    </a:lnTo>
                    <a:lnTo>
                      <a:pt x="600" y="867"/>
                    </a:lnTo>
                    <a:lnTo>
                      <a:pt x="591" y="889"/>
                    </a:lnTo>
                    <a:lnTo>
                      <a:pt x="583" y="913"/>
                    </a:lnTo>
                    <a:lnTo>
                      <a:pt x="576" y="937"/>
                    </a:lnTo>
                    <a:lnTo>
                      <a:pt x="571" y="961"/>
                    </a:lnTo>
                    <a:lnTo>
                      <a:pt x="567" y="987"/>
                    </a:lnTo>
                    <a:lnTo>
                      <a:pt x="564" y="1012"/>
                    </a:lnTo>
                    <a:lnTo>
                      <a:pt x="561" y="1038"/>
                    </a:lnTo>
                    <a:lnTo>
                      <a:pt x="561" y="1063"/>
                    </a:lnTo>
                    <a:lnTo>
                      <a:pt x="561" y="1063"/>
                    </a:lnTo>
                    <a:lnTo>
                      <a:pt x="562" y="1102"/>
                    </a:lnTo>
                    <a:lnTo>
                      <a:pt x="567" y="1139"/>
                    </a:lnTo>
                    <a:lnTo>
                      <a:pt x="574" y="1177"/>
                    </a:lnTo>
                    <a:lnTo>
                      <a:pt x="583" y="1213"/>
                    </a:lnTo>
                    <a:lnTo>
                      <a:pt x="583" y="1213"/>
                    </a:lnTo>
                    <a:close/>
                  </a:path>
                </a:pathLst>
              </a:custGeom>
              <a:solidFill>
                <a:schemeClr val="bg1"/>
              </a:solidFill>
              <a:ln>
                <a:noFill/>
              </a:ln>
              <a:effectLst>
                <a:innerShdw blurRad="114300">
                  <a:prstClr val="black">
                    <a:alpha val="68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24" name="Picture 2"/>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3908174" y="4888331"/>
              <a:ext cx="1229996" cy="7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8" name="Straight Connector 27"/>
          <p:cNvCxnSpPr/>
          <p:nvPr/>
        </p:nvCxnSpPr>
        <p:spPr bwMode="auto">
          <a:xfrm flipH="1">
            <a:off x="2545746" y="3447634"/>
            <a:ext cx="619724" cy="0"/>
          </a:xfrm>
          <a:prstGeom prst="line">
            <a:avLst/>
          </a:prstGeom>
          <a:solidFill>
            <a:schemeClr val="accent1"/>
          </a:solidFill>
          <a:ln w="41275" cap="flat" cmpd="sng" algn="ctr">
            <a:solidFill>
              <a:schemeClr val="tx1"/>
            </a:solidFill>
            <a:prstDash val="sysDash"/>
            <a:round/>
            <a:headEnd type="none" w="med" len="med"/>
            <a:tailEnd type="none" w="med" len="med"/>
          </a:ln>
          <a:effectLst/>
        </p:spPr>
      </p:cxnSp>
      <p:cxnSp>
        <p:nvCxnSpPr>
          <p:cNvPr id="32" name="Straight Connector 31"/>
          <p:cNvCxnSpPr/>
          <p:nvPr/>
        </p:nvCxnSpPr>
        <p:spPr bwMode="auto">
          <a:xfrm flipH="1">
            <a:off x="2796233" y="3862552"/>
            <a:ext cx="717030" cy="494664"/>
          </a:xfrm>
          <a:prstGeom prst="line">
            <a:avLst/>
          </a:prstGeom>
          <a:solidFill>
            <a:schemeClr val="accent1"/>
          </a:solidFill>
          <a:ln w="41275" cap="flat" cmpd="sng" algn="ctr">
            <a:solidFill>
              <a:schemeClr val="tx1"/>
            </a:solidFill>
            <a:prstDash val="sysDash"/>
            <a:round/>
            <a:headEnd type="none" w="med" len="med"/>
            <a:tailEnd type="none" w="med" len="med"/>
          </a:ln>
          <a:effectLst/>
        </p:spPr>
      </p:cxnSp>
      <p:cxnSp>
        <p:nvCxnSpPr>
          <p:cNvPr id="35" name="Straight Connector 34"/>
          <p:cNvCxnSpPr/>
          <p:nvPr/>
        </p:nvCxnSpPr>
        <p:spPr bwMode="auto">
          <a:xfrm>
            <a:off x="4346372" y="4007288"/>
            <a:ext cx="0" cy="722508"/>
          </a:xfrm>
          <a:prstGeom prst="line">
            <a:avLst/>
          </a:prstGeom>
          <a:solidFill>
            <a:schemeClr val="accent1"/>
          </a:solidFill>
          <a:ln w="41275" cap="flat" cmpd="sng" algn="ctr">
            <a:solidFill>
              <a:schemeClr val="tx1"/>
            </a:solidFill>
            <a:prstDash val="sysDash"/>
            <a:round/>
            <a:headEnd type="none" w="med" len="med"/>
            <a:tailEnd type="none" w="med" len="med"/>
          </a:ln>
          <a:effectLst/>
        </p:spPr>
      </p:cxnSp>
      <p:cxnSp>
        <p:nvCxnSpPr>
          <p:cNvPr id="43" name="Straight Connector 42"/>
          <p:cNvCxnSpPr/>
          <p:nvPr/>
        </p:nvCxnSpPr>
        <p:spPr bwMode="auto">
          <a:xfrm>
            <a:off x="5078461" y="3926744"/>
            <a:ext cx="622254" cy="595350"/>
          </a:xfrm>
          <a:prstGeom prst="line">
            <a:avLst/>
          </a:prstGeom>
          <a:solidFill>
            <a:schemeClr val="accent1"/>
          </a:solidFill>
          <a:ln w="41275" cap="flat" cmpd="sng" algn="ctr">
            <a:solidFill>
              <a:schemeClr val="tx1"/>
            </a:solidFill>
            <a:prstDash val="sysDash"/>
            <a:round/>
            <a:headEnd type="none" w="med" len="med"/>
            <a:tailEnd type="none" w="med" len="med"/>
          </a:ln>
          <a:effectLst/>
        </p:spPr>
      </p:cxnSp>
      <p:cxnSp>
        <p:nvCxnSpPr>
          <p:cNvPr id="45" name="Straight Connector 44"/>
          <p:cNvCxnSpPr/>
          <p:nvPr/>
        </p:nvCxnSpPr>
        <p:spPr bwMode="auto">
          <a:xfrm>
            <a:off x="5674627" y="3446743"/>
            <a:ext cx="844925" cy="8976"/>
          </a:xfrm>
          <a:prstGeom prst="line">
            <a:avLst/>
          </a:prstGeom>
          <a:solidFill>
            <a:schemeClr val="accent1"/>
          </a:solidFill>
          <a:ln w="41275" cap="flat" cmpd="sng" algn="ctr">
            <a:solidFill>
              <a:schemeClr val="tx1"/>
            </a:solidFill>
            <a:prstDash val="sysDash"/>
            <a:round/>
            <a:headEnd type="none" w="med" len="med"/>
            <a:tailEnd type="none" w="med" len="med"/>
          </a:ln>
          <a:effectLst/>
        </p:spPr>
      </p:cxnSp>
      <p:cxnSp>
        <p:nvCxnSpPr>
          <p:cNvPr id="49" name="Straight Connector 48"/>
          <p:cNvCxnSpPr>
            <a:stCxn id="26" idx="28"/>
          </p:cNvCxnSpPr>
          <p:nvPr/>
        </p:nvCxnSpPr>
        <p:spPr bwMode="auto">
          <a:xfrm flipV="1">
            <a:off x="5200005" y="2251842"/>
            <a:ext cx="398286" cy="500025"/>
          </a:xfrm>
          <a:prstGeom prst="line">
            <a:avLst/>
          </a:prstGeom>
          <a:solidFill>
            <a:schemeClr val="accent1"/>
          </a:solidFill>
          <a:ln w="41275" cap="flat" cmpd="sng" algn="ctr">
            <a:solidFill>
              <a:schemeClr val="tx1"/>
            </a:solidFill>
            <a:prstDash val="sysDash"/>
            <a:round/>
            <a:headEnd type="none" w="med" len="med"/>
            <a:tailEnd type="none" w="med" len="med"/>
          </a:ln>
          <a:effectLst/>
        </p:spPr>
      </p:cxnSp>
      <p:pic>
        <p:nvPicPr>
          <p:cNvPr id="1026" name="Picture 2" descr="https://www.deakin.edu.au/itl/assets/images/research-eval/projects/altc-ole/usatc2l-blu.jpe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782319" y="1034783"/>
            <a:ext cx="913382" cy="78253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bwMode="auto">
          <a:xfrm flipH="1" flipV="1">
            <a:off x="3048000" y="2514600"/>
            <a:ext cx="476251" cy="495301"/>
          </a:xfrm>
          <a:prstGeom prst="line">
            <a:avLst/>
          </a:prstGeom>
          <a:solidFill>
            <a:schemeClr val="accent1"/>
          </a:solidFill>
          <a:ln w="41275" cap="flat" cmpd="sng" algn="ctr">
            <a:solidFill>
              <a:schemeClr val="tx1"/>
            </a:solidFill>
            <a:prstDash val="sysDash"/>
            <a:round/>
            <a:headEnd type="none" w="med" len="med"/>
            <a:tailEnd type="none" w="med" len="med"/>
          </a:ln>
          <a:effectLst/>
        </p:spPr>
      </p:cxnSp>
      <p:sp>
        <p:nvSpPr>
          <p:cNvPr id="3" name="Round Same Side Corner Rectangle 2"/>
          <p:cNvSpPr/>
          <p:nvPr/>
        </p:nvSpPr>
        <p:spPr bwMode="auto">
          <a:xfrm rot="10800000">
            <a:off x="574618" y="3238717"/>
            <a:ext cx="1911751" cy="566735"/>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smtClean="0">
              <a:solidFill>
                <a:srgbClr val="000000"/>
              </a:solidFill>
              <a:latin typeface="Arial" pitchFamily="34" charset="0"/>
              <a:cs typeface="Arial" pitchFamily="34" charset="0"/>
            </a:endParaRPr>
          </a:p>
        </p:txBody>
      </p:sp>
      <p:sp>
        <p:nvSpPr>
          <p:cNvPr id="6" name="TextBox 5"/>
          <p:cNvSpPr txBox="1"/>
          <p:nvPr/>
        </p:nvSpPr>
        <p:spPr>
          <a:xfrm>
            <a:off x="574620" y="3263183"/>
            <a:ext cx="1911752" cy="523220"/>
          </a:xfrm>
          <a:prstGeom prst="rect">
            <a:avLst/>
          </a:prstGeom>
          <a:noFill/>
        </p:spPr>
        <p:txBody>
          <a:bodyPr wrap="square" rtlCol="0">
            <a:spAutoFit/>
          </a:bodyPr>
          <a:lstStyle/>
          <a:p>
            <a:pPr algn="ctr"/>
            <a:r>
              <a:rPr lang="en-US" sz="1400" b="1" dirty="0">
                <a:solidFill>
                  <a:srgbClr val="FFFFFF"/>
                </a:solidFill>
                <a:latin typeface="Verdana"/>
              </a:rPr>
              <a:t>Sentry Security Gate </a:t>
            </a:r>
            <a:r>
              <a:rPr lang="en-US" sz="1400" b="1" dirty="0" smtClean="0">
                <a:solidFill>
                  <a:srgbClr val="FFFFFF"/>
                </a:solidFill>
                <a:latin typeface="Verdana"/>
              </a:rPr>
              <a:t>check</a:t>
            </a:r>
            <a:endParaRPr lang="en-US" sz="1400" b="1" dirty="0">
              <a:solidFill>
                <a:srgbClr val="FFFFFF"/>
              </a:solidFill>
              <a:latin typeface="Verdana"/>
            </a:endParaRPr>
          </a:p>
        </p:txBody>
      </p:sp>
      <p:sp>
        <p:nvSpPr>
          <p:cNvPr id="36" name="Round Same Side Corner Rectangle 35"/>
          <p:cNvSpPr/>
          <p:nvPr/>
        </p:nvSpPr>
        <p:spPr bwMode="auto">
          <a:xfrm rot="10800000">
            <a:off x="2262806" y="1878573"/>
            <a:ext cx="1911751" cy="517671"/>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37" name="TextBox 36"/>
          <p:cNvSpPr txBox="1"/>
          <p:nvPr/>
        </p:nvSpPr>
        <p:spPr>
          <a:xfrm>
            <a:off x="2283134" y="1869048"/>
            <a:ext cx="1911752" cy="523220"/>
          </a:xfrm>
          <a:prstGeom prst="rect">
            <a:avLst/>
          </a:prstGeom>
          <a:noFill/>
        </p:spPr>
        <p:txBody>
          <a:bodyPr wrap="square" rtlCol="0">
            <a:spAutoFit/>
          </a:bodyPr>
          <a:lstStyle/>
          <a:p>
            <a:pPr algn="ctr"/>
            <a:r>
              <a:rPr lang="en-US" sz="1400" b="1" dirty="0">
                <a:solidFill>
                  <a:srgbClr val="FFFFFF"/>
                </a:solidFill>
                <a:latin typeface="Verdana"/>
              </a:rPr>
              <a:t>Custom Portal/discovery</a:t>
            </a:r>
          </a:p>
        </p:txBody>
      </p:sp>
      <p:sp>
        <p:nvSpPr>
          <p:cNvPr id="39" name="Round Same Side Corner Rectangle 38"/>
          <p:cNvSpPr/>
          <p:nvPr/>
        </p:nvSpPr>
        <p:spPr bwMode="auto">
          <a:xfrm rot="10800000">
            <a:off x="4750601" y="1640380"/>
            <a:ext cx="1911751" cy="566735"/>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40" name="TextBox 39"/>
          <p:cNvSpPr txBox="1"/>
          <p:nvPr/>
        </p:nvSpPr>
        <p:spPr>
          <a:xfrm>
            <a:off x="4750603" y="1664846"/>
            <a:ext cx="1911752" cy="523220"/>
          </a:xfrm>
          <a:prstGeom prst="rect">
            <a:avLst/>
          </a:prstGeom>
          <a:noFill/>
        </p:spPr>
        <p:txBody>
          <a:bodyPr wrap="square" rtlCol="0">
            <a:spAutoFit/>
          </a:bodyPr>
          <a:lstStyle/>
          <a:p>
            <a:pPr algn="ctr"/>
            <a:r>
              <a:rPr lang="en-US" sz="1400" b="1" dirty="0">
                <a:solidFill>
                  <a:srgbClr val="FFFFFF"/>
                </a:solidFill>
                <a:latin typeface="Verdana"/>
              </a:rPr>
              <a:t>Patron card via portal</a:t>
            </a:r>
          </a:p>
        </p:txBody>
      </p:sp>
      <p:sp>
        <p:nvSpPr>
          <p:cNvPr id="41" name="Round Same Side Corner Rectangle 40"/>
          <p:cNvSpPr/>
          <p:nvPr/>
        </p:nvSpPr>
        <p:spPr bwMode="auto">
          <a:xfrm rot="10800000">
            <a:off x="6554320" y="3001905"/>
            <a:ext cx="1911751" cy="784498"/>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42" name="TextBox 41"/>
          <p:cNvSpPr txBox="1"/>
          <p:nvPr/>
        </p:nvSpPr>
        <p:spPr>
          <a:xfrm>
            <a:off x="6554323" y="3026372"/>
            <a:ext cx="1911752" cy="738664"/>
          </a:xfrm>
          <a:prstGeom prst="rect">
            <a:avLst/>
          </a:prstGeom>
          <a:noFill/>
        </p:spPr>
        <p:txBody>
          <a:bodyPr wrap="square" rtlCol="0">
            <a:spAutoFit/>
          </a:bodyPr>
          <a:lstStyle/>
          <a:p>
            <a:pPr algn="ctr"/>
            <a:r>
              <a:rPr lang="en-US" sz="1400" b="1" dirty="0">
                <a:solidFill>
                  <a:srgbClr val="FFFFFF"/>
                </a:solidFill>
                <a:latin typeface="Verdana"/>
              </a:rPr>
              <a:t>Real time synchronization with SIS </a:t>
            </a:r>
          </a:p>
        </p:txBody>
      </p:sp>
      <p:sp>
        <p:nvSpPr>
          <p:cNvPr id="44" name="Round Same Side Corner Rectangle 43"/>
          <p:cNvSpPr/>
          <p:nvPr/>
        </p:nvSpPr>
        <p:spPr bwMode="auto">
          <a:xfrm rot="10800000">
            <a:off x="5785115" y="4875020"/>
            <a:ext cx="1911751" cy="566735"/>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46" name="TextBox 45"/>
          <p:cNvSpPr txBox="1"/>
          <p:nvPr/>
        </p:nvSpPr>
        <p:spPr>
          <a:xfrm>
            <a:off x="5785117" y="4899486"/>
            <a:ext cx="1911752" cy="523220"/>
          </a:xfrm>
          <a:prstGeom prst="rect">
            <a:avLst/>
          </a:prstGeom>
          <a:noFill/>
        </p:spPr>
        <p:txBody>
          <a:bodyPr wrap="square" rtlCol="0">
            <a:spAutoFit/>
          </a:bodyPr>
          <a:lstStyle/>
          <a:p>
            <a:pPr algn="ctr"/>
            <a:r>
              <a:rPr lang="en-US" sz="1400" b="1" dirty="0">
                <a:solidFill>
                  <a:srgbClr val="FFFFFF"/>
                </a:solidFill>
                <a:latin typeface="Verdana"/>
              </a:rPr>
              <a:t>Course Reading List for Mobile</a:t>
            </a:r>
          </a:p>
        </p:txBody>
      </p:sp>
      <p:sp>
        <p:nvSpPr>
          <p:cNvPr id="48" name="Round Same Side Corner Rectangle 47"/>
          <p:cNvSpPr/>
          <p:nvPr/>
        </p:nvSpPr>
        <p:spPr bwMode="auto">
          <a:xfrm rot="10800000">
            <a:off x="900240" y="4719786"/>
            <a:ext cx="1911751" cy="566735"/>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50" name="TextBox 49"/>
          <p:cNvSpPr txBox="1"/>
          <p:nvPr/>
        </p:nvSpPr>
        <p:spPr>
          <a:xfrm>
            <a:off x="900242" y="4744252"/>
            <a:ext cx="1911752" cy="523220"/>
          </a:xfrm>
          <a:prstGeom prst="rect">
            <a:avLst/>
          </a:prstGeom>
          <a:noFill/>
        </p:spPr>
        <p:txBody>
          <a:bodyPr wrap="square" rtlCol="0">
            <a:spAutoFit/>
          </a:bodyPr>
          <a:lstStyle/>
          <a:p>
            <a:pPr algn="ctr"/>
            <a:r>
              <a:rPr lang="en-US" sz="1400" b="1" dirty="0">
                <a:solidFill>
                  <a:srgbClr val="FFFFFF"/>
                </a:solidFill>
                <a:latin typeface="Verdana"/>
              </a:rPr>
              <a:t>Cash payment integration</a:t>
            </a:r>
          </a:p>
        </p:txBody>
      </p:sp>
      <p:sp>
        <p:nvSpPr>
          <p:cNvPr id="55" name="Round Same Side Corner Rectangle 54"/>
          <p:cNvSpPr/>
          <p:nvPr/>
        </p:nvSpPr>
        <p:spPr bwMode="auto">
          <a:xfrm rot="10800000">
            <a:off x="3314146" y="5264890"/>
            <a:ext cx="1911751" cy="566735"/>
          </a:xfrm>
          <a:prstGeom prst="round2SameRect">
            <a:avLst/>
          </a:prstGeom>
          <a:solidFill>
            <a:srgbClr val="000000">
              <a:alpha val="7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34" charset="0"/>
              <a:cs typeface="Arial" pitchFamily="34" charset="0"/>
            </a:endParaRPr>
          </a:p>
        </p:txBody>
      </p:sp>
      <p:sp>
        <p:nvSpPr>
          <p:cNvPr id="56" name="TextBox 55"/>
          <p:cNvSpPr txBox="1"/>
          <p:nvPr/>
        </p:nvSpPr>
        <p:spPr>
          <a:xfrm>
            <a:off x="3314148" y="5289356"/>
            <a:ext cx="1911752" cy="523220"/>
          </a:xfrm>
          <a:prstGeom prst="rect">
            <a:avLst/>
          </a:prstGeom>
          <a:noFill/>
        </p:spPr>
        <p:txBody>
          <a:bodyPr wrap="square" rtlCol="0">
            <a:spAutoFit/>
          </a:bodyPr>
          <a:lstStyle/>
          <a:p>
            <a:pPr algn="ctr"/>
            <a:r>
              <a:rPr lang="en-US" sz="1400" b="1" dirty="0">
                <a:solidFill>
                  <a:srgbClr val="FFFFFF"/>
                </a:solidFill>
                <a:latin typeface="Verdana"/>
              </a:rPr>
              <a:t>Reading Lists integration </a:t>
            </a:r>
          </a:p>
        </p:txBody>
      </p:sp>
      <p:sp>
        <p:nvSpPr>
          <p:cNvPr id="38" name="מלבן מעוגל 49"/>
          <p:cNvSpPr/>
          <p:nvPr/>
        </p:nvSpPr>
        <p:spPr bwMode="auto">
          <a:xfrm flipV="1">
            <a:off x="121298" y="914400"/>
            <a:ext cx="8892073" cy="5181600"/>
          </a:xfrm>
          <a:prstGeom prst="roundRect">
            <a:avLst>
              <a:gd name="adj" fmla="val 2523"/>
            </a:avLst>
          </a:prstGeom>
          <a:noFill/>
          <a:ln w="76200" cap="flat" cmpd="sng" algn="ctr">
            <a:solidFill>
              <a:schemeClr val="tx1">
                <a:lumMod val="65000"/>
                <a:lumOff val="35000"/>
              </a:schemeClr>
            </a:solidFill>
            <a:prstDash val="solid"/>
            <a:round/>
            <a:headEnd type="none" w="med" len="med"/>
            <a:tailEnd type="triangle" w="med" len="med"/>
          </a:ln>
          <a:effectLst/>
        </p:spPr>
        <p:txBody>
          <a:bodyPr/>
          <a:lstStyle/>
          <a:p>
            <a:pPr algn="ctr">
              <a:defRPr/>
            </a:pPr>
            <a:endParaRPr lang="en-US">
              <a:solidFill>
                <a:srgbClr val="000000"/>
              </a:solidFill>
            </a:endParaRPr>
          </a:p>
        </p:txBody>
      </p:sp>
      <p:pic>
        <p:nvPicPr>
          <p:cNvPr id="14" name="Picture 2" descr="https://c479107.ssl.cf2.rackcdn.com/assets/partners/footer-university-of-sheffield-9195b97236e75da08cc2c2803c870f6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667" y="995648"/>
            <a:ext cx="1299152" cy="64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18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5"/>
            <a:ext cx="8282085" cy="633250"/>
          </a:xfrm>
        </p:spPr>
        <p:txBody>
          <a:bodyPr/>
          <a:lstStyle/>
          <a:p>
            <a:r>
              <a:rPr lang="en-US" dirty="0" smtClean="0"/>
              <a:t>APIs: Growth in the last 3 years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24634662"/>
              </p:ext>
            </p:extLst>
          </p:nvPr>
        </p:nvGraphicFramePr>
        <p:xfrm>
          <a:off x="228600" y="838200"/>
          <a:ext cx="8763000" cy="548640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1219200" y="1066800"/>
            <a:ext cx="3048000" cy="3048000"/>
            <a:chOff x="1219200" y="1066800"/>
            <a:chExt cx="3048000" cy="3048000"/>
          </a:xfrm>
        </p:grpSpPr>
        <p:pic>
          <p:nvPicPr>
            <p:cNvPr id="5" name="Picture 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19200" y="1066800"/>
              <a:ext cx="3048000" cy="3048000"/>
            </a:xfrm>
            <a:prstGeom prst="rect">
              <a:avLst/>
            </a:prstGeom>
            <a:noFill/>
            <a:effectLst>
              <a:outerShdw blurRad="50800" dist="50800" dir="5400000" sx="1000" sy="1000" algn="ctr" rotWithShape="0">
                <a:srgbClr val="000000"/>
              </a:outerShdw>
            </a:effectLst>
          </p:spPr>
        </p:pic>
        <p:sp>
          <p:nvSpPr>
            <p:cNvPr id="6" name="Title 1"/>
            <p:cNvSpPr txBox="1">
              <a:spLocks/>
            </p:cNvSpPr>
            <p:nvPr/>
          </p:nvSpPr>
          <p:spPr>
            <a:xfrm>
              <a:off x="1752600" y="1828800"/>
              <a:ext cx="1868590" cy="1028966"/>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1500" b="1" dirty="0" smtClean="0">
                  <a:solidFill>
                    <a:srgbClr val="000000"/>
                  </a:solidFill>
                </a:rPr>
                <a:t>More than</a:t>
              </a:r>
              <a:br>
                <a:rPr lang="en-US" sz="1500" b="1" dirty="0" smtClean="0">
                  <a:solidFill>
                    <a:srgbClr val="000000"/>
                  </a:solidFill>
                </a:rPr>
              </a:br>
              <a:r>
                <a:rPr lang="en-US" sz="3300" b="1" dirty="0" smtClean="0">
                  <a:solidFill>
                    <a:srgbClr val="000000"/>
                  </a:solidFill>
                  <a:latin typeface="+mn-lt"/>
                </a:rPr>
                <a:t>70M API </a:t>
              </a:r>
              <a:r>
                <a:rPr lang="en-US" sz="1500" b="1" dirty="0">
                  <a:solidFill>
                    <a:srgbClr val="000000"/>
                  </a:solidFill>
                </a:rPr>
                <a:t>In </a:t>
              </a:r>
              <a:r>
                <a:rPr lang="en-US" sz="1500" b="1" dirty="0" smtClean="0">
                  <a:solidFill>
                    <a:srgbClr val="000000"/>
                  </a:solidFill>
                </a:rPr>
                <a:t>August 2017</a:t>
              </a:r>
              <a:endParaRPr lang="en-US" sz="1500" b="1" dirty="0">
                <a:solidFill>
                  <a:srgbClr val="000000"/>
                </a:solidFill>
              </a:endParaRPr>
            </a:p>
          </p:txBody>
        </p:sp>
      </p:grpSp>
      <p:sp>
        <p:nvSpPr>
          <p:cNvPr id="7" name="TextBox 6"/>
          <p:cNvSpPr txBox="1"/>
          <p:nvPr/>
        </p:nvSpPr>
        <p:spPr>
          <a:xfrm>
            <a:off x="804766" y="5791200"/>
            <a:ext cx="575799" cy="276999"/>
          </a:xfrm>
          <a:prstGeom prst="rect">
            <a:avLst/>
          </a:prstGeom>
          <a:noFill/>
        </p:spPr>
        <p:txBody>
          <a:bodyPr wrap="none" rtlCol="0">
            <a:spAutoFit/>
          </a:bodyPr>
          <a:lstStyle/>
          <a:p>
            <a:r>
              <a:rPr lang="en-US" sz="1200" b="0" dirty="0" smtClean="0"/>
              <a:t>2015</a:t>
            </a:r>
            <a:endParaRPr lang="en-US" sz="1200" b="0" dirty="0"/>
          </a:p>
        </p:txBody>
      </p:sp>
      <p:sp>
        <p:nvSpPr>
          <p:cNvPr id="8" name="TextBox 7"/>
          <p:cNvSpPr txBox="1"/>
          <p:nvPr/>
        </p:nvSpPr>
        <p:spPr>
          <a:xfrm>
            <a:off x="8550272" y="5791199"/>
            <a:ext cx="575799" cy="276999"/>
          </a:xfrm>
          <a:prstGeom prst="rect">
            <a:avLst/>
          </a:prstGeom>
          <a:noFill/>
        </p:spPr>
        <p:txBody>
          <a:bodyPr wrap="none" rtlCol="0">
            <a:spAutoFit/>
          </a:bodyPr>
          <a:lstStyle/>
          <a:p>
            <a:r>
              <a:rPr lang="en-US" sz="1200" b="0" dirty="0" smtClean="0"/>
              <a:t>2017</a:t>
            </a:r>
            <a:endParaRPr lang="en-US" sz="1200" b="0" dirty="0"/>
          </a:p>
        </p:txBody>
      </p:sp>
    </p:spTree>
    <p:extLst>
      <p:ext uri="{BB962C8B-B14F-4D97-AF65-F5344CB8AC3E}">
        <p14:creationId xmlns:p14="http://schemas.microsoft.com/office/powerpoint/2010/main" val="2731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APIs Are Critical To Our Success</a:t>
            </a:r>
          </a:p>
        </p:txBody>
      </p:sp>
      <p:sp>
        <p:nvSpPr>
          <p:cNvPr id="3" name="Slide Number Placeholder 2"/>
          <p:cNvSpPr>
            <a:spLocks noGrp="1"/>
          </p:cNvSpPr>
          <p:nvPr>
            <p:ph type="sldNum" sz="quarter" idx="12"/>
          </p:nvPr>
        </p:nvSpPr>
        <p:spPr/>
        <p:txBody>
          <a:bodyPr/>
          <a:lstStyle/>
          <a:p>
            <a:fld id="{1C146586-7EC2-481D-848F-8CE41EB2DE6C}" type="slidenum">
              <a:rPr lang="en-US" smtClean="0"/>
              <a:pPr/>
              <a:t>24</a:t>
            </a:fld>
            <a:endParaRPr lang="en-US" dirty="0"/>
          </a:p>
        </p:txBody>
      </p:sp>
      <p:graphicFrame>
        <p:nvGraphicFramePr>
          <p:cNvPr id="10" name="Chart 9"/>
          <p:cNvGraphicFramePr/>
          <p:nvPr>
            <p:extLst>
              <p:ext uri="{D42A27DB-BD31-4B8C-83A1-F6EECF244321}">
                <p14:modId xmlns:p14="http://schemas.microsoft.com/office/powerpoint/2010/main" val="3953636748"/>
              </p:ext>
            </p:extLst>
          </p:nvPr>
        </p:nvGraphicFramePr>
        <p:xfrm>
          <a:off x="381858" y="990600"/>
          <a:ext cx="7963732" cy="555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5943600" y="2819400"/>
            <a:ext cx="3048000" cy="3048000"/>
            <a:chOff x="1219200" y="1066800"/>
            <a:chExt cx="3048000" cy="3048000"/>
          </a:xfrm>
        </p:grpSpPr>
        <p:pic>
          <p:nvPicPr>
            <p:cNvPr id="6" name="Picture 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19200" y="1066800"/>
              <a:ext cx="3048000" cy="3048000"/>
            </a:xfrm>
            <a:prstGeom prst="rect">
              <a:avLst/>
            </a:prstGeom>
            <a:noFill/>
            <a:effectLst>
              <a:outerShdw blurRad="50800" dist="50800" dir="5400000" sx="1000" sy="1000" algn="ctr" rotWithShape="0">
                <a:srgbClr val="000000"/>
              </a:outerShdw>
            </a:effectLst>
          </p:spPr>
        </p:pic>
        <p:sp>
          <p:nvSpPr>
            <p:cNvPr id="7" name="Title 1"/>
            <p:cNvSpPr txBox="1">
              <a:spLocks/>
            </p:cNvSpPr>
            <p:nvPr/>
          </p:nvSpPr>
          <p:spPr>
            <a:xfrm>
              <a:off x="1752600" y="1828800"/>
              <a:ext cx="1868590" cy="1028966"/>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300" dirty="0" smtClean="0">
                  <a:solidFill>
                    <a:srgbClr val="000000"/>
                  </a:solidFill>
                  <a:latin typeface="+mn-lt"/>
                </a:rPr>
                <a:t>50%</a:t>
              </a:r>
              <a:r>
                <a:rPr lang="en-US" sz="2400" dirty="0" smtClean="0">
                  <a:solidFill>
                    <a:schemeClr val="accent1">
                      <a:lumMod val="50000"/>
                    </a:schemeClr>
                  </a:solidFill>
                </a:rPr>
                <a:t> </a:t>
              </a:r>
              <a:r>
                <a:rPr lang="en-US" sz="1600" dirty="0">
                  <a:solidFill>
                    <a:schemeClr val="accent1">
                      <a:lumMod val="50000"/>
                    </a:schemeClr>
                  </a:solidFill>
                </a:rPr>
                <a:t/>
              </a:r>
              <a:br>
                <a:rPr lang="en-US" sz="1600" dirty="0">
                  <a:solidFill>
                    <a:schemeClr val="accent1">
                      <a:lumMod val="50000"/>
                    </a:schemeClr>
                  </a:solidFill>
                </a:rPr>
              </a:br>
              <a:r>
                <a:rPr lang="en-US" sz="1600" dirty="0">
                  <a:solidFill>
                    <a:srgbClr val="000000"/>
                  </a:solidFill>
                </a:rPr>
                <a:t>of all transactions </a:t>
              </a:r>
              <a:endParaRPr lang="en-US" sz="1600" dirty="0" smtClean="0">
                <a:solidFill>
                  <a:srgbClr val="000000"/>
                </a:solidFill>
              </a:endParaRPr>
            </a:p>
            <a:p>
              <a:pPr algn="ctr" rtl="0"/>
              <a:r>
                <a:rPr lang="en-US" sz="1600" dirty="0" smtClean="0">
                  <a:solidFill>
                    <a:srgbClr val="000000"/>
                  </a:solidFill>
                </a:rPr>
                <a:t>via APIs</a:t>
              </a:r>
              <a:endParaRPr lang="en-US" sz="1600" dirty="0">
                <a:solidFill>
                  <a:srgbClr val="000000"/>
                </a:solidFill>
              </a:endParaRPr>
            </a:p>
          </p:txBody>
        </p:sp>
      </p:grpSp>
    </p:spTree>
    <p:extLst>
      <p:ext uri="{BB962C8B-B14F-4D97-AF65-F5344CB8AC3E}">
        <p14:creationId xmlns:p14="http://schemas.microsoft.com/office/powerpoint/2010/main" val="6370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ExLibris</a:t>
            </a:r>
            <a:r>
              <a:rPr lang="en-US" dirty="0" smtClean="0"/>
              <a:t> Developer Network</a:t>
            </a:r>
            <a:endParaRPr lang="en-US" dirty="0"/>
          </a:p>
        </p:txBody>
      </p:sp>
      <p:pic>
        <p:nvPicPr>
          <p:cNvPr id="5"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tretch/>
        </p:blipFill>
        <p:spPr>
          <a:xfrm>
            <a:off x="985736" y="752475"/>
            <a:ext cx="7139191" cy="5527675"/>
          </a:xfrm>
        </p:spPr>
      </p:pic>
      <p:sp>
        <p:nvSpPr>
          <p:cNvPr id="6" name="Footer Placeholder 1"/>
          <p:cNvSpPr txBox="1">
            <a:spLocks/>
          </p:cNvSpPr>
          <p:nvPr/>
        </p:nvSpPr>
        <p:spPr>
          <a:xfrm>
            <a:off x="77788" y="6634163"/>
            <a:ext cx="4225925" cy="2349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srgbClr val="000000"/>
                </a:solidFill>
                <a:latin typeface="Verdana"/>
                <a:cs typeface="Arial" pitchFamily="34" charset="0"/>
                <a:sym typeface="Symbol" pitchFamily="18" charset="2"/>
              </a:rPr>
              <a:t> Ex Libris Ltd., </a:t>
            </a:r>
            <a:r>
              <a:rPr lang="en-US" sz="1050" dirty="0" smtClean="0">
                <a:solidFill>
                  <a:srgbClr val="000000"/>
                </a:solidFill>
                <a:latin typeface="Verdana"/>
                <a:cs typeface="Arial" pitchFamily="34" charset="0"/>
                <a:sym typeface="Symbol" pitchFamily="18" charset="2"/>
              </a:rPr>
              <a:t>2014  </a:t>
            </a:r>
            <a:r>
              <a:rPr lang="en-US" sz="1050" dirty="0">
                <a:solidFill>
                  <a:srgbClr val="000000"/>
                </a:solidFill>
                <a:latin typeface="Verdana"/>
                <a:cs typeface="Arial" pitchFamily="34" charset="0"/>
                <a:sym typeface="Symbol" pitchFamily="18" charset="2"/>
              </a:rPr>
              <a:t>- Internal and Confidential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123" cy="6871654"/>
          </a:xfrm>
          <a:prstGeom prst="rect">
            <a:avLst/>
          </a:prstGeom>
        </p:spPr>
      </p:pic>
    </p:spTree>
    <p:extLst>
      <p:ext uri="{BB962C8B-B14F-4D97-AF65-F5344CB8AC3E}">
        <p14:creationId xmlns:p14="http://schemas.microsoft.com/office/powerpoint/2010/main" val="2801567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Console – Easy to Learn &amp; Test APIs </a:t>
            </a:r>
          </a:p>
        </p:txBody>
      </p:sp>
      <p:sp>
        <p:nvSpPr>
          <p:cNvPr id="3" name="Content Placeholder 2"/>
          <p:cNvSpPr>
            <a:spLocks noGrp="1"/>
          </p:cNvSpPr>
          <p:nvPr>
            <p:ph idx="1"/>
          </p:nvPr>
        </p:nvSpPr>
        <p:spPr/>
        <p:txBody>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9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96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מלבן מעוגל 29"/>
          <p:cNvSpPr/>
          <p:nvPr/>
        </p:nvSpPr>
        <p:spPr bwMode="auto">
          <a:xfrm>
            <a:off x="384175" y="973138"/>
            <a:ext cx="8366125" cy="4956175"/>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sp>
        <p:nvSpPr>
          <p:cNvPr id="94210" name="Rectangle 2"/>
          <p:cNvSpPr>
            <a:spLocks noGrp="1" noChangeArrowheads="1"/>
          </p:cNvSpPr>
          <p:nvPr>
            <p:ph type="title"/>
          </p:nvPr>
        </p:nvSpPr>
        <p:spPr/>
        <p:txBody>
          <a:bodyPr>
            <a:noAutofit/>
          </a:bodyPr>
          <a:lstStyle/>
          <a:p>
            <a:r>
              <a:rPr lang="en-GB" sz="2400" dirty="0" smtClean="0"/>
              <a:t>System Management &amp; Administration: </a:t>
            </a:r>
            <a:br>
              <a:rPr lang="en-GB" sz="2400" dirty="0" smtClean="0"/>
            </a:br>
            <a:r>
              <a:rPr lang="en-GB" sz="2400" dirty="0" smtClean="0"/>
              <a:t>Before and After Moving to the Cloud</a:t>
            </a:r>
            <a:endParaRPr lang="en-US" sz="2400" dirty="0" smtClean="0">
              <a:solidFill>
                <a:srgbClr val="D60093"/>
              </a:solidFill>
            </a:endParaRPr>
          </a:p>
        </p:txBody>
      </p:sp>
      <p:sp>
        <p:nvSpPr>
          <p:cNvPr id="34" name="מלבן עם פינות מעוגלות באותו צד 33"/>
          <p:cNvSpPr/>
          <p:nvPr/>
        </p:nvSpPr>
        <p:spPr bwMode="auto">
          <a:xfrm rot="10800000">
            <a:off x="6056313" y="4729163"/>
            <a:ext cx="2468562" cy="923925"/>
          </a:xfrm>
          <a:prstGeom prst="round2SameRect">
            <a:avLst>
              <a:gd name="adj1" fmla="val 15212"/>
              <a:gd name="adj2" fmla="val 0"/>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29" name="מלבן עם פינות מעוגלות באותו צד 28"/>
          <p:cNvSpPr/>
          <p:nvPr/>
        </p:nvSpPr>
        <p:spPr bwMode="auto">
          <a:xfrm rot="10800000">
            <a:off x="6056313" y="3602038"/>
            <a:ext cx="2468562" cy="1373187"/>
          </a:xfrm>
          <a:prstGeom prst="round2SameRect">
            <a:avLst>
              <a:gd name="adj1" fmla="val 31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27" name="מלבן עם פינות מעוגלות באותו צד 26"/>
          <p:cNvSpPr/>
          <p:nvPr/>
        </p:nvSpPr>
        <p:spPr bwMode="auto">
          <a:xfrm rot="10800000">
            <a:off x="609600" y="3602038"/>
            <a:ext cx="2468563" cy="1373187"/>
          </a:xfrm>
          <a:prstGeom prst="round2SameRect">
            <a:avLst>
              <a:gd name="adj1" fmla="val 1034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5" name="מלבן עם פינות מעוגלות באותו צד 34"/>
          <p:cNvSpPr/>
          <p:nvPr/>
        </p:nvSpPr>
        <p:spPr bwMode="auto">
          <a:xfrm>
            <a:off x="6056313" y="1147763"/>
            <a:ext cx="2468562" cy="777875"/>
          </a:xfrm>
          <a:prstGeom prst="round2SameRect">
            <a:avLst>
              <a:gd name="adj1" fmla="val 22071"/>
              <a:gd name="adj2" fmla="val 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26" name="מלבן עם פינות מעוגלות באותו צד 25"/>
          <p:cNvSpPr/>
          <p:nvPr/>
        </p:nvSpPr>
        <p:spPr bwMode="auto">
          <a:xfrm rot="10800000">
            <a:off x="6056313" y="1909763"/>
            <a:ext cx="2468562" cy="2133600"/>
          </a:xfrm>
          <a:prstGeom prst="round2SameRect">
            <a:avLst>
              <a:gd name="adj1" fmla="val 0"/>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94217" name="Rectangle 5"/>
          <p:cNvSpPr>
            <a:spLocks noChangeArrowheads="1"/>
          </p:cNvSpPr>
          <p:nvPr/>
        </p:nvSpPr>
        <p:spPr bwMode="auto">
          <a:xfrm>
            <a:off x="6253163" y="1219200"/>
            <a:ext cx="2057400" cy="517525"/>
          </a:xfrm>
          <a:prstGeom prst="rect">
            <a:avLst/>
          </a:prstGeom>
          <a:noFill/>
          <a:ln w="9525">
            <a:noFill/>
            <a:miter lim="800000"/>
            <a:headEnd/>
            <a:tailEnd/>
          </a:ln>
        </p:spPr>
        <p:txBody>
          <a:bodyPr>
            <a:spAutoFit/>
          </a:bodyPr>
          <a:lstStyle/>
          <a:p>
            <a:pPr algn="ctr" eaLnBrk="0" hangingPunct="0">
              <a:spcBef>
                <a:spcPct val="35000"/>
              </a:spcBef>
              <a:buSzPct val="85000"/>
            </a:pPr>
            <a:r>
              <a:rPr lang="en-GB" sz="1400">
                <a:solidFill>
                  <a:schemeClr val="bg1"/>
                </a:solidFill>
              </a:rPr>
              <a:t>Support and service calls</a:t>
            </a:r>
            <a:endParaRPr lang="en-US" sz="1400">
              <a:solidFill>
                <a:schemeClr val="bg1"/>
              </a:solidFill>
            </a:endParaRPr>
          </a:p>
        </p:txBody>
      </p:sp>
      <p:sp>
        <p:nvSpPr>
          <p:cNvPr id="94218" name="Rectangle 8"/>
          <p:cNvSpPr>
            <a:spLocks noChangeArrowheads="1"/>
          </p:cNvSpPr>
          <p:nvPr/>
        </p:nvSpPr>
        <p:spPr bwMode="auto">
          <a:xfrm>
            <a:off x="6062663" y="1974850"/>
            <a:ext cx="2268537" cy="2360613"/>
          </a:xfrm>
          <a:prstGeom prst="rect">
            <a:avLst/>
          </a:prstGeom>
          <a:noFill/>
          <a:ln w="9525">
            <a:noFill/>
            <a:miter lim="800000"/>
            <a:headEnd/>
            <a:tailEnd/>
          </a:ln>
        </p:spPr>
        <p:txBody>
          <a:bodyPr>
            <a:spAutoFit/>
          </a:bodyPr>
          <a:lstStyle/>
          <a:p>
            <a:pPr marL="342900" indent="-342900" eaLnBrk="0" hangingPunct="0">
              <a:lnSpc>
                <a:spcPct val="120000"/>
              </a:lnSpc>
              <a:spcBef>
                <a:spcPct val="35000"/>
              </a:spcBef>
              <a:buSzPct val="85000"/>
              <a:buFontTx/>
              <a:buChar char="•"/>
            </a:pPr>
            <a:r>
              <a:rPr lang="en-GB" sz="1400" b="0">
                <a:solidFill>
                  <a:schemeClr val="bg1"/>
                </a:solidFill>
              </a:rPr>
              <a:t>Under the hood diagnostics</a:t>
            </a:r>
          </a:p>
          <a:p>
            <a:pPr marL="342900" indent="-342900" eaLnBrk="0" hangingPunct="0">
              <a:lnSpc>
                <a:spcPct val="120000"/>
              </a:lnSpc>
              <a:spcBef>
                <a:spcPct val="35000"/>
              </a:spcBef>
              <a:buSzPct val="85000"/>
              <a:buFontTx/>
              <a:buChar char="•"/>
            </a:pPr>
            <a:r>
              <a:rPr lang="en-GB" sz="1400" b="0">
                <a:solidFill>
                  <a:schemeClr val="bg1"/>
                </a:solidFill>
              </a:rPr>
              <a:t>Implementing proposed fixes and testing solutions</a:t>
            </a:r>
          </a:p>
          <a:p>
            <a:pPr marL="342900" indent="-342900" eaLnBrk="0" hangingPunct="0">
              <a:lnSpc>
                <a:spcPct val="120000"/>
              </a:lnSpc>
              <a:spcBef>
                <a:spcPct val="35000"/>
              </a:spcBef>
              <a:buSzPct val="85000"/>
              <a:buFontTx/>
              <a:buChar char="•"/>
            </a:pPr>
            <a:r>
              <a:rPr lang="en-GB" sz="1400" b="0">
                <a:solidFill>
                  <a:schemeClr val="bg1"/>
                </a:solidFill>
              </a:rPr>
              <a:t>Capacity planning &amp; tuning</a:t>
            </a:r>
          </a:p>
          <a:p>
            <a:pPr marL="342900" indent="-342900" eaLnBrk="0" hangingPunct="0">
              <a:lnSpc>
                <a:spcPct val="120000"/>
              </a:lnSpc>
              <a:spcBef>
                <a:spcPct val="35000"/>
              </a:spcBef>
              <a:buSzPct val="85000"/>
              <a:buFontTx/>
              <a:buChar char="•"/>
            </a:pPr>
            <a:endParaRPr lang="en-US" sz="1400" b="0">
              <a:solidFill>
                <a:schemeClr val="bg1"/>
              </a:solidFill>
            </a:endParaRPr>
          </a:p>
        </p:txBody>
      </p:sp>
      <p:sp>
        <p:nvSpPr>
          <p:cNvPr id="13" name="מלבן עם פינות מעוגלות באותו צד 12"/>
          <p:cNvSpPr/>
          <p:nvPr/>
        </p:nvSpPr>
        <p:spPr bwMode="auto">
          <a:xfrm>
            <a:off x="609600" y="1147763"/>
            <a:ext cx="2468563" cy="777875"/>
          </a:xfrm>
          <a:prstGeom prst="round2SameRect">
            <a:avLst>
              <a:gd name="adj1" fmla="val 22071"/>
              <a:gd name="adj2" fmla="val 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15" name="מלבן עם פינות מעוגלות באותו צד 14"/>
          <p:cNvSpPr/>
          <p:nvPr/>
        </p:nvSpPr>
        <p:spPr bwMode="auto">
          <a:xfrm rot="10800000">
            <a:off x="609600" y="1925638"/>
            <a:ext cx="2468563" cy="2117725"/>
          </a:xfrm>
          <a:prstGeom prst="round2SameRect">
            <a:avLst>
              <a:gd name="adj1" fmla="val 318"/>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94221" name="Rectangle 6"/>
          <p:cNvSpPr>
            <a:spLocks noChangeArrowheads="1"/>
          </p:cNvSpPr>
          <p:nvPr/>
        </p:nvSpPr>
        <p:spPr bwMode="auto">
          <a:xfrm>
            <a:off x="628650" y="1974850"/>
            <a:ext cx="2392363" cy="2103438"/>
          </a:xfrm>
          <a:prstGeom prst="rect">
            <a:avLst/>
          </a:prstGeom>
          <a:noFill/>
          <a:ln w="9525">
            <a:noFill/>
            <a:miter lim="800000"/>
            <a:headEnd/>
            <a:tailEnd/>
          </a:ln>
        </p:spPr>
        <p:txBody>
          <a:bodyPr>
            <a:spAutoFit/>
          </a:bodyPr>
          <a:lstStyle/>
          <a:p>
            <a:pPr marL="342900" indent="-342900" eaLnBrk="0" hangingPunct="0">
              <a:lnSpc>
                <a:spcPct val="135000"/>
              </a:lnSpc>
              <a:buSzPct val="85000"/>
              <a:buFontTx/>
              <a:buChar char="•"/>
            </a:pPr>
            <a:r>
              <a:rPr lang="en-GB" sz="1400" b="0">
                <a:solidFill>
                  <a:schemeClr val="bg1"/>
                </a:solidFill>
              </a:rPr>
              <a:t>O/S management</a:t>
            </a:r>
          </a:p>
          <a:p>
            <a:pPr marL="342900" indent="-342900" eaLnBrk="0" hangingPunct="0">
              <a:lnSpc>
                <a:spcPct val="135000"/>
              </a:lnSpc>
              <a:buSzPct val="85000"/>
              <a:buFontTx/>
              <a:buChar char="•"/>
            </a:pPr>
            <a:r>
              <a:rPr lang="en-GB" sz="1400" b="0">
                <a:solidFill>
                  <a:schemeClr val="bg1"/>
                </a:solidFill>
              </a:rPr>
              <a:t>Oracle upgrades</a:t>
            </a:r>
          </a:p>
          <a:p>
            <a:pPr marL="342900" indent="-342900" eaLnBrk="0" hangingPunct="0">
              <a:lnSpc>
                <a:spcPct val="135000"/>
              </a:lnSpc>
              <a:buSzPct val="85000"/>
              <a:buFontTx/>
              <a:buChar char="•"/>
            </a:pPr>
            <a:r>
              <a:rPr lang="en-GB" sz="1400" b="0">
                <a:solidFill>
                  <a:schemeClr val="bg1"/>
                </a:solidFill>
              </a:rPr>
              <a:t>Back-ups</a:t>
            </a:r>
          </a:p>
          <a:p>
            <a:pPr marL="342900" indent="-342900" eaLnBrk="0" hangingPunct="0">
              <a:lnSpc>
                <a:spcPct val="135000"/>
              </a:lnSpc>
              <a:buSzPct val="85000"/>
              <a:buFontTx/>
              <a:buChar char="•"/>
            </a:pPr>
            <a:r>
              <a:rPr lang="en-GB" sz="1400" b="0">
                <a:solidFill>
                  <a:schemeClr val="bg1"/>
                </a:solidFill>
              </a:rPr>
              <a:t>Disaster recovery</a:t>
            </a:r>
          </a:p>
          <a:p>
            <a:pPr marL="342900" indent="-342900" eaLnBrk="0" hangingPunct="0">
              <a:lnSpc>
                <a:spcPct val="135000"/>
              </a:lnSpc>
              <a:buSzPct val="85000"/>
              <a:buFontTx/>
              <a:buChar char="•"/>
            </a:pPr>
            <a:r>
              <a:rPr lang="en-GB" sz="1400" b="0">
                <a:solidFill>
                  <a:schemeClr val="bg1"/>
                </a:solidFill>
              </a:rPr>
              <a:t>Test environments</a:t>
            </a:r>
          </a:p>
          <a:p>
            <a:pPr marL="342900" indent="-342900" eaLnBrk="0" hangingPunct="0">
              <a:lnSpc>
                <a:spcPct val="135000"/>
              </a:lnSpc>
              <a:buSzPct val="85000"/>
              <a:buFontTx/>
              <a:buChar char="•"/>
            </a:pPr>
            <a:r>
              <a:rPr lang="en-GB" sz="1400" b="0">
                <a:solidFill>
                  <a:schemeClr val="bg1"/>
                </a:solidFill>
              </a:rPr>
              <a:t>Security infrastructure</a:t>
            </a:r>
          </a:p>
        </p:txBody>
      </p:sp>
      <p:sp>
        <p:nvSpPr>
          <p:cNvPr id="94222" name="Rectangle 6"/>
          <p:cNvSpPr>
            <a:spLocks noChangeArrowheads="1"/>
          </p:cNvSpPr>
          <p:nvPr/>
        </p:nvSpPr>
        <p:spPr bwMode="auto">
          <a:xfrm>
            <a:off x="868363" y="1238250"/>
            <a:ext cx="1995487" cy="517525"/>
          </a:xfrm>
          <a:prstGeom prst="rect">
            <a:avLst/>
          </a:prstGeom>
          <a:noFill/>
          <a:ln w="9525">
            <a:noFill/>
            <a:miter lim="800000"/>
            <a:headEnd/>
            <a:tailEnd/>
          </a:ln>
        </p:spPr>
        <p:txBody>
          <a:bodyPr>
            <a:spAutoFit/>
          </a:bodyPr>
          <a:lstStyle/>
          <a:p>
            <a:pPr algn="ctr"/>
            <a:r>
              <a:rPr lang="en-GB" sz="1400">
                <a:solidFill>
                  <a:schemeClr val="bg1"/>
                </a:solidFill>
              </a:rPr>
              <a:t>Server, network and DBA</a:t>
            </a:r>
            <a:endParaRPr lang="en-US" sz="1400">
              <a:solidFill>
                <a:schemeClr val="bg1"/>
              </a:solidFill>
            </a:endParaRPr>
          </a:p>
        </p:txBody>
      </p:sp>
      <p:sp>
        <p:nvSpPr>
          <p:cNvPr id="24" name="מלבן עם פינות מעוגלות באותו צד 23"/>
          <p:cNvSpPr/>
          <p:nvPr/>
        </p:nvSpPr>
        <p:spPr bwMode="auto">
          <a:xfrm>
            <a:off x="629258" y="4089671"/>
            <a:ext cx="2468074" cy="804684"/>
          </a:xfrm>
          <a:prstGeom prst="round2SameRect">
            <a:avLst>
              <a:gd name="adj1" fmla="val 6355"/>
              <a:gd name="adj2" fmla="val 0"/>
            </a:avLst>
          </a:prstGeom>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buSzPct val="85000"/>
              <a:buFontTx/>
              <a:buChar char="•"/>
              <a:defRPr/>
            </a:pPr>
            <a:r>
              <a:rPr lang="en-GB" sz="1400" b="0">
                <a:solidFill>
                  <a:schemeClr val="bg1"/>
                </a:solidFill>
              </a:rPr>
              <a:t>Logging-debugging</a:t>
            </a:r>
          </a:p>
          <a:p>
            <a:pPr marL="342900" indent="-342900" eaLnBrk="0" hangingPunct="0">
              <a:buSzPct val="85000"/>
              <a:defRPr/>
            </a:pPr>
            <a:endParaRPr lang="en-GB" sz="1400" b="0">
              <a:solidFill>
                <a:schemeClr val="bg1"/>
              </a:solidFill>
            </a:endParaRPr>
          </a:p>
          <a:p>
            <a:pPr marL="342900" indent="-342900" eaLnBrk="0" hangingPunct="0">
              <a:buSzPct val="85000"/>
              <a:buFontTx/>
              <a:buChar char="•"/>
              <a:defRPr/>
            </a:pPr>
            <a:r>
              <a:rPr lang="en-GB" sz="1400" b="0">
                <a:solidFill>
                  <a:schemeClr val="bg1"/>
                </a:solidFill>
              </a:rPr>
              <a:t>Firewall</a:t>
            </a:r>
            <a:endParaRPr lang="en-US" sz="1100" b="0">
              <a:solidFill>
                <a:schemeClr val="bg1"/>
              </a:solidFill>
            </a:endParaRPr>
          </a:p>
        </p:txBody>
      </p:sp>
      <p:sp>
        <p:nvSpPr>
          <p:cNvPr id="32" name="מלבן עם פינות מעוגלות באותו צד 31"/>
          <p:cNvSpPr/>
          <p:nvPr/>
        </p:nvSpPr>
        <p:spPr bwMode="auto">
          <a:xfrm>
            <a:off x="6062084" y="4089685"/>
            <a:ext cx="2469393" cy="863279"/>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spcBef>
                <a:spcPct val="35000"/>
              </a:spcBef>
              <a:buSzPct val="85000"/>
              <a:buFontTx/>
              <a:buChar char="•"/>
              <a:defRPr/>
            </a:pPr>
            <a:r>
              <a:rPr lang="en-GB" sz="1400" b="0" dirty="0">
                <a:solidFill>
                  <a:schemeClr val="bg1"/>
                </a:solidFill>
              </a:rPr>
              <a:t>Liaison between local server/app teams and Ex Libris</a:t>
            </a:r>
          </a:p>
        </p:txBody>
      </p:sp>
      <p:sp>
        <p:nvSpPr>
          <p:cNvPr id="33" name="מלבן עם פינות מעוגלות באותו צד 32"/>
          <p:cNvSpPr/>
          <p:nvPr/>
        </p:nvSpPr>
        <p:spPr bwMode="auto">
          <a:xfrm>
            <a:off x="6062084" y="4982446"/>
            <a:ext cx="2469393" cy="602665"/>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nchor="ctr"/>
          <a:lstStyle/>
          <a:p>
            <a:pPr marL="342900" indent="-342900" eaLnBrk="0" hangingPunct="0">
              <a:spcBef>
                <a:spcPct val="35000"/>
              </a:spcBef>
              <a:buSzPct val="85000"/>
              <a:buFontTx/>
              <a:buChar char="•"/>
              <a:defRPr/>
            </a:pPr>
            <a:r>
              <a:rPr lang="en-GB" sz="1400" b="0" dirty="0">
                <a:solidFill>
                  <a:schemeClr val="bg1"/>
                </a:solidFill>
              </a:rPr>
              <a:t>Logging &amp; tracking service calls</a:t>
            </a:r>
          </a:p>
        </p:txBody>
      </p:sp>
      <p:grpSp>
        <p:nvGrpSpPr>
          <p:cNvPr id="94232" name="קבוצה 45"/>
          <p:cNvGrpSpPr>
            <a:grpSpLocks/>
          </p:cNvGrpSpPr>
          <p:nvPr/>
        </p:nvGrpSpPr>
        <p:grpSpPr bwMode="auto">
          <a:xfrm>
            <a:off x="5181600" y="6019800"/>
            <a:ext cx="2139950" cy="333375"/>
            <a:chOff x="102012" y="6044381"/>
            <a:chExt cx="2139696" cy="333196"/>
          </a:xfrm>
        </p:grpSpPr>
        <p:sp>
          <p:nvSpPr>
            <p:cNvPr id="37" name="מלבן עם פינות מעוגלות באותו צד 36"/>
            <p:cNvSpPr/>
            <p:nvPr/>
          </p:nvSpPr>
          <p:spPr bwMode="auto">
            <a:xfrm rot="10800000">
              <a:off x="102012" y="6044381"/>
              <a:ext cx="2139696" cy="333196"/>
            </a:xfrm>
            <a:prstGeom prst="round2SameRect">
              <a:avLst>
                <a:gd name="adj1" fmla="val 15212"/>
                <a:gd name="adj2" fmla="val 11702"/>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9" name="Text Box 9"/>
            <p:cNvSpPr txBox="1">
              <a:spLocks noChangeArrowheads="1"/>
            </p:cNvSpPr>
            <p:nvPr/>
          </p:nvSpPr>
          <p:spPr bwMode="auto">
            <a:xfrm>
              <a:off x="365506" y="6080874"/>
              <a:ext cx="1611122" cy="260210"/>
            </a:xfrm>
            <a:prstGeom prst="rect">
              <a:avLst/>
            </a:prstGeom>
            <a:noFill/>
            <a:ln w="9525">
              <a:noFill/>
              <a:miter lim="800000"/>
              <a:headEnd/>
              <a:tailEnd/>
            </a:ln>
          </p:spPr>
          <p:txBody>
            <a:bodyPr wrap="none">
              <a:spAutoFit/>
            </a:bodyPr>
            <a:lstStyle/>
            <a:p>
              <a:pPr algn="ctr">
                <a:defRPr/>
              </a:pPr>
              <a:r>
                <a:rPr lang="en-GB" sz="1100" dirty="0">
                  <a:solidFill>
                    <a:schemeClr val="bg1"/>
                  </a:solidFill>
                  <a:latin typeface="+mn-lt"/>
                  <a:cs typeface="+mn-cs"/>
                </a:rPr>
                <a:t>Blue = unchanged</a:t>
              </a:r>
              <a:endParaRPr lang="en-US" sz="1100" dirty="0">
                <a:solidFill>
                  <a:schemeClr val="bg1"/>
                </a:solidFill>
              </a:endParaRPr>
            </a:p>
          </p:txBody>
        </p:sp>
      </p:grpSp>
      <p:grpSp>
        <p:nvGrpSpPr>
          <p:cNvPr id="94233" name="קבוצה 46"/>
          <p:cNvGrpSpPr>
            <a:grpSpLocks/>
          </p:cNvGrpSpPr>
          <p:nvPr/>
        </p:nvGrpSpPr>
        <p:grpSpPr bwMode="auto">
          <a:xfrm>
            <a:off x="449263" y="6019800"/>
            <a:ext cx="2141537" cy="333375"/>
            <a:chOff x="2285998" y="6044381"/>
            <a:chExt cx="2142227" cy="333196"/>
          </a:xfrm>
        </p:grpSpPr>
        <p:sp>
          <p:nvSpPr>
            <p:cNvPr id="42" name="מלבן עם פינות מעוגלות באותו צד 41"/>
            <p:cNvSpPr/>
            <p:nvPr/>
          </p:nvSpPr>
          <p:spPr bwMode="auto">
            <a:xfrm rot="10800000">
              <a:off x="2285998" y="6044381"/>
              <a:ext cx="2142227" cy="333196"/>
            </a:xfrm>
            <a:prstGeom prst="round2SameRect">
              <a:avLst>
                <a:gd name="adj1" fmla="val 15212"/>
                <a:gd name="adj2" fmla="val 11702"/>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3" name="Text Box 9"/>
            <p:cNvSpPr txBox="1">
              <a:spLocks noChangeArrowheads="1"/>
            </p:cNvSpPr>
            <p:nvPr/>
          </p:nvSpPr>
          <p:spPr bwMode="auto">
            <a:xfrm>
              <a:off x="2300290" y="6080874"/>
              <a:ext cx="2062827" cy="260210"/>
            </a:xfrm>
            <a:prstGeom prst="rect">
              <a:avLst/>
            </a:prstGeom>
            <a:noFill/>
            <a:ln w="9525">
              <a:noFill/>
              <a:miter lim="800000"/>
              <a:headEnd/>
              <a:tailEnd/>
            </a:ln>
          </p:spPr>
          <p:txBody>
            <a:bodyPr wrap="none">
              <a:spAutoFit/>
            </a:bodyPr>
            <a:lstStyle/>
            <a:p>
              <a:pPr algn="ctr">
                <a:defRPr/>
              </a:pPr>
              <a:r>
                <a:rPr lang="en-GB" sz="1100" dirty="0">
                  <a:solidFill>
                    <a:schemeClr val="bg1"/>
                  </a:solidFill>
                  <a:latin typeface="+mn-lt"/>
                  <a:cs typeface="+mn-cs"/>
                </a:rPr>
                <a:t>Green = cloud managed</a:t>
              </a:r>
              <a:endParaRPr lang="en-US" sz="1100" dirty="0">
                <a:solidFill>
                  <a:schemeClr val="bg1"/>
                </a:solidFill>
                <a:latin typeface="+mn-lt"/>
                <a:cs typeface="+mn-cs"/>
              </a:endParaRPr>
            </a:p>
          </p:txBody>
        </p:sp>
      </p:grpSp>
      <p:grpSp>
        <p:nvGrpSpPr>
          <p:cNvPr id="94234" name="קבוצה 47"/>
          <p:cNvGrpSpPr>
            <a:grpSpLocks/>
          </p:cNvGrpSpPr>
          <p:nvPr/>
        </p:nvGrpSpPr>
        <p:grpSpPr bwMode="auto">
          <a:xfrm>
            <a:off x="2814638" y="6019800"/>
            <a:ext cx="2141537" cy="333375"/>
            <a:chOff x="4495800" y="6044381"/>
            <a:chExt cx="2142227" cy="333196"/>
          </a:xfrm>
        </p:grpSpPr>
        <p:sp>
          <p:nvSpPr>
            <p:cNvPr id="44" name="מלבן עם פינות מעוגלות באותו צד 43"/>
            <p:cNvSpPr/>
            <p:nvPr/>
          </p:nvSpPr>
          <p:spPr bwMode="auto">
            <a:xfrm rot="10800000">
              <a:off x="4495800" y="6044381"/>
              <a:ext cx="2142227" cy="333196"/>
            </a:xfrm>
            <a:prstGeom prst="round2SameRect">
              <a:avLst>
                <a:gd name="adj1" fmla="val 15212"/>
                <a:gd name="adj2" fmla="val 11702"/>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5" name="Text Box 9"/>
            <p:cNvSpPr txBox="1">
              <a:spLocks noChangeArrowheads="1"/>
            </p:cNvSpPr>
            <p:nvPr/>
          </p:nvSpPr>
          <p:spPr bwMode="auto">
            <a:xfrm>
              <a:off x="4754645" y="6080874"/>
              <a:ext cx="1575307" cy="260210"/>
            </a:xfrm>
            <a:prstGeom prst="rect">
              <a:avLst/>
            </a:prstGeom>
            <a:noFill/>
            <a:ln w="9525">
              <a:noFill/>
              <a:miter lim="800000"/>
              <a:headEnd/>
              <a:tailEnd/>
            </a:ln>
          </p:spPr>
          <p:txBody>
            <a:bodyPr wrap="none">
              <a:spAutoFit/>
            </a:bodyPr>
            <a:lstStyle/>
            <a:p>
              <a:pPr algn="ctr">
                <a:defRPr/>
              </a:pPr>
              <a:r>
                <a:rPr lang="en-GB" sz="1100" dirty="0">
                  <a:solidFill>
                    <a:schemeClr val="bg1"/>
                  </a:solidFill>
                  <a:latin typeface="+mn-lt"/>
                  <a:cs typeface="+mn-cs"/>
                </a:rPr>
                <a:t>Purple = changed</a:t>
              </a:r>
              <a:endParaRPr lang="en-US" sz="1100" dirty="0">
                <a:solidFill>
                  <a:schemeClr val="bg1"/>
                </a:solidFill>
                <a:latin typeface="+mn-lt"/>
                <a:cs typeface="+mn-cs"/>
              </a:endParaRPr>
            </a:p>
          </p:txBody>
        </p:sp>
      </p:grpSp>
      <p:sp>
        <p:nvSpPr>
          <p:cNvPr id="2" name="מלבן עם פינות מעוגלות באותו צד 33"/>
          <p:cNvSpPr/>
          <p:nvPr/>
        </p:nvSpPr>
        <p:spPr bwMode="auto">
          <a:xfrm rot="10800000">
            <a:off x="3306763" y="4724400"/>
            <a:ext cx="2468562" cy="923925"/>
          </a:xfrm>
          <a:prstGeom prst="round2SameRect">
            <a:avLst>
              <a:gd name="adj1" fmla="val 15212"/>
              <a:gd name="adj2" fmla="val 0"/>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 name="מלבן עם פינות מעוגלות באותו צד 28"/>
          <p:cNvSpPr/>
          <p:nvPr/>
        </p:nvSpPr>
        <p:spPr bwMode="auto">
          <a:xfrm rot="10800000">
            <a:off x="3306763" y="3597275"/>
            <a:ext cx="2468562" cy="1373188"/>
          </a:xfrm>
          <a:prstGeom prst="round2SameRect">
            <a:avLst>
              <a:gd name="adj1" fmla="val 31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 name="מלבן עם פינות מעוגלות באותו צד 34"/>
          <p:cNvSpPr/>
          <p:nvPr/>
        </p:nvSpPr>
        <p:spPr bwMode="auto">
          <a:xfrm>
            <a:off x="3306763" y="1143000"/>
            <a:ext cx="2468562" cy="777875"/>
          </a:xfrm>
          <a:prstGeom prst="round2SameRect">
            <a:avLst>
              <a:gd name="adj1" fmla="val 22071"/>
              <a:gd name="adj2" fmla="val 0"/>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5" name="מלבן עם פינות מעוגלות באותו צד 25"/>
          <p:cNvSpPr/>
          <p:nvPr/>
        </p:nvSpPr>
        <p:spPr bwMode="auto">
          <a:xfrm rot="10800000">
            <a:off x="3306763" y="1905000"/>
            <a:ext cx="2468562" cy="2133600"/>
          </a:xfrm>
          <a:prstGeom prst="round2SameRect">
            <a:avLst>
              <a:gd name="adj1" fmla="val 0"/>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94239" name="Rectangle 5"/>
          <p:cNvSpPr>
            <a:spLocks noChangeArrowheads="1"/>
          </p:cNvSpPr>
          <p:nvPr/>
        </p:nvSpPr>
        <p:spPr bwMode="auto">
          <a:xfrm>
            <a:off x="3503613" y="1214438"/>
            <a:ext cx="2057400" cy="304800"/>
          </a:xfrm>
          <a:prstGeom prst="rect">
            <a:avLst/>
          </a:prstGeom>
          <a:noFill/>
          <a:ln w="9525">
            <a:noFill/>
            <a:miter lim="800000"/>
            <a:headEnd/>
            <a:tailEnd/>
          </a:ln>
        </p:spPr>
        <p:txBody>
          <a:bodyPr>
            <a:spAutoFit/>
          </a:bodyPr>
          <a:lstStyle/>
          <a:p>
            <a:pPr algn="ctr" eaLnBrk="0" hangingPunct="0">
              <a:spcBef>
                <a:spcPct val="35000"/>
              </a:spcBef>
              <a:buSzPct val="85000"/>
            </a:pPr>
            <a:r>
              <a:rPr lang="en-GB" sz="1400">
                <a:solidFill>
                  <a:schemeClr val="bg1"/>
                </a:solidFill>
              </a:rPr>
              <a:t>Application</a:t>
            </a:r>
            <a:endParaRPr lang="en-US" sz="1400">
              <a:solidFill>
                <a:schemeClr val="bg1"/>
              </a:solidFill>
            </a:endParaRPr>
          </a:p>
        </p:txBody>
      </p:sp>
      <p:sp>
        <p:nvSpPr>
          <p:cNvPr id="6" name="מלבן עם פינות מעוגלות באותו צד 32"/>
          <p:cNvSpPr/>
          <p:nvPr/>
        </p:nvSpPr>
        <p:spPr bwMode="auto">
          <a:xfrm>
            <a:off x="3312534" y="4977684"/>
            <a:ext cx="2469393" cy="602664"/>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nchor="ctr"/>
          <a:lstStyle/>
          <a:p>
            <a:pPr marL="342900" indent="-342900" eaLnBrk="0" hangingPunct="0">
              <a:spcBef>
                <a:spcPct val="35000"/>
              </a:spcBef>
              <a:buSzPct val="85000"/>
              <a:buFontTx/>
              <a:buChar char="•"/>
              <a:defRPr/>
            </a:pPr>
            <a:r>
              <a:rPr lang="en-GB" sz="1400" b="0">
                <a:solidFill>
                  <a:schemeClr val="bg1"/>
                </a:solidFill>
              </a:rPr>
              <a:t>Configuration and customization</a:t>
            </a:r>
          </a:p>
        </p:txBody>
      </p:sp>
      <p:sp>
        <p:nvSpPr>
          <p:cNvPr id="94243" name="Rectangle 7"/>
          <p:cNvSpPr>
            <a:spLocks noChangeArrowheads="1"/>
          </p:cNvSpPr>
          <p:nvPr/>
        </p:nvSpPr>
        <p:spPr bwMode="auto">
          <a:xfrm>
            <a:off x="3327400" y="1974850"/>
            <a:ext cx="2428875" cy="1911350"/>
          </a:xfrm>
          <a:prstGeom prst="rect">
            <a:avLst/>
          </a:prstGeom>
          <a:noFill/>
          <a:ln w="9525">
            <a:noFill/>
            <a:miter lim="800000"/>
            <a:headEnd/>
            <a:tailEnd/>
          </a:ln>
        </p:spPr>
        <p:txBody>
          <a:bodyPr>
            <a:spAutoFit/>
          </a:bodyPr>
          <a:lstStyle/>
          <a:p>
            <a:pPr marL="342900" indent="-342900" eaLnBrk="0" hangingPunct="0">
              <a:lnSpc>
                <a:spcPct val="150000"/>
              </a:lnSpc>
              <a:spcBef>
                <a:spcPct val="35000"/>
              </a:spcBef>
              <a:buSzPct val="85000"/>
              <a:buFontTx/>
              <a:buChar char="•"/>
            </a:pPr>
            <a:r>
              <a:rPr lang="en-GB" sz="1400" b="0">
                <a:solidFill>
                  <a:schemeClr val="bg1"/>
                </a:solidFill>
              </a:rPr>
              <a:t>Service packs</a:t>
            </a:r>
          </a:p>
          <a:p>
            <a:pPr marL="342900" indent="-342900" eaLnBrk="0" hangingPunct="0">
              <a:lnSpc>
                <a:spcPct val="150000"/>
              </a:lnSpc>
              <a:spcBef>
                <a:spcPct val="35000"/>
              </a:spcBef>
              <a:buSzPct val="85000"/>
              <a:buFontTx/>
              <a:buChar char="•"/>
            </a:pPr>
            <a:r>
              <a:rPr lang="en-GB" sz="1400" b="0">
                <a:solidFill>
                  <a:schemeClr val="bg1"/>
                </a:solidFill>
              </a:rPr>
              <a:t>Version upgrades</a:t>
            </a:r>
          </a:p>
          <a:p>
            <a:pPr marL="342900" indent="-342900" eaLnBrk="0" hangingPunct="0">
              <a:lnSpc>
                <a:spcPct val="150000"/>
              </a:lnSpc>
              <a:spcBef>
                <a:spcPct val="35000"/>
              </a:spcBef>
              <a:buSzPct val="85000"/>
              <a:buFontTx/>
              <a:buChar char="•"/>
            </a:pPr>
            <a:r>
              <a:rPr lang="en-GB" sz="1400" b="0">
                <a:solidFill>
                  <a:schemeClr val="bg1"/>
                </a:solidFill>
              </a:rPr>
              <a:t>Client deployment</a:t>
            </a:r>
          </a:p>
          <a:p>
            <a:pPr marL="342900" indent="-342900" eaLnBrk="0" hangingPunct="0">
              <a:lnSpc>
                <a:spcPct val="150000"/>
              </a:lnSpc>
              <a:spcBef>
                <a:spcPct val="35000"/>
              </a:spcBef>
              <a:buSzPct val="85000"/>
              <a:buFontTx/>
              <a:buChar char="•"/>
            </a:pPr>
            <a:r>
              <a:rPr lang="en-GB" sz="1400" b="0">
                <a:solidFill>
                  <a:schemeClr val="bg1"/>
                </a:solidFill>
              </a:rPr>
              <a:t>Test application environment</a:t>
            </a:r>
            <a:endParaRPr lang="en-US" sz="1400" b="0">
              <a:solidFill>
                <a:schemeClr val="bg1"/>
              </a:solidFill>
            </a:endParaRPr>
          </a:p>
        </p:txBody>
      </p:sp>
      <p:sp>
        <p:nvSpPr>
          <p:cNvPr id="31" name="מלבן עם פינות מעוגלות באותו צד 30"/>
          <p:cNvSpPr/>
          <p:nvPr/>
        </p:nvSpPr>
        <p:spPr bwMode="auto">
          <a:xfrm>
            <a:off x="3327328" y="4089689"/>
            <a:ext cx="2469642" cy="787202"/>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spcBef>
                <a:spcPct val="35000"/>
              </a:spcBef>
              <a:buSzPct val="85000"/>
              <a:buFontTx/>
              <a:buChar char="•"/>
              <a:defRPr/>
            </a:pPr>
            <a:r>
              <a:rPr lang="en-GB" sz="1400" b="0">
                <a:solidFill>
                  <a:schemeClr val="bg1"/>
                </a:solidFill>
              </a:rPr>
              <a:t>Command line</a:t>
            </a:r>
          </a:p>
        </p:txBody>
      </p:sp>
      <p:grpSp>
        <p:nvGrpSpPr>
          <p:cNvPr id="38" name="קבוצה 27"/>
          <p:cNvGrpSpPr>
            <a:grpSpLocks/>
          </p:cNvGrpSpPr>
          <p:nvPr/>
        </p:nvGrpSpPr>
        <p:grpSpPr bwMode="auto">
          <a:xfrm>
            <a:off x="6400800" y="-106797"/>
            <a:ext cx="2819400" cy="1250950"/>
            <a:chOff x="4495800" y="34173"/>
            <a:chExt cx="2819400" cy="1251647"/>
          </a:xfrm>
        </p:grpSpPr>
        <p:pic>
          <p:nvPicPr>
            <p:cNvPr id="40" name="תמונה 28" descr="cloud.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41" name="Oval 12"/>
            <p:cNvSpPr>
              <a:spLocks noChangeArrowheads="1"/>
            </p:cNvSpPr>
            <p:nvPr/>
          </p:nvSpPr>
          <p:spPr bwMode="auto">
            <a:xfrm>
              <a:off x="6435725" y="583754"/>
              <a:ext cx="639763" cy="163603"/>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46" name="Oval 5"/>
            <p:cNvSpPr>
              <a:spLocks noChangeArrowheads="1"/>
            </p:cNvSpPr>
            <p:nvPr/>
          </p:nvSpPr>
          <p:spPr bwMode="auto">
            <a:xfrm>
              <a:off x="5475288" y="861721"/>
              <a:ext cx="620712"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47" name="Oval 9"/>
            <p:cNvSpPr>
              <a:spLocks noChangeArrowheads="1"/>
            </p:cNvSpPr>
            <p:nvPr/>
          </p:nvSpPr>
          <p:spPr bwMode="auto">
            <a:xfrm>
              <a:off x="5446713" y="409032"/>
              <a:ext cx="762000" cy="163603"/>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48" name="Oval 10"/>
            <p:cNvSpPr>
              <a:spLocks noChangeArrowheads="1"/>
            </p:cNvSpPr>
            <p:nvPr/>
          </p:nvSpPr>
          <p:spPr bwMode="auto">
            <a:xfrm>
              <a:off x="5094288" y="610756"/>
              <a:ext cx="747712" cy="201725"/>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Low TCO</a:t>
              </a:r>
            </a:p>
          </p:txBody>
        </p:sp>
        <p:sp>
          <p:nvSpPr>
            <p:cNvPr id="49" name="Oval 14"/>
            <p:cNvSpPr>
              <a:spLocks noChangeArrowheads="1"/>
            </p:cNvSpPr>
            <p:nvPr/>
          </p:nvSpPr>
          <p:spPr bwMode="auto">
            <a:xfrm>
              <a:off x="6367463" y="802951"/>
              <a:ext cx="696912"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50" name="Oval 8"/>
            <p:cNvSpPr>
              <a:spLocks noChangeArrowheads="1"/>
            </p:cNvSpPr>
            <p:nvPr/>
          </p:nvSpPr>
          <p:spPr bwMode="auto">
            <a:xfrm>
              <a:off x="6335713" y="356615"/>
              <a:ext cx="517525"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מלבן מעוגל 22"/>
          <p:cNvSpPr/>
          <p:nvPr/>
        </p:nvSpPr>
        <p:spPr bwMode="auto">
          <a:xfrm>
            <a:off x="284084" y="862000"/>
            <a:ext cx="8602463" cy="5508208"/>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Alma </a:t>
            </a:r>
            <a:r>
              <a:rPr lang="en-US" dirty="0" smtClean="0"/>
              <a:t>Sandbox </a:t>
            </a:r>
            <a:r>
              <a:rPr lang="en-US" dirty="0"/>
              <a:t>Environments</a:t>
            </a:r>
          </a:p>
        </p:txBody>
      </p:sp>
      <p:sp>
        <p:nvSpPr>
          <p:cNvPr id="37" name="Footer Placeholder 3"/>
          <p:cNvSpPr>
            <a:spLocks noGrp="1"/>
          </p:cNvSpPr>
          <p:nvPr>
            <p:ph type="ftr" sz="quarter" idx="4294967295"/>
          </p:nvPr>
        </p:nvSpPr>
        <p:spPr>
          <a:xfrm>
            <a:off x="0" y="6567488"/>
            <a:ext cx="4225925" cy="234950"/>
          </a:xfrm>
          <a:prstGeom prst="rect">
            <a:avLst/>
          </a:prstGeom>
        </p:spPr>
        <p:txBody>
          <a:bodyPr/>
          <a:lstStyle/>
          <a:p>
            <a:pPr>
              <a:defRPr/>
            </a:pPr>
            <a:r>
              <a:rPr lang="en-US" dirty="0" smtClean="0"/>
              <a:t> Ex Libris Ltd., 2014  - Internal and Confidential</a:t>
            </a:r>
            <a:endParaRPr lang="en-US" dirty="0"/>
          </a:p>
        </p:txBody>
      </p:sp>
      <p:grpSp>
        <p:nvGrpSpPr>
          <p:cNvPr id="4" name="Group 3"/>
          <p:cNvGrpSpPr/>
          <p:nvPr/>
        </p:nvGrpSpPr>
        <p:grpSpPr>
          <a:xfrm>
            <a:off x="490477" y="989068"/>
            <a:ext cx="8244167" cy="5184257"/>
            <a:chOff x="490477" y="989068"/>
            <a:chExt cx="8244167" cy="5184257"/>
          </a:xfrm>
        </p:grpSpPr>
        <p:sp>
          <p:nvSpPr>
            <p:cNvPr id="15" name="AutoShape 14"/>
            <p:cNvSpPr>
              <a:spLocks noChangeArrowheads="1"/>
            </p:cNvSpPr>
            <p:nvPr/>
          </p:nvSpPr>
          <p:spPr bwMode="auto">
            <a:xfrm>
              <a:off x="490477" y="2559450"/>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5" name="AutoShape 14"/>
            <p:cNvSpPr>
              <a:spLocks noChangeArrowheads="1"/>
            </p:cNvSpPr>
            <p:nvPr/>
          </p:nvSpPr>
          <p:spPr bwMode="auto">
            <a:xfrm>
              <a:off x="490477" y="1955005"/>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6" name="AutoShape 14"/>
            <p:cNvSpPr>
              <a:spLocks noChangeArrowheads="1"/>
            </p:cNvSpPr>
            <p:nvPr/>
          </p:nvSpPr>
          <p:spPr bwMode="auto">
            <a:xfrm>
              <a:off x="490477" y="1361880"/>
              <a:ext cx="8211115"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16" name="AutoShape 14"/>
            <p:cNvSpPr>
              <a:spLocks noChangeArrowheads="1"/>
            </p:cNvSpPr>
            <p:nvPr/>
          </p:nvSpPr>
          <p:spPr bwMode="auto">
            <a:xfrm>
              <a:off x="490477" y="3773058"/>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17" name="AutoShape 14"/>
            <p:cNvSpPr>
              <a:spLocks noChangeArrowheads="1"/>
            </p:cNvSpPr>
            <p:nvPr/>
          </p:nvSpPr>
          <p:spPr bwMode="auto">
            <a:xfrm>
              <a:off x="490477" y="3168614"/>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33" name="AutoShape 84"/>
            <p:cNvSpPr>
              <a:spLocks noChangeArrowheads="1"/>
            </p:cNvSpPr>
            <p:nvPr/>
          </p:nvSpPr>
          <p:spPr bwMode="auto">
            <a:xfrm>
              <a:off x="6406016" y="1961620"/>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smtClean="0">
                  <a:solidFill>
                    <a:srgbClr val="FFFFFF"/>
                  </a:solidFill>
                  <a:latin typeface="Calibri" pitchFamily="34" charset="0"/>
                  <a:cs typeface="Calibri" pitchFamily="34" charset="0"/>
                </a:rPr>
                <a:t>Copy of customer’s configuration</a:t>
              </a:r>
              <a:endParaRPr lang="en-US" sz="1600" dirty="0">
                <a:solidFill>
                  <a:srgbClr val="FFFFFF"/>
                </a:solidFill>
                <a:latin typeface="Calibri" pitchFamily="34" charset="0"/>
                <a:cs typeface="Calibri" pitchFamily="34" charset="0"/>
              </a:endParaRPr>
            </a:p>
          </p:txBody>
        </p:sp>
        <p:sp>
          <p:nvSpPr>
            <p:cNvPr id="34" name="AutoShape 84"/>
            <p:cNvSpPr>
              <a:spLocks noChangeArrowheads="1"/>
            </p:cNvSpPr>
            <p:nvPr/>
          </p:nvSpPr>
          <p:spPr bwMode="auto">
            <a:xfrm>
              <a:off x="6406016" y="2572813"/>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No (based on subscription limits) </a:t>
              </a:r>
            </a:p>
          </p:txBody>
        </p:sp>
        <p:sp>
          <p:nvSpPr>
            <p:cNvPr id="35" name="AutoShape 84"/>
            <p:cNvSpPr>
              <a:spLocks noChangeArrowheads="1"/>
            </p:cNvSpPr>
            <p:nvPr/>
          </p:nvSpPr>
          <p:spPr bwMode="auto">
            <a:xfrm>
              <a:off x="6406016" y="3183758"/>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Yes</a:t>
              </a:r>
            </a:p>
          </p:txBody>
        </p:sp>
        <p:sp>
          <p:nvSpPr>
            <p:cNvPr id="36" name="AutoShape 84"/>
            <p:cNvSpPr>
              <a:spLocks noChangeArrowheads="1"/>
            </p:cNvSpPr>
            <p:nvPr/>
          </p:nvSpPr>
          <p:spPr bwMode="auto">
            <a:xfrm>
              <a:off x="6406016" y="3784728"/>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Yes</a:t>
              </a:r>
            </a:p>
          </p:txBody>
        </p:sp>
        <p:sp>
          <p:nvSpPr>
            <p:cNvPr id="39" name="Round Same Side Corner Rectangle 38"/>
            <p:cNvSpPr/>
            <p:nvPr/>
          </p:nvSpPr>
          <p:spPr bwMode="auto">
            <a:xfrm>
              <a:off x="4028438" y="989068"/>
              <a:ext cx="2312102" cy="372812"/>
            </a:xfrm>
            <a:prstGeom prst="round2SameRect">
              <a:avLst/>
            </a:prstGeom>
            <a:solidFill>
              <a:srgbClr val="94B3D6"/>
            </a:solidFill>
            <a:ln w="76200" cap="flat" cmpd="sng" algn="ctr">
              <a:noFill/>
              <a:prstDash val="solid"/>
              <a:round/>
              <a:headEnd type="none" w="med" len="med"/>
              <a:tailEnd type="triangle" w="med" len="med"/>
            </a:ln>
            <a:effectLst>
              <a:innerShdw blurRad="165100">
                <a:prstClr val="black">
                  <a:alpha val="38000"/>
                </a:prstClr>
              </a:innerShdw>
            </a:effectLst>
          </p:spPr>
          <p:txBody>
            <a:bodyPr vert="horz" wrap="square" lIns="91440" tIns="45720" rIns="91440" bIns="45720" numCol="1" rtlCol="0" anchor="t" anchorCtr="0" compatLnSpc="1">
              <a:prstTxWarp prst="textNoShape">
                <a:avLst/>
              </a:prstTxWarp>
            </a:bodyPr>
            <a:lstStyle/>
            <a:p>
              <a:pPr algn="ctr" fontAlgn="auto">
                <a:spcBef>
                  <a:spcPts val="0"/>
                </a:spcBef>
                <a:spcAft>
                  <a:spcPts val="0"/>
                </a:spcAft>
                <a:defRPr/>
              </a:pPr>
              <a:r>
                <a:rPr lang="en-US" sz="1800" dirty="0">
                  <a:solidFill>
                    <a:srgbClr val="FFFFFF"/>
                  </a:solidFill>
                  <a:latin typeface="Calibri" pitchFamily="34" charset="0"/>
                  <a:cs typeface="Calibri" pitchFamily="34" charset="0"/>
                </a:rPr>
                <a:t>Standard Sandbox</a:t>
              </a:r>
            </a:p>
          </p:txBody>
        </p:sp>
        <p:sp>
          <p:nvSpPr>
            <p:cNvPr id="40" name="Round Same Side Corner Rectangle 39"/>
            <p:cNvSpPr/>
            <p:nvPr/>
          </p:nvSpPr>
          <p:spPr bwMode="auto">
            <a:xfrm>
              <a:off x="6406016" y="992706"/>
              <a:ext cx="2312102" cy="369987"/>
            </a:xfrm>
            <a:prstGeom prst="round2SameRect">
              <a:avLst/>
            </a:prstGeom>
            <a:solidFill>
              <a:srgbClr val="7030A0"/>
            </a:solidFill>
            <a:ln w="76200" cap="flat" cmpd="sng" algn="ctr">
              <a:noFill/>
              <a:prstDash val="solid"/>
              <a:round/>
              <a:headEnd type="none" w="med" len="med"/>
              <a:tailEnd type="triangle" w="med" len="med"/>
            </a:ln>
            <a:effectLst>
              <a:innerShdw blurRad="165100">
                <a:prstClr val="black">
                  <a:alpha val="38000"/>
                </a:prstClr>
              </a:innerShdw>
            </a:effectLst>
          </p:spPr>
          <p:txBody>
            <a:bodyPr vert="horz" wrap="square" lIns="91440" tIns="45720" rIns="91440" bIns="45720" numCol="1" rtlCol="0" anchor="t" anchorCtr="0" compatLnSpc="1">
              <a:prstTxWarp prst="textNoShape">
                <a:avLst/>
              </a:prstTxWarp>
            </a:bodyPr>
            <a:lstStyle/>
            <a:p>
              <a:pPr algn="ctr" fontAlgn="auto">
                <a:spcBef>
                  <a:spcPts val="0"/>
                </a:spcBef>
                <a:spcAft>
                  <a:spcPts val="0"/>
                </a:spcAft>
                <a:defRPr/>
              </a:pPr>
              <a:r>
                <a:rPr lang="en-US" sz="1800" dirty="0">
                  <a:solidFill>
                    <a:srgbClr val="FFFFFF"/>
                  </a:solidFill>
                  <a:latin typeface="Calibri" pitchFamily="34" charset="0"/>
                  <a:cs typeface="Calibri" pitchFamily="34" charset="0"/>
                </a:rPr>
                <a:t>Premium Sandbox</a:t>
              </a:r>
            </a:p>
          </p:txBody>
        </p:sp>
        <p:sp>
          <p:nvSpPr>
            <p:cNvPr id="25" name="AutoShape 84"/>
            <p:cNvSpPr>
              <a:spLocks noChangeArrowheads="1"/>
            </p:cNvSpPr>
            <p:nvPr/>
          </p:nvSpPr>
          <p:spPr bwMode="auto">
            <a:xfrm>
              <a:off x="4028438" y="1361880"/>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Standard Ex Libris data</a:t>
              </a:r>
            </a:p>
          </p:txBody>
        </p:sp>
        <p:sp>
          <p:nvSpPr>
            <p:cNvPr id="20" name="Rectangle 11"/>
            <p:cNvSpPr>
              <a:spLocks noChangeArrowheads="1"/>
            </p:cNvSpPr>
            <p:nvPr/>
          </p:nvSpPr>
          <p:spPr bwMode="auto">
            <a:xfrm>
              <a:off x="1324900" y="1523434"/>
              <a:ext cx="1970087" cy="353943"/>
            </a:xfrm>
            <a:prstGeom prst="rect">
              <a:avLst/>
            </a:prstGeom>
            <a:noFill/>
            <a:ln w="9525" algn="ctr">
              <a:noFill/>
              <a:miter lim="800000"/>
              <a:headEnd/>
              <a:tailEnd/>
            </a:ln>
          </p:spPr>
          <p:txBody>
            <a:bodyPr>
              <a:spAutoFit/>
            </a:bodyPr>
            <a:lstStyle/>
            <a:p>
              <a:r>
                <a:rPr lang="en-US" sz="1700" dirty="0">
                  <a:solidFill>
                    <a:srgbClr val="333399">
                      <a:lumMod val="75000"/>
                    </a:srgbClr>
                  </a:solidFill>
                  <a:latin typeface="Calibri" pitchFamily="34" charset="0"/>
                </a:rPr>
                <a:t>Data</a:t>
              </a:r>
            </a:p>
          </p:txBody>
        </p:sp>
        <p:sp>
          <p:nvSpPr>
            <p:cNvPr id="61" name="AutoShape 84"/>
            <p:cNvSpPr>
              <a:spLocks noChangeArrowheads="1"/>
            </p:cNvSpPr>
            <p:nvPr/>
          </p:nvSpPr>
          <p:spPr bwMode="auto">
            <a:xfrm>
              <a:off x="6406016" y="1362693"/>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Copy of customer’s data</a:t>
              </a:r>
            </a:p>
          </p:txBody>
        </p:sp>
        <p:sp>
          <p:nvSpPr>
            <p:cNvPr id="21" name="Rectangle 11"/>
            <p:cNvSpPr>
              <a:spLocks noChangeArrowheads="1"/>
            </p:cNvSpPr>
            <p:nvPr/>
          </p:nvSpPr>
          <p:spPr bwMode="auto">
            <a:xfrm>
              <a:off x="1324900" y="2131209"/>
              <a:ext cx="1970087" cy="353943"/>
            </a:xfrm>
            <a:prstGeom prst="rect">
              <a:avLst/>
            </a:prstGeom>
            <a:noFill/>
            <a:ln w="9525" algn="ctr">
              <a:noFill/>
              <a:miter lim="800000"/>
              <a:headEnd/>
              <a:tailEnd/>
            </a:ln>
          </p:spPr>
          <p:txBody>
            <a:bodyPr>
              <a:spAutoFit/>
            </a:bodyPr>
            <a:lstStyle/>
            <a:p>
              <a:r>
                <a:rPr lang="en-US" sz="1700" dirty="0">
                  <a:solidFill>
                    <a:srgbClr val="333399">
                      <a:lumMod val="75000"/>
                    </a:srgbClr>
                  </a:solidFill>
                  <a:latin typeface="Calibri" pitchFamily="34" charset="0"/>
                </a:rPr>
                <a:t>Configuration</a:t>
              </a:r>
            </a:p>
          </p:txBody>
        </p:sp>
        <p:sp>
          <p:nvSpPr>
            <p:cNvPr id="26" name="AutoShape 84"/>
            <p:cNvSpPr>
              <a:spLocks noChangeArrowheads="1"/>
            </p:cNvSpPr>
            <p:nvPr/>
          </p:nvSpPr>
          <p:spPr bwMode="auto">
            <a:xfrm>
              <a:off x="4028438" y="1961620"/>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Standard Ex Libris configuration</a:t>
              </a:r>
            </a:p>
          </p:txBody>
        </p:sp>
        <p:sp>
          <p:nvSpPr>
            <p:cNvPr id="22" name="Rectangle 11"/>
            <p:cNvSpPr>
              <a:spLocks noChangeArrowheads="1"/>
            </p:cNvSpPr>
            <p:nvPr/>
          </p:nvSpPr>
          <p:spPr bwMode="auto">
            <a:xfrm>
              <a:off x="1324900" y="2671465"/>
              <a:ext cx="2575071" cy="353943"/>
            </a:xfrm>
            <a:prstGeom prst="rect">
              <a:avLst/>
            </a:prstGeom>
            <a:noFill/>
            <a:ln w="9525" algn="ctr">
              <a:noFill/>
              <a:miter lim="800000"/>
              <a:headEnd/>
              <a:tailEnd/>
            </a:ln>
          </p:spPr>
          <p:txBody>
            <a:bodyPr wrap="square">
              <a:spAutoFit/>
            </a:bodyPr>
            <a:lstStyle/>
            <a:p>
              <a:r>
                <a:rPr lang="en-US" sz="1700" dirty="0">
                  <a:solidFill>
                    <a:srgbClr val="333399">
                      <a:lumMod val="75000"/>
                    </a:srgbClr>
                  </a:solidFill>
                  <a:latin typeface="Calibri" pitchFamily="34" charset="0"/>
                </a:rPr>
                <a:t>Number of records limited</a:t>
              </a:r>
            </a:p>
          </p:txBody>
        </p:sp>
        <p:sp>
          <p:nvSpPr>
            <p:cNvPr id="27" name="AutoShape 84"/>
            <p:cNvSpPr>
              <a:spLocks noChangeArrowheads="1"/>
            </p:cNvSpPr>
            <p:nvPr/>
          </p:nvSpPr>
          <p:spPr bwMode="auto">
            <a:xfrm>
              <a:off x="4028438" y="2572813"/>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smtClean="0">
                  <a:solidFill>
                    <a:srgbClr val="294675"/>
                  </a:solidFill>
                  <a:latin typeface="Calibri" pitchFamily="34" charset="0"/>
                  <a:cs typeface="Calibri" pitchFamily="34" charset="0"/>
                </a:rPr>
                <a:t>Yes</a:t>
              </a:r>
              <a:endParaRPr lang="en-US" sz="1600" dirty="0">
                <a:solidFill>
                  <a:srgbClr val="294675"/>
                </a:solidFill>
                <a:latin typeface="Calibri" pitchFamily="34" charset="0"/>
                <a:cs typeface="Calibri" pitchFamily="34" charset="0"/>
              </a:endParaRPr>
            </a:p>
          </p:txBody>
        </p:sp>
        <p:sp>
          <p:nvSpPr>
            <p:cNvPr id="28" name="AutoShape 84"/>
            <p:cNvSpPr>
              <a:spLocks noChangeArrowheads="1"/>
            </p:cNvSpPr>
            <p:nvPr/>
          </p:nvSpPr>
          <p:spPr bwMode="auto">
            <a:xfrm>
              <a:off x="4028438" y="3178302"/>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Yes</a:t>
              </a:r>
            </a:p>
          </p:txBody>
        </p:sp>
        <p:sp>
          <p:nvSpPr>
            <p:cNvPr id="23" name="Rectangle 11"/>
            <p:cNvSpPr>
              <a:spLocks noChangeArrowheads="1"/>
            </p:cNvSpPr>
            <p:nvPr/>
          </p:nvSpPr>
          <p:spPr bwMode="auto">
            <a:xfrm>
              <a:off x="1324900" y="3182290"/>
              <a:ext cx="2817309" cy="569387"/>
            </a:xfrm>
            <a:prstGeom prst="rect">
              <a:avLst/>
            </a:prstGeom>
            <a:noFill/>
            <a:ln w="9525" algn="ctr">
              <a:noFill/>
              <a:miter lim="800000"/>
              <a:headEnd/>
              <a:tailEnd/>
            </a:ln>
          </p:spPr>
          <p:txBody>
            <a:bodyPr wrap="square">
              <a:spAutoFit/>
            </a:bodyPr>
            <a:lstStyle/>
            <a:p>
              <a:r>
                <a:rPr lang="en-US" sz="1700" dirty="0">
                  <a:solidFill>
                    <a:srgbClr val="333399">
                      <a:lumMod val="75000"/>
                    </a:srgbClr>
                  </a:solidFill>
                  <a:latin typeface="Calibri" pitchFamily="34" charset="0"/>
                </a:rPr>
                <a:t>Early access to new release </a:t>
              </a:r>
              <a:r>
                <a:rPr lang="en-US" sz="1400" dirty="0">
                  <a:solidFill>
                    <a:srgbClr val="333399">
                      <a:lumMod val="75000"/>
                    </a:srgbClr>
                  </a:solidFill>
                  <a:latin typeface="Calibri" pitchFamily="34" charset="0"/>
                </a:rPr>
                <a:t>(upgraded before production)</a:t>
              </a:r>
            </a:p>
          </p:txBody>
        </p:sp>
        <p:sp>
          <p:nvSpPr>
            <p:cNvPr id="29" name="AutoShape 84"/>
            <p:cNvSpPr>
              <a:spLocks noChangeArrowheads="1"/>
            </p:cNvSpPr>
            <p:nvPr/>
          </p:nvSpPr>
          <p:spPr bwMode="auto">
            <a:xfrm>
              <a:off x="4028438" y="3784728"/>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Yes</a:t>
              </a:r>
            </a:p>
          </p:txBody>
        </p:sp>
        <p:sp>
          <p:nvSpPr>
            <p:cNvPr id="56" name="AutoShape 14"/>
            <p:cNvSpPr>
              <a:spLocks noChangeArrowheads="1"/>
            </p:cNvSpPr>
            <p:nvPr/>
          </p:nvSpPr>
          <p:spPr bwMode="auto">
            <a:xfrm>
              <a:off x="523528" y="4391590"/>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57" name="AutoShape 14"/>
            <p:cNvSpPr>
              <a:spLocks noChangeArrowheads="1"/>
            </p:cNvSpPr>
            <p:nvPr/>
          </p:nvSpPr>
          <p:spPr bwMode="auto">
            <a:xfrm>
              <a:off x="523528" y="5605197"/>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58" name="AutoShape 14"/>
            <p:cNvSpPr>
              <a:spLocks noChangeArrowheads="1"/>
            </p:cNvSpPr>
            <p:nvPr/>
          </p:nvSpPr>
          <p:spPr bwMode="auto">
            <a:xfrm>
              <a:off x="523528" y="5000754"/>
              <a:ext cx="8211116" cy="556457"/>
            </a:xfrm>
            <a:prstGeom prst="roundRect">
              <a:avLst>
                <a:gd name="adj" fmla="val 15775"/>
              </a:avLst>
            </a:prstGeom>
            <a:solidFill>
              <a:schemeClr val="bg1"/>
            </a:solidFill>
            <a:ln>
              <a:solidFill>
                <a:schemeClr val="bg1">
                  <a:lumMod val="95000"/>
                </a:schemeClr>
              </a:solidFill>
            </a:ln>
            <a:effectLst>
              <a:outerShdw blurRad="50800" dist="38100" dir="2700000" algn="tl" rotWithShape="0">
                <a:schemeClr val="bg1">
                  <a:lumMod val="65000"/>
                  <a:alpha val="40000"/>
                </a:schemeClr>
              </a:outerShdw>
            </a:effectLst>
          </p:spPr>
          <p:txBody>
            <a:bodyPr lIns="182880" anchor="ctr"/>
            <a:lstStyle/>
            <a:p>
              <a:pPr marL="2290763" indent="-182563">
                <a:spcBef>
                  <a:spcPts val="600"/>
                </a:spcBef>
                <a:defRPr/>
              </a:pPr>
              <a:endParaRPr lang="pt-BR" sz="1400" b="0">
                <a:solidFill>
                  <a:srgbClr val="000000"/>
                </a:solidFill>
                <a:latin typeface="Arial" charset="0"/>
              </a:endParaRPr>
            </a:p>
          </p:txBody>
        </p:sp>
        <p:sp>
          <p:nvSpPr>
            <p:cNvPr id="59" name="AutoShape 84"/>
            <p:cNvSpPr>
              <a:spLocks noChangeArrowheads="1"/>
            </p:cNvSpPr>
            <p:nvPr/>
          </p:nvSpPr>
          <p:spPr bwMode="auto">
            <a:xfrm>
              <a:off x="6406016" y="4404953"/>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Yes</a:t>
              </a:r>
            </a:p>
          </p:txBody>
        </p:sp>
        <p:sp>
          <p:nvSpPr>
            <p:cNvPr id="60" name="AutoShape 84"/>
            <p:cNvSpPr>
              <a:spLocks noChangeArrowheads="1"/>
            </p:cNvSpPr>
            <p:nvPr/>
          </p:nvSpPr>
          <p:spPr bwMode="auto">
            <a:xfrm>
              <a:off x="6406016" y="5015898"/>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Yes</a:t>
              </a:r>
            </a:p>
          </p:txBody>
        </p:sp>
        <p:sp>
          <p:nvSpPr>
            <p:cNvPr id="62" name="AutoShape 84"/>
            <p:cNvSpPr>
              <a:spLocks noChangeArrowheads="1"/>
            </p:cNvSpPr>
            <p:nvPr/>
          </p:nvSpPr>
          <p:spPr bwMode="auto">
            <a:xfrm>
              <a:off x="6406016" y="5616868"/>
              <a:ext cx="2312102" cy="556457"/>
            </a:xfrm>
            <a:prstGeom prst="roundRect">
              <a:avLst>
                <a:gd name="adj" fmla="val 3671"/>
              </a:avLst>
            </a:prstGeom>
            <a:solidFill>
              <a:schemeClr val="accent6">
                <a:lumMod val="60000"/>
                <a:lumOff val="40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FFFFFF"/>
                  </a:solidFill>
                  <a:latin typeface="Calibri" pitchFamily="34" charset="0"/>
                  <a:cs typeface="Calibri" pitchFamily="34" charset="0"/>
                </a:rPr>
                <a:t>Available for additional annual fee</a:t>
              </a:r>
            </a:p>
          </p:txBody>
        </p:sp>
        <p:sp>
          <p:nvSpPr>
            <p:cNvPr id="66" name="Rectangle 11"/>
            <p:cNvSpPr>
              <a:spLocks noChangeArrowheads="1"/>
            </p:cNvSpPr>
            <p:nvPr/>
          </p:nvSpPr>
          <p:spPr bwMode="auto">
            <a:xfrm>
              <a:off x="1324900" y="4382418"/>
              <a:ext cx="2482451" cy="615553"/>
            </a:xfrm>
            <a:prstGeom prst="rect">
              <a:avLst/>
            </a:prstGeom>
            <a:noFill/>
            <a:ln w="9525" algn="ctr">
              <a:noFill/>
              <a:miter lim="800000"/>
              <a:headEnd/>
              <a:tailEnd/>
            </a:ln>
          </p:spPr>
          <p:txBody>
            <a:bodyPr wrap="square">
              <a:spAutoFit/>
            </a:bodyPr>
            <a:lstStyle/>
            <a:p>
              <a:r>
                <a:rPr lang="en-US" sz="1700" dirty="0">
                  <a:solidFill>
                    <a:srgbClr val="333399">
                      <a:lumMod val="75000"/>
                    </a:srgbClr>
                  </a:solidFill>
                  <a:latin typeface="Calibri" pitchFamily="34" charset="0"/>
                </a:rPr>
                <a:t>Suitable for functional / configuration testing</a:t>
              </a:r>
            </a:p>
          </p:txBody>
        </p:sp>
        <p:sp>
          <p:nvSpPr>
            <p:cNvPr id="67" name="AutoShape 84"/>
            <p:cNvSpPr>
              <a:spLocks noChangeArrowheads="1"/>
            </p:cNvSpPr>
            <p:nvPr/>
          </p:nvSpPr>
          <p:spPr bwMode="auto">
            <a:xfrm>
              <a:off x="4028438" y="4404953"/>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Yes</a:t>
              </a:r>
            </a:p>
          </p:txBody>
        </p:sp>
        <p:sp>
          <p:nvSpPr>
            <p:cNvPr id="68" name="AutoShape 84"/>
            <p:cNvSpPr>
              <a:spLocks noChangeArrowheads="1"/>
            </p:cNvSpPr>
            <p:nvPr/>
          </p:nvSpPr>
          <p:spPr bwMode="auto">
            <a:xfrm>
              <a:off x="4028438" y="5010442"/>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smtClean="0">
                  <a:solidFill>
                    <a:srgbClr val="294675"/>
                  </a:solidFill>
                  <a:latin typeface="Calibri" pitchFamily="34" charset="0"/>
                  <a:cs typeface="Calibri" pitchFamily="34" charset="0"/>
                </a:rPr>
                <a:t>Yes</a:t>
              </a:r>
              <a:endParaRPr lang="en-US" sz="1600" dirty="0">
                <a:solidFill>
                  <a:srgbClr val="294675"/>
                </a:solidFill>
                <a:latin typeface="Calibri" pitchFamily="34" charset="0"/>
                <a:cs typeface="Calibri" pitchFamily="34" charset="0"/>
              </a:endParaRPr>
            </a:p>
          </p:txBody>
        </p:sp>
        <p:sp>
          <p:nvSpPr>
            <p:cNvPr id="72" name="Rectangle 11"/>
            <p:cNvSpPr>
              <a:spLocks noChangeArrowheads="1"/>
            </p:cNvSpPr>
            <p:nvPr/>
          </p:nvSpPr>
          <p:spPr bwMode="auto">
            <a:xfrm>
              <a:off x="1324900" y="4992959"/>
              <a:ext cx="2508636" cy="615553"/>
            </a:xfrm>
            <a:prstGeom prst="rect">
              <a:avLst/>
            </a:prstGeom>
            <a:noFill/>
            <a:ln w="9525" algn="ctr">
              <a:noFill/>
              <a:miter lim="800000"/>
              <a:headEnd/>
              <a:tailEnd/>
            </a:ln>
          </p:spPr>
          <p:txBody>
            <a:bodyPr wrap="square">
              <a:spAutoFit/>
            </a:bodyPr>
            <a:lstStyle/>
            <a:p>
              <a:r>
                <a:rPr lang="en-US" sz="1700" dirty="0">
                  <a:solidFill>
                    <a:srgbClr val="333399">
                      <a:lumMod val="75000"/>
                    </a:srgbClr>
                  </a:solidFill>
                  <a:latin typeface="Calibri" pitchFamily="34" charset="0"/>
                </a:rPr>
                <a:t>Suitable for API development testing</a:t>
              </a:r>
            </a:p>
          </p:txBody>
        </p:sp>
        <p:sp>
          <p:nvSpPr>
            <p:cNvPr id="73" name="Rectangle 11"/>
            <p:cNvSpPr>
              <a:spLocks noChangeArrowheads="1"/>
            </p:cNvSpPr>
            <p:nvPr/>
          </p:nvSpPr>
          <p:spPr bwMode="auto">
            <a:xfrm>
              <a:off x="1324900" y="5689624"/>
              <a:ext cx="1970087" cy="353943"/>
            </a:xfrm>
            <a:prstGeom prst="rect">
              <a:avLst/>
            </a:prstGeom>
            <a:noFill/>
            <a:ln w="9525" algn="ctr">
              <a:noFill/>
              <a:miter lim="800000"/>
              <a:headEnd/>
              <a:tailEnd/>
            </a:ln>
          </p:spPr>
          <p:txBody>
            <a:bodyPr>
              <a:spAutoFit/>
            </a:bodyPr>
            <a:lstStyle/>
            <a:p>
              <a:r>
                <a:rPr lang="en-US" sz="1700" dirty="0">
                  <a:solidFill>
                    <a:srgbClr val="333399">
                      <a:lumMod val="75000"/>
                    </a:srgbClr>
                  </a:solidFill>
                  <a:latin typeface="Calibri" pitchFamily="34" charset="0"/>
                </a:rPr>
                <a:t>Cost Structure</a:t>
              </a:r>
            </a:p>
          </p:txBody>
        </p:sp>
        <p:sp>
          <p:nvSpPr>
            <p:cNvPr id="74" name="AutoShape 84"/>
            <p:cNvSpPr>
              <a:spLocks noChangeArrowheads="1"/>
            </p:cNvSpPr>
            <p:nvPr/>
          </p:nvSpPr>
          <p:spPr bwMode="auto">
            <a:xfrm>
              <a:off x="4028438" y="5616868"/>
              <a:ext cx="2312102" cy="556457"/>
            </a:xfrm>
            <a:prstGeom prst="roundRect">
              <a:avLst>
                <a:gd name="adj" fmla="val 3671"/>
              </a:avLst>
            </a:prstGeom>
            <a:solidFill>
              <a:schemeClr val="bg1">
                <a:lumMod val="85000"/>
              </a:schemeClr>
            </a:solidFill>
            <a:ln>
              <a:noFill/>
            </a:ln>
            <a:effectLst>
              <a:innerShdw blurRad="114300">
                <a:prstClr val="black"/>
              </a:innerShdw>
            </a:effectLst>
          </p:spPr>
          <p:txBody>
            <a:bodyPr lIns="182880" anchor="ctr"/>
            <a:lstStyle/>
            <a:p>
              <a:pPr algn="ctr" fontAlgn="auto">
                <a:spcBef>
                  <a:spcPts val="0"/>
                </a:spcBef>
                <a:spcAft>
                  <a:spcPts val="0"/>
                </a:spcAft>
                <a:defRPr/>
              </a:pPr>
              <a:r>
                <a:rPr lang="en-US" sz="1600" dirty="0">
                  <a:solidFill>
                    <a:srgbClr val="294675"/>
                  </a:solidFill>
                  <a:latin typeface="Calibri" pitchFamily="34" charset="0"/>
                  <a:cs typeface="Calibri" pitchFamily="34" charset="0"/>
                </a:rPr>
                <a:t>Included in standard Alma subscription fee</a:t>
              </a:r>
            </a:p>
          </p:txBody>
        </p:sp>
        <p:pic>
          <p:nvPicPr>
            <p:cNvPr id="63" name="Picture 62"/>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605041" y="2018877"/>
              <a:ext cx="512262" cy="483803"/>
            </a:xfrm>
            <a:prstGeom prst="rect">
              <a:avLst/>
            </a:prstGeom>
            <a:noFill/>
            <a:ln>
              <a:noFill/>
            </a:ln>
            <a:effectLst>
              <a:glow rad="38100">
                <a:schemeClr val="bg1">
                  <a:alpha val="33000"/>
                </a:schemeClr>
              </a:glow>
              <a:softEdge rad="0"/>
            </a:effectLst>
          </p:spPr>
        </p:pic>
        <p:pic>
          <p:nvPicPr>
            <p:cNvPr id="70" name="Picture 6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9110" y="1429311"/>
              <a:ext cx="454756" cy="462889"/>
            </a:xfrm>
            <a:prstGeom prst="rect">
              <a:avLst/>
            </a:prstGeom>
          </p:spPr>
        </p:pic>
        <p:pic>
          <p:nvPicPr>
            <p:cNvPr id="71" name="Picture 7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0939" y="4462613"/>
              <a:ext cx="454756" cy="344711"/>
            </a:xfrm>
            <a:prstGeom prst="rect">
              <a:avLst/>
            </a:prstGeom>
          </p:spPr>
        </p:pic>
        <p:sp>
          <p:nvSpPr>
            <p:cNvPr id="75" name="Rectangle 11"/>
            <p:cNvSpPr>
              <a:spLocks noChangeArrowheads="1"/>
            </p:cNvSpPr>
            <p:nvPr/>
          </p:nvSpPr>
          <p:spPr bwMode="auto">
            <a:xfrm>
              <a:off x="1324900" y="3875057"/>
              <a:ext cx="2817309" cy="353943"/>
            </a:xfrm>
            <a:prstGeom prst="rect">
              <a:avLst/>
            </a:prstGeom>
            <a:noFill/>
            <a:ln w="9525" algn="ctr">
              <a:noFill/>
              <a:miter lim="800000"/>
              <a:headEnd/>
              <a:tailEnd/>
            </a:ln>
          </p:spPr>
          <p:txBody>
            <a:bodyPr wrap="square">
              <a:spAutoFit/>
            </a:bodyPr>
            <a:lstStyle/>
            <a:p>
              <a:r>
                <a:rPr lang="en-US" sz="1700" dirty="0">
                  <a:solidFill>
                    <a:srgbClr val="333399">
                      <a:lumMod val="75000"/>
                    </a:srgbClr>
                  </a:solidFill>
                  <a:latin typeface="Calibri" pitchFamily="34" charset="0"/>
                </a:rPr>
                <a:t>Suitable for training staff</a:t>
              </a:r>
            </a:p>
          </p:txBody>
        </p:sp>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71144" y="2638414"/>
              <a:ext cx="455455" cy="45794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71143" y="3256672"/>
              <a:ext cx="468193" cy="453162"/>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97122" y="3842006"/>
              <a:ext cx="438789" cy="466128"/>
            </a:xfrm>
            <a:prstGeom prst="rect">
              <a:avLst/>
            </a:prstGeom>
          </p:spPr>
        </p:pic>
        <p:sp>
          <p:nvSpPr>
            <p:cNvPr id="13" name="Rounded Rectangle 12"/>
            <p:cNvSpPr/>
            <p:nvPr/>
          </p:nvSpPr>
          <p:spPr bwMode="auto">
            <a:xfrm>
              <a:off x="671143" y="5111827"/>
              <a:ext cx="562746" cy="297455"/>
            </a:xfrm>
            <a:prstGeom prst="roundRect">
              <a:avLst/>
            </a:prstGeom>
            <a:gradFill flip="none" rotWithShape="1">
              <a:gsLst>
                <a:gs pos="0">
                  <a:srgbClr val="4674BE"/>
                </a:gs>
                <a:gs pos="50000">
                  <a:srgbClr val="BCD0E6"/>
                </a:gs>
                <a:gs pos="100000">
                  <a:schemeClr val="accent1">
                    <a:shade val="100000"/>
                    <a:satMod val="115000"/>
                  </a:schemeClr>
                </a:gs>
              </a:gsLst>
              <a:lin ang="16200000" scaled="1"/>
              <a:tileRect/>
            </a:gradFill>
            <a:ln w="12700" cap="flat" cmpd="sng" algn="ctr">
              <a:solidFill>
                <a:schemeClr val="accent5">
                  <a:lumMod val="90000"/>
                </a:schemeClr>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294675"/>
                  </a:solidFill>
                  <a:latin typeface="Calibri" pitchFamily="34" charset="0"/>
                  <a:cs typeface="Calibri" pitchFamily="34" charset="0"/>
                </a:rPr>
                <a:t>API</a:t>
              </a:r>
            </a:p>
          </p:txBody>
        </p:sp>
      </p:gr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689624"/>
            <a:ext cx="3333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32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075936"/>
            <a:ext cx="7772400" cy="518949"/>
          </a:xfrm>
        </p:spPr>
        <p:txBody>
          <a:bodyPr/>
          <a:lstStyle/>
          <a:p>
            <a:r>
              <a:rPr lang="en-US" dirty="0" smtClean="0"/>
              <a:t>Thank you</a:t>
            </a:r>
            <a:endParaRPr lang="en-US" dirty="0"/>
          </a:p>
        </p:txBody>
      </p:sp>
      <p:sp>
        <p:nvSpPr>
          <p:cNvPr id="4" name="Rectangle 3">
            <a:hlinkClick r:id="rId2"/>
          </p:cNvPr>
          <p:cNvSpPr/>
          <p:nvPr/>
        </p:nvSpPr>
        <p:spPr>
          <a:xfrm>
            <a:off x="152400" y="6290846"/>
            <a:ext cx="6428170" cy="338554"/>
          </a:xfrm>
          <a:prstGeom prst="rect">
            <a:avLst/>
          </a:prstGeom>
          <a:noFill/>
        </p:spPr>
        <p:txBody>
          <a:bodyPr wrap="none" lIns="91440" tIns="45720" rIns="91440" bIns="45720">
            <a:spAutoFit/>
          </a:bodyPr>
          <a:lstStyle/>
          <a:p>
            <a:pPr algn="ctr"/>
            <a:r>
              <a:rPr lang="en-US" sz="1600" b="0" dirty="0">
                <a:ln w="0"/>
                <a:solidFill>
                  <a:srgbClr val="FFFFFF"/>
                </a:solidFill>
                <a:effectLst>
                  <a:outerShdw blurRad="38100" dist="25400" dir="5400000" algn="ctr" rotWithShape="0">
                    <a:srgbClr val="6E747A">
                      <a:alpha val="43000"/>
                    </a:srgbClr>
                  </a:outerShdw>
                </a:effectLst>
              </a:rPr>
              <a:t>For more details: </a:t>
            </a:r>
            <a:r>
              <a:rPr lang="en-US" sz="1600" b="0" u="sng" dirty="0">
                <a:ln w="0"/>
                <a:solidFill>
                  <a:srgbClr val="ADD7FF"/>
                </a:solidFill>
                <a:effectLst>
                  <a:outerShdw blurRad="38100" dist="25400" dir="5400000" algn="ctr" rotWithShape="0">
                    <a:srgbClr val="6E747A">
                      <a:alpha val="43000"/>
                    </a:srgbClr>
                  </a:outerShdw>
                </a:effectLst>
              </a:rPr>
              <a:t>Securing Next-Generation Library Services</a:t>
            </a:r>
          </a:p>
        </p:txBody>
      </p:sp>
    </p:spTree>
    <p:extLst>
      <p:ext uri="{BB962C8B-B14F-4D97-AF65-F5344CB8AC3E}">
        <p14:creationId xmlns:p14="http://schemas.microsoft.com/office/powerpoint/2010/main" val="272468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תמונה 5" descr="001.jpg"/>
          <p:cNvPicPr>
            <a:picLocks noChangeAspect="1"/>
          </p:cNvPicPr>
          <p:nvPr/>
        </p:nvPicPr>
        <p:blipFill rotWithShape="1">
          <a:blip r:embed="rId2" cstate="print">
            <a:extLst>
              <a:ext uri="{28A0092B-C50C-407E-A947-70E740481C1C}">
                <a14:useLocalDpi xmlns:a14="http://schemas.microsoft.com/office/drawing/2010/main" val="0"/>
              </a:ext>
            </a:extLst>
          </a:blip>
          <a:srcRect t="-38"/>
          <a:stretch/>
        </p:blipFill>
        <p:spPr bwMode="auto">
          <a:xfrm>
            <a:off x="0" y="685801"/>
            <a:ext cx="9144000" cy="5867400"/>
          </a:xfrm>
          <a:prstGeom prst="rect">
            <a:avLst/>
          </a:prstGeom>
          <a:noFill/>
          <a:ln w="9525">
            <a:noFill/>
            <a:miter lim="800000"/>
            <a:headEnd/>
            <a:tailEnd/>
          </a:ln>
        </p:spPr>
      </p:pic>
      <p:sp>
        <p:nvSpPr>
          <p:cNvPr id="67586" name="Rectangle 2"/>
          <p:cNvSpPr>
            <a:spLocks noGrp="1" noChangeArrowheads="1"/>
          </p:cNvSpPr>
          <p:nvPr>
            <p:ph type="title"/>
          </p:nvPr>
        </p:nvSpPr>
        <p:spPr/>
        <p:txBody>
          <a:bodyPr/>
          <a:lstStyle/>
          <a:p>
            <a:r>
              <a:rPr lang="en-US" dirty="0" smtClean="0"/>
              <a:t>The Power of SaaS (Software-as-a-Service)</a:t>
            </a:r>
          </a:p>
        </p:txBody>
      </p:sp>
      <p:sp>
        <p:nvSpPr>
          <p:cNvPr id="67587" name="מציין מיקום תוכן 4"/>
          <p:cNvSpPr>
            <a:spLocks noGrp="1"/>
          </p:cNvSpPr>
          <p:nvPr>
            <p:ph idx="1"/>
          </p:nvPr>
        </p:nvSpPr>
        <p:spPr>
          <a:xfrm>
            <a:off x="228600" y="990600"/>
            <a:ext cx="8282085" cy="5528122"/>
          </a:xfrm>
        </p:spPr>
        <p:txBody>
          <a:bodyPr/>
          <a:lstStyle/>
          <a:p>
            <a:pPr marL="0" lvl="0" indent="0" eaLnBrk="0" fontAlgn="base" hangingPunct="0">
              <a:lnSpc>
                <a:spcPct val="150000"/>
              </a:lnSpc>
              <a:spcBef>
                <a:spcPct val="35000"/>
              </a:spcBef>
              <a:spcAft>
                <a:spcPct val="0"/>
              </a:spcAft>
              <a:buSzPct val="100000"/>
              <a:buNone/>
            </a:pPr>
            <a:r>
              <a:rPr lang="en-US" altLang="zh-CN" sz="2000" b="1" kern="0" dirty="0">
                <a:solidFill>
                  <a:srgbClr val="000000"/>
                </a:solidFill>
                <a:latin typeface="Verdana"/>
                <a:ea typeface="SimSun" pitchFamily="2" charset="-122"/>
                <a:cs typeface="Arial"/>
              </a:rPr>
              <a:t>SaaS</a:t>
            </a:r>
            <a:r>
              <a:rPr lang="en-US" altLang="zh-CN" sz="2000" kern="0" dirty="0">
                <a:solidFill>
                  <a:srgbClr val="000000"/>
                </a:solidFill>
                <a:latin typeface="Verdana"/>
                <a:ea typeface="SimSun" pitchFamily="2" charset="-122"/>
                <a:cs typeface="Arial"/>
              </a:rPr>
              <a:t> is a software </a:t>
            </a:r>
            <a:r>
              <a:rPr lang="en-US" altLang="zh-CN" sz="2000" u="sng" kern="0" dirty="0">
                <a:solidFill>
                  <a:srgbClr val="000000"/>
                </a:solidFill>
                <a:latin typeface="Verdana"/>
                <a:ea typeface="SimSun" pitchFamily="2" charset="-122"/>
                <a:cs typeface="Arial"/>
              </a:rPr>
              <a:t>application delivery model</a:t>
            </a:r>
            <a:r>
              <a:rPr lang="en-US" altLang="zh-CN" sz="2000" kern="0" dirty="0">
                <a:solidFill>
                  <a:srgbClr val="000000"/>
                </a:solidFill>
                <a:latin typeface="Verdana"/>
                <a:ea typeface="SimSun" pitchFamily="2" charset="-122"/>
                <a:cs typeface="Arial"/>
              </a:rPr>
              <a:t> designed to be deployed as a service ‘in the cloud</a:t>
            </a:r>
            <a:r>
              <a:rPr lang="en-US" altLang="zh-CN" sz="2000" kern="0" dirty="0" smtClean="0">
                <a:solidFill>
                  <a:srgbClr val="000000"/>
                </a:solidFill>
                <a:latin typeface="Verdana"/>
                <a:ea typeface="SimSun" pitchFamily="2" charset="-122"/>
                <a:cs typeface="Arial"/>
              </a:rPr>
              <a:t>’.</a:t>
            </a:r>
          </a:p>
          <a:p>
            <a:pPr marL="0" lvl="0" indent="0" eaLnBrk="0" fontAlgn="base" hangingPunct="0">
              <a:lnSpc>
                <a:spcPct val="150000"/>
              </a:lnSpc>
              <a:spcBef>
                <a:spcPct val="35000"/>
              </a:spcBef>
              <a:spcAft>
                <a:spcPct val="0"/>
              </a:spcAft>
              <a:buSzPct val="100000"/>
              <a:buNone/>
            </a:pPr>
            <a:endParaRPr lang="en-US" altLang="zh-CN" sz="2000" kern="0" dirty="0" smtClean="0">
              <a:solidFill>
                <a:srgbClr val="000000"/>
              </a:solidFill>
              <a:latin typeface="Verdana"/>
              <a:ea typeface="SimSun" pitchFamily="2" charset="-122"/>
              <a:cs typeface="Arial"/>
            </a:endParaRPr>
          </a:p>
          <a:p>
            <a:pPr marL="0" lvl="0" indent="0" eaLnBrk="0" fontAlgn="base" hangingPunct="0">
              <a:lnSpc>
                <a:spcPct val="150000"/>
              </a:lnSpc>
              <a:spcBef>
                <a:spcPct val="35000"/>
              </a:spcBef>
              <a:spcAft>
                <a:spcPct val="0"/>
              </a:spcAft>
              <a:buSzPct val="100000"/>
              <a:buNone/>
            </a:pPr>
            <a:r>
              <a:rPr lang="en-US" altLang="zh-CN" sz="2000" b="1" kern="0" dirty="0" smtClean="0">
                <a:solidFill>
                  <a:srgbClr val="000000"/>
                </a:solidFill>
                <a:latin typeface="Verdana"/>
                <a:ea typeface="SimSun" pitchFamily="2" charset="-122"/>
                <a:cs typeface="Arial"/>
              </a:rPr>
              <a:t>Key characteristics</a:t>
            </a:r>
            <a:endParaRPr lang="en-US" altLang="zh-CN" sz="2000" kern="0" dirty="0" smtClean="0">
              <a:solidFill>
                <a:srgbClr val="000000"/>
              </a:solidFill>
              <a:latin typeface="Verdana"/>
              <a:ea typeface="SimSun" pitchFamily="2" charset="-122"/>
              <a:cs typeface="Arial"/>
            </a:endParaRPr>
          </a:p>
          <a:p>
            <a:pPr marL="569913" lvl="1" indent="-285750" eaLnBrk="0" fontAlgn="base" hangingPunct="0">
              <a:lnSpc>
                <a:spcPct val="150000"/>
              </a:lnSpc>
              <a:spcBef>
                <a:spcPct val="35000"/>
              </a:spcBef>
              <a:spcAft>
                <a:spcPct val="0"/>
              </a:spcAft>
              <a:buSzPct val="100000"/>
              <a:buFontTx/>
              <a:buChar char="•"/>
            </a:pPr>
            <a:r>
              <a:rPr lang="en-US" altLang="zh-CN" sz="2000" kern="0" dirty="0" smtClean="0">
                <a:solidFill>
                  <a:srgbClr val="000000"/>
                </a:solidFill>
                <a:latin typeface="Verdana"/>
                <a:ea typeface="SimSun" pitchFamily="2" charset="-122"/>
                <a:cs typeface="Arial"/>
              </a:rPr>
              <a:t>A </a:t>
            </a:r>
            <a:r>
              <a:rPr lang="en-US" altLang="zh-CN" sz="2000" kern="0" dirty="0">
                <a:solidFill>
                  <a:srgbClr val="000000"/>
                </a:solidFill>
                <a:latin typeface="Verdana"/>
                <a:ea typeface="SimSun" pitchFamily="2" charset="-122"/>
                <a:cs typeface="Arial"/>
              </a:rPr>
              <a:t>multi-tenant architecture</a:t>
            </a:r>
          </a:p>
          <a:p>
            <a:pPr marL="569913" lvl="1" indent="-285750" eaLnBrk="0" fontAlgn="base" hangingPunct="0">
              <a:lnSpc>
                <a:spcPct val="150000"/>
              </a:lnSpc>
              <a:spcBef>
                <a:spcPct val="35000"/>
              </a:spcBef>
              <a:spcAft>
                <a:spcPct val="0"/>
              </a:spcAft>
              <a:buSzPct val="100000"/>
              <a:buFontTx/>
              <a:buChar char="•"/>
            </a:pPr>
            <a:r>
              <a:rPr lang="en-US" altLang="zh-CN" sz="2000" kern="0" dirty="0">
                <a:solidFill>
                  <a:srgbClr val="000000"/>
                </a:solidFill>
                <a:latin typeface="Verdana"/>
                <a:ea typeface="SimSun" pitchFamily="2" charset="-122"/>
                <a:cs typeface="Arial"/>
              </a:rPr>
              <a:t>Centralized update and management of software</a:t>
            </a:r>
          </a:p>
          <a:p>
            <a:pPr marL="569913" lvl="1" indent="-285750" eaLnBrk="0" fontAlgn="base" hangingPunct="0">
              <a:lnSpc>
                <a:spcPct val="150000"/>
              </a:lnSpc>
              <a:spcBef>
                <a:spcPct val="35000"/>
              </a:spcBef>
              <a:spcAft>
                <a:spcPct val="0"/>
              </a:spcAft>
              <a:buSzPct val="100000"/>
              <a:buFontTx/>
              <a:buChar char="•"/>
            </a:pPr>
            <a:r>
              <a:rPr lang="en-US" altLang="zh-CN" sz="2000" kern="0" dirty="0">
                <a:solidFill>
                  <a:srgbClr val="000000"/>
                </a:solidFill>
                <a:latin typeface="Verdana"/>
                <a:ea typeface="SimSun" pitchFamily="2" charset="-122"/>
                <a:cs typeface="Arial"/>
              </a:rPr>
              <a:t>Updates are frequent and completely transparent to the users</a:t>
            </a:r>
            <a:endParaRPr lang="en-US" sz="2000" kern="0" dirty="0">
              <a:solidFill>
                <a:srgbClr val="000000"/>
              </a:solidFill>
              <a:latin typeface="Verdan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 Libris Worldwide Data Centers</a:t>
            </a:r>
            <a:endParaRPr lang="en-US" dirty="0"/>
          </a:p>
        </p:txBody>
      </p:sp>
      <p:pic>
        <p:nvPicPr>
          <p:cNvPr id="5" name="Picture 2" descr="world"/>
          <p:cNvPicPr preferRelativeResize="0">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4688" y="838199"/>
            <a:ext cx="9087405" cy="5334001"/>
          </a:xfrm>
          <a:prstGeom prst="rect">
            <a:avLst/>
          </a:prstGeom>
          <a:noFill/>
          <a:ln w="9525">
            <a:noFill/>
            <a:miter lim="800000"/>
            <a:headEnd/>
            <a:tailEnd/>
          </a:ln>
        </p:spPr>
      </p:pic>
      <p:sp>
        <p:nvSpPr>
          <p:cNvPr id="12" name="AutoShape 11"/>
          <p:cNvSpPr>
            <a:spLocks noChangeArrowheads="1"/>
          </p:cNvSpPr>
          <p:nvPr/>
        </p:nvSpPr>
        <p:spPr bwMode="auto">
          <a:xfrm>
            <a:off x="1118290" y="2297392"/>
            <a:ext cx="1791165"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400" dirty="0" smtClean="0">
                <a:solidFill>
                  <a:srgbClr val="FFFFFF"/>
                </a:solidFill>
                <a:latin typeface="Verdana"/>
                <a:ea typeface="MS PGothic" pitchFamily="34" charset="-128"/>
                <a:cs typeface="Arial"/>
              </a:rPr>
              <a:t>Chicago</a:t>
            </a:r>
            <a:endParaRPr lang="en-US" sz="1400" dirty="0">
              <a:solidFill>
                <a:srgbClr val="FFFFFF"/>
              </a:solidFill>
              <a:latin typeface="Verdana"/>
              <a:ea typeface="MS PGothic" pitchFamily="34" charset="-128"/>
              <a:cs typeface="Arial"/>
            </a:endParaRPr>
          </a:p>
        </p:txBody>
      </p:sp>
      <p:sp>
        <p:nvSpPr>
          <p:cNvPr id="16" name="AutoShape 23"/>
          <p:cNvSpPr>
            <a:spLocks noChangeArrowheads="1"/>
          </p:cNvSpPr>
          <p:nvPr/>
        </p:nvSpPr>
        <p:spPr bwMode="auto">
          <a:xfrm>
            <a:off x="4351168" y="2504561"/>
            <a:ext cx="1722976"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pPr>
            <a:r>
              <a:rPr lang="en-US" sz="1400" dirty="0" smtClean="0">
                <a:solidFill>
                  <a:srgbClr val="FFFFFF"/>
                </a:solidFill>
                <a:latin typeface="Verdana"/>
                <a:ea typeface="MS PGothic" pitchFamily="34" charset="-128"/>
                <a:cs typeface="Arial"/>
              </a:rPr>
              <a:t>Amsterdam</a:t>
            </a:r>
            <a:endParaRPr lang="en-US" sz="1400" dirty="0">
              <a:solidFill>
                <a:srgbClr val="FFFFFF"/>
              </a:solidFill>
              <a:latin typeface="Verdana"/>
              <a:ea typeface="MS PGothic" pitchFamily="34" charset="-128"/>
              <a:cs typeface="Arial"/>
            </a:endParaRPr>
          </a:p>
        </p:txBody>
      </p:sp>
      <p:pic>
        <p:nvPicPr>
          <p:cNvPr id="1026" name="Picture 3" descr="Description: Description: http://purplemedia.co.uk/html/imgs/caseStudies/slider/3/equinix_log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637599" y="2806382"/>
            <a:ext cx="710911" cy="359010"/>
          </a:xfrm>
          <a:prstGeom prst="rect">
            <a:avLst/>
          </a:prstGeom>
          <a:ln/>
        </p:spPr>
        <p:style>
          <a:lnRef idx="1">
            <a:schemeClr val="accent3"/>
          </a:lnRef>
          <a:fillRef idx="2">
            <a:schemeClr val="accent3"/>
          </a:fillRef>
          <a:effectRef idx="1">
            <a:schemeClr val="accent3"/>
          </a:effectRef>
          <a:fontRef idx="minor">
            <a:schemeClr val="dk1"/>
          </a:fontRef>
        </p:style>
      </p:pic>
      <p:pic>
        <p:nvPicPr>
          <p:cNvPr id="15" name="Picture 3" descr="Description: Description: http://purplemedia.co.uk/html/imgs/caseStudies/slider/3/equinix_log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57201" y="2951270"/>
            <a:ext cx="710911" cy="35901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TextBox 3"/>
          <p:cNvSpPr txBox="1"/>
          <p:nvPr/>
        </p:nvSpPr>
        <p:spPr>
          <a:xfrm>
            <a:off x="1993055" y="3661847"/>
            <a:ext cx="835485" cy="169277"/>
          </a:xfrm>
          <a:prstGeom prst="rect">
            <a:avLst/>
          </a:prstGeom>
          <a:noFill/>
        </p:spPr>
        <p:txBody>
          <a:bodyPr wrap="none" rtlCol="0">
            <a:spAutoFit/>
          </a:bodyPr>
          <a:lstStyle/>
          <a:p>
            <a:pPr fontAlgn="auto">
              <a:spcBef>
                <a:spcPts val="0"/>
              </a:spcBef>
              <a:spcAft>
                <a:spcPts val="0"/>
              </a:spcAft>
            </a:pPr>
            <a:r>
              <a:rPr lang="en-US" sz="500" dirty="0" smtClean="0">
                <a:solidFill>
                  <a:srgbClr val="FFFFFF"/>
                </a:solidFill>
                <a:latin typeface="Verdana"/>
                <a:cs typeface="Arial"/>
              </a:rPr>
              <a:t>PRE PRODUCTION</a:t>
            </a:r>
            <a:endParaRPr lang="en-US" sz="500" dirty="0">
              <a:solidFill>
                <a:srgbClr val="FFFFFF"/>
              </a:solidFill>
              <a:latin typeface="Verdana"/>
              <a:cs typeface="Arial"/>
            </a:endParaRPr>
          </a:p>
        </p:txBody>
      </p:sp>
      <p:sp>
        <p:nvSpPr>
          <p:cNvPr id="18" name="AutoShape 26"/>
          <p:cNvSpPr>
            <a:spLocks noChangeArrowheads="1"/>
          </p:cNvSpPr>
          <p:nvPr/>
        </p:nvSpPr>
        <p:spPr bwMode="auto">
          <a:xfrm>
            <a:off x="6740896" y="3612869"/>
            <a:ext cx="1719072"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lIns="0" tIns="0" rIns="0" bIns="0" anchor="ctr"/>
          <a:lstStyle/>
          <a:p>
            <a:pPr algn="ctr" eaLnBrk="0" hangingPunct="0">
              <a:spcBef>
                <a:spcPct val="50000"/>
              </a:spcBef>
            </a:pPr>
            <a:r>
              <a:rPr lang="en-US" sz="1400" dirty="0" smtClean="0">
                <a:solidFill>
                  <a:srgbClr val="FFFFFF"/>
                </a:solidFill>
                <a:latin typeface="Verdana"/>
                <a:ea typeface="MS PGothic" pitchFamily="34" charset="-128"/>
                <a:cs typeface="Arial"/>
              </a:rPr>
              <a:t>Singapore</a:t>
            </a:r>
            <a:endParaRPr lang="en-US" sz="1400" dirty="0">
              <a:solidFill>
                <a:srgbClr val="FFFFFF"/>
              </a:solidFill>
              <a:latin typeface="Verdana"/>
              <a:ea typeface="MS PGothic" pitchFamily="34" charset="-128"/>
              <a:cs typeface="Arial"/>
            </a:endParaRPr>
          </a:p>
        </p:txBody>
      </p:sp>
      <p:pic>
        <p:nvPicPr>
          <p:cNvPr id="19" name="Picture 3" descr="Description: Description: http://purplemedia.co.uk/html/imgs/caseStudies/slider/3/equinix_log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213889" y="4060590"/>
            <a:ext cx="710911" cy="359010"/>
          </a:xfrm>
          <a:prstGeom prst="rect">
            <a:avLst/>
          </a:prstGeom>
          <a:ln/>
        </p:spPr>
        <p:style>
          <a:lnRef idx="1">
            <a:schemeClr val="accent3"/>
          </a:lnRef>
          <a:fillRef idx="2">
            <a:schemeClr val="accent3"/>
          </a:fillRef>
          <a:effectRef idx="1">
            <a:schemeClr val="accent3"/>
          </a:effectRef>
          <a:fontRef idx="minor">
            <a:schemeClr val="dk1"/>
          </a:fontRef>
        </p:style>
      </p:pic>
      <p:sp>
        <p:nvSpPr>
          <p:cNvPr id="13" name="AutoShape 23"/>
          <p:cNvSpPr>
            <a:spLocks noChangeArrowheads="1"/>
          </p:cNvSpPr>
          <p:nvPr/>
        </p:nvSpPr>
        <p:spPr bwMode="auto">
          <a:xfrm>
            <a:off x="6082611" y="1952788"/>
            <a:ext cx="1722976"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pPr>
            <a:r>
              <a:rPr lang="en-US" sz="1400" dirty="0" smtClean="0">
                <a:solidFill>
                  <a:srgbClr val="FFFFFF"/>
                </a:solidFill>
                <a:latin typeface="Verdana"/>
                <a:ea typeface="MS PGothic" pitchFamily="34" charset="-128"/>
                <a:cs typeface="Arial"/>
              </a:rPr>
              <a:t>China</a:t>
            </a:r>
            <a:endParaRPr lang="en-US" sz="1400" dirty="0">
              <a:solidFill>
                <a:srgbClr val="FFFFFF"/>
              </a:solidFill>
              <a:latin typeface="Verdana"/>
              <a:ea typeface="MS PGothic" pitchFamily="34" charset="-128"/>
              <a:cs typeface="Arial"/>
            </a:endParaRPr>
          </a:p>
        </p:txBody>
      </p:sp>
      <p:pic>
        <p:nvPicPr>
          <p:cNvPr id="14" name="Picture 3" descr="Description: Description: http://purplemedia.co.uk/html/imgs/caseStudies/slider/3/equinix_log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88644" y="2399497"/>
            <a:ext cx="710911" cy="359010"/>
          </a:xfrm>
          <a:prstGeom prst="rect">
            <a:avLst/>
          </a:prstGeom>
          <a:ln/>
        </p:spPr>
        <p:style>
          <a:lnRef idx="1">
            <a:schemeClr val="accent3"/>
          </a:lnRef>
          <a:fillRef idx="2">
            <a:schemeClr val="accent3"/>
          </a:fillRef>
          <a:effectRef idx="1">
            <a:schemeClr val="accent3"/>
          </a:effectRef>
          <a:fontRef idx="minor">
            <a:schemeClr val="dk1"/>
          </a:fontRef>
        </p:style>
      </p:pic>
      <p:sp>
        <p:nvSpPr>
          <p:cNvPr id="17" name="AutoShape 23"/>
          <p:cNvSpPr>
            <a:spLocks noChangeArrowheads="1"/>
          </p:cNvSpPr>
          <p:nvPr/>
        </p:nvSpPr>
        <p:spPr bwMode="auto">
          <a:xfrm>
            <a:off x="990600" y="1164936"/>
            <a:ext cx="1722976"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pPr>
            <a:r>
              <a:rPr lang="en-US" sz="1400" dirty="0" smtClean="0">
                <a:solidFill>
                  <a:srgbClr val="FFFFFF"/>
                </a:solidFill>
                <a:latin typeface="Verdana"/>
                <a:ea typeface="MS PGothic" pitchFamily="34" charset="-128"/>
                <a:cs typeface="Arial"/>
              </a:rPr>
              <a:t>Canada</a:t>
            </a:r>
            <a:endParaRPr lang="en-US" sz="1400" i="1" dirty="0">
              <a:solidFill>
                <a:schemeClr val="accent3"/>
              </a:solidFill>
              <a:latin typeface="Verdana"/>
              <a:ea typeface="MS PGothic" pitchFamily="34" charset="-128"/>
              <a:cs typeface="Arial"/>
            </a:endParaRPr>
          </a:p>
        </p:txBody>
      </p:sp>
      <p:pic>
        <p:nvPicPr>
          <p:cNvPr id="20" name="Picture 3" descr="Description: Description: http://purplemedia.co.uk/html/imgs/caseStudies/slider/3/equinix_log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96632" y="1566289"/>
            <a:ext cx="710911" cy="359010"/>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75123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תמונה 14" descr="clou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4" y="990600"/>
            <a:ext cx="9155113" cy="4495800"/>
          </a:xfrm>
          <a:prstGeom prst="rect">
            <a:avLst/>
          </a:prstGeom>
          <a:ln>
            <a:noFill/>
          </a:ln>
          <a:effectLst>
            <a:softEdge rad="112500"/>
          </a:effectLst>
        </p:spPr>
      </p:pic>
      <p:sp>
        <p:nvSpPr>
          <p:cNvPr id="16" name="Oval 12"/>
          <p:cNvSpPr>
            <a:spLocks noChangeArrowheads="1"/>
          </p:cNvSpPr>
          <p:nvPr/>
        </p:nvSpPr>
        <p:spPr bwMode="auto">
          <a:xfrm>
            <a:off x="6218238" y="3097213"/>
            <a:ext cx="1925637"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Reliability</a:t>
            </a:r>
          </a:p>
        </p:txBody>
      </p:sp>
      <p:sp>
        <p:nvSpPr>
          <p:cNvPr id="17" name="Oval 5"/>
          <p:cNvSpPr>
            <a:spLocks noChangeArrowheads="1"/>
          </p:cNvSpPr>
          <p:nvPr/>
        </p:nvSpPr>
        <p:spPr bwMode="auto">
          <a:xfrm>
            <a:off x="2249488" y="3752850"/>
            <a:ext cx="1925637"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Openness</a:t>
            </a:r>
          </a:p>
        </p:txBody>
      </p:sp>
      <p:sp>
        <p:nvSpPr>
          <p:cNvPr id="18" name="Oval 9"/>
          <p:cNvSpPr>
            <a:spLocks noChangeArrowheads="1"/>
          </p:cNvSpPr>
          <p:nvPr/>
        </p:nvSpPr>
        <p:spPr bwMode="auto">
          <a:xfrm>
            <a:off x="3273425" y="2335213"/>
            <a:ext cx="1935163"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Multi-tenancy</a:t>
            </a:r>
          </a:p>
        </p:txBody>
      </p:sp>
      <p:sp>
        <p:nvSpPr>
          <p:cNvPr id="19" name="Oval 10"/>
          <p:cNvSpPr>
            <a:spLocks noChangeArrowheads="1"/>
          </p:cNvSpPr>
          <p:nvPr/>
        </p:nvSpPr>
        <p:spPr bwMode="auto">
          <a:xfrm>
            <a:off x="2613025" y="2987675"/>
            <a:ext cx="1590675"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Low TCO</a:t>
            </a:r>
          </a:p>
        </p:txBody>
      </p:sp>
      <p:sp>
        <p:nvSpPr>
          <p:cNvPr id="20" name="Oval 14"/>
          <p:cNvSpPr>
            <a:spLocks noChangeArrowheads="1"/>
          </p:cNvSpPr>
          <p:nvPr/>
        </p:nvSpPr>
        <p:spPr bwMode="auto">
          <a:xfrm>
            <a:off x="6142038" y="3771900"/>
            <a:ext cx="1925637"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Scalability</a:t>
            </a:r>
          </a:p>
        </p:txBody>
      </p:sp>
      <p:sp>
        <p:nvSpPr>
          <p:cNvPr id="21" name="Oval 8"/>
          <p:cNvSpPr>
            <a:spLocks noChangeArrowheads="1"/>
          </p:cNvSpPr>
          <p:nvPr/>
        </p:nvSpPr>
        <p:spPr bwMode="auto">
          <a:xfrm>
            <a:off x="5767388" y="2322513"/>
            <a:ext cx="1560512" cy="457200"/>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1400" dirty="0">
                <a:solidFill>
                  <a:schemeClr val="bg1"/>
                </a:solidFill>
                <a:cs typeface="Arial" pitchFamily="34" charset="0"/>
              </a:rPr>
              <a:t>Security</a:t>
            </a:r>
          </a:p>
        </p:txBody>
      </p:sp>
      <p:sp>
        <p:nvSpPr>
          <p:cNvPr id="69640" name="Rectangle 2"/>
          <p:cNvSpPr>
            <a:spLocks noGrp="1" noChangeArrowheads="1"/>
          </p:cNvSpPr>
          <p:nvPr>
            <p:ph type="title"/>
          </p:nvPr>
        </p:nvSpPr>
        <p:spPr/>
        <p:txBody>
          <a:bodyPr/>
          <a:lstStyle/>
          <a:p>
            <a:r>
              <a:rPr lang="en-US" dirty="0" smtClean="0"/>
              <a:t>The Must-Have Features of Cloud-Based SaaS </a:t>
            </a:r>
          </a:p>
        </p:txBody>
      </p:sp>
      <p:sp>
        <p:nvSpPr>
          <p:cNvPr id="161808" name="Text Box 16"/>
          <p:cNvSpPr txBox="1">
            <a:spLocks noChangeArrowheads="1"/>
          </p:cNvSpPr>
          <p:nvPr/>
        </p:nvSpPr>
        <p:spPr bwMode="auto">
          <a:xfrm>
            <a:off x="4337050" y="2982913"/>
            <a:ext cx="1679575" cy="646112"/>
          </a:xfrm>
          <a:prstGeom prst="rect">
            <a:avLst/>
          </a:prstGeom>
          <a:noFill/>
          <a:ln w="9525">
            <a:noFill/>
            <a:miter lim="800000"/>
            <a:headEnd/>
            <a:tailEnd/>
          </a:ln>
          <a:effectLst/>
        </p:spPr>
        <p:txBody>
          <a:bodyPr wrap="none">
            <a:spAutoFit/>
          </a:bodyPr>
          <a:lstStyle/>
          <a:p>
            <a:pPr algn="ctr">
              <a:defRPr/>
            </a:pPr>
            <a:r>
              <a:rPr lang="en-US" sz="1800" dirty="0">
                <a:solidFill>
                  <a:schemeClr val="bg2">
                    <a:lumMod val="50000"/>
                  </a:schemeClr>
                </a:solidFill>
                <a:cs typeface="Arial" pitchFamily="34" charset="0"/>
              </a:rPr>
              <a:t>Cloud</a:t>
            </a:r>
          </a:p>
          <a:p>
            <a:pPr algn="ctr">
              <a:defRPr/>
            </a:pPr>
            <a:r>
              <a:rPr lang="en-US" sz="1800" dirty="0">
                <a:solidFill>
                  <a:schemeClr val="bg2">
                    <a:lumMod val="50000"/>
                  </a:schemeClr>
                </a:solidFill>
                <a:cs typeface="Arial" pitchFamily="34" charset="0"/>
              </a:rPr>
              <a:t>Based SaaS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מלבן מעוגל 34"/>
          <p:cNvSpPr/>
          <p:nvPr/>
        </p:nvSpPr>
        <p:spPr bwMode="auto">
          <a:xfrm>
            <a:off x="496888" y="1406525"/>
            <a:ext cx="8177212" cy="4460875"/>
          </a:xfrm>
          <a:prstGeom prst="roundRect">
            <a:avLst>
              <a:gd name="adj" fmla="val 4199"/>
            </a:avLst>
          </a:prstGeom>
          <a:solidFill>
            <a:schemeClr val="bg1"/>
          </a:solidFill>
          <a:ln w="7620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sz="1800" b="0" dirty="0">
              <a:solidFill>
                <a:schemeClr val="tx1"/>
              </a:solidFill>
              <a:latin typeface="Arial" pitchFamily="34" charset="0"/>
              <a:cs typeface="Arial" pitchFamily="34" charset="0"/>
            </a:endParaRPr>
          </a:p>
        </p:txBody>
      </p:sp>
      <p:sp>
        <p:nvSpPr>
          <p:cNvPr id="70658" name="Rectangle 9"/>
          <p:cNvSpPr>
            <a:spLocks noGrp="1" noChangeArrowheads="1"/>
          </p:cNvSpPr>
          <p:nvPr>
            <p:ph type="title"/>
          </p:nvPr>
        </p:nvSpPr>
        <p:spPr/>
        <p:txBody>
          <a:bodyPr lIns="21173" tIns="21173" rIns="21173" bIns="21173" anchor="t">
            <a:noAutofit/>
          </a:bodyPr>
          <a:lstStyle/>
          <a:p>
            <a:r>
              <a:rPr lang="en-US" sz="2400" dirty="0" smtClean="0"/>
              <a:t>The Cloud Computing SaaS Model: </a:t>
            </a:r>
            <a:br>
              <a:rPr lang="en-US" sz="2400" dirty="0" smtClean="0"/>
            </a:br>
            <a:r>
              <a:rPr lang="en-US" sz="2400" dirty="0" smtClean="0"/>
              <a:t>Multi-tenant, Subscription</a:t>
            </a:r>
          </a:p>
        </p:txBody>
      </p:sp>
      <p:sp>
        <p:nvSpPr>
          <p:cNvPr id="2" name="Content Placeholder 1"/>
          <p:cNvSpPr>
            <a:spLocks noGrp="1"/>
          </p:cNvSpPr>
          <p:nvPr>
            <p:ph idx="1"/>
          </p:nvPr>
        </p:nvSpPr>
        <p:spPr/>
        <p:txBody>
          <a:bodyPr/>
          <a:lstStyle/>
          <a:p>
            <a:endParaRPr lang="en-US" dirty="0"/>
          </a:p>
        </p:txBody>
      </p:sp>
      <p:sp>
        <p:nvSpPr>
          <p:cNvPr id="25" name="מציין מיקום של כותרת תחתונה 1"/>
          <p:cNvSpPr>
            <a:spLocks noGrp="1"/>
          </p:cNvSpPr>
          <p:nvPr>
            <p:ph type="ftr" sz="quarter" idx="4294967295"/>
          </p:nvPr>
        </p:nvSpPr>
        <p:spPr>
          <a:xfrm>
            <a:off x="0" y="6634163"/>
            <a:ext cx="4225925" cy="234950"/>
          </a:xfrm>
          <a:prstGeom prst="rect">
            <a:avLst/>
          </a:prstGeom>
        </p:spPr>
        <p:txBody>
          <a:bodyPr/>
          <a:lstStyle/>
          <a:p>
            <a:pPr>
              <a:defRPr/>
            </a:pPr>
            <a:r>
              <a:rPr lang="en-US" dirty="0"/>
              <a:t></a:t>
            </a:r>
            <a:r>
              <a:rPr lang="fr-FR" dirty="0"/>
              <a:t> Ex Libris Ltd., </a:t>
            </a:r>
            <a:r>
              <a:rPr lang="fr-FR" dirty="0" smtClean="0"/>
              <a:t>2014  </a:t>
            </a:r>
            <a:r>
              <a:rPr lang="fr-FR" dirty="0"/>
              <a:t>- </a:t>
            </a:r>
            <a:r>
              <a:rPr lang="fr-FR" dirty="0" err="1"/>
              <a:t>Internal</a:t>
            </a:r>
            <a:r>
              <a:rPr lang="fr-FR" dirty="0"/>
              <a:t> and </a:t>
            </a:r>
            <a:r>
              <a:rPr lang="fr-FR" dirty="0" err="1"/>
              <a:t>Confidential</a:t>
            </a:r>
            <a:endParaRPr lang="en-US" dirty="0"/>
          </a:p>
        </p:txBody>
      </p:sp>
      <p:grpSp>
        <p:nvGrpSpPr>
          <p:cNvPr id="70659" name="Group 54"/>
          <p:cNvGrpSpPr>
            <a:grpSpLocks/>
          </p:cNvGrpSpPr>
          <p:nvPr/>
        </p:nvGrpSpPr>
        <p:grpSpPr bwMode="auto">
          <a:xfrm>
            <a:off x="3241675" y="2444750"/>
            <a:ext cx="2682875" cy="1517650"/>
            <a:chOff x="2088" y="2803"/>
            <a:chExt cx="1584" cy="422"/>
          </a:xfrm>
        </p:grpSpPr>
        <p:sp>
          <p:nvSpPr>
            <p:cNvPr id="70677" name="Rectangle 14"/>
            <p:cNvSpPr>
              <a:spLocks noChangeArrowheads="1"/>
            </p:cNvSpPr>
            <p:nvPr/>
          </p:nvSpPr>
          <p:spPr bwMode="auto">
            <a:xfrm>
              <a:off x="2088" y="2803"/>
              <a:ext cx="1584" cy="422"/>
            </a:xfrm>
            <a:prstGeom prst="roundRect">
              <a:avLst>
                <a:gd name="adj" fmla="val 9213"/>
              </a:avLst>
            </a:prstGeom>
            <a:solidFill>
              <a:srgbClr val="595959"/>
            </a:solidFill>
            <a:ln w="9525">
              <a:noFill/>
              <a:miter lim="800000"/>
              <a:headEnd/>
              <a:tailEnd/>
            </a:ln>
          </p:spPr>
          <p:txBody>
            <a:bodyPr anchor="ctr"/>
            <a:lstStyle/>
            <a:p>
              <a:pPr marL="231775" indent="-115888">
                <a:lnSpc>
                  <a:spcPct val="110000"/>
                </a:lnSpc>
                <a:buSzPct val="90000"/>
                <a:buFont typeface="Wingdings 3" pitchFamily="18" charset="2"/>
                <a:buChar char="}"/>
              </a:pPr>
              <a:r>
                <a:rPr lang="en-US" sz="1800" b="0">
                  <a:solidFill>
                    <a:schemeClr val="bg1"/>
                  </a:solidFill>
                  <a:latin typeface="Arial" charset="0"/>
                  <a:sym typeface="Arial" charset="0"/>
                </a:rPr>
                <a:t>Faster time to value</a:t>
              </a:r>
            </a:p>
            <a:p>
              <a:pPr marL="231775" indent="-115888">
                <a:lnSpc>
                  <a:spcPct val="110000"/>
                </a:lnSpc>
                <a:buSzPct val="90000"/>
                <a:buFont typeface="Wingdings 3" pitchFamily="18" charset="2"/>
                <a:buChar char="}"/>
              </a:pPr>
              <a:r>
                <a:rPr lang="en-US" sz="1800" b="0">
                  <a:solidFill>
                    <a:schemeClr val="bg1"/>
                  </a:solidFill>
                  <a:latin typeface="Arial" charset="0"/>
                  <a:sym typeface="Arial" charset="0"/>
                </a:rPr>
                <a:t>Economies of Scale </a:t>
              </a:r>
            </a:p>
            <a:p>
              <a:pPr marL="231775" indent="-115888">
                <a:lnSpc>
                  <a:spcPct val="110000"/>
                </a:lnSpc>
                <a:buSzPct val="90000"/>
                <a:buFont typeface="Wingdings 3" pitchFamily="18" charset="2"/>
                <a:buChar char="}"/>
              </a:pPr>
              <a:r>
                <a:rPr lang="en-US" sz="1800" b="0">
                  <a:solidFill>
                    <a:schemeClr val="bg1"/>
                  </a:solidFill>
                  <a:latin typeface="Arial" charset="0"/>
                  <a:sym typeface="Arial" charset="0"/>
                </a:rPr>
                <a:t>Scalability</a:t>
              </a:r>
            </a:p>
            <a:p>
              <a:pPr marL="231775" indent="-115888">
                <a:lnSpc>
                  <a:spcPct val="110000"/>
                </a:lnSpc>
                <a:buSzPct val="90000"/>
                <a:buFont typeface="Wingdings 3" pitchFamily="18" charset="2"/>
                <a:buChar char="}"/>
              </a:pPr>
              <a:r>
                <a:rPr lang="en-US" sz="1800" b="0">
                  <a:solidFill>
                    <a:schemeClr val="bg1"/>
                  </a:solidFill>
                  <a:latin typeface="Arial" charset="0"/>
                  <a:sym typeface="Arial" charset="0"/>
                </a:rPr>
                <a:t>Automatic Upgrades</a:t>
              </a:r>
            </a:p>
          </p:txBody>
        </p:sp>
        <p:sp>
          <p:nvSpPr>
            <p:cNvPr id="70678" name="Rectangle 8"/>
            <p:cNvSpPr>
              <a:spLocks noChangeArrowheads="1"/>
            </p:cNvSpPr>
            <p:nvPr/>
          </p:nvSpPr>
          <p:spPr bwMode="auto">
            <a:xfrm>
              <a:off x="2149" y="2831"/>
              <a:ext cx="1446" cy="363"/>
            </a:xfrm>
            <a:prstGeom prst="roundRect">
              <a:avLst>
                <a:gd name="adj" fmla="val 6912"/>
              </a:avLst>
            </a:prstGeom>
            <a:noFill/>
            <a:ln w="6350" algn="ctr">
              <a:solidFill>
                <a:schemeClr val="bg1"/>
              </a:solidFill>
              <a:round/>
              <a:headEnd/>
              <a:tailEnd type="triangle" w="med" len="med"/>
            </a:ln>
          </p:spPr>
          <p:txBody>
            <a:bodyPr anchor="ctr"/>
            <a:lstStyle/>
            <a:p>
              <a:pPr algn="ctr"/>
              <a:endParaRPr lang="en-US" sz="2400">
                <a:solidFill>
                  <a:schemeClr val="bg1"/>
                </a:solidFill>
                <a:latin typeface="Arial" charset="0"/>
              </a:endParaRPr>
            </a:p>
          </p:txBody>
        </p:sp>
      </p:grpSp>
      <p:grpSp>
        <p:nvGrpSpPr>
          <p:cNvPr id="70660" name="קבוצה 33"/>
          <p:cNvGrpSpPr>
            <a:grpSpLocks/>
          </p:cNvGrpSpPr>
          <p:nvPr/>
        </p:nvGrpSpPr>
        <p:grpSpPr bwMode="auto">
          <a:xfrm>
            <a:off x="6321425" y="46038"/>
            <a:ext cx="2819400" cy="1250950"/>
            <a:chOff x="4495800" y="34173"/>
            <a:chExt cx="2819400" cy="1251647"/>
          </a:xfrm>
        </p:grpSpPr>
        <p:pic>
          <p:nvPicPr>
            <p:cNvPr id="70670" name="תמונה 24" descr="cloud.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27" name="Oval 12"/>
            <p:cNvSpPr>
              <a:spLocks noChangeArrowheads="1"/>
            </p:cNvSpPr>
            <p:nvPr/>
          </p:nvSpPr>
          <p:spPr bwMode="auto">
            <a:xfrm>
              <a:off x="6429375" y="636170"/>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28" name="Oval 5"/>
            <p:cNvSpPr>
              <a:spLocks noChangeArrowheads="1"/>
            </p:cNvSpPr>
            <p:nvPr/>
          </p:nvSpPr>
          <p:spPr bwMode="auto">
            <a:xfrm>
              <a:off x="5476875" y="836307"/>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29" name="Oval 9"/>
            <p:cNvSpPr>
              <a:spLocks noChangeArrowheads="1"/>
            </p:cNvSpPr>
            <p:nvPr/>
          </p:nvSpPr>
          <p:spPr bwMode="auto">
            <a:xfrm>
              <a:off x="5033963" y="335966"/>
              <a:ext cx="1160462" cy="200136"/>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Multi-tenancy</a:t>
              </a:r>
            </a:p>
          </p:txBody>
        </p:sp>
        <p:sp>
          <p:nvSpPr>
            <p:cNvPr id="30" name="Oval 10"/>
            <p:cNvSpPr>
              <a:spLocks noChangeArrowheads="1"/>
            </p:cNvSpPr>
            <p:nvPr/>
          </p:nvSpPr>
          <p:spPr bwMode="auto">
            <a:xfrm>
              <a:off x="5395913" y="602815"/>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sp>
          <p:nvSpPr>
            <p:cNvPr id="31"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32" name="Oval 8"/>
            <p:cNvSpPr>
              <a:spLocks noChangeArrowheads="1"/>
            </p:cNvSpPr>
            <p:nvPr/>
          </p:nvSpPr>
          <p:spPr bwMode="auto">
            <a:xfrm>
              <a:off x="6316663" y="420150"/>
              <a:ext cx="519112"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Security</a:t>
              </a:r>
            </a:p>
          </p:txBody>
        </p:sp>
      </p:grpSp>
      <p:sp>
        <p:nvSpPr>
          <p:cNvPr id="24" name="מלבן מעוגל 4"/>
          <p:cNvSpPr/>
          <p:nvPr/>
        </p:nvSpPr>
        <p:spPr bwMode="auto">
          <a:xfrm>
            <a:off x="633413" y="1909763"/>
            <a:ext cx="2428875" cy="2357437"/>
          </a:xfrm>
          <a:prstGeom prst="roundRect">
            <a:avLst>
              <a:gd name="adj" fmla="val 5566"/>
            </a:avLst>
          </a:prstGeom>
          <a:solidFill>
            <a:schemeClr val="bg1">
              <a:lumMod val="95000"/>
            </a:schemeClr>
          </a:solidFill>
          <a:ln w="635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sp>
        <p:nvSpPr>
          <p:cNvPr id="26" name="מלבן עם פינות מעוגלות באותו צד 25"/>
          <p:cNvSpPr/>
          <p:nvPr/>
        </p:nvSpPr>
        <p:spPr bwMode="auto">
          <a:xfrm>
            <a:off x="633413" y="1719263"/>
            <a:ext cx="2428875" cy="469900"/>
          </a:xfrm>
          <a:prstGeom prst="round2SameRect">
            <a:avLst>
              <a:gd name="adj1" fmla="val 30959"/>
              <a:gd name="adj2" fmla="val 0"/>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w="635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sp>
        <p:nvSpPr>
          <p:cNvPr id="70663" name="Rectangle 4"/>
          <p:cNvSpPr>
            <a:spLocks/>
          </p:cNvSpPr>
          <p:nvPr/>
        </p:nvSpPr>
        <p:spPr bwMode="auto">
          <a:xfrm>
            <a:off x="723900" y="1816100"/>
            <a:ext cx="2197100" cy="280988"/>
          </a:xfrm>
          <a:prstGeom prst="rect">
            <a:avLst/>
          </a:prstGeom>
          <a:noFill/>
          <a:ln w="9525">
            <a:noFill/>
            <a:miter lim="800000"/>
            <a:headEnd/>
            <a:tailEnd/>
          </a:ln>
        </p:spPr>
        <p:txBody>
          <a:bodyPr lIns="10587" tIns="10587" rIns="10587" bIns="10587" anchor="ctr"/>
          <a:lstStyle/>
          <a:p>
            <a:pPr algn="ctr">
              <a:spcBef>
                <a:spcPts val="213"/>
              </a:spcBef>
            </a:pPr>
            <a:r>
              <a:rPr lang="en-US" sz="2000">
                <a:solidFill>
                  <a:schemeClr val="bg1"/>
                </a:solidFill>
                <a:ea typeface="MS PGothic" pitchFamily="34" charset="-128"/>
                <a:sym typeface="Arial" charset="0"/>
              </a:rPr>
              <a:t>Multi-tenant</a:t>
            </a:r>
          </a:p>
        </p:txBody>
      </p:sp>
      <p:sp>
        <p:nvSpPr>
          <p:cNvPr id="33" name="מלבן מעוגל 4"/>
          <p:cNvSpPr/>
          <p:nvPr/>
        </p:nvSpPr>
        <p:spPr bwMode="auto">
          <a:xfrm>
            <a:off x="6096000" y="1909763"/>
            <a:ext cx="2428875" cy="2357437"/>
          </a:xfrm>
          <a:prstGeom prst="roundRect">
            <a:avLst>
              <a:gd name="adj" fmla="val 5200"/>
            </a:avLst>
          </a:prstGeom>
          <a:solidFill>
            <a:schemeClr val="bg1">
              <a:lumMod val="95000"/>
            </a:schemeClr>
          </a:solidFill>
          <a:ln w="635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sp>
        <p:nvSpPr>
          <p:cNvPr id="34" name="מלבן עם פינות מעוגלות באותו צד 33"/>
          <p:cNvSpPr/>
          <p:nvPr/>
        </p:nvSpPr>
        <p:spPr bwMode="auto">
          <a:xfrm>
            <a:off x="6096000" y="1719263"/>
            <a:ext cx="2428875" cy="469900"/>
          </a:xfrm>
          <a:prstGeom prst="round2SameRect">
            <a:avLst>
              <a:gd name="adj1" fmla="val 30959"/>
              <a:gd name="adj2" fmla="val 0"/>
            </a:avLst>
          </a:prstGeom>
          <a:gradFill flip="none" rotWithShape="1">
            <a:gsLst>
              <a:gs pos="0">
                <a:srgbClr val="2C4D82">
                  <a:shade val="30000"/>
                  <a:satMod val="115000"/>
                </a:srgbClr>
              </a:gs>
              <a:gs pos="50000">
                <a:srgbClr val="2C4D82">
                  <a:shade val="67500"/>
                  <a:satMod val="115000"/>
                </a:srgbClr>
              </a:gs>
              <a:gs pos="100000">
                <a:srgbClr val="2C4D82">
                  <a:shade val="100000"/>
                  <a:satMod val="115000"/>
                </a:srgbClr>
              </a:gs>
            </a:gsLst>
            <a:lin ang="16200000" scaled="1"/>
            <a:tileRect/>
          </a:gradFill>
          <a:ln w="6350" cap="flat" cmpd="sng" algn="ctr">
            <a:solidFill>
              <a:schemeClr val="bg2">
                <a:lumMod val="60000"/>
                <a:lumOff val="40000"/>
              </a:schemeClr>
            </a:solidFill>
            <a:prstDash val="solid"/>
            <a:round/>
            <a:headEnd type="none" w="med" len="med"/>
            <a:tailEnd type="triangle" w="med" len="med"/>
          </a:ln>
          <a:effectLst/>
        </p:spPr>
        <p:txBody>
          <a:bodyPr/>
          <a:lstStyle/>
          <a:p>
            <a:pPr algn="ctr">
              <a:defRPr/>
            </a:pPr>
            <a:endParaRPr lang="en-US">
              <a:latin typeface="Arial" pitchFamily="34" charset="0"/>
              <a:cs typeface="Arial" pitchFamily="34" charset="0"/>
            </a:endParaRPr>
          </a:p>
        </p:txBody>
      </p:sp>
      <p:sp>
        <p:nvSpPr>
          <p:cNvPr id="70666" name="Rectangle 2"/>
          <p:cNvSpPr>
            <a:spLocks/>
          </p:cNvSpPr>
          <p:nvPr/>
        </p:nvSpPr>
        <p:spPr bwMode="auto">
          <a:xfrm>
            <a:off x="6154738" y="1808163"/>
            <a:ext cx="2286000" cy="280987"/>
          </a:xfrm>
          <a:prstGeom prst="rect">
            <a:avLst/>
          </a:prstGeom>
          <a:noFill/>
          <a:ln w="9525">
            <a:noFill/>
            <a:miter lim="800000"/>
            <a:headEnd/>
            <a:tailEnd/>
          </a:ln>
        </p:spPr>
        <p:txBody>
          <a:bodyPr lIns="10587" tIns="10587" rIns="10587" bIns="10587" anchor="ctr"/>
          <a:lstStyle/>
          <a:p>
            <a:pPr algn="ctr">
              <a:spcBef>
                <a:spcPts val="213"/>
              </a:spcBef>
            </a:pPr>
            <a:r>
              <a:rPr lang="en-US" sz="2000">
                <a:solidFill>
                  <a:schemeClr val="bg1"/>
                </a:solidFill>
                <a:ea typeface="MS PGothic" pitchFamily="34" charset="-128"/>
                <a:sym typeface="Arial" charset="0"/>
              </a:rPr>
              <a:t>Subscription</a:t>
            </a:r>
          </a:p>
        </p:txBody>
      </p:sp>
      <p:pic>
        <p:nvPicPr>
          <p:cNvPr id="7066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4463" y="2384425"/>
            <a:ext cx="1644650" cy="1658938"/>
          </a:xfrm>
          <a:prstGeom prst="rect">
            <a:avLst/>
          </a:prstGeom>
          <a:noFill/>
          <a:ln w="9525">
            <a:noFill/>
            <a:miter lim="800000"/>
            <a:headEnd/>
            <a:tailEnd/>
          </a:ln>
        </p:spPr>
      </p:pic>
      <p:sp>
        <p:nvSpPr>
          <p:cNvPr id="13" name="Rectangle 11"/>
          <p:cNvSpPr>
            <a:spLocks noChangeArrowheads="1"/>
          </p:cNvSpPr>
          <p:nvPr/>
        </p:nvSpPr>
        <p:spPr bwMode="auto">
          <a:xfrm>
            <a:off x="1150938" y="5257800"/>
            <a:ext cx="6740525" cy="1219200"/>
          </a:xfrm>
          <a:prstGeom prst="roundRect">
            <a:avLst>
              <a:gd name="adj" fmla="val 12428"/>
            </a:avLst>
          </a:prstGeom>
          <a:solidFill>
            <a:schemeClr val="tx1">
              <a:lumMod val="85000"/>
              <a:lumOff val="15000"/>
              <a:alpha val="84000"/>
            </a:schemeClr>
          </a:solidFill>
          <a:ln>
            <a:solidFill>
              <a:schemeClr val="bg2">
                <a:lumMod val="40000"/>
                <a:lumOff val="60000"/>
              </a:schemeClr>
            </a:solidFill>
          </a:ln>
        </p:spPr>
        <p:txBody>
          <a:bodyPr anchor="ctr"/>
          <a:lstStyle/>
          <a:p>
            <a:pPr marL="55563">
              <a:lnSpc>
                <a:spcPct val="90000"/>
              </a:lnSpc>
              <a:defRPr/>
            </a:pPr>
            <a:r>
              <a:rPr lang="en-US" altLang="zh-CN" sz="1600" i="1" dirty="0">
                <a:solidFill>
                  <a:schemeClr val="bg1"/>
                </a:solidFill>
                <a:ea typeface="SimSun" pitchFamily="2" charset="-122"/>
                <a:cs typeface="Arial" pitchFamily="34" charset="0"/>
              </a:rPr>
              <a:t>“Without multi-tenancy, a </a:t>
            </a:r>
            <a:r>
              <a:rPr lang="en-US" altLang="zh-CN" sz="1600" i="1" dirty="0" err="1">
                <a:solidFill>
                  <a:schemeClr val="bg1"/>
                </a:solidFill>
                <a:ea typeface="SimSun" pitchFamily="2" charset="-122"/>
                <a:cs typeface="Arial" pitchFamily="34" charset="0"/>
              </a:rPr>
              <a:t>SaaS</a:t>
            </a:r>
            <a:r>
              <a:rPr lang="en-US" altLang="zh-CN" sz="1600" i="1" dirty="0">
                <a:solidFill>
                  <a:schemeClr val="bg1"/>
                </a:solidFill>
                <a:ea typeface="SimSun" pitchFamily="2" charset="-122"/>
                <a:cs typeface="Arial" pitchFamily="34" charset="0"/>
              </a:rPr>
              <a:t> offering can’t cultivate a Web 2.0-like community of developers who add functionality that all can share.”</a:t>
            </a:r>
            <a:endParaRPr lang="en-US" altLang="zh-CN" sz="1200" b="0" i="1" dirty="0">
              <a:solidFill>
                <a:schemeClr val="bg1"/>
              </a:solidFill>
              <a:ea typeface="SimSun" pitchFamily="2" charset="-122"/>
              <a:cs typeface="Arial" pitchFamily="34" charset="0"/>
            </a:endParaRPr>
          </a:p>
          <a:p>
            <a:pPr lvl="4" algn="r">
              <a:lnSpc>
                <a:spcPct val="90000"/>
              </a:lnSpc>
              <a:defRPr/>
            </a:pPr>
            <a:r>
              <a:rPr lang="en-US" altLang="zh-CN" sz="1200" b="0" i="1" dirty="0">
                <a:solidFill>
                  <a:schemeClr val="bg1"/>
                </a:solidFill>
                <a:ea typeface="SimSun" pitchFamily="2" charset="-122"/>
                <a:cs typeface="Arial" pitchFamily="34" charset="0"/>
              </a:rPr>
              <a:t>Eric Knorr (InfoWorld)</a:t>
            </a:r>
          </a:p>
        </p:txBody>
      </p:sp>
      <p:pic>
        <p:nvPicPr>
          <p:cNvPr id="70669" name="Picture 24" descr="multi-ten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473325"/>
            <a:ext cx="1517650" cy="1641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Relentless on Security – a Multi-Dimensional Approach</a:t>
            </a:r>
            <a:endParaRPr lang="en-US" dirty="0"/>
          </a:p>
        </p:txBody>
      </p:sp>
      <p:sp>
        <p:nvSpPr>
          <p:cNvPr id="78" name="מלבן מעוגל 57"/>
          <p:cNvSpPr/>
          <p:nvPr/>
        </p:nvSpPr>
        <p:spPr bwMode="auto">
          <a:xfrm flipV="1">
            <a:off x="121298" y="914399"/>
            <a:ext cx="8810135" cy="5558428"/>
          </a:xfrm>
          <a:prstGeom prst="roundRect">
            <a:avLst>
              <a:gd name="adj" fmla="val 2523"/>
            </a:avLst>
          </a:prstGeom>
          <a:gradFill>
            <a:gsLst>
              <a:gs pos="0">
                <a:srgbClr val="0070C0">
                  <a:shade val="30000"/>
                  <a:satMod val="115000"/>
                </a:srgbClr>
              </a:gs>
              <a:gs pos="0">
                <a:srgbClr val="0070C0">
                  <a:shade val="67500"/>
                  <a:satMod val="115000"/>
                  <a:alpha val="48000"/>
                </a:srgbClr>
              </a:gs>
              <a:gs pos="93000">
                <a:srgbClr val="0070C0">
                  <a:shade val="100000"/>
                  <a:satMod val="115000"/>
                  <a:alpha val="10000"/>
                </a:srgbClr>
              </a:gs>
            </a:gsLst>
            <a:lin ang="5400000" scaled="1"/>
          </a:gra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sz="1800" b="0">
              <a:solidFill>
                <a:srgbClr val="000000"/>
              </a:solidFill>
              <a:latin typeface="Arial" charset="0"/>
              <a:cs typeface="Arial"/>
            </a:endParaRPr>
          </a:p>
        </p:txBody>
      </p:sp>
      <p:sp>
        <p:nvSpPr>
          <p:cNvPr id="90" name="מלבן 32"/>
          <p:cNvSpPr/>
          <p:nvPr/>
        </p:nvSpPr>
        <p:spPr bwMode="auto">
          <a:xfrm rot="5400000">
            <a:off x="6098288" y="-1253094"/>
            <a:ext cx="502312" cy="5091674"/>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02" name="מלבן 39"/>
          <p:cNvSpPr/>
          <p:nvPr/>
        </p:nvSpPr>
        <p:spPr bwMode="auto">
          <a:xfrm rot="5400000">
            <a:off x="2003027" y="-269534"/>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defTabSz="457200" rtl="1"/>
            <a:endParaRPr lang="en-US" sz="1600" b="0" dirty="0">
              <a:solidFill>
                <a:srgbClr val="FFFFFF"/>
              </a:solidFill>
            </a:endParaRPr>
          </a:p>
        </p:txBody>
      </p:sp>
      <p:sp>
        <p:nvSpPr>
          <p:cNvPr id="107" name="מלבן 46"/>
          <p:cNvSpPr/>
          <p:nvPr/>
        </p:nvSpPr>
        <p:spPr bwMode="auto">
          <a:xfrm rot="5400000">
            <a:off x="6098289" y="-720784"/>
            <a:ext cx="502310" cy="5091674"/>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08" name="מלבן 58"/>
          <p:cNvSpPr/>
          <p:nvPr/>
        </p:nvSpPr>
        <p:spPr bwMode="auto">
          <a:xfrm rot="5400000">
            <a:off x="2003027" y="262777"/>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r" defTabSz="457200"/>
            <a:endParaRPr lang="en-US" sz="1600" b="0" dirty="0">
              <a:solidFill>
                <a:srgbClr val="FFFFFF"/>
              </a:solidFill>
            </a:endParaRPr>
          </a:p>
        </p:txBody>
      </p:sp>
      <p:sp>
        <p:nvSpPr>
          <p:cNvPr id="109" name="מלבן 70"/>
          <p:cNvSpPr/>
          <p:nvPr/>
        </p:nvSpPr>
        <p:spPr bwMode="auto">
          <a:xfrm rot="5400000">
            <a:off x="6098288" y="-188472"/>
            <a:ext cx="502312" cy="5091674"/>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0" name="מלבן 72"/>
          <p:cNvSpPr/>
          <p:nvPr/>
        </p:nvSpPr>
        <p:spPr bwMode="auto">
          <a:xfrm rot="5400000">
            <a:off x="2003027" y="795088"/>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11" name="מלבן 74"/>
          <p:cNvSpPr/>
          <p:nvPr/>
        </p:nvSpPr>
        <p:spPr bwMode="auto">
          <a:xfrm rot="5400000">
            <a:off x="6098287" y="343840"/>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2" name="מלבן 76"/>
          <p:cNvSpPr/>
          <p:nvPr/>
        </p:nvSpPr>
        <p:spPr bwMode="auto">
          <a:xfrm rot="5400000">
            <a:off x="2003027" y="1327399"/>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r" defTabSz="457200"/>
            <a:endParaRPr lang="en-US" sz="1600" b="0" dirty="0">
              <a:solidFill>
                <a:srgbClr val="FFFFFF"/>
              </a:solidFill>
            </a:endParaRPr>
          </a:p>
        </p:txBody>
      </p:sp>
      <p:sp>
        <p:nvSpPr>
          <p:cNvPr id="113" name="מלבן 78"/>
          <p:cNvSpPr/>
          <p:nvPr/>
        </p:nvSpPr>
        <p:spPr bwMode="auto">
          <a:xfrm rot="5400000">
            <a:off x="6098287" y="876151"/>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4" name="מלבן 80"/>
          <p:cNvSpPr/>
          <p:nvPr/>
        </p:nvSpPr>
        <p:spPr bwMode="auto">
          <a:xfrm rot="5400000">
            <a:off x="2003027" y="1859710"/>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15" name="מלבן 82"/>
          <p:cNvSpPr/>
          <p:nvPr/>
        </p:nvSpPr>
        <p:spPr bwMode="auto">
          <a:xfrm rot="5400000">
            <a:off x="6098287" y="1408462"/>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6" name="מלבן 84"/>
          <p:cNvSpPr/>
          <p:nvPr/>
        </p:nvSpPr>
        <p:spPr bwMode="auto">
          <a:xfrm rot="5400000">
            <a:off x="2003027" y="2392021"/>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17" name="מלבן 86"/>
          <p:cNvSpPr/>
          <p:nvPr/>
        </p:nvSpPr>
        <p:spPr bwMode="auto">
          <a:xfrm rot="5400000">
            <a:off x="6098287" y="1940773"/>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18" name="מלבן 88"/>
          <p:cNvSpPr/>
          <p:nvPr/>
        </p:nvSpPr>
        <p:spPr bwMode="auto">
          <a:xfrm rot="5400000">
            <a:off x="2003027" y="2924332"/>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19" name="מלבן 90"/>
          <p:cNvSpPr/>
          <p:nvPr/>
        </p:nvSpPr>
        <p:spPr bwMode="auto">
          <a:xfrm rot="5400000">
            <a:off x="6098287" y="2473084"/>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20" name="מלבן 92"/>
          <p:cNvSpPr/>
          <p:nvPr/>
        </p:nvSpPr>
        <p:spPr bwMode="auto">
          <a:xfrm rot="5400000">
            <a:off x="2003027" y="3456643"/>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21" name="מלבן 94"/>
          <p:cNvSpPr/>
          <p:nvPr/>
        </p:nvSpPr>
        <p:spPr bwMode="auto">
          <a:xfrm rot="5400000">
            <a:off x="6098287" y="3005395"/>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22" name="מלבן 96"/>
          <p:cNvSpPr/>
          <p:nvPr/>
        </p:nvSpPr>
        <p:spPr bwMode="auto">
          <a:xfrm rot="5400000">
            <a:off x="2003027" y="3988954"/>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23" name="מלבן 98"/>
          <p:cNvSpPr/>
          <p:nvPr/>
        </p:nvSpPr>
        <p:spPr bwMode="auto">
          <a:xfrm rot="5400000">
            <a:off x="6098287" y="3537702"/>
            <a:ext cx="502312" cy="5091672"/>
          </a:xfrm>
          <a:prstGeom prst="rect">
            <a:avLst/>
          </a:prstGeom>
          <a:gradFill>
            <a:gsLst>
              <a:gs pos="7000">
                <a:schemeClr val="tx1">
                  <a:lumMod val="75000"/>
                  <a:lumOff val="25000"/>
                  <a:alpha val="0"/>
                </a:schemeClr>
              </a:gs>
              <a:gs pos="50000">
                <a:schemeClr val="bg1"/>
              </a:gs>
              <a:gs pos="91000">
                <a:schemeClr val="bg1"/>
              </a:gs>
            </a:gsLst>
            <a:lin ang="5400000" scaled="0"/>
          </a:gra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57200"/>
            <a:endParaRPr lang="en-US" sz="1200" b="0" dirty="0">
              <a:solidFill>
                <a:srgbClr val="FFFFFF"/>
              </a:solidFill>
            </a:endParaRPr>
          </a:p>
        </p:txBody>
      </p:sp>
      <p:sp>
        <p:nvSpPr>
          <p:cNvPr id="124" name="מלבן 100"/>
          <p:cNvSpPr/>
          <p:nvPr/>
        </p:nvSpPr>
        <p:spPr bwMode="auto">
          <a:xfrm rot="5400000">
            <a:off x="2003027" y="4521261"/>
            <a:ext cx="502310" cy="3124551"/>
          </a:xfrm>
          <a:prstGeom prst="rect">
            <a:avLst/>
          </a:prstGeom>
          <a:solidFill>
            <a:schemeClr val="tx1">
              <a:lumMod val="75000"/>
              <a:lumOff val="25000"/>
              <a:alpha val="87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wrap="none" lIns="36000" tIns="0" rIns="36000" bIns="0" anchor="ctr"/>
          <a:lstStyle/>
          <a:p>
            <a:pPr algn="ctr" defTabSz="457200"/>
            <a:endParaRPr lang="en-US" sz="1600" b="0" dirty="0">
              <a:solidFill>
                <a:srgbClr val="FFFFFF"/>
              </a:solidFill>
            </a:endParaRPr>
          </a:p>
        </p:txBody>
      </p:sp>
      <p:sp>
        <p:nvSpPr>
          <p:cNvPr id="125" name="TextBox 124"/>
          <p:cNvSpPr txBox="1"/>
          <p:nvPr/>
        </p:nvSpPr>
        <p:spPr>
          <a:xfrm>
            <a:off x="3927385" y="5807866"/>
            <a:ext cx="4613128" cy="477159"/>
          </a:xfrm>
          <a:prstGeom prst="rect">
            <a:avLst/>
          </a:prstGeom>
          <a:noFill/>
        </p:spPr>
        <p:txBody>
          <a:bodyPr wrap="square" rtlCol="0">
            <a:spAutoFit/>
          </a:bodyPr>
          <a:lstStyle/>
          <a:p>
            <a:r>
              <a:rPr lang="en-US" sz="1200" b="0" dirty="0" smtClean="0">
                <a:solidFill>
                  <a:srgbClr val="2C4D82"/>
                </a:solidFill>
                <a:latin typeface="Arial" charset="0"/>
                <a:cs typeface="Arial"/>
              </a:rPr>
              <a:t>ISO 27001</a:t>
            </a:r>
            <a:r>
              <a:rPr lang="en-US" sz="1200" b="0" dirty="0">
                <a:solidFill>
                  <a:srgbClr val="2C4D82"/>
                </a:solidFill>
                <a:latin typeface="Arial" charset="0"/>
                <a:cs typeface="Arial"/>
              </a:rPr>
              <a:t>, </a:t>
            </a:r>
            <a:r>
              <a:rPr lang="en-US" sz="1200" b="0" dirty="0" smtClean="0">
                <a:solidFill>
                  <a:srgbClr val="2C4D82"/>
                </a:solidFill>
                <a:latin typeface="Arial" charset="0"/>
                <a:cs typeface="Arial"/>
              </a:rPr>
              <a:t>ISO 27018, ISO 22301, SSAE-16 SOC, GDPR, </a:t>
            </a:r>
            <a:r>
              <a:rPr lang="en-US" sz="1200" b="0" dirty="0">
                <a:solidFill>
                  <a:srgbClr val="2C4D82"/>
                </a:solidFill>
                <a:latin typeface="Arial" charset="0"/>
                <a:cs typeface="Arial"/>
              </a:rPr>
              <a:t>Data </a:t>
            </a:r>
            <a:r>
              <a:rPr lang="en-US" sz="1200" b="0" dirty="0" smtClean="0">
                <a:solidFill>
                  <a:srgbClr val="2C4D82"/>
                </a:solidFill>
                <a:latin typeface="Arial" charset="0"/>
                <a:cs typeface="Arial"/>
              </a:rPr>
              <a:t>processing  agreements, independent audit, risk management </a:t>
            </a:r>
            <a:endParaRPr lang="en-US" sz="1200" b="0" dirty="0">
              <a:solidFill>
                <a:srgbClr val="2C4D82"/>
              </a:solidFill>
              <a:latin typeface="Arial" charset="0"/>
              <a:cs typeface="Arial"/>
            </a:endParaRPr>
          </a:p>
        </p:txBody>
      </p:sp>
      <p:sp>
        <p:nvSpPr>
          <p:cNvPr id="126" name="TextBox 125"/>
          <p:cNvSpPr txBox="1"/>
          <p:nvPr/>
        </p:nvSpPr>
        <p:spPr>
          <a:xfrm>
            <a:off x="3927385" y="1026544"/>
            <a:ext cx="5244674" cy="477159"/>
          </a:xfrm>
          <a:prstGeom prst="rect">
            <a:avLst/>
          </a:prstGeom>
          <a:noFill/>
        </p:spPr>
        <p:txBody>
          <a:bodyPr wrap="square" rtlCol="0">
            <a:spAutoFit/>
          </a:bodyPr>
          <a:lstStyle/>
          <a:p>
            <a:r>
              <a:rPr lang="en-US" sz="1200" b="0" dirty="0">
                <a:solidFill>
                  <a:srgbClr val="2C4D82"/>
                </a:solidFill>
                <a:latin typeface="Arial" charset="0"/>
                <a:cs typeface="Arial"/>
              </a:rPr>
              <a:t>24/7 security, </a:t>
            </a:r>
            <a:r>
              <a:rPr lang="en-US" sz="1200" b="0" dirty="0" smtClean="0">
                <a:solidFill>
                  <a:srgbClr val="2C4D82"/>
                </a:solidFill>
                <a:latin typeface="Arial" charset="0"/>
                <a:cs typeface="Arial"/>
              </a:rPr>
              <a:t>biometric authentication, </a:t>
            </a:r>
            <a:r>
              <a:rPr lang="en-US" sz="1200" b="0" dirty="0">
                <a:solidFill>
                  <a:srgbClr val="2C4D82"/>
                </a:solidFill>
                <a:latin typeface="Arial" charset="0"/>
                <a:cs typeface="Arial"/>
              </a:rPr>
              <a:t>Redundant power systems </a:t>
            </a:r>
            <a:r>
              <a:rPr lang="en-US" sz="1200" b="0" dirty="0" smtClean="0">
                <a:solidFill>
                  <a:srgbClr val="2C4D82"/>
                </a:solidFill>
                <a:latin typeface="Arial" charset="0"/>
                <a:cs typeface="Arial"/>
              </a:rPr>
              <a:t>including UPS </a:t>
            </a:r>
            <a:r>
              <a:rPr lang="en-US" sz="1200" b="0" dirty="0">
                <a:solidFill>
                  <a:srgbClr val="2C4D82"/>
                </a:solidFill>
                <a:latin typeface="Arial" charset="0"/>
                <a:cs typeface="Arial"/>
              </a:rPr>
              <a:t>and </a:t>
            </a:r>
            <a:r>
              <a:rPr lang="en-US" sz="1200" b="0" dirty="0" smtClean="0">
                <a:solidFill>
                  <a:srgbClr val="2C4D82"/>
                </a:solidFill>
                <a:latin typeface="Arial" charset="0"/>
                <a:cs typeface="Arial"/>
              </a:rPr>
              <a:t>generators, video </a:t>
            </a:r>
            <a:r>
              <a:rPr lang="en-US" sz="1200" b="0" dirty="0">
                <a:solidFill>
                  <a:srgbClr val="2C4D82"/>
                </a:solidFill>
                <a:latin typeface="Arial" charset="0"/>
                <a:cs typeface="Arial"/>
              </a:rPr>
              <a:t>surveillance, </a:t>
            </a:r>
            <a:r>
              <a:rPr lang="en-US" sz="1200" b="0" dirty="0" smtClean="0">
                <a:solidFill>
                  <a:srgbClr val="2C4D82"/>
                </a:solidFill>
                <a:latin typeface="Arial" charset="0"/>
                <a:cs typeface="Arial"/>
              </a:rPr>
              <a:t>authorized </a:t>
            </a:r>
            <a:r>
              <a:rPr lang="en-US" sz="1200" b="0" dirty="0">
                <a:solidFill>
                  <a:srgbClr val="2C4D82"/>
                </a:solidFill>
                <a:latin typeface="Arial" charset="0"/>
                <a:cs typeface="Arial"/>
              </a:rPr>
              <a:t>personnel </a:t>
            </a:r>
          </a:p>
        </p:txBody>
      </p:sp>
      <p:sp>
        <p:nvSpPr>
          <p:cNvPr id="127" name="TextBox 126"/>
          <p:cNvSpPr txBox="1"/>
          <p:nvPr/>
        </p:nvSpPr>
        <p:spPr>
          <a:xfrm>
            <a:off x="3927385" y="2604953"/>
            <a:ext cx="4613128" cy="477159"/>
          </a:xfrm>
          <a:prstGeom prst="rect">
            <a:avLst/>
          </a:prstGeom>
          <a:noFill/>
        </p:spPr>
        <p:txBody>
          <a:bodyPr wrap="square" rtlCol="0">
            <a:spAutoFit/>
          </a:bodyPr>
          <a:lstStyle/>
          <a:p>
            <a:r>
              <a:rPr lang="en-US" sz="1200" b="0" dirty="0" smtClean="0">
                <a:solidFill>
                  <a:srgbClr val="2C4D82"/>
                </a:solidFill>
                <a:latin typeface="Arial" charset="0"/>
                <a:cs typeface="Arial"/>
              </a:rPr>
              <a:t>Security Development Lifecycle (SDLC), Continues monitoring ,vulnerability and Penetration </a:t>
            </a:r>
            <a:r>
              <a:rPr lang="en-US" sz="1200" b="0" dirty="0">
                <a:solidFill>
                  <a:srgbClr val="2C4D82"/>
                </a:solidFill>
                <a:latin typeface="Arial" charset="0"/>
                <a:cs typeface="Arial"/>
              </a:rPr>
              <a:t>tests</a:t>
            </a:r>
            <a:r>
              <a:rPr lang="en-US" sz="1200" b="0" dirty="0" smtClean="0">
                <a:solidFill>
                  <a:srgbClr val="2C4D82"/>
                </a:solidFill>
                <a:latin typeface="Arial" charset="0"/>
                <a:cs typeface="Arial"/>
              </a:rPr>
              <a:t>, OWASP Top10</a:t>
            </a:r>
            <a:endParaRPr lang="en-US" sz="1200" b="0" dirty="0">
              <a:solidFill>
                <a:srgbClr val="2C4D82"/>
              </a:solidFill>
              <a:latin typeface="Arial" charset="0"/>
              <a:cs typeface="Arial"/>
            </a:endParaRPr>
          </a:p>
        </p:txBody>
      </p:sp>
      <p:sp>
        <p:nvSpPr>
          <p:cNvPr id="128" name="TextBox 127"/>
          <p:cNvSpPr txBox="1"/>
          <p:nvPr/>
        </p:nvSpPr>
        <p:spPr>
          <a:xfrm>
            <a:off x="3927385" y="2067765"/>
            <a:ext cx="4925853" cy="461665"/>
          </a:xfrm>
          <a:prstGeom prst="rect">
            <a:avLst/>
          </a:prstGeom>
          <a:noFill/>
        </p:spPr>
        <p:txBody>
          <a:bodyPr wrap="square" rtlCol="0">
            <a:spAutoFit/>
          </a:bodyPr>
          <a:lstStyle/>
          <a:p>
            <a:r>
              <a:rPr lang="en-US" sz="1200" b="0" dirty="0">
                <a:solidFill>
                  <a:srgbClr val="2C4D82"/>
                </a:solidFill>
                <a:latin typeface="Arial" charset="0"/>
                <a:cs typeface="Arial"/>
              </a:rPr>
              <a:t>Vulnerability </a:t>
            </a:r>
            <a:r>
              <a:rPr lang="en-US" sz="1200" b="0" dirty="0" smtClean="0">
                <a:solidFill>
                  <a:srgbClr val="2C4D82"/>
                </a:solidFill>
                <a:latin typeface="Arial" charset="0"/>
                <a:cs typeface="Arial"/>
              </a:rPr>
              <a:t>scan and protection, Intrusion </a:t>
            </a:r>
            <a:r>
              <a:rPr lang="en-US" sz="1200" b="0" dirty="0">
                <a:solidFill>
                  <a:srgbClr val="2C4D82"/>
                </a:solidFill>
                <a:latin typeface="Arial" charset="0"/>
                <a:cs typeface="Arial"/>
              </a:rPr>
              <a:t>Prevention System (IPS</a:t>
            </a:r>
            <a:r>
              <a:rPr lang="en-US" sz="1200" b="0" dirty="0" smtClean="0">
                <a:solidFill>
                  <a:srgbClr val="2C4D82"/>
                </a:solidFill>
                <a:latin typeface="Arial" charset="0"/>
                <a:cs typeface="Arial"/>
              </a:rPr>
              <a:t>), malware prevention, segregation, TSL/SSL encrypted communication</a:t>
            </a:r>
            <a:endParaRPr lang="en-US" sz="1200" b="0" dirty="0">
              <a:solidFill>
                <a:srgbClr val="2C4D82"/>
              </a:solidFill>
              <a:latin typeface="Arial" charset="0"/>
              <a:cs typeface="Arial"/>
            </a:endParaRPr>
          </a:p>
        </p:txBody>
      </p:sp>
      <p:sp>
        <p:nvSpPr>
          <p:cNvPr id="129" name="Rectangle 128"/>
          <p:cNvSpPr/>
          <p:nvPr/>
        </p:nvSpPr>
        <p:spPr>
          <a:xfrm>
            <a:off x="3927385" y="3127315"/>
            <a:ext cx="4847648" cy="477159"/>
          </a:xfrm>
          <a:prstGeom prst="rect">
            <a:avLst/>
          </a:prstGeom>
        </p:spPr>
        <p:txBody>
          <a:bodyPr wrap="square">
            <a:spAutoFit/>
          </a:bodyPr>
          <a:lstStyle/>
          <a:p>
            <a:r>
              <a:rPr lang="en-US" sz="1200" b="0" dirty="0" smtClean="0">
                <a:solidFill>
                  <a:srgbClr val="2C4D82"/>
                </a:solidFill>
                <a:latin typeface="Arial" charset="0"/>
                <a:cs typeface="Arial"/>
              </a:rPr>
              <a:t>Data isolation (Oracle VPD), encryption</a:t>
            </a:r>
            <a:r>
              <a:rPr lang="en-US" sz="1200" b="0" dirty="0">
                <a:solidFill>
                  <a:srgbClr val="2C4D82"/>
                </a:solidFill>
                <a:latin typeface="Arial" charset="0"/>
                <a:cs typeface="Arial"/>
              </a:rPr>
              <a:t>, </a:t>
            </a:r>
            <a:r>
              <a:rPr lang="en-US" sz="1200" b="0" dirty="0" smtClean="0">
                <a:solidFill>
                  <a:srgbClr val="2C4D82"/>
                </a:solidFill>
                <a:latin typeface="Arial" charset="0"/>
                <a:cs typeface="Arial"/>
              </a:rPr>
              <a:t>retention ,data</a:t>
            </a:r>
            <a:br>
              <a:rPr lang="en-US" sz="1200" b="0" dirty="0" smtClean="0">
                <a:solidFill>
                  <a:srgbClr val="2C4D82"/>
                </a:solidFill>
                <a:latin typeface="Arial" charset="0"/>
                <a:cs typeface="Arial"/>
              </a:rPr>
            </a:br>
            <a:r>
              <a:rPr lang="en-US" sz="1200" b="0" dirty="0" smtClean="0">
                <a:solidFill>
                  <a:srgbClr val="2C4D82"/>
                </a:solidFill>
                <a:latin typeface="Arial" charset="0"/>
                <a:cs typeface="Arial"/>
              </a:rPr>
              <a:t>sanitization (DoD 5220.22-M) </a:t>
            </a:r>
            <a:endParaRPr lang="en-US" sz="1200" b="0" dirty="0">
              <a:solidFill>
                <a:srgbClr val="2C4D82"/>
              </a:solidFill>
              <a:latin typeface="Arial" charset="0"/>
              <a:cs typeface="Arial"/>
            </a:endParaRPr>
          </a:p>
        </p:txBody>
      </p:sp>
      <p:sp>
        <p:nvSpPr>
          <p:cNvPr id="130" name="Rectangle 129"/>
          <p:cNvSpPr/>
          <p:nvPr/>
        </p:nvSpPr>
        <p:spPr>
          <a:xfrm>
            <a:off x="3927385" y="4247587"/>
            <a:ext cx="4925853" cy="477159"/>
          </a:xfrm>
          <a:prstGeom prst="rect">
            <a:avLst/>
          </a:prstGeom>
        </p:spPr>
        <p:txBody>
          <a:bodyPr wrap="square">
            <a:spAutoFit/>
          </a:bodyPr>
          <a:lstStyle/>
          <a:p>
            <a:r>
              <a:rPr lang="en-US" sz="1200" b="0" dirty="0" smtClean="0">
                <a:solidFill>
                  <a:srgbClr val="2C4D82"/>
                </a:solidFill>
                <a:latin typeface="Arial" charset="0"/>
                <a:cs typeface="Arial"/>
              </a:rPr>
              <a:t>High availability, database cluster, storage redundancy, frequent snapshots, offsite backups, 24x7 HUB, ISO 22301 certified</a:t>
            </a:r>
            <a:endParaRPr lang="en-US" sz="1200" b="0" dirty="0">
              <a:solidFill>
                <a:srgbClr val="2C4D82"/>
              </a:solidFill>
              <a:latin typeface="Arial" charset="0"/>
              <a:cs typeface="Arial"/>
            </a:endParaRPr>
          </a:p>
        </p:txBody>
      </p:sp>
      <p:sp>
        <p:nvSpPr>
          <p:cNvPr id="131" name="Rectangle 130"/>
          <p:cNvSpPr/>
          <p:nvPr/>
        </p:nvSpPr>
        <p:spPr>
          <a:xfrm>
            <a:off x="3927385" y="4750017"/>
            <a:ext cx="5004048" cy="477159"/>
          </a:xfrm>
          <a:prstGeom prst="rect">
            <a:avLst/>
          </a:prstGeom>
        </p:spPr>
        <p:txBody>
          <a:bodyPr wrap="square">
            <a:spAutoFit/>
          </a:bodyPr>
          <a:lstStyle/>
          <a:p>
            <a:r>
              <a:rPr lang="en-US" sz="1200" b="0" dirty="0" smtClean="0">
                <a:solidFill>
                  <a:srgbClr val="2C4D82"/>
                </a:solidFill>
                <a:latin typeface="Arial" charset="0"/>
                <a:cs typeface="Arial"/>
              </a:rPr>
              <a:t>24x7 monitoring, Ex Libris Security Officer</a:t>
            </a:r>
            <a:r>
              <a:rPr lang="en-US" sz="1200" b="0" dirty="0">
                <a:solidFill>
                  <a:srgbClr val="2C4D82"/>
                </a:solidFill>
                <a:latin typeface="Arial" charset="0"/>
                <a:cs typeface="Arial"/>
              </a:rPr>
              <a:t>, Ex Libris </a:t>
            </a:r>
            <a:r>
              <a:rPr lang="en-US" sz="1200" b="0" dirty="0" smtClean="0">
                <a:solidFill>
                  <a:srgbClr val="2C4D82"/>
                </a:solidFill>
                <a:latin typeface="Arial" charset="0"/>
                <a:cs typeface="Arial"/>
              </a:rPr>
              <a:t>Privacy and regulation Officer, security and privacy breach notification</a:t>
            </a:r>
            <a:endParaRPr lang="en-US" sz="1200" b="0" dirty="0">
              <a:solidFill>
                <a:srgbClr val="2C4D82"/>
              </a:solidFill>
              <a:latin typeface="Arial" charset="0"/>
              <a:cs typeface="Arial"/>
            </a:endParaRPr>
          </a:p>
        </p:txBody>
      </p:sp>
      <p:sp>
        <p:nvSpPr>
          <p:cNvPr id="132" name="Rectangle 131"/>
          <p:cNvSpPr/>
          <p:nvPr/>
        </p:nvSpPr>
        <p:spPr>
          <a:xfrm>
            <a:off x="3927385" y="3665338"/>
            <a:ext cx="4994271" cy="477159"/>
          </a:xfrm>
          <a:prstGeom prst="rect">
            <a:avLst/>
          </a:prstGeom>
        </p:spPr>
        <p:txBody>
          <a:bodyPr wrap="square">
            <a:spAutoFit/>
          </a:bodyPr>
          <a:lstStyle/>
          <a:p>
            <a:r>
              <a:rPr lang="en-US" sz="1200" b="0" dirty="0" smtClean="0">
                <a:solidFill>
                  <a:srgbClr val="2C4D82"/>
                </a:solidFill>
                <a:latin typeface="Arial" charset="0"/>
                <a:cs typeface="Arial"/>
              </a:rPr>
              <a:t>SSO, S/LDAP, SAML/Shibboleth, Role-</a:t>
            </a:r>
            <a:r>
              <a:rPr lang="en-US" sz="1200" b="0" dirty="0">
                <a:solidFill>
                  <a:srgbClr val="2C4D82"/>
                </a:solidFill>
                <a:latin typeface="Arial" charset="0"/>
                <a:cs typeface="Arial"/>
              </a:rPr>
              <a:t>B</a:t>
            </a:r>
            <a:r>
              <a:rPr lang="en-US" sz="1200" b="0" dirty="0" smtClean="0">
                <a:solidFill>
                  <a:srgbClr val="2C4D82"/>
                </a:solidFill>
                <a:latin typeface="Arial" charset="0"/>
                <a:cs typeface="Arial"/>
              </a:rPr>
              <a:t>ased </a:t>
            </a:r>
            <a:r>
              <a:rPr lang="en-US" sz="1200" b="0" dirty="0">
                <a:solidFill>
                  <a:srgbClr val="2C4D82"/>
                </a:solidFill>
                <a:latin typeface="Arial" charset="0"/>
                <a:cs typeface="Arial"/>
              </a:rPr>
              <a:t>A</a:t>
            </a:r>
            <a:r>
              <a:rPr lang="en-US" sz="1200" b="0" dirty="0" smtClean="0">
                <a:solidFill>
                  <a:srgbClr val="2C4D82"/>
                </a:solidFill>
                <a:latin typeface="Arial" charset="0"/>
                <a:cs typeface="Arial"/>
              </a:rPr>
              <a:t>ccess</a:t>
            </a:r>
            <a:br>
              <a:rPr lang="en-US" sz="1200" b="0" dirty="0" smtClean="0">
                <a:solidFill>
                  <a:srgbClr val="2C4D82"/>
                </a:solidFill>
                <a:latin typeface="Arial" charset="0"/>
                <a:cs typeface="Arial"/>
              </a:rPr>
            </a:br>
            <a:r>
              <a:rPr lang="en-US" sz="1200" b="0" dirty="0" smtClean="0">
                <a:solidFill>
                  <a:srgbClr val="2C4D82"/>
                </a:solidFill>
                <a:latin typeface="Arial" charset="0"/>
                <a:cs typeface="Arial"/>
              </a:rPr>
              <a:t>Control </a:t>
            </a:r>
            <a:r>
              <a:rPr lang="en-US" sz="1200" b="0" dirty="0">
                <a:solidFill>
                  <a:srgbClr val="2C4D82"/>
                </a:solidFill>
                <a:latin typeface="Arial" charset="0"/>
                <a:cs typeface="Arial"/>
              </a:rPr>
              <a:t>(RBAC)</a:t>
            </a:r>
          </a:p>
        </p:txBody>
      </p:sp>
      <p:sp>
        <p:nvSpPr>
          <p:cNvPr id="133" name="Rectangle 132"/>
          <p:cNvSpPr/>
          <p:nvPr/>
        </p:nvSpPr>
        <p:spPr>
          <a:xfrm>
            <a:off x="3927385" y="5266203"/>
            <a:ext cx="4847648" cy="477159"/>
          </a:xfrm>
          <a:prstGeom prst="rect">
            <a:avLst/>
          </a:prstGeom>
        </p:spPr>
        <p:txBody>
          <a:bodyPr wrap="square">
            <a:spAutoFit/>
          </a:bodyPr>
          <a:lstStyle/>
          <a:p>
            <a:r>
              <a:rPr lang="en-US" sz="1200" b="0" dirty="0" smtClean="0">
                <a:solidFill>
                  <a:srgbClr val="2C4D82"/>
                </a:solidFill>
                <a:latin typeface="Arial" charset="0"/>
                <a:cs typeface="Arial"/>
              </a:rPr>
              <a:t>Security </a:t>
            </a:r>
            <a:r>
              <a:rPr lang="en-US" sz="1200" b="0" dirty="0">
                <a:solidFill>
                  <a:srgbClr val="2C4D82"/>
                </a:solidFill>
                <a:latin typeface="Arial" charset="0"/>
                <a:cs typeface="Arial"/>
              </a:rPr>
              <a:t>awareness </a:t>
            </a:r>
            <a:r>
              <a:rPr lang="en-US" sz="1200" b="0" dirty="0" smtClean="0">
                <a:solidFill>
                  <a:srgbClr val="2C4D82"/>
                </a:solidFill>
                <a:latin typeface="Arial" charset="0"/>
                <a:cs typeface="Arial"/>
              </a:rPr>
              <a:t>training, privacy policy,  </a:t>
            </a:r>
            <a:r>
              <a:rPr lang="en-US" sz="1200" b="0" dirty="0">
                <a:solidFill>
                  <a:srgbClr val="2C4D82"/>
                </a:solidFill>
                <a:latin typeface="Arial" charset="0"/>
                <a:cs typeface="Arial"/>
              </a:rPr>
              <a:t>confidentiality </a:t>
            </a:r>
            <a:r>
              <a:rPr lang="en-US" sz="1200" b="0" dirty="0" smtClean="0">
                <a:solidFill>
                  <a:srgbClr val="2C4D82"/>
                </a:solidFill>
                <a:latin typeface="Arial" charset="0"/>
                <a:cs typeface="Arial"/>
              </a:rPr>
              <a:t/>
            </a:r>
            <a:br>
              <a:rPr lang="en-US" sz="1200" b="0" dirty="0" smtClean="0">
                <a:solidFill>
                  <a:srgbClr val="2C4D82"/>
                </a:solidFill>
                <a:latin typeface="Arial" charset="0"/>
                <a:cs typeface="Arial"/>
              </a:rPr>
            </a:br>
            <a:r>
              <a:rPr lang="en-US" sz="1200" b="0" dirty="0" smtClean="0">
                <a:solidFill>
                  <a:srgbClr val="2C4D82"/>
                </a:solidFill>
                <a:latin typeface="Arial" charset="0"/>
                <a:cs typeface="Arial"/>
              </a:rPr>
              <a:t>agreements</a:t>
            </a:r>
            <a:r>
              <a:rPr lang="en-US" sz="1200" b="0" dirty="0">
                <a:solidFill>
                  <a:srgbClr val="2C4D82"/>
                </a:solidFill>
                <a:latin typeface="Arial" charset="0"/>
                <a:cs typeface="Arial"/>
              </a:rPr>
              <a:t>, </a:t>
            </a:r>
            <a:r>
              <a:rPr lang="en-US" sz="1200" b="0" dirty="0" smtClean="0">
                <a:solidFill>
                  <a:srgbClr val="2C4D82"/>
                </a:solidFill>
                <a:latin typeface="Arial" charset="0"/>
                <a:cs typeface="Arial"/>
              </a:rPr>
              <a:t>adherence </a:t>
            </a:r>
            <a:r>
              <a:rPr lang="en-US" sz="1200" b="0" dirty="0">
                <a:solidFill>
                  <a:srgbClr val="2C4D82"/>
                </a:solidFill>
                <a:latin typeface="Arial" charset="0"/>
                <a:cs typeface="Arial"/>
              </a:rPr>
              <a:t>to regulations </a:t>
            </a:r>
          </a:p>
        </p:txBody>
      </p:sp>
      <p:sp>
        <p:nvSpPr>
          <p:cNvPr id="134" name="TextBox 133"/>
          <p:cNvSpPr txBox="1"/>
          <p:nvPr/>
        </p:nvSpPr>
        <p:spPr>
          <a:xfrm>
            <a:off x="3927385" y="1531921"/>
            <a:ext cx="4941342" cy="477159"/>
          </a:xfrm>
          <a:prstGeom prst="rect">
            <a:avLst/>
          </a:prstGeom>
          <a:noFill/>
        </p:spPr>
        <p:txBody>
          <a:bodyPr wrap="square" rtlCol="0">
            <a:spAutoFit/>
          </a:bodyPr>
          <a:lstStyle/>
          <a:p>
            <a:r>
              <a:rPr lang="en-US" sz="1200" b="0" dirty="0">
                <a:solidFill>
                  <a:srgbClr val="2C4D82"/>
                </a:solidFill>
                <a:latin typeface="Arial" charset="0"/>
                <a:cs typeface="Arial"/>
              </a:rPr>
              <a:t>H</a:t>
            </a:r>
            <a:r>
              <a:rPr lang="en-US" sz="1200" b="0" dirty="0" smtClean="0">
                <a:solidFill>
                  <a:srgbClr val="2C4D82"/>
                </a:solidFill>
                <a:latin typeface="Arial" charset="0"/>
                <a:cs typeface="Arial"/>
              </a:rPr>
              <a:t>ardening</a:t>
            </a:r>
            <a:r>
              <a:rPr lang="en-US" sz="1200" b="0" dirty="0">
                <a:solidFill>
                  <a:srgbClr val="2C4D82"/>
                </a:solidFill>
                <a:latin typeface="Arial" charset="0"/>
                <a:cs typeface="Arial"/>
              </a:rPr>
              <a:t>, </a:t>
            </a:r>
            <a:r>
              <a:rPr lang="en-US" sz="1200" b="0" dirty="0" smtClean="0">
                <a:solidFill>
                  <a:srgbClr val="2C4D82"/>
                </a:solidFill>
                <a:latin typeface="Arial" charset="0"/>
                <a:cs typeface="Arial"/>
              </a:rPr>
              <a:t>change and configuration management, asset management,  access control, patch management, password policy </a:t>
            </a:r>
            <a:endParaRPr lang="en-US" sz="1200" b="0" dirty="0">
              <a:solidFill>
                <a:srgbClr val="2C4D82"/>
              </a:solidFill>
              <a:latin typeface="Arial" charset="0"/>
              <a:cs typeface="Arial"/>
            </a:endParaRPr>
          </a:p>
        </p:txBody>
      </p:sp>
      <p:sp>
        <p:nvSpPr>
          <p:cNvPr id="135" name="Rectangle 11"/>
          <p:cNvSpPr/>
          <p:nvPr/>
        </p:nvSpPr>
        <p:spPr>
          <a:xfrm>
            <a:off x="828338" y="1561429"/>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a:solidFill>
                  <a:srgbClr val="FFFFFF"/>
                </a:solidFill>
                <a:latin typeface="Arial" charset="0"/>
                <a:cs typeface="Arial"/>
              </a:rPr>
              <a:t>Infrastructure</a:t>
            </a:r>
          </a:p>
        </p:txBody>
      </p:sp>
      <p:sp>
        <p:nvSpPr>
          <p:cNvPr id="136" name="Rectangle 12"/>
          <p:cNvSpPr/>
          <p:nvPr/>
        </p:nvSpPr>
        <p:spPr>
          <a:xfrm>
            <a:off x="828338" y="2100748"/>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Network</a:t>
            </a:r>
            <a:endParaRPr lang="en-US" sz="1600" dirty="0">
              <a:solidFill>
                <a:srgbClr val="FFFFFF"/>
              </a:solidFill>
              <a:latin typeface="Arial" charset="0"/>
              <a:cs typeface="Arial"/>
            </a:endParaRPr>
          </a:p>
        </p:txBody>
      </p:sp>
      <p:sp>
        <p:nvSpPr>
          <p:cNvPr id="137" name="Rectangle 13"/>
          <p:cNvSpPr/>
          <p:nvPr/>
        </p:nvSpPr>
        <p:spPr>
          <a:xfrm>
            <a:off x="828338" y="3718705"/>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a:solidFill>
                  <a:srgbClr val="FFFFFF"/>
                </a:solidFill>
                <a:latin typeface="Arial" charset="0"/>
                <a:cs typeface="Arial"/>
              </a:rPr>
              <a:t>Identity &amp; Access Control</a:t>
            </a:r>
          </a:p>
        </p:txBody>
      </p:sp>
      <p:sp>
        <p:nvSpPr>
          <p:cNvPr id="138" name="Rectangle 14"/>
          <p:cNvSpPr/>
          <p:nvPr/>
        </p:nvSpPr>
        <p:spPr>
          <a:xfrm>
            <a:off x="828338" y="2640067"/>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Application</a:t>
            </a:r>
            <a:endParaRPr lang="en-US" sz="1600" dirty="0">
              <a:solidFill>
                <a:srgbClr val="FFFFFF"/>
              </a:solidFill>
              <a:latin typeface="Arial" charset="0"/>
              <a:cs typeface="Arial"/>
            </a:endParaRPr>
          </a:p>
        </p:txBody>
      </p:sp>
      <p:sp>
        <p:nvSpPr>
          <p:cNvPr id="139" name="Rectangle 28"/>
          <p:cNvSpPr/>
          <p:nvPr/>
        </p:nvSpPr>
        <p:spPr>
          <a:xfrm>
            <a:off x="828338" y="3179386"/>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Data</a:t>
            </a:r>
            <a:endParaRPr lang="en-US" sz="1600" dirty="0">
              <a:solidFill>
                <a:srgbClr val="FFFFFF"/>
              </a:solidFill>
              <a:latin typeface="Arial" charset="0"/>
              <a:cs typeface="Arial"/>
            </a:endParaRPr>
          </a:p>
        </p:txBody>
      </p:sp>
      <p:sp>
        <p:nvSpPr>
          <p:cNvPr id="140" name="Rectangle 29"/>
          <p:cNvSpPr/>
          <p:nvPr/>
        </p:nvSpPr>
        <p:spPr>
          <a:xfrm>
            <a:off x="828338" y="4258024"/>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a:solidFill>
                  <a:srgbClr val="FFFFFF"/>
                </a:solidFill>
                <a:latin typeface="Arial" charset="0"/>
                <a:cs typeface="Arial"/>
              </a:rPr>
              <a:t>Business Continuity</a:t>
            </a:r>
          </a:p>
        </p:txBody>
      </p:sp>
      <p:sp>
        <p:nvSpPr>
          <p:cNvPr id="141" name="Rectangle 30"/>
          <p:cNvSpPr/>
          <p:nvPr/>
        </p:nvSpPr>
        <p:spPr>
          <a:xfrm>
            <a:off x="828338" y="4797343"/>
            <a:ext cx="2879050" cy="483706"/>
          </a:xfrm>
          <a:prstGeom prst="roundRect">
            <a:avLst/>
          </a:prstGeom>
          <a:noFill/>
          <a:ln w="9525">
            <a:noFill/>
            <a:miter lim="800000"/>
            <a:headEnd/>
            <a:tailEnd/>
          </a:ln>
        </p:spPr>
        <p:txBody>
          <a:bodyPr wrap="none" lIns="36000" tIns="36000" rIns="36000" bIns="36000" anchor="ctr"/>
          <a:lstStyle/>
          <a:p>
            <a:pPr marL="93663" lvl="1" algn="r" rtl="1"/>
            <a:r>
              <a:rPr lang="en-US" sz="1600" dirty="0">
                <a:solidFill>
                  <a:srgbClr val="FFFFFF"/>
                </a:solidFill>
                <a:latin typeface="Arial" charset="0"/>
                <a:cs typeface="Arial"/>
              </a:rPr>
              <a:t>Monitoring &amp; Incident Mgmt</a:t>
            </a:r>
          </a:p>
        </p:txBody>
      </p:sp>
      <p:sp>
        <p:nvSpPr>
          <p:cNvPr id="142" name="Rectangle 31"/>
          <p:cNvSpPr/>
          <p:nvPr/>
        </p:nvSpPr>
        <p:spPr>
          <a:xfrm>
            <a:off x="828338" y="5336662"/>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Human Resources</a:t>
            </a:r>
            <a:endParaRPr lang="en-US" sz="1600" dirty="0">
              <a:solidFill>
                <a:srgbClr val="FFFFFF"/>
              </a:solidFill>
              <a:latin typeface="Arial" charset="0"/>
              <a:cs typeface="Arial"/>
            </a:endParaRPr>
          </a:p>
        </p:txBody>
      </p:sp>
      <p:sp>
        <p:nvSpPr>
          <p:cNvPr id="143" name="Rectangle 32"/>
          <p:cNvSpPr/>
          <p:nvPr/>
        </p:nvSpPr>
        <p:spPr>
          <a:xfrm>
            <a:off x="828338" y="5875984"/>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smtClean="0">
                <a:solidFill>
                  <a:srgbClr val="FFFFFF"/>
                </a:solidFill>
                <a:latin typeface="Arial" charset="0"/>
                <a:cs typeface="Arial"/>
              </a:rPr>
              <a:t>Compliance </a:t>
            </a:r>
            <a:r>
              <a:rPr lang="en-US" sz="1600" dirty="0">
                <a:solidFill>
                  <a:srgbClr val="FFFFFF"/>
                </a:solidFill>
                <a:latin typeface="Arial" charset="0"/>
                <a:cs typeface="Arial"/>
              </a:rPr>
              <a:t>&amp; Audit</a:t>
            </a:r>
          </a:p>
        </p:txBody>
      </p:sp>
      <p:sp>
        <p:nvSpPr>
          <p:cNvPr id="144" name="Rectangle 3"/>
          <p:cNvSpPr/>
          <p:nvPr/>
        </p:nvSpPr>
        <p:spPr>
          <a:xfrm>
            <a:off x="828338" y="1022110"/>
            <a:ext cx="2879050" cy="483706"/>
          </a:xfrm>
          <a:prstGeom prst="roundRect">
            <a:avLst/>
          </a:prstGeom>
          <a:noFill/>
          <a:ln w="9525">
            <a:noFill/>
            <a:miter lim="800000"/>
            <a:headEnd/>
            <a:tailEnd/>
          </a:ln>
        </p:spPr>
        <p:txBody>
          <a:bodyPr wrap="none" lIns="36000" tIns="36000" rIns="36000" bIns="36000" anchor="ctr"/>
          <a:lstStyle/>
          <a:p>
            <a:pPr marL="93663" lvl="1" rtl="1"/>
            <a:r>
              <a:rPr lang="en-US" sz="1600" dirty="0">
                <a:solidFill>
                  <a:srgbClr val="FFFFFF"/>
                </a:solidFill>
                <a:latin typeface="Arial" charset="0"/>
                <a:cs typeface="Arial"/>
              </a:rPr>
              <a:t>Physical</a:t>
            </a:r>
          </a:p>
        </p:txBody>
      </p:sp>
      <p:sp>
        <p:nvSpPr>
          <p:cNvPr id="145" name="מלבן עם פינות מעוגלות באותו צד 32"/>
          <p:cNvSpPr>
            <a:spLocks/>
          </p:cNvSpPr>
          <p:nvPr/>
        </p:nvSpPr>
        <p:spPr bwMode="auto">
          <a:xfrm rot="16200000">
            <a:off x="279105" y="995522"/>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6" name="מלבן עם פינות מעוגלות באותו צד 32"/>
          <p:cNvSpPr>
            <a:spLocks/>
          </p:cNvSpPr>
          <p:nvPr/>
        </p:nvSpPr>
        <p:spPr bwMode="auto">
          <a:xfrm rot="16200000">
            <a:off x="279105" y="1527833"/>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7" name="מלבן עם פינות מעוגלות באותו צד 32"/>
          <p:cNvSpPr>
            <a:spLocks/>
          </p:cNvSpPr>
          <p:nvPr/>
        </p:nvSpPr>
        <p:spPr bwMode="auto">
          <a:xfrm rot="16200000">
            <a:off x="279105" y="2060144"/>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8" name="מלבן עם פינות מעוגלות באותו צד 32"/>
          <p:cNvSpPr>
            <a:spLocks/>
          </p:cNvSpPr>
          <p:nvPr/>
        </p:nvSpPr>
        <p:spPr bwMode="auto">
          <a:xfrm rot="16200000">
            <a:off x="279105" y="2592455"/>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49" name="מלבן עם פינות מעוגלות באותו צד 32"/>
          <p:cNvSpPr>
            <a:spLocks/>
          </p:cNvSpPr>
          <p:nvPr/>
        </p:nvSpPr>
        <p:spPr bwMode="auto">
          <a:xfrm rot="16200000">
            <a:off x="279105" y="3124766"/>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50" name="מלבן עם פינות מעוגלות באותו צד 32"/>
          <p:cNvSpPr>
            <a:spLocks/>
          </p:cNvSpPr>
          <p:nvPr/>
        </p:nvSpPr>
        <p:spPr bwMode="auto">
          <a:xfrm rot="16200000">
            <a:off x="279105" y="3657077"/>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51" name="מלבן עם פינות מעוגלות באותו צד 32"/>
          <p:cNvSpPr>
            <a:spLocks/>
          </p:cNvSpPr>
          <p:nvPr/>
        </p:nvSpPr>
        <p:spPr bwMode="auto">
          <a:xfrm rot="16200000">
            <a:off x="279105" y="4189388"/>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52" name="מלבן עם פינות מעוגלות באותו צד 32"/>
          <p:cNvSpPr>
            <a:spLocks/>
          </p:cNvSpPr>
          <p:nvPr/>
        </p:nvSpPr>
        <p:spPr bwMode="auto">
          <a:xfrm rot="16200000">
            <a:off x="279105" y="4721699"/>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53" name="מלבן עם פינות מעוגלות באותו צד 32"/>
          <p:cNvSpPr>
            <a:spLocks/>
          </p:cNvSpPr>
          <p:nvPr/>
        </p:nvSpPr>
        <p:spPr bwMode="auto">
          <a:xfrm rot="16200000">
            <a:off x="279108" y="5254009"/>
            <a:ext cx="513473" cy="592204"/>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sp>
        <p:nvSpPr>
          <p:cNvPr id="154" name="מלבן עם פינות מעוגלות באותו צד 32"/>
          <p:cNvSpPr>
            <a:spLocks/>
          </p:cNvSpPr>
          <p:nvPr/>
        </p:nvSpPr>
        <p:spPr bwMode="auto">
          <a:xfrm rot="16200000">
            <a:off x="279105" y="5786317"/>
            <a:ext cx="513473" cy="592201"/>
          </a:xfrm>
          <a:prstGeom prst="round2SameRect">
            <a:avLst/>
          </a:prstGeom>
          <a:solidFill>
            <a:schemeClr val="bg1"/>
          </a:solidFill>
          <a:ln w="6350" cap="flat" cmpd="sng" algn="ctr">
            <a:solidFill>
              <a:srgbClr val="A6A6A6"/>
            </a:solidFill>
            <a:prstDash val="solid"/>
            <a:round/>
            <a:headEnd type="none" w="med" len="med"/>
            <a:tailEnd type="triangle" w="med" len="med"/>
          </a:ln>
        </p:spPr>
        <p:txBody>
          <a:bodyPr/>
          <a:lstStyle/>
          <a:p>
            <a:pPr>
              <a:defRPr/>
            </a:pPr>
            <a:endParaRPr lang="en-US" sz="1600" b="0" dirty="0">
              <a:solidFill>
                <a:srgbClr val="000000"/>
              </a:solidFill>
              <a:latin typeface="Arial" charset="0"/>
              <a:cs typeface="Arial"/>
            </a:endParaRPr>
          </a:p>
        </p:txBody>
      </p:sp>
      <p:pic>
        <p:nvPicPr>
          <p:cNvPr id="155" name="Picture 2" descr="D:\SHARPdesign\Exlibris\Icons\separated icons\0039.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3168" y="1400874"/>
            <a:ext cx="743730" cy="743730"/>
          </a:xfrm>
          <a:prstGeom prst="rect">
            <a:avLst/>
          </a:prstGeom>
          <a:noFill/>
        </p:spPr>
      </p:pic>
      <p:pic>
        <p:nvPicPr>
          <p:cNvPr id="156" name="Picture 2" descr="D:\SHARPdesign\Exlibris\Icons\separated icons\0039.png"/>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171653" y="933454"/>
            <a:ext cx="743730" cy="743730"/>
          </a:xfrm>
          <a:prstGeom prst="rect">
            <a:avLst/>
          </a:prstGeom>
          <a:noFill/>
        </p:spPr>
      </p:pic>
      <p:pic>
        <p:nvPicPr>
          <p:cNvPr id="157" name="Picture 2" descr="D:\SHARPdesign\Exlibris\Icons\separated icons\0039.png"/>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183755" y="3584769"/>
            <a:ext cx="743730" cy="743730"/>
          </a:xfrm>
          <a:prstGeom prst="rect">
            <a:avLst/>
          </a:prstGeom>
          <a:noFill/>
        </p:spPr>
      </p:pic>
      <p:pic>
        <p:nvPicPr>
          <p:cNvPr id="158" name="Picture 2" descr="D:\SHARPdesign\Exlibris\Icons\separated icons\0039.png"/>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186982" y="4608359"/>
            <a:ext cx="743730" cy="743730"/>
          </a:xfrm>
          <a:prstGeom prst="rect">
            <a:avLst/>
          </a:prstGeom>
          <a:noFill/>
        </p:spPr>
      </p:pic>
      <p:grpSp>
        <p:nvGrpSpPr>
          <p:cNvPr id="159" name="קבוצה 121"/>
          <p:cNvGrpSpPr/>
          <p:nvPr/>
        </p:nvGrpSpPr>
        <p:grpSpPr>
          <a:xfrm>
            <a:off x="188087" y="5316279"/>
            <a:ext cx="720809" cy="512697"/>
            <a:chOff x="793477" y="5042424"/>
            <a:chExt cx="1187253" cy="822054"/>
          </a:xfrm>
        </p:grpSpPr>
        <p:pic>
          <p:nvPicPr>
            <p:cNvPr id="160" name="Picture 2" descr="D:\SHARPdesign\Exlibris\Icons\separated icons\0039.png"/>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793477" y="5042424"/>
              <a:ext cx="719580" cy="719582"/>
            </a:xfrm>
            <a:prstGeom prst="rect">
              <a:avLst/>
            </a:prstGeom>
            <a:noFill/>
          </p:spPr>
        </p:pic>
        <p:pic>
          <p:nvPicPr>
            <p:cNvPr id="161" name="Picture 2" descr="D:\SHARPdesign\Exlibris\Icons\separated icons\0039.png"/>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1261150" y="5042424"/>
              <a:ext cx="719580" cy="719582"/>
            </a:xfrm>
            <a:prstGeom prst="rect">
              <a:avLst/>
            </a:prstGeom>
            <a:noFill/>
          </p:spPr>
        </p:pic>
        <p:pic>
          <p:nvPicPr>
            <p:cNvPr id="162" name="Picture 2" descr="D:\SHARPdesign\Exlibris\Icons\separated icons\0039.png"/>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1038450" y="5144897"/>
              <a:ext cx="719581" cy="719581"/>
            </a:xfrm>
            <a:prstGeom prst="rect">
              <a:avLst/>
            </a:prstGeom>
            <a:noFill/>
          </p:spPr>
        </p:pic>
      </p:grpSp>
      <p:pic>
        <p:nvPicPr>
          <p:cNvPr id="163" name="Picture 2" descr="D:\SHARPdesign\Exlibris\Icons\separated icons\0039.png"/>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176762" y="1986359"/>
            <a:ext cx="743730" cy="743730"/>
          </a:xfrm>
          <a:prstGeom prst="rect">
            <a:avLst/>
          </a:prstGeom>
          <a:noFill/>
        </p:spPr>
      </p:pic>
      <p:pic>
        <p:nvPicPr>
          <p:cNvPr id="164" name="Picture 163" descr="C:\Users\barv\Desktop\Icons\0017.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5916" y="5773882"/>
            <a:ext cx="698945" cy="698945"/>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7"/>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291130" y="4294018"/>
            <a:ext cx="551687" cy="38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546" y="2718226"/>
            <a:ext cx="453365" cy="35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4"/>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04911" y="3205520"/>
            <a:ext cx="362349" cy="42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2" descr="D:\SHARPdesign\Exlibris\Icons\separated icons\0039.png"/>
          <p:cNvPicPr>
            <a:picLocks noChangeAspect="1" noChangeArrowheads="1"/>
          </p:cNvPicPr>
          <p:nvPr/>
        </p:nvPicPr>
        <p:blipFill>
          <a:blip r:embed="rId12" cstate="screen">
            <a:extLst>
              <a:ext uri="{28A0092B-C50C-407E-A947-70E740481C1C}">
                <a14:useLocalDpi xmlns:a14="http://schemas.microsoft.com/office/drawing/2010/main" val="0"/>
              </a:ext>
            </a:extLst>
          </a:blip>
          <a:stretch>
            <a:fillRect/>
          </a:stretch>
        </p:blipFill>
        <p:spPr bwMode="auto">
          <a:xfrm>
            <a:off x="490714" y="3257239"/>
            <a:ext cx="443846" cy="443846"/>
          </a:xfrm>
          <a:prstGeom prst="rect">
            <a:avLst/>
          </a:prstGeom>
          <a:noFill/>
        </p:spPr>
      </p:pic>
    </p:spTree>
    <p:extLst>
      <p:ext uri="{BB962C8B-B14F-4D97-AF65-F5344CB8AC3E}">
        <p14:creationId xmlns:p14="http://schemas.microsoft.com/office/powerpoint/2010/main" val="400644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a:bodyPr>
          <a:lstStyle/>
          <a:p>
            <a:r>
              <a:rPr lang="en-US" sz="2400" dirty="0" smtClean="0"/>
              <a:t>Alma Multi-Tiered Security Model</a:t>
            </a:r>
          </a:p>
        </p:txBody>
      </p:sp>
      <p:sp>
        <p:nvSpPr>
          <p:cNvPr id="2" name="Content Placeholder 1"/>
          <p:cNvSpPr>
            <a:spLocks noGrp="1"/>
          </p:cNvSpPr>
          <p:nvPr>
            <p:ph idx="1"/>
          </p:nvPr>
        </p:nvSpPr>
        <p:spPr/>
        <p:txBody>
          <a:bodyPr/>
          <a:lstStyle/>
          <a:p>
            <a:endParaRPr lang="en-US" dirty="0"/>
          </a:p>
        </p:txBody>
      </p:sp>
      <p:sp>
        <p:nvSpPr>
          <p:cNvPr id="31" name="מציין מיקום של כותרת תחתונה 1"/>
          <p:cNvSpPr>
            <a:spLocks noGrp="1"/>
          </p:cNvSpPr>
          <p:nvPr>
            <p:ph type="ftr" sz="quarter" idx="4294967295"/>
          </p:nvPr>
        </p:nvSpPr>
        <p:spPr>
          <a:xfrm>
            <a:off x="0" y="6634163"/>
            <a:ext cx="4225925" cy="234950"/>
          </a:xfrm>
          <a:prstGeom prst="rect">
            <a:avLst/>
          </a:prstGeom>
        </p:spPr>
        <p:txBody>
          <a:bodyPr/>
          <a:lstStyle/>
          <a:p>
            <a:pPr>
              <a:defRPr/>
            </a:pPr>
            <a:r>
              <a:rPr lang="en-US" dirty="0"/>
              <a:t></a:t>
            </a:r>
            <a:r>
              <a:rPr lang="fr-FR" dirty="0"/>
              <a:t> Ex Libris Ltd., </a:t>
            </a:r>
            <a:r>
              <a:rPr lang="fr-FR" dirty="0" smtClean="0"/>
              <a:t>2014  </a:t>
            </a:r>
            <a:r>
              <a:rPr lang="fr-FR" dirty="0"/>
              <a:t>- </a:t>
            </a:r>
            <a:r>
              <a:rPr lang="fr-FR" dirty="0" err="1"/>
              <a:t>Internal</a:t>
            </a:r>
            <a:r>
              <a:rPr lang="fr-FR" dirty="0"/>
              <a:t> and </a:t>
            </a:r>
            <a:r>
              <a:rPr lang="fr-FR" dirty="0" err="1"/>
              <a:t>Confidential</a:t>
            </a:r>
            <a:endParaRPr lang="en-US" dirty="0"/>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6096000" cy="5362575"/>
          </a:xfrm>
          <a:prstGeom prst="rect">
            <a:avLst/>
          </a:prstGeom>
          <a:noFill/>
          <a:ln w="9525">
            <a:noFill/>
            <a:miter lim="800000"/>
            <a:headEnd/>
            <a:tailEnd/>
          </a:ln>
        </p:spPr>
      </p:pic>
      <p:sp>
        <p:nvSpPr>
          <p:cNvPr id="77828" name="Line 13"/>
          <p:cNvSpPr>
            <a:spLocks noChangeShapeType="1"/>
          </p:cNvSpPr>
          <p:nvPr/>
        </p:nvSpPr>
        <p:spPr bwMode="auto">
          <a:xfrm flipH="1">
            <a:off x="6172200" y="1524000"/>
            <a:ext cx="762000" cy="76200"/>
          </a:xfrm>
          <a:prstGeom prst="line">
            <a:avLst/>
          </a:prstGeom>
          <a:noFill/>
          <a:ln w="25400">
            <a:solidFill>
              <a:srgbClr val="99CC00"/>
            </a:solidFill>
            <a:round/>
            <a:headEnd/>
            <a:tailEnd type="stealth" w="lg" len="lg"/>
          </a:ln>
        </p:spPr>
        <p:txBody>
          <a:bodyPr/>
          <a:lstStyle/>
          <a:p>
            <a:endParaRPr lang="en-US"/>
          </a:p>
        </p:txBody>
      </p:sp>
      <p:sp>
        <p:nvSpPr>
          <p:cNvPr id="77829" name="Line 14"/>
          <p:cNvSpPr>
            <a:spLocks noChangeShapeType="1"/>
          </p:cNvSpPr>
          <p:nvPr/>
        </p:nvSpPr>
        <p:spPr bwMode="auto">
          <a:xfrm flipH="1">
            <a:off x="7315200" y="1981200"/>
            <a:ext cx="533400" cy="457200"/>
          </a:xfrm>
          <a:prstGeom prst="line">
            <a:avLst/>
          </a:prstGeom>
          <a:noFill/>
          <a:ln w="25400">
            <a:solidFill>
              <a:srgbClr val="99CC00"/>
            </a:solidFill>
            <a:round/>
            <a:headEnd/>
            <a:tailEnd type="stealth" w="lg" len="lg"/>
          </a:ln>
        </p:spPr>
        <p:txBody>
          <a:bodyPr/>
          <a:lstStyle/>
          <a:p>
            <a:endParaRPr lang="en-US"/>
          </a:p>
        </p:txBody>
      </p:sp>
      <p:sp>
        <p:nvSpPr>
          <p:cNvPr id="77830" name="Line 15"/>
          <p:cNvSpPr>
            <a:spLocks noChangeShapeType="1"/>
          </p:cNvSpPr>
          <p:nvPr/>
        </p:nvSpPr>
        <p:spPr bwMode="auto">
          <a:xfrm flipH="1" flipV="1">
            <a:off x="3810000" y="1295400"/>
            <a:ext cx="3124200" cy="228600"/>
          </a:xfrm>
          <a:prstGeom prst="line">
            <a:avLst/>
          </a:prstGeom>
          <a:noFill/>
          <a:ln w="25400">
            <a:solidFill>
              <a:srgbClr val="99CC00"/>
            </a:solidFill>
            <a:round/>
            <a:headEnd/>
            <a:tailEnd type="stealth" w="lg" len="lg"/>
          </a:ln>
        </p:spPr>
        <p:txBody>
          <a:bodyPr/>
          <a:lstStyle/>
          <a:p>
            <a:endParaRPr lang="en-US"/>
          </a:p>
        </p:txBody>
      </p:sp>
      <p:sp>
        <p:nvSpPr>
          <p:cNvPr id="77831" name="Line 22"/>
          <p:cNvSpPr>
            <a:spLocks noChangeShapeType="1"/>
          </p:cNvSpPr>
          <p:nvPr/>
        </p:nvSpPr>
        <p:spPr bwMode="auto">
          <a:xfrm flipH="1">
            <a:off x="6248400" y="1981200"/>
            <a:ext cx="1600200" cy="1905000"/>
          </a:xfrm>
          <a:prstGeom prst="line">
            <a:avLst/>
          </a:prstGeom>
          <a:noFill/>
          <a:ln w="25400">
            <a:solidFill>
              <a:srgbClr val="99CC00"/>
            </a:solidFill>
            <a:round/>
            <a:headEnd/>
            <a:tailEnd type="stealth" w="lg" len="lg"/>
          </a:ln>
        </p:spPr>
        <p:txBody>
          <a:bodyPr/>
          <a:lstStyle/>
          <a:p>
            <a:endParaRPr lang="en-US"/>
          </a:p>
        </p:txBody>
      </p:sp>
      <p:grpSp>
        <p:nvGrpSpPr>
          <p:cNvPr id="66587" name="Group 27"/>
          <p:cNvGrpSpPr>
            <a:grpSpLocks/>
          </p:cNvGrpSpPr>
          <p:nvPr/>
        </p:nvGrpSpPr>
        <p:grpSpPr bwMode="auto">
          <a:xfrm>
            <a:off x="457200" y="2474913"/>
            <a:ext cx="3657600" cy="1716087"/>
            <a:chOff x="288" y="1559"/>
            <a:chExt cx="2304" cy="1081"/>
          </a:xfrm>
        </p:grpSpPr>
        <p:sp>
          <p:nvSpPr>
            <p:cNvPr id="77851" name="Line 20"/>
            <p:cNvSpPr>
              <a:spLocks noChangeShapeType="1"/>
            </p:cNvSpPr>
            <p:nvPr/>
          </p:nvSpPr>
          <p:spPr bwMode="auto">
            <a:xfrm flipV="1">
              <a:off x="877" y="1559"/>
              <a:ext cx="341" cy="483"/>
            </a:xfrm>
            <a:prstGeom prst="line">
              <a:avLst/>
            </a:prstGeom>
            <a:noFill/>
            <a:ln w="25400">
              <a:solidFill>
                <a:srgbClr val="99CC00"/>
              </a:solidFill>
              <a:round/>
              <a:headEnd/>
              <a:tailEnd type="stealth" w="lg" len="lg"/>
            </a:ln>
          </p:spPr>
          <p:txBody>
            <a:bodyPr/>
            <a:lstStyle/>
            <a:p>
              <a:endParaRPr lang="en-US"/>
            </a:p>
          </p:txBody>
        </p:sp>
        <p:grpSp>
          <p:nvGrpSpPr>
            <p:cNvPr id="77852" name="קבוצה 7"/>
            <p:cNvGrpSpPr>
              <a:grpSpLocks/>
            </p:cNvGrpSpPr>
            <p:nvPr/>
          </p:nvGrpSpPr>
          <p:grpSpPr bwMode="auto">
            <a:xfrm>
              <a:off x="288" y="2035"/>
              <a:ext cx="1200" cy="461"/>
              <a:chOff x="4596321" y="2316137"/>
              <a:chExt cx="2513013" cy="731838"/>
            </a:xfrm>
          </p:grpSpPr>
          <p:sp>
            <p:nvSpPr>
              <p:cNvPr id="31773" name="AutoShape 7"/>
              <p:cNvSpPr>
                <a:spLocks/>
              </p:cNvSpPr>
              <p:nvPr/>
            </p:nvSpPr>
            <p:spPr bwMode="auto">
              <a:xfrm>
                <a:off x="4596321" y="2316137"/>
                <a:ext cx="2513013" cy="731838"/>
              </a:xfrm>
              <a:prstGeom prst="roundRect">
                <a:avLst>
                  <a:gd name="adj" fmla="val 16667"/>
                </a:avLst>
              </a:prstGeom>
              <a:solidFill>
                <a:srgbClr val="003366"/>
              </a:solidFill>
              <a:ln w="25400" algn="ctr">
                <a:noFill/>
                <a:miter lim="800000"/>
                <a:headEnd/>
                <a:tailEnd type="none" w="lg" len="lg"/>
              </a:ln>
            </p:spPr>
            <p:txBody>
              <a:bodyPr anchor="ctr"/>
              <a:lstStyle/>
              <a:p>
                <a:pPr algn="ctr">
                  <a:defRPr/>
                </a:pPr>
                <a:r>
                  <a:rPr lang="en-US" sz="1600" dirty="0">
                    <a:solidFill>
                      <a:schemeClr val="bg1"/>
                    </a:solidFill>
                    <a:latin typeface="Arial" charset="0"/>
                  </a:rPr>
                  <a:t>Secured</a:t>
                </a:r>
              </a:p>
              <a:p>
                <a:pPr algn="ctr">
                  <a:defRPr/>
                </a:pPr>
                <a:r>
                  <a:rPr lang="en-US" sz="1600" dirty="0">
                    <a:solidFill>
                      <a:schemeClr val="bg1"/>
                    </a:solidFill>
                    <a:latin typeface="Arial" charset="0"/>
                  </a:rPr>
                  <a:t>network</a:t>
                </a:r>
              </a:p>
            </p:txBody>
          </p:sp>
          <p:sp>
            <p:nvSpPr>
              <p:cNvPr id="77855" name="AutoShape 4"/>
              <p:cNvSpPr>
                <a:spLocks/>
              </p:cNvSpPr>
              <p:nvPr/>
            </p:nvSpPr>
            <p:spPr bwMode="auto">
              <a:xfrm>
                <a:off x="4706810" y="2394582"/>
                <a:ext cx="2301239" cy="576072"/>
              </a:xfrm>
              <a:prstGeom prst="roundRect">
                <a:avLst>
                  <a:gd name="adj" fmla="val 16667"/>
                </a:avLst>
              </a:prstGeom>
              <a:noFill/>
              <a:ln w="9525" algn="ctr">
                <a:solidFill>
                  <a:schemeClr val="bg1"/>
                </a:solidFill>
                <a:miter lim="800000"/>
                <a:headEnd/>
                <a:tailEnd type="none" w="lg" len="lg"/>
              </a:ln>
            </p:spPr>
            <p:txBody>
              <a:bodyPr/>
              <a:lstStyle/>
              <a:p>
                <a:pPr algn="ctr"/>
                <a:endParaRPr lang="en-US" sz="1600" b="0">
                  <a:solidFill>
                    <a:schemeClr val="bg1"/>
                  </a:solidFill>
                  <a:latin typeface="Arial" charset="0"/>
                </a:endParaRPr>
              </a:p>
            </p:txBody>
          </p:sp>
        </p:grpSp>
        <p:sp>
          <p:nvSpPr>
            <p:cNvPr id="77853" name="Line 21"/>
            <p:cNvSpPr>
              <a:spLocks noChangeShapeType="1"/>
            </p:cNvSpPr>
            <p:nvPr/>
          </p:nvSpPr>
          <p:spPr bwMode="auto">
            <a:xfrm>
              <a:off x="1491" y="2274"/>
              <a:ext cx="1101" cy="366"/>
            </a:xfrm>
            <a:prstGeom prst="line">
              <a:avLst/>
            </a:prstGeom>
            <a:noFill/>
            <a:ln w="25400">
              <a:solidFill>
                <a:srgbClr val="99CC00"/>
              </a:solidFill>
              <a:round/>
              <a:headEnd/>
              <a:tailEnd type="stealth" w="lg" len="lg"/>
            </a:ln>
          </p:spPr>
          <p:txBody>
            <a:bodyPr/>
            <a:lstStyle/>
            <a:p>
              <a:endParaRPr lang="en-US"/>
            </a:p>
          </p:txBody>
        </p:sp>
      </p:grpSp>
      <p:grpSp>
        <p:nvGrpSpPr>
          <p:cNvPr id="66584" name="Group 24"/>
          <p:cNvGrpSpPr>
            <a:grpSpLocks/>
          </p:cNvGrpSpPr>
          <p:nvPr/>
        </p:nvGrpSpPr>
        <p:grpSpPr bwMode="auto">
          <a:xfrm>
            <a:off x="4724400" y="5181600"/>
            <a:ext cx="2943225" cy="1463675"/>
            <a:chOff x="3611" y="2221"/>
            <a:chExt cx="1956" cy="922"/>
          </a:xfrm>
        </p:grpSpPr>
        <p:sp>
          <p:nvSpPr>
            <p:cNvPr id="77846" name="Line 9"/>
            <p:cNvSpPr>
              <a:spLocks noChangeShapeType="1"/>
            </p:cNvSpPr>
            <p:nvPr/>
          </p:nvSpPr>
          <p:spPr bwMode="auto">
            <a:xfrm flipH="1" flipV="1">
              <a:off x="4270" y="2221"/>
              <a:ext cx="513" cy="464"/>
            </a:xfrm>
            <a:prstGeom prst="line">
              <a:avLst/>
            </a:prstGeom>
            <a:noFill/>
            <a:ln w="25400">
              <a:solidFill>
                <a:srgbClr val="99CC00"/>
              </a:solidFill>
              <a:round/>
              <a:headEnd/>
              <a:tailEnd type="stealth" w="lg" len="lg"/>
            </a:ln>
          </p:spPr>
          <p:txBody>
            <a:bodyPr/>
            <a:lstStyle/>
            <a:p>
              <a:endParaRPr lang="en-US"/>
            </a:p>
          </p:txBody>
        </p:sp>
        <p:sp>
          <p:nvSpPr>
            <p:cNvPr id="77847" name="Line 16"/>
            <p:cNvSpPr>
              <a:spLocks noChangeShapeType="1"/>
            </p:cNvSpPr>
            <p:nvPr/>
          </p:nvSpPr>
          <p:spPr bwMode="auto">
            <a:xfrm flipH="1" flipV="1">
              <a:off x="3611" y="2269"/>
              <a:ext cx="1171" cy="419"/>
            </a:xfrm>
            <a:prstGeom prst="line">
              <a:avLst/>
            </a:prstGeom>
            <a:noFill/>
            <a:ln w="25400">
              <a:solidFill>
                <a:srgbClr val="99CC00"/>
              </a:solidFill>
              <a:round/>
              <a:headEnd/>
              <a:tailEnd type="stealth" w="lg" len="lg"/>
            </a:ln>
          </p:spPr>
          <p:txBody>
            <a:bodyPr/>
            <a:lstStyle/>
            <a:p>
              <a:endParaRPr lang="en-US"/>
            </a:p>
          </p:txBody>
        </p:sp>
        <p:grpSp>
          <p:nvGrpSpPr>
            <p:cNvPr id="77848" name="קבוצה 7"/>
            <p:cNvGrpSpPr>
              <a:grpSpLocks/>
            </p:cNvGrpSpPr>
            <p:nvPr/>
          </p:nvGrpSpPr>
          <p:grpSpPr bwMode="auto">
            <a:xfrm>
              <a:off x="3984" y="2682"/>
              <a:ext cx="1583" cy="461"/>
              <a:chOff x="4495798" y="2047088"/>
              <a:chExt cx="2513013" cy="731838"/>
            </a:xfrm>
          </p:grpSpPr>
          <p:sp>
            <p:nvSpPr>
              <p:cNvPr id="31768" name="AutoShape 7"/>
              <p:cNvSpPr>
                <a:spLocks/>
              </p:cNvSpPr>
              <p:nvPr/>
            </p:nvSpPr>
            <p:spPr bwMode="auto">
              <a:xfrm>
                <a:off x="4496553" y="2047088"/>
                <a:ext cx="2512258" cy="731837"/>
              </a:xfrm>
              <a:prstGeom prst="roundRect">
                <a:avLst>
                  <a:gd name="adj" fmla="val 16667"/>
                </a:avLst>
              </a:prstGeom>
              <a:solidFill>
                <a:srgbClr val="003366"/>
              </a:solidFill>
              <a:ln w="25400" algn="ctr">
                <a:noFill/>
                <a:miter lim="800000"/>
                <a:headEnd/>
                <a:tailEnd type="none" w="lg" len="lg"/>
              </a:ln>
            </p:spPr>
            <p:txBody>
              <a:bodyPr anchor="ctr"/>
              <a:lstStyle/>
              <a:p>
                <a:pPr algn="ctr">
                  <a:defRPr/>
                </a:pPr>
                <a:r>
                  <a:rPr lang="en-US" sz="1600">
                    <a:solidFill>
                      <a:schemeClr val="bg1"/>
                    </a:solidFill>
                    <a:latin typeface="Arial" charset="0"/>
                  </a:rPr>
                  <a:t>Secured</a:t>
                </a:r>
              </a:p>
              <a:p>
                <a:pPr algn="ctr">
                  <a:defRPr/>
                </a:pPr>
                <a:r>
                  <a:rPr lang="en-US" sz="1600">
                    <a:solidFill>
                      <a:schemeClr val="bg1"/>
                    </a:solidFill>
                    <a:latin typeface="Arial" charset="0"/>
                  </a:rPr>
                  <a:t>connection</a:t>
                </a:r>
              </a:p>
            </p:txBody>
          </p:sp>
          <p:sp>
            <p:nvSpPr>
              <p:cNvPr id="77850" name="AutoShape 4"/>
              <p:cNvSpPr>
                <a:spLocks/>
              </p:cNvSpPr>
              <p:nvPr/>
            </p:nvSpPr>
            <p:spPr bwMode="auto">
              <a:xfrm>
                <a:off x="4606287" y="2125010"/>
                <a:ext cx="2301239" cy="576072"/>
              </a:xfrm>
              <a:prstGeom prst="roundRect">
                <a:avLst>
                  <a:gd name="adj" fmla="val 16667"/>
                </a:avLst>
              </a:prstGeom>
              <a:noFill/>
              <a:ln w="9525" algn="ctr">
                <a:solidFill>
                  <a:schemeClr val="bg1"/>
                </a:solidFill>
                <a:miter lim="800000"/>
                <a:headEnd/>
                <a:tailEnd type="none" w="lg" len="lg"/>
              </a:ln>
            </p:spPr>
            <p:txBody>
              <a:bodyPr/>
              <a:lstStyle/>
              <a:p>
                <a:pPr algn="ctr"/>
                <a:endParaRPr lang="en-US" sz="1600" b="0">
                  <a:solidFill>
                    <a:schemeClr val="bg1"/>
                  </a:solidFill>
                  <a:latin typeface="Arial" charset="0"/>
                </a:endParaRPr>
              </a:p>
            </p:txBody>
          </p:sp>
        </p:grpSp>
      </p:grpSp>
      <p:grpSp>
        <p:nvGrpSpPr>
          <p:cNvPr id="77834" name="קבוצה 7"/>
          <p:cNvGrpSpPr>
            <a:grpSpLocks/>
          </p:cNvGrpSpPr>
          <p:nvPr/>
        </p:nvGrpSpPr>
        <p:grpSpPr bwMode="auto">
          <a:xfrm>
            <a:off x="6934200" y="1295400"/>
            <a:ext cx="1903413" cy="731838"/>
            <a:chOff x="4495800" y="2057400"/>
            <a:chExt cx="2513013" cy="731838"/>
          </a:xfrm>
        </p:grpSpPr>
        <p:sp>
          <p:nvSpPr>
            <p:cNvPr id="31756" name="AutoShape 7"/>
            <p:cNvSpPr>
              <a:spLocks/>
            </p:cNvSpPr>
            <p:nvPr/>
          </p:nvSpPr>
          <p:spPr bwMode="auto">
            <a:xfrm>
              <a:off x="4495800" y="2057400"/>
              <a:ext cx="2513013" cy="731838"/>
            </a:xfrm>
            <a:prstGeom prst="roundRect">
              <a:avLst>
                <a:gd name="adj" fmla="val 16667"/>
              </a:avLst>
            </a:prstGeom>
            <a:solidFill>
              <a:srgbClr val="003366"/>
            </a:solidFill>
            <a:ln w="25400" algn="ctr">
              <a:noFill/>
              <a:miter lim="800000"/>
              <a:headEnd/>
              <a:tailEnd type="none" w="lg" len="lg"/>
            </a:ln>
          </p:spPr>
          <p:txBody>
            <a:bodyPr anchor="ctr"/>
            <a:lstStyle/>
            <a:p>
              <a:pPr algn="ctr">
                <a:defRPr/>
              </a:pPr>
              <a:r>
                <a:rPr lang="en-US" sz="1600">
                  <a:solidFill>
                    <a:schemeClr val="bg1"/>
                  </a:solidFill>
                  <a:latin typeface="Arial" charset="0"/>
                </a:rPr>
                <a:t>Secured </a:t>
              </a:r>
            </a:p>
            <a:p>
              <a:pPr algn="ctr">
                <a:defRPr/>
              </a:pPr>
              <a:r>
                <a:rPr lang="en-US" sz="1600">
                  <a:solidFill>
                    <a:schemeClr val="bg1"/>
                  </a:solidFill>
                  <a:latin typeface="Arial" charset="0"/>
                </a:rPr>
                <a:t>data</a:t>
              </a:r>
            </a:p>
          </p:txBody>
        </p:sp>
        <p:sp>
          <p:nvSpPr>
            <p:cNvPr id="77845" name="AutoShape 4"/>
            <p:cNvSpPr>
              <a:spLocks/>
            </p:cNvSpPr>
            <p:nvPr/>
          </p:nvSpPr>
          <p:spPr bwMode="auto">
            <a:xfrm>
              <a:off x="4606290" y="2135846"/>
              <a:ext cx="2301239" cy="576072"/>
            </a:xfrm>
            <a:prstGeom prst="roundRect">
              <a:avLst>
                <a:gd name="adj" fmla="val 16667"/>
              </a:avLst>
            </a:prstGeom>
            <a:noFill/>
            <a:ln w="9525" algn="ctr">
              <a:solidFill>
                <a:schemeClr val="bg1"/>
              </a:solidFill>
              <a:miter lim="800000"/>
              <a:headEnd/>
              <a:tailEnd type="none" w="lg" len="lg"/>
            </a:ln>
          </p:spPr>
          <p:txBody>
            <a:bodyPr/>
            <a:lstStyle/>
            <a:p>
              <a:pPr algn="ctr"/>
              <a:endParaRPr lang="en-US" sz="1600" b="0">
                <a:solidFill>
                  <a:schemeClr val="bg1"/>
                </a:solidFill>
                <a:latin typeface="Arial" charset="0"/>
              </a:endParaRPr>
            </a:p>
          </p:txBody>
        </p:sp>
      </p:grpSp>
      <p:grpSp>
        <p:nvGrpSpPr>
          <p:cNvPr id="77835" name="קבוצה 50"/>
          <p:cNvGrpSpPr>
            <a:grpSpLocks/>
          </p:cNvGrpSpPr>
          <p:nvPr/>
        </p:nvGrpSpPr>
        <p:grpSpPr bwMode="auto">
          <a:xfrm>
            <a:off x="6321425" y="46038"/>
            <a:ext cx="2819400" cy="1250950"/>
            <a:chOff x="6321641" y="45270"/>
            <a:chExt cx="2819400" cy="1251647"/>
          </a:xfrm>
        </p:grpSpPr>
        <p:grpSp>
          <p:nvGrpSpPr>
            <p:cNvPr id="77836" name="קבוצה 33"/>
            <p:cNvGrpSpPr>
              <a:grpSpLocks/>
            </p:cNvGrpSpPr>
            <p:nvPr/>
          </p:nvGrpSpPr>
          <p:grpSpPr bwMode="auto">
            <a:xfrm>
              <a:off x="6321641" y="45270"/>
              <a:ext cx="2819400" cy="1251647"/>
              <a:chOff x="4495800" y="34173"/>
              <a:chExt cx="2819400" cy="1251647"/>
            </a:xfrm>
          </p:grpSpPr>
          <p:pic>
            <p:nvPicPr>
              <p:cNvPr id="77840" name="תמונה 34" descr="cloud.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flipH="1">
                <a:off x="4495800" y="34173"/>
                <a:ext cx="2819400" cy="1251647"/>
              </a:xfrm>
              <a:prstGeom prst="rect">
                <a:avLst/>
              </a:prstGeom>
              <a:noFill/>
              <a:ln w="9525">
                <a:noFill/>
                <a:miter lim="800000"/>
                <a:headEnd/>
                <a:tailEnd/>
              </a:ln>
            </p:spPr>
          </p:pic>
          <p:sp>
            <p:nvSpPr>
              <p:cNvPr id="36" name="Oval 12"/>
              <p:cNvSpPr>
                <a:spLocks noChangeArrowheads="1"/>
              </p:cNvSpPr>
              <p:nvPr/>
            </p:nvSpPr>
            <p:spPr bwMode="auto">
              <a:xfrm>
                <a:off x="6429375" y="636170"/>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Reliability</a:t>
                </a:r>
              </a:p>
            </p:txBody>
          </p:sp>
          <p:sp>
            <p:nvSpPr>
              <p:cNvPr id="46" name="Oval 14"/>
              <p:cNvSpPr>
                <a:spLocks noChangeArrowheads="1"/>
              </p:cNvSpPr>
              <p:nvPr/>
            </p:nvSpPr>
            <p:spPr bwMode="auto">
              <a:xfrm>
                <a:off x="6350000" y="852191"/>
                <a:ext cx="641350" cy="163604"/>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Scalability</a:t>
                </a:r>
              </a:p>
            </p:txBody>
          </p:sp>
          <p:sp>
            <p:nvSpPr>
              <p:cNvPr id="47" name="Oval 8"/>
              <p:cNvSpPr>
                <a:spLocks noChangeArrowheads="1"/>
              </p:cNvSpPr>
              <p:nvPr/>
            </p:nvSpPr>
            <p:spPr bwMode="auto">
              <a:xfrm>
                <a:off x="6403975" y="369322"/>
                <a:ext cx="771525" cy="201725"/>
              </a:xfrm>
              <a:prstGeom prst="roundRect">
                <a:avLst>
                  <a:gd name="adj" fmla="val 50000"/>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w="9525" algn="ctr">
                <a:noFill/>
                <a:round/>
                <a:headEnd/>
                <a:tailEnd/>
              </a:ln>
              <a:effectLst>
                <a:outerShdw blurRad="38100" dist="12700" dir="2700000" algn="tl" rotWithShape="0">
                  <a:prstClr val="black">
                    <a:alpha val="30000"/>
                  </a:prstClr>
                </a:outerShdw>
              </a:effectLst>
            </p:spPr>
            <p:txBody>
              <a:bodyPr wrap="none" tIns="27432" anchor="ctr"/>
              <a:lstStyle/>
              <a:p>
                <a:pPr algn="ctr">
                  <a:defRPr/>
                </a:pPr>
                <a:r>
                  <a:rPr lang="en-US" sz="900" dirty="0">
                    <a:solidFill>
                      <a:schemeClr val="bg1"/>
                    </a:solidFill>
                    <a:cs typeface="Arial" pitchFamily="34" charset="0"/>
                  </a:rPr>
                  <a:t>Security</a:t>
                </a:r>
              </a:p>
            </p:txBody>
          </p:sp>
        </p:grpSp>
        <p:sp>
          <p:nvSpPr>
            <p:cNvPr id="48" name="Oval 5"/>
            <p:cNvSpPr>
              <a:spLocks noChangeArrowheads="1"/>
            </p:cNvSpPr>
            <p:nvPr/>
          </p:nvSpPr>
          <p:spPr bwMode="auto">
            <a:xfrm>
              <a:off x="7302716" y="847404"/>
              <a:ext cx="639763"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Openness</a:t>
              </a:r>
            </a:p>
          </p:txBody>
        </p:sp>
        <p:sp>
          <p:nvSpPr>
            <p:cNvPr id="49" name="Oval 9"/>
            <p:cNvSpPr>
              <a:spLocks noChangeArrowheads="1"/>
            </p:cNvSpPr>
            <p:nvPr/>
          </p:nvSpPr>
          <p:spPr bwMode="auto">
            <a:xfrm>
              <a:off x="7263029" y="415363"/>
              <a:ext cx="762000"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Multi-tenancy</a:t>
              </a:r>
            </a:p>
          </p:txBody>
        </p:sp>
        <p:sp>
          <p:nvSpPr>
            <p:cNvPr id="50" name="Oval 10"/>
            <p:cNvSpPr>
              <a:spLocks noChangeArrowheads="1"/>
            </p:cNvSpPr>
            <p:nvPr/>
          </p:nvSpPr>
          <p:spPr bwMode="auto">
            <a:xfrm>
              <a:off x="7205879" y="626619"/>
              <a:ext cx="528637" cy="165192"/>
            </a:xfrm>
            <a:prstGeom prst="roundRect">
              <a:avLst>
                <a:gd name="adj" fmla="val 5000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9525" algn="ctr">
              <a:noFill/>
              <a:round/>
              <a:headEnd/>
              <a:tailEnd/>
            </a:ln>
            <a:effectLst>
              <a:outerShdw blurRad="50800" dist="12700" dir="2700000" algn="tl" rotWithShape="0">
                <a:srgbClr val="003366">
                  <a:alpha val="40000"/>
                </a:srgbClr>
              </a:outerShdw>
            </a:effectLst>
          </p:spPr>
          <p:txBody>
            <a:bodyPr wrap="none" anchor="ctr"/>
            <a:lstStyle/>
            <a:p>
              <a:pPr algn="ctr">
                <a:defRPr/>
              </a:pPr>
              <a:r>
                <a:rPr lang="en-US" sz="600" dirty="0">
                  <a:solidFill>
                    <a:schemeClr val="bg1"/>
                  </a:solidFill>
                  <a:cs typeface="Arial" pitchFamily="34" charset="0"/>
                </a:rPr>
                <a:t>Low TCO</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84"/>
                                        </p:tgtEl>
                                        <p:attrNameLst>
                                          <p:attrName>style.visibility</p:attrName>
                                        </p:attrNameLst>
                                      </p:cBhvr>
                                      <p:to>
                                        <p:strVal val="visible"/>
                                      </p:to>
                                    </p:set>
                                    <p:animEffect transition="in" filter="fade">
                                      <p:cBhvr>
                                        <p:cTn id="7" dur="2000"/>
                                        <p:tgtEl>
                                          <p:spTgt spid="665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87"/>
                                        </p:tgtEl>
                                        <p:attrNameLst>
                                          <p:attrName>style.visibility</p:attrName>
                                        </p:attrNameLst>
                                      </p:cBhvr>
                                      <p:to>
                                        <p:strVal val="visible"/>
                                      </p:to>
                                    </p:set>
                                    <p:animEffect transition="in" filter="fade">
                                      <p:cBhvr>
                                        <p:cTn id="12" dur="2000"/>
                                        <p:tgtEl>
                                          <p:spTgt spid="66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9826" y="3363165"/>
            <a:ext cx="1740018" cy="1363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34" name="Group 33"/>
          <p:cNvGrpSpPr/>
          <p:nvPr/>
        </p:nvGrpSpPr>
        <p:grpSpPr>
          <a:xfrm>
            <a:off x="76201" y="1350709"/>
            <a:ext cx="8966239" cy="864027"/>
            <a:chOff x="0" y="1315944"/>
            <a:chExt cx="8966239" cy="1195591"/>
          </a:xfrm>
        </p:grpSpPr>
        <p:grpSp>
          <p:nvGrpSpPr>
            <p:cNvPr id="35" name="Group 34"/>
            <p:cNvGrpSpPr/>
            <p:nvPr/>
          </p:nvGrpSpPr>
          <p:grpSpPr>
            <a:xfrm>
              <a:off x="0" y="1326664"/>
              <a:ext cx="7142876" cy="1184871"/>
              <a:chOff x="251520" y="1347614"/>
              <a:chExt cx="8739007" cy="1184871"/>
            </a:xfrm>
          </p:grpSpPr>
          <p:grpSp>
            <p:nvGrpSpPr>
              <p:cNvPr id="37" name="Group 36"/>
              <p:cNvGrpSpPr/>
              <p:nvPr/>
            </p:nvGrpSpPr>
            <p:grpSpPr>
              <a:xfrm>
                <a:off x="251520" y="1347614"/>
                <a:ext cx="6544851" cy="1184871"/>
                <a:chOff x="403412" y="1532964"/>
                <a:chExt cx="8350624" cy="905436"/>
              </a:xfrm>
              <a:solidFill>
                <a:sysClr val="window" lastClr="FFFFFF">
                  <a:lumMod val="95000"/>
                </a:sysClr>
              </a:solidFill>
            </p:grpSpPr>
            <p:sp>
              <p:nvSpPr>
                <p:cNvPr id="39" name="Rectangle 38"/>
                <p:cNvSpPr/>
                <p:nvPr/>
              </p:nvSpPr>
              <p:spPr>
                <a:xfrm>
                  <a:off x="403412"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40" name="Rectangle 39"/>
                <p:cNvSpPr/>
                <p:nvPr/>
              </p:nvSpPr>
              <p:spPr>
                <a:xfrm>
                  <a:off x="3204883"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41" name="Rectangle 40"/>
                <p:cNvSpPr/>
                <p:nvPr/>
              </p:nvSpPr>
              <p:spPr>
                <a:xfrm>
                  <a:off x="6019801"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38" name="Rectangle 37"/>
              <p:cNvSpPr/>
              <p:nvPr/>
            </p:nvSpPr>
            <p:spPr>
              <a:xfrm>
                <a:off x="6847554" y="1347614"/>
                <a:ext cx="2142973" cy="1184871"/>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36" name="Rectangle 35"/>
            <p:cNvSpPr/>
            <p:nvPr/>
          </p:nvSpPr>
          <p:spPr>
            <a:xfrm>
              <a:off x="7214668" y="1315944"/>
              <a:ext cx="1751571" cy="1184871"/>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2" name="Title 1"/>
          <p:cNvSpPr>
            <a:spLocks noGrp="1"/>
          </p:cNvSpPr>
          <p:nvPr>
            <p:ph type="title"/>
          </p:nvPr>
        </p:nvSpPr>
        <p:spPr/>
        <p:txBody>
          <a:bodyPr/>
          <a:lstStyle/>
          <a:p>
            <a:r>
              <a:rPr lang="en-US" dirty="0"/>
              <a:t>Certified with the Most Rigid Security Standards</a:t>
            </a:r>
          </a:p>
        </p:txBody>
      </p:sp>
      <p:sp>
        <p:nvSpPr>
          <p:cNvPr id="4" name="Slide Number Placeholder 3"/>
          <p:cNvSpPr>
            <a:spLocks noGrp="1"/>
          </p:cNvSpPr>
          <p:nvPr>
            <p:ph type="sldNum" sz="quarter" idx="4"/>
          </p:nvPr>
        </p:nvSpPr>
        <p:spPr/>
        <p:txBody>
          <a:bodyPr/>
          <a:lstStyle/>
          <a:p>
            <a:fld id="{1C146586-7EC2-481D-848F-8CE41EB2DE6C}" type="slidenum">
              <a:rPr lang="en-US" smtClean="0"/>
              <a:pPr/>
              <a:t>9</a:t>
            </a:fld>
            <a:endParaRPr lang="en-US" dirty="0"/>
          </a:p>
        </p:txBody>
      </p:sp>
      <p:grpSp>
        <p:nvGrpSpPr>
          <p:cNvPr id="23" name="Group 22"/>
          <p:cNvGrpSpPr/>
          <p:nvPr/>
        </p:nvGrpSpPr>
        <p:grpSpPr>
          <a:xfrm>
            <a:off x="76201" y="2199310"/>
            <a:ext cx="8966239" cy="1067907"/>
            <a:chOff x="0" y="1315944"/>
            <a:chExt cx="8966239" cy="1195591"/>
          </a:xfrm>
          <a:solidFill>
            <a:schemeClr val="bg1">
              <a:lumMod val="85000"/>
            </a:schemeClr>
          </a:solidFill>
        </p:grpSpPr>
        <p:grpSp>
          <p:nvGrpSpPr>
            <p:cNvPr id="16" name="Group 15"/>
            <p:cNvGrpSpPr/>
            <p:nvPr/>
          </p:nvGrpSpPr>
          <p:grpSpPr>
            <a:xfrm>
              <a:off x="0" y="1326664"/>
              <a:ext cx="7142876" cy="1184871"/>
              <a:chOff x="251520" y="1347614"/>
              <a:chExt cx="8739007" cy="1184871"/>
            </a:xfrm>
            <a:grpFill/>
          </p:grpSpPr>
          <p:grpSp>
            <p:nvGrpSpPr>
              <p:cNvPr id="10" name="Group 9"/>
              <p:cNvGrpSpPr/>
              <p:nvPr/>
            </p:nvGrpSpPr>
            <p:grpSpPr>
              <a:xfrm>
                <a:off x="251520" y="1347614"/>
                <a:ext cx="6544851" cy="1184871"/>
                <a:chOff x="403412" y="1532964"/>
                <a:chExt cx="8350624" cy="905436"/>
              </a:xfrm>
              <a:grpFill/>
            </p:grpSpPr>
            <p:sp>
              <p:nvSpPr>
                <p:cNvPr id="11" name="Rectangle 10"/>
                <p:cNvSpPr/>
                <p:nvPr/>
              </p:nvSpPr>
              <p:spPr>
                <a:xfrm>
                  <a:off x="403412"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12" name="Rectangle 11"/>
                <p:cNvSpPr/>
                <p:nvPr/>
              </p:nvSpPr>
              <p:spPr>
                <a:xfrm>
                  <a:off x="3204883"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13" name="Rectangle 12"/>
                <p:cNvSpPr/>
                <p:nvPr/>
              </p:nvSpPr>
              <p:spPr>
                <a:xfrm>
                  <a:off x="6019801" y="1532964"/>
                  <a:ext cx="2734235" cy="905436"/>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14" name="Rectangle 13"/>
              <p:cNvSpPr/>
              <p:nvPr/>
            </p:nvSpPr>
            <p:spPr>
              <a:xfrm>
                <a:off x="6847554" y="1347614"/>
                <a:ext cx="2142973" cy="1184871"/>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15" name="Rectangle 14"/>
            <p:cNvSpPr/>
            <p:nvPr/>
          </p:nvSpPr>
          <p:spPr>
            <a:xfrm>
              <a:off x="7214668" y="1315944"/>
              <a:ext cx="1751571" cy="1184871"/>
            </a:xfrm>
            <a:prstGeom prst="rect">
              <a:avLst/>
            </a:prstGeom>
            <a:grp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grpSp>
      <p:sp>
        <p:nvSpPr>
          <p:cNvPr id="18" name="Rectangle 17"/>
          <p:cNvSpPr/>
          <p:nvPr/>
        </p:nvSpPr>
        <p:spPr>
          <a:xfrm>
            <a:off x="70912" y="2286744"/>
            <a:ext cx="1745306" cy="500137"/>
          </a:xfrm>
          <a:prstGeom prst="rect">
            <a:avLst/>
          </a:prstGeom>
        </p:spPr>
        <p:txBody>
          <a:bodyPr wrap="square" lIns="68580" tIns="34290" rIns="68580" bIns="34290">
            <a:spAutoFit/>
          </a:bodyPr>
          <a:lstStyle/>
          <a:p>
            <a:pPr algn="ctr" defTabSz="914378">
              <a:defRPr/>
            </a:pPr>
            <a:r>
              <a:rPr lang="en-US" sz="1400" kern="0" dirty="0">
                <a:solidFill>
                  <a:prstClr val="black">
                    <a:lumMod val="65000"/>
                    <a:lumOff val="35000"/>
                  </a:prstClr>
                </a:solidFill>
                <a:cs typeface="Calibri" panose="020F0502020204030204" pitchFamily="34" charset="0"/>
              </a:rPr>
              <a:t>ISO/IEC 27001:2013 </a:t>
            </a:r>
            <a:endParaRPr lang="en-US" sz="1400" kern="0" dirty="0">
              <a:solidFill>
                <a:prstClr val="black"/>
              </a:solidFill>
            </a:endParaRPr>
          </a:p>
        </p:txBody>
      </p:sp>
      <p:sp>
        <p:nvSpPr>
          <p:cNvPr id="19" name="Rectangle 18"/>
          <p:cNvSpPr/>
          <p:nvPr/>
        </p:nvSpPr>
        <p:spPr>
          <a:xfrm>
            <a:off x="1870843" y="2286743"/>
            <a:ext cx="1751571" cy="900246"/>
          </a:xfrm>
          <a:prstGeom prst="rect">
            <a:avLst/>
          </a:prstGeom>
        </p:spPr>
        <p:txBody>
          <a:bodyPr wrap="square" lIns="68580" tIns="34290" rIns="68580" bIns="34290">
            <a:spAutoFit/>
          </a:bodyPr>
          <a:lstStyle/>
          <a:p>
            <a:pPr algn="ctr"/>
            <a:r>
              <a:rPr lang="en-US" sz="1400" dirty="0">
                <a:solidFill>
                  <a:prstClr val="black">
                    <a:lumMod val="65000"/>
                    <a:lumOff val="35000"/>
                  </a:prstClr>
                </a:solidFill>
                <a:cs typeface="Calibri" panose="020F0502020204030204" pitchFamily="34" charset="0"/>
              </a:rPr>
              <a:t>Data centers are SSAE-16 certified </a:t>
            </a:r>
            <a:r>
              <a:rPr lang="en-US" sz="1200" dirty="0">
                <a:solidFill>
                  <a:prstClr val="black">
                    <a:lumMod val="65000"/>
                    <a:lumOff val="35000"/>
                  </a:prstClr>
                </a:solidFill>
                <a:cs typeface="Calibri" panose="020F0502020204030204" pitchFamily="34" charset="0"/>
              </a:rPr>
              <a:t>(formerly SAS-70) </a:t>
            </a:r>
          </a:p>
        </p:txBody>
      </p:sp>
      <p:sp>
        <p:nvSpPr>
          <p:cNvPr id="20" name="Rectangle 19"/>
          <p:cNvSpPr/>
          <p:nvPr/>
        </p:nvSpPr>
        <p:spPr>
          <a:xfrm>
            <a:off x="3674100" y="2286744"/>
            <a:ext cx="1723149" cy="715581"/>
          </a:xfrm>
          <a:prstGeom prst="rect">
            <a:avLst/>
          </a:prstGeom>
        </p:spPr>
        <p:txBody>
          <a:bodyPr wrap="square" lIns="68580" tIns="34290" rIns="68580" bIns="34290">
            <a:spAutoFit/>
          </a:bodyPr>
          <a:lstStyle/>
          <a:p>
            <a:pPr algn="ctr"/>
            <a:r>
              <a:rPr lang="en-US" sz="1400" dirty="0">
                <a:solidFill>
                  <a:prstClr val="black">
                    <a:lumMod val="65000"/>
                    <a:lumOff val="35000"/>
                  </a:prstClr>
                </a:solidFill>
                <a:cs typeface="Calibri" panose="020F0502020204030204" pitchFamily="34" charset="0"/>
              </a:rPr>
              <a:t>ICO Registered (UK Data Protection Act)</a:t>
            </a:r>
          </a:p>
        </p:txBody>
      </p:sp>
      <p:sp>
        <p:nvSpPr>
          <p:cNvPr id="21" name="Rectangle 20"/>
          <p:cNvSpPr/>
          <p:nvPr/>
        </p:nvSpPr>
        <p:spPr>
          <a:xfrm>
            <a:off x="5467505" y="2286744"/>
            <a:ext cx="1751571" cy="500137"/>
          </a:xfrm>
          <a:prstGeom prst="rect">
            <a:avLst/>
          </a:prstGeom>
        </p:spPr>
        <p:txBody>
          <a:bodyPr wrap="square" lIns="68580" tIns="34290" rIns="68580" bIns="34290">
            <a:spAutoFit/>
          </a:bodyPr>
          <a:lstStyle/>
          <a:p>
            <a:pPr marL="0" lvl="1" algn="ctr">
              <a:defRPr/>
            </a:pPr>
            <a:r>
              <a:rPr lang="en-US" sz="1400" dirty="0">
                <a:solidFill>
                  <a:prstClr val="black">
                    <a:lumMod val="65000"/>
                    <a:lumOff val="35000"/>
                  </a:prstClr>
                </a:solidFill>
                <a:cs typeface="Calibri" panose="020F0502020204030204" pitchFamily="34" charset="0"/>
              </a:rPr>
              <a:t>CSA STAR – Self assessment </a:t>
            </a:r>
          </a:p>
        </p:txBody>
      </p:sp>
      <p:sp>
        <p:nvSpPr>
          <p:cNvPr id="22" name="Rectangle 21"/>
          <p:cNvSpPr/>
          <p:nvPr/>
        </p:nvSpPr>
        <p:spPr>
          <a:xfrm>
            <a:off x="7290869" y="2286744"/>
            <a:ext cx="1751571" cy="931024"/>
          </a:xfrm>
          <a:prstGeom prst="rect">
            <a:avLst/>
          </a:prstGeom>
        </p:spPr>
        <p:txBody>
          <a:bodyPr wrap="square" lIns="68580" tIns="34290" rIns="68580" bIns="34290">
            <a:spAutoFit/>
          </a:bodyPr>
          <a:lstStyle/>
          <a:p>
            <a:pPr marL="0" lvl="1" algn="ctr">
              <a:defRPr/>
            </a:pPr>
            <a:r>
              <a:rPr lang="en-US" sz="1400" dirty="0">
                <a:solidFill>
                  <a:prstClr val="black">
                    <a:lumMod val="65000"/>
                    <a:lumOff val="35000"/>
                  </a:prstClr>
                </a:solidFill>
                <a:cs typeface="Calibri" panose="020F0502020204030204" pitchFamily="34" charset="0"/>
              </a:rPr>
              <a:t>ISO 27018:2014 Privacy Standard</a:t>
            </a:r>
          </a:p>
        </p:txBody>
      </p:sp>
      <p:pic>
        <p:nvPicPr>
          <p:cNvPr id="24" name="Picture 51" descr="http://www.isoregistration.us/images/ISO_27001_Certified.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03" y="1494655"/>
            <a:ext cx="607872" cy="6078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1" descr="SSA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29671" y="1638671"/>
            <a:ext cx="1190496" cy="3525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79199" y="1638672"/>
            <a:ext cx="741370" cy="35722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079" y="1566664"/>
            <a:ext cx="1179460" cy="421657"/>
          </a:xfrm>
          <a:prstGeom prst="rect">
            <a:avLst/>
          </a:prstGeom>
          <a:noFill/>
          <a:ln>
            <a:noFill/>
          </a:ln>
        </p:spPr>
      </p:pic>
      <p:pic>
        <p:nvPicPr>
          <p:cNvPr id="28" name="Picture 2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90312" y="1566664"/>
            <a:ext cx="553119" cy="455769"/>
          </a:xfrm>
          <a:prstGeom prst="rect">
            <a:avLst/>
          </a:prstGeom>
        </p:spPr>
      </p:pic>
      <p:sp>
        <p:nvSpPr>
          <p:cNvPr id="29" name="Rectangle 28"/>
          <p:cNvSpPr/>
          <p:nvPr/>
        </p:nvSpPr>
        <p:spPr>
          <a:xfrm>
            <a:off x="76200" y="2174009"/>
            <a:ext cx="174001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70842" y="2174009"/>
            <a:ext cx="174001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74099" y="2174009"/>
            <a:ext cx="174001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9058" y="2174009"/>
            <a:ext cx="174001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90868" y="2174009"/>
            <a:ext cx="174001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a:off x="76200" y="990600"/>
            <a:ext cx="8954686" cy="311501"/>
          </a:xfrm>
          <a:prstGeom prst="round2SameRect">
            <a:avLst/>
          </a:prstGeom>
          <a:solidFill>
            <a:srgbClr val="003466"/>
          </a:solidFill>
          <a:ln w="12700" cap="flat" cmpd="sng" algn="ctr">
            <a:noFill/>
            <a:prstDash val="solid"/>
            <a:miter lim="800000"/>
          </a:ln>
          <a:effectLst/>
        </p:spPr>
        <p:txBody>
          <a:bodyPr lIns="68580" tIns="34290" rIns="68580" bIns="34290" rtlCol="0" anchor="ctr"/>
          <a:lstStyle/>
          <a:p>
            <a:pPr marL="0" lvl="1" algn="ctr" defTabSz="914378">
              <a:defRPr/>
            </a:pPr>
            <a:r>
              <a:rPr lang="en-US" sz="1600" kern="0" dirty="0">
                <a:solidFill>
                  <a:prstClr val="white"/>
                </a:solidFill>
                <a:latin typeface="Calibri" panose="020F0502020204030204"/>
                <a:cs typeface="Calibri" panose="020F0502020204030204" pitchFamily="34" charset="0"/>
              </a:rPr>
              <a:t>MAINTAIN EXISTING CERTIFICATIONS</a:t>
            </a:r>
          </a:p>
        </p:txBody>
      </p:sp>
      <p:sp>
        <p:nvSpPr>
          <p:cNvPr id="43" name="Rectangle 42"/>
          <p:cNvSpPr/>
          <p:nvPr/>
        </p:nvSpPr>
        <p:spPr>
          <a:xfrm>
            <a:off x="15582" y="3579188"/>
            <a:ext cx="1812189" cy="738664"/>
          </a:xfrm>
          <a:prstGeom prst="rect">
            <a:avLst/>
          </a:prstGeom>
        </p:spPr>
        <p:txBody>
          <a:bodyPr wrap="square">
            <a:spAutoFit/>
          </a:bodyPr>
          <a:lstStyle/>
          <a:p>
            <a:pPr marL="0" lvl="1" algn="ctr" defTabSz="914378">
              <a:defRPr/>
            </a:pPr>
            <a:r>
              <a:rPr lang="en-US" sz="1400" kern="0" dirty="0">
                <a:solidFill>
                  <a:schemeClr val="bg1"/>
                </a:solidFill>
                <a:cs typeface="Calibri" panose="020F0502020204030204" pitchFamily="34" charset="0"/>
              </a:rPr>
              <a:t>PLAN FOR NEW </a:t>
            </a:r>
            <a:r>
              <a:rPr lang="en-US" sz="1400" kern="0" dirty="0" smtClean="0">
                <a:solidFill>
                  <a:schemeClr val="bg1"/>
                </a:solidFill>
                <a:cs typeface="Calibri" panose="020F0502020204030204" pitchFamily="34" charset="0"/>
              </a:rPr>
              <a:t>CERTIFICATION </a:t>
            </a:r>
            <a:r>
              <a:rPr lang="en-US" sz="1400" kern="0" dirty="0">
                <a:solidFill>
                  <a:schemeClr val="bg1"/>
                </a:solidFill>
                <a:cs typeface="Calibri" panose="020F0502020204030204" pitchFamily="34" charset="0"/>
              </a:rPr>
              <a:t>IN 2017:</a:t>
            </a:r>
          </a:p>
        </p:txBody>
      </p:sp>
      <p:sp>
        <p:nvSpPr>
          <p:cNvPr id="45" name="Rectangle 44"/>
          <p:cNvSpPr/>
          <p:nvPr/>
        </p:nvSpPr>
        <p:spPr>
          <a:xfrm>
            <a:off x="1831918" y="3363164"/>
            <a:ext cx="7212595" cy="136361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46" name="Rectangle 45"/>
          <p:cNvSpPr/>
          <p:nvPr/>
        </p:nvSpPr>
        <p:spPr>
          <a:xfrm>
            <a:off x="3674099" y="3516098"/>
            <a:ext cx="5444658" cy="284693"/>
          </a:xfrm>
          <a:prstGeom prst="rect">
            <a:avLst/>
          </a:prstGeom>
        </p:spPr>
        <p:txBody>
          <a:bodyPr wrap="square" lIns="68580" tIns="34290" rIns="68580" bIns="34290">
            <a:spAutoFit/>
          </a:bodyPr>
          <a:lstStyle/>
          <a:p>
            <a:r>
              <a:rPr lang="en-US" sz="1400" dirty="0">
                <a:solidFill>
                  <a:prstClr val="black">
                    <a:lumMod val="65000"/>
                    <a:lumOff val="35000"/>
                  </a:prstClr>
                </a:solidFill>
                <a:cs typeface="Calibri" panose="020F0502020204030204" pitchFamily="34" charset="0"/>
              </a:rPr>
              <a:t>US Federal - </a:t>
            </a:r>
            <a:r>
              <a:rPr lang="en-US" sz="1400" dirty="0" err="1">
                <a:solidFill>
                  <a:prstClr val="black">
                    <a:lumMod val="65000"/>
                    <a:lumOff val="35000"/>
                  </a:prstClr>
                </a:solidFill>
                <a:cs typeface="Calibri" panose="020F0502020204030204" pitchFamily="34" charset="0"/>
              </a:rPr>
              <a:t>FedRAMP</a:t>
            </a:r>
            <a:r>
              <a:rPr lang="en-US" sz="1400" dirty="0">
                <a:solidFill>
                  <a:prstClr val="black">
                    <a:lumMod val="65000"/>
                    <a:lumOff val="35000"/>
                  </a:prstClr>
                </a:solidFill>
                <a:cs typeface="Calibri" panose="020F0502020204030204" pitchFamily="34" charset="0"/>
              </a:rPr>
              <a:t> (</a:t>
            </a:r>
            <a:r>
              <a:rPr lang="en-US" sz="1400" dirty="0" smtClean="0">
                <a:solidFill>
                  <a:prstClr val="black">
                    <a:lumMod val="65000"/>
                    <a:lumOff val="35000"/>
                  </a:prstClr>
                </a:solidFill>
                <a:cs typeface="Calibri" panose="020F0502020204030204" pitchFamily="34" charset="0"/>
              </a:rPr>
              <a:t>Alma/Primo) - </a:t>
            </a:r>
            <a:r>
              <a:rPr lang="en-US" sz="1400" dirty="0" smtClean="0">
                <a:solidFill>
                  <a:schemeClr val="accent2">
                    <a:lumMod val="75000"/>
                  </a:schemeClr>
                </a:solidFill>
                <a:cs typeface="Calibri" panose="020F0502020204030204" pitchFamily="34" charset="0"/>
              </a:rPr>
              <a:t>Cont. in 2018</a:t>
            </a:r>
            <a:endParaRPr lang="en-US" sz="1400" dirty="0">
              <a:solidFill>
                <a:schemeClr val="accent2">
                  <a:lumMod val="75000"/>
                </a:schemeClr>
              </a:solidFill>
              <a:cs typeface="Calibri" panose="020F0502020204030204" pitchFamily="34" charset="0"/>
            </a:endParaRPr>
          </a:p>
        </p:txBody>
      </p:sp>
      <p:pic>
        <p:nvPicPr>
          <p:cNvPr id="48" name="Picture 4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782015" y="3457063"/>
            <a:ext cx="1917672" cy="461394"/>
          </a:xfrm>
          <a:prstGeom prst="rect">
            <a:avLst/>
          </a:prstGeom>
        </p:spPr>
      </p:pic>
      <p:grpSp>
        <p:nvGrpSpPr>
          <p:cNvPr id="5" name="Group 4"/>
          <p:cNvGrpSpPr/>
          <p:nvPr/>
        </p:nvGrpSpPr>
        <p:grpSpPr>
          <a:xfrm>
            <a:off x="1892537" y="4020032"/>
            <a:ext cx="963495" cy="638878"/>
            <a:chOff x="2560325" y="3660514"/>
            <a:chExt cx="923825" cy="674093"/>
          </a:xfrm>
        </p:grpSpPr>
        <p:pic>
          <p:nvPicPr>
            <p:cNvPr id="47" name="Picture 4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34908" y="3660514"/>
              <a:ext cx="569730" cy="455769"/>
            </a:xfrm>
            <a:prstGeom prst="rect">
              <a:avLst/>
            </a:prstGeom>
          </p:spPr>
        </p:pic>
        <p:sp>
          <p:nvSpPr>
            <p:cNvPr id="3" name="TextBox 2"/>
            <p:cNvSpPr txBox="1"/>
            <p:nvPr/>
          </p:nvSpPr>
          <p:spPr>
            <a:xfrm>
              <a:off x="2560325" y="4091051"/>
              <a:ext cx="923825" cy="243556"/>
            </a:xfrm>
            <a:prstGeom prst="rect">
              <a:avLst/>
            </a:prstGeom>
            <a:noFill/>
          </p:spPr>
          <p:txBody>
            <a:bodyPr wrap="square" rtlCol="0">
              <a:spAutoFit/>
            </a:bodyPr>
            <a:lstStyle/>
            <a:p>
              <a:r>
                <a:rPr lang="en-US" sz="900" dirty="0">
                  <a:solidFill>
                    <a:srgbClr val="105BAB"/>
                  </a:solidFill>
                </a:rPr>
                <a:t>22301:2012</a:t>
              </a:r>
            </a:p>
          </p:txBody>
        </p:sp>
      </p:grpSp>
      <p:sp>
        <p:nvSpPr>
          <p:cNvPr id="49" name="Rectangle 48"/>
          <p:cNvSpPr/>
          <p:nvPr/>
        </p:nvSpPr>
        <p:spPr>
          <a:xfrm>
            <a:off x="3042366" y="4110050"/>
            <a:ext cx="5126511" cy="500137"/>
          </a:xfrm>
          <a:prstGeom prst="rect">
            <a:avLst/>
          </a:prstGeom>
        </p:spPr>
        <p:txBody>
          <a:bodyPr wrap="square" lIns="68580" tIns="34290" rIns="68580" bIns="34290">
            <a:spAutoFit/>
          </a:bodyPr>
          <a:lstStyle/>
          <a:p>
            <a:r>
              <a:rPr lang="en-US" sz="1400" dirty="0">
                <a:solidFill>
                  <a:prstClr val="black">
                    <a:lumMod val="65000"/>
                    <a:lumOff val="35000"/>
                  </a:prstClr>
                </a:solidFill>
                <a:cs typeface="Calibri" panose="020F0502020204030204" pitchFamily="34" charset="0"/>
              </a:rPr>
              <a:t>ISO 22301: 2012 - </a:t>
            </a:r>
            <a:r>
              <a:rPr lang="en-US" sz="1400" dirty="0" smtClean="0">
                <a:solidFill>
                  <a:prstClr val="black">
                    <a:lumMod val="65000"/>
                    <a:lumOff val="35000"/>
                  </a:prstClr>
                </a:solidFill>
                <a:cs typeface="Calibri" panose="020F0502020204030204" pitchFamily="34" charset="0"/>
              </a:rPr>
              <a:t>Business </a:t>
            </a:r>
            <a:r>
              <a:rPr lang="en-US" sz="1400" dirty="0">
                <a:solidFill>
                  <a:prstClr val="black">
                    <a:lumMod val="65000"/>
                    <a:lumOff val="35000"/>
                  </a:prstClr>
                </a:solidFill>
                <a:cs typeface="Calibri" panose="020F0502020204030204" pitchFamily="34" charset="0"/>
              </a:rPr>
              <a:t>Continuity Management </a:t>
            </a:r>
            <a:r>
              <a:rPr lang="en-US" sz="1400" dirty="0" smtClean="0">
                <a:solidFill>
                  <a:prstClr val="black">
                    <a:lumMod val="65000"/>
                    <a:lumOff val="35000"/>
                  </a:prstClr>
                </a:solidFill>
                <a:cs typeface="Calibri" panose="020F0502020204030204" pitchFamily="34" charset="0"/>
              </a:rPr>
              <a:t>Systems Requirements</a:t>
            </a:r>
            <a:endParaRPr lang="en-US" sz="1400" dirty="0">
              <a:solidFill>
                <a:prstClr val="black">
                  <a:lumMod val="65000"/>
                  <a:lumOff val="35000"/>
                </a:prstClr>
              </a:solidFill>
              <a:cs typeface="Calibri" panose="020F0502020204030204" pitchFamily="34" charset="0"/>
            </a:endParaRPr>
          </a:p>
        </p:txBody>
      </p:sp>
      <p:sp>
        <p:nvSpPr>
          <p:cNvPr id="50" name="Rectangle 49"/>
          <p:cNvSpPr/>
          <p:nvPr/>
        </p:nvSpPr>
        <p:spPr>
          <a:xfrm>
            <a:off x="1831917" y="3949462"/>
            <a:ext cx="7212595" cy="499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29845" y="3363772"/>
            <a:ext cx="7212595" cy="499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7081577" y="4072026"/>
            <a:ext cx="566992" cy="520518"/>
            <a:chOff x="9972044" y="447120"/>
            <a:chExt cx="4792408" cy="3910605"/>
          </a:xfrm>
          <a:effectLst>
            <a:outerShdw blurRad="215900" dist="38100" dir="2700000" algn="tl" rotWithShape="0">
              <a:prstClr val="black">
                <a:alpha val="89000"/>
              </a:prstClr>
            </a:outerShdw>
          </a:effectLst>
        </p:grpSpPr>
        <p:sp>
          <p:nvSpPr>
            <p:cNvPr id="53" name="Oval 52"/>
            <p:cNvSpPr/>
            <p:nvPr/>
          </p:nvSpPr>
          <p:spPr>
            <a:xfrm>
              <a:off x="10689463" y="754289"/>
              <a:ext cx="3348509" cy="33485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4" name="Picture 5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972044" y="447120"/>
              <a:ext cx="4792408" cy="3910605"/>
            </a:xfrm>
            <a:prstGeom prst="rect">
              <a:avLst/>
            </a:prstGeom>
          </p:spPr>
        </p:pic>
      </p:grpSp>
      <p:sp>
        <p:nvSpPr>
          <p:cNvPr id="55" name="Rectangle 54"/>
          <p:cNvSpPr/>
          <p:nvPr/>
        </p:nvSpPr>
        <p:spPr>
          <a:xfrm>
            <a:off x="89825" y="4832248"/>
            <a:ext cx="1732453" cy="16322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912" y="5175638"/>
            <a:ext cx="1732785" cy="738664"/>
          </a:xfrm>
          <a:prstGeom prst="rect">
            <a:avLst/>
          </a:prstGeom>
        </p:spPr>
        <p:txBody>
          <a:bodyPr wrap="square">
            <a:spAutoFit/>
          </a:bodyPr>
          <a:lstStyle/>
          <a:p>
            <a:pPr marL="0" lvl="1" algn="ctr" defTabSz="914378">
              <a:defRPr/>
            </a:pPr>
            <a:r>
              <a:rPr lang="en-US" sz="1400" kern="0" dirty="0">
                <a:solidFill>
                  <a:schemeClr val="bg1"/>
                </a:solidFill>
                <a:cs typeface="Calibri" panose="020F0502020204030204" pitchFamily="34" charset="0"/>
              </a:rPr>
              <a:t>PLAN FOR NEW REGULATION</a:t>
            </a:r>
          </a:p>
          <a:p>
            <a:pPr marL="0" lvl="1" algn="ctr" defTabSz="914378">
              <a:defRPr/>
            </a:pPr>
            <a:r>
              <a:rPr lang="en-US" sz="1400" kern="0" dirty="0">
                <a:solidFill>
                  <a:schemeClr val="bg1"/>
                </a:solidFill>
                <a:cs typeface="Calibri" panose="020F0502020204030204" pitchFamily="34" charset="0"/>
              </a:rPr>
              <a:t>IN 2018:</a:t>
            </a:r>
          </a:p>
        </p:txBody>
      </p:sp>
      <p:sp>
        <p:nvSpPr>
          <p:cNvPr id="57" name="Rectangle 56"/>
          <p:cNvSpPr/>
          <p:nvPr/>
        </p:nvSpPr>
        <p:spPr>
          <a:xfrm>
            <a:off x="1816991" y="4959613"/>
            <a:ext cx="7301766" cy="1536733"/>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defTabSz="914378">
              <a:defRPr/>
            </a:pPr>
            <a:endParaRPr lang="en-US" kern="0">
              <a:solidFill>
                <a:prstClr val="white"/>
              </a:solidFill>
              <a:latin typeface="Calibri" panose="020F0502020204030204"/>
            </a:endParaRPr>
          </a:p>
        </p:txBody>
      </p:sp>
      <p:sp>
        <p:nvSpPr>
          <p:cNvPr id="58" name="Rectangle 57"/>
          <p:cNvSpPr/>
          <p:nvPr/>
        </p:nvSpPr>
        <p:spPr>
          <a:xfrm>
            <a:off x="3036840" y="4947076"/>
            <a:ext cx="4639732" cy="315471"/>
          </a:xfrm>
          <a:prstGeom prst="rect">
            <a:avLst/>
          </a:prstGeom>
        </p:spPr>
        <p:txBody>
          <a:bodyPr wrap="none" lIns="68580" tIns="34290" rIns="68580" bIns="34290">
            <a:spAutoFit/>
          </a:bodyPr>
          <a:lstStyle/>
          <a:p>
            <a:r>
              <a:rPr lang="en-US" sz="1600" dirty="0">
                <a:solidFill>
                  <a:prstClr val="black">
                    <a:lumMod val="65000"/>
                    <a:lumOff val="35000"/>
                  </a:prstClr>
                </a:solidFill>
                <a:cs typeface="Calibri" panose="020F0502020204030204" pitchFamily="34" charset="0"/>
              </a:rPr>
              <a:t>GDPR – EU Data Protection Regulation </a:t>
            </a:r>
          </a:p>
        </p:txBody>
      </p:sp>
      <p:sp>
        <p:nvSpPr>
          <p:cNvPr id="59" name="Rectangle 58"/>
          <p:cNvSpPr/>
          <p:nvPr/>
        </p:nvSpPr>
        <p:spPr>
          <a:xfrm>
            <a:off x="2944377" y="5286483"/>
            <a:ext cx="6064340" cy="1146468"/>
          </a:xfrm>
          <a:prstGeom prst="rect">
            <a:avLst/>
          </a:prstGeom>
        </p:spPr>
        <p:txBody>
          <a:bodyPr wrap="square" lIns="68580" tIns="34290" rIns="68580" bIns="34290">
            <a:spAutoFit/>
          </a:bodyPr>
          <a:lstStyle/>
          <a:p>
            <a:pPr marL="285750" indent="-285750">
              <a:buFont typeface="Arial" panose="020B0604020202020204" pitchFamily="34" charset="0"/>
              <a:buChar char="•"/>
            </a:pPr>
            <a:r>
              <a:rPr lang="en-US" sz="1400" dirty="0">
                <a:solidFill>
                  <a:prstClr val="black">
                    <a:lumMod val="65000"/>
                    <a:lumOff val="35000"/>
                  </a:prstClr>
                </a:solidFill>
                <a:cs typeface="Calibri" panose="020F0502020204030204" pitchFamily="34" charset="0"/>
              </a:rPr>
              <a:t>Main principles </a:t>
            </a:r>
            <a:r>
              <a:rPr lang="en-US" sz="1400" dirty="0" smtClean="0">
                <a:solidFill>
                  <a:prstClr val="black">
                    <a:lumMod val="65000"/>
                    <a:lumOff val="35000"/>
                  </a:prstClr>
                </a:solidFill>
                <a:cs typeface="Calibri" panose="020F0502020204030204" pitchFamily="34" charset="0"/>
              </a:rPr>
              <a:t>similar to Data </a:t>
            </a:r>
            <a:r>
              <a:rPr lang="en-US" sz="1400" dirty="0">
                <a:solidFill>
                  <a:prstClr val="black">
                    <a:lumMod val="65000"/>
                    <a:lumOff val="35000"/>
                  </a:prstClr>
                </a:solidFill>
                <a:cs typeface="Calibri" panose="020F0502020204030204" pitchFamily="34" charset="0"/>
              </a:rPr>
              <a:t>Protection Act (DPA)</a:t>
            </a:r>
          </a:p>
          <a:p>
            <a:pPr marL="285750" indent="-285750">
              <a:buFont typeface="Arial" panose="020B0604020202020204" pitchFamily="34" charset="0"/>
              <a:buChar char="•"/>
            </a:pPr>
            <a:r>
              <a:rPr lang="en-US" sz="1400" dirty="0">
                <a:solidFill>
                  <a:prstClr val="black">
                    <a:lumMod val="65000"/>
                    <a:lumOff val="35000"/>
                  </a:prstClr>
                </a:solidFill>
                <a:cs typeface="Calibri" panose="020F0502020204030204" pitchFamily="34" charset="0"/>
              </a:rPr>
              <a:t>Compliance, security, and data privacy </a:t>
            </a:r>
            <a:r>
              <a:rPr lang="en-US" sz="1400" dirty="0" smtClean="0">
                <a:solidFill>
                  <a:prstClr val="black">
                    <a:lumMod val="65000"/>
                    <a:lumOff val="35000"/>
                  </a:prstClr>
                </a:solidFill>
                <a:cs typeface="Calibri" panose="020F0502020204030204" pitchFamily="34" charset="0"/>
              </a:rPr>
              <a:t>are our priority</a:t>
            </a:r>
          </a:p>
          <a:p>
            <a:pPr marL="285750" indent="-285750">
              <a:buFont typeface="Arial" panose="020B0604020202020204" pitchFamily="34" charset="0"/>
              <a:buChar char="•"/>
            </a:pPr>
            <a:r>
              <a:rPr lang="en-US" sz="1400" dirty="0" smtClean="0">
                <a:solidFill>
                  <a:prstClr val="black">
                    <a:lumMod val="65000"/>
                    <a:lumOff val="35000"/>
                  </a:prstClr>
                </a:solidFill>
                <a:cs typeface="Calibri" panose="020F0502020204030204" pitchFamily="34" charset="0"/>
              </a:rPr>
              <a:t>Ex </a:t>
            </a:r>
            <a:r>
              <a:rPr lang="en-US" sz="1400" dirty="0">
                <a:solidFill>
                  <a:prstClr val="black">
                    <a:lumMod val="65000"/>
                    <a:lumOff val="35000"/>
                  </a:prstClr>
                </a:solidFill>
                <a:cs typeface="Calibri" panose="020F0502020204030204" pitchFamily="34" charset="0"/>
              </a:rPr>
              <a:t>Libris does not share customer data with </a:t>
            </a:r>
            <a:r>
              <a:rPr lang="en-US" sz="1400" dirty="0" smtClean="0">
                <a:solidFill>
                  <a:prstClr val="black">
                    <a:lumMod val="65000"/>
                    <a:lumOff val="35000"/>
                  </a:prstClr>
                </a:solidFill>
                <a:cs typeface="Calibri" panose="020F0502020204030204" pitchFamily="34" charset="0"/>
              </a:rPr>
              <a:t>3</a:t>
            </a:r>
            <a:r>
              <a:rPr lang="en-US" sz="1400" baseline="30000" dirty="0" smtClean="0">
                <a:solidFill>
                  <a:prstClr val="black">
                    <a:lumMod val="65000"/>
                    <a:lumOff val="35000"/>
                  </a:prstClr>
                </a:solidFill>
                <a:cs typeface="Calibri" panose="020F0502020204030204" pitchFamily="34" charset="0"/>
              </a:rPr>
              <a:t>rd</a:t>
            </a:r>
            <a:r>
              <a:rPr lang="en-US" sz="1400" dirty="0" smtClean="0">
                <a:solidFill>
                  <a:prstClr val="black">
                    <a:lumMod val="65000"/>
                    <a:lumOff val="35000"/>
                  </a:prstClr>
                </a:solidFill>
                <a:cs typeface="Calibri" panose="020F0502020204030204" pitchFamily="34" charset="0"/>
              </a:rPr>
              <a:t> parties</a:t>
            </a:r>
            <a:endParaRPr lang="en-US" sz="1400" dirty="0">
              <a:solidFill>
                <a:prstClr val="black">
                  <a:lumMod val="65000"/>
                  <a:lumOff val="35000"/>
                </a:prstClr>
              </a:solidFill>
              <a:cs typeface="Calibri" panose="020F0502020204030204" pitchFamily="34" charset="0"/>
            </a:endParaRPr>
          </a:p>
          <a:p>
            <a:pPr marL="285750" indent="-285750">
              <a:buFont typeface="Arial" panose="020B0604020202020204" pitchFamily="34" charset="0"/>
              <a:buChar char="•"/>
            </a:pPr>
            <a:r>
              <a:rPr lang="en-US" sz="1400" dirty="0">
                <a:solidFill>
                  <a:prstClr val="black">
                    <a:lumMod val="65000"/>
                    <a:lumOff val="35000"/>
                  </a:prstClr>
                </a:solidFill>
                <a:cs typeface="Calibri" panose="020F0502020204030204" pitchFamily="34" charset="0"/>
              </a:rPr>
              <a:t>Dedicated Data Protection Officer (DPO) </a:t>
            </a:r>
          </a:p>
          <a:p>
            <a:pPr marL="285750" indent="-285750">
              <a:buFont typeface="Arial" panose="020B0604020202020204" pitchFamily="34" charset="0"/>
              <a:buChar char="•"/>
            </a:pPr>
            <a:r>
              <a:rPr lang="en-US" sz="1400" dirty="0">
                <a:solidFill>
                  <a:prstClr val="black">
                    <a:lumMod val="65000"/>
                    <a:lumOff val="35000"/>
                  </a:prstClr>
                </a:solidFill>
                <a:cs typeface="Calibri" panose="020F0502020204030204" pitchFamily="34" charset="0"/>
              </a:rPr>
              <a:t>GDPR becomes enforceable May 25, </a:t>
            </a:r>
            <a:r>
              <a:rPr lang="en-US" sz="1400" dirty="0" smtClean="0">
                <a:solidFill>
                  <a:prstClr val="black">
                    <a:lumMod val="65000"/>
                    <a:lumOff val="35000"/>
                  </a:prstClr>
                </a:solidFill>
                <a:cs typeface="Calibri" panose="020F0502020204030204" pitchFamily="34" charset="0"/>
              </a:rPr>
              <a:t>2018</a:t>
            </a:r>
            <a:endParaRPr lang="en-US" sz="1600" dirty="0"/>
          </a:p>
        </p:txBody>
      </p:sp>
      <p:sp>
        <p:nvSpPr>
          <p:cNvPr id="60" name="Rectangle 59"/>
          <p:cNvSpPr/>
          <p:nvPr/>
        </p:nvSpPr>
        <p:spPr>
          <a:xfrm>
            <a:off x="1803697" y="4824512"/>
            <a:ext cx="7212595" cy="499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888099" y="5156224"/>
            <a:ext cx="946238" cy="948149"/>
          </a:xfrm>
          <a:prstGeom prst="rect">
            <a:avLst/>
          </a:prstGeom>
        </p:spPr>
      </p:pic>
    </p:spTree>
    <p:extLst>
      <p:ext uri="{BB962C8B-B14F-4D97-AF65-F5344CB8AC3E}">
        <p14:creationId xmlns:p14="http://schemas.microsoft.com/office/powerpoint/2010/main" val="113979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_urm">
  <a:themeElements>
    <a:clrScheme name="2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rm">
  <a:themeElements>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rm">
  <a:themeElements>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software update on the cloud</Template>
  <TotalTime>17642</TotalTime>
  <Words>1422</Words>
  <Application>Microsoft Office PowerPoint</Application>
  <PresentationFormat>On-screen Show (4:3)</PresentationFormat>
  <Paragraphs>393</Paragraphs>
  <Slides>29</Slides>
  <Notes>7</Notes>
  <HiddenSlides>1</HiddenSlides>
  <MMClips>0</MMClips>
  <ScaleCrop>false</ScaleCrop>
  <HeadingPairs>
    <vt:vector size="6" baseType="variant">
      <vt:variant>
        <vt:lpstr>Fonts Used</vt:lpstr>
      </vt:variant>
      <vt:variant>
        <vt:i4>19</vt:i4>
      </vt:variant>
      <vt:variant>
        <vt:lpstr>Theme</vt:lpstr>
      </vt:variant>
      <vt:variant>
        <vt:i4>11</vt:i4>
      </vt:variant>
      <vt:variant>
        <vt:lpstr>Slide Titles</vt:lpstr>
      </vt:variant>
      <vt:variant>
        <vt:i4>29</vt:i4>
      </vt:variant>
    </vt:vector>
  </HeadingPairs>
  <TitlesOfParts>
    <vt:vector size="59" baseType="lpstr">
      <vt:lpstr>Dotum</vt:lpstr>
      <vt:lpstr>MS PGothic</vt:lpstr>
      <vt:lpstr>MS PGothic</vt:lpstr>
      <vt:lpstr>宋体</vt:lpstr>
      <vt:lpstr>宋体</vt:lpstr>
      <vt:lpstr>Aharoni</vt:lpstr>
      <vt:lpstr>Antigoni</vt:lpstr>
      <vt:lpstr>Antigoni Light</vt:lpstr>
      <vt:lpstr>Arial</vt:lpstr>
      <vt:lpstr>Arial Narrow</vt:lpstr>
      <vt:lpstr>Calibri</vt:lpstr>
      <vt:lpstr>Calibri Light</vt:lpstr>
      <vt:lpstr>Gill Sans MT</vt:lpstr>
      <vt:lpstr>Segoe UI</vt:lpstr>
      <vt:lpstr>Symbol</vt:lpstr>
      <vt:lpstr>Times New Roman</vt:lpstr>
      <vt:lpstr>Verdana</vt:lpstr>
      <vt:lpstr>Wingdings</vt:lpstr>
      <vt:lpstr>Wingdings 3</vt:lpstr>
      <vt:lpstr>1_Ex Libris Template</vt:lpstr>
      <vt:lpstr>3_Ex Libris Template</vt:lpstr>
      <vt:lpstr>4_urm</vt:lpstr>
      <vt:lpstr>25_urm</vt:lpstr>
      <vt:lpstr>urm</vt:lpstr>
      <vt:lpstr>1_urm</vt:lpstr>
      <vt:lpstr>5_urm</vt:lpstr>
      <vt:lpstr>2_urm</vt:lpstr>
      <vt:lpstr>3_urm</vt:lpstr>
      <vt:lpstr>6_urm</vt:lpstr>
      <vt:lpstr>7_urm</vt:lpstr>
      <vt:lpstr> Alma Cloud &amp; Open Platform Overview </vt:lpstr>
      <vt:lpstr>Cloud Computing in Few Words…</vt:lpstr>
      <vt:lpstr>The Power of SaaS (Software-as-a-Service)</vt:lpstr>
      <vt:lpstr>Ex Libris Worldwide Data Centers</vt:lpstr>
      <vt:lpstr>The Must-Have Features of Cloud-Based SaaS </vt:lpstr>
      <vt:lpstr>The Cloud Computing SaaS Model:  Multi-tenant, Subscription</vt:lpstr>
      <vt:lpstr>Relentless on Security – a Multi-Dimensional Approach</vt:lpstr>
      <vt:lpstr>Alma Multi-Tiered Security Model</vt:lpstr>
      <vt:lpstr>Certified with the Most Rigid Security Standards</vt:lpstr>
      <vt:lpstr>PowerPoint Presentation</vt:lpstr>
      <vt:lpstr>No Single Point of Failure</vt:lpstr>
      <vt:lpstr>Data Center Design </vt:lpstr>
      <vt:lpstr>Relentless on Security – a Multi-Dimensional Approach</vt:lpstr>
      <vt:lpstr>Proactive Performance Monitoring</vt:lpstr>
      <vt:lpstr>Monitoring End User Experience</vt:lpstr>
      <vt:lpstr>Monitoring Business Transaction</vt:lpstr>
      <vt:lpstr>Internal Cloud Architecture Monitoring</vt:lpstr>
      <vt:lpstr>Multi-Tiered Scalability</vt:lpstr>
      <vt:lpstr>The Alma Developers Platform</vt:lpstr>
      <vt:lpstr>The Alma Developers Platform</vt:lpstr>
      <vt:lpstr>API Platform – Deploying a Secure &amp; Scalable API Infrastructure</vt:lpstr>
      <vt:lpstr>Alma APIs in Action</vt:lpstr>
      <vt:lpstr>APIs: Growth in the last 3 years</vt:lpstr>
      <vt:lpstr>APIs Are Critical To Our Success</vt:lpstr>
      <vt:lpstr>ExLibris Developer Network</vt:lpstr>
      <vt:lpstr>API Console – Easy to Learn &amp; Test APIs </vt:lpstr>
      <vt:lpstr>System Management &amp; Administration:  Before and After Moving to the Cloud</vt:lpstr>
      <vt:lpstr>Alma Sandbox Environments</vt:lpstr>
      <vt:lpstr>Thank you</vt:lpstr>
    </vt:vector>
  </TitlesOfParts>
  <Company>ExLibris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 cloud</dc:title>
  <dc:creator>saritk</dc:creator>
  <cp:lastModifiedBy>Itai Veltzman</cp:lastModifiedBy>
  <cp:revision>807</cp:revision>
  <cp:lastPrinted>2017-10-19T12:40:10Z</cp:lastPrinted>
  <dcterms:created xsi:type="dcterms:W3CDTF">2011-03-03T11:29:40Z</dcterms:created>
  <dcterms:modified xsi:type="dcterms:W3CDTF">2017-11-07T15:38:38Z</dcterms:modified>
</cp:coreProperties>
</file>