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942" r:id="rId2"/>
  </p:sldMasterIdLst>
  <p:notesMasterIdLst>
    <p:notesMasterId r:id="rId46"/>
  </p:notesMasterIdLst>
  <p:handoutMasterIdLst>
    <p:handoutMasterId r:id="rId47"/>
  </p:handoutMasterIdLst>
  <p:sldIdLst>
    <p:sldId id="575" r:id="rId3"/>
    <p:sldId id="518" r:id="rId4"/>
    <p:sldId id="519" r:id="rId5"/>
    <p:sldId id="521" r:id="rId6"/>
    <p:sldId id="578" r:id="rId7"/>
    <p:sldId id="525" r:id="rId8"/>
    <p:sldId id="526" r:id="rId9"/>
    <p:sldId id="527" r:id="rId10"/>
    <p:sldId id="528" r:id="rId11"/>
    <p:sldId id="529" r:id="rId12"/>
    <p:sldId id="532" r:id="rId13"/>
    <p:sldId id="533" r:id="rId14"/>
    <p:sldId id="534" r:id="rId15"/>
    <p:sldId id="581" r:id="rId16"/>
    <p:sldId id="536" r:id="rId17"/>
    <p:sldId id="537" r:id="rId18"/>
    <p:sldId id="538" r:id="rId19"/>
    <p:sldId id="539" r:id="rId20"/>
    <p:sldId id="573" r:id="rId21"/>
    <p:sldId id="541" r:id="rId22"/>
    <p:sldId id="542" r:id="rId23"/>
    <p:sldId id="543" r:id="rId24"/>
    <p:sldId id="544" r:id="rId25"/>
    <p:sldId id="546" r:id="rId26"/>
    <p:sldId id="547" r:id="rId27"/>
    <p:sldId id="548" r:id="rId28"/>
    <p:sldId id="549" r:id="rId29"/>
    <p:sldId id="550" r:id="rId30"/>
    <p:sldId id="552" r:id="rId31"/>
    <p:sldId id="553" r:id="rId32"/>
    <p:sldId id="579" r:id="rId33"/>
    <p:sldId id="580" r:id="rId34"/>
    <p:sldId id="571" r:id="rId35"/>
    <p:sldId id="557" r:id="rId36"/>
    <p:sldId id="558" r:id="rId37"/>
    <p:sldId id="567" r:id="rId38"/>
    <p:sldId id="570" r:id="rId39"/>
    <p:sldId id="559" r:id="rId40"/>
    <p:sldId id="561" r:id="rId41"/>
    <p:sldId id="562" r:id="rId42"/>
    <p:sldId id="563" r:id="rId43"/>
    <p:sldId id="566" r:id="rId44"/>
    <p:sldId id="5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A48"/>
    <a:srgbClr val="003466"/>
    <a:srgbClr val="5D3173"/>
    <a:srgbClr val="E6E6E6"/>
    <a:srgbClr val="A7ABAC"/>
    <a:srgbClr val="313133"/>
    <a:srgbClr val="EE3A43"/>
    <a:srgbClr val="787878"/>
    <a:srgbClr val="646464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162" autoAdjust="0"/>
  </p:normalViewPr>
  <p:slideViewPr>
    <p:cSldViewPr snapToGrid="0" showGuides="1">
      <p:cViewPr varScale="1">
        <p:scale>
          <a:sx n="71" d="100"/>
          <a:sy n="71" d="100"/>
        </p:scale>
        <p:origin x="1398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s\Documents\Data%20Services\contribution%20stats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s\Documents\Data%20Services\contribution%20stats\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s\Documents\Data%20Services\contribution%20stats\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Bibliographic Records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4067</c:v>
                </c:pt>
                <c:pt idx="1">
                  <c:v>9001</c:v>
                </c:pt>
                <c:pt idx="2">
                  <c:v>10459</c:v>
                </c:pt>
                <c:pt idx="3">
                  <c:v>12204</c:v>
                </c:pt>
                <c:pt idx="4">
                  <c:v>13691</c:v>
                </c:pt>
                <c:pt idx="5">
                  <c:v>14425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962920"/>
        <c:axId val="185739904"/>
      </c:lineChart>
      <c:catAx>
        <c:axId val="24396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39904"/>
        <c:crosses val="autoZero"/>
        <c:auto val="1"/>
        <c:lblAlgn val="ctr"/>
        <c:lblOffset val="100"/>
        <c:noMultiLvlLbl val="0"/>
      </c:catAx>
      <c:valAx>
        <c:axId val="185739904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96292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47C30"/>
              </a:solidFill>
            </c:spPr>
          </c:dPt>
          <c:dPt>
            <c:idx val="2"/>
            <c:bubble3D val="0"/>
            <c:spPr>
              <a:solidFill>
                <a:srgbClr val="B20837"/>
              </a:solidFill>
            </c:spPr>
          </c:dPt>
          <c:dPt>
            <c:idx val="3"/>
            <c:bubble3D val="0"/>
            <c:spPr>
              <a:solidFill>
                <a:srgbClr val="7C4299"/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גיליון1!$A$2:$A$6</c:f>
              <c:strCache>
                <c:ptCount val="5"/>
                <c:pt idx="0">
                  <c:v>רבעון ראשון</c:v>
                </c:pt>
                <c:pt idx="2">
                  <c:v>רבעון שני</c:v>
                </c:pt>
                <c:pt idx="3">
                  <c:v>רבעון שלישי</c:v>
                </c:pt>
                <c:pt idx="4">
                  <c:v>רבעון רביעי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Portfolios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3638</c:v>
                </c:pt>
                <c:pt idx="1">
                  <c:v>4060</c:v>
                </c:pt>
                <c:pt idx="2">
                  <c:v>4185</c:v>
                </c:pt>
                <c:pt idx="3">
                  <c:v>4562</c:v>
                </c:pt>
                <c:pt idx="4">
                  <c:v>4613</c:v>
                </c:pt>
                <c:pt idx="5">
                  <c:v>4656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559752"/>
        <c:axId val="243592312"/>
      </c:lineChart>
      <c:catAx>
        <c:axId val="24355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92312"/>
        <c:crosses val="autoZero"/>
        <c:auto val="1"/>
        <c:lblAlgn val="ctr"/>
        <c:lblOffset val="100"/>
        <c:noMultiLvlLbl val="0"/>
      </c:catAx>
      <c:valAx>
        <c:axId val="243592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5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19486111111111112"/>
          <c:w val="0.9028635170603674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Collections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14</c:v>
                </c:pt>
                <c:pt idx="3">
                  <c:v>16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362120"/>
        <c:axId val="243591776"/>
      </c:lineChart>
      <c:catAx>
        <c:axId val="24436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91776"/>
        <c:crosses val="autoZero"/>
        <c:auto val="1"/>
        <c:lblAlgn val="ctr"/>
        <c:lblOffset val="100"/>
        <c:noMultiLvlLbl val="0"/>
      </c:catAx>
      <c:valAx>
        <c:axId val="24359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621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# of Alma APIs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/acq/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  <c:pt idx="7">
                  <c:v>8</c:v>
                </c:pt>
                <c:pt idx="8">
                  <c:v>13</c:v>
                </c:pt>
                <c:pt idx="9">
                  <c:v>14</c:v>
                </c:pt>
                <c:pt idx="10">
                  <c:v>14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/analytics/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Sheet1!$C$3:$C$20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/bibs/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Sheet1!$D$3:$D$20</c:f>
              <c:numCache>
                <c:formatCode>General</c:formatCode>
                <c:ptCount val="18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15</c:v>
                </c:pt>
                <c:pt idx="7">
                  <c:v>15</c:v>
                </c:pt>
                <c:pt idx="8">
                  <c:v>20</c:v>
                </c:pt>
                <c:pt idx="9">
                  <c:v>21</c:v>
                </c:pt>
                <c:pt idx="10">
                  <c:v>21</c:v>
                </c:pt>
                <c:pt idx="11">
                  <c:v>27</c:v>
                </c:pt>
                <c:pt idx="12">
                  <c:v>27</c:v>
                </c:pt>
                <c:pt idx="13">
                  <c:v>30</c:v>
                </c:pt>
                <c:pt idx="14">
                  <c:v>36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/conf/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Sheet1!$E$3:$E$20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/courses/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Sheet1!$F$3:$F$20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/partners/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Sheet1!$G$3:$G$20</c:f>
              <c:numCache>
                <c:formatCode>General</c:formatCode>
                <c:ptCount val="1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/users/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Sheet1!$A$3:$A$20</c:f>
              <c:strCache>
                <c:ptCount val="18"/>
                <c:pt idx="0">
                  <c:v>2014-04</c:v>
                </c:pt>
                <c:pt idx="1">
                  <c:v>2014-05</c:v>
                </c:pt>
                <c:pt idx="2">
                  <c:v>2014-06</c:v>
                </c:pt>
                <c:pt idx="3">
                  <c:v>2014-07</c:v>
                </c:pt>
                <c:pt idx="4">
                  <c:v>2014-08</c:v>
                </c:pt>
                <c:pt idx="5">
                  <c:v>2014-09</c:v>
                </c:pt>
                <c:pt idx="6">
                  <c:v>2014-10</c:v>
                </c:pt>
                <c:pt idx="7">
                  <c:v>2014-11</c:v>
                </c:pt>
                <c:pt idx="8">
                  <c:v>2014-12</c:v>
                </c:pt>
                <c:pt idx="9">
                  <c:v>2015-01</c:v>
                </c:pt>
                <c:pt idx="10">
                  <c:v>2015-02</c:v>
                </c:pt>
                <c:pt idx="11">
                  <c:v>2015-03</c:v>
                </c:pt>
                <c:pt idx="12">
                  <c:v>2015-04</c:v>
                </c:pt>
                <c:pt idx="13">
                  <c:v>2015-05</c:v>
                </c:pt>
                <c:pt idx="14">
                  <c:v>2015-06</c:v>
                </c:pt>
                <c:pt idx="15">
                  <c:v>2015-07</c:v>
                </c:pt>
                <c:pt idx="16">
                  <c:v>2015-08</c:v>
                </c:pt>
                <c:pt idx="17">
                  <c:v>2015-09</c:v>
                </c:pt>
              </c:strCache>
            </c:strRef>
          </c:cat>
          <c:val>
            <c:numRef>
              <c:f>Sheet1!$H$3:$H$20</c:f>
              <c:numCache>
                <c:formatCode>General</c:formatCode>
                <c:ptCount val="1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13</c:v>
                </c:pt>
                <c:pt idx="7">
                  <c:v>13</c:v>
                </c:pt>
                <c:pt idx="8">
                  <c:v>17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22</c:v>
                </c:pt>
                <c:pt idx="16">
                  <c:v>22</c:v>
                </c:pt>
                <c:pt idx="1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894144"/>
        <c:axId val="322894536"/>
      </c:barChart>
      <c:catAx>
        <c:axId val="322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94536"/>
        <c:crosses val="autoZero"/>
        <c:auto val="1"/>
        <c:lblAlgn val="ctr"/>
        <c:lblOffset val="100"/>
        <c:noMultiLvlLbl val="0"/>
      </c:catAx>
      <c:valAx>
        <c:axId val="32289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endParaRPr lang="en-US" sz="3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Main!$B$1</c:f>
              <c:strCache>
                <c:ptCount val="1"/>
                <c:pt idx="0">
                  <c:v>Acq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Main!$B$2:$B$11</c:f>
              <c:numCache>
                <c:formatCode>#,##0</c:formatCode>
                <c:ptCount val="10"/>
                <c:pt idx="0">
                  <c:v>5176</c:v>
                </c:pt>
                <c:pt idx="1">
                  <c:v>24000</c:v>
                </c:pt>
                <c:pt idx="2">
                  <c:v>40902</c:v>
                </c:pt>
                <c:pt idx="3">
                  <c:v>68684</c:v>
                </c:pt>
                <c:pt idx="4">
                  <c:v>28890</c:v>
                </c:pt>
                <c:pt idx="5">
                  <c:v>18484</c:v>
                </c:pt>
                <c:pt idx="6" formatCode="_ * #,##0_ ;_ * \-#,##0_ ;_ * &quot;-&quot;??_ ;_ @_ ">
                  <c:v>19171</c:v>
                </c:pt>
                <c:pt idx="7" formatCode="_ * #,##0_ ;_ * \-#,##0_ ;_ * &quot;-&quot;??_ ;_ @_ ">
                  <c:v>32926</c:v>
                </c:pt>
                <c:pt idx="8" formatCode="_ * #,##0_ ;_ * \-#,##0_ ;_ * &quot;-&quot;??_ ;_ @_ ">
                  <c:v>101931</c:v>
                </c:pt>
                <c:pt idx="9" formatCode="_ * #,##0_ ;_ * \-#,##0_ ;_ * &quot;-&quot;??_ ;_ @_ ">
                  <c:v>136824</c:v>
                </c:pt>
              </c:numCache>
            </c:numRef>
          </c:val>
        </c:ser>
        <c:ser>
          <c:idx val="1"/>
          <c:order val="1"/>
          <c:tx>
            <c:strRef>
              <c:f>Main!$C$1</c:f>
              <c:strCache>
                <c:ptCount val="1"/>
                <c:pt idx="0">
                  <c:v>Analytics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Main!$C$2:$C$11</c:f>
              <c:numCache>
                <c:formatCode>#,##0</c:formatCode>
                <c:ptCount val="10"/>
                <c:pt idx="0">
                  <c:v>31278</c:v>
                </c:pt>
                <c:pt idx="1">
                  <c:v>35322</c:v>
                </c:pt>
                <c:pt idx="2">
                  <c:v>82890</c:v>
                </c:pt>
                <c:pt idx="3">
                  <c:v>327644</c:v>
                </c:pt>
                <c:pt idx="4">
                  <c:v>160566</c:v>
                </c:pt>
                <c:pt idx="5">
                  <c:v>141294</c:v>
                </c:pt>
                <c:pt idx="6" formatCode="_ * #,##0_ ;_ * \-#,##0_ ;_ * &quot;-&quot;??_ ;_ @_ ">
                  <c:v>142757</c:v>
                </c:pt>
                <c:pt idx="7" formatCode="_ * #,##0_ ;_ * \-#,##0_ ;_ * &quot;-&quot;??_ ;_ @_ ">
                  <c:v>528957</c:v>
                </c:pt>
                <c:pt idx="8" formatCode="_ * #,##0_ ;_ * \-#,##0_ ;_ * &quot;-&quot;??_ ;_ @_ ">
                  <c:v>134817</c:v>
                </c:pt>
                <c:pt idx="9" formatCode="_ * #,##0_ ;_ * \-#,##0_ ;_ * &quot;-&quot;??_ ;_ @_ ">
                  <c:v>169675</c:v>
                </c:pt>
              </c:numCache>
            </c:numRef>
          </c:val>
        </c:ser>
        <c:ser>
          <c:idx val="2"/>
          <c:order val="2"/>
          <c:tx>
            <c:strRef>
              <c:f>Main!$D$1</c:f>
              <c:strCache>
                <c:ptCount val="1"/>
                <c:pt idx="0">
                  <c:v>Bib</c:v>
                </c:pt>
              </c:strCache>
            </c:strRef>
          </c:tx>
          <c:spPr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Main!$D$2:$D$11</c:f>
              <c:numCache>
                <c:formatCode>#,##0</c:formatCode>
                <c:ptCount val="10"/>
                <c:pt idx="0">
                  <c:v>738400</c:v>
                </c:pt>
                <c:pt idx="1">
                  <c:v>164000</c:v>
                </c:pt>
                <c:pt idx="2">
                  <c:v>2590952</c:v>
                </c:pt>
                <c:pt idx="3">
                  <c:v>6417730</c:v>
                </c:pt>
                <c:pt idx="4">
                  <c:v>5958316</c:v>
                </c:pt>
                <c:pt idx="5">
                  <c:v>6248624</c:v>
                </c:pt>
                <c:pt idx="6" formatCode="_ * #,##0_ ;_ * \-#,##0_ ;_ * &quot;-&quot;??_ ;_ @_ ">
                  <c:v>6252327</c:v>
                </c:pt>
                <c:pt idx="7" formatCode="_ * #,##0_ ;_ * \-#,##0_ ;_ * &quot;-&quot;??_ ;_ @_ ">
                  <c:v>7758888</c:v>
                </c:pt>
                <c:pt idx="8" formatCode="_ * #,##0_ ;_ * \-#,##0_ ;_ * &quot;-&quot;??_ ;_ @_ ">
                  <c:v>9442436</c:v>
                </c:pt>
                <c:pt idx="9" formatCode="_ * #,##0_ ;_ * \-#,##0_ ;_ * &quot;-&quot;??_ ;_ @_ ">
                  <c:v>10208747</c:v>
                </c:pt>
              </c:numCache>
            </c:numRef>
          </c:val>
        </c:ser>
        <c:ser>
          <c:idx val="3"/>
          <c:order val="3"/>
          <c:tx>
            <c:strRef>
              <c:f>Main!$E$1</c:f>
              <c:strCache>
                <c:ptCount val="1"/>
                <c:pt idx="0">
                  <c:v>Conf</c:v>
                </c:pt>
              </c:strCache>
            </c:strRef>
          </c:tx>
          <c:spPr>
            <a:gradFill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Main!$E$2:$E$11</c:f>
              <c:numCache>
                <c:formatCode>#,##0</c:formatCode>
                <c:ptCount val="10"/>
                <c:pt idx="0">
                  <c:v>1332</c:v>
                </c:pt>
                <c:pt idx="1">
                  <c:v>945</c:v>
                </c:pt>
                <c:pt idx="2">
                  <c:v>1092</c:v>
                </c:pt>
                <c:pt idx="3">
                  <c:v>5308</c:v>
                </c:pt>
                <c:pt idx="4">
                  <c:v>5898</c:v>
                </c:pt>
                <c:pt idx="5">
                  <c:v>9616</c:v>
                </c:pt>
                <c:pt idx="6" formatCode="_ * #,##0_ ;_ * \-#,##0_ ;_ * &quot;-&quot;??_ ;_ @_ ">
                  <c:v>9719</c:v>
                </c:pt>
                <c:pt idx="7" formatCode="_ * #,##0_ ;_ * \-#,##0_ ;_ * &quot;-&quot;??_ ;_ @_ ">
                  <c:v>6763</c:v>
                </c:pt>
                <c:pt idx="8" formatCode="_ * #,##0_ ;_ * \-#,##0_ ;_ * &quot;-&quot;??_ ;_ @_ ">
                  <c:v>8742</c:v>
                </c:pt>
                <c:pt idx="9" formatCode="_ * #,##0_ ;_ * \-#,##0_ ;_ * &quot;-&quot;??_ ;_ @_ ">
                  <c:v>29896</c:v>
                </c:pt>
              </c:numCache>
            </c:numRef>
          </c:val>
        </c:ser>
        <c:ser>
          <c:idx val="4"/>
          <c:order val="4"/>
          <c:tx>
            <c:strRef>
              <c:f>Main!$F$1</c:f>
              <c:strCache>
                <c:ptCount val="1"/>
                <c:pt idx="0">
                  <c:v>Courses</c:v>
                </c:pt>
              </c:strCache>
            </c:strRef>
          </c:tx>
          <c:spPr>
            <a:gradFill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Main!$F$2:$F$11</c:f>
              <c:numCache>
                <c:formatCode>#,##0</c:formatCode>
                <c:ptCount val="10"/>
                <c:pt idx="0">
                  <c:v>7236</c:v>
                </c:pt>
                <c:pt idx="1">
                  <c:v>5312</c:v>
                </c:pt>
                <c:pt idx="2">
                  <c:v>4382</c:v>
                </c:pt>
                <c:pt idx="3">
                  <c:v>3406</c:v>
                </c:pt>
                <c:pt idx="4">
                  <c:v>5728</c:v>
                </c:pt>
                <c:pt idx="5">
                  <c:v>25548</c:v>
                </c:pt>
                <c:pt idx="6" formatCode="_ * #,##0_ ;_ * \-#,##0_ ;_ * &quot;-&quot;??_ ;_ @_ ">
                  <c:v>27214</c:v>
                </c:pt>
                <c:pt idx="7" formatCode="_ * #,##0_ ;_ * \-#,##0_ ;_ * &quot;-&quot;??_ ;_ @_ ">
                  <c:v>79034</c:v>
                </c:pt>
                <c:pt idx="8" formatCode="_ * #,##0_ ;_ * \-#,##0_ ;_ * &quot;-&quot;??_ ;_ @_ ">
                  <c:v>92946</c:v>
                </c:pt>
                <c:pt idx="9" formatCode="_ * #,##0_ ;_ * \-#,##0_ ;_ * &quot;-&quot;??_ ;_ @_ ">
                  <c:v>70596</c:v>
                </c:pt>
              </c:numCache>
            </c:numRef>
          </c:val>
        </c:ser>
        <c:ser>
          <c:idx val="5"/>
          <c:order val="5"/>
          <c:tx>
            <c:strRef>
              <c:f>Main!$G$1</c:f>
              <c:strCache>
                <c:ptCount val="1"/>
                <c:pt idx="0">
                  <c:v>Partners</c:v>
                </c:pt>
              </c:strCache>
            </c:strRef>
          </c:tx>
          <c:spPr>
            <a:gradFill>
              <a:gsLst>
                <a:gs pos="100000">
                  <a:schemeClr val="accent6"/>
                </a:gs>
                <a:gs pos="0">
                  <a:schemeClr val="accent6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Main!$G$2:$G$11</c:f>
              <c:numCache>
                <c:formatCode>#,##0</c:formatCode>
                <c:ptCount val="10"/>
                <c:pt idx="0">
                  <c:v>13674</c:v>
                </c:pt>
                <c:pt idx="1">
                  <c:v>3853</c:v>
                </c:pt>
                <c:pt idx="2">
                  <c:v>3602</c:v>
                </c:pt>
                <c:pt idx="3">
                  <c:v>3754</c:v>
                </c:pt>
                <c:pt idx="4">
                  <c:v>3866</c:v>
                </c:pt>
                <c:pt idx="5">
                  <c:v>4234</c:v>
                </c:pt>
                <c:pt idx="6" formatCode="_ * #,##0_ ;_ * \-#,##0_ ;_ * &quot;-&quot;??_ ;_ @_ ">
                  <c:v>4198</c:v>
                </c:pt>
                <c:pt idx="7" formatCode="_ * #,##0_ ;_ * \-#,##0_ ;_ * &quot;-&quot;??_ ;_ @_ ">
                  <c:v>19539</c:v>
                </c:pt>
                <c:pt idx="8" formatCode="_ * #,##0_ ;_ * \-#,##0_ ;_ * &quot;-&quot;??_ ;_ @_ ">
                  <c:v>38264</c:v>
                </c:pt>
                <c:pt idx="9" formatCode="_ * #,##0_ ;_ * \-#,##0_ ;_ * &quot;-&quot;??_ ;_ @_ ">
                  <c:v>34731</c:v>
                </c:pt>
              </c:numCache>
            </c:numRef>
          </c:val>
        </c:ser>
        <c:ser>
          <c:idx val="6"/>
          <c:order val="6"/>
          <c:tx>
            <c:strRef>
              <c:f>Main!$H$1</c:f>
              <c:strCache>
                <c:ptCount val="1"/>
                <c:pt idx="0">
                  <c:v>Users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60000"/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Main!$A$2:$A$11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Main!$H$2:$H$11</c:f>
              <c:numCache>
                <c:formatCode>#,##0</c:formatCode>
                <c:ptCount val="10"/>
                <c:pt idx="0">
                  <c:v>1234600</c:v>
                </c:pt>
                <c:pt idx="1">
                  <c:v>1543000</c:v>
                </c:pt>
                <c:pt idx="2">
                  <c:v>2444574</c:v>
                </c:pt>
                <c:pt idx="3">
                  <c:v>2971128</c:v>
                </c:pt>
                <c:pt idx="4">
                  <c:v>3317378</c:v>
                </c:pt>
                <c:pt idx="5">
                  <c:v>5433426</c:v>
                </c:pt>
                <c:pt idx="6" formatCode="_ * #,##0_ ;_ * \-#,##0_ ;_ * &quot;-&quot;??_ ;_ @_ ">
                  <c:v>5457459</c:v>
                </c:pt>
                <c:pt idx="7" formatCode="_ * #,##0_ ;_ * \-#,##0_ ;_ * &quot;-&quot;??_ ;_ @_ ">
                  <c:v>6173118</c:v>
                </c:pt>
                <c:pt idx="8" formatCode="_ * #,##0_ ;_ * \-#,##0_ ;_ * &quot;-&quot;??_ ;_ @_ ">
                  <c:v>8909209</c:v>
                </c:pt>
                <c:pt idx="9" formatCode="_ * #,##0_ ;_ * \-#,##0_ ;_ * &quot;-&quot;??_ ;_ @_ ">
                  <c:v>12654872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244381792"/>
        <c:axId val="299163616"/>
      </c:areaChart>
      <c:catAx>
        <c:axId val="2443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63616"/>
        <c:crosses val="autoZero"/>
        <c:auto val="1"/>
        <c:lblAlgn val="ctr"/>
        <c:lblOffset val="100"/>
        <c:noMultiLvlLbl val="0"/>
      </c:catAx>
      <c:valAx>
        <c:axId val="299163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381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97714348206475"/>
          <c:y val="0.1207500729075532"/>
          <c:w val="0.5920457130358705"/>
          <c:h val="4.24425488480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6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גיליון1!$A$2:$A$3</c:f>
              <c:strCache>
                <c:ptCount val="2"/>
                <c:pt idx="0">
                  <c:v>רבעון ראשון</c:v>
                </c:pt>
                <c:pt idx="1">
                  <c:v>רבעון שני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3466">
                  <a:lumMod val="60000"/>
                  <a:lumOff val="4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C42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גיליון1!$A$2:$A$4</c:f>
              <c:strCache>
                <c:ptCount val="3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</c:strCache>
            </c:strRef>
          </c:cat>
          <c:val>
            <c:numRef>
              <c:f>גיליון1!$B$2:$B$4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003466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F47C30"/>
              </a:solidFill>
            </c:spPr>
          </c:dPt>
          <c:dPt>
            <c:idx val="2"/>
            <c:bubble3D val="0"/>
            <c:spPr>
              <a:solidFill>
                <a:srgbClr val="7C4299"/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גיליון1!$A$2:$A$5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10</c:v>
                </c:pt>
                <c:pt idx="1">
                  <c:v>1.5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47C30"/>
              </a:solidFill>
            </c:spPr>
          </c:dPt>
          <c:dPt>
            <c:idx val="2"/>
            <c:bubble3D val="0"/>
            <c:spPr>
              <a:solidFill>
                <a:srgbClr val="B20837"/>
              </a:solidFill>
            </c:spPr>
          </c:dPt>
          <c:dPt>
            <c:idx val="3"/>
            <c:bubble3D val="0"/>
            <c:spPr>
              <a:solidFill>
                <a:srgbClr val="7C4299"/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גיליון1!$A$2:$A$6</c:f>
              <c:strCache>
                <c:ptCount val="5"/>
                <c:pt idx="0">
                  <c:v>רבעון ראשון</c:v>
                </c:pt>
                <c:pt idx="2">
                  <c:v>רבעון שני</c:v>
                </c:pt>
                <c:pt idx="3">
                  <c:v>רבעון שלישי</c:v>
                </c:pt>
                <c:pt idx="4">
                  <c:v>רבעון רביעי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7</c:v>
                </c:pt>
                <c:pt idx="1">
                  <c:v>1.5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900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900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08-Jan-16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08-Jan-16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9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39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8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A755C-5962-D84E-8A5B-BBD874E5B7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7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035E7-2B5E-4370-BF8F-08CBAC48FA4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8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5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3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3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3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4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5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4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3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</a:t>
            </a:r>
            <a:endParaRPr lang="en-US" sz="3600" b="1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89" y="6011463"/>
            <a:ext cx="1953136" cy="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21501"/>
            <a:ext cx="7992374" cy="4603050"/>
          </a:xfrm>
        </p:spPr>
        <p:txBody>
          <a:bodyPr/>
          <a:lstStyle>
            <a:lvl1pPr marL="0" indent="0">
              <a:spcBef>
                <a:spcPts val="600"/>
              </a:spcBef>
              <a:buClrTx/>
              <a:buSzPct val="100000"/>
              <a:buFont typeface="Arial" pitchFamily="34" charset="0"/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809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355600" indent="-17462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365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719138" indent="-182563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281491" y="6236522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fld id="{3EEB345D-A277-4F0F-819E-B96F2B4EB80E}" type="slidenum">
              <a:rPr lang="ar-SA" sz="1000" b="0">
                <a:solidFill>
                  <a:schemeClr val="bg1"/>
                </a:solidFill>
                <a:latin typeface="Antigoni" pitchFamily="34" charset="0"/>
                <a:ea typeface="MS PGothic"/>
                <a:cs typeface="MS PGothic"/>
              </a:rPr>
              <a:pPr algn="ctr" eaLnBrk="0" hangingPunct="0"/>
              <a:t>‹#›</a:t>
            </a:fld>
            <a:endParaRPr lang="en-US" sz="1000" b="0" dirty="0">
              <a:solidFill>
                <a:schemeClr val="bg1"/>
              </a:solidFill>
              <a:latin typeface="Antigoni" pitchFamily="34" charset="0"/>
              <a:ea typeface="MS PGothic"/>
              <a:cs typeface="MS PGothic"/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57619" y="6390729"/>
            <a:ext cx="4225925" cy="2349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 Ex Libris Ltd., </a:t>
            </a:r>
            <a:r>
              <a:rPr lang="en-US" sz="1050" dirty="0" smtClean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2014 </a:t>
            </a:r>
            <a:r>
              <a:rPr lang="en-US" sz="1050" dirty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- Internal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4941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89" y="5825935"/>
            <a:ext cx="1953136" cy="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5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69" r:id="rId2"/>
    <p:sldLayoutId id="2147483728" r:id="rId3"/>
    <p:sldLayoutId id="2147483729" r:id="rId4"/>
    <p:sldLayoutId id="2147483730" r:id="rId5"/>
    <p:sldLayoutId id="2147483876" r:id="rId6"/>
    <p:sldLayoutId id="2147483820" r:id="rId7"/>
    <p:sldLayoutId id="2147483941" r:id="rId8"/>
    <p:sldLayoutId id="214748395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3" r:id="rId8"/>
    <p:sldLayoutId id="21474839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5707" y="6045690"/>
            <a:ext cx="6213435" cy="713307"/>
          </a:xfrm>
        </p:spPr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5707" y="4440818"/>
            <a:ext cx="6326909" cy="1084217"/>
          </a:xfrm>
        </p:spPr>
        <p:txBody>
          <a:bodyPr/>
          <a:lstStyle/>
          <a:p>
            <a:r>
              <a:rPr lang="en-US" dirty="0" smtClean="0"/>
              <a:t>Alma – </a:t>
            </a:r>
            <a:br>
              <a:rPr lang="en-US" dirty="0" smtClean="0"/>
            </a:br>
            <a:r>
              <a:rPr lang="en-US" dirty="0" smtClean="0"/>
              <a:t>Focusing On What Customers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3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Central </a:t>
            </a:r>
            <a:r>
              <a:rPr lang="en-US" sz="2400" dirty="0" smtClean="0"/>
              <a:t>Configuration</a:t>
            </a:r>
            <a:endParaRPr lang="en-US" sz="2400" dirty="0"/>
          </a:p>
        </p:txBody>
      </p:sp>
      <p:sp>
        <p:nvSpPr>
          <p:cNvPr id="32" name="מציין מיקום תוכן 18"/>
          <p:cNvSpPr>
            <a:spLocks noGrp="1"/>
          </p:cNvSpPr>
          <p:nvPr>
            <p:ph idx="1"/>
          </p:nvPr>
        </p:nvSpPr>
        <p:spPr>
          <a:xfrm>
            <a:off x="654730" y="2222574"/>
            <a:ext cx="5083918" cy="1636455"/>
          </a:xfrm>
        </p:spPr>
        <p:txBody>
          <a:bodyPr anchor="ctr">
            <a:noAutofit/>
          </a:bodyPr>
          <a:lstStyle/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Resource sharing configuration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Fulfilment configuration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Import profiles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Vendors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Notifications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Printouts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Almost all other configuration (e.g. user groups, cancelation reasons, cataloger level)</a:t>
            </a:r>
          </a:p>
        </p:txBody>
      </p:sp>
      <p:sp>
        <p:nvSpPr>
          <p:cNvPr id="26" name="Snip Diagonal Corner Rectangle 25"/>
          <p:cNvSpPr/>
          <p:nvPr/>
        </p:nvSpPr>
        <p:spPr>
          <a:xfrm flipH="1">
            <a:off x="376011" y="1054195"/>
            <a:ext cx="8129392" cy="72939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חץ למטה 19"/>
          <p:cNvSpPr/>
          <p:nvPr/>
        </p:nvSpPr>
        <p:spPr bwMode="auto">
          <a:xfrm>
            <a:off x="555893" y="1108463"/>
            <a:ext cx="5400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Wide functional coverage</a:t>
            </a:r>
          </a:p>
        </p:txBody>
      </p:sp>
      <p:sp>
        <p:nvSpPr>
          <p:cNvPr id="28" name="Snip Diagonal Corner Rectangle 27"/>
          <p:cNvSpPr/>
          <p:nvPr/>
        </p:nvSpPr>
        <p:spPr>
          <a:xfrm flipH="1">
            <a:off x="376011" y="4360015"/>
            <a:ext cx="8129392" cy="80233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חץ למטה 19"/>
          <p:cNvSpPr/>
          <p:nvPr/>
        </p:nvSpPr>
        <p:spPr bwMode="auto">
          <a:xfrm>
            <a:off x="555893" y="4450753"/>
            <a:ext cx="5400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 to standardize consortia workflows &amp; services</a:t>
            </a:r>
          </a:p>
        </p:txBody>
      </p:sp>
      <p:sp>
        <p:nvSpPr>
          <p:cNvPr id="33" name="Snip Diagonal Corner Rectangle 32"/>
          <p:cNvSpPr/>
          <p:nvPr/>
        </p:nvSpPr>
        <p:spPr>
          <a:xfrm flipH="1">
            <a:off x="376011" y="5353241"/>
            <a:ext cx="8129392" cy="80233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חץ למטה 19"/>
          <p:cNvSpPr/>
          <p:nvPr/>
        </p:nvSpPr>
        <p:spPr bwMode="auto">
          <a:xfrm>
            <a:off x="573397" y="5443979"/>
            <a:ext cx="5400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Empowering the consortia </a:t>
            </a:r>
            <a:endParaRPr lang="en-U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82662" y="3796343"/>
            <a:ext cx="4082966" cy="246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2662" y="1056302"/>
            <a:ext cx="4082966" cy="2619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254" y="1056302"/>
            <a:ext cx="4177559" cy="520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Collaborations in Alma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05255" y="1018288"/>
            <a:ext cx="4177558" cy="55929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 230"/>
          <p:cNvSpPr>
            <a:spLocks noEditPoints="1"/>
          </p:cNvSpPr>
          <p:nvPr/>
        </p:nvSpPr>
        <p:spPr bwMode="auto">
          <a:xfrm>
            <a:off x="391492" y="1137689"/>
            <a:ext cx="320492" cy="320492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187" y="1113269"/>
            <a:ext cx="17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Already in Alma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813" y="1724903"/>
            <a:ext cx="337158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US" dirty="0">
                <a:solidFill>
                  <a:prstClr val="black"/>
                </a:solidFill>
              </a:rPr>
              <a:t>Shared Catalog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Joint Acquisition Models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Purchase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Negotiation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PDA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Resources Sharing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Consortial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Wider Area/Peer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Extensive Broker Integrations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Fulfilment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Loan Anywhere, Request </a:t>
            </a: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and Return Anywhere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Administration and </a:t>
            </a: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Configuration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Freeform 230"/>
          <p:cNvSpPr>
            <a:spLocks noEditPoints="1"/>
          </p:cNvSpPr>
          <p:nvPr/>
        </p:nvSpPr>
        <p:spPr bwMode="auto">
          <a:xfrm>
            <a:off x="495752" y="1848545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230"/>
          <p:cNvSpPr>
            <a:spLocks noEditPoints="1"/>
          </p:cNvSpPr>
          <p:nvPr/>
        </p:nvSpPr>
        <p:spPr bwMode="auto">
          <a:xfrm>
            <a:off x="495752" y="2172850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30"/>
          <p:cNvSpPr>
            <a:spLocks noEditPoints="1"/>
          </p:cNvSpPr>
          <p:nvPr/>
        </p:nvSpPr>
        <p:spPr bwMode="auto">
          <a:xfrm>
            <a:off x="495752" y="3537211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666896" y="1018288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2565" y="1113269"/>
            <a:ext cx="11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Near Term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08443" y="1111694"/>
            <a:ext cx="368291" cy="372483"/>
            <a:chOff x="-1595892" y="617085"/>
            <a:chExt cx="1255713" cy="1270000"/>
          </a:xfrm>
          <a:solidFill>
            <a:schemeClr val="bg1"/>
          </a:solidFill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1008517" y="1039360"/>
              <a:ext cx="249238" cy="341313"/>
            </a:xfrm>
            <a:custGeom>
              <a:avLst/>
              <a:gdLst>
                <a:gd name="T0" fmla="*/ 263 w 314"/>
                <a:gd name="T1" fmla="*/ 330 h 431"/>
                <a:gd name="T2" fmla="*/ 101 w 314"/>
                <a:gd name="T3" fmla="*/ 330 h 431"/>
                <a:gd name="T4" fmla="*/ 101 w 314"/>
                <a:gd name="T5" fmla="*/ 51 h 431"/>
                <a:gd name="T6" fmla="*/ 50 w 314"/>
                <a:gd name="T7" fmla="*/ 0 h 431"/>
                <a:gd name="T8" fmla="*/ 0 w 314"/>
                <a:gd name="T9" fmla="*/ 51 h 431"/>
                <a:gd name="T10" fmla="*/ 0 w 314"/>
                <a:gd name="T11" fmla="*/ 381 h 431"/>
                <a:gd name="T12" fmla="*/ 50 w 314"/>
                <a:gd name="T13" fmla="*/ 431 h 431"/>
                <a:gd name="T14" fmla="*/ 263 w 314"/>
                <a:gd name="T15" fmla="*/ 431 h 431"/>
                <a:gd name="T16" fmla="*/ 314 w 314"/>
                <a:gd name="T17" fmla="*/ 381 h 431"/>
                <a:gd name="T18" fmla="*/ 263 w 314"/>
                <a:gd name="T19" fmla="*/ 3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31">
                  <a:moveTo>
                    <a:pt x="263" y="330"/>
                  </a:moveTo>
                  <a:cubicBezTo>
                    <a:pt x="101" y="330"/>
                    <a:pt x="101" y="330"/>
                    <a:pt x="101" y="33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09"/>
                    <a:pt x="22" y="431"/>
                    <a:pt x="50" y="431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91" y="431"/>
                    <a:pt x="314" y="409"/>
                    <a:pt x="314" y="381"/>
                  </a:cubicBezTo>
                  <a:cubicBezTo>
                    <a:pt x="314" y="353"/>
                    <a:pt x="291" y="330"/>
                    <a:pt x="263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846592" y="645660"/>
              <a:ext cx="506413" cy="476250"/>
            </a:xfrm>
            <a:custGeom>
              <a:avLst/>
              <a:gdLst>
                <a:gd name="T0" fmla="*/ 540 w 639"/>
                <a:gd name="T1" fmla="*/ 600 h 600"/>
                <a:gd name="T2" fmla="*/ 639 w 639"/>
                <a:gd name="T3" fmla="*/ 355 h 600"/>
                <a:gd name="T4" fmla="*/ 284 w 639"/>
                <a:gd name="T5" fmla="*/ 0 h 600"/>
                <a:gd name="T6" fmla="*/ 0 w 639"/>
                <a:gd name="T7" fmla="*/ 144 h 600"/>
                <a:gd name="T8" fmla="*/ 540 w 639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00">
                  <a:moveTo>
                    <a:pt x="540" y="600"/>
                  </a:moveTo>
                  <a:cubicBezTo>
                    <a:pt x="601" y="537"/>
                    <a:pt x="639" y="450"/>
                    <a:pt x="639" y="355"/>
                  </a:cubicBezTo>
                  <a:cubicBezTo>
                    <a:pt x="639" y="159"/>
                    <a:pt x="480" y="0"/>
                    <a:pt x="284" y="0"/>
                  </a:cubicBezTo>
                  <a:cubicBezTo>
                    <a:pt x="167" y="0"/>
                    <a:pt x="64" y="57"/>
                    <a:pt x="0" y="144"/>
                  </a:cubicBezTo>
                  <a:cubicBezTo>
                    <a:pt x="249" y="196"/>
                    <a:pt x="451" y="370"/>
                    <a:pt x="540" y="6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595892" y="645660"/>
              <a:ext cx="506413" cy="476250"/>
            </a:xfrm>
            <a:custGeom>
              <a:avLst/>
              <a:gdLst>
                <a:gd name="T0" fmla="*/ 640 w 640"/>
                <a:gd name="T1" fmla="*/ 144 h 601"/>
                <a:gd name="T2" fmla="*/ 356 w 640"/>
                <a:gd name="T3" fmla="*/ 0 h 601"/>
                <a:gd name="T4" fmla="*/ 0 w 640"/>
                <a:gd name="T5" fmla="*/ 355 h 601"/>
                <a:gd name="T6" fmla="*/ 100 w 640"/>
                <a:gd name="T7" fmla="*/ 601 h 601"/>
                <a:gd name="T8" fmla="*/ 640 w 640"/>
                <a:gd name="T9" fmla="*/ 1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601">
                  <a:moveTo>
                    <a:pt x="640" y="144"/>
                  </a:moveTo>
                  <a:cubicBezTo>
                    <a:pt x="576" y="57"/>
                    <a:pt x="473" y="0"/>
                    <a:pt x="356" y="0"/>
                  </a:cubicBezTo>
                  <a:cubicBezTo>
                    <a:pt x="160" y="0"/>
                    <a:pt x="0" y="159"/>
                    <a:pt x="0" y="355"/>
                  </a:cubicBezTo>
                  <a:cubicBezTo>
                    <a:pt x="0" y="451"/>
                    <a:pt x="39" y="537"/>
                    <a:pt x="100" y="601"/>
                  </a:cubicBezTo>
                  <a:cubicBezTo>
                    <a:pt x="189" y="370"/>
                    <a:pt x="391" y="196"/>
                    <a:pt x="64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-1486355" y="617085"/>
              <a:ext cx="1035051" cy="1270000"/>
            </a:xfrm>
            <a:custGeom>
              <a:avLst/>
              <a:gdLst>
                <a:gd name="T0" fmla="*/ 1305 w 1305"/>
                <a:gd name="T1" fmla="*/ 901 h 1604"/>
                <a:gd name="T2" fmla="*/ 682 w 1305"/>
                <a:gd name="T3" fmla="*/ 250 h 1604"/>
                <a:gd name="T4" fmla="*/ 682 w 1305"/>
                <a:gd name="T5" fmla="*/ 138 h 1604"/>
                <a:gd name="T6" fmla="*/ 726 w 1305"/>
                <a:gd name="T7" fmla="*/ 73 h 1604"/>
                <a:gd name="T8" fmla="*/ 653 w 1305"/>
                <a:gd name="T9" fmla="*/ 0 h 1604"/>
                <a:gd name="T10" fmla="*/ 581 w 1305"/>
                <a:gd name="T11" fmla="*/ 73 h 1604"/>
                <a:gd name="T12" fmla="*/ 624 w 1305"/>
                <a:gd name="T13" fmla="*/ 138 h 1604"/>
                <a:gd name="T14" fmla="*/ 624 w 1305"/>
                <a:gd name="T15" fmla="*/ 250 h 1604"/>
                <a:gd name="T16" fmla="*/ 0 w 1305"/>
                <a:gd name="T17" fmla="*/ 901 h 1604"/>
                <a:gd name="T18" fmla="*/ 282 w 1305"/>
                <a:gd name="T19" fmla="*/ 1437 h 1604"/>
                <a:gd name="T20" fmla="*/ 213 w 1305"/>
                <a:gd name="T21" fmla="*/ 1506 h 1604"/>
                <a:gd name="T22" fmla="*/ 213 w 1305"/>
                <a:gd name="T23" fmla="*/ 1582 h 1604"/>
                <a:gd name="T24" fmla="*/ 290 w 1305"/>
                <a:gd name="T25" fmla="*/ 1582 h 1604"/>
                <a:gd name="T26" fmla="*/ 380 w 1305"/>
                <a:gd name="T27" fmla="*/ 1492 h 1604"/>
                <a:gd name="T28" fmla="*/ 653 w 1305"/>
                <a:gd name="T29" fmla="*/ 1553 h 1604"/>
                <a:gd name="T30" fmla="*/ 926 w 1305"/>
                <a:gd name="T31" fmla="*/ 1492 h 1604"/>
                <a:gd name="T32" fmla="*/ 1016 w 1305"/>
                <a:gd name="T33" fmla="*/ 1582 h 1604"/>
                <a:gd name="T34" fmla="*/ 1093 w 1305"/>
                <a:gd name="T35" fmla="*/ 1582 h 1604"/>
                <a:gd name="T36" fmla="*/ 1093 w 1305"/>
                <a:gd name="T37" fmla="*/ 1506 h 1604"/>
                <a:gd name="T38" fmla="*/ 1024 w 1305"/>
                <a:gd name="T39" fmla="*/ 1437 h 1604"/>
                <a:gd name="T40" fmla="*/ 1305 w 1305"/>
                <a:gd name="T41" fmla="*/ 901 h 1604"/>
                <a:gd name="T42" fmla="*/ 653 w 1305"/>
                <a:gd name="T43" fmla="*/ 1402 h 1604"/>
                <a:gd name="T44" fmla="*/ 151 w 1305"/>
                <a:gd name="T45" fmla="*/ 901 h 1604"/>
                <a:gd name="T46" fmla="*/ 653 w 1305"/>
                <a:gd name="T47" fmla="*/ 399 h 1604"/>
                <a:gd name="T48" fmla="*/ 1155 w 1305"/>
                <a:gd name="T49" fmla="*/ 901 h 1604"/>
                <a:gd name="T50" fmla="*/ 653 w 1305"/>
                <a:gd name="T51" fmla="*/ 1402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5" h="1604">
                  <a:moveTo>
                    <a:pt x="1305" y="901"/>
                  </a:moveTo>
                  <a:cubicBezTo>
                    <a:pt x="1305" y="550"/>
                    <a:pt x="1029" y="265"/>
                    <a:pt x="682" y="250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707" y="127"/>
                    <a:pt x="726" y="102"/>
                    <a:pt x="726" y="73"/>
                  </a:cubicBezTo>
                  <a:cubicBezTo>
                    <a:pt x="726" y="33"/>
                    <a:pt x="693" y="0"/>
                    <a:pt x="653" y="0"/>
                  </a:cubicBezTo>
                  <a:cubicBezTo>
                    <a:pt x="613" y="0"/>
                    <a:pt x="581" y="33"/>
                    <a:pt x="581" y="73"/>
                  </a:cubicBezTo>
                  <a:cubicBezTo>
                    <a:pt x="581" y="102"/>
                    <a:pt x="599" y="127"/>
                    <a:pt x="624" y="138"/>
                  </a:cubicBezTo>
                  <a:cubicBezTo>
                    <a:pt x="624" y="250"/>
                    <a:pt x="624" y="250"/>
                    <a:pt x="624" y="250"/>
                  </a:cubicBezTo>
                  <a:cubicBezTo>
                    <a:pt x="277" y="265"/>
                    <a:pt x="0" y="550"/>
                    <a:pt x="0" y="901"/>
                  </a:cubicBezTo>
                  <a:cubicBezTo>
                    <a:pt x="0" y="1123"/>
                    <a:pt x="112" y="1319"/>
                    <a:pt x="282" y="1437"/>
                  </a:cubicBezTo>
                  <a:cubicBezTo>
                    <a:pt x="213" y="1506"/>
                    <a:pt x="213" y="1506"/>
                    <a:pt x="213" y="1506"/>
                  </a:cubicBezTo>
                  <a:cubicBezTo>
                    <a:pt x="192" y="1527"/>
                    <a:pt x="192" y="1561"/>
                    <a:pt x="213" y="1582"/>
                  </a:cubicBezTo>
                  <a:cubicBezTo>
                    <a:pt x="234" y="1604"/>
                    <a:pt x="268" y="1604"/>
                    <a:pt x="290" y="1582"/>
                  </a:cubicBezTo>
                  <a:cubicBezTo>
                    <a:pt x="380" y="1492"/>
                    <a:pt x="380" y="1492"/>
                    <a:pt x="380" y="1492"/>
                  </a:cubicBezTo>
                  <a:cubicBezTo>
                    <a:pt x="463" y="1531"/>
                    <a:pt x="555" y="1553"/>
                    <a:pt x="653" y="1553"/>
                  </a:cubicBezTo>
                  <a:cubicBezTo>
                    <a:pt x="751" y="1553"/>
                    <a:pt x="843" y="1531"/>
                    <a:pt x="926" y="1492"/>
                  </a:cubicBezTo>
                  <a:cubicBezTo>
                    <a:pt x="1016" y="1582"/>
                    <a:pt x="1016" y="1582"/>
                    <a:pt x="1016" y="1582"/>
                  </a:cubicBezTo>
                  <a:cubicBezTo>
                    <a:pt x="1037" y="1604"/>
                    <a:pt x="1072" y="1604"/>
                    <a:pt x="1093" y="1582"/>
                  </a:cubicBezTo>
                  <a:cubicBezTo>
                    <a:pt x="1114" y="1561"/>
                    <a:pt x="1114" y="1527"/>
                    <a:pt x="1093" y="1506"/>
                  </a:cubicBezTo>
                  <a:cubicBezTo>
                    <a:pt x="1024" y="1437"/>
                    <a:pt x="1024" y="1437"/>
                    <a:pt x="1024" y="1437"/>
                  </a:cubicBezTo>
                  <a:cubicBezTo>
                    <a:pt x="1194" y="1319"/>
                    <a:pt x="1305" y="1123"/>
                    <a:pt x="1305" y="901"/>
                  </a:cubicBezTo>
                  <a:close/>
                  <a:moveTo>
                    <a:pt x="653" y="1402"/>
                  </a:moveTo>
                  <a:cubicBezTo>
                    <a:pt x="376" y="1402"/>
                    <a:pt x="151" y="1177"/>
                    <a:pt x="151" y="901"/>
                  </a:cubicBezTo>
                  <a:cubicBezTo>
                    <a:pt x="151" y="624"/>
                    <a:pt x="376" y="399"/>
                    <a:pt x="653" y="399"/>
                  </a:cubicBezTo>
                  <a:cubicBezTo>
                    <a:pt x="930" y="399"/>
                    <a:pt x="1155" y="624"/>
                    <a:pt x="1155" y="901"/>
                  </a:cubicBezTo>
                  <a:cubicBezTo>
                    <a:pt x="1155" y="1177"/>
                    <a:pt x="930" y="1402"/>
                    <a:pt x="65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66549" y="1655621"/>
            <a:ext cx="36388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150000"/>
              </a:lnSpc>
              <a:buClr>
                <a:srgbClr val="EE3A4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Fulfillment – </a:t>
            </a: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Pickup </a:t>
            </a: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Anywhere</a:t>
            </a:r>
            <a:endParaRPr lang="en-US" dirty="0" smtClean="0"/>
          </a:p>
          <a:p>
            <a:pPr marL="182563" lvl="1" indent="-182563">
              <a:lnSpc>
                <a:spcPct val="150000"/>
              </a:lnSpc>
              <a:buClr>
                <a:srgbClr val="EE3A4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Improved </a:t>
            </a:r>
            <a:r>
              <a:rPr lang="en-US" dirty="0"/>
              <a:t>Management of Shared Electronic Resources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66549" y="4510835"/>
            <a:ext cx="3709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125000"/>
              </a:lnSpc>
              <a:buClr>
                <a:srgbClr val="EE3A43"/>
              </a:buClr>
              <a:buFont typeface="Arial" panose="020B0604020202020204" pitchFamily="34" charset="0"/>
              <a:buChar char="•"/>
            </a:pPr>
            <a:r>
              <a:rPr lang="en-US" dirty="0"/>
              <a:t>Hybrid Network – Alma/Non </a:t>
            </a:r>
            <a:r>
              <a:rPr lang="en-US" dirty="0" smtClean="0"/>
              <a:t>Alma</a:t>
            </a:r>
            <a:endParaRPr lang="en-GB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2563" lvl="1" indent="-182563">
              <a:lnSpc>
                <a:spcPct val="125000"/>
              </a:lnSpc>
              <a:buClr>
                <a:srgbClr val="EE3A43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Advanced shared configurations and policies management  </a:t>
            </a:r>
          </a:p>
          <a:p>
            <a:pPr marL="182563" lvl="1" indent="-182563">
              <a:lnSpc>
                <a:spcPct val="125000"/>
              </a:lnSpc>
              <a:buClr>
                <a:srgbClr val="EE3A43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Network level users policies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4666896" y="3796342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0040" y="3891323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B20837"/>
                </a:solidFill>
              </a:rPr>
              <a:t>Longer Term</a:t>
            </a:r>
            <a:endParaRPr lang="en-US" b="1" dirty="0">
              <a:solidFill>
                <a:srgbClr val="B20837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75339" y="3896863"/>
            <a:ext cx="505734" cy="358250"/>
            <a:chOff x="-3153103" y="2764159"/>
            <a:chExt cx="2112579" cy="1496496"/>
          </a:xfrm>
        </p:grpSpPr>
        <p:sp>
          <p:nvSpPr>
            <p:cNvPr id="34" name="Rounded Rectangle 33"/>
            <p:cNvSpPr/>
            <p:nvPr/>
          </p:nvSpPr>
          <p:spPr>
            <a:xfrm>
              <a:off x="-3153103" y="2764159"/>
              <a:ext cx="2112579" cy="1496496"/>
            </a:xfrm>
            <a:prstGeom prst="roundRect">
              <a:avLst>
                <a:gd name="adj" fmla="val 113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963917" y="3119440"/>
              <a:ext cx="1718441" cy="9675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31212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2156617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683651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3009863" y="3296775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3009863" y="3575423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3009863" y="3836314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8" name="Freeform 230"/>
          <p:cNvSpPr>
            <a:spLocks noEditPoints="1"/>
          </p:cNvSpPr>
          <p:nvPr/>
        </p:nvSpPr>
        <p:spPr bwMode="auto">
          <a:xfrm>
            <a:off x="495752" y="4907232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Freeform 230"/>
          <p:cNvSpPr>
            <a:spLocks noEditPoints="1"/>
          </p:cNvSpPr>
          <p:nvPr/>
        </p:nvSpPr>
        <p:spPr bwMode="auto">
          <a:xfrm>
            <a:off x="495752" y="5952078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157111" y="2230516"/>
            <a:ext cx="844559" cy="629619"/>
            <a:chOff x="-2208213" y="4205288"/>
            <a:chExt cx="1852614" cy="1381125"/>
          </a:xfrm>
          <a:solidFill>
            <a:schemeClr val="bg1">
              <a:lumMod val="75000"/>
            </a:schemeClr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94809" y="2298962"/>
            <a:ext cx="755703" cy="569401"/>
            <a:chOff x="2151227" y="578015"/>
            <a:chExt cx="914400" cy="688975"/>
          </a:xfrm>
          <a:solidFill>
            <a:schemeClr val="bg1">
              <a:lumMod val="75000"/>
            </a:schemeClr>
          </a:solidFill>
        </p:grpSpPr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819464"/>
            <a:ext cx="9144000" cy="3854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3175" y="2928090"/>
            <a:ext cx="1862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Unified </a:t>
            </a:r>
            <a:r>
              <a:rPr lang="en-US" sz="2400" dirty="0" smtClean="0">
                <a:solidFill>
                  <a:prstClr val="black"/>
                </a:solidFill>
              </a:rPr>
              <a:t>Management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2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Extendable Platform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275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" y="3038452"/>
            <a:ext cx="204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96443" y="2114277"/>
            <a:ext cx="771861" cy="799616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296" y="3050978"/>
            <a:ext cx="1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Analytics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74428" y="2313389"/>
            <a:ext cx="783005" cy="677320"/>
            <a:chOff x="1588" y="4763"/>
            <a:chExt cx="6746875" cy="6419850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948884"/>
            <a:ext cx="9144000" cy="698532"/>
            <a:chOff x="0" y="3948884"/>
            <a:chExt cx="9144000" cy="698532"/>
          </a:xfrm>
          <a:solidFill>
            <a:schemeClr val="accent2"/>
          </a:solidFill>
        </p:grpSpPr>
        <p:sp>
          <p:nvSpPr>
            <p:cNvPr id="4" name="Rectangle 3"/>
            <p:cNvSpPr/>
            <p:nvPr/>
          </p:nvSpPr>
          <p:spPr>
            <a:xfrm>
              <a:off x="0" y="4159951"/>
              <a:ext cx="9144000" cy="4874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496631" y="3948884"/>
              <a:ext cx="567558" cy="264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2303659" y="1764467"/>
            <a:ext cx="975500" cy="974823"/>
            <a:chOff x="2303659" y="1764467"/>
            <a:chExt cx="975500" cy="974823"/>
          </a:xfrm>
        </p:grpSpPr>
        <p:sp>
          <p:nvSpPr>
            <p:cNvPr id="67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46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47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3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23850" y="1371600"/>
            <a:ext cx="8496869" cy="4157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כותרת 3"/>
          <p:cNvSpPr>
            <a:spLocks noGrp="1"/>
          </p:cNvSpPr>
          <p:nvPr>
            <p:ph type="title"/>
          </p:nvPr>
        </p:nvSpPr>
        <p:spPr>
          <a:xfrm>
            <a:off x="433095" y="27877"/>
            <a:ext cx="8282083" cy="63325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2400" dirty="0"/>
              <a:t>Completing the Vision - Unified Resource 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8549" y="3819524"/>
            <a:ext cx="4956609" cy="1428750"/>
            <a:chOff x="971550" y="2228850"/>
            <a:chExt cx="7048500" cy="1905000"/>
          </a:xfrm>
        </p:grpSpPr>
        <p:sp>
          <p:nvSpPr>
            <p:cNvPr id="2" name="Rectangle 1"/>
            <p:cNvSpPr/>
            <p:nvPr/>
          </p:nvSpPr>
          <p:spPr>
            <a:xfrm>
              <a:off x="971550" y="3181350"/>
              <a:ext cx="7048500" cy="952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71550" y="2228850"/>
              <a:ext cx="7048500" cy="952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8549" y="1676399"/>
            <a:ext cx="4956609" cy="2143125"/>
            <a:chOff x="971550" y="1276350"/>
            <a:chExt cx="7048500" cy="2857500"/>
          </a:xfrm>
        </p:grpSpPr>
        <p:sp>
          <p:nvSpPr>
            <p:cNvPr id="36" name="Rectangle 35"/>
            <p:cNvSpPr/>
            <p:nvPr/>
          </p:nvSpPr>
          <p:spPr>
            <a:xfrm>
              <a:off x="971550" y="3181350"/>
              <a:ext cx="7048500" cy="952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550" y="2228850"/>
              <a:ext cx="7048500" cy="952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71550" y="1276350"/>
              <a:ext cx="7048500" cy="95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4350" y="1676399"/>
            <a:ext cx="3009899" cy="3571875"/>
            <a:chOff x="361950" y="1676399"/>
            <a:chExt cx="3162299" cy="3571875"/>
          </a:xfrm>
        </p:grpSpPr>
        <p:sp>
          <p:nvSpPr>
            <p:cNvPr id="39" name="Rectangle 38"/>
            <p:cNvSpPr/>
            <p:nvPr/>
          </p:nvSpPr>
          <p:spPr>
            <a:xfrm>
              <a:off x="361950" y="1676399"/>
              <a:ext cx="3162299" cy="10823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1950" y="2921143"/>
              <a:ext cx="3162299" cy="10823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950" y="4165888"/>
              <a:ext cx="3162299" cy="10823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28912" y="2274742"/>
            <a:ext cx="2580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342884"/>
            <a:r>
              <a:rPr lang="en-US" sz="2400" dirty="0" smtClean="0">
                <a:solidFill>
                  <a:prstClr val="white"/>
                </a:solidFill>
                <a:ea typeface="MS PGothic" pitchFamily="34" charset="-128"/>
                <a:cs typeface="Dax-Light"/>
              </a:rPr>
              <a:t>Unified Data</a:t>
            </a:r>
            <a:endParaRPr lang="en-US" sz="2400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8912" y="3499001"/>
            <a:ext cx="2580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342884"/>
            <a:r>
              <a:rPr lang="en-US" sz="2400" dirty="0" smtClean="0">
                <a:solidFill>
                  <a:prstClr val="white"/>
                </a:solidFill>
                <a:ea typeface="MS PGothic" pitchFamily="34" charset="-128"/>
                <a:cs typeface="Dax-Light"/>
              </a:rPr>
              <a:t>Unified Workflows</a:t>
            </a:r>
            <a:endParaRPr lang="en-US" sz="2400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9873" y="4717403"/>
            <a:ext cx="283885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342884"/>
            <a:r>
              <a:rPr lang="en-US" sz="2400" dirty="0" smtClean="0">
                <a:solidFill>
                  <a:prstClr val="white"/>
                </a:solidFill>
                <a:ea typeface="MS PGothic" pitchFamily="34" charset="-128"/>
                <a:cs typeface="Dax-Light"/>
              </a:rPr>
              <a:t>Unified Management</a:t>
            </a:r>
            <a:endParaRPr lang="en-US" sz="2400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38549" y="1741341"/>
            <a:ext cx="491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342884"/>
            <a:r>
              <a:rPr lang="en-US" sz="3200" b="1" dirty="0" smtClean="0">
                <a:solidFill>
                  <a:prstClr val="white"/>
                </a:solidFill>
                <a:ea typeface="MS PGothic" pitchFamily="34" charset="-128"/>
                <a:cs typeface="Dax-Light"/>
              </a:rPr>
              <a:t>Alma</a:t>
            </a:r>
            <a:endParaRPr lang="en-US" sz="2400" b="1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8549" y="2520219"/>
            <a:ext cx="491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342884"/>
            <a:r>
              <a:rPr lang="en-US" sz="2400" b="1" dirty="0">
                <a:solidFill>
                  <a:srgbClr val="7F7F7F"/>
                </a:solidFill>
                <a:ea typeface="MS PGothic" pitchFamily="34" charset="-128"/>
                <a:cs typeface="Dax-Medium"/>
              </a:rPr>
              <a:t>Fulfillment</a:t>
            </a:r>
            <a:endParaRPr lang="en-US" b="1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38549" y="3231503"/>
            <a:ext cx="491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342884"/>
            <a:r>
              <a:rPr lang="en-US" sz="2400" b="1" dirty="0" smtClean="0">
                <a:solidFill>
                  <a:srgbClr val="7F7F7F"/>
                </a:solidFill>
                <a:ea typeface="MS PGothic" pitchFamily="34" charset="-128"/>
                <a:cs typeface="Dax-Medium"/>
              </a:rPr>
              <a:t>Metadata Management</a:t>
            </a:r>
            <a:endParaRPr lang="en-US" b="1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38549" y="3953669"/>
            <a:ext cx="491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342884"/>
            <a:r>
              <a:rPr lang="en-US" sz="2400" b="1" dirty="0" smtClean="0">
                <a:solidFill>
                  <a:srgbClr val="7F7F7F"/>
                </a:solidFill>
                <a:ea typeface="MS PGothic" pitchFamily="34" charset="-128"/>
                <a:cs typeface="Dax-Medium"/>
              </a:rPr>
              <a:t>Acquisitions</a:t>
            </a:r>
            <a:endParaRPr lang="en-US" b="1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38549" y="4660253"/>
            <a:ext cx="491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342884"/>
            <a:r>
              <a:rPr lang="en-US" sz="2400" b="1" dirty="0" smtClean="0">
                <a:solidFill>
                  <a:srgbClr val="7F7F7F"/>
                </a:solidFill>
                <a:ea typeface="MS PGothic" pitchFamily="34" charset="-128"/>
                <a:cs typeface="Dax-Medium"/>
              </a:rPr>
              <a:t>Analytics</a:t>
            </a:r>
            <a:endParaRPr lang="en-US" b="1" dirty="0">
              <a:solidFill>
                <a:prstClr val="white"/>
              </a:solidFill>
              <a:ea typeface="MS PGothic" pitchFamily="34" charset="-128"/>
              <a:cs typeface="Dax-Light"/>
            </a:endParaRPr>
          </a:p>
        </p:txBody>
      </p:sp>
      <p:sp>
        <p:nvSpPr>
          <p:cNvPr id="49" name="Freeform 230"/>
          <p:cNvSpPr>
            <a:spLocks noEditPoints="1"/>
          </p:cNvSpPr>
          <p:nvPr/>
        </p:nvSpPr>
        <p:spPr bwMode="auto">
          <a:xfrm>
            <a:off x="1825401" y="1874284"/>
            <a:ext cx="387795" cy="426575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Freeform 230"/>
          <p:cNvSpPr>
            <a:spLocks noEditPoints="1"/>
          </p:cNvSpPr>
          <p:nvPr/>
        </p:nvSpPr>
        <p:spPr bwMode="auto">
          <a:xfrm>
            <a:off x="1825401" y="3105149"/>
            <a:ext cx="387795" cy="426575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Freeform 230"/>
          <p:cNvSpPr>
            <a:spLocks noEditPoints="1"/>
          </p:cNvSpPr>
          <p:nvPr/>
        </p:nvSpPr>
        <p:spPr bwMode="auto">
          <a:xfrm>
            <a:off x="1825401" y="4320611"/>
            <a:ext cx="387795" cy="426575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27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28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29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8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20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Managing Digital Resources with Alma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0361" y="1170052"/>
          <a:ext cx="8789439" cy="503820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29813"/>
                <a:gridCol w="2929813"/>
                <a:gridCol w="2929813"/>
              </a:tblGrid>
              <a:tr h="37163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Phase 1</a:t>
                      </a:r>
                      <a:endParaRPr lang="en-US" sz="1800" dirty="0"/>
                    </a:p>
                  </a:txBody>
                  <a:tcPr marL="87704" marR="87704" marT="32650" marB="3265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Phase 2</a:t>
                      </a:r>
                      <a:endParaRPr lang="en-US" sz="1800" dirty="0"/>
                    </a:p>
                  </a:txBody>
                  <a:tcPr marL="87704" marR="87704" marT="32650" marB="326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Phase 3</a:t>
                      </a:r>
                      <a:endParaRPr lang="en-US" sz="1800" dirty="0"/>
                    </a:p>
                  </a:txBody>
                  <a:tcPr marL="87704" marR="87704" marT="32650" marB="3265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5661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Integration</a:t>
                      </a:r>
                      <a:r>
                        <a:rPr lang="en-US" sz="1800" b="1" baseline="0" dirty="0" smtClean="0"/>
                        <a:t> with Remote               DAM Systems</a:t>
                      </a:r>
                      <a:endParaRPr lang="en-US" sz="1800" b="1" dirty="0"/>
                    </a:p>
                  </a:txBody>
                  <a:tcPr marL="87704" marR="87704" marT="32650" marB="3265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Special Collections               Workflows</a:t>
                      </a:r>
                      <a:endParaRPr lang="en-US" sz="1800" b="1" dirty="0"/>
                    </a:p>
                  </a:txBody>
                  <a:tcPr marL="87704" marR="87704" marT="32650" marB="326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Institutional Repository Workflows</a:t>
                      </a:r>
                    </a:p>
                  </a:txBody>
                  <a:tcPr marL="87704" marR="87704" marT="32650" marB="3265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8333">
                <a:tc>
                  <a:txBody>
                    <a:bodyPr/>
                    <a:lstStyle/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Harvest metadata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Digital inventory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Link from Primo to remote</a:t>
                      </a:r>
                      <a:r>
                        <a:rPr lang="en-US" sz="1800" b="0" baseline="0" dirty="0" smtClean="0"/>
                        <a:t> system</a:t>
                      </a:r>
                      <a:endParaRPr lang="en-US" sz="1800" b="0" dirty="0"/>
                    </a:p>
                  </a:txBody>
                  <a:tcPr marL="87704" marR="87704" marT="32650" marB="3265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Staff</a:t>
                      </a:r>
                      <a:r>
                        <a:rPr lang="en-US" sz="1800" b="0" baseline="0" dirty="0" smtClean="0"/>
                        <a:t> deposit</a:t>
                      </a:r>
                      <a:endParaRPr lang="en-US" sz="1800" b="0" dirty="0" smtClean="0"/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Cloud storage in Amazon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Viewer, delivery from Primo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Ingest, bulk loaders</a:t>
                      </a:r>
                    </a:p>
                    <a:p>
                      <a:pPr algn="l" rtl="0"/>
                      <a:endParaRPr lang="en-US" sz="1800" dirty="0"/>
                    </a:p>
                  </a:txBody>
                  <a:tcPr marL="87704" marR="87704" marT="32650" marB="326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End user deposit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Maintenance</a:t>
                      </a:r>
                      <a:r>
                        <a:rPr lang="en-US" sz="1800" b="0" baseline="0" dirty="0" smtClean="0"/>
                        <a:t> jobs</a:t>
                      </a:r>
                      <a:endParaRPr lang="en-US" sz="1800" b="0" dirty="0" smtClean="0"/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APIs/SWORD</a:t>
                      </a:r>
                    </a:p>
                    <a:p>
                      <a:pPr marL="3429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/>
                        <a:t>Analytics</a:t>
                      </a:r>
                    </a:p>
                    <a:p>
                      <a:pPr algn="l" rtl="0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7704" marR="87704" marT="32650" marB="3265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69986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Integrates</a:t>
                      </a:r>
                      <a:r>
                        <a:rPr lang="en-US" sz="1800" baseline="0" dirty="0" smtClean="0"/>
                        <a:t> with DAM systems (Rosetta, Digitool, Fedora, ContentDM)</a:t>
                      </a:r>
                      <a:endParaRPr lang="en-US" sz="1800" dirty="0"/>
                    </a:p>
                  </a:txBody>
                  <a:tcPr marL="87704" marR="87704" marT="32650" marB="3265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Replacing 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party digital repositories and support for cloud storage</a:t>
                      </a:r>
                      <a:endParaRPr lang="en-US" sz="1800" dirty="0"/>
                    </a:p>
                  </a:txBody>
                  <a:tcPr marL="87704" marR="87704" marT="32650" marB="326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Replacements of</a:t>
                      </a:r>
                      <a:r>
                        <a:rPr lang="en-US" sz="1800" baseline="0" dirty="0" smtClean="0"/>
                        <a:t> institutional repositories including </a:t>
                      </a:r>
                      <a:r>
                        <a:rPr lang="en-US" sz="1800" dirty="0" smtClean="0"/>
                        <a:t>extended workflows coverage</a:t>
                      </a:r>
                    </a:p>
                  </a:txBody>
                  <a:tcPr marL="87704" marR="87704" marT="32650" marB="3265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1639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EOY 2014</a:t>
                      </a:r>
                      <a:endParaRPr lang="en-US" sz="1800" b="1" dirty="0"/>
                    </a:p>
                  </a:txBody>
                  <a:tcPr marL="87704" marR="87704" marT="32650" marB="3265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EOY 2015</a:t>
                      </a:r>
                      <a:endParaRPr lang="en-US" sz="1800" b="1" dirty="0"/>
                    </a:p>
                  </a:txBody>
                  <a:tcPr marL="87704" marR="87704" marT="32650" marB="326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EOY 2016</a:t>
                      </a:r>
                      <a:endParaRPr lang="en-US" sz="1800" b="1" dirty="0"/>
                    </a:p>
                  </a:txBody>
                  <a:tcPr marL="87704" marR="87704" marT="32650" marB="3265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מחבר ישר 4"/>
          <p:cNvCxnSpPr/>
          <p:nvPr/>
        </p:nvCxnSpPr>
        <p:spPr>
          <a:xfrm>
            <a:off x="3104029" y="1549546"/>
            <a:ext cx="0" cy="47004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6029879" y="1549546"/>
            <a:ext cx="0" cy="47004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168399" y="1549546"/>
            <a:ext cx="0" cy="47004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8957462" y="1549546"/>
            <a:ext cx="0" cy="47004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11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13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68399" y="1158240"/>
            <a:ext cx="2935630" cy="5091775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lipartbest.com/cliparts/Kin/jry/Kinjryki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2" y="2777775"/>
            <a:ext cx="1978025" cy="22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113808" y="1158240"/>
            <a:ext cx="2935630" cy="5091775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www.clipartbest.com/cliparts/Kin/jry/Kinjryki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1" y="2777775"/>
            <a:ext cx="1978025" cy="22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Cloud Storage @ Amazon S3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60480" y="1803578"/>
            <a:ext cx="3166102" cy="124041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kern="0" dirty="0">
                <a:solidFill>
                  <a:srgbClr val="003466"/>
                </a:solidFill>
              </a:rPr>
              <a:t>Global distribution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Amazon S3 is available globally </a:t>
            </a:r>
            <a:r>
              <a:rPr lang="en-US" sz="1400" dirty="0" smtClean="0">
                <a:solidFill>
                  <a:prstClr val="black"/>
                </a:solidFill>
              </a:rPr>
              <a:t>in multiple regions, </a:t>
            </a:r>
            <a:r>
              <a:rPr lang="en-US" sz="1400" dirty="0">
                <a:solidFill>
                  <a:prstClr val="black"/>
                </a:solidFill>
              </a:rPr>
              <a:t>allowing fast access and compliance with data residency requirements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01098" y="1798042"/>
            <a:ext cx="2378882" cy="103389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kern="0" dirty="0">
                <a:solidFill>
                  <a:srgbClr val="F47C30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Utilize Amazon’s security infrastructure to provide data silos and ensure secure access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960480" y="4656172"/>
            <a:ext cx="3166102" cy="124041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kern="0" dirty="0">
                <a:solidFill>
                  <a:srgbClr val="F47C30"/>
                </a:solidFill>
              </a:rPr>
              <a:t>Cost Effective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Storage is a commodity and prices are coming down. Storage and bandwidth costs are cheaper than private cloud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201098" y="4650636"/>
            <a:ext cx="2490018" cy="103389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kern="0" dirty="0">
                <a:solidFill>
                  <a:srgbClr val="B20837"/>
                </a:solidFill>
              </a:rPr>
              <a:t>Third Party Tools</a:t>
            </a:r>
          </a:p>
          <a:p>
            <a:r>
              <a:rPr lang="en-US" sz="1400" dirty="0">
                <a:solidFill>
                  <a:prstClr val="black"/>
                </a:solidFill>
              </a:rPr>
              <a:t>There are many third party tools which integrate with Amazon’s storage service, providing institutions with direct access to their resources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81802" y="1798042"/>
            <a:ext cx="2378882" cy="103389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B20837"/>
                </a:solidFill>
              </a:rPr>
              <a:t>Infrastructure</a:t>
            </a:r>
          </a:p>
          <a:p>
            <a:r>
              <a:rPr lang="en-US" sz="1400" dirty="0">
                <a:solidFill>
                  <a:prstClr val="black"/>
                </a:solidFill>
              </a:rPr>
              <a:t>Leverage Amazon for storage and bandwidth – doesn’t affect core Ex Libris services and data centers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1802" y="4650636"/>
            <a:ext cx="2490018" cy="103389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8032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0795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kern="0" dirty="0">
                <a:solidFill>
                  <a:srgbClr val="003466"/>
                </a:solidFill>
              </a:rPr>
              <a:t>Trusted Brand</a:t>
            </a:r>
          </a:p>
          <a:p>
            <a:r>
              <a:rPr lang="en-US" sz="1400" kern="0" dirty="0">
                <a:solidFill>
                  <a:prstClr val="black"/>
                </a:solidFill>
              </a:rPr>
              <a:t>Digital content </a:t>
            </a:r>
            <a:r>
              <a:rPr lang="en-US" sz="1400" i="1" kern="0" dirty="0">
                <a:solidFill>
                  <a:prstClr val="black"/>
                </a:solidFill>
              </a:rPr>
              <a:t>is </a:t>
            </a:r>
            <a:r>
              <a:rPr lang="en-US" sz="1400" kern="0" dirty="0">
                <a:solidFill>
                  <a:prstClr val="black"/>
                </a:solidFill>
              </a:rPr>
              <a:t>the asset- storage in a trusted repository with 99.999999999% durability</a:t>
            </a:r>
          </a:p>
        </p:txBody>
      </p:sp>
      <p:sp>
        <p:nvSpPr>
          <p:cNvPr id="29" name="Freeform 19"/>
          <p:cNvSpPr>
            <a:spLocks noEditPoints="1"/>
          </p:cNvSpPr>
          <p:nvPr/>
        </p:nvSpPr>
        <p:spPr bwMode="auto">
          <a:xfrm>
            <a:off x="6009242" y="1189711"/>
            <a:ext cx="557725" cy="557725"/>
          </a:xfrm>
          <a:custGeom>
            <a:avLst/>
            <a:gdLst>
              <a:gd name="T0" fmla="*/ 303 w 2064"/>
              <a:gd name="T1" fmla="*/ 302 h 2064"/>
              <a:gd name="T2" fmla="*/ 303 w 2064"/>
              <a:gd name="T3" fmla="*/ 1761 h 2064"/>
              <a:gd name="T4" fmla="*/ 1762 w 2064"/>
              <a:gd name="T5" fmla="*/ 1761 h 2064"/>
              <a:gd name="T6" fmla="*/ 1762 w 2064"/>
              <a:gd name="T7" fmla="*/ 302 h 2064"/>
              <a:gd name="T8" fmla="*/ 1809 w 2064"/>
              <a:gd name="T9" fmla="*/ 565 h 2064"/>
              <a:gd name="T10" fmla="*/ 1454 w 2064"/>
              <a:gd name="T11" fmla="*/ 375 h 2064"/>
              <a:gd name="T12" fmla="*/ 1189 w 2064"/>
              <a:gd name="T13" fmla="*/ 140 h 2064"/>
              <a:gd name="T14" fmla="*/ 1809 w 2064"/>
              <a:gd name="T15" fmla="*/ 565 h 2064"/>
              <a:gd name="T16" fmla="*/ 1508 w 2064"/>
              <a:gd name="T17" fmla="*/ 1482 h 2064"/>
              <a:gd name="T18" fmla="*/ 1937 w 2064"/>
              <a:gd name="T19" fmla="*/ 1063 h 2064"/>
              <a:gd name="T20" fmla="*/ 1068 w 2064"/>
              <a:gd name="T21" fmla="*/ 1937 h 2064"/>
              <a:gd name="T22" fmla="*/ 1064 w 2064"/>
              <a:gd name="T23" fmla="*/ 1715 h 2064"/>
              <a:gd name="T24" fmla="*/ 1376 w 2064"/>
              <a:gd name="T25" fmla="*/ 1584 h 2064"/>
              <a:gd name="T26" fmla="*/ 688 w 2064"/>
              <a:gd name="T27" fmla="*/ 1584 h 2064"/>
              <a:gd name="T28" fmla="*/ 1001 w 2064"/>
              <a:gd name="T29" fmla="*/ 1715 h 2064"/>
              <a:gd name="T30" fmla="*/ 997 w 2064"/>
              <a:gd name="T31" fmla="*/ 1937 h 2064"/>
              <a:gd name="T32" fmla="*/ 203 w 2064"/>
              <a:gd name="T33" fmla="*/ 666 h 2064"/>
              <a:gd name="T34" fmla="*/ 472 w 2064"/>
              <a:gd name="T35" fmla="*/ 879 h 2064"/>
              <a:gd name="T36" fmla="*/ 127 w 2064"/>
              <a:gd name="T37" fmla="*/ 1001 h 2064"/>
              <a:gd name="T38" fmla="*/ 997 w 2064"/>
              <a:gd name="T39" fmla="*/ 127 h 2064"/>
              <a:gd name="T40" fmla="*/ 1001 w 2064"/>
              <a:gd name="T41" fmla="*/ 459 h 2064"/>
              <a:gd name="T42" fmla="*/ 997 w 2064"/>
              <a:gd name="T43" fmla="*/ 127 h 2064"/>
              <a:gd name="T44" fmla="*/ 1310 w 2064"/>
              <a:gd name="T45" fmla="*/ 473 h 2064"/>
              <a:gd name="T46" fmla="*/ 1064 w 2064"/>
              <a:gd name="T47" fmla="*/ 127 h 2064"/>
              <a:gd name="T48" fmla="*/ 1341 w 2064"/>
              <a:gd name="T49" fmla="*/ 424 h 2064"/>
              <a:gd name="T50" fmla="*/ 1301 w 2064"/>
              <a:gd name="T51" fmla="*/ 554 h 2064"/>
              <a:gd name="T52" fmla="*/ 1473 w 2064"/>
              <a:gd name="T53" fmla="*/ 684 h 2064"/>
              <a:gd name="T54" fmla="*/ 1064 w 2064"/>
              <a:gd name="T55" fmla="*/ 1001 h 2064"/>
              <a:gd name="T56" fmla="*/ 1525 w 2064"/>
              <a:gd name="T57" fmla="*/ 530 h 2064"/>
              <a:gd name="T58" fmla="*/ 1383 w 2064"/>
              <a:gd name="T59" fmla="*/ 530 h 2064"/>
              <a:gd name="T60" fmla="*/ 1525 w 2064"/>
              <a:gd name="T61" fmla="*/ 530 h 2064"/>
              <a:gd name="T62" fmla="*/ 1001 w 2064"/>
              <a:gd name="T63" fmla="*/ 1001 h 2064"/>
              <a:gd name="T64" fmla="*/ 543 w 2064"/>
              <a:gd name="T65" fmla="*/ 884 h 2064"/>
              <a:gd name="T66" fmla="*/ 1001 w 2064"/>
              <a:gd name="T67" fmla="*/ 541 h 2064"/>
              <a:gd name="T68" fmla="*/ 497 w 2064"/>
              <a:gd name="T69" fmla="*/ 1103 h 2064"/>
              <a:gd name="T70" fmla="*/ 497 w 2064"/>
              <a:gd name="T71" fmla="*/ 961 h 2064"/>
              <a:gd name="T72" fmla="*/ 127 w 2064"/>
              <a:gd name="T73" fmla="*/ 1063 h 2064"/>
              <a:gd name="T74" fmla="*/ 472 w 2064"/>
              <a:gd name="T75" fmla="*/ 1185 h 2064"/>
              <a:gd name="T76" fmla="*/ 203 w 2064"/>
              <a:gd name="T77" fmla="*/ 1398 h 2064"/>
              <a:gd name="T78" fmla="*/ 543 w 2064"/>
              <a:gd name="T79" fmla="*/ 1180 h 2064"/>
              <a:gd name="T80" fmla="*/ 1001 w 2064"/>
              <a:gd name="T81" fmla="*/ 1063 h 2064"/>
              <a:gd name="T82" fmla="*/ 884 w 2064"/>
              <a:gd name="T83" fmla="*/ 1519 h 2064"/>
              <a:gd name="T84" fmla="*/ 543 w 2064"/>
              <a:gd name="T85" fmla="*/ 1180 h 2064"/>
              <a:gd name="T86" fmla="*/ 1032 w 2064"/>
              <a:gd name="T87" fmla="*/ 1634 h 2064"/>
              <a:gd name="T88" fmla="*/ 1032 w 2064"/>
              <a:gd name="T89" fmla="*/ 1493 h 2064"/>
              <a:gd name="T90" fmla="*/ 1181 w 2064"/>
              <a:gd name="T91" fmla="*/ 1519 h 2064"/>
              <a:gd name="T92" fmla="*/ 1064 w 2064"/>
              <a:gd name="T93" fmla="*/ 1063 h 2064"/>
              <a:gd name="T94" fmla="*/ 1424 w 2064"/>
              <a:gd name="T95" fmla="*/ 1495 h 2064"/>
              <a:gd name="T96" fmla="*/ 1602 w 2064"/>
              <a:gd name="T97" fmla="*/ 1001 h 2064"/>
              <a:gd name="T98" fmla="*/ 1594 w 2064"/>
              <a:gd name="T99" fmla="*/ 597 h 2064"/>
              <a:gd name="T100" fmla="*/ 1937 w 2064"/>
              <a:gd name="T101" fmla="*/ 1001 h 2064"/>
              <a:gd name="T102" fmla="*/ 392 w 2064"/>
              <a:gd name="T103" fmla="*/ 391 h 2064"/>
              <a:gd name="T104" fmla="*/ 610 w 2064"/>
              <a:gd name="T105" fmla="*/ 474 h 2064"/>
              <a:gd name="T106" fmla="*/ 256 w 2064"/>
              <a:gd name="T107" fmla="*/ 565 h 2064"/>
              <a:gd name="T108" fmla="*/ 256 w 2064"/>
              <a:gd name="T109" fmla="*/ 1498 h 2064"/>
              <a:gd name="T110" fmla="*/ 610 w 2064"/>
              <a:gd name="T111" fmla="*/ 1590 h 2064"/>
              <a:gd name="T112" fmla="*/ 392 w 2064"/>
              <a:gd name="T113" fmla="*/ 1672 h 2064"/>
              <a:gd name="T114" fmla="*/ 1672 w 2064"/>
              <a:gd name="T115" fmla="*/ 1672 h 2064"/>
              <a:gd name="T116" fmla="*/ 1454 w 2064"/>
              <a:gd name="T117" fmla="*/ 1590 h 2064"/>
              <a:gd name="T118" fmla="*/ 1809 w 2064"/>
              <a:gd name="T119" fmla="*/ 1498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64" h="2064">
                <a:moveTo>
                  <a:pt x="1032" y="0"/>
                </a:moveTo>
                <a:cubicBezTo>
                  <a:pt x="757" y="0"/>
                  <a:pt x="497" y="107"/>
                  <a:pt x="303" y="302"/>
                </a:cubicBezTo>
                <a:cubicBezTo>
                  <a:pt x="108" y="497"/>
                  <a:pt x="0" y="756"/>
                  <a:pt x="0" y="1032"/>
                </a:cubicBezTo>
                <a:cubicBezTo>
                  <a:pt x="0" y="1307"/>
                  <a:pt x="108" y="1566"/>
                  <a:pt x="303" y="1761"/>
                </a:cubicBezTo>
                <a:cubicBezTo>
                  <a:pt x="497" y="1956"/>
                  <a:pt x="757" y="2064"/>
                  <a:pt x="1032" y="2064"/>
                </a:cubicBezTo>
                <a:cubicBezTo>
                  <a:pt x="1308" y="2064"/>
                  <a:pt x="1567" y="1956"/>
                  <a:pt x="1762" y="1761"/>
                </a:cubicBezTo>
                <a:cubicBezTo>
                  <a:pt x="1957" y="1566"/>
                  <a:pt x="2064" y="1307"/>
                  <a:pt x="2064" y="1032"/>
                </a:cubicBezTo>
                <a:cubicBezTo>
                  <a:pt x="2064" y="756"/>
                  <a:pt x="1957" y="497"/>
                  <a:pt x="1762" y="302"/>
                </a:cubicBezTo>
                <a:cubicBezTo>
                  <a:pt x="1567" y="107"/>
                  <a:pt x="1308" y="0"/>
                  <a:pt x="1032" y="0"/>
                </a:cubicBezTo>
                <a:close/>
                <a:moveTo>
                  <a:pt x="1809" y="565"/>
                </a:moveTo>
                <a:cubicBezTo>
                  <a:pt x="1743" y="547"/>
                  <a:pt x="1676" y="531"/>
                  <a:pt x="1609" y="517"/>
                </a:cubicBezTo>
                <a:cubicBezTo>
                  <a:pt x="1602" y="438"/>
                  <a:pt x="1535" y="375"/>
                  <a:pt x="1454" y="375"/>
                </a:cubicBezTo>
                <a:cubicBezTo>
                  <a:pt x="1435" y="375"/>
                  <a:pt x="1417" y="379"/>
                  <a:pt x="1400" y="385"/>
                </a:cubicBezTo>
                <a:cubicBezTo>
                  <a:pt x="1341" y="297"/>
                  <a:pt x="1271" y="215"/>
                  <a:pt x="1189" y="140"/>
                </a:cubicBezTo>
                <a:cubicBezTo>
                  <a:pt x="1371" y="171"/>
                  <a:pt x="1539" y="258"/>
                  <a:pt x="1672" y="391"/>
                </a:cubicBezTo>
                <a:cubicBezTo>
                  <a:pt x="1725" y="444"/>
                  <a:pt x="1771" y="503"/>
                  <a:pt x="1809" y="565"/>
                </a:cubicBezTo>
                <a:close/>
                <a:moveTo>
                  <a:pt x="1861" y="1398"/>
                </a:moveTo>
                <a:cubicBezTo>
                  <a:pt x="1745" y="1434"/>
                  <a:pt x="1627" y="1462"/>
                  <a:pt x="1508" y="1482"/>
                </a:cubicBezTo>
                <a:cubicBezTo>
                  <a:pt x="1566" y="1348"/>
                  <a:pt x="1598" y="1207"/>
                  <a:pt x="1602" y="1063"/>
                </a:cubicBezTo>
                <a:cubicBezTo>
                  <a:pt x="1937" y="1063"/>
                  <a:pt x="1937" y="1063"/>
                  <a:pt x="1937" y="1063"/>
                </a:cubicBezTo>
                <a:cubicBezTo>
                  <a:pt x="1933" y="1180"/>
                  <a:pt x="1907" y="1293"/>
                  <a:pt x="1861" y="1398"/>
                </a:cubicBezTo>
                <a:close/>
                <a:moveTo>
                  <a:pt x="1068" y="1937"/>
                </a:moveTo>
                <a:cubicBezTo>
                  <a:pt x="1066" y="1937"/>
                  <a:pt x="1065" y="1937"/>
                  <a:pt x="1064" y="1937"/>
                </a:cubicBezTo>
                <a:cubicBezTo>
                  <a:pt x="1064" y="1715"/>
                  <a:pt x="1064" y="1715"/>
                  <a:pt x="1064" y="1715"/>
                </a:cubicBezTo>
                <a:cubicBezTo>
                  <a:pt x="1122" y="1703"/>
                  <a:pt x="1169" y="1658"/>
                  <a:pt x="1183" y="1600"/>
                </a:cubicBezTo>
                <a:cubicBezTo>
                  <a:pt x="1248" y="1597"/>
                  <a:pt x="1312" y="1592"/>
                  <a:pt x="1376" y="1584"/>
                </a:cubicBezTo>
                <a:cubicBezTo>
                  <a:pt x="1299" y="1714"/>
                  <a:pt x="1195" y="1833"/>
                  <a:pt x="1068" y="1937"/>
                </a:cubicBezTo>
                <a:close/>
                <a:moveTo>
                  <a:pt x="688" y="1584"/>
                </a:moveTo>
                <a:cubicBezTo>
                  <a:pt x="752" y="1592"/>
                  <a:pt x="817" y="1597"/>
                  <a:pt x="882" y="1600"/>
                </a:cubicBezTo>
                <a:cubicBezTo>
                  <a:pt x="896" y="1658"/>
                  <a:pt x="942" y="1703"/>
                  <a:pt x="1001" y="1715"/>
                </a:cubicBezTo>
                <a:cubicBezTo>
                  <a:pt x="1001" y="1937"/>
                  <a:pt x="1001" y="1937"/>
                  <a:pt x="1001" y="1937"/>
                </a:cubicBezTo>
                <a:cubicBezTo>
                  <a:pt x="999" y="1937"/>
                  <a:pt x="998" y="1937"/>
                  <a:pt x="997" y="1937"/>
                </a:cubicBezTo>
                <a:cubicBezTo>
                  <a:pt x="869" y="1833"/>
                  <a:pt x="766" y="1714"/>
                  <a:pt x="688" y="1584"/>
                </a:cubicBezTo>
                <a:close/>
                <a:moveTo>
                  <a:pt x="203" y="666"/>
                </a:moveTo>
                <a:cubicBezTo>
                  <a:pt x="319" y="630"/>
                  <a:pt x="437" y="602"/>
                  <a:pt x="557" y="581"/>
                </a:cubicBezTo>
                <a:cubicBezTo>
                  <a:pt x="515" y="678"/>
                  <a:pt x="486" y="777"/>
                  <a:pt x="472" y="879"/>
                </a:cubicBezTo>
                <a:cubicBezTo>
                  <a:pt x="409" y="889"/>
                  <a:pt x="358" y="938"/>
                  <a:pt x="345" y="1001"/>
                </a:cubicBezTo>
                <a:cubicBezTo>
                  <a:pt x="127" y="1001"/>
                  <a:pt x="127" y="1001"/>
                  <a:pt x="127" y="1001"/>
                </a:cubicBezTo>
                <a:cubicBezTo>
                  <a:pt x="131" y="883"/>
                  <a:pt x="157" y="770"/>
                  <a:pt x="203" y="666"/>
                </a:cubicBezTo>
                <a:close/>
                <a:moveTo>
                  <a:pt x="997" y="127"/>
                </a:moveTo>
                <a:cubicBezTo>
                  <a:pt x="998" y="127"/>
                  <a:pt x="999" y="127"/>
                  <a:pt x="1001" y="127"/>
                </a:cubicBezTo>
                <a:cubicBezTo>
                  <a:pt x="1001" y="459"/>
                  <a:pt x="1001" y="459"/>
                  <a:pt x="1001" y="459"/>
                </a:cubicBezTo>
                <a:cubicBezTo>
                  <a:pt x="896" y="461"/>
                  <a:pt x="791" y="467"/>
                  <a:pt x="688" y="480"/>
                </a:cubicBezTo>
                <a:cubicBezTo>
                  <a:pt x="766" y="349"/>
                  <a:pt x="869" y="231"/>
                  <a:pt x="997" y="127"/>
                </a:cubicBezTo>
                <a:close/>
                <a:moveTo>
                  <a:pt x="1341" y="424"/>
                </a:moveTo>
                <a:cubicBezTo>
                  <a:pt x="1328" y="438"/>
                  <a:pt x="1318" y="454"/>
                  <a:pt x="1310" y="473"/>
                </a:cubicBezTo>
                <a:cubicBezTo>
                  <a:pt x="1229" y="465"/>
                  <a:pt x="1146" y="460"/>
                  <a:pt x="1064" y="459"/>
                </a:cubicBezTo>
                <a:cubicBezTo>
                  <a:pt x="1064" y="127"/>
                  <a:pt x="1064" y="127"/>
                  <a:pt x="1064" y="127"/>
                </a:cubicBezTo>
                <a:cubicBezTo>
                  <a:pt x="1065" y="127"/>
                  <a:pt x="1066" y="127"/>
                  <a:pt x="1068" y="127"/>
                </a:cubicBezTo>
                <a:cubicBezTo>
                  <a:pt x="1177" y="216"/>
                  <a:pt x="1268" y="316"/>
                  <a:pt x="1341" y="424"/>
                </a:cubicBezTo>
                <a:close/>
                <a:moveTo>
                  <a:pt x="1064" y="541"/>
                </a:moveTo>
                <a:cubicBezTo>
                  <a:pt x="1143" y="542"/>
                  <a:pt x="1222" y="546"/>
                  <a:pt x="1301" y="554"/>
                </a:cubicBezTo>
                <a:cubicBezTo>
                  <a:pt x="1312" y="628"/>
                  <a:pt x="1377" y="685"/>
                  <a:pt x="1454" y="685"/>
                </a:cubicBezTo>
                <a:cubicBezTo>
                  <a:pt x="1461" y="685"/>
                  <a:pt x="1467" y="685"/>
                  <a:pt x="1473" y="684"/>
                </a:cubicBezTo>
                <a:cubicBezTo>
                  <a:pt x="1509" y="787"/>
                  <a:pt x="1529" y="893"/>
                  <a:pt x="1532" y="1001"/>
                </a:cubicBezTo>
                <a:cubicBezTo>
                  <a:pt x="1064" y="1001"/>
                  <a:pt x="1064" y="1001"/>
                  <a:pt x="1064" y="1001"/>
                </a:cubicBezTo>
                <a:lnTo>
                  <a:pt x="1064" y="541"/>
                </a:lnTo>
                <a:close/>
                <a:moveTo>
                  <a:pt x="1525" y="530"/>
                </a:moveTo>
                <a:cubicBezTo>
                  <a:pt x="1525" y="569"/>
                  <a:pt x="1493" y="601"/>
                  <a:pt x="1454" y="601"/>
                </a:cubicBezTo>
                <a:cubicBezTo>
                  <a:pt x="1415" y="601"/>
                  <a:pt x="1383" y="569"/>
                  <a:pt x="1383" y="530"/>
                </a:cubicBezTo>
                <a:cubicBezTo>
                  <a:pt x="1383" y="491"/>
                  <a:pt x="1415" y="459"/>
                  <a:pt x="1454" y="459"/>
                </a:cubicBezTo>
                <a:cubicBezTo>
                  <a:pt x="1493" y="459"/>
                  <a:pt x="1525" y="491"/>
                  <a:pt x="1525" y="530"/>
                </a:cubicBezTo>
                <a:close/>
                <a:moveTo>
                  <a:pt x="1001" y="541"/>
                </a:moveTo>
                <a:cubicBezTo>
                  <a:pt x="1001" y="1001"/>
                  <a:pt x="1001" y="1001"/>
                  <a:pt x="1001" y="1001"/>
                </a:cubicBezTo>
                <a:cubicBezTo>
                  <a:pt x="649" y="1001"/>
                  <a:pt x="649" y="1001"/>
                  <a:pt x="649" y="1001"/>
                </a:cubicBezTo>
                <a:cubicBezTo>
                  <a:pt x="637" y="945"/>
                  <a:pt x="596" y="900"/>
                  <a:pt x="543" y="884"/>
                </a:cubicBezTo>
                <a:cubicBezTo>
                  <a:pt x="558" y="775"/>
                  <a:pt x="591" y="670"/>
                  <a:pt x="640" y="568"/>
                </a:cubicBezTo>
                <a:cubicBezTo>
                  <a:pt x="759" y="551"/>
                  <a:pt x="879" y="542"/>
                  <a:pt x="1001" y="541"/>
                </a:cubicBezTo>
                <a:close/>
                <a:moveTo>
                  <a:pt x="568" y="1032"/>
                </a:moveTo>
                <a:cubicBezTo>
                  <a:pt x="568" y="1071"/>
                  <a:pt x="536" y="1103"/>
                  <a:pt x="497" y="1103"/>
                </a:cubicBezTo>
                <a:cubicBezTo>
                  <a:pt x="458" y="1103"/>
                  <a:pt x="426" y="1071"/>
                  <a:pt x="426" y="1032"/>
                </a:cubicBezTo>
                <a:cubicBezTo>
                  <a:pt x="426" y="993"/>
                  <a:pt x="458" y="961"/>
                  <a:pt x="497" y="961"/>
                </a:cubicBezTo>
                <a:cubicBezTo>
                  <a:pt x="536" y="961"/>
                  <a:pt x="568" y="993"/>
                  <a:pt x="568" y="1032"/>
                </a:cubicBezTo>
                <a:close/>
                <a:moveTo>
                  <a:pt x="127" y="1063"/>
                </a:moveTo>
                <a:cubicBezTo>
                  <a:pt x="345" y="1063"/>
                  <a:pt x="345" y="1063"/>
                  <a:pt x="345" y="1063"/>
                </a:cubicBezTo>
                <a:cubicBezTo>
                  <a:pt x="358" y="1126"/>
                  <a:pt x="409" y="1175"/>
                  <a:pt x="472" y="1185"/>
                </a:cubicBezTo>
                <a:cubicBezTo>
                  <a:pt x="486" y="1287"/>
                  <a:pt x="515" y="1386"/>
                  <a:pt x="557" y="1482"/>
                </a:cubicBezTo>
                <a:cubicBezTo>
                  <a:pt x="437" y="1462"/>
                  <a:pt x="319" y="1434"/>
                  <a:pt x="203" y="1398"/>
                </a:cubicBezTo>
                <a:cubicBezTo>
                  <a:pt x="157" y="1293"/>
                  <a:pt x="131" y="1180"/>
                  <a:pt x="127" y="1063"/>
                </a:cubicBezTo>
                <a:close/>
                <a:moveTo>
                  <a:pt x="543" y="1180"/>
                </a:moveTo>
                <a:cubicBezTo>
                  <a:pt x="596" y="1163"/>
                  <a:pt x="637" y="1119"/>
                  <a:pt x="649" y="1063"/>
                </a:cubicBezTo>
                <a:cubicBezTo>
                  <a:pt x="1001" y="1063"/>
                  <a:pt x="1001" y="1063"/>
                  <a:pt x="1001" y="1063"/>
                </a:cubicBezTo>
                <a:cubicBezTo>
                  <a:pt x="1001" y="1412"/>
                  <a:pt x="1001" y="1412"/>
                  <a:pt x="1001" y="1412"/>
                </a:cubicBezTo>
                <a:cubicBezTo>
                  <a:pt x="945" y="1423"/>
                  <a:pt x="900" y="1465"/>
                  <a:pt x="884" y="1519"/>
                </a:cubicBezTo>
                <a:cubicBezTo>
                  <a:pt x="802" y="1514"/>
                  <a:pt x="721" y="1507"/>
                  <a:pt x="640" y="1495"/>
                </a:cubicBezTo>
                <a:cubicBezTo>
                  <a:pt x="591" y="1394"/>
                  <a:pt x="558" y="1288"/>
                  <a:pt x="543" y="1180"/>
                </a:cubicBezTo>
                <a:close/>
                <a:moveTo>
                  <a:pt x="1103" y="1563"/>
                </a:moveTo>
                <a:cubicBezTo>
                  <a:pt x="1103" y="1603"/>
                  <a:pt x="1071" y="1634"/>
                  <a:pt x="1032" y="1634"/>
                </a:cubicBezTo>
                <a:cubicBezTo>
                  <a:pt x="993" y="1634"/>
                  <a:pt x="961" y="1603"/>
                  <a:pt x="961" y="1563"/>
                </a:cubicBezTo>
                <a:cubicBezTo>
                  <a:pt x="961" y="1524"/>
                  <a:pt x="993" y="1493"/>
                  <a:pt x="1032" y="1493"/>
                </a:cubicBezTo>
                <a:cubicBezTo>
                  <a:pt x="1071" y="1493"/>
                  <a:pt x="1103" y="1524"/>
                  <a:pt x="1103" y="1563"/>
                </a:cubicBezTo>
                <a:close/>
                <a:moveTo>
                  <a:pt x="1181" y="1519"/>
                </a:moveTo>
                <a:cubicBezTo>
                  <a:pt x="1164" y="1465"/>
                  <a:pt x="1119" y="1423"/>
                  <a:pt x="1064" y="1412"/>
                </a:cubicBezTo>
                <a:cubicBezTo>
                  <a:pt x="1064" y="1063"/>
                  <a:pt x="1064" y="1063"/>
                  <a:pt x="1064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27" y="1212"/>
                  <a:pt x="1491" y="1357"/>
                  <a:pt x="1424" y="1495"/>
                </a:cubicBezTo>
                <a:cubicBezTo>
                  <a:pt x="1344" y="1507"/>
                  <a:pt x="1262" y="1514"/>
                  <a:pt x="1181" y="1519"/>
                </a:cubicBezTo>
                <a:close/>
                <a:moveTo>
                  <a:pt x="1602" y="1001"/>
                </a:moveTo>
                <a:cubicBezTo>
                  <a:pt x="1599" y="884"/>
                  <a:pt x="1578" y="771"/>
                  <a:pt x="1539" y="660"/>
                </a:cubicBezTo>
                <a:cubicBezTo>
                  <a:pt x="1563" y="645"/>
                  <a:pt x="1582" y="623"/>
                  <a:pt x="1594" y="597"/>
                </a:cubicBezTo>
                <a:cubicBezTo>
                  <a:pt x="1684" y="616"/>
                  <a:pt x="1773" y="639"/>
                  <a:pt x="1861" y="666"/>
                </a:cubicBezTo>
                <a:cubicBezTo>
                  <a:pt x="1907" y="770"/>
                  <a:pt x="1933" y="883"/>
                  <a:pt x="1937" y="1001"/>
                </a:cubicBezTo>
                <a:lnTo>
                  <a:pt x="1602" y="1001"/>
                </a:lnTo>
                <a:close/>
                <a:moveTo>
                  <a:pt x="392" y="391"/>
                </a:moveTo>
                <a:cubicBezTo>
                  <a:pt x="525" y="258"/>
                  <a:pt x="693" y="171"/>
                  <a:pt x="875" y="140"/>
                </a:cubicBezTo>
                <a:cubicBezTo>
                  <a:pt x="767" y="240"/>
                  <a:pt x="678" y="352"/>
                  <a:pt x="610" y="474"/>
                </a:cubicBezTo>
                <a:cubicBezTo>
                  <a:pt x="607" y="479"/>
                  <a:pt x="604" y="485"/>
                  <a:pt x="600" y="491"/>
                </a:cubicBezTo>
                <a:cubicBezTo>
                  <a:pt x="484" y="509"/>
                  <a:pt x="369" y="534"/>
                  <a:pt x="256" y="565"/>
                </a:cubicBezTo>
                <a:cubicBezTo>
                  <a:pt x="293" y="503"/>
                  <a:pt x="339" y="444"/>
                  <a:pt x="392" y="391"/>
                </a:cubicBezTo>
                <a:close/>
                <a:moveTo>
                  <a:pt x="256" y="1498"/>
                </a:moveTo>
                <a:cubicBezTo>
                  <a:pt x="369" y="1530"/>
                  <a:pt x="484" y="1555"/>
                  <a:pt x="600" y="1572"/>
                </a:cubicBezTo>
                <a:cubicBezTo>
                  <a:pt x="604" y="1578"/>
                  <a:pt x="607" y="1584"/>
                  <a:pt x="610" y="1590"/>
                </a:cubicBezTo>
                <a:cubicBezTo>
                  <a:pt x="678" y="1712"/>
                  <a:pt x="767" y="1823"/>
                  <a:pt x="875" y="1924"/>
                </a:cubicBezTo>
                <a:cubicBezTo>
                  <a:pt x="693" y="1892"/>
                  <a:pt x="525" y="1806"/>
                  <a:pt x="392" y="1672"/>
                </a:cubicBezTo>
                <a:cubicBezTo>
                  <a:pt x="339" y="1619"/>
                  <a:pt x="293" y="1561"/>
                  <a:pt x="256" y="1498"/>
                </a:cubicBezTo>
                <a:close/>
                <a:moveTo>
                  <a:pt x="1672" y="1672"/>
                </a:moveTo>
                <a:cubicBezTo>
                  <a:pt x="1539" y="1806"/>
                  <a:pt x="1371" y="1892"/>
                  <a:pt x="1189" y="1924"/>
                </a:cubicBezTo>
                <a:cubicBezTo>
                  <a:pt x="1297" y="1823"/>
                  <a:pt x="1386" y="1712"/>
                  <a:pt x="1454" y="1590"/>
                </a:cubicBezTo>
                <a:cubicBezTo>
                  <a:pt x="1457" y="1584"/>
                  <a:pt x="1461" y="1578"/>
                  <a:pt x="1464" y="1572"/>
                </a:cubicBezTo>
                <a:cubicBezTo>
                  <a:pt x="1580" y="1555"/>
                  <a:pt x="1695" y="1530"/>
                  <a:pt x="1809" y="1498"/>
                </a:cubicBezTo>
                <a:cubicBezTo>
                  <a:pt x="1771" y="1561"/>
                  <a:pt x="1725" y="1619"/>
                  <a:pt x="1672" y="16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389031" y="1192827"/>
            <a:ext cx="780852" cy="563159"/>
            <a:chOff x="846298" y="1383471"/>
            <a:chExt cx="586665" cy="423110"/>
          </a:xfrm>
          <a:solidFill>
            <a:schemeClr val="accent4"/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846298" y="1383471"/>
              <a:ext cx="586665" cy="423110"/>
            </a:xfrm>
            <a:custGeom>
              <a:avLst/>
              <a:gdLst>
                <a:gd name="T0" fmla="*/ 373 w 460"/>
                <a:gd name="T1" fmla="*/ 117 h 331"/>
                <a:gd name="T2" fmla="*/ 244 w 460"/>
                <a:gd name="T3" fmla="*/ 0 h 331"/>
                <a:gd name="T4" fmla="*/ 127 w 460"/>
                <a:gd name="T5" fmla="*/ 75 h 331"/>
                <a:gd name="T6" fmla="*/ 108 w 460"/>
                <a:gd name="T7" fmla="*/ 72 h 331"/>
                <a:gd name="T8" fmla="*/ 43 w 460"/>
                <a:gd name="T9" fmla="*/ 137 h 331"/>
                <a:gd name="T10" fmla="*/ 47 w 460"/>
                <a:gd name="T11" fmla="*/ 157 h 331"/>
                <a:gd name="T12" fmla="*/ 0 w 460"/>
                <a:gd name="T13" fmla="*/ 237 h 331"/>
                <a:gd name="T14" fmla="*/ 93 w 460"/>
                <a:gd name="T15" fmla="*/ 331 h 331"/>
                <a:gd name="T16" fmla="*/ 93 w 460"/>
                <a:gd name="T17" fmla="*/ 331 h 331"/>
                <a:gd name="T18" fmla="*/ 352 w 460"/>
                <a:gd name="T19" fmla="*/ 331 h 331"/>
                <a:gd name="T20" fmla="*/ 352 w 460"/>
                <a:gd name="T21" fmla="*/ 331 h 331"/>
                <a:gd name="T22" fmla="*/ 460 w 460"/>
                <a:gd name="T23" fmla="*/ 223 h 331"/>
                <a:gd name="T24" fmla="*/ 373 w 460"/>
                <a:gd name="T25" fmla="*/ 117 h 331"/>
                <a:gd name="T26" fmla="*/ 352 w 460"/>
                <a:gd name="T27" fmla="*/ 302 h 331"/>
                <a:gd name="T28" fmla="*/ 352 w 460"/>
                <a:gd name="T29" fmla="*/ 302 h 331"/>
                <a:gd name="T30" fmla="*/ 93 w 460"/>
                <a:gd name="T31" fmla="*/ 302 h 331"/>
                <a:gd name="T32" fmla="*/ 29 w 460"/>
                <a:gd name="T33" fmla="*/ 237 h 331"/>
                <a:gd name="T34" fmla="*/ 61 w 460"/>
                <a:gd name="T35" fmla="*/ 182 h 331"/>
                <a:gd name="T36" fmla="*/ 74 w 460"/>
                <a:gd name="T37" fmla="*/ 148 h 331"/>
                <a:gd name="T38" fmla="*/ 72 w 460"/>
                <a:gd name="T39" fmla="*/ 137 h 331"/>
                <a:gd name="T40" fmla="*/ 108 w 460"/>
                <a:gd name="T41" fmla="*/ 101 h 331"/>
                <a:gd name="T42" fmla="*/ 127 w 460"/>
                <a:gd name="T43" fmla="*/ 104 h 331"/>
                <a:gd name="T44" fmla="*/ 153 w 460"/>
                <a:gd name="T45" fmla="*/ 87 h 331"/>
                <a:gd name="T46" fmla="*/ 244 w 460"/>
                <a:gd name="T47" fmla="*/ 29 h 331"/>
                <a:gd name="T48" fmla="*/ 344 w 460"/>
                <a:gd name="T49" fmla="*/ 120 h 331"/>
                <a:gd name="T50" fmla="*/ 367 w 460"/>
                <a:gd name="T51" fmla="*/ 145 h 331"/>
                <a:gd name="T52" fmla="*/ 431 w 460"/>
                <a:gd name="T53" fmla="*/ 223 h 331"/>
                <a:gd name="T54" fmla="*/ 352 w 460"/>
                <a:gd name="T55" fmla="*/ 30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0" h="331">
                  <a:moveTo>
                    <a:pt x="373" y="117"/>
                  </a:moveTo>
                  <a:cubicBezTo>
                    <a:pt x="366" y="51"/>
                    <a:pt x="312" y="0"/>
                    <a:pt x="244" y="0"/>
                  </a:cubicBezTo>
                  <a:cubicBezTo>
                    <a:pt x="192" y="0"/>
                    <a:pt x="148" y="31"/>
                    <a:pt x="127" y="75"/>
                  </a:cubicBezTo>
                  <a:cubicBezTo>
                    <a:pt x="121" y="73"/>
                    <a:pt x="115" y="72"/>
                    <a:pt x="108" y="72"/>
                  </a:cubicBezTo>
                  <a:cubicBezTo>
                    <a:pt x="72" y="72"/>
                    <a:pt x="43" y="101"/>
                    <a:pt x="43" y="137"/>
                  </a:cubicBezTo>
                  <a:cubicBezTo>
                    <a:pt x="43" y="144"/>
                    <a:pt x="45" y="150"/>
                    <a:pt x="47" y="157"/>
                  </a:cubicBezTo>
                  <a:cubicBezTo>
                    <a:pt x="19" y="173"/>
                    <a:pt x="0" y="203"/>
                    <a:pt x="0" y="237"/>
                  </a:cubicBezTo>
                  <a:cubicBezTo>
                    <a:pt x="0" y="289"/>
                    <a:pt x="42" y="331"/>
                    <a:pt x="93" y="331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352" y="331"/>
                    <a:pt x="352" y="331"/>
                    <a:pt x="352" y="331"/>
                  </a:cubicBezTo>
                  <a:cubicBezTo>
                    <a:pt x="352" y="331"/>
                    <a:pt x="352" y="331"/>
                    <a:pt x="352" y="331"/>
                  </a:cubicBezTo>
                  <a:cubicBezTo>
                    <a:pt x="412" y="331"/>
                    <a:pt x="460" y="282"/>
                    <a:pt x="460" y="223"/>
                  </a:cubicBezTo>
                  <a:cubicBezTo>
                    <a:pt x="460" y="170"/>
                    <a:pt x="422" y="127"/>
                    <a:pt x="373" y="117"/>
                  </a:cubicBezTo>
                  <a:close/>
                  <a:moveTo>
                    <a:pt x="352" y="302"/>
                  </a:moveTo>
                  <a:cubicBezTo>
                    <a:pt x="352" y="302"/>
                    <a:pt x="352" y="302"/>
                    <a:pt x="35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58" y="302"/>
                    <a:pt x="29" y="273"/>
                    <a:pt x="29" y="237"/>
                  </a:cubicBezTo>
                  <a:cubicBezTo>
                    <a:pt x="29" y="214"/>
                    <a:pt x="41" y="193"/>
                    <a:pt x="61" y="182"/>
                  </a:cubicBezTo>
                  <a:cubicBezTo>
                    <a:pt x="81" y="170"/>
                    <a:pt x="82" y="168"/>
                    <a:pt x="74" y="148"/>
                  </a:cubicBezTo>
                  <a:cubicBezTo>
                    <a:pt x="73" y="144"/>
                    <a:pt x="72" y="140"/>
                    <a:pt x="72" y="137"/>
                  </a:cubicBezTo>
                  <a:cubicBezTo>
                    <a:pt x="72" y="117"/>
                    <a:pt x="88" y="101"/>
                    <a:pt x="108" y="101"/>
                  </a:cubicBezTo>
                  <a:cubicBezTo>
                    <a:pt x="108" y="101"/>
                    <a:pt x="117" y="100"/>
                    <a:pt x="127" y="104"/>
                  </a:cubicBezTo>
                  <a:cubicBezTo>
                    <a:pt x="144" y="111"/>
                    <a:pt x="146" y="104"/>
                    <a:pt x="153" y="87"/>
                  </a:cubicBezTo>
                  <a:cubicBezTo>
                    <a:pt x="170" y="52"/>
                    <a:pt x="206" y="29"/>
                    <a:pt x="244" y="29"/>
                  </a:cubicBezTo>
                  <a:cubicBezTo>
                    <a:pt x="296" y="29"/>
                    <a:pt x="339" y="68"/>
                    <a:pt x="344" y="120"/>
                  </a:cubicBezTo>
                  <a:cubicBezTo>
                    <a:pt x="346" y="140"/>
                    <a:pt x="346" y="140"/>
                    <a:pt x="367" y="145"/>
                  </a:cubicBezTo>
                  <a:cubicBezTo>
                    <a:pt x="404" y="152"/>
                    <a:pt x="431" y="185"/>
                    <a:pt x="431" y="223"/>
                  </a:cubicBezTo>
                  <a:cubicBezTo>
                    <a:pt x="431" y="266"/>
                    <a:pt x="396" y="302"/>
                    <a:pt x="352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" name="חץ למטה 7"/>
            <p:cNvSpPr/>
            <p:nvPr/>
          </p:nvSpPr>
          <p:spPr>
            <a:xfrm rot="10800000">
              <a:off x="1040892" y="1578588"/>
              <a:ext cx="189781" cy="21627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3284866" y="1179287"/>
            <a:ext cx="516793" cy="583729"/>
            <a:chOff x="3574984" y="896817"/>
            <a:chExt cx="670895" cy="757791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3574984" y="896817"/>
              <a:ext cx="670895" cy="757791"/>
            </a:xfrm>
            <a:custGeom>
              <a:avLst/>
              <a:gdLst>
                <a:gd name="T0" fmla="*/ 770 w 781"/>
                <a:gd name="T1" fmla="*/ 89 h 969"/>
                <a:gd name="T2" fmla="*/ 745 w 781"/>
                <a:gd name="T3" fmla="*/ 85 h 969"/>
                <a:gd name="T4" fmla="*/ 639 w 781"/>
                <a:gd name="T5" fmla="*/ 102 h 969"/>
                <a:gd name="T6" fmla="*/ 409 w 781"/>
                <a:gd name="T7" fmla="*/ 10 h 969"/>
                <a:gd name="T8" fmla="*/ 372 w 781"/>
                <a:gd name="T9" fmla="*/ 10 h 969"/>
                <a:gd name="T10" fmla="*/ 142 w 781"/>
                <a:gd name="T11" fmla="*/ 102 h 969"/>
                <a:gd name="T12" fmla="*/ 35 w 781"/>
                <a:gd name="T13" fmla="*/ 85 h 969"/>
                <a:gd name="T14" fmla="*/ 11 w 781"/>
                <a:gd name="T15" fmla="*/ 89 h 969"/>
                <a:gd name="T16" fmla="*/ 0 w 781"/>
                <a:gd name="T17" fmla="*/ 111 h 969"/>
                <a:gd name="T18" fmla="*/ 0 w 781"/>
                <a:gd name="T19" fmla="*/ 359 h 969"/>
                <a:gd name="T20" fmla="*/ 379 w 781"/>
                <a:gd name="T21" fmla="*/ 965 h 969"/>
                <a:gd name="T22" fmla="*/ 402 w 781"/>
                <a:gd name="T23" fmla="*/ 965 h 969"/>
                <a:gd name="T24" fmla="*/ 781 w 781"/>
                <a:gd name="T25" fmla="*/ 359 h 969"/>
                <a:gd name="T26" fmla="*/ 781 w 781"/>
                <a:gd name="T27" fmla="*/ 111 h 969"/>
                <a:gd name="T28" fmla="*/ 770 w 781"/>
                <a:gd name="T29" fmla="*/ 89 h 969"/>
                <a:gd name="T30" fmla="*/ 727 w 781"/>
                <a:gd name="T31" fmla="*/ 359 h 969"/>
                <a:gd name="T32" fmla="*/ 390 w 781"/>
                <a:gd name="T33" fmla="*/ 911 h 969"/>
                <a:gd name="T34" fmla="*/ 54 w 781"/>
                <a:gd name="T35" fmla="*/ 359 h 969"/>
                <a:gd name="T36" fmla="*/ 54 w 781"/>
                <a:gd name="T37" fmla="*/ 146 h 969"/>
                <a:gd name="T38" fmla="*/ 142 w 781"/>
                <a:gd name="T39" fmla="*/ 156 h 969"/>
                <a:gd name="T40" fmla="*/ 390 w 781"/>
                <a:gd name="T41" fmla="*/ 65 h 969"/>
                <a:gd name="T42" fmla="*/ 639 w 781"/>
                <a:gd name="T43" fmla="*/ 156 h 969"/>
                <a:gd name="T44" fmla="*/ 727 w 781"/>
                <a:gd name="T45" fmla="*/ 146 h 969"/>
                <a:gd name="T46" fmla="*/ 727 w 781"/>
                <a:gd name="T47" fmla="*/ 35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1" h="969">
                  <a:moveTo>
                    <a:pt x="770" y="89"/>
                  </a:moveTo>
                  <a:cubicBezTo>
                    <a:pt x="763" y="84"/>
                    <a:pt x="754" y="83"/>
                    <a:pt x="745" y="85"/>
                  </a:cubicBezTo>
                  <a:cubicBezTo>
                    <a:pt x="711" y="97"/>
                    <a:pt x="676" y="102"/>
                    <a:pt x="639" y="102"/>
                  </a:cubicBezTo>
                  <a:cubicBezTo>
                    <a:pt x="553" y="102"/>
                    <a:pt x="471" y="70"/>
                    <a:pt x="409" y="10"/>
                  </a:cubicBezTo>
                  <a:cubicBezTo>
                    <a:pt x="399" y="0"/>
                    <a:pt x="382" y="0"/>
                    <a:pt x="372" y="10"/>
                  </a:cubicBezTo>
                  <a:cubicBezTo>
                    <a:pt x="309" y="70"/>
                    <a:pt x="228" y="102"/>
                    <a:pt x="142" y="102"/>
                  </a:cubicBezTo>
                  <a:cubicBezTo>
                    <a:pt x="105" y="102"/>
                    <a:pt x="70" y="97"/>
                    <a:pt x="35" y="85"/>
                  </a:cubicBezTo>
                  <a:cubicBezTo>
                    <a:pt x="27" y="83"/>
                    <a:pt x="18" y="84"/>
                    <a:pt x="11" y="89"/>
                  </a:cubicBezTo>
                  <a:cubicBezTo>
                    <a:pt x="4" y="94"/>
                    <a:pt x="0" y="102"/>
                    <a:pt x="0" y="111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619"/>
                    <a:pt x="145" y="851"/>
                    <a:pt x="379" y="965"/>
                  </a:cubicBezTo>
                  <a:cubicBezTo>
                    <a:pt x="386" y="969"/>
                    <a:pt x="395" y="969"/>
                    <a:pt x="402" y="965"/>
                  </a:cubicBezTo>
                  <a:cubicBezTo>
                    <a:pt x="636" y="851"/>
                    <a:pt x="781" y="619"/>
                    <a:pt x="781" y="359"/>
                  </a:cubicBezTo>
                  <a:cubicBezTo>
                    <a:pt x="781" y="111"/>
                    <a:pt x="781" y="111"/>
                    <a:pt x="781" y="111"/>
                  </a:cubicBezTo>
                  <a:cubicBezTo>
                    <a:pt x="781" y="102"/>
                    <a:pt x="777" y="94"/>
                    <a:pt x="770" y="89"/>
                  </a:cubicBezTo>
                  <a:close/>
                  <a:moveTo>
                    <a:pt x="727" y="359"/>
                  </a:moveTo>
                  <a:cubicBezTo>
                    <a:pt x="727" y="594"/>
                    <a:pt x="598" y="804"/>
                    <a:pt x="390" y="911"/>
                  </a:cubicBezTo>
                  <a:cubicBezTo>
                    <a:pt x="183" y="804"/>
                    <a:pt x="54" y="594"/>
                    <a:pt x="54" y="359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82" y="153"/>
                    <a:pt x="112" y="156"/>
                    <a:pt x="142" y="156"/>
                  </a:cubicBezTo>
                  <a:cubicBezTo>
                    <a:pt x="233" y="156"/>
                    <a:pt x="321" y="124"/>
                    <a:pt x="390" y="65"/>
                  </a:cubicBezTo>
                  <a:cubicBezTo>
                    <a:pt x="460" y="124"/>
                    <a:pt x="547" y="156"/>
                    <a:pt x="639" y="156"/>
                  </a:cubicBezTo>
                  <a:cubicBezTo>
                    <a:pt x="669" y="156"/>
                    <a:pt x="698" y="153"/>
                    <a:pt x="727" y="146"/>
                  </a:cubicBezTo>
                  <a:lnTo>
                    <a:pt x="727" y="3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3765088" y="1063905"/>
              <a:ext cx="288618" cy="384470"/>
              <a:chOff x="4881369" y="2883779"/>
              <a:chExt cx="288618" cy="384470"/>
            </a:xfrm>
            <a:solidFill>
              <a:schemeClr val="accent2"/>
            </a:solidFill>
          </p:grpSpPr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4881369" y="2883779"/>
                <a:ext cx="288618" cy="384470"/>
              </a:xfrm>
              <a:custGeom>
                <a:avLst/>
                <a:gdLst>
                  <a:gd name="T0" fmla="*/ 907 w 1036"/>
                  <a:gd name="T1" fmla="*/ 561 h 1381"/>
                  <a:gd name="T2" fmla="*/ 907 w 1036"/>
                  <a:gd name="T3" fmla="*/ 389 h 1381"/>
                  <a:gd name="T4" fmla="*/ 518 w 1036"/>
                  <a:gd name="T5" fmla="*/ 0 h 1381"/>
                  <a:gd name="T6" fmla="*/ 130 w 1036"/>
                  <a:gd name="T7" fmla="*/ 389 h 1381"/>
                  <a:gd name="T8" fmla="*/ 130 w 1036"/>
                  <a:gd name="T9" fmla="*/ 561 h 1381"/>
                  <a:gd name="T10" fmla="*/ 0 w 1036"/>
                  <a:gd name="T11" fmla="*/ 691 h 1381"/>
                  <a:gd name="T12" fmla="*/ 0 w 1036"/>
                  <a:gd name="T13" fmla="*/ 820 h 1381"/>
                  <a:gd name="T14" fmla="*/ 0 w 1036"/>
                  <a:gd name="T15" fmla="*/ 863 h 1381"/>
                  <a:gd name="T16" fmla="*/ 0 w 1036"/>
                  <a:gd name="T17" fmla="*/ 950 h 1381"/>
                  <a:gd name="T18" fmla="*/ 0 w 1036"/>
                  <a:gd name="T19" fmla="*/ 993 h 1381"/>
                  <a:gd name="T20" fmla="*/ 389 w 1036"/>
                  <a:gd name="T21" fmla="*/ 1381 h 1381"/>
                  <a:gd name="T22" fmla="*/ 648 w 1036"/>
                  <a:gd name="T23" fmla="*/ 1381 h 1381"/>
                  <a:gd name="T24" fmla="*/ 1036 w 1036"/>
                  <a:gd name="T25" fmla="*/ 993 h 1381"/>
                  <a:gd name="T26" fmla="*/ 1036 w 1036"/>
                  <a:gd name="T27" fmla="*/ 950 h 1381"/>
                  <a:gd name="T28" fmla="*/ 1036 w 1036"/>
                  <a:gd name="T29" fmla="*/ 863 h 1381"/>
                  <a:gd name="T30" fmla="*/ 1036 w 1036"/>
                  <a:gd name="T31" fmla="*/ 820 h 1381"/>
                  <a:gd name="T32" fmla="*/ 1036 w 1036"/>
                  <a:gd name="T33" fmla="*/ 691 h 1381"/>
                  <a:gd name="T34" fmla="*/ 907 w 1036"/>
                  <a:gd name="T35" fmla="*/ 561 h 1381"/>
                  <a:gd name="T36" fmla="*/ 216 w 1036"/>
                  <a:gd name="T37" fmla="*/ 389 h 1381"/>
                  <a:gd name="T38" fmla="*/ 518 w 1036"/>
                  <a:gd name="T39" fmla="*/ 86 h 1381"/>
                  <a:gd name="T40" fmla="*/ 820 w 1036"/>
                  <a:gd name="T41" fmla="*/ 389 h 1381"/>
                  <a:gd name="T42" fmla="*/ 820 w 1036"/>
                  <a:gd name="T43" fmla="*/ 561 h 1381"/>
                  <a:gd name="T44" fmla="*/ 734 w 1036"/>
                  <a:gd name="T45" fmla="*/ 561 h 1381"/>
                  <a:gd name="T46" fmla="*/ 734 w 1036"/>
                  <a:gd name="T47" fmla="*/ 389 h 1381"/>
                  <a:gd name="T48" fmla="*/ 518 w 1036"/>
                  <a:gd name="T49" fmla="*/ 173 h 1381"/>
                  <a:gd name="T50" fmla="*/ 302 w 1036"/>
                  <a:gd name="T51" fmla="*/ 389 h 1381"/>
                  <a:gd name="T52" fmla="*/ 302 w 1036"/>
                  <a:gd name="T53" fmla="*/ 561 h 1381"/>
                  <a:gd name="T54" fmla="*/ 216 w 1036"/>
                  <a:gd name="T55" fmla="*/ 561 h 1381"/>
                  <a:gd name="T56" fmla="*/ 216 w 1036"/>
                  <a:gd name="T57" fmla="*/ 389 h 1381"/>
                  <a:gd name="T58" fmla="*/ 691 w 1036"/>
                  <a:gd name="T59" fmla="*/ 389 h 1381"/>
                  <a:gd name="T60" fmla="*/ 691 w 1036"/>
                  <a:gd name="T61" fmla="*/ 389 h 1381"/>
                  <a:gd name="T62" fmla="*/ 691 w 1036"/>
                  <a:gd name="T63" fmla="*/ 561 h 1381"/>
                  <a:gd name="T64" fmla="*/ 345 w 1036"/>
                  <a:gd name="T65" fmla="*/ 561 h 1381"/>
                  <a:gd name="T66" fmla="*/ 345 w 1036"/>
                  <a:gd name="T67" fmla="*/ 389 h 1381"/>
                  <a:gd name="T68" fmla="*/ 345 w 1036"/>
                  <a:gd name="T69" fmla="*/ 389 h 1381"/>
                  <a:gd name="T70" fmla="*/ 518 w 1036"/>
                  <a:gd name="T71" fmla="*/ 216 h 1381"/>
                  <a:gd name="T72" fmla="*/ 691 w 1036"/>
                  <a:gd name="T73" fmla="*/ 389 h 1381"/>
                  <a:gd name="T74" fmla="*/ 950 w 1036"/>
                  <a:gd name="T75" fmla="*/ 820 h 1381"/>
                  <a:gd name="T76" fmla="*/ 950 w 1036"/>
                  <a:gd name="T77" fmla="*/ 863 h 1381"/>
                  <a:gd name="T78" fmla="*/ 950 w 1036"/>
                  <a:gd name="T79" fmla="*/ 950 h 1381"/>
                  <a:gd name="T80" fmla="*/ 950 w 1036"/>
                  <a:gd name="T81" fmla="*/ 993 h 1381"/>
                  <a:gd name="T82" fmla="*/ 648 w 1036"/>
                  <a:gd name="T83" fmla="*/ 1295 h 1381"/>
                  <a:gd name="T84" fmla="*/ 389 w 1036"/>
                  <a:gd name="T85" fmla="*/ 1295 h 1381"/>
                  <a:gd name="T86" fmla="*/ 86 w 1036"/>
                  <a:gd name="T87" fmla="*/ 993 h 1381"/>
                  <a:gd name="T88" fmla="*/ 86 w 1036"/>
                  <a:gd name="T89" fmla="*/ 950 h 1381"/>
                  <a:gd name="T90" fmla="*/ 86 w 1036"/>
                  <a:gd name="T91" fmla="*/ 863 h 1381"/>
                  <a:gd name="T92" fmla="*/ 86 w 1036"/>
                  <a:gd name="T93" fmla="*/ 820 h 1381"/>
                  <a:gd name="T94" fmla="*/ 86 w 1036"/>
                  <a:gd name="T95" fmla="*/ 691 h 1381"/>
                  <a:gd name="T96" fmla="*/ 130 w 1036"/>
                  <a:gd name="T97" fmla="*/ 648 h 1381"/>
                  <a:gd name="T98" fmla="*/ 216 w 1036"/>
                  <a:gd name="T99" fmla="*/ 648 h 1381"/>
                  <a:gd name="T100" fmla="*/ 820 w 1036"/>
                  <a:gd name="T101" fmla="*/ 648 h 1381"/>
                  <a:gd name="T102" fmla="*/ 907 w 1036"/>
                  <a:gd name="T103" fmla="*/ 648 h 1381"/>
                  <a:gd name="T104" fmla="*/ 950 w 1036"/>
                  <a:gd name="T105" fmla="*/ 691 h 1381"/>
                  <a:gd name="T106" fmla="*/ 950 w 1036"/>
                  <a:gd name="T107" fmla="*/ 820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36" h="1381">
                    <a:moveTo>
                      <a:pt x="907" y="561"/>
                    </a:moveTo>
                    <a:cubicBezTo>
                      <a:pt x="907" y="389"/>
                      <a:pt x="907" y="389"/>
                      <a:pt x="907" y="389"/>
                    </a:cubicBezTo>
                    <a:cubicBezTo>
                      <a:pt x="907" y="174"/>
                      <a:pt x="733" y="0"/>
                      <a:pt x="518" y="0"/>
                    </a:cubicBezTo>
                    <a:cubicBezTo>
                      <a:pt x="303" y="0"/>
                      <a:pt x="130" y="174"/>
                      <a:pt x="130" y="389"/>
                    </a:cubicBezTo>
                    <a:cubicBezTo>
                      <a:pt x="130" y="561"/>
                      <a:pt x="130" y="561"/>
                      <a:pt x="130" y="561"/>
                    </a:cubicBezTo>
                    <a:cubicBezTo>
                      <a:pt x="58" y="561"/>
                      <a:pt x="0" y="619"/>
                      <a:pt x="0" y="691"/>
                    </a:cubicBezTo>
                    <a:cubicBezTo>
                      <a:pt x="0" y="820"/>
                      <a:pt x="0" y="820"/>
                      <a:pt x="0" y="820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950"/>
                      <a:pt x="0" y="950"/>
                      <a:pt x="0" y="950"/>
                    </a:cubicBezTo>
                    <a:cubicBezTo>
                      <a:pt x="0" y="993"/>
                      <a:pt x="0" y="993"/>
                      <a:pt x="0" y="993"/>
                    </a:cubicBezTo>
                    <a:cubicBezTo>
                      <a:pt x="0" y="1207"/>
                      <a:pt x="174" y="1381"/>
                      <a:pt x="389" y="1381"/>
                    </a:cubicBezTo>
                    <a:cubicBezTo>
                      <a:pt x="648" y="1381"/>
                      <a:pt x="648" y="1381"/>
                      <a:pt x="648" y="1381"/>
                    </a:cubicBezTo>
                    <a:cubicBezTo>
                      <a:pt x="862" y="1381"/>
                      <a:pt x="1036" y="1207"/>
                      <a:pt x="1036" y="993"/>
                    </a:cubicBezTo>
                    <a:cubicBezTo>
                      <a:pt x="1036" y="950"/>
                      <a:pt x="1036" y="950"/>
                      <a:pt x="1036" y="950"/>
                    </a:cubicBezTo>
                    <a:cubicBezTo>
                      <a:pt x="1036" y="863"/>
                      <a:pt x="1036" y="863"/>
                      <a:pt x="1036" y="863"/>
                    </a:cubicBezTo>
                    <a:cubicBezTo>
                      <a:pt x="1036" y="820"/>
                      <a:pt x="1036" y="820"/>
                      <a:pt x="1036" y="820"/>
                    </a:cubicBezTo>
                    <a:cubicBezTo>
                      <a:pt x="1036" y="691"/>
                      <a:pt x="1036" y="691"/>
                      <a:pt x="1036" y="691"/>
                    </a:cubicBezTo>
                    <a:cubicBezTo>
                      <a:pt x="1036" y="619"/>
                      <a:pt x="978" y="561"/>
                      <a:pt x="907" y="561"/>
                    </a:cubicBezTo>
                    <a:close/>
                    <a:moveTo>
                      <a:pt x="216" y="389"/>
                    </a:moveTo>
                    <a:cubicBezTo>
                      <a:pt x="216" y="222"/>
                      <a:pt x="351" y="86"/>
                      <a:pt x="518" y="86"/>
                    </a:cubicBezTo>
                    <a:cubicBezTo>
                      <a:pt x="685" y="86"/>
                      <a:pt x="820" y="222"/>
                      <a:pt x="820" y="389"/>
                    </a:cubicBezTo>
                    <a:cubicBezTo>
                      <a:pt x="820" y="561"/>
                      <a:pt x="820" y="561"/>
                      <a:pt x="820" y="561"/>
                    </a:cubicBezTo>
                    <a:cubicBezTo>
                      <a:pt x="734" y="561"/>
                      <a:pt x="734" y="561"/>
                      <a:pt x="734" y="561"/>
                    </a:cubicBezTo>
                    <a:cubicBezTo>
                      <a:pt x="734" y="389"/>
                      <a:pt x="734" y="389"/>
                      <a:pt x="734" y="389"/>
                    </a:cubicBezTo>
                    <a:cubicBezTo>
                      <a:pt x="734" y="269"/>
                      <a:pt x="637" y="173"/>
                      <a:pt x="518" y="173"/>
                    </a:cubicBezTo>
                    <a:cubicBezTo>
                      <a:pt x="399" y="173"/>
                      <a:pt x="302" y="269"/>
                      <a:pt x="302" y="389"/>
                    </a:cubicBezTo>
                    <a:cubicBezTo>
                      <a:pt x="302" y="561"/>
                      <a:pt x="302" y="561"/>
                      <a:pt x="302" y="561"/>
                    </a:cubicBezTo>
                    <a:cubicBezTo>
                      <a:pt x="216" y="561"/>
                      <a:pt x="216" y="561"/>
                      <a:pt x="216" y="561"/>
                    </a:cubicBezTo>
                    <a:lnTo>
                      <a:pt x="216" y="389"/>
                    </a:lnTo>
                    <a:close/>
                    <a:moveTo>
                      <a:pt x="691" y="389"/>
                    </a:moveTo>
                    <a:cubicBezTo>
                      <a:pt x="691" y="389"/>
                      <a:pt x="691" y="389"/>
                      <a:pt x="691" y="389"/>
                    </a:cubicBezTo>
                    <a:cubicBezTo>
                      <a:pt x="691" y="561"/>
                      <a:pt x="691" y="561"/>
                      <a:pt x="691" y="561"/>
                    </a:cubicBezTo>
                    <a:cubicBezTo>
                      <a:pt x="345" y="561"/>
                      <a:pt x="345" y="561"/>
                      <a:pt x="345" y="561"/>
                    </a:cubicBezTo>
                    <a:cubicBezTo>
                      <a:pt x="345" y="389"/>
                      <a:pt x="345" y="389"/>
                      <a:pt x="345" y="389"/>
                    </a:cubicBezTo>
                    <a:cubicBezTo>
                      <a:pt x="345" y="389"/>
                      <a:pt x="345" y="389"/>
                      <a:pt x="345" y="389"/>
                    </a:cubicBezTo>
                    <a:cubicBezTo>
                      <a:pt x="345" y="293"/>
                      <a:pt x="423" y="216"/>
                      <a:pt x="518" y="216"/>
                    </a:cubicBezTo>
                    <a:cubicBezTo>
                      <a:pt x="613" y="216"/>
                      <a:pt x="691" y="293"/>
                      <a:pt x="691" y="389"/>
                    </a:cubicBezTo>
                    <a:close/>
                    <a:moveTo>
                      <a:pt x="950" y="820"/>
                    </a:moveTo>
                    <a:cubicBezTo>
                      <a:pt x="950" y="863"/>
                      <a:pt x="950" y="863"/>
                      <a:pt x="950" y="863"/>
                    </a:cubicBezTo>
                    <a:cubicBezTo>
                      <a:pt x="950" y="950"/>
                      <a:pt x="950" y="950"/>
                      <a:pt x="950" y="950"/>
                    </a:cubicBezTo>
                    <a:cubicBezTo>
                      <a:pt x="950" y="993"/>
                      <a:pt x="950" y="993"/>
                      <a:pt x="950" y="993"/>
                    </a:cubicBezTo>
                    <a:cubicBezTo>
                      <a:pt x="950" y="1159"/>
                      <a:pt x="814" y="1295"/>
                      <a:pt x="648" y="1295"/>
                    </a:cubicBezTo>
                    <a:cubicBezTo>
                      <a:pt x="389" y="1295"/>
                      <a:pt x="389" y="1295"/>
                      <a:pt x="389" y="1295"/>
                    </a:cubicBezTo>
                    <a:cubicBezTo>
                      <a:pt x="222" y="1295"/>
                      <a:pt x="86" y="1159"/>
                      <a:pt x="86" y="993"/>
                    </a:cubicBezTo>
                    <a:cubicBezTo>
                      <a:pt x="86" y="950"/>
                      <a:pt x="86" y="950"/>
                      <a:pt x="86" y="950"/>
                    </a:cubicBezTo>
                    <a:cubicBezTo>
                      <a:pt x="86" y="863"/>
                      <a:pt x="86" y="863"/>
                      <a:pt x="86" y="863"/>
                    </a:cubicBezTo>
                    <a:cubicBezTo>
                      <a:pt x="86" y="820"/>
                      <a:pt x="86" y="820"/>
                      <a:pt x="86" y="820"/>
                    </a:cubicBezTo>
                    <a:cubicBezTo>
                      <a:pt x="86" y="691"/>
                      <a:pt x="86" y="691"/>
                      <a:pt x="86" y="691"/>
                    </a:cubicBezTo>
                    <a:cubicBezTo>
                      <a:pt x="86" y="667"/>
                      <a:pt x="106" y="648"/>
                      <a:pt x="130" y="648"/>
                    </a:cubicBezTo>
                    <a:cubicBezTo>
                      <a:pt x="158" y="648"/>
                      <a:pt x="187" y="648"/>
                      <a:pt x="216" y="648"/>
                    </a:cubicBezTo>
                    <a:cubicBezTo>
                      <a:pt x="820" y="648"/>
                      <a:pt x="820" y="648"/>
                      <a:pt x="820" y="648"/>
                    </a:cubicBezTo>
                    <a:cubicBezTo>
                      <a:pt x="849" y="648"/>
                      <a:pt x="878" y="648"/>
                      <a:pt x="907" y="648"/>
                    </a:cubicBezTo>
                    <a:cubicBezTo>
                      <a:pt x="930" y="648"/>
                      <a:pt x="950" y="667"/>
                      <a:pt x="950" y="691"/>
                    </a:cubicBezTo>
                    <a:lnTo>
                      <a:pt x="950" y="8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5001685" y="3112062"/>
                <a:ext cx="47985" cy="72095"/>
              </a:xfrm>
              <a:custGeom>
                <a:avLst/>
                <a:gdLst>
                  <a:gd name="T0" fmla="*/ 86 w 172"/>
                  <a:gd name="T1" fmla="*/ 0 h 259"/>
                  <a:gd name="T2" fmla="*/ 0 w 172"/>
                  <a:gd name="T3" fmla="*/ 87 h 259"/>
                  <a:gd name="T4" fmla="*/ 28 w 172"/>
                  <a:gd name="T5" fmla="*/ 202 h 259"/>
                  <a:gd name="T6" fmla="*/ 86 w 172"/>
                  <a:gd name="T7" fmla="*/ 259 h 259"/>
                  <a:gd name="T8" fmla="*/ 144 w 172"/>
                  <a:gd name="T9" fmla="*/ 202 h 259"/>
                  <a:gd name="T10" fmla="*/ 172 w 172"/>
                  <a:gd name="T11" fmla="*/ 87 h 259"/>
                  <a:gd name="T12" fmla="*/ 86 w 172"/>
                  <a:gd name="T1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259">
                    <a:moveTo>
                      <a:pt x="86" y="0"/>
                    </a:moveTo>
                    <a:cubicBezTo>
                      <a:pt x="38" y="0"/>
                      <a:pt x="0" y="39"/>
                      <a:pt x="0" y="87"/>
                    </a:cubicBezTo>
                    <a:cubicBezTo>
                      <a:pt x="0" y="113"/>
                      <a:pt x="14" y="162"/>
                      <a:pt x="28" y="202"/>
                    </a:cubicBezTo>
                    <a:cubicBezTo>
                      <a:pt x="40" y="234"/>
                      <a:pt x="55" y="259"/>
                      <a:pt x="86" y="259"/>
                    </a:cubicBezTo>
                    <a:cubicBezTo>
                      <a:pt x="120" y="259"/>
                      <a:pt x="132" y="234"/>
                      <a:pt x="144" y="202"/>
                    </a:cubicBezTo>
                    <a:cubicBezTo>
                      <a:pt x="158" y="163"/>
                      <a:pt x="172" y="113"/>
                      <a:pt x="172" y="87"/>
                    </a:cubicBezTo>
                    <a:cubicBezTo>
                      <a:pt x="172" y="39"/>
                      <a:pt x="134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>
            <a:off x="389504" y="3889597"/>
            <a:ext cx="751409" cy="594187"/>
            <a:chOff x="3674" y="2473"/>
            <a:chExt cx="693" cy="548"/>
          </a:xfrm>
          <a:solidFill>
            <a:schemeClr val="accent1"/>
          </a:solidFill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3674" y="2473"/>
              <a:ext cx="495" cy="314"/>
            </a:xfrm>
            <a:custGeom>
              <a:avLst/>
              <a:gdLst>
                <a:gd name="T0" fmla="*/ 2 w 914"/>
                <a:gd name="T1" fmla="*/ 138 h 580"/>
                <a:gd name="T2" fmla="*/ 259 w 914"/>
                <a:gd name="T3" fmla="*/ 138 h 580"/>
                <a:gd name="T4" fmla="*/ 309 w 914"/>
                <a:gd name="T5" fmla="*/ 117 h 580"/>
                <a:gd name="T6" fmla="*/ 452 w 914"/>
                <a:gd name="T7" fmla="*/ 19 h 580"/>
                <a:gd name="T8" fmla="*/ 538 w 914"/>
                <a:gd name="T9" fmla="*/ 0 h 580"/>
                <a:gd name="T10" fmla="*/ 703 w 914"/>
                <a:gd name="T11" fmla="*/ 0 h 580"/>
                <a:gd name="T12" fmla="*/ 774 w 914"/>
                <a:gd name="T13" fmla="*/ 31 h 580"/>
                <a:gd name="T14" fmla="*/ 900 w 914"/>
                <a:gd name="T15" fmla="*/ 170 h 580"/>
                <a:gd name="T16" fmla="*/ 893 w 914"/>
                <a:gd name="T17" fmla="*/ 240 h 580"/>
                <a:gd name="T18" fmla="*/ 784 w 914"/>
                <a:gd name="T19" fmla="*/ 233 h 580"/>
                <a:gd name="T20" fmla="*/ 751 w 914"/>
                <a:gd name="T21" fmla="*/ 206 h 580"/>
                <a:gd name="T22" fmla="*/ 688 w 914"/>
                <a:gd name="T23" fmla="*/ 188 h 580"/>
                <a:gd name="T24" fmla="*/ 621 w 914"/>
                <a:gd name="T25" fmla="*/ 218 h 580"/>
                <a:gd name="T26" fmla="*/ 586 w 914"/>
                <a:gd name="T27" fmla="*/ 247 h 580"/>
                <a:gd name="T28" fmla="*/ 183 w 914"/>
                <a:gd name="T29" fmla="*/ 566 h 580"/>
                <a:gd name="T30" fmla="*/ 128 w 914"/>
                <a:gd name="T31" fmla="*/ 580 h 580"/>
                <a:gd name="T32" fmla="*/ 0 w 914"/>
                <a:gd name="T33" fmla="*/ 578 h 580"/>
                <a:gd name="T34" fmla="*/ 2 w 914"/>
                <a:gd name="T35" fmla="*/ 13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4" h="580">
                  <a:moveTo>
                    <a:pt x="2" y="138"/>
                  </a:moveTo>
                  <a:cubicBezTo>
                    <a:pt x="259" y="138"/>
                    <a:pt x="259" y="138"/>
                    <a:pt x="259" y="138"/>
                  </a:cubicBezTo>
                  <a:cubicBezTo>
                    <a:pt x="259" y="138"/>
                    <a:pt x="291" y="130"/>
                    <a:pt x="309" y="117"/>
                  </a:cubicBezTo>
                  <a:cubicBezTo>
                    <a:pt x="328" y="103"/>
                    <a:pt x="414" y="45"/>
                    <a:pt x="452" y="19"/>
                  </a:cubicBezTo>
                  <a:cubicBezTo>
                    <a:pt x="463" y="12"/>
                    <a:pt x="500" y="0"/>
                    <a:pt x="538" y="0"/>
                  </a:cubicBezTo>
                  <a:cubicBezTo>
                    <a:pt x="576" y="0"/>
                    <a:pt x="702" y="0"/>
                    <a:pt x="703" y="0"/>
                  </a:cubicBezTo>
                  <a:cubicBezTo>
                    <a:pt x="739" y="4"/>
                    <a:pt x="762" y="19"/>
                    <a:pt x="774" y="31"/>
                  </a:cubicBezTo>
                  <a:cubicBezTo>
                    <a:pt x="786" y="43"/>
                    <a:pt x="880" y="142"/>
                    <a:pt x="900" y="170"/>
                  </a:cubicBezTo>
                  <a:cubicBezTo>
                    <a:pt x="910" y="185"/>
                    <a:pt x="914" y="220"/>
                    <a:pt x="893" y="240"/>
                  </a:cubicBezTo>
                  <a:cubicBezTo>
                    <a:pt x="853" y="279"/>
                    <a:pt x="815" y="259"/>
                    <a:pt x="784" y="233"/>
                  </a:cubicBezTo>
                  <a:cubicBezTo>
                    <a:pt x="753" y="207"/>
                    <a:pt x="770" y="221"/>
                    <a:pt x="751" y="206"/>
                  </a:cubicBezTo>
                  <a:cubicBezTo>
                    <a:pt x="731" y="190"/>
                    <a:pt x="709" y="186"/>
                    <a:pt x="688" y="188"/>
                  </a:cubicBezTo>
                  <a:cubicBezTo>
                    <a:pt x="666" y="189"/>
                    <a:pt x="643" y="201"/>
                    <a:pt x="621" y="218"/>
                  </a:cubicBezTo>
                  <a:cubicBezTo>
                    <a:pt x="621" y="218"/>
                    <a:pt x="605" y="231"/>
                    <a:pt x="586" y="247"/>
                  </a:cubicBezTo>
                  <a:cubicBezTo>
                    <a:pt x="564" y="265"/>
                    <a:pt x="183" y="566"/>
                    <a:pt x="183" y="566"/>
                  </a:cubicBezTo>
                  <a:cubicBezTo>
                    <a:pt x="183" y="566"/>
                    <a:pt x="166" y="580"/>
                    <a:pt x="128" y="580"/>
                  </a:cubicBezTo>
                  <a:cubicBezTo>
                    <a:pt x="90" y="580"/>
                    <a:pt x="0" y="578"/>
                    <a:pt x="0" y="578"/>
                  </a:cubicBezTo>
                  <a:lnTo>
                    <a:pt x="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3750" y="2492"/>
              <a:ext cx="617" cy="499"/>
            </a:xfrm>
            <a:custGeom>
              <a:avLst/>
              <a:gdLst>
                <a:gd name="T0" fmla="*/ 1138 w 1139"/>
                <a:gd name="T1" fmla="*/ 105 h 922"/>
                <a:gd name="T2" fmla="*/ 909 w 1139"/>
                <a:gd name="T3" fmla="*/ 106 h 922"/>
                <a:gd name="T4" fmla="*/ 850 w 1139"/>
                <a:gd name="T5" fmla="*/ 88 h 922"/>
                <a:gd name="T6" fmla="*/ 771 w 1139"/>
                <a:gd name="T7" fmla="*/ 12 h 922"/>
                <a:gd name="T8" fmla="*/ 684 w 1139"/>
                <a:gd name="T9" fmla="*/ 16 h 922"/>
                <a:gd name="T10" fmla="*/ 766 w 1139"/>
                <a:gd name="T11" fmla="*/ 101 h 922"/>
                <a:gd name="T12" fmla="*/ 779 w 1139"/>
                <a:gd name="T13" fmla="*/ 220 h 922"/>
                <a:gd name="T14" fmla="*/ 651 w 1139"/>
                <a:gd name="T15" fmla="*/ 247 h 922"/>
                <a:gd name="T16" fmla="*/ 603 w 1139"/>
                <a:gd name="T17" fmla="*/ 211 h 922"/>
                <a:gd name="T18" fmla="*/ 495 w 1139"/>
                <a:gd name="T19" fmla="*/ 217 h 922"/>
                <a:gd name="T20" fmla="*/ 31 w 1139"/>
                <a:gd name="T21" fmla="*/ 589 h 922"/>
                <a:gd name="T22" fmla="*/ 29 w 1139"/>
                <a:gd name="T23" fmla="*/ 670 h 922"/>
                <a:gd name="T24" fmla="*/ 119 w 1139"/>
                <a:gd name="T25" fmla="*/ 668 h 922"/>
                <a:gd name="T26" fmla="*/ 341 w 1139"/>
                <a:gd name="T27" fmla="*/ 492 h 922"/>
                <a:gd name="T28" fmla="*/ 376 w 1139"/>
                <a:gd name="T29" fmla="*/ 491 h 922"/>
                <a:gd name="T30" fmla="*/ 372 w 1139"/>
                <a:gd name="T31" fmla="*/ 532 h 922"/>
                <a:gd name="T32" fmla="*/ 143 w 1139"/>
                <a:gd name="T33" fmla="*/ 711 h 922"/>
                <a:gd name="T34" fmla="*/ 143 w 1139"/>
                <a:gd name="T35" fmla="*/ 784 h 922"/>
                <a:gd name="T36" fmla="*/ 231 w 1139"/>
                <a:gd name="T37" fmla="*/ 782 h 922"/>
                <a:gd name="T38" fmla="*/ 443 w 1139"/>
                <a:gd name="T39" fmla="*/ 623 h 922"/>
                <a:gd name="T40" fmla="*/ 477 w 1139"/>
                <a:gd name="T41" fmla="*/ 625 h 922"/>
                <a:gd name="T42" fmla="*/ 468 w 1139"/>
                <a:gd name="T43" fmla="*/ 661 h 922"/>
                <a:gd name="T44" fmla="*/ 279 w 1139"/>
                <a:gd name="T45" fmla="*/ 815 h 922"/>
                <a:gd name="T46" fmla="*/ 275 w 1139"/>
                <a:gd name="T47" fmla="*/ 890 h 922"/>
                <a:gd name="T48" fmla="*/ 359 w 1139"/>
                <a:gd name="T49" fmla="*/ 896 h 922"/>
                <a:gd name="T50" fmla="*/ 617 w 1139"/>
                <a:gd name="T51" fmla="*/ 708 h 922"/>
                <a:gd name="T52" fmla="*/ 632 w 1139"/>
                <a:gd name="T53" fmla="*/ 603 h 922"/>
                <a:gd name="T54" fmla="*/ 725 w 1139"/>
                <a:gd name="T55" fmla="*/ 587 h 922"/>
                <a:gd name="T56" fmla="*/ 739 w 1139"/>
                <a:gd name="T57" fmla="*/ 492 h 922"/>
                <a:gd name="T58" fmla="*/ 864 w 1139"/>
                <a:gd name="T59" fmla="*/ 479 h 922"/>
                <a:gd name="T60" fmla="*/ 972 w 1139"/>
                <a:gd name="T61" fmla="*/ 574 h 922"/>
                <a:gd name="T62" fmla="*/ 1030 w 1139"/>
                <a:gd name="T63" fmla="*/ 532 h 922"/>
                <a:gd name="T64" fmla="*/ 1139 w 1139"/>
                <a:gd name="T65" fmla="*/ 532 h 922"/>
                <a:gd name="T66" fmla="*/ 1138 w 1139"/>
                <a:gd name="T67" fmla="*/ 10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9" h="922">
                  <a:moveTo>
                    <a:pt x="1138" y="105"/>
                  </a:moveTo>
                  <a:cubicBezTo>
                    <a:pt x="909" y="106"/>
                    <a:pt x="909" y="106"/>
                    <a:pt x="909" y="106"/>
                  </a:cubicBezTo>
                  <a:cubicBezTo>
                    <a:pt x="909" y="106"/>
                    <a:pt x="869" y="110"/>
                    <a:pt x="850" y="88"/>
                  </a:cubicBezTo>
                  <a:cubicBezTo>
                    <a:pt x="831" y="67"/>
                    <a:pt x="790" y="24"/>
                    <a:pt x="771" y="12"/>
                  </a:cubicBezTo>
                  <a:cubicBezTo>
                    <a:pt x="752" y="0"/>
                    <a:pt x="710" y="2"/>
                    <a:pt x="684" y="16"/>
                  </a:cubicBezTo>
                  <a:cubicBezTo>
                    <a:pt x="766" y="101"/>
                    <a:pt x="766" y="101"/>
                    <a:pt x="766" y="101"/>
                  </a:cubicBezTo>
                  <a:cubicBezTo>
                    <a:pt x="766" y="101"/>
                    <a:pt x="823" y="165"/>
                    <a:pt x="779" y="220"/>
                  </a:cubicBezTo>
                  <a:cubicBezTo>
                    <a:pt x="741" y="269"/>
                    <a:pt x="683" y="269"/>
                    <a:pt x="651" y="247"/>
                  </a:cubicBezTo>
                  <a:cubicBezTo>
                    <a:pt x="630" y="231"/>
                    <a:pt x="625" y="228"/>
                    <a:pt x="603" y="211"/>
                  </a:cubicBezTo>
                  <a:cubicBezTo>
                    <a:pt x="581" y="194"/>
                    <a:pt x="522" y="195"/>
                    <a:pt x="495" y="217"/>
                  </a:cubicBezTo>
                  <a:cubicBezTo>
                    <a:pt x="469" y="240"/>
                    <a:pt x="38" y="583"/>
                    <a:pt x="31" y="589"/>
                  </a:cubicBezTo>
                  <a:cubicBezTo>
                    <a:pt x="16" y="603"/>
                    <a:pt x="0" y="640"/>
                    <a:pt x="29" y="670"/>
                  </a:cubicBezTo>
                  <a:cubicBezTo>
                    <a:pt x="65" y="708"/>
                    <a:pt x="98" y="684"/>
                    <a:pt x="119" y="668"/>
                  </a:cubicBezTo>
                  <a:cubicBezTo>
                    <a:pt x="141" y="651"/>
                    <a:pt x="341" y="492"/>
                    <a:pt x="341" y="492"/>
                  </a:cubicBezTo>
                  <a:cubicBezTo>
                    <a:pt x="341" y="492"/>
                    <a:pt x="360" y="477"/>
                    <a:pt x="376" y="491"/>
                  </a:cubicBezTo>
                  <a:cubicBezTo>
                    <a:pt x="388" y="503"/>
                    <a:pt x="389" y="519"/>
                    <a:pt x="372" y="532"/>
                  </a:cubicBezTo>
                  <a:cubicBezTo>
                    <a:pt x="358" y="543"/>
                    <a:pt x="143" y="711"/>
                    <a:pt x="143" y="711"/>
                  </a:cubicBezTo>
                  <a:cubicBezTo>
                    <a:pt x="143" y="711"/>
                    <a:pt x="111" y="750"/>
                    <a:pt x="143" y="784"/>
                  </a:cubicBezTo>
                  <a:cubicBezTo>
                    <a:pt x="178" y="821"/>
                    <a:pt x="207" y="798"/>
                    <a:pt x="231" y="782"/>
                  </a:cubicBezTo>
                  <a:cubicBezTo>
                    <a:pt x="266" y="759"/>
                    <a:pt x="443" y="623"/>
                    <a:pt x="443" y="623"/>
                  </a:cubicBezTo>
                  <a:cubicBezTo>
                    <a:pt x="443" y="623"/>
                    <a:pt x="463" y="608"/>
                    <a:pt x="477" y="625"/>
                  </a:cubicBezTo>
                  <a:cubicBezTo>
                    <a:pt x="486" y="637"/>
                    <a:pt x="484" y="648"/>
                    <a:pt x="468" y="661"/>
                  </a:cubicBezTo>
                  <a:cubicBezTo>
                    <a:pt x="452" y="674"/>
                    <a:pt x="324" y="775"/>
                    <a:pt x="279" y="815"/>
                  </a:cubicBezTo>
                  <a:cubicBezTo>
                    <a:pt x="267" y="826"/>
                    <a:pt x="248" y="859"/>
                    <a:pt x="275" y="890"/>
                  </a:cubicBezTo>
                  <a:cubicBezTo>
                    <a:pt x="298" y="916"/>
                    <a:pt x="328" y="922"/>
                    <a:pt x="359" y="896"/>
                  </a:cubicBezTo>
                  <a:cubicBezTo>
                    <a:pt x="390" y="869"/>
                    <a:pt x="617" y="708"/>
                    <a:pt x="617" y="708"/>
                  </a:cubicBezTo>
                  <a:cubicBezTo>
                    <a:pt x="617" y="708"/>
                    <a:pt x="596" y="639"/>
                    <a:pt x="632" y="603"/>
                  </a:cubicBezTo>
                  <a:cubicBezTo>
                    <a:pt x="667" y="568"/>
                    <a:pt x="725" y="587"/>
                    <a:pt x="725" y="587"/>
                  </a:cubicBezTo>
                  <a:cubicBezTo>
                    <a:pt x="725" y="587"/>
                    <a:pt x="702" y="529"/>
                    <a:pt x="739" y="492"/>
                  </a:cubicBezTo>
                  <a:cubicBezTo>
                    <a:pt x="776" y="455"/>
                    <a:pt x="828" y="448"/>
                    <a:pt x="864" y="479"/>
                  </a:cubicBezTo>
                  <a:cubicBezTo>
                    <a:pt x="899" y="510"/>
                    <a:pt x="972" y="574"/>
                    <a:pt x="972" y="574"/>
                  </a:cubicBezTo>
                  <a:cubicBezTo>
                    <a:pt x="972" y="574"/>
                    <a:pt x="1008" y="532"/>
                    <a:pt x="1030" y="532"/>
                  </a:cubicBezTo>
                  <a:cubicBezTo>
                    <a:pt x="1051" y="532"/>
                    <a:pt x="1139" y="532"/>
                    <a:pt x="1139" y="532"/>
                  </a:cubicBezTo>
                  <a:lnTo>
                    <a:pt x="1138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4150" y="2752"/>
              <a:ext cx="134" cy="129"/>
            </a:xfrm>
            <a:custGeom>
              <a:avLst/>
              <a:gdLst>
                <a:gd name="T0" fmla="*/ 222 w 247"/>
                <a:gd name="T1" fmla="*/ 213 h 239"/>
                <a:gd name="T2" fmla="*/ 128 w 247"/>
                <a:gd name="T3" fmla="*/ 213 h 239"/>
                <a:gd name="T4" fmla="*/ 30 w 247"/>
                <a:gd name="T5" fmla="*/ 120 h 239"/>
                <a:gd name="T6" fmla="*/ 25 w 247"/>
                <a:gd name="T7" fmla="*/ 26 h 239"/>
                <a:gd name="T8" fmla="*/ 25 w 247"/>
                <a:gd name="T9" fmla="*/ 26 h 239"/>
                <a:gd name="T10" fmla="*/ 119 w 247"/>
                <a:gd name="T11" fmla="*/ 25 h 239"/>
                <a:gd name="T12" fmla="*/ 218 w 247"/>
                <a:gd name="T13" fmla="*/ 119 h 239"/>
                <a:gd name="T14" fmla="*/ 222 w 247"/>
                <a:gd name="T15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39">
                  <a:moveTo>
                    <a:pt x="222" y="213"/>
                  </a:moveTo>
                  <a:cubicBezTo>
                    <a:pt x="198" y="239"/>
                    <a:pt x="156" y="239"/>
                    <a:pt x="128" y="21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" y="94"/>
                    <a:pt x="0" y="52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50" y="0"/>
                    <a:pt x="92" y="0"/>
                    <a:pt x="119" y="2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45" y="145"/>
                    <a:pt x="247" y="187"/>
                    <a:pt x="22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4090" y="2816"/>
              <a:ext cx="134" cy="129"/>
            </a:xfrm>
            <a:custGeom>
              <a:avLst/>
              <a:gdLst>
                <a:gd name="T0" fmla="*/ 222 w 247"/>
                <a:gd name="T1" fmla="*/ 213 h 239"/>
                <a:gd name="T2" fmla="*/ 128 w 247"/>
                <a:gd name="T3" fmla="*/ 214 h 239"/>
                <a:gd name="T4" fmla="*/ 29 w 247"/>
                <a:gd name="T5" fmla="*/ 120 h 239"/>
                <a:gd name="T6" fmla="*/ 24 w 247"/>
                <a:gd name="T7" fmla="*/ 26 h 239"/>
                <a:gd name="T8" fmla="*/ 24 w 247"/>
                <a:gd name="T9" fmla="*/ 26 h 239"/>
                <a:gd name="T10" fmla="*/ 119 w 247"/>
                <a:gd name="T11" fmla="*/ 26 h 239"/>
                <a:gd name="T12" fmla="*/ 217 w 247"/>
                <a:gd name="T13" fmla="*/ 119 h 239"/>
                <a:gd name="T14" fmla="*/ 222 w 247"/>
                <a:gd name="T15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39">
                  <a:moveTo>
                    <a:pt x="222" y="213"/>
                  </a:moveTo>
                  <a:cubicBezTo>
                    <a:pt x="197" y="239"/>
                    <a:pt x="155" y="239"/>
                    <a:pt x="128" y="214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" y="95"/>
                    <a:pt x="0" y="52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49" y="0"/>
                    <a:pt x="91" y="0"/>
                    <a:pt x="119" y="26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45" y="145"/>
                    <a:pt x="247" y="187"/>
                    <a:pt x="22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4046" y="2888"/>
              <a:ext cx="98" cy="97"/>
            </a:xfrm>
            <a:custGeom>
              <a:avLst/>
              <a:gdLst>
                <a:gd name="T0" fmla="*/ 158 w 182"/>
                <a:gd name="T1" fmla="*/ 153 h 178"/>
                <a:gd name="T2" fmla="*/ 66 w 182"/>
                <a:gd name="T3" fmla="*/ 151 h 178"/>
                <a:gd name="T4" fmla="*/ 30 w 182"/>
                <a:gd name="T5" fmla="*/ 117 h 178"/>
                <a:gd name="T6" fmla="*/ 23 w 182"/>
                <a:gd name="T7" fmla="*/ 25 h 178"/>
                <a:gd name="T8" fmla="*/ 23 w 182"/>
                <a:gd name="T9" fmla="*/ 25 h 178"/>
                <a:gd name="T10" fmla="*/ 115 w 182"/>
                <a:gd name="T11" fmla="*/ 27 h 178"/>
                <a:gd name="T12" fmla="*/ 152 w 182"/>
                <a:gd name="T13" fmla="*/ 61 h 178"/>
                <a:gd name="T14" fmla="*/ 158 w 182"/>
                <a:gd name="T15" fmla="*/ 15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78">
                  <a:moveTo>
                    <a:pt x="158" y="153"/>
                  </a:moveTo>
                  <a:cubicBezTo>
                    <a:pt x="135" y="178"/>
                    <a:pt x="94" y="177"/>
                    <a:pt x="66" y="151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" y="91"/>
                    <a:pt x="0" y="50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47" y="0"/>
                    <a:pt x="88" y="1"/>
                    <a:pt x="115" y="27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79" y="87"/>
                    <a:pt x="182" y="128"/>
                    <a:pt x="158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3984" y="2940"/>
              <a:ext cx="84" cy="81"/>
            </a:xfrm>
            <a:custGeom>
              <a:avLst/>
              <a:gdLst>
                <a:gd name="T0" fmla="*/ 132 w 155"/>
                <a:gd name="T1" fmla="*/ 126 h 151"/>
                <a:gd name="T2" fmla="*/ 40 w 155"/>
                <a:gd name="T3" fmla="*/ 124 h 151"/>
                <a:gd name="T4" fmla="*/ 30 w 155"/>
                <a:gd name="T5" fmla="*/ 116 h 151"/>
                <a:gd name="T6" fmla="*/ 23 w 155"/>
                <a:gd name="T7" fmla="*/ 24 h 151"/>
                <a:gd name="T8" fmla="*/ 23 w 155"/>
                <a:gd name="T9" fmla="*/ 24 h 151"/>
                <a:gd name="T10" fmla="*/ 115 w 155"/>
                <a:gd name="T11" fmla="*/ 26 h 151"/>
                <a:gd name="T12" fmla="*/ 125 w 155"/>
                <a:gd name="T13" fmla="*/ 34 h 151"/>
                <a:gd name="T14" fmla="*/ 132 w 155"/>
                <a:gd name="T15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132" y="126"/>
                  </a:moveTo>
                  <a:cubicBezTo>
                    <a:pt x="108" y="151"/>
                    <a:pt x="67" y="150"/>
                    <a:pt x="40" y="12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" y="90"/>
                    <a:pt x="0" y="49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47" y="0"/>
                    <a:pt x="88" y="0"/>
                    <a:pt x="115" y="26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52" y="60"/>
                    <a:pt x="155" y="101"/>
                    <a:pt x="132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prstClr val="black"/>
                </a:solidFill>
              </a:endParaRPr>
            </a:p>
          </p:txBody>
        </p:sp>
      </p:grpSp>
      <p:sp>
        <p:nvSpPr>
          <p:cNvPr id="59" name="Freeform 33"/>
          <p:cNvSpPr>
            <a:spLocks noEditPoints="1"/>
          </p:cNvSpPr>
          <p:nvPr/>
        </p:nvSpPr>
        <p:spPr bwMode="auto">
          <a:xfrm>
            <a:off x="3282770" y="3857559"/>
            <a:ext cx="694143" cy="615662"/>
          </a:xfrm>
          <a:custGeom>
            <a:avLst/>
            <a:gdLst>
              <a:gd name="T0" fmla="*/ 211 w 214"/>
              <a:gd name="T1" fmla="*/ 26 h 189"/>
              <a:gd name="T2" fmla="*/ 193 w 214"/>
              <a:gd name="T3" fmla="*/ 7 h 189"/>
              <a:gd name="T4" fmla="*/ 183 w 214"/>
              <a:gd name="T5" fmla="*/ 7 h 189"/>
              <a:gd name="T6" fmla="*/ 181 w 214"/>
              <a:gd name="T7" fmla="*/ 13 h 189"/>
              <a:gd name="T8" fmla="*/ 177 w 214"/>
              <a:gd name="T9" fmla="*/ 14 h 189"/>
              <a:gd name="T10" fmla="*/ 177 w 214"/>
              <a:gd name="T11" fmla="*/ 14 h 189"/>
              <a:gd name="T12" fmla="*/ 129 w 214"/>
              <a:gd name="T13" fmla="*/ 63 h 189"/>
              <a:gd name="T14" fmla="*/ 126 w 214"/>
              <a:gd name="T15" fmla="*/ 75 h 189"/>
              <a:gd name="T16" fmla="*/ 131 w 214"/>
              <a:gd name="T17" fmla="*/ 80 h 189"/>
              <a:gd name="T18" fmla="*/ 131 w 214"/>
              <a:gd name="T19" fmla="*/ 80 h 189"/>
              <a:gd name="T20" fmla="*/ 131 w 214"/>
              <a:gd name="T21" fmla="*/ 81 h 189"/>
              <a:gd name="T22" fmla="*/ 121 w 214"/>
              <a:gd name="T23" fmla="*/ 92 h 189"/>
              <a:gd name="T24" fmla="*/ 85 w 214"/>
              <a:gd name="T25" fmla="*/ 56 h 189"/>
              <a:gd name="T26" fmla="*/ 74 w 214"/>
              <a:gd name="T27" fmla="*/ 15 h 189"/>
              <a:gd name="T28" fmla="*/ 34 w 214"/>
              <a:gd name="T29" fmla="*/ 4 h 189"/>
              <a:gd name="T30" fmla="*/ 57 w 214"/>
              <a:gd name="T31" fmla="*/ 28 h 189"/>
              <a:gd name="T32" fmla="*/ 51 w 214"/>
              <a:gd name="T33" fmla="*/ 52 h 189"/>
              <a:gd name="T34" fmla="*/ 28 w 214"/>
              <a:gd name="T35" fmla="*/ 58 h 189"/>
              <a:gd name="T36" fmla="*/ 4 w 214"/>
              <a:gd name="T37" fmla="*/ 34 h 189"/>
              <a:gd name="T38" fmla="*/ 15 w 214"/>
              <a:gd name="T39" fmla="*/ 75 h 189"/>
              <a:gd name="T40" fmla="*/ 58 w 214"/>
              <a:gd name="T41" fmla="*/ 85 h 189"/>
              <a:gd name="T42" fmla="*/ 58 w 214"/>
              <a:gd name="T43" fmla="*/ 85 h 189"/>
              <a:gd name="T44" fmla="*/ 92 w 214"/>
              <a:gd name="T45" fmla="*/ 120 h 189"/>
              <a:gd name="T46" fmla="*/ 60 w 214"/>
              <a:gd name="T47" fmla="*/ 153 h 189"/>
              <a:gd name="T48" fmla="*/ 58 w 214"/>
              <a:gd name="T49" fmla="*/ 151 h 189"/>
              <a:gd name="T50" fmla="*/ 49 w 214"/>
              <a:gd name="T51" fmla="*/ 158 h 189"/>
              <a:gd name="T52" fmla="*/ 33 w 214"/>
              <a:gd name="T53" fmla="*/ 183 h 189"/>
              <a:gd name="T54" fmla="*/ 37 w 214"/>
              <a:gd name="T55" fmla="*/ 187 h 189"/>
              <a:gd name="T56" fmla="*/ 61 w 214"/>
              <a:gd name="T57" fmla="*/ 171 h 189"/>
              <a:gd name="T58" fmla="*/ 69 w 214"/>
              <a:gd name="T59" fmla="*/ 162 h 189"/>
              <a:gd name="T60" fmla="*/ 67 w 214"/>
              <a:gd name="T61" fmla="*/ 160 h 189"/>
              <a:gd name="T62" fmla="*/ 100 w 214"/>
              <a:gd name="T63" fmla="*/ 127 h 189"/>
              <a:gd name="T64" fmla="*/ 156 w 214"/>
              <a:gd name="T65" fmla="*/ 184 h 189"/>
              <a:gd name="T66" fmla="*/ 170 w 214"/>
              <a:gd name="T67" fmla="*/ 189 h 189"/>
              <a:gd name="T68" fmla="*/ 184 w 214"/>
              <a:gd name="T69" fmla="*/ 184 h 189"/>
              <a:gd name="T70" fmla="*/ 184 w 214"/>
              <a:gd name="T71" fmla="*/ 155 h 189"/>
              <a:gd name="T72" fmla="*/ 128 w 214"/>
              <a:gd name="T73" fmla="*/ 99 h 189"/>
              <a:gd name="T74" fmla="*/ 139 w 214"/>
              <a:gd name="T75" fmla="*/ 89 h 189"/>
              <a:gd name="T76" fmla="*/ 143 w 214"/>
              <a:gd name="T77" fmla="*/ 93 h 189"/>
              <a:gd name="T78" fmla="*/ 156 w 214"/>
              <a:gd name="T79" fmla="*/ 90 h 189"/>
              <a:gd name="T80" fmla="*/ 204 w 214"/>
              <a:gd name="T81" fmla="*/ 42 h 189"/>
              <a:gd name="T82" fmla="*/ 205 w 214"/>
              <a:gd name="T83" fmla="*/ 41 h 189"/>
              <a:gd name="T84" fmla="*/ 204 w 214"/>
              <a:gd name="T85" fmla="*/ 41 h 189"/>
              <a:gd name="T86" fmla="*/ 206 w 214"/>
              <a:gd name="T87" fmla="*/ 37 h 189"/>
              <a:gd name="T88" fmla="*/ 211 w 214"/>
              <a:gd name="T89" fmla="*/ 36 h 189"/>
              <a:gd name="T90" fmla="*/ 211 w 214"/>
              <a:gd name="T91" fmla="*/ 26 h 189"/>
              <a:gd name="T92" fmla="*/ 172 w 214"/>
              <a:gd name="T93" fmla="*/ 165 h 189"/>
              <a:gd name="T94" fmla="*/ 180 w 214"/>
              <a:gd name="T95" fmla="*/ 173 h 189"/>
              <a:gd name="T96" fmla="*/ 172 w 214"/>
              <a:gd name="T97" fmla="*/ 180 h 189"/>
              <a:gd name="T98" fmla="*/ 164 w 214"/>
              <a:gd name="T99" fmla="*/ 173 h 189"/>
              <a:gd name="T100" fmla="*/ 172 w 214"/>
              <a:gd name="T101" fmla="*/ 165 h 189"/>
              <a:gd name="T102" fmla="*/ 145 w 214"/>
              <a:gd name="T103" fmla="*/ 66 h 189"/>
              <a:gd name="T104" fmla="*/ 142 w 214"/>
              <a:gd name="T105" fmla="*/ 62 h 189"/>
              <a:gd name="T106" fmla="*/ 178 w 214"/>
              <a:gd name="T107" fmla="*/ 26 h 189"/>
              <a:gd name="T108" fmla="*/ 181 w 214"/>
              <a:gd name="T109" fmla="*/ 29 h 189"/>
              <a:gd name="T110" fmla="*/ 145 w 214"/>
              <a:gd name="T111" fmla="*/ 66 h 189"/>
              <a:gd name="T112" fmla="*/ 156 w 214"/>
              <a:gd name="T113" fmla="*/ 77 h 189"/>
              <a:gd name="T114" fmla="*/ 153 w 214"/>
              <a:gd name="T115" fmla="*/ 74 h 189"/>
              <a:gd name="T116" fmla="*/ 189 w 214"/>
              <a:gd name="T117" fmla="*/ 38 h 189"/>
              <a:gd name="T118" fmla="*/ 193 w 214"/>
              <a:gd name="T119" fmla="*/ 41 h 189"/>
              <a:gd name="T120" fmla="*/ 156 w 214"/>
              <a:gd name="T121" fmla="*/ 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4" h="189">
                <a:moveTo>
                  <a:pt x="211" y="26"/>
                </a:moveTo>
                <a:cubicBezTo>
                  <a:pt x="193" y="7"/>
                  <a:pt x="193" y="7"/>
                  <a:pt x="193" y="7"/>
                </a:cubicBezTo>
                <a:cubicBezTo>
                  <a:pt x="190" y="5"/>
                  <a:pt x="186" y="5"/>
                  <a:pt x="183" y="7"/>
                </a:cubicBezTo>
                <a:cubicBezTo>
                  <a:pt x="182" y="9"/>
                  <a:pt x="181" y="11"/>
                  <a:pt x="181" y="13"/>
                </a:cubicBezTo>
                <a:cubicBezTo>
                  <a:pt x="180" y="13"/>
                  <a:pt x="179" y="13"/>
                  <a:pt x="177" y="14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7"/>
                  <a:pt x="128" y="72"/>
                  <a:pt x="126" y="75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85" y="56"/>
                  <a:pt x="85" y="56"/>
                  <a:pt x="85" y="56"/>
                </a:cubicBezTo>
                <a:cubicBezTo>
                  <a:pt x="89" y="42"/>
                  <a:pt x="86" y="26"/>
                  <a:pt x="74" y="15"/>
                </a:cubicBezTo>
                <a:cubicBezTo>
                  <a:pt x="63" y="4"/>
                  <a:pt x="48" y="0"/>
                  <a:pt x="34" y="4"/>
                </a:cubicBezTo>
                <a:cubicBezTo>
                  <a:pt x="57" y="28"/>
                  <a:pt x="57" y="28"/>
                  <a:pt x="57" y="28"/>
                </a:cubicBezTo>
                <a:cubicBezTo>
                  <a:pt x="51" y="52"/>
                  <a:pt x="51" y="52"/>
                  <a:pt x="51" y="52"/>
                </a:cubicBezTo>
                <a:cubicBezTo>
                  <a:pt x="28" y="58"/>
                  <a:pt x="28" y="58"/>
                  <a:pt x="28" y="58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48"/>
                  <a:pt x="4" y="64"/>
                  <a:pt x="15" y="75"/>
                </a:cubicBezTo>
                <a:cubicBezTo>
                  <a:pt x="26" y="86"/>
                  <a:pt x="43" y="90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62"/>
                  <a:pt x="69" y="162"/>
                  <a:pt x="69" y="162"/>
                </a:cubicBezTo>
                <a:cubicBezTo>
                  <a:pt x="67" y="160"/>
                  <a:pt x="67" y="160"/>
                  <a:pt x="67" y="16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56" y="184"/>
                  <a:pt x="156" y="184"/>
                  <a:pt x="156" y="184"/>
                </a:cubicBezTo>
                <a:cubicBezTo>
                  <a:pt x="160" y="188"/>
                  <a:pt x="165" y="189"/>
                  <a:pt x="170" y="189"/>
                </a:cubicBezTo>
                <a:cubicBezTo>
                  <a:pt x="175" y="189"/>
                  <a:pt x="180" y="188"/>
                  <a:pt x="184" y="184"/>
                </a:cubicBezTo>
                <a:cubicBezTo>
                  <a:pt x="192" y="176"/>
                  <a:pt x="192" y="163"/>
                  <a:pt x="184" y="15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7" y="91"/>
                  <a:pt x="151" y="90"/>
                  <a:pt x="156" y="90"/>
                </a:cubicBezTo>
                <a:cubicBezTo>
                  <a:pt x="204" y="42"/>
                  <a:pt x="204" y="42"/>
                  <a:pt x="204" y="42"/>
                </a:cubicBezTo>
                <a:cubicBezTo>
                  <a:pt x="205" y="41"/>
                  <a:pt x="205" y="41"/>
                  <a:pt x="205" y="41"/>
                </a:cubicBezTo>
                <a:cubicBezTo>
                  <a:pt x="204" y="41"/>
                  <a:pt x="204" y="41"/>
                  <a:pt x="204" y="41"/>
                </a:cubicBezTo>
                <a:cubicBezTo>
                  <a:pt x="205" y="40"/>
                  <a:pt x="206" y="39"/>
                  <a:pt x="206" y="37"/>
                </a:cubicBezTo>
                <a:cubicBezTo>
                  <a:pt x="208" y="38"/>
                  <a:pt x="210" y="37"/>
                  <a:pt x="211" y="36"/>
                </a:cubicBezTo>
                <a:cubicBezTo>
                  <a:pt x="214" y="33"/>
                  <a:pt x="214" y="29"/>
                  <a:pt x="211" y="26"/>
                </a:cubicBezTo>
                <a:moveTo>
                  <a:pt x="172" y="165"/>
                </a:moveTo>
                <a:cubicBezTo>
                  <a:pt x="176" y="165"/>
                  <a:pt x="180" y="168"/>
                  <a:pt x="180" y="173"/>
                </a:cubicBezTo>
                <a:cubicBezTo>
                  <a:pt x="180" y="177"/>
                  <a:pt x="176" y="180"/>
                  <a:pt x="172" y="180"/>
                </a:cubicBezTo>
                <a:cubicBezTo>
                  <a:pt x="168" y="180"/>
                  <a:pt x="164" y="177"/>
                  <a:pt x="164" y="173"/>
                </a:cubicBezTo>
                <a:cubicBezTo>
                  <a:pt x="164" y="168"/>
                  <a:pt x="168" y="165"/>
                  <a:pt x="172" y="165"/>
                </a:cubicBezTo>
                <a:moveTo>
                  <a:pt x="145" y="66"/>
                </a:moveTo>
                <a:cubicBezTo>
                  <a:pt x="142" y="62"/>
                  <a:pt x="142" y="62"/>
                  <a:pt x="142" y="62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1" y="29"/>
                  <a:pt x="181" y="29"/>
                  <a:pt x="181" y="29"/>
                </a:cubicBezTo>
                <a:lnTo>
                  <a:pt x="145" y="66"/>
                </a:lnTo>
                <a:close/>
                <a:moveTo>
                  <a:pt x="156" y="77"/>
                </a:moveTo>
                <a:cubicBezTo>
                  <a:pt x="153" y="74"/>
                  <a:pt x="153" y="74"/>
                  <a:pt x="153" y="74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3" y="41"/>
                  <a:pt x="193" y="41"/>
                  <a:pt x="193" y="41"/>
                </a:cubicBezTo>
                <a:lnTo>
                  <a:pt x="156" y="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prstClr val="black"/>
              </a:solidFill>
            </a:endParaRPr>
          </a:p>
        </p:txBody>
      </p:sp>
      <p:grpSp>
        <p:nvGrpSpPr>
          <p:cNvPr id="60" name="Group 107"/>
          <p:cNvGrpSpPr/>
          <p:nvPr/>
        </p:nvGrpSpPr>
        <p:grpSpPr>
          <a:xfrm>
            <a:off x="6138236" y="3878582"/>
            <a:ext cx="654450" cy="641983"/>
            <a:chOff x="-4763" y="-1587"/>
            <a:chExt cx="500063" cy="490537"/>
          </a:xfrm>
          <a:solidFill>
            <a:schemeClr val="accent2"/>
          </a:solidFill>
        </p:grpSpPr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-4763" y="-1587"/>
              <a:ext cx="500063" cy="490537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176213" y="171450"/>
              <a:ext cx="134938" cy="138112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165100" y="336550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252413" y="74613"/>
              <a:ext cx="77788" cy="80962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33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34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2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Staff Upload of Digital Materials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7" b="8235"/>
          <a:stretch/>
        </p:blipFill>
        <p:spPr>
          <a:xfrm>
            <a:off x="259426" y="1079012"/>
            <a:ext cx="8625147" cy="5040434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קבוצה 4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6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7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8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05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758928"/>
            <a:ext cx="8262566" cy="443121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Unified Staff Search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2450" r="5311" b="16880"/>
          <a:stretch/>
        </p:blipFill>
        <p:spPr>
          <a:xfrm>
            <a:off x="1133327" y="3889762"/>
            <a:ext cx="7757455" cy="23135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קבוצה 6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8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9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10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78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1009" y="874885"/>
            <a:ext cx="6968469" cy="5634832"/>
            <a:chOff x="1111009" y="874885"/>
            <a:chExt cx="6968469" cy="5634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09" y="874885"/>
              <a:ext cx="6968469" cy="56348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51128" y="1050877"/>
              <a:ext cx="6469039" cy="3684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Modern Web Viewers</a:t>
            </a:r>
            <a:endParaRPr lang="en-US" sz="24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10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11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12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27" y="1050877"/>
            <a:ext cx="6469039" cy="368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37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/>
          <a:stretch/>
        </p:blipFill>
        <p:spPr>
          <a:xfrm rot="5400000">
            <a:off x="2850644" y="176986"/>
            <a:ext cx="4909562" cy="6496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Modern Viewers and Mobile View</a:t>
            </a:r>
            <a:endParaRPr lang="en-US" sz="24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8610702" y="143356"/>
            <a:ext cx="376096" cy="375836"/>
            <a:chOff x="2303659" y="1764467"/>
            <a:chExt cx="975500" cy="974823"/>
          </a:xfrm>
        </p:grpSpPr>
        <p:sp>
          <p:nvSpPr>
            <p:cNvPr id="10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11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12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32" y="1539512"/>
            <a:ext cx="5509986" cy="363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0" y="1730012"/>
            <a:ext cx="3107931" cy="4603134"/>
            <a:chOff x="-1251369" y="1539512"/>
            <a:chExt cx="3107931" cy="4603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1369" y="1539512"/>
              <a:ext cx="3107931" cy="46031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6018" y="2118898"/>
              <a:ext cx="1992070" cy="34443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9304" y="2118897"/>
              <a:ext cx="1983800" cy="3444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00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70" y="1835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Alma Key Roadmap Differentiators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157111" y="2230516"/>
            <a:ext cx="844559" cy="629619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94809" y="2298962"/>
            <a:ext cx="755703" cy="569401"/>
            <a:chOff x="2151227" y="578015"/>
            <a:chExt cx="914400" cy="688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2900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Unified </a:t>
            </a:r>
            <a:r>
              <a:rPr lang="en-US" dirty="0" smtClean="0">
                <a:solidFill>
                  <a:prstClr val="black"/>
                </a:solidFill>
              </a:rPr>
              <a:t>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2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Extendable Platform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275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73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731527" y="2197921"/>
            <a:ext cx="701692" cy="726924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296" y="3050978"/>
            <a:ext cx="1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Analytics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74428" y="2313389"/>
            <a:ext cx="783005" cy="677320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2426827" y="2283931"/>
            <a:ext cx="666279" cy="665817"/>
            <a:chOff x="2303659" y="1764467"/>
            <a:chExt cx="975500" cy="974823"/>
          </a:xfrm>
        </p:grpSpPr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45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solidFill>
              <a:schemeClr val="accent2"/>
            </a:solidFill>
          </p:grpSpPr>
          <p:sp>
            <p:nvSpPr>
              <p:cNvPr id="46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3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831296" y="1473271"/>
            <a:ext cx="1496189" cy="1115409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94809" y="2298962"/>
            <a:ext cx="755703" cy="569401"/>
            <a:chOff x="2151227" y="578015"/>
            <a:chExt cx="914400" cy="688975"/>
          </a:xfrm>
          <a:solidFill>
            <a:schemeClr val="bg1">
              <a:lumMod val="75000"/>
            </a:schemeClr>
          </a:solidFill>
        </p:grpSpPr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819464"/>
            <a:ext cx="9144000" cy="3854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900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Unified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Management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2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Extendable Platform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2756" y="2867002"/>
            <a:ext cx="169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" y="3014142"/>
            <a:ext cx="204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96443" y="2179303"/>
            <a:ext cx="771861" cy="799616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296" y="3050978"/>
            <a:ext cx="1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Analytics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74428" y="2313389"/>
            <a:ext cx="783005" cy="677320"/>
            <a:chOff x="1588" y="4763"/>
            <a:chExt cx="6746875" cy="6419850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948884"/>
            <a:ext cx="9144000" cy="698532"/>
            <a:chOff x="0" y="3948884"/>
            <a:chExt cx="9144000" cy="698532"/>
          </a:xfrm>
          <a:solidFill>
            <a:srgbClr val="92D050"/>
          </a:solidFill>
        </p:grpSpPr>
        <p:sp>
          <p:nvSpPr>
            <p:cNvPr id="4" name="Rectangle 3"/>
            <p:cNvSpPr/>
            <p:nvPr/>
          </p:nvSpPr>
          <p:spPr>
            <a:xfrm>
              <a:off x="0" y="4159951"/>
              <a:ext cx="9144000" cy="4874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221432" y="3948884"/>
              <a:ext cx="567558" cy="2644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2426827" y="2283931"/>
            <a:ext cx="666279" cy="665817"/>
            <a:chOff x="2303659" y="1764467"/>
            <a:chExt cx="975500" cy="974823"/>
          </a:xfrm>
          <a:solidFill>
            <a:schemeClr val="bg1">
              <a:lumMod val="75000"/>
            </a:schemeClr>
          </a:solidFill>
        </p:grpSpPr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44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grpFill/>
          </p:grpSpPr>
          <p:sp>
            <p:nvSpPr>
              <p:cNvPr id="45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3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Optimizing Workflows:  Real-Time </a:t>
            </a:r>
            <a:r>
              <a:rPr lang="en-US" sz="2400" dirty="0"/>
              <a:t>Acquisition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184" y="2175250"/>
            <a:ext cx="2306074" cy="1171324"/>
          </a:xfrm>
          <a:prstGeom prst="rect">
            <a:avLst/>
          </a:prstGeom>
          <a:noFill/>
        </p:spPr>
        <p:txBody>
          <a:bodyPr wrap="square" lIns="62718" tIns="31358" rIns="62718" bIns="31358" rtlCol="1">
            <a:spAutoFit/>
          </a:bodyPr>
          <a:lstStyle/>
          <a:p>
            <a:pPr marL="313571" lvl="1" algn="ctr" fontAlgn="base"/>
            <a:r>
              <a:rPr lang="en-US" sz="2400" dirty="0">
                <a:solidFill>
                  <a:prstClr val="black"/>
                </a:solidFill>
              </a:rPr>
              <a:t>Streamlined process</a:t>
            </a:r>
          </a:p>
          <a:p>
            <a:pPr lvl="1" algn="ctr" fontAlgn="base"/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521113"/>
            <a:ext cx="9144000" cy="2494453"/>
            <a:chOff x="0" y="4080681"/>
            <a:chExt cx="9144000" cy="2494453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0" y="4080681"/>
              <a:ext cx="9144000" cy="249445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718" tIns="31358" rIns="62718" bIns="31358" rtlCol="0" anchor="ctr"/>
            <a:lstStyle/>
            <a:p>
              <a:pPr algn="ctr"/>
              <a:endParaRPr lang="en-US" sz="1350" b="1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33893" y="4521272"/>
              <a:ext cx="7148175" cy="1592954"/>
              <a:chOff x="1416179" y="4462725"/>
              <a:chExt cx="5573587" cy="1242061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2358146" y="4462725"/>
                <a:ext cx="1599701" cy="1242061"/>
              </a:xfrm>
              <a:prstGeom prst="roundRect">
                <a:avLst>
                  <a:gd name="adj" fmla="val 12272"/>
                </a:avLst>
              </a:prstGeom>
              <a:solidFill>
                <a:srgbClr val="6EA9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2718" tIns="31358" rIns="62718" bIns="31358" rtlCol="0" anchor="ctr"/>
              <a:lstStyle/>
              <a:p>
                <a:pPr algn="ctr"/>
                <a:r>
                  <a:rPr lang="en-US" sz="1600" b="1" dirty="0">
                    <a:solidFill>
                      <a:prstClr val="white"/>
                    </a:solidFill>
                  </a:rPr>
                  <a:t>Partner Selection Platform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1416179" y="5070101"/>
                <a:ext cx="798197" cy="11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0" name="Flowchart: Process 19"/>
              <p:cNvSpPr/>
              <p:nvPr/>
            </p:nvSpPr>
            <p:spPr>
              <a:xfrm>
                <a:off x="4269680" y="4689928"/>
                <a:ext cx="785251" cy="224963"/>
              </a:xfrm>
              <a:prstGeom prst="flowChart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2718" tIns="31358" rIns="62718" bIns="31358" rtlCol="0" anchor="ctr"/>
              <a:lstStyle/>
              <a:p>
                <a:pPr algn="ctr"/>
                <a:r>
                  <a:rPr lang="en-US" sz="1600" b="1" dirty="0">
                    <a:solidFill>
                      <a:prstClr val="black"/>
                    </a:solidFill>
                  </a:rPr>
                  <a:t>PO Line</a:t>
                </a:r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3771426" y="5151995"/>
                <a:ext cx="1836357" cy="449925"/>
              </a:xfrm>
              <a:prstGeom prst="flowChartProcess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2718" tIns="31358" rIns="62718" bIns="31358" rtlCol="0" anchor="ctr"/>
              <a:lstStyle/>
              <a:p>
                <a:pPr algn="ctr"/>
                <a:r>
                  <a:rPr lang="en-US" sz="1600" b="1" dirty="0">
                    <a:solidFill>
                      <a:prstClr val="black"/>
                    </a:solidFill>
                  </a:rPr>
                  <a:t>Order 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Details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4170206" y="5179291"/>
                <a:ext cx="1062401" cy="11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4121520" y="4988333"/>
                <a:ext cx="103555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5390065" y="4462725"/>
                <a:ext cx="1599701" cy="1242061"/>
              </a:xfrm>
              <a:prstGeom prst="roundRect">
                <a:avLst>
                  <a:gd name="adj" fmla="val 12272"/>
                </a:avLst>
              </a:prstGeom>
              <a:solidFill>
                <a:srgbClr val="2B43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2718" tIns="31358" rIns="62718" bIns="31358" rtlCol="0" anchor="ctr"/>
              <a:lstStyle/>
              <a:p>
                <a:pPr algn="ctr"/>
                <a:r>
                  <a:rPr lang="en-US" sz="2400" b="1" dirty="0" smtClean="0">
                    <a:solidFill>
                      <a:prstClr val="white"/>
                    </a:solidFill>
                  </a:rPr>
                  <a:t>Alma</a:t>
                </a:r>
                <a:endParaRPr lang="en-US" sz="135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540998" y="2194120"/>
            <a:ext cx="1953591" cy="709659"/>
          </a:xfrm>
          <a:prstGeom prst="rect">
            <a:avLst/>
          </a:prstGeom>
          <a:noFill/>
        </p:spPr>
        <p:txBody>
          <a:bodyPr wrap="square" lIns="62718" tIns="31358" rIns="62718" bIns="31358" rtlCol="1">
            <a:spAutoFit/>
          </a:bodyPr>
          <a:lstStyle/>
          <a:p>
            <a:pPr marL="313571" lvl="1" algn="ctr" fontAlgn="base"/>
            <a:r>
              <a:rPr lang="en-US" sz="2400" dirty="0" smtClean="0">
                <a:solidFill>
                  <a:prstClr val="black"/>
                </a:solidFill>
              </a:rPr>
              <a:t>Immediate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98335" y="2225784"/>
            <a:ext cx="2034910" cy="1355990"/>
          </a:xfrm>
          <a:prstGeom prst="rect">
            <a:avLst/>
          </a:prstGeom>
          <a:noFill/>
        </p:spPr>
        <p:txBody>
          <a:bodyPr wrap="square" lIns="62718" tIns="31358" rIns="62718" bIns="31358" rtlCol="1">
            <a:spAutoFit/>
          </a:bodyPr>
          <a:lstStyle/>
          <a:p>
            <a:pPr marL="313571" lvl="1" algn="ctr" fontAlgn="base"/>
            <a:r>
              <a:rPr lang="en-US" sz="2400" dirty="0" smtClean="0">
                <a:solidFill>
                  <a:prstClr val="black"/>
                </a:solidFill>
              </a:rPr>
              <a:t>Save </a:t>
            </a:r>
            <a:r>
              <a:rPr lang="en-US" sz="2400" dirty="0">
                <a:solidFill>
                  <a:prstClr val="black"/>
                </a:solidFill>
              </a:rPr>
              <a:t>staff time</a:t>
            </a:r>
          </a:p>
          <a:p>
            <a:pPr lvl="2" algn="ctr" fontAlgn="base"/>
            <a:endParaRPr lang="en-US" dirty="0">
              <a:solidFill>
                <a:prstClr val="black"/>
              </a:solidFill>
            </a:endParaRPr>
          </a:p>
          <a:p>
            <a:pPr marL="313571" lvl="1" algn="ctr" fontAlgn="base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206313" y="1479919"/>
            <a:ext cx="943690" cy="660438"/>
            <a:chOff x="1166387" y="1439639"/>
            <a:chExt cx="1038059" cy="726482"/>
          </a:xfrm>
          <a:solidFill>
            <a:srgbClr val="6EA92D"/>
          </a:solidFill>
        </p:grpSpPr>
        <p:grpSp>
          <p:nvGrpSpPr>
            <p:cNvPr id="32" name="Group 100"/>
            <p:cNvGrpSpPr/>
            <p:nvPr/>
          </p:nvGrpSpPr>
          <p:grpSpPr>
            <a:xfrm>
              <a:off x="1166387" y="1504000"/>
              <a:ext cx="662121" cy="662121"/>
              <a:chOff x="8597900" y="44450"/>
              <a:chExt cx="1166813" cy="1166813"/>
            </a:xfrm>
            <a:grpFill/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8597900" y="44450"/>
                <a:ext cx="1166813" cy="1166813"/>
              </a:xfrm>
              <a:custGeom>
                <a:avLst/>
                <a:gdLst>
                  <a:gd name="T0" fmla="*/ 263 w 308"/>
                  <a:gd name="T1" fmla="*/ 116 h 308"/>
                  <a:gd name="T2" fmla="*/ 275 w 308"/>
                  <a:gd name="T3" fmla="*/ 79 h 308"/>
                  <a:gd name="T4" fmla="*/ 254 w 308"/>
                  <a:gd name="T5" fmla="*/ 36 h 308"/>
                  <a:gd name="T6" fmla="*/ 229 w 308"/>
                  <a:gd name="T7" fmla="*/ 33 h 308"/>
                  <a:gd name="T8" fmla="*/ 192 w 308"/>
                  <a:gd name="T9" fmla="*/ 45 h 308"/>
                  <a:gd name="T10" fmla="*/ 167 w 308"/>
                  <a:gd name="T11" fmla="*/ 0 h 308"/>
                  <a:gd name="T12" fmla="*/ 122 w 308"/>
                  <a:gd name="T13" fmla="*/ 15 h 308"/>
                  <a:gd name="T14" fmla="*/ 104 w 308"/>
                  <a:gd name="T15" fmla="*/ 50 h 308"/>
                  <a:gd name="T16" fmla="*/ 68 w 308"/>
                  <a:gd name="T17" fmla="*/ 30 h 308"/>
                  <a:gd name="T18" fmla="*/ 36 w 308"/>
                  <a:gd name="T19" fmla="*/ 54 h 308"/>
                  <a:gd name="T20" fmla="*/ 50 w 308"/>
                  <a:gd name="T21" fmla="*/ 104 h 308"/>
                  <a:gd name="T22" fmla="*/ 15 w 308"/>
                  <a:gd name="T23" fmla="*/ 122 h 308"/>
                  <a:gd name="T24" fmla="*/ 0 w 308"/>
                  <a:gd name="T25" fmla="*/ 167 h 308"/>
                  <a:gd name="T26" fmla="*/ 45 w 308"/>
                  <a:gd name="T27" fmla="*/ 192 h 308"/>
                  <a:gd name="T28" fmla="*/ 33 w 308"/>
                  <a:gd name="T29" fmla="*/ 229 h 308"/>
                  <a:gd name="T30" fmla="*/ 54 w 308"/>
                  <a:gd name="T31" fmla="*/ 272 h 308"/>
                  <a:gd name="T32" fmla="*/ 79 w 308"/>
                  <a:gd name="T33" fmla="*/ 275 h 308"/>
                  <a:gd name="T34" fmla="*/ 116 w 308"/>
                  <a:gd name="T35" fmla="*/ 263 h 308"/>
                  <a:gd name="T36" fmla="*/ 141 w 308"/>
                  <a:gd name="T37" fmla="*/ 308 h 308"/>
                  <a:gd name="T38" fmla="*/ 186 w 308"/>
                  <a:gd name="T39" fmla="*/ 293 h 308"/>
                  <a:gd name="T40" fmla="*/ 204 w 308"/>
                  <a:gd name="T41" fmla="*/ 258 h 308"/>
                  <a:gd name="T42" fmla="*/ 240 w 308"/>
                  <a:gd name="T43" fmla="*/ 278 h 308"/>
                  <a:gd name="T44" fmla="*/ 272 w 308"/>
                  <a:gd name="T45" fmla="*/ 254 h 308"/>
                  <a:gd name="T46" fmla="*/ 258 w 308"/>
                  <a:gd name="T47" fmla="*/ 204 h 308"/>
                  <a:gd name="T48" fmla="*/ 293 w 308"/>
                  <a:gd name="T49" fmla="*/ 186 h 308"/>
                  <a:gd name="T50" fmla="*/ 308 w 308"/>
                  <a:gd name="T51" fmla="*/ 141 h 308"/>
                  <a:gd name="T52" fmla="*/ 259 w 308"/>
                  <a:gd name="T53" fmla="*/ 173 h 308"/>
                  <a:gd name="T54" fmla="*/ 241 w 308"/>
                  <a:gd name="T55" fmla="*/ 196 h 308"/>
                  <a:gd name="T56" fmla="*/ 259 w 308"/>
                  <a:gd name="T57" fmla="*/ 240 h 308"/>
                  <a:gd name="T58" fmla="*/ 215 w 308"/>
                  <a:gd name="T59" fmla="*/ 242 h 308"/>
                  <a:gd name="T60" fmla="*/ 196 w 308"/>
                  <a:gd name="T61" fmla="*/ 241 h 308"/>
                  <a:gd name="T62" fmla="*/ 173 w 308"/>
                  <a:gd name="T63" fmla="*/ 259 h 308"/>
                  <a:gd name="T64" fmla="*/ 141 w 308"/>
                  <a:gd name="T65" fmla="*/ 289 h 308"/>
                  <a:gd name="T66" fmla="*/ 122 w 308"/>
                  <a:gd name="T67" fmla="*/ 245 h 308"/>
                  <a:gd name="T68" fmla="*/ 104 w 308"/>
                  <a:gd name="T69" fmla="*/ 239 h 308"/>
                  <a:gd name="T70" fmla="*/ 68 w 308"/>
                  <a:gd name="T71" fmla="*/ 259 h 308"/>
                  <a:gd name="T72" fmla="*/ 66 w 308"/>
                  <a:gd name="T73" fmla="*/ 215 h 308"/>
                  <a:gd name="T74" fmla="*/ 63 w 308"/>
                  <a:gd name="T75" fmla="*/ 186 h 308"/>
                  <a:gd name="T76" fmla="*/ 19 w 308"/>
                  <a:gd name="T77" fmla="*/ 167 h 308"/>
                  <a:gd name="T78" fmla="*/ 49 w 308"/>
                  <a:gd name="T79" fmla="*/ 135 h 308"/>
                  <a:gd name="T80" fmla="*/ 67 w 308"/>
                  <a:gd name="T81" fmla="*/ 112 h 308"/>
                  <a:gd name="T82" fmla="*/ 49 w 308"/>
                  <a:gd name="T83" fmla="*/ 68 h 308"/>
                  <a:gd name="T84" fmla="*/ 93 w 308"/>
                  <a:gd name="T85" fmla="*/ 66 h 308"/>
                  <a:gd name="T86" fmla="*/ 112 w 308"/>
                  <a:gd name="T87" fmla="*/ 67 h 308"/>
                  <a:gd name="T88" fmla="*/ 135 w 308"/>
                  <a:gd name="T89" fmla="*/ 49 h 308"/>
                  <a:gd name="T90" fmla="*/ 167 w 308"/>
                  <a:gd name="T91" fmla="*/ 19 h 308"/>
                  <a:gd name="T92" fmla="*/ 186 w 308"/>
                  <a:gd name="T93" fmla="*/ 63 h 308"/>
                  <a:gd name="T94" fmla="*/ 204 w 308"/>
                  <a:gd name="T95" fmla="*/ 69 h 308"/>
                  <a:gd name="T96" fmla="*/ 240 w 308"/>
                  <a:gd name="T97" fmla="*/ 49 h 308"/>
                  <a:gd name="T98" fmla="*/ 242 w 308"/>
                  <a:gd name="T99" fmla="*/ 93 h 308"/>
                  <a:gd name="T100" fmla="*/ 245 w 308"/>
                  <a:gd name="T101" fmla="*/ 122 h 308"/>
                  <a:gd name="T102" fmla="*/ 289 w 308"/>
                  <a:gd name="T103" fmla="*/ 141 h 308"/>
                  <a:gd name="T104" fmla="*/ 259 w 308"/>
                  <a:gd name="T105" fmla="*/ 17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8" h="308">
                    <a:moveTo>
                      <a:pt x="293" y="122"/>
                    </a:moveTo>
                    <a:cubicBezTo>
                      <a:pt x="263" y="116"/>
                      <a:pt x="263" y="116"/>
                      <a:pt x="263" y="116"/>
                    </a:cubicBezTo>
                    <a:cubicBezTo>
                      <a:pt x="262" y="112"/>
                      <a:pt x="260" y="108"/>
                      <a:pt x="258" y="104"/>
                    </a:cubicBezTo>
                    <a:cubicBezTo>
                      <a:pt x="275" y="79"/>
                      <a:pt x="275" y="79"/>
                      <a:pt x="275" y="79"/>
                    </a:cubicBezTo>
                    <a:cubicBezTo>
                      <a:pt x="280" y="71"/>
                      <a:pt x="279" y="61"/>
                      <a:pt x="272" y="54"/>
                    </a:cubicBezTo>
                    <a:cubicBezTo>
                      <a:pt x="254" y="36"/>
                      <a:pt x="254" y="36"/>
                      <a:pt x="254" y="36"/>
                    </a:cubicBezTo>
                    <a:cubicBezTo>
                      <a:pt x="250" y="32"/>
                      <a:pt x="245" y="30"/>
                      <a:pt x="240" y="30"/>
                    </a:cubicBezTo>
                    <a:cubicBezTo>
                      <a:pt x="236" y="30"/>
                      <a:pt x="233" y="31"/>
                      <a:pt x="229" y="33"/>
                    </a:cubicBezTo>
                    <a:cubicBezTo>
                      <a:pt x="204" y="50"/>
                      <a:pt x="204" y="50"/>
                      <a:pt x="204" y="50"/>
                    </a:cubicBezTo>
                    <a:cubicBezTo>
                      <a:pt x="200" y="48"/>
                      <a:pt x="196" y="46"/>
                      <a:pt x="192" y="45"/>
                    </a:cubicBezTo>
                    <a:cubicBezTo>
                      <a:pt x="186" y="15"/>
                      <a:pt x="186" y="15"/>
                      <a:pt x="186" y="15"/>
                    </a:cubicBezTo>
                    <a:cubicBezTo>
                      <a:pt x="184" y="6"/>
                      <a:pt x="176" y="0"/>
                      <a:pt x="16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2" y="0"/>
                      <a:pt x="124" y="6"/>
                      <a:pt x="122" y="1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2" y="46"/>
                      <a:pt x="108" y="48"/>
                      <a:pt x="104" y="50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5" y="31"/>
                      <a:pt x="72" y="30"/>
                      <a:pt x="68" y="30"/>
                    </a:cubicBezTo>
                    <a:cubicBezTo>
                      <a:pt x="63" y="30"/>
                      <a:pt x="58" y="32"/>
                      <a:pt x="54" y="36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29" y="61"/>
                      <a:pt x="28" y="71"/>
                      <a:pt x="33" y="79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48" y="108"/>
                      <a:pt x="46" y="112"/>
                      <a:pt x="45" y="116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6" y="124"/>
                      <a:pt x="0" y="132"/>
                      <a:pt x="0" y="14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6"/>
                      <a:pt x="6" y="184"/>
                      <a:pt x="15" y="186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46" y="196"/>
                      <a:pt x="48" y="200"/>
                      <a:pt x="50" y="204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28" y="237"/>
                      <a:pt x="29" y="247"/>
                      <a:pt x="36" y="254"/>
                    </a:cubicBezTo>
                    <a:cubicBezTo>
                      <a:pt x="54" y="272"/>
                      <a:pt x="54" y="272"/>
                      <a:pt x="54" y="272"/>
                    </a:cubicBezTo>
                    <a:cubicBezTo>
                      <a:pt x="58" y="276"/>
                      <a:pt x="63" y="278"/>
                      <a:pt x="68" y="278"/>
                    </a:cubicBezTo>
                    <a:cubicBezTo>
                      <a:pt x="72" y="278"/>
                      <a:pt x="75" y="277"/>
                      <a:pt x="79" y="275"/>
                    </a:cubicBezTo>
                    <a:cubicBezTo>
                      <a:pt x="104" y="258"/>
                      <a:pt x="104" y="258"/>
                      <a:pt x="104" y="258"/>
                    </a:cubicBezTo>
                    <a:cubicBezTo>
                      <a:pt x="108" y="260"/>
                      <a:pt x="112" y="262"/>
                      <a:pt x="116" y="263"/>
                    </a:cubicBezTo>
                    <a:cubicBezTo>
                      <a:pt x="122" y="293"/>
                      <a:pt x="122" y="293"/>
                      <a:pt x="122" y="293"/>
                    </a:cubicBezTo>
                    <a:cubicBezTo>
                      <a:pt x="124" y="302"/>
                      <a:pt x="132" y="308"/>
                      <a:pt x="141" y="308"/>
                    </a:cubicBezTo>
                    <a:cubicBezTo>
                      <a:pt x="167" y="308"/>
                      <a:pt x="167" y="308"/>
                      <a:pt x="167" y="308"/>
                    </a:cubicBezTo>
                    <a:cubicBezTo>
                      <a:pt x="176" y="308"/>
                      <a:pt x="184" y="302"/>
                      <a:pt x="186" y="29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196" y="262"/>
                      <a:pt x="200" y="260"/>
                      <a:pt x="204" y="258"/>
                    </a:cubicBezTo>
                    <a:cubicBezTo>
                      <a:pt x="229" y="275"/>
                      <a:pt x="229" y="275"/>
                      <a:pt x="229" y="275"/>
                    </a:cubicBezTo>
                    <a:cubicBezTo>
                      <a:pt x="233" y="277"/>
                      <a:pt x="236" y="278"/>
                      <a:pt x="240" y="278"/>
                    </a:cubicBezTo>
                    <a:cubicBezTo>
                      <a:pt x="245" y="278"/>
                      <a:pt x="250" y="276"/>
                      <a:pt x="254" y="272"/>
                    </a:cubicBezTo>
                    <a:cubicBezTo>
                      <a:pt x="272" y="254"/>
                      <a:pt x="272" y="254"/>
                      <a:pt x="272" y="254"/>
                    </a:cubicBezTo>
                    <a:cubicBezTo>
                      <a:pt x="279" y="247"/>
                      <a:pt x="280" y="237"/>
                      <a:pt x="275" y="229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0"/>
                      <a:pt x="262" y="196"/>
                      <a:pt x="263" y="192"/>
                    </a:cubicBezTo>
                    <a:cubicBezTo>
                      <a:pt x="293" y="186"/>
                      <a:pt x="293" y="186"/>
                      <a:pt x="293" y="186"/>
                    </a:cubicBezTo>
                    <a:cubicBezTo>
                      <a:pt x="302" y="184"/>
                      <a:pt x="308" y="176"/>
                      <a:pt x="308" y="167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08" y="132"/>
                      <a:pt x="302" y="124"/>
                      <a:pt x="293" y="122"/>
                    </a:cubicBezTo>
                    <a:close/>
                    <a:moveTo>
                      <a:pt x="259" y="173"/>
                    </a:moveTo>
                    <a:cubicBezTo>
                      <a:pt x="253" y="174"/>
                      <a:pt x="247" y="179"/>
                      <a:pt x="245" y="186"/>
                    </a:cubicBezTo>
                    <a:cubicBezTo>
                      <a:pt x="244" y="189"/>
                      <a:pt x="242" y="193"/>
                      <a:pt x="241" y="196"/>
                    </a:cubicBezTo>
                    <a:cubicBezTo>
                      <a:pt x="238" y="202"/>
                      <a:pt x="238" y="209"/>
                      <a:pt x="242" y="215"/>
                    </a:cubicBezTo>
                    <a:cubicBezTo>
                      <a:pt x="259" y="240"/>
                      <a:pt x="259" y="240"/>
                      <a:pt x="259" y="240"/>
                    </a:cubicBezTo>
                    <a:cubicBezTo>
                      <a:pt x="240" y="259"/>
                      <a:pt x="240" y="259"/>
                      <a:pt x="240" y="259"/>
                    </a:cubicBezTo>
                    <a:cubicBezTo>
                      <a:pt x="215" y="242"/>
                      <a:pt x="215" y="242"/>
                      <a:pt x="215" y="242"/>
                    </a:cubicBezTo>
                    <a:cubicBezTo>
                      <a:pt x="212" y="240"/>
                      <a:pt x="208" y="239"/>
                      <a:pt x="204" y="239"/>
                    </a:cubicBezTo>
                    <a:cubicBezTo>
                      <a:pt x="201" y="239"/>
                      <a:pt x="199" y="239"/>
                      <a:pt x="196" y="241"/>
                    </a:cubicBezTo>
                    <a:cubicBezTo>
                      <a:pt x="193" y="242"/>
                      <a:pt x="189" y="244"/>
                      <a:pt x="186" y="245"/>
                    </a:cubicBezTo>
                    <a:cubicBezTo>
                      <a:pt x="179" y="247"/>
                      <a:pt x="174" y="253"/>
                      <a:pt x="173" y="259"/>
                    </a:cubicBezTo>
                    <a:cubicBezTo>
                      <a:pt x="167" y="289"/>
                      <a:pt x="167" y="289"/>
                      <a:pt x="167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5" y="259"/>
                      <a:pt x="135" y="259"/>
                      <a:pt x="135" y="259"/>
                    </a:cubicBezTo>
                    <a:cubicBezTo>
                      <a:pt x="134" y="253"/>
                      <a:pt x="129" y="247"/>
                      <a:pt x="122" y="245"/>
                    </a:cubicBezTo>
                    <a:cubicBezTo>
                      <a:pt x="119" y="244"/>
                      <a:pt x="115" y="242"/>
                      <a:pt x="112" y="241"/>
                    </a:cubicBezTo>
                    <a:cubicBezTo>
                      <a:pt x="109" y="239"/>
                      <a:pt x="107" y="239"/>
                      <a:pt x="104" y="239"/>
                    </a:cubicBezTo>
                    <a:cubicBezTo>
                      <a:pt x="100" y="239"/>
                      <a:pt x="96" y="240"/>
                      <a:pt x="93" y="242"/>
                    </a:cubicBezTo>
                    <a:cubicBezTo>
                      <a:pt x="68" y="259"/>
                      <a:pt x="68" y="259"/>
                      <a:pt x="68" y="259"/>
                    </a:cubicBezTo>
                    <a:cubicBezTo>
                      <a:pt x="49" y="240"/>
                      <a:pt x="49" y="240"/>
                      <a:pt x="49" y="240"/>
                    </a:cubicBezTo>
                    <a:cubicBezTo>
                      <a:pt x="66" y="215"/>
                      <a:pt x="66" y="215"/>
                      <a:pt x="66" y="215"/>
                    </a:cubicBezTo>
                    <a:cubicBezTo>
                      <a:pt x="70" y="209"/>
                      <a:pt x="70" y="202"/>
                      <a:pt x="67" y="196"/>
                    </a:cubicBezTo>
                    <a:cubicBezTo>
                      <a:pt x="66" y="193"/>
                      <a:pt x="64" y="189"/>
                      <a:pt x="63" y="186"/>
                    </a:cubicBezTo>
                    <a:cubicBezTo>
                      <a:pt x="61" y="179"/>
                      <a:pt x="55" y="174"/>
                      <a:pt x="49" y="173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49" y="135"/>
                      <a:pt x="49" y="135"/>
                      <a:pt x="49" y="135"/>
                    </a:cubicBezTo>
                    <a:cubicBezTo>
                      <a:pt x="55" y="134"/>
                      <a:pt x="61" y="129"/>
                      <a:pt x="63" y="122"/>
                    </a:cubicBezTo>
                    <a:cubicBezTo>
                      <a:pt x="64" y="119"/>
                      <a:pt x="66" y="115"/>
                      <a:pt x="67" y="112"/>
                    </a:cubicBezTo>
                    <a:cubicBezTo>
                      <a:pt x="70" y="106"/>
                      <a:pt x="70" y="99"/>
                      <a:pt x="66" y="93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6" y="68"/>
                      <a:pt x="100" y="69"/>
                      <a:pt x="104" y="69"/>
                    </a:cubicBezTo>
                    <a:cubicBezTo>
                      <a:pt x="107" y="69"/>
                      <a:pt x="109" y="69"/>
                      <a:pt x="112" y="67"/>
                    </a:cubicBezTo>
                    <a:cubicBezTo>
                      <a:pt x="115" y="66"/>
                      <a:pt x="119" y="64"/>
                      <a:pt x="122" y="63"/>
                    </a:cubicBezTo>
                    <a:cubicBezTo>
                      <a:pt x="129" y="61"/>
                      <a:pt x="134" y="55"/>
                      <a:pt x="135" y="49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4" y="55"/>
                      <a:pt x="179" y="61"/>
                      <a:pt x="186" y="63"/>
                    </a:cubicBezTo>
                    <a:cubicBezTo>
                      <a:pt x="189" y="64"/>
                      <a:pt x="193" y="66"/>
                      <a:pt x="196" y="67"/>
                    </a:cubicBezTo>
                    <a:cubicBezTo>
                      <a:pt x="199" y="69"/>
                      <a:pt x="201" y="69"/>
                      <a:pt x="204" y="69"/>
                    </a:cubicBezTo>
                    <a:cubicBezTo>
                      <a:pt x="208" y="69"/>
                      <a:pt x="212" y="68"/>
                      <a:pt x="215" y="66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59" y="68"/>
                      <a:pt x="259" y="68"/>
                      <a:pt x="259" y="68"/>
                    </a:cubicBezTo>
                    <a:cubicBezTo>
                      <a:pt x="242" y="93"/>
                      <a:pt x="242" y="93"/>
                      <a:pt x="242" y="93"/>
                    </a:cubicBezTo>
                    <a:cubicBezTo>
                      <a:pt x="238" y="99"/>
                      <a:pt x="238" y="106"/>
                      <a:pt x="241" y="112"/>
                    </a:cubicBezTo>
                    <a:cubicBezTo>
                      <a:pt x="242" y="115"/>
                      <a:pt x="244" y="119"/>
                      <a:pt x="245" y="122"/>
                    </a:cubicBezTo>
                    <a:cubicBezTo>
                      <a:pt x="247" y="129"/>
                      <a:pt x="253" y="134"/>
                      <a:pt x="259" y="135"/>
                    </a:cubicBezTo>
                    <a:cubicBezTo>
                      <a:pt x="289" y="141"/>
                      <a:pt x="289" y="141"/>
                      <a:pt x="289" y="141"/>
                    </a:cubicBezTo>
                    <a:cubicBezTo>
                      <a:pt x="289" y="167"/>
                      <a:pt x="289" y="167"/>
                      <a:pt x="289" y="167"/>
                    </a:cubicBezTo>
                    <a:lnTo>
                      <a:pt x="259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8928100" y="374650"/>
                <a:ext cx="506413" cy="506413"/>
              </a:xfrm>
              <a:custGeom>
                <a:avLst/>
                <a:gdLst>
                  <a:gd name="T0" fmla="*/ 67 w 134"/>
                  <a:gd name="T1" fmla="*/ 0 h 134"/>
                  <a:gd name="T2" fmla="*/ 0 w 134"/>
                  <a:gd name="T3" fmla="*/ 67 h 134"/>
                  <a:gd name="T4" fmla="*/ 67 w 134"/>
                  <a:gd name="T5" fmla="*/ 134 h 134"/>
                  <a:gd name="T6" fmla="*/ 134 w 134"/>
                  <a:gd name="T7" fmla="*/ 67 h 134"/>
                  <a:gd name="T8" fmla="*/ 67 w 134"/>
                  <a:gd name="T9" fmla="*/ 0 h 134"/>
                  <a:gd name="T10" fmla="*/ 67 w 134"/>
                  <a:gd name="T11" fmla="*/ 126 h 134"/>
                  <a:gd name="T12" fmla="*/ 8 w 134"/>
                  <a:gd name="T13" fmla="*/ 67 h 134"/>
                  <a:gd name="T14" fmla="*/ 67 w 134"/>
                  <a:gd name="T15" fmla="*/ 8 h 134"/>
                  <a:gd name="T16" fmla="*/ 126 w 134"/>
                  <a:gd name="T17" fmla="*/ 67 h 134"/>
                  <a:gd name="T18" fmla="*/ 67 w 134"/>
                  <a:gd name="T19" fmla="*/ 1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67" y="126"/>
                    </a:moveTo>
                    <a:cubicBezTo>
                      <a:pt x="34" y="126"/>
                      <a:pt x="8" y="100"/>
                      <a:pt x="8" y="67"/>
                    </a:cubicBezTo>
                    <a:cubicBezTo>
                      <a:pt x="8" y="34"/>
                      <a:pt x="34" y="8"/>
                      <a:pt x="67" y="8"/>
                    </a:cubicBezTo>
                    <a:cubicBezTo>
                      <a:pt x="100" y="8"/>
                      <a:pt x="126" y="34"/>
                      <a:pt x="126" y="67"/>
                    </a:cubicBezTo>
                    <a:cubicBezTo>
                      <a:pt x="126" y="100"/>
                      <a:pt x="100" y="126"/>
                      <a:pt x="67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9037638" y="481013"/>
                <a:ext cx="292100" cy="29051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38 w 77"/>
                  <a:gd name="T11" fmla="*/ 68 h 77"/>
                  <a:gd name="T12" fmla="*/ 9 w 77"/>
                  <a:gd name="T13" fmla="*/ 39 h 77"/>
                  <a:gd name="T14" fmla="*/ 38 w 77"/>
                  <a:gd name="T15" fmla="*/ 10 h 77"/>
                  <a:gd name="T16" fmla="*/ 67 w 77"/>
                  <a:gd name="T17" fmla="*/ 39 h 77"/>
                  <a:gd name="T18" fmla="*/ 38 w 77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8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59" y="77"/>
                      <a:pt x="77" y="60"/>
                      <a:pt x="77" y="39"/>
                    </a:cubicBezTo>
                    <a:cubicBezTo>
                      <a:pt x="77" y="18"/>
                      <a:pt x="59" y="0"/>
                      <a:pt x="38" y="0"/>
                    </a:cubicBezTo>
                    <a:close/>
                    <a:moveTo>
                      <a:pt x="38" y="68"/>
                    </a:moveTo>
                    <a:cubicBezTo>
                      <a:pt x="22" y="68"/>
                      <a:pt x="9" y="55"/>
                      <a:pt x="9" y="39"/>
                    </a:cubicBezTo>
                    <a:cubicBezTo>
                      <a:pt x="9" y="23"/>
                      <a:pt x="22" y="10"/>
                      <a:pt x="38" y="10"/>
                    </a:cubicBezTo>
                    <a:cubicBezTo>
                      <a:pt x="54" y="10"/>
                      <a:pt x="67" y="23"/>
                      <a:pt x="67" y="39"/>
                    </a:cubicBezTo>
                    <a:cubicBezTo>
                      <a:pt x="67" y="55"/>
                      <a:pt x="54" y="68"/>
                      <a:pt x="38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100"/>
            <p:cNvGrpSpPr/>
            <p:nvPr/>
          </p:nvGrpSpPr>
          <p:grpSpPr>
            <a:xfrm rot="1559661">
              <a:off x="1793320" y="1439639"/>
              <a:ext cx="411126" cy="411126"/>
              <a:chOff x="8597900" y="44450"/>
              <a:chExt cx="1166813" cy="1166816"/>
            </a:xfrm>
            <a:grpFill/>
          </p:grpSpPr>
          <p:sp>
            <p:nvSpPr>
              <p:cNvPr id="43" name="Freeform 30"/>
              <p:cNvSpPr>
                <a:spLocks noEditPoints="1"/>
              </p:cNvSpPr>
              <p:nvPr/>
            </p:nvSpPr>
            <p:spPr bwMode="auto">
              <a:xfrm>
                <a:off x="8597900" y="44450"/>
                <a:ext cx="1166813" cy="1166816"/>
              </a:xfrm>
              <a:custGeom>
                <a:avLst/>
                <a:gdLst>
                  <a:gd name="T0" fmla="*/ 263 w 308"/>
                  <a:gd name="T1" fmla="*/ 116 h 308"/>
                  <a:gd name="T2" fmla="*/ 275 w 308"/>
                  <a:gd name="T3" fmla="*/ 79 h 308"/>
                  <a:gd name="T4" fmla="*/ 254 w 308"/>
                  <a:gd name="T5" fmla="*/ 36 h 308"/>
                  <a:gd name="T6" fmla="*/ 229 w 308"/>
                  <a:gd name="T7" fmla="*/ 33 h 308"/>
                  <a:gd name="T8" fmla="*/ 192 w 308"/>
                  <a:gd name="T9" fmla="*/ 45 h 308"/>
                  <a:gd name="T10" fmla="*/ 167 w 308"/>
                  <a:gd name="T11" fmla="*/ 0 h 308"/>
                  <a:gd name="T12" fmla="*/ 122 w 308"/>
                  <a:gd name="T13" fmla="*/ 15 h 308"/>
                  <a:gd name="T14" fmla="*/ 104 w 308"/>
                  <a:gd name="T15" fmla="*/ 50 h 308"/>
                  <a:gd name="T16" fmla="*/ 68 w 308"/>
                  <a:gd name="T17" fmla="*/ 30 h 308"/>
                  <a:gd name="T18" fmla="*/ 36 w 308"/>
                  <a:gd name="T19" fmla="*/ 54 h 308"/>
                  <a:gd name="T20" fmla="*/ 50 w 308"/>
                  <a:gd name="T21" fmla="*/ 104 h 308"/>
                  <a:gd name="T22" fmla="*/ 15 w 308"/>
                  <a:gd name="T23" fmla="*/ 122 h 308"/>
                  <a:gd name="T24" fmla="*/ 0 w 308"/>
                  <a:gd name="T25" fmla="*/ 167 h 308"/>
                  <a:gd name="T26" fmla="*/ 45 w 308"/>
                  <a:gd name="T27" fmla="*/ 192 h 308"/>
                  <a:gd name="T28" fmla="*/ 33 w 308"/>
                  <a:gd name="T29" fmla="*/ 229 h 308"/>
                  <a:gd name="T30" fmla="*/ 54 w 308"/>
                  <a:gd name="T31" fmla="*/ 272 h 308"/>
                  <a:gd name="T32" fmla="*/ 79 w 308"/>
                  <a:gd name="T33" fmla="*/ 275 h 308"/>
                  <a:gd name="T34" fmla="*/ 116 w 308"/>
                  <a:gd name="T35" fmla="*/ 263 h 308"/>
                  <a:gd name="T36" fmla="*/ 141 w 308"/>
                  <a:gd name="T37" fmla="*/ 308 h 308"/>
                  <a:gd name="T38" fmla="*/ 186 w 308"/>
                  <a:gd name="T39" fmla="*/ 293 h 308"/>
                  <a:gd name="T40" fmla="*/ 204 w 308"/>
                  <a:gd name="T41" fmla="*/ 258 h 308"/>
                  <a:gd name="T42" fmla="*/ 240 w 308"/>
                  <a:gd name="T43" fmla="*/ 278 h 308"/>
                  <a:gd name="T44" fmla="*/ 272 w 308"/>
                  <a:gd name="T45" fmla="*/ 254 h 308"/>
                  <a:gd name="T46" fmla="*/ 258 w 308"/>
                  <a:gd name="T47" fmla="*/ 204 h 308"/>
                  <a:gd name="T48" fmla="*/ 293 w 308"/>
                  <a:gd name="T49" fmla="*/ 186 h 308"/>
                  <a:gd name="T50" fmla="*/ 308 w 308"/>
                  <a:gd name="T51" fmla="*/ 141 h 308"/>
                  <a:gd name="T52" fmla="*/ 259 w 308"/>
                  <a:gd name="T53" fmla="*/ 173 h 308"/>
                  <a:gd name="T54" fmla="*/ 241 w 308"/>
                  <a:gd name="T55" fmla="*/ 196 h 308"/>
                  <a:gd name="T56" fmla="*/ 259 w 308"/>
                  <a:gd name="T57" fmla="*/ 240 h 308"/>
                  <a:gd name="T58" fmla="*/ 215 w 308"/>
                  <a:gd name="T59" fmla="*/ 242 h 308"/>
                  <a:gd name="T60" fmla="*/ 196 w 308"/>
                  <a:gd name="T61" fmla="*/ 241 h 308"/>
                  <a:gd name="T62" fmla="*/ 173 w 308"/>
                  <a:gd name="T63" fmla="*/ 259 h 308"/>
                  <a:gd name="T64" fmla="*/ 141 w 308"/>
                  <a:gd name="T65" fmla="*/ 289 h 308"/>
                  <a:gd name="T66" fmla="*/ 122 w 308"/>
                  <a:gd name="T67" fmla="*/ 245 h 308"/>
                  <a:gd name="T68" fmla="*/ 104 w 308"/>
                  <a:gd name="T69" fmla="*/ 239 h 308"/>
                  <a:gd name="T70" fmla="*/ 68 w 308"/>
                  <a:gd name="T71" fmla="*/ 259 h 308"/>
                  <a:gd name="T72" fmla="*/ 66 w 308"/>
                  <a:gd name="T73" fmla="*/ 215 h 308"/>
                  <a:gd name="T74" fmla="*/ 63 w 308"/>
                  <a:gd name="T75" fmla="*/ 186 h 308"/>
                  <a:gd name="T76" fmla="*/ 19 w 308"/>
                  <a:gd name="T77" fmla="*/ 167 h 308"/>
                  <a:gd name="T78" fmla="*/ 49 w 308"/>
                  <a:gd name="T79" fmla="*/ 135 h 308"/>
                  <a:gd name="T80" fmla="*/ 67 w 308"/>
                  <a:gd name="T81" fmla="*/ 112 h 308"/>
                  <a:gd name="T82" fmla="*/ 49 w 308"/>
                  <a:gd name="T83" fmla="*/ 68 h 308"/>
                  <a:gd name="T84" fmla="*/ 93 w 308"/>
                  <a:gd name="T85" fmla="*/ 66 h 308"/>
                  <a:gd name="T86" fmla="*/ 112 w 308"/>
                  <a:gd name="T87" fmla="*/ 67 h 308"/>
                  <a:gd name="T88" fmla="*/ 135 w 308"/>
                  <a:gd name="T89" fmla="*/ 49 h 308"/>
                  <a:gd name="T90" fmla="*/ 167 w 308"/>
                  <a:gd name="T91" fmla="*/ 19 h 308"/>
                  <a:gd name="T92" fmla="*/ 186 w 308"/>
                  <a:gd name="T93" fmla="*/ 63 h 308"/>
                  <a:gd name="T94" fmla="*/ 204 w 308"/>
                  <a:gd name="T95" fmla="*/ 69 h 308"/>
                  <a:gd name="T96" fmla="*/ 240 w 308"/>
                  <a:gd name="T97" fmla="*/ 49 h 308"/>
                  <a:gd name="T98" fmla="*/ 242 w 308"/>
                  <a:gd name="T99" fmla="*/ 93 h 308"/>
                  <a:gd name="T100" fmla="*/ 245 w 308"/>
                  <a:gd name="T101" fmla="*/ 122 h 308"/>
                  <a:gd name="T102" fmla="*/ 289 w 308"/>
                  <a:gd name="T103" fmla="*/ 141 h 308"/>
                  <a:gd name="T104" fmla="*/ 259 w 308"/>
                  <a:gd name="T105" fmla="*/ 17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8" h="308">
                    <a:moveTo>
                      <a:pt x="293" y="122"/>
                    </a:moveTo>
                    <a:cubicBezTo>
                      <a:pt x="263" y="116"/>
                      <a:pt x="263" y="116"/>
                      <a:pt x="263" y="116"/>
                    </a:cubicBezTo>
                    <a:cubicBezTo>
                      <a:pt x="262" y="112"/>
                      <a:pt x="260" y="108"/>
                      <a:pt x="258" y="104"/>
                    </a:cubicBezTo>
                    <a:cubicBezTo>
                      <a:pt x="275" y="79"/>
                      <a:pt x="275" y="79"/>
                      <a:pt x="275" y="79"/>
                    </a:cubicBezTo>
                    <a:cubicBezTo>
                      <a:pt x="280" y="71"/>
                      <a:pt x="279" y="61"/>
                      <a:pt x="272" y="54"/>
                    </a:cubicBezTo>
                    <a:cubicBezTo>
                      <a:pt x="254" y="36"/>
                      <a:pt x="254" y="36"/>
                      <a:pt x="254" y="36"/>
                    </a:cubicBezTo>
                    <a:cubicBezTo>
                      <a:pt x="250" y="32"/>
                      <a:pt x="245" y="30"/>
                      <a:pt x="240" y="30"/>
                    </a:cubicBezTo>
                    <a:cubicBezTo>
                      <a:pt x="236" y="30"/>
                      <a:pt x="233" y="31"/>
                      <a:pt x="229" y="33"/>
                    </a:cubicBezTo>
                    <a:cubicBezTo>
                      <a:pt x="204" y="50"/>
                      <a:pt x="204" y="50"/>
                      <a:pt x="204" y="50"/>
                    </a:cubicBezTo>
                    <a:cubicBezTo>
                      <a:pt x="200" y="48"/>
                      <a:pt x="196" y="46"/>
                      <a:pt x="192" y="45"/>
                    </a:cubicBezTo>
                    <a:cubicBezTo>
                      <a:pt x="186" y="15"/>
                      <a:pt x="186" y="15"/>
                      <a:pt x="186" y="15"/>
                    </a:cubicBezTo>
                    <a:cubicBezTo>
                      <a:pt x="184" y="6"/>
                      <a:pt x="176" y="0"/>
                      <a:pt x="16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2" y="0"/>
                      <a:pt x="124" y="6"/>
                      <a:pt x="122" y="1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2" y="46"/>
                      <a:pt x="108" y="48"/>
                      <a:pt x="104" y="50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5" y="31"/>
                      <a:pt x="72" y="30"/>
                      <a:pt x="68" y="30"/>
                    </a:cubicBezTo>
                    <a:cubicBezTo>
                      <a:pt x="63" y="30"/>
                      <a:pt x="58" y="32"/>
                      <a:pt x="54" y="36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29" y="61"/>
                      <a:pt x="28" y="71"/>
                      <a:pt x="33" y="79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48" y="108"/>
                      <a:pt x="46" y="112"/>
                      <a:pt x="45" y="116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6" y="124"/>
                      <a:pt x="0" y="132"/>
                      <a:pt x="0" y="14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6"/>
                      <a:pt x="6" y="184"/>
                      <a:pt x="15" y="186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46" y="196"/>
                      <a:pt x="48" y="200"/>
                      <a:pt x="50" y="204"/>
                    </a:cubicBezTo>
                    <a:cubicBezTo>
                      <a:pt x="33" y="229"/>
                      <a:pt x="33" y="229"/>
                      <a:pt x="33" y="229"/>
                    </a:cubicBezTo>
                    <a:cubicBezTo>
                      <a:pt x="28" y="237"/>
                      <a:pt x="29" y="247"/>
                      <a:pt x="36" y="254"/>
                    </a:cubicBezTo>
                    <a:cubicBezTo>
                      <a:pt x="54" y="272"/>
                      <a:pt x="54" y="272"/>
                      <a:pt x="54" y="272"/>
                    </a:cubicBezTo>
                    <a:cubicBezTo>
                      <a:pt x="58" y="276"/>
                      <a:pt x="63" y="278"/>
                      <a:pt x="68" y="278"/>
                    </a:cubicBezTo>
                    <a:cubicBezTo>
                      <a:pt x="72" y="278"/>
                      <a:pt x="75" y="277"/>
                      <a:pt x="79" y="275"/>
                    </a:cubicBezTo>
                    <a:cubicBezTo>
                      <a:pt x="104" y="258"/>
                      <a:pt x="104" y="258"/>
                      <a:pt x="104" y="258"/>
                    </a:cubicBezTo>
                    <a:cubicBezTo>
                      <a:pt x="108" y="260"/>
                      <a:pt x="112" y="262"/>
                      <a:pt x="116" y="263"/>
                    </a:cubicBezTo>
                    <a:cubicBezTo>
                      <a:pt x="122" y="293"/>
                      <a:pt x="122" y="293"/>
                      <a:pt x="122" y="293"/>
                    </a:cubicBezTo>
                    <a:cubicBezTo>
                      <a:pt x="124" y="302"/>
                      <a:pt x="132" y="308"/>
                      <a:pt x="141" y="308"/>
                    </a:cubicBezTo>
                    <a:cubicBezTo>
                      <a:pt x="167" y="308"/>
                      <a:pt x="167" y="308"/>
                      <a:pt x="167" y="308"/>
                    </a:cubicBezTo>
                    <a:cubicBezTo>
                      <a:pt x="176" y="308"/>
                      <a:pt x="184" y="302"/>
                      <a:pt x="186" y="29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196" y="262"/>
                      <a:pt x="200" y="260"/>
                      <a:pt x="204" y="258"/>
                    </a:cubicBezTo>
                    <a:cubicBezTo>
                      <a:pt x="229" y="275"/>
                      <a:pt x="229" y="275"/>
                      <a:pt x="229" y="275"/>
                    </a:cubicBezTo>
                    <a:cubicBezTo>
                      <a:pt x="233" y="277"/>
                      <a:pt x="236" y="278"/>
                      <a:pt x="240" y="278"/>
                    </a:cubicBezTo>
                    <a:cubicBezTo>
                      <a:pt x="245" y="278"/>
                      <a:pt x="250" y="276"/>
                      <a:pt x="254" y="272"/>
                    </a:cubicBezTo>
                    <a:cubicBezTo>
                      <a:pt x="272" y="254"/>
                      <a:pt x="272" y="254"/>
                      <a:pt x="272" y="254"/>
                    </a:cubicBezTo>
                    <a:cubicBezTo>
                      <a:pt x="279" y="247"/>
                      <a:pt x="280" y="237"/>
                      <a:pt x="275" y="229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0"/>
                      <a:pt x="262" y="196"/>
                      <a:pt x="263" y="192"/>
                    </a:cubicBezTo>
                    <a:cubicBezTo>
                      <a:pt x="293" y="186"/>
                      <a:pt x="293" y="186"/>
                      <a:pt x="293" y="186"/>
                    </a:cubicBezTo>
                    <a:cubicBezTo>
                      <a:pt x="302" y="184"/>
                      <a:pt x="308" y="176"/>
                      <a:pt x="308" y="167"/>
                    </a:cubicBezTo>
                    <a:cubicBezTo>
                      <a:pt x="308" y="141"/>
                      <a:pt x="308" y="141"/>
                      <a:pt x="308" y="141"/>
                    </a:cubicBezTo>
                    <a:cubicBezTo>
                      <a:pt x="308" y="132"/>
                      <a:pt x="302" y="124"/>
                      <a:pt x="293" y="122"/>
                    </a:cubicBezTo>
                    <a:close/>
                    <a:moveTo>
                      <a:pt x="259" y="173"/>
                    </a:moveTo>
                    <a:cubicBezTo>
                      <a:pt x="253" y="174"/>
                      <a:pt x="247" y="179"/>
                      <a:pt x="245" y="186"/>
                    </a:cubicBezTo>
                    <a:cubicBezTo>
                      <a:pt x="244" y="189"/>
                      <a:pt x="242" y="193"/>
                      <a:pt x="241" y="196"/>
                    </a:cubicBezTo>
                    <a:cubicBezTo>
                      <a:pt x="238" y="202"/>
                      <a:pt x="238" y="209"/>
                      <a:pt x="242" y="215"/>
                    </a:cubicBezTo>
                    <a:cubicBezTo>
                      <a:pt x="259" y="240"/>
                      <a:pt x="259" y="240"/>
                      <a:pt x="259" y="240"/>
                    </a:cubicBezTo>
                    <a:cubicBezTo>
                      <a:pt x="240" y="259"/>
                      <a:pt x="240" y="259"/>
                      <a:pt x="240" y="259"/>
                    </a:cubicBezTo>
                    <a:cubicBezTo>
                      <a:pt x="215" y="242"/>
                      <a:pt x="215" y="242"/>
                      <a:pt x="215" y="242"/>
                    </a:cubicBezTo>
                    <a:cubicBezTo>
                      <a:pt x="212" y="240"/>
                      <a:pt x="208" y="239"/>
                      <a:pt x="204" y="239"/>
                    </a:cubicBezTo>
                    <a:cubicBezTo>
                      <a:pt x="201" y="239"/>
                      <a:pt x="199" y="239"/>
                      <a:pt x="196" y="241"/>
                    </a:cubicBezTo>
                    <a:cubicBezTo>
                      <a:pt x="193" y="242"/>
                      <a:pt x="189" y="244"/>
                      <a:pt x="186" y="245"/>
                    </a:cubicBezTo>
                    <a:cubicBezTo>
                      <a:pt x="179" y="247"/>
                      <a:pt x="174" y="253"/>
                      <a:pt x="173" y="259"/>
                    </a:cubicBezTo>
                    <a:cubicBezTo>
                      <a:pt x="167" y="289"/>
                      <a:pt x="167" y="289"/>
                      <a:pt x="167" y="289"/>
                    </a:cubicBezTo>
                    <a:cubicBezTo>
                      <a:pt x="141" y="289"/>
                      <a:pt x="141" y="289"/>
                      <a:pt x="141" y="289"/>
                    </a:cubicBezTo>
                    <a:cubicBezTo>
                      <a:pt x="135" y="259"/>
                      <a:pt x="135" y="259"/>
                      <a:pt x="135" y="259"/>
                    </a:cubicBezTo>
                    <a:cubicBezTo>
                      <a:pt x="134" y="253"/>
                      <a:pt x="129" y="247"/>
                      <a:pt x="122" y="245"/>
                    </a:cubicBezTo>
                    <a:cubicBezTo>
                      <a:pt x="119" y="244"/>
                      <a:pt x="115" y="242"/>
                      <a:pt x="112" y="241"/>
                    </a:cubicBezTo>
                    <a:cubicBezTo>
                      <a:pt x="109" y="239"/>
                      <a:pt x="107" y="239"/>
                      <a:pt x="104" y="239"/>
                    </a:cubicBezTo>
                    <a:cubicBezTo>
                      <a:pt x="100" y="239"/>
                      <a:pt x="96" y="240"/>
                      <a:pt x="93" y="242"/>
                    </a:cubicBezTo>
                    <a:cubicBezTo>
                      <a:pt x="68" y="259"/>
                      <a:pt x="68" y="259"/>
                      <a:pt x="68" y="259"/>
                    </a:cubicBezTo>
                    <a:cubicBezTo>
                      <a:pt x="49" y="240"/>
                      <a:pt x="49" y="240"/>
                      <a:pt x="49" y="240"/>
                    </a:cubicBezTo>
                    <a:cubicBezTo>
                      <a:pt x="66" y="215"/>
                      <a:pt x="66" y="215"/>
                      <a:pt x="66" y="215"/>
                    </a:cubicBezTo>
                    <a:cubicBezTo>
                      <a:pt x="70" y="209"/>
                      <a:pt x="70" y="202"/>
                      <a:pt x="67" y="196"/>
                    </a:cubicBezTo>
                    <a:cubicBezTo>
                      <a:pt x="66" y="193"/>
                      <a:pt x="64" y="189"/>
                      <a:pt x="63" y="186"/>
                    </a:cubicBezTo>
                    <a:cubicBezTo>
                      <a:pt x="61" y="179"/>
                      <a:pt x="55" y="174"/>
                      <a:pt x="49" y="173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49" y="135"/>
                      <a:pt x="49" y="135"/>
                      <a:pt x="49" y="135"/>
                    </a:cubicBezTo>
                    <a:cubicBezTo>
                      <a:pt x="55" y="134"/>
                      <a:pt x="61" y="129"/>
                      <a:pt x="63" y="122"/>
                    </a:cubicBezTo>
                    <a:cubicBezTo>
                      <a:pt x="64" y="119"/>
                      <a:pt x="66" y="115"/>
                      <a:pt x="67" y="112"/>
                    </a:cubicBezTo>
                    <a:cubicBezTo>
                      <a:pt x="70" y="106"/>
                      <a:pt x="70" y="99"/>
                      <a:pt x="66" y="93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6" y="68"/>
                      <a:pt x="100" y="69"/>
                      <a:pt x="104" y="69"/>
                    </a:cubicBezTo>
                    <a:cubicBezTo>
                      <a:pt x="107" y="69"/>
                      <a:pt x="109" y="69"/>
                      <a:pt x="112" y="67"/>
                    </a:cubicBezTo>
                    <a:cubicBezTo>
                      <a:pt x="115" y="66"/>
                      <a:pt x="119" y="64"/>
                      <a:pt x="122" y="63"/>
                    </a:cubicBezTo>
                    <a:cubicBezTo>
                      <a:pt x="129" y="61"/>
                      <a:pt x="134" y="55"/>
                      <a:pt x="135" y="49"/>
                    </a:cubicBezTo>
                    <a:cubicBezTo>
                      <a:pt x="141" y="19"/>
                      <a:pt x="141" y="19"/>
                      <a:pt x="141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4" y="55"/>
                      <a:pt x="179" y="61"/>
                      <a:pt x="186" y="63"/>
                    </a:cubicBezTo>
                    <a:cubicBezTo>
                      <a:pt x="189" y="64"/>
                      <a:pt x="193" y="66"/>
                      <a:pt x="196" y="67"/>
                    </a:cubicBezTo>
                    <a:cubicBezTo>
                      <a:pt x="199" y="69"/>
                      <a:pt x="201" y="69"/>
                      <a:pt x="204" y="69"/>
                    </a:cubicBezTo>
                    <a:cubicBezTo>
                      <a:pt x="208" y="69"/>
                      <a:pt x="212" y="68"/>
                      <a:pt x="215" y="66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59" y="68"/>
                      <a:pt x="259" y="68"/>
                      <a:pt x="259" y="68"/>
                    </a:cubicBezTo>
                    <a:cubicBezTo>
                      <a:pt x="242" y="93"/>
                      <a:pt x="242" y="93"/>
                      <a:pt x="242" y="93"/>
                    </a:cubicBezTo>
                    <a:cubicBezTo>
                      <a:pt x="238" y="99"/>
                      <a:pt x="238" y="106"/>
                      <a:pt x="241" y="112"/>
                    </a:cubicBezTo>
                    <a:cubicBezTo>
                      <a:pt x="242" y="115"/>
                      <a:pt x="244" y="119"/>
                      <a:pt x="245" y="122"/>
                    </a:cubicBezTo>
                    <a:cubicBezTo>
                      <a:pt x="247" y="129"/>
                      <a:pt x="253" y="134"/>
                      <a:pt x="259" y="135"/>
                    </a:cubicBezTo>
                    <a:cubicBezTo>
                      <a:pt x="289" y="141"/>
                      <a:pt x="289" y="141"/>
                      <a:pt x="289" y="141"/>
                    </a:cubicBezTo>
                    <a:cubicBezTo>
                      <a:pt x="289" y="167"/>
                      <a:pt x="289" y="167"/>
                      <a:pt x="289" y="167"/>
                    </a:cubicBezTo>
                    <a:lnTo>
                      <a:pt x="259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8928100" y="374650"/>
                <a:ext cx="506413" cy="506413"/>
              </a:xfrm>
              <a:custGeom>
                <a:avLst/>
                <a:gdLst>
                  <a:gd name="T0" fmla="*/ 67 w 134"/>
                  <a:gd name="T1" fmla="*/ 0 h 134"/>
                  <a:gd name="T2" fmla="*/ 0 w 134"/>
                  <a:gd name="T3" fmla="*/ 67 h 134"/>
                  <a:gd name="T4" fmla="*/ 67 w 134"/>
                  <a:gd name="T5" fmla="*/ 134 h 134"/>
                  <a:gd name="T6" fmla="*/ 134 w 134"/>
                  <a:gd name="T7" fmla="*/ 67 h 134"/>
                  <a:gd name="T8" fmla="*/ 67 w 134"/>
                  <a:gd name="T9" fmla="*/ 0 h 134"/>
                  <a:gd name="T10" fmla="*/ 67 w 134"/>
                  <a:gd name="T11" fmla="*/ 126 h 134"/>
                  <a:gd name="T12" fmla="*/ 8 w 134"/>
                  <a:gd name="T13" fmla="*/ 67 h 134"/>
                  <a:gd name="T14" fmla="*/ 67 w 134"/>
                  <a:gd name="T15" fmla="*/ 8 h 134"/>
                  <a:gd name="T16" fmla="*/ 126 w 134"/>
                  <a:gd name="T17" fmla="*/ 67 h 134"/>
                  <a:gd name="T18" fmla="*/ 67 w 134"/>
                  <a:gd name="T19" fmla="*/ 1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  <a:close/>
                    <a:moveTo>
                      <a:pt x="67" y="126"/>
                    </a:moveTo>
                    <a:cubicBezTo>
                      <a:pt x="34" y="126"/>
                      <a:pt x="8" y="100"/>
                      <a:pt x="8" y="67"/>
                    </a:cubicBezTo>
                    <a:cubicBezTo>
                      <a:pt x="8" y="34"/>
                      <a:pt x="34" y="8"/>
                      <a:pt x="67" y="8"/>
                    </a:cubicBezTo>
                    <a:cubicBezTo>
                      <a:pt x="100" y="8"/>
                      <a:pt x="126" y="34"/>
                      <a:pt x="126" y="67"/>
                    </a:cubicBezTo>
                    <a:cubicBezTo>
                      <a:pt x="126" y="100"/>
                      <a:pt x="100" y="126"/>
                      <a:pt x="67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2"/>
              <p:cNvSpPr>
                <a:spLocks noEditPoints="1"/>
              </p:cNvSpPr>
              <p:nvPr/>
            </p:nvSpPr>
            <p:spPr bwMode="auto">
              <a:xfrm>
                <a:off x="9037638" y="481013"/>
                <a:ext cx="292100" cy="29051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38 w 77"/>
                  <a:gd name="T11" fmla="*/ 68 h 77"/>
                  <a:gd name="T12" fmla="*/ 9 w 77"/>
                  <a:gd name="T13" fmla="*/ 39 h 77"/>
                  <a:gd name="T14" fmla="*/ 38 w 77"/>
                  <a:gd name="T15" fmla="*/ 10 h 77"/>
                  <a:gd name="T16" fmla="*/ 67 w 77"/>
                  <a:gd name="T17" fmla="*/ 39 h 77"/>
                  <a:gd name="T18" fmla="*/ 38 w 77"/>
                  <a:gd name="T19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8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59" y="77"/>
                      <a:pt x="77" y="60"/>
                      <a:pt x="77" y="39"/>
                    </a:cubicBezTo>
                    <a:cubicBezTo>
                      <a:pt x="77" y="18"/>
                      <a:pt x="59" y="0"/>
                      <a:pt x="38" y="0"/>
                    </a:cubicBezTo>
                    <a:close/>
                    <a:moveTo>
                      <a:pt x="38" y="68"/>
                    </a:moveTo>
                    <a:cubicBezTo>
                      <a:pt x="22" y="68"/>
                      <a:pt x="9" y="55"/>
                      <a:pt x="9" y="39"/>
                    </a:cubicBezTo>
                    <a:cubicBezTo>
                      <a:pt x="9" y="23"/>
                      <a:pt x="22" y="10"/>
                      <a:pt x="38" y="10"/>
                    </a:cubicBezTo>
                    <a:cubicBezTo>
                      <a:pt x="54" y="10"/>
                      <a:pt x="67" y="23"/>
                      <a:pt x="67" y="39"/>
                    </a:cubicBezTo>
                    <a:cubicBezTo>
                      <a:pt x="67" y="55"/>
                      <a:pt x="54" y="68"/>
                      <a:pt x="38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6" name="Group 72"/>
          <p:cNvGrpSpPr/>
          <p:nvPr/>
        </p:nvGrpSpPr>
        <p:grpSpPr>
          <a:xfrm>
            <a:off x="4250864" y="1496175"/>
            <a:ext cx="716614" cy="636770"/>
            <a:chOff x="5808663" y="5129213"/>
            <a:chExt cx="1154112" cy="1025525"/>
          </a:xfrm>
          <a:solidFill>
            <a:srgbClr val="6EA92D"/>
          </a:solidFill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5808663" y="5129213"/>
              <a:ext cx="1154112" cy="1025525"/>
            </a:xfrm>
            <a:custGeom>
              <a:avLst/>
              <a:gdLst>
                <a:gd name="T0" fmla="*/ 342 w 615"/>
                <a:gd name="T1" fmla="*/ 0 h 546"/>
                <a:gd name="T2" fmla="*/ 69 w 615"/>
                <a:gd name="T3" fmla="*/ 266 h 546"/>
                <a:gd name="T4" fmla="*/ 0 w 615"/>
                <a:gd name="T5" fmla="*/ 266 h 546"/>
                <a:gd name="T6" fmla="*/ 105 w 615"/>
                <a:gd name="T7" fmla="*/ 377 h 546"/>
                <a:gd name="T8" fmla="*/ 209 w 615"/>
                <a:gd name="T9" fmla="*/ 266 h 546"/>
                <a:gd name="T10" fmla="*/ 140 w 615"/>
                <a:gd name="T11" fmla="*/ 266 h 546"/>
                <a:gd name="T12" fmla="*/ 342 w 615"/>
                <a:gd name="T13" fmla="*/ 71 h 546"/>
                <a:gd name="T14" fmla="*/ 545 w 615"/>
                <a:gd name="T15" fmla="*/ 273 h 546"/>
                <a:gd name="T16" fmla="*/ 342 w 615"/>
                <a:gd name="T17" fmla="*/ 476 h 546"/>
                <a:gd name="T18" fmla="*/ 179 w 615"/>
                <a:gd name="T19" fmla="*/ 393 h 546"/>
                <a:gd name="T20" fmla="*/ 123 w 615"/>
                <a:gd name="T21" fmla="*/ 437 h 546"/>
                <a:gd name="T22" fmla="*/ 342 w 615"/>
                <a:gd name="T23" fmla="*/ 546 h 546"/>
                <a:gd name="T24" fmla="*/ 615 w 615"/>
                <a:gd name="T25" fmla="*/ 273 h 546"/>
                <a:gd name="T26" fmla="*/ 342 w 615"/>
                <a:gd name="T2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5" h="546">
                  <a:moveTo>
                    <a:pt x="342" y="0"/>
                  </a:moveTo>
                  <a:cubicBezTo>
                    <a:pt x="194" y="0"/>
                    <a:pt x="73" y="119"/>
                    <a:pt x="69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05" y="377"/>
                    <a:pt x="105" y="377"/>
                    <a:pt x="105" y="377"/>
                  </a:cubicBezTo>
                  <a:cubicBezTo>
                    <a:pt x="209" y="266"/>
                    <a:pt x="209" y="266"/>
                    <a:pt x="209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3" y="158"/>
                    <a:pt x="232" y="71"/>
                    <a:pt x="342" y="71"/>
                  </a:cubicBezTo>
                  <a:cubicBezTo>
                    <a:pt x="454" y="71"/>
                    <a:pt x="545" y="161"/>
                    <a:pt x="545" y="273"/>
                  </a:cubicBezTo>
                  <a:cubicBezTo>
                    <a:pt x="545" y="385"/>
                    <a:pt x="454" y="476"/>
                    <a:pt x="342" y="476"/>
                  </a:cubicBezTo>
                  <a:cubicBezTo>
                    <a:pt x="275" y="476"/>
                    <a:pt x="216" y="443"/>
                    <a:pt x="179" y="393"/>
                  </a:cubicBezTo>
                  <a:cubicBezTo>
                    <a:pt x="123" y="437"/>
                    <a:pt x="123" y="437"/>
                    <a:pt x="123" y="437"/>
                  </a:cubicBezTo>
                  <a:cubicBezTo>
                    <a:pt x="173" y="503"/>
                    <a:pt x="253" y="546"/>
                    <a:pt x="342" y="546"/>
                  </a:cubicBezTo>
                  <a:cubicBezTo>
                    <a:pt x="493" y="546"/>
                    <a:pt x="615" y="424"/>
                    <a:pt x="615" y="273"/>
                  </a:cubicBezTo>
                  <a:cubicBezTo>
                    <a:pt x="615" y="122"/>
                    <a:pt x="493" y="0"/>
                    <a:pt x="3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 rot="4474345">
              <a:off x="6279978" y="5432066"/>
              <a:ext cx="470363" cy="366135"/>
            </a:xfrm>
            <a:custGeom>
              <a:avLst/>
              <a:gdLst>
                <a:gd name="T0" fmla="*/ 2 w 241"/>
                <a:gd name="T1" fmla="*/ 17 h 188"/>
                <a:gd name="T2" fmla="*/ 5 w 241"/>
                <a:gd name="T3" fmla="*/ 37 h 188"/>
                <a:gd name="T4" fmla="*/ 106 w 241"/>
                <a:gd name="T5" fmla="*/ 179 h 188"/>
                <a:gd name="T6" fmla="*/ 110 w 241"/>
                <a:gd name="T7" fmla="*/ 183 h 188"/>
                <a:gd name="T8" fmla="*/ 114 w 241"/>
                <a:gd name="T9" fmla="*/ 185 h 188"/>
                <a:gd name="T10" fmla="*/ 118 w 241"/>
                <a:gd name="T11" fmla="*/ 187 h 188"/>
                <a:gd name="T12" fmla="*/ 122 w 241"/>
                <a:gd name="T13" fmla="*/ 188 h 188"/>
                <a:gd name="T14" fmla="*/ 126 w 241"/>
                <a:gd name="T15" fmla="*/ 188 h 188"/>
                <a:gd name="T16" fmla="*/ 130 w 241"/>
                <a:gd name="T17" fmla="*/ 187 h 188"/>
                <a:gd name="T18" fmla="*/ 227 w 241"/>
                <a:gd name="T19" fmla="*/ 147 h 188"/>
                <a:gd name="T20" fmla="*/ 240 w 241"/>
                <a:gd name="T21" fmla="*/ 134 h 188"/>
                <a:gd name="T22" fmla="*/ 239 w 241"/>
                <a:gd name="T23" fmla="*/ 119 h 188"/>
                <a:gd name="T24" fmla="*/ 227 w 241"/>
                <a:gd name="T25" fmla="*/ 107 h 188"/>
                <a:gd name="T26" fmla="*/ 211 w 241"/>
                <a:gd name="T27" fmla="*/ 107 h 188"/>
                <a:gd name="T28" fmla="*/ 131 w 241"/>
                <a:gd name="T29" fmla="*/ 140 h 188"/>
                <a:gd name="T30" fmla="*/ 40 w 241"/>
                <a:gd name="T31" fmla="*/ 12 h 188"/>
                <a:gd name="T32" fmla="*/ 10 w 241"/>
                <a:gd name="T33" fmla="*/ 6 h 188"/>
                <a:gd name="T34" fmla="*/ 2 w 241"/>
                <a:gd name="T35" fmla="*/ 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188">
                  <a:moveTo>
                    <a:pt x="2" y="17"/>
                  </a:moveTo>
                  <a:cubicBezTo>
                    <a:pt x="0" y="24"/>
                    <a:pt x="1" y="31"/>
                    <a:pt x="5" y="37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8" y="182"/>
                    <a:pt x="109" y="182"/>
                    <a:pt x="110" y="183"/>
                  </a:cubicBezTo>
                  <a:cubicBezTo>
                    <a:pt x="111" y="184"/>
                    <a:pt x="112" y="185"/>
                    <a:pt x="114" y="185"/>
                  </a:cubicBezTo>
                  <a:cubicBezTo>
                    <a:pt x="115" y="186"/>
                    <a:pt x="116" y="186"/>
                    <a:pt x="118" y="187"/>
                  </a:cubicBezTo>
                  <a:cubicBezTo>
                    <a:pt x="119" y="187"/>
                    <a:pt x="120" y="188"/>
                    <a:pt x="122" y="188"/>
                  </a:cubicBezTo>
                  <a:cubicBezTo>
                    <a:pt x="123" y="188"/>
                    <a:pt x="124" y="188"/>
                    <a:pt x="126" y="188"/>
                  </a:cubicBezTo>
                  <a:cubicBezTo>
                    <a:pt x="127" y="187"/>
                    <a:pt x="128" y="187"/>
                    <a:pt x="130" y="187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33" y="145"/>
                    <a:pt x="238" y="140"/>
                    <a:pt x="240" y="134"/>
                  </a:cubicBezTo>
                  <a:cubicBezTo>
                    <a:pt x="241" y="129"/>
                    <a:pt x="241" y="124"/>
                    <a:pt x="239" y="119"/>
                  </a:cubicBezTo>
                  <a:cubicBezTo>
                    <a:pt x="237" y="114"/>
                    <a:pt x="233" y="109"/>
                    <a:pt x="227" y="107"/>
                  </a:cubicBezTo>
                  <a:cubicBezTo>
                    <a:pt x="222" y="105"/>
                    <a:pt x="216" y="105"/>
                    <a:pt x="211" y="107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3" y="2"/>
                    <a:pt x="19" y="0"/>
                    <a:pt x="10" y="6"/>
                  </a:cubicBezTo>
                  <a:cubicBezTo>
                    <a:pt x="6" y="9"/>
                    <a:pt x="3" y="1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155"/>
          <p:cNvGrpSpPr/>
          <p:nvPr/>
        </p:nvGrpSpPr>
        <p:grpSpPr>
          <a:xfrm>
            <a:off x="7301517" y="1507813"/>
            <a:ext cx="426414" cy="620239"/>
            <a:chOff x="4029075" y="2071688"/>
            <a:chExt cx="331787" cy="482600"/>
          </a:xfrm>
          <a:solidFill>
            <a:srgbClr val="6EA92D"/>
          </a:solidFill>
        </p:grpSpPr>
        <p:sp>
          <p:nvSpPr>
            <p:cNvPr id="50" name="Oval 69"/>
            <p:cNvSpPr>
              <a:spLocks noChangeArrowheads="1"/>
            </p:cNvSpPr>
            <p:nvPr/>
          </p:nvSpPr>
          <p:spPr bwMode="auto">
            <a:xfrm>
              <a:off x="4164013" y="2208213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1" name="Oval 70"/>
            <p:cNvSpPr>
              <a:spLocks noChangeArrowheads="1"/>
            </p:cNvSpPr>
            <p:nvPr/>
          </p:nvSpPr>
          <p:spPr bwMode="auto">
            <a:xfrm>
              <a:off x="4164013" y="2389188"/>
              <a:ext cx="30162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2" name="Oval 71"/>
            <p:cNvSpPr>
              <a:spLocks noChangeArrowheads="1"/>
            </p:cNvSpPr>
            <p:nvPr/>
          </p:nvSpPr>
          <p:spPr bwMode="auto">
            <a:xfrm>
              <a:off x="4073525" y="2298701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3" name="Oval 72"/>
            <p:cNvSpPr>
              <a:spLocks noChangeArrowheads="1"/>
            </p:cNvSpPr>
            <p:nvPr/>
          </p:nvSpPr>
          <p:spPr bwMode="auto">
            <a:xfrm>
              <a:off x="4254500" y="2298701"/>
              <a:ext cx="30162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73"/>
            <p:cNvSpPr>
              <a:spLocks/>
            </p:cNvSpPr>
            <p:nvPr/>
          </p:nvSpPr>
          <p:spPr bwMode="auto">
            <a:xfrm>
              <a:off x="4100513" y="2362201"/>
              <a:ext cx="30162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5" name="Freeform 74"/>
            <p:cNvSpPr>
              <a:spLocks/>
            </p:cNvSpPr>
            <p:nvPr/>
          </p:nvSpPr>
          <p:spPr bwMode="auto">
            <a:xfrm>
              <a:off x="4100513" y="2233613"/>
              <a:ext cx="30162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4229100" y="2362201"/>
              <a:ext cx="30162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76"/>
            <p:cNvSpPr>
              <a:spLocks noEditPoints="1"/>
            </p:cNvSpPr>
            <p:nvPr/>
          </p:nvSpPr>
          <p:spPr bwMode="auto">
            <a:xfrm>
              <a:off x="4029075" y="2071688"/>
              <a:ext cx="331787" cy="482600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>
              <a:off x="4164013" y="2238376"/>
              <a:ext cx="90487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257174" y="4156137"/>
            <a:ext cx="1196419" cy="1184823"/>
            <a:chOff x="1333204" y="3548119"/>
            <a:chExt cx="507398" cy="502480"/>
          </a:xfrm>
        </p:grpSpPr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1333204" y="3548119"/>
              <a:ext cx="507398" cy="492682"/>
            </a:xfrm>
            <a:custGeom>
              <a:avLst/>
              <a:gdLst>
                <a:gd name="T0" fmla="*/ 96 w 108"/>
                <a:gd name="T1" fmla="*/ 75 h 105"/>
                <a:gd name="T2" fmla="*/ 83 w 108"/>
                <a:gd name="T3" fmla="*/ 72 h 105"/>
                <a:gd name="T4" fmla="*/ 67 w 108"/>
                <a:gd name="T5" fmla="*/ 65 h 105"/>
                <a:gd name="T6" fmla="*/ 66 w 108"/>
                <a:gd name="T7" fmla="*/ 62 h 105"/>
                <a:gd name="T8" fmla="*/ 66 w 108"/>
                <a:gd name="T9" fmla="*/ 57 h 105"/>
                <a:gd name="T10" fmla="*/ 69 w 108"/>
                <a:gd name="T11" fmla="*/ 52 h 105"/>
                <a:gd name="T12" fmla="*/ 73 w 108"/>
                <a:gd name="T13" fmla="*/ 44 h 105"/>
                <a:gd name="T14" fmla="*/ 75 w 108"/>
                <a:gd name="T15" fmla="*/ 39 h 105"/>
                <a:gd name="T16" fmla="*/ 77 w 108"/>
                <a:gd name="T17" fmla="*/ 26 h 105"/>
                <a:gd name="T18" fmla="*/ 76 w 108"/>
                <a:gd name="T19" fmla="*/ 26 h 105"/>
                <a:gd name="T20" fmla="*/ 54 w 108"/>
                <a:gd name="T21" fmla="*/ 0 h 105"/>
                <a:gd name="T22" fmla="*/ 32 w 108"/>
                <a:gd name="T23" fmla="*/ 27 h 105"/>
                <a:gd name="T24" fmla="*/ 34 w 108"/>
                <a:gd name="T25" fmla="*/ 39 h 105"/>
                <a:gd name="T26" fmla="*/ 36 w 108"/>
                <a:gd name="T27" fmla="*/ 45 h 105"/>
                <a:gd name="T28" fmla="*/ 40 w 108"/>
                <a:gd name="T29" fmla="*/ 53 h 105"/>
                <a:gd name="T30" fmla="*/ 43 w 108"/>
                <a:gd name="T31" fmla="*/ 57 h 105"/>
                <a:gd name="T32" fmla="*/ 43 w 108"/>
                <a:gd name="T33" fmla="*/ 62 h 105"/>
                <a:gd name="T34" fmla="*/ 40 w 108"/>
                <a:gd name="T35" fmla="*/ 66 h 105"/>
                <a:gd name="T36" fmla="*/ 31 w 108"/>
                <a:gd name="T37" fmla="*/ 70 h 105"/>
                <a:gd name="T38" fmla="*/ 13 w 108"/>
                <a:gd name="T39" fmla="*/ 75 h 105"/>
                <a:gd name="T40" fmla="*/ 0 w 108"/>
                <a:gd name="T41" fmla="*/ 91 h 105"/>
                <a:gd name="T42" fmla="*/ 0 w 108"/>
                <a:gd name="T43" fmla="*/ 96 h 105"/>
                <a:gd name="T44" fmla="*/ 54 w 108"/>
                <a:gd name="T45" fmla="*/ 105 h 105"/>
                <a:gd name="T46" fmla="*/ 108 w 108"/>
                <a:gd name="T47" fmla="*/ 96 h 105"/>
                <a:gd name="T48" fmla="*/ 108 w 108"/>
                <a:gd name="T49" fmla="*/ 91 h 105"/>
                <a:gd name="T50" fmla="*/ 96 w 108"/>
                <a:gd name="T51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05">
                  <a:moveTo>
                    <a:pt x="96" y="75"/>
                  </a:moveTo>
                  <a:cubicBezTo>
                    <a:pt x="91" y="74"/>
                    <a:pt x="87" y="73"/>
                    <a:pt x="83" y="72"/>
                  </a:cubicBezTo>
                  <a:cubicBezTo>
                    <a:pt x="79" y="70"/>
                    <a:pt x="68" y="66"/>
                    <a:pt x="67" y="65"/>
                  </a:cubicBezTo>
                  <a:cubicBezTo>
                    <a:pt x="66" y="64"/>
                    <a:pt x="66" y="62"/>
                    <a:pt x="66" y="62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5"/>
                    <a:pt x="68" y="54"/>
                    <a:pt x="69" y="52"/>
                  </a:cubicBezTo>
                  <a:cubicBezTo>
                    <a:pt x="71" y="49"/>
                    <a:pt x="72" y="47"/>
                    <a:pt x="73" y="44"/>
                  </a:cubicBezTo>
                  <a:cubicBezTo>
                    <a:pt x="73" y="42"/>
                    <a:pt x="74" y="41"/>
                    <a:pt x="75" y="39"/>
                  </a:cubicBezTo>
                  <a:cubicBezTo>
                    <a:pt x="76" y="39"/>
                    <a:pt x="78" y="27"/>
                    <a:pt x="77" y="26"/>
                  </a:cubicBezTo>
                  <a:cubicBezTo>
                    <a:pt x="77" y="26"/>
                    <a:pt x="77" y="26"/>
                    <a:pt x="76" y="26"/>
                  </a:cubicBezTo>
                  <a:cubicBezTo>
                    <a:pt x="76" y="11"/>
                    <a:pt x="70" y="0"/>
                    <a:pt x="54" y="0"/>
                  </a:cubicBezTo>
                  <a:cubicBezTo>
                    <a:pt x="39" y="0"/>
                    <a:pt x="32" y="12"/>
                    <a:pt x="32" y="27"/>
                  </a:cubicBezTo>
                  <a:cubicBezTo>
                    <a:pt x="31" y="27"/>
                    <a:pt x="32" y="38"/>
                    <a:pt x="34" y="39"/>
                  </a:cubicBezTo>
                  <a:cubicBezTo>
                    <a:pt x="34" y="41"/>
                    <a:pt x="35" y="43"/>
                    <a:pt x="36" y="45"/>
                  </a:cubicBezTo>
                  <a:cubicBezTo>
                    <a:pt x="37" y="48"/>
                    <a:pt x="38" y="50"/>
                    <a:pt x="40" y="53"/>
                  </a:cubicBezTo>
                  <a:cubicBezTo>
                    <a:pt x="41" y="54"/>
                    <a:pt x="42" y="56"/>
                    <a:pt x="43" y="57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2" y="64"/>
                    <a:pt x="40" y="66"/>
                  </a:cubicBezTo>
                  <a:cubicBezTo>
                    <a:pt x="40" y="66"/>
                    <a:pt x="35" y="68"/>
                    <a:pt x="31" y="70"/>
                  </a:cubicBezTo>
                  <a:cubicBezTo>
                    <a:pt x="28" y="71"/>
                    <a:pt x="22" y="72"/>
                    <a:pt x="13" y="75"/>
                  </a:cubicBezTo>
                  <a:cubicBezTo>
                    <a:pt x="6" y="78"/>
                    <a:pt x="0" y="84"/>
                    <a:pt x="0" y="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3" y="101"/>
                    <a:pt x="33" y="105"/>
                    <a:pt x="54" y="105"/>
                  </a:cubicBezTo>
                  <a:cubicBezTo>
                    <a:pt x="75" y="105"/>
                    <a:pt x="94" y="102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84"/>
                    <a:pt x="104" y="77"/>
                    <a:pt x="96" y="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24"/>
            <p:cNvSpPr>
              <a:spLocks/>
            </p:cNvSpPr>
            <p:nvPr/>
          </p:nvSpPr>
          <p:spPr bwMode="auto">
            <a:xfrm>
              <a:off x="1552238" y="3912472"/>
              <a:ext cx="74938" cy="138127"/>
            </a:xfrm>
            <a:custGeom>
              <a:avLst/>
              <a:gdLst>
                <a:gd name="T0" fmla="*/ 6 w 43"/>
                <a:gd name="T1" fmla="*/ 64 h 64"/>
                <a:gd name="T2" fmla="*/ 37 w 43"/>
                <a:gd name="T3" fmla="*/ 64 h 64"/>
                <a:gd name="T4" fmla="*/ 30 w 43"/>
                <a:gd name="T5" fmla="*/ 32 h 64"/>
                <a:gd name="T6" fmla="*/ 43 w 43"/>
                <a:gd name="T7" fmla="*/ 15 h 64"/>
                <a:gd name="T8" fmla="*/ 21 w 43"/>
                <a:gd name="T9" fmla="*/ 0 h 64"/>
                <a:gd name="T10" fmla="*/ 0 w 43"/>
                <a:gd name="T11" fmla="*/ 15 h 64"/>
                <a:gd name="T12" fmla="*/ 13 w 43"/>
                <a:gd name="T13" fmla="*/ 32 h 64"/>
                <a:gd name="T14" fmla="*/ 6 w 4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4">
                  <a:moveTo>
                    <a:pt x="6" y="64"/>
                  </a:moveTo>
                  <a:cubicBezTo>
                    <a:pt x="37" y="64"/>
                    <a:pt x="37" y="64"/>
                    <a:pt x="37" y="64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0" y="0"/>
                    <a:pt x="21" y="0"/>
                  </a:cubicBezTo>
                  <a:cubicBezTo>
                    <a:pt x="13" y="0"/>
                    <a:pt x="0" y="15"/>
                    <a:pt x="0" y="15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6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2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Acquisition Methods – </a:t>
            </a:r>
            <a:r>
              <a:rPr lang="en-US" sz="2400" dirty="0">
                <a:solidFill>
                  <a:srgbClr val="0070C0"/>
                </a:solidFill>
              </a:rPr>
              <a:t>YBP</a:t>
            </a:r>
            <a:r>
              <a:rPr lang="en-US" sz="2400" dirty="0"/>
              <a:t> </a:t>
            </a:r>
            <a:r>
              <a:rPr lang="en-US" sz="2400" dirty="0" smtClean="0"/>
              <a:t>Real-Time </a:t>
            </a:r>
            <a:r>
              <a:rPr lang="en-US" sz="2400" dirty="0"/>
              <a:t>Acquisition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7" y="944116"/>
            <a:ext cx="8809801" cy="5026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467348" y="2834968"/>
            <a:ext cx="4067036" cy="222864"/>
          </a:xfrm>
          <a:prstGeom prst="roundRect">
            <a:avLst/>
          </a:prstGeom>
          <a:noFill/>
          <a:ln w="28575">
            <a:solidFill>
              <a:srgbClr val="6FAC0C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35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59566" y="4498173"/>
            <a:ext cx="842425" cy="222864"/>
          </a:xfrm>
          <a:prstGeom prst="roundRect">
            <a:avLst/>
          </a:prstGeom>
          <a:noFill/>
          <a:ln w="28575">
            <a:solidFill>
              <a:srgbClr val="6FAC0C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35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8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9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345" y="111422"/>
            <a:ext cx="8156838" cy="474938"/>
          </a:xfrm>
        </p:spPr>
        <p:txBody>
          <a:bodyPr>
            <a:noAutofit/>
          </a:bodyPr>
          <a:lstStyle/>
          <a:p>
            <a:r>
              <a:rPr lang="en-US" sz="2400" dirty="0"/>
              <a:t>Acquisition Methods – </a:t>
            </a:r>
            <a:r>
              <a:rPr lang="en-US" sz="2400" dirty="0">
                <a:solidFill>
                  <a:srgbClr val="0070C0"/>
                </a:solidFill>
              </a:rPr>
              <a:t>Harrassowitz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Ongoing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5" y="1815499"/>
            <a:ext cx="6607165" cy="442416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12836" y="1815499"/>
            <a:ext cx="6740514" cy="442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2" y="806704"/>
            <a:ext cx="8346815" cy="56014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874" y="118656"/>
            <a:ext cx="6436432" cy="4749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Alma Integration with Amazon</a:t>
            </a:r>
            <a:endParaRPr lang="en-US" sz="24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276993" y="1539888"/>
            <a:ext cx="8543449" cy="4624918"/>
            <a:chOff x="358975" y="2152168"/>
            <a:chExt cx="7548212" cy="4086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76" y="2152168"/>
              <a:ext cx="7548211" cy="40861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975" y="2376481"/>
              <a:ext cx="7548211" cy="38618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83" y="870648"/>
            <a:ext cx="2028533" cy="29616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257451" y="789690"/>
            <a:ext cx="446258" cy="4361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74758" y="789690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92064" y="789690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3</a:t>
            </a:r>
            <a:endParaRPr lang="en-US" sz="1600" b="1" dirty="0">
              <a:solidFill>
                <a:prstClr val="white"/>
              </a:solidFill>
            </a:endParaRPr>
          </a:p>
        </p:txBody>
      </p:sp>
      <p:grpSp>
        <p:nvGrpSpPr>
          <p:cNvPr id="33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2" descr="D:\SHARPdesign\Exlibris\dvir\analytics-december2013\pics\coming-so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2950" y="244488"/>
            <a:ext cx="1424262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1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1" y="1659799"/>
            <a:ext cx="7548211" cy="40861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1218" y="119628"/>
            <a:ext cx="8165705" cy="474938"/>
          </a:xfrm>
        </p:spPr>
        <p:txBody>
          <a:bodyPr>
            <a:normAutofit/>
          </a:bodyPr>
          <a:lstStyle/>
          <a:p>
            <a:r>
              <a:rPr lang="en-US" sz="2400" dirty="0"/>
              <a:t>Acquisition Methods – </a:t>
            </a:r>
            <a:r>
              <a:rPr lang="en-US" sz="2400" dirty="0" smtClean="0">
                <a:solidFill>
                  <a:srgbClr val="0070C0"/>
                </a:solidFill>
              </a:rPr>
              <a:t>Integration with Amazon</a:t>
            </a:r>
            <a:endParaRPr lang="en-US" sz="24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566884" y="1512844"/>
            <a:ext cx="8264621" cy="4935688"/>
            <a:chOff x="393896" y="1948214"/>
            <a:chExt cx="7513292" cy="4486989"/>
          </a:xfrm>
        </p:grpSpPr>
        <p:sp>
          <p:nvSpPr>
            <p:cNvPr id="2" name="Rectangle 1"/>
            <p:cNvSpPr/>
            <p:nvPr/>
          </p:nvSpPr>
          <p:spPr>
            <a:xfrm>
              <a:off x="393896" y="1948214"/>
              <a:ext cx="7513292" cy="44869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519" y="2138100"/>
              <a:ext cx="6355723" cy="4079081"/>
            </a:xfrm>
            <a:prstGeom prst="rect">
              <a:avLst/>
            </a:prstGeom>
          </p:spPr>
        </p:pic>
      </p:grpSp>
      <p:sp>
        <p:nvSpPr>
          <p:cNvPr id="16" name="Oval 15"/>
          <p:cNvSpPr/>
          <p:nvPr/>
        </p:nvSpPr>
        <p:spPr>
          <a:xfrm>
            <a:off x="257451" y="730698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4758" y="730698"/>
            <a:ext cx="446258" cy="4361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92064" y="730698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3</a:t>
            </a:r>
            <a:endParaRPr lang="en-US" sz="1600" b="1" dirty="0">
              <a:solidFill>
                <a:prstClr val="white"/>
              </a:solidFill>
            </a:endParaRPr>
          </a:p>
        </p:txBody>
      </p:sp>
      <p:grpSp>
        <p:nvGrpSpPr>
          <p:cNvPr id="31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D:\SHARPdesign\Exlibris\dvir\analytics-december2013\pics\coming-s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950" y="244488"/>
            <a:ext cx="1424262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6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6" y="1716060"/>
            <a:ext cx="7548211" cy="29247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3902" y="117838"/>
            <a:ext cx="7585437" cy="474938"/>
          </a:xfrm>
        </p:spPr>
        <p:txBody>
          <a:bodyPr>
            <a:normAutofit/>
          </a:bodyPr>
          <a:lstStyle/>
          <a:p>
            <a:r>
              <a:rPr lang="en-US" sz="2400" dirty="0"/>
              <a:t>Acquisition Methods – </a:t>
            </a:r>
            <a:r>
              <a:rPr lang="en-US" sz="2400" dirty="0" smtClean="0">
                <a:solidFill>
                  <a:srgbClr val="0070C0"/>
                </a:solidFill>
              </a:rPr>
              <a:t>Integration with Amazon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7" y="1525422"/>
            <a:ext cx="8461467" cy="32842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257451" y="730698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74758" y="730698"/>
            <a:ext cx="446258" cy="436116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92064" y="730698"/>
            <a:ext cx="446258" cy="4361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3</a:t>
            </a:r>
            <a:endParaRPr lang="en-US" sz="1600" b="1" dirty="0">
              <a:solidFill>
                <a:prstClr val="white"/>
              </a:solidFill>
            </a:endParaRPr>
          </a:p>
        </p:txBody>
      </p:sp>
      <p:grpSp>
        <p:nvGrpSpPr>
          <p:cNvPr id="31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D:\SHARPdesign\Exlibris\dvir\analytics-december2013\pics\coming-so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950" y="244488"/>
            <a:ext cx="1424262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8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088" y="677736"/>
            <a:ext cx="5010912" cy="590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Optimizing Acquisitions </a:t>
            </a:r>
            <a:r>
              <a:rPr lang="en-US" sz="2400" dirty="0">
                <a:solidFill>
                  <a:schemeClr val="tx1"/>
                </a:solidFill>
              </a:rPr>
              <a:t>– Looking further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2" y="1018654"/>
            <a:ext cx="3324483" cy="502556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Real-Time </a:t>
            </a:r>
            <a:r>
              <a:rPr lang="en-US" sz="2400" dirty="0"/>
              <a:t>Availability and </a:t>
            </a:r>
            <a:r>
              <a:rPr lang="en-US" sz="2400" dirty="0" smtClean="0"/>
              <a:t>Pricing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Patron Purchase Request </a:t>
            </a:r>
            <a:endParaRPr lang="en-US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Evidence-Based Selection (EBS</a:t>
            </a:r>
            <a:r>
              <a:rPr lang="en-US" sz="2400" dirty="0" smtClean="0"/>
              <a:t>)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Article Processing Charges (APC) 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499995" lvl="1" indent="-285750"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grpSp>
        <p:nvGrpSpPr>
          <p:cNvPr id="25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1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82662" y="3796343"/>
            <a:ext cx="4082966" cy="246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2662" y="1056302"/>
            <a:ext cx="4082966" cy="2619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254" y="1056302"/>
            <a:ext cx="4177559" cy="520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Advanced Acquisition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05255" y="1018288"/>
            <a:ext cx="4177558" cy="559295"/>
          </a:xfrm>
          <a:prstGeom prst="homePlate">
            <a:avLst>
              <a:gd name="adj" fmla="val 0"/>
            </a:avLst>
          </a:prstGeom>
          <a:solidFill>
            <a:srgbClr val="2B4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 230"/>
          <p:cNvSpPr>
            <a:spLocks noEditPoints="1"/>
          </p:cNvSpPr>
          <p:nvPr/>
        </p:nvSpPr>
        <p:spPr bwMode="auto">
          <a:xfrm>
            <a:off x="391492" y="1137689"/>
            <a:ext cx="320492" cy="320492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187" y="1113269"/>
            <a:ext cx="17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Already in Alma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984" y="1729241"/>
            <a:ext cx="355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PDA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Joint Acquisitions</a:t>
            </a:r>
          </a:p>
          <a:p>
            <a:pPr marL="742950" lvl="2" indent="-144000">
              <a:lnSpc>
                <a:spcPct val="125000"/>
              </a:lnSpc>
              <a:buClr>
                <a:srgbClr val="2B431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Purchase</a:t>
            </a:r>
          </a:p>
          <a:p>
            <a:pPr marL="742950" lvl="2" indent="-144000">
              <a:lnSpc>
                <a:spcPct val="125000"/>
              </a:lnSpc>
              <a:buClr>
                <a:srgbClr val="2B431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Negotiation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Shelf Ready (EDI, EOD)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RT Acquisition </a:t>
            </a:r>
            <a:r>
              <a:rPr lang="en-GB" sz="20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cs typeface="Calibri" panose="020F0502020204030204" pitchFamily="34" charset="0"/>
              </a:rPr>
              <a:t>YBP, HARRASOWITZ)</a:t>
            </a: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Freeform 230"/>
          <p:cNvSpPr>
            <a:spLocks noEditPoints="1"/>
          </p:cNvSpPr>
          <p:nvPr/>
        </p:nvSpPr>
        <p:spPr bwMode="auto">
          <a:xfrm>
            <a:off x="426522" y="1852876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2B4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230"/>
          <p:cNvSpPr>
            <a:spLocks noEditPoints="1"/>
          </p:cNvSpPr>
          <p:nvPr/>
        </p:nvSpPr>
        <p:spPr bwMode="auto">
          <a:xfrm>
            <a:off x="426522" y="2368959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2B4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30"/>
          <p:cNvSpPr>
            <a:spLocks noEditPoints="1"/>
          </p:cNvSpPr>
          <p:nvPr/>
        </p:nvSpPr>
        <p:spPr bwMode="auto">
          <a:xfrm>
            <a:off x="437781" y="3714213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2B4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666896" y="1018288"/>
            <a:ext cx="4098732" cy="559295"/>
          </a:xfrm>
          <a:prstGeom prst="homePlate">
            <a:avLst>
              <a:gd name="adj" fmla="val 0"/>
            </a:avLst>
          </a:prstGeom>
          <a:solidFill>
            <a:srgbClr val="6E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2565" y="1113269"/>
            <a:ext cx="11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Near Term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08443" y="1111694"/>
            <a:ext cx="368291" cy="372483"/>
            <a:chOff x="-1595892" y="617085"/>
            <a:chExt cx="1255713" cy="1270000"/>
          </a:xfrm>
          <a:solidFill>
            <a:schemeClr val="bg1"/>
          </a:solidFill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1008517" y="1039360"/>
              <a:ext cx="249238" cy="341313"/>
            </a:xfrm>
            <a:custGeom>
              <a:avLst/>
              <a:gdLst>
                <a:gd name="T0" fmla="*/ 263 w 314"/>
                <a:gd name="T1" fmla="*/ 330 h 431"/>
                <a:gd name="T2" fmla="*/ 101 w 314"/>
                <a:gd name="T3" fmla="*/ 330 h 431"/>
                <a:gd name="T4" fmla="*/ 101 w 314"/>
                <a:gd name="T5" fmla="*/ 51 h 431"/>
                <a:gd name="T6" fmla="*/ 50 w 314"/>
                <a:gd name="T7" fmla="*/ 0 h 431"/>
                <a:gd name="T8" fmla="*/ 0 w 314"/>
                <a:gd name="T9" fmla="*/ 51 h 431"/>
                <a:gd name="T10" fmla="*/ 0 w 314"/>
                <a:gd name="T11" fmla="*/ 381 h 431"/>
                <a:gd name="T12" fmla="*/ 50 w 314"/>
                <a:gd name="T13" fmla="*/ 431 h 431"/>
                <a:gd name="T14" fmla="*/ 263 w 314"/>
                <a:gd name="T15" fmla="*/ 431 h 431"/>
                <a:gd name="T16" fmla="*/ 314 w 314"/>
                <a:gd name="T17" fmla="*/ 381 h 431"/>
                <a:gd name="T18" fmla="*/ 263 w 314"/>
                <a:gd name="T19" fmla="*/ 3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31">
                  <a:moveTo>
                    <a:pt x="263" y="330"/>
                  </a:moveTo>
                  <a:cubicBezTo>
                    <a:pt x="101" y="330"/>
                    <a:pt x="101" y="330"/>
                    <a:pt x="101" y="33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09"/>
                    <a:pt x="22" y="431"/>
                    <a:pt x="50" y="431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91" y="431"/>
                    <a:pt x="314" y="409"/>
                    <a:pt x="314" y="381"/>
                  </a:cubicBezTo>
                  <a:cubicBezTo>
                    <a:pt x="314" y="353"/>
                    <a:pt x="291" y="330"/>
                    <a:pt x="263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846592" y="645660"/>
              <a:ext cx="506413" cy="476250"/>
            </a:xfrm>
            <a:custGeom>
              <a:avLst/>
              <a:gdLst>
                <a:gd name="T0" fmla="*/ 540 w 639"/>
                <a:gd name="T1" fmla="*/ 600 h 600"/>
                <a:gd name="T2" fmla="*/ 639 w 639"/>
                <a:gd name="T3" fmla="*/ 355 h 600"/>
                <a:gd name="T4" fmla="*/ 284 w 639"/>
                <a:gd name="T5" fmla="*/ 0 h 600"/>
                <a:gd name="T6" fmla="*/ 0 w 639"/>
                <a:gd name="T7" fmla="*/ 144 h 600"/>
                <a:gd name="T8" fmla="*/ 540 w 639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00">
                  <a:moveTo>
                    <a:pt x="540" y="600"/>
                  </a:moveTo>
                  <a:cubicBezTo>
                    <a:pt x="601" y="537"/>
                    <a:pt x="639" y="450"/>
                    <a:pt x="639" y="355"/>
                  </a:cubicBezTo>
                  <a:cubicBezTo>
                    <a:pt x="639" y="159"/>
                    <a:pt x="480" y="0"/>
                    <a:pt x="284" y="0"/>
                  </a:cubicBezTo>
                  <a:cubicBezTo>
                    <a:pt x="167" y="0"/>
                    <a:pt x="64" y="57"/>
                    <a:pt x="0" y="144"/>
                  </a:cubicBezTo>
                  <a:cubicBezTo>
                    <a:pt x="249" y="196"/>
                    <a:pt x="451" y="370"/>
                    <a:pt x="540" y="6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595892" y="645660"/>
              <a:ext cx="506413" cy="476250"/>
            </a:xfrm>
            <a:custGeom>
              <a:avLst/>
              <a:gdLst>
                <a:gd name="T0" fmla="*/ 640 w 640"/>
                <a:gd name="T1" fmla="*/ 144 h 601"/>
                <a:gd name="T2" fmla="*/ 356 w 640"/>
                <a:gd name="T3" fmla="*/ 0 h 601"/>
                <a:gd name="T4" fmla="*/ 0 w 640"/>
                <a:gd name="T5" fmla="*/ 355 h 601"/>
                <a:gd name="T6" fmla="*/ 100 w 640"/>
                <a:gd name="T7" fmla="*/ 601 h 601"/>
                <a:gd name="T8" fmla="*/ 640 w 640"/>
                <a:gd name="T9" fmla="*/ 1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601">
                  <a:moveTo>
                    <a:pt x="640" y="144"/>
                  </a:moveTo>
                  <a:cubicBezTo>
                    <a:pt x="576" y="57"/>
                    <a:pt x="473" y="0"/>
                    <a:pt x="356" y="0"/>
                  </a:cubicBezTo>
                  <a:cubicBezTo>
                    <a:pt x="160" y="0"/>
                    <a:pt x="0" y="159"/>
                    <a:pt x="0" y="355"/>
                  </a:cubicBezTo>
                  <a:cubicBezTo>
                    <a:pt x="0" y="451"/>
                    <a:pt x="39" y="537"/>
                    <a:pt x="100" y="601"/>
                  </a:cubicBezTo>
                  <a:cubicBezTo>
                    <a:pt x="189" y="370"/>
                    <a:pt x="391" y="196"/>
                    <a:pt x="64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-1486355" y="617085"/>
              <a:ext cx="1035051" cy="1270000"/>
            </a:xfrm>
            <a:custGeom>
              <a:avLst/>
              <a:gdLst>
                <a:gd name="T0" fmla="*/ 1305 w 1305"/>
                <a:gd name="T1" fmla="*/ 901 h 1604"/>
                <a:gd name="T2" fmla="*/ 682 w 1305"/>
                <a:gd name="T3" fmla="*/ 250 h 1604"/>
                <a:gd name="T4" fmla="*/ 682 w 1305"/>
                <a:gd name="T5" fmla="*/ 138 h 1604"/>
                <a:gd name="T6" fmla="*/ 726 w 1305"/>
                <a:gd name="T7" fmla="*/ 73 h 1604"/>
                <a:gd name="T8" fmla="*/ 653 w 1305"/>
                <a:gd name="T9" fmla="*/ 0 h 1604"/>
                <a:gd name="T10" fmla="*/ 581 w 1305"/>
                <a:gd name="T11" fmla="*/ 73 h 1604"/>
                <a:gd name="T12" fmla="*/ 624 w 1305"/>
                <a:gd name="T13" fmla="*/ 138 h 1604"/>
                <a:gd name="T14" fmla="*/ 624 w 1305"/>
                <a:gd name="T15" fmla="*/ 250 h 1604"/>
                <a:gd name="T16" fmla="*/ 0 w 1305"/>
                <a:gd name="T17" fmla="*/ 901 h 1604"/>
                <a:gd name="T18" fmla="*/ 282 w 1305"/>
                <a:gd name="T19" fmla="*/ 1437 h 1604"/>
                <a:gd name="T20" fmla="*/ 213 w 1305"/>
                <a:gd name="T21" fmla="*/ 1506 h 1604"/>
                <a:gd name="T22" fmla="*/ 213 w 1305"/>
                <a:gd name="T23" fmla="*/ 1582 h 1604"/>
                <a:gd name="T24" fmla="*/ 290 w 1305"/>
                <a:gd name="T25" fmla="*/ 1582 h 1604"/>
                <a:gd name="T26" fmla="*/ 380 w 1305"/>
                <a:gd name="T27" fmla="*/ 1492 h 1604"/>
                <a:gd name="T28" fmla="*/ 653 w 1305"/>
                <a:gd name="T29" fmla="*/ 1553 h 1604"/>
                <a:gd name="T30" fmla="*/ 926 w 1305"/>
                <a:gd name="T31" fmla="*/ 1492 h 1604"/>
                <a:gd name="T32" fmla="*/ 1016 w 1305"/>
                <a:gd name="T33" fmla="*/ 1582 h 1604"/>
                <a:gd name="T34" fmla="*/ 1093 w 1305"/>
                <a:gd name="T35" fmla="*/ 1582 h 1604"/>
                <a:gd name="T36" fmla="*/ 1093 w 1305"/>
                <a:gd name="T37" fmla="*/ 1506 h 1604"/>
                <a:gd name="T38" fmla="*/ 1024 w 1305"/>
                <a:gd name="T39" fmla="*/ 1437 h 1604"/>
                <a:gd name="T40" fmla="*/ 1305 w 1305"/>
                <a:gd name="T41" fmla="*/ 901 h 1604"/>
                <a:gd name="T42" fmla="*/ 653 w 1305"/>
                <a:gd name="T43" fmla="*/ 1402 h 1604"/>
                <a:gd name="T44" fmla="*/ 151 w 1305"/>
                <a:gd name="T45" fmla="*/ 901 h 1604"/>
                <a:gd name="T46" fmla="*/ 653 w 1305"/>
                <a:gd name="T47" fmla="*/ 399 h 1604"/>
                <a:gd name="T48" fmla="*/ 1155 w 1305"/>
                <a:gd name="T49" fmla="*/ 901 h 1604"/>
                <a:gd name="T50" fmla="*/ 653 w 1305"/>
                <a:gd name="T51" fmla="*/ 1402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5" h="1604">
                  <a:moveTo>
                    <a:pt x="1305" y="901"/>
                  </a:moveTo>
                  <a:cubicBezTo>
                    <a:pt x="1305" y="550"/>
                    <a:pt x="1029" y="265"/>
                    <a:pt x="682" y="250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707" y="127"/>
                    <a:pt x="726" y="102"/>
                    <a:pt x="726" y="73"/>
                  </a:cubicBezTo>
                  <a:cubicBezTo>
                    <a:pt x="726" y="33"/>
                    <a:pt x="693" y="0"/>
                    <a:pt x="653" y="0"/>
                  </a:cubicBezTo>
                  <a:cubicBezTo>
                    <a:pt x="613" y="0"/>
                    <a:pt x="581" y="33"/>
                    <a:pt x="581" y="73"/>
                  </a:cubicBezTo>
                  <a:cubicBezTo>
                    <a:pt x="581" y="102"/>
                    <a:pt x="599" y="127"/>
                    <a:pt x="624" y="138"/>
                  </a:cubicBezTo>
                  <a:cubicBezTo>
                    <a:pt x="624" y="250"/>
                    <a:pt x="624" y="250"/>
                    <a:pt x="624" y="250"/>
                  </a:cubicBezTo>
                  <a:cubicBezTo>
                    <a:pt x="277" y="265"/>
                    <a:pt x="0" y="550"/>
                    <a:pt x="0" y="901"/>
                  </a:cubicBezTo>
                  <a:cubicBezTo>
                    <a:pt x="0" y="1123"/>
                    <a:pt x="112" y="1319"/>
                    <a:pt x="282" y="1437"/>
                  </a:cubicBezTo>
                  <a:cubicBezTo>
                    <a:pt x="213" y="1506"/>
                    <a:pt x="213" y="1506"/>
                    <a:pt x="213" y="1506"/>
                  </a:cubicBezTo>
                  <a:cubicBezTo>
                    <a:pt x="192" y="1527"/>
                    <a:pt x="192" y="1561"/>
                    <a:pt x="213" y="1582"/>
                  </a:cubicBezTo>
                  <a:cubicBezTo>
                    <a:pt x="234" y="1604"/>
                    <a:pt x="268" y="1604"/>
                    <a:pt x="290" y="1582"/>
                  </a:cubicBezTo>
                  <a:cubicBezTo>
                    <a:pt x="380" y="1492"/>
                    <a:pt x="380" y="1492"/>
                    <a:pt x="380" y="1492"/>
                  </a:cubicBezTo>
                  <a:cubicBezTo>
                    <a:pt x="463" y="1531"/>
                    <a:pt x="555" y="1553"/>
                    <a:pt x="653" y="1553"/>
                  </a:cubicBezTo>
                  <a:cubicBezTo>
                    <a:pt x="751" y="1553"/>
                    <a:pt x="843" y="1531"/>
                    <a:pt x="926" y="1492"/>
                  </a:cubicBezTo>
                  <a:cubicBezTo>
                    <a:pt x="1016" y="1582"/>
                    <a:pt x="1016" y="1582"/>
                    <a:pt x="1016" y="1582"/>
                  </a:cubicBezTo>
                  <a:cubicBezTo>
                    <a:pt x="1037" y="1604"/>
                    <a:pt x="1072" y="1604"/>
                    <a:pt x="1093" y="1582"/>
                  </a:cubicBezTo>
                  <a:cubicBezTo>
                    <a:pt x="1114" y="1561"/>
                    <a:pt x="1114" y="1527"/>
                    <a:pt x="1093" y="1506"/>
                  </a:cubicBezTo>
                  <a:cubicBezTo>
                    <a:pt x="1024" y="1437"/>
                    <a:pt x="1024" y="1437"/>
                    <a:pt x="1024" y="1437"/>
                  </a:cubicBezTo>
                  <a:cubicBezTo>
                    <a:pt x="1194" y="1319"/>
                    <a:pt x="1305" y="1123"/>
                    <a:pt x="1305" y="901"/>
                  </a:cubicBezTo>
                  <a:close/>
                  <a:moveTo>
                    <a:pt x="653" y="1402"/>
                  </a:moveTo>
                  <a:cubicBezTo>
                    <a:pt x="376" y="1402"/>
                    <a:pt x="151" y="1177"/>
                    <a:pt x="151" y="901"/>
                  </a:cubicBezTo>
                  <a:cubicBezTo>
                    <a:pt x="151" y="624"/>
                    <a:pt x="376" y="399"/>
                    <a:pt x="653" y="399"/>
                  </a:cubicBezTo>
                  <a:cubicBezTo>
                    <a:pt x="930" y="399"/>
                    <a:pt x="1155" y="624"/>
                    <a:pt x="1155" y="901"/>
                  </a:cubicBezTo>
                  <a:cubicBezTo>
                    <a:pt x="1155" y="1177"/>
                    <a:pt x="930" y="1402"/>
                    <a:pt x="65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29851" y="1514557"/>
            <a:ext cx="389907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Amazon</a:t>
            </a:r>
          </a:p>
          <a:p>
            <a:pPr marL="285750" lvl="1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Patron Purchase </a:t>
            </a: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Request</a:t>
            </a:r>
          </a:p>
          <a:p>
            <a:pPr marL="285750" lvl="1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Intota</a:t>
            </a: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 innovative capabilities such as DDA flow</a:t>
            </a:r>
          </a:p>
          <a:p>
            <a:pPr marL="285750" lvl="1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Real Time Acquisition</a:t>
            </a:r>
          </a:p>
          <a:p>
            <a:pPr marL="742950" lvl="2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Integration with PQs </a:t>
            </a:r>
            <a:r>
              <a:rPr lang="en-US" sz="16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Acq</a:t>
            </a: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. platforms</a:t>
            </a:r>
          </a:p>
          <a:p>
            <a:pPr marL="742950" lvl="2" indent="-180000">
              <a:lnSpc>
                <a:spcPct val="125000"/>
              </a:lnSpc>
              <a:buClr>
                <a:srgbClr val="6EA92D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Real-time availability &amp; pricing </a:t>
            </a:r>
            <a:endParaRPr 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6549" y="4510835"/>
            <a:ext cx="3709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150000"/>
              </a:lnSpc>
              <a:buClr>
                <a:srgbClr val="B2DE8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Article Processing Charge (APC)</a:t>
            </a:r>
          </a:p>
          <a:p>
            <a:pPr marL="182563" lvl="1" indent="-182563">
              <a:lnSpc>
                <a:spcPct val="150000"/>
              </a:lnSpc>
              <a:buClr>
                <a:srgbClr val="B2DE8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Multi </a:t>
            </a: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Format Legal </a:t>
            </a: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Deposit</a:t>
            </a:r>
          </a:p>
          <a:p>
            <a:pPr marL="182563" lvl="1" indent="-182563">
              <a:lnSpc>
                <a:spcPct val="150000"/>
              </a:lnSpc>
              <a:buClr>
                <a:srgbClr val="B2DE8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License Renewal Workflow</a:t>
            </a:r>
          </a:p>
          <a:p>
            <a:pPr marL="182563" lvl="1" indent="-182563">
              <a:lnSpc>
                <a:spcPct val="150000"/>
              </a:lnSpc>
              <a:buClr>
                <a:srgbClr val="B2DE8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4666896" y="3796342"/>
            <a:ext cx="4098732" cy="559295"/>
          </a:xfrm>
          <a:prstGeom prst="homePlate">
            <a:avLst>
              <a:gd name="adj" fmla="val 0"/>
            </a:avLst>
          </a:prstGeom>
          <a:solidFill>
            <a:srgbClr val="B2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0040" y="3891323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2B4311"/>
                </a:solidFill>
              </a:rPr>
              <a:t>Longer Term</a:t>
            </a:r>
            <a:endParaRPr lang="en-US" b="1" dirty="0">
              <a:solidFill>
                <a:srgbClr val="2B431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75339" y="3896863"/>
            <a:ext cx="505734" cy="358250"/>
            <a:chOff x="-3153103" y="2764159"/>
            <a:chExt cx="2112579" cy="1496496"/>
          </a:xfrm>
          <a:solidFill>
            <a:srgbClr val="2B4311"/>
          </a:solidFill>
        </p:grpSpPr>
        <p:sp>
          <p:nvSpPr>
            <p:cNvPr id="34" name="Rounded Rectangle 33"/>
            <p:cNvSpPr/>
            <p:nvPr/>
          </p:nvSpPr>
          <p:spPr>
            <a:xfrm>
              <a:off x="-3153103" y="2764159"/>
              <a:ext cx="2112579" cy="1496496"/>
            </a:xfrm>
            <a:prstGeom prst="roundRect">
              <a:avLst>
                <a:gd name="adj" fmla="val 113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963915" y="3119442"/>
              <a:ext cx="1718443" cy="967578"/>
            </a:xfrm>
            <a:prstGeom prst="rect">
              <a:avLst/>
            </a:prstGeom>
            <a:solidFill>
              <a:srgbClr val="B2D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31212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2156617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683651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3009863" y="3296775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3009863" y="3575423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3009863" y="3836314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Freeform 230"/>
          <p:cNvSpPr>
            <a:spLocks noEditPoints="1"/>
          </p:cNvSpPr>
          <p:nvPr/>
        </p:nvSpPr>
        <p:spPr bwMode="auto">
          <a:xfrm>
            <a:off x="444021" y="4206966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2B4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8" name="Group 22"/>
          <p:cNvGrpSpPr/>
          <p:nvPr/>
        </p:nvGrpSpPr>
        <p:grpSpPr>
          <a:xfrm>
            <a:off x="8333245" y="98178"/>
            <a:ext cx="576845" cy="430038"/>
            <a:chOff x="-2208213" y="4205288"/>
            <a:chExt cx="1852614" cy="1381125"/>
          </a:xfrm>
          <a:solidFill>
            <a:srgbClr val="92D050"/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4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157111" y="2246282"/>
            <a:ext cx="844559" cy="629619"/>
            <a:chOff x="-2208213" y="4205288"/>
            <a:chExt cx="1852614" cy="1381125"/>
          </a:xfrm>
          <a:solidFill>
            <a:schemeClr val="bg1">
              <a:lumMod val="75000"/>
            </a:schemeClr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64127" y="1841361"/>
            <a:ext cx="1217066" cy="917026"/>
            <a:chOff x="2151227" y="578015"/>
            <a:chExt cx="914400" cy="688975"/>
          </a:xfrm>
          <a:solidFill>
            <a:srgbClr val="00B0F0"/>
          </a:solidFill>
        </p:grpSpPr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819464"/>
            <a:ext cx="9144000" cy="3854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900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Unified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Management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26" y="2928090"/>
            <a:ext cx="169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Extendable Platform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5820" y="3054218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" y="3038452"/>
            <a:ext cx="204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96443" y="2114277"/>
            <a:ext cx="771861" cy="799616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296" y="3050978"/>
            <a:ext cx="1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Analytics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74428" y="2313389"/>
            <a:ext cx="783005" cy="677320"/>
            <a:chOff x="1588" y="4763"/>
            <a:chExt cx="6746875" cy="6419850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948884"/>
            <a:ext cx="9144000" cy="698532"/>
            <a:chOff x="0" y="3948884"/>
            <a:chExt cx="9144000" cy="698532"/>
          </a:xfrm>
          <a:solidFill>
            <a:srgbClr val="00B0F0"/>
          </a:solidFill>
        </p:grpSpPr>
        <p:sp>
          <p:nvSpPr>
            <p:cNvPr id="4" name="Rectangle 3"/>
            <p:cNvSpPr/>
            <p:nvPr/>
          </p:nvSpPr>
          <p:spPr>
            <a:xfrm>
              <a:off x="0" y="4159951"/>
              <a:ext cx="9144000" cy="487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982522" y="3948884"/>
              <a:ext cx="567558" cy="26447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2426827" y="2283931"/>
            <a:ext cx="666279" cy="665817"/>
            <a:chOff x="2303659" y="1764467"/>
            <a:chExt cx="975500" cy="974823"/>
          </a:xfrm>
          <a:solidFill>
            <a:schemeClr val="bg1">
              <a:lumMod val="75000"/>
            </a:schemeClr>
          </a:solidFill>
        </p:grpSpPr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44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grpFill/>
          </p:grpSpPr>
          <p:sp>
            <p:nvSpPr>
              <p:cNvPr id="45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157111" y="2230516"/>
            <a:ext cx="844559" cy="629619"/>
            <a:chOff x="-2208213" y="4205288"/>
            <a:chExt cx="1852614" cy="1381125"/>
          </a:xfrm>
          <a:solidFill>
            <a:schemeClr val="bg1">
              <a:lumMod val="75000"/>
            </a:schemeClr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94809" y="2298962"/>
            <a:ext cx="755703" cy="569401"/>
            <a:chOff x="2151227" y="578015"/>
            <a:chExt cx="914400" cy="688975"/>
          </a:xfrm>
          <a:solidFill>
            <a:schemeClr val="bg1">
              <a:lumMod val="75000"/>
            </a:schemeClr>
          </a:solidFill>
        </p:grpSpPr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819464"/>
            <a:ext cx="9144000" cy="3854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900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Unified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Management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2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Extendable Platform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275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" y="2880792"/>
            <a:ext cx="2048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568700" y="1761216"/>
            <a:ext cx="1027347" cy="1064290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296" y="3050978"/>
            <a:ext cx="1693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Analytics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74428" y="2313389"/>
            <a:ext cx="783005" cy="677320"/>
            <a:chOff x="1588" y="4763"/>
            <a:chExt cx="6746875" cy="6419850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948884"/>
            <a:ext cx="9144000" cy="698532"/>
            <a:chOff x="0" y="3948884"/>
            <a:chExt cx="9144000" cy="698532"/>
          </a:xfrm>
        </p:grpSpPr>
        <p:sp>
          <p:nvSpPr>
            <p:cNvPr id="4" name="Rectangle 3"/>
            <p:cNvSpPr/>
            <p:nvPr/>
          </p:nvSpPr>
          <p:spPr>
            <a:xfrm>
              <a:off x="0" y="4159951"/>
              <a:ext cx="9144000" cy="4874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98594" y="3948884"/>
              <a:ext cx="567558" cy="26447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2426827" y="2283931"/>
            <a:ext cx="666279" cy="665817"/>
            <a:chOff x="2303659" y="1764467"/>
            <a:chExt cx="975500" cy="974823"/>
          </a:xfrm>
          <a:solidFill>
            <a:schemeClr val="bg1">
              <a:lumMod val="75000"/>
            </a:schemeClr>
          </a:solidFill>
        </p:grpSpPr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44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grpFill/>
          </p:grpSpPr>
          <p:sp>
            <p:nvSpPr>
              <p:cNvPr id="45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0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Developers Network </a:t>
            </a:r>
            <a:endParaRPr lang="en-US" sz="24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141895" y="1282804"/>
            <a:ext cx="4046253" cy="53387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Ex Libris Developer Network launched in May 2014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At launch- 21 total REST APIs</a:t>
            </a:r>
          </a:p>
          <a:p>
            <a:pPr marL="628650" lvl="1" indent="-342900">
              <a:buFont typeface="Arial" charset="0"/>
              <a:buChar char="•"/>
            </a:pPr>
            <a:r>
              <a:rPr lang="en-US" sz="1800" dirty="0"/>
              <a:t>6- BIBs</a:t>
            </a:r>
          </a:p>
          <a:p>
            <a:pPr marL="628650" lvl="1" indent="-342900">
              <a:buFont typeface="Arial" charset="0"/>
              <a:buChar char="•"/>
            </a:pPr>
            <a:r>
              <a:rPr lang="en-US" sz="1800" dirty="0"/>
              <a:t>5- Resource Sharing Partners</a:t>
            </a:r>
          </a:p>
          <a:p>
            <a:pPr marL="628650" lvl="1" indent="-342900">
              <a:buFont typeface="Arial" charset="0"/>
              <a:buChar char="•"/>
            </a:pPr>
            <a:r>
              <a:rPr lang="en-US" sz="1800" dirty="0"/>
              <a:t>10- Users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53958" y="2251563"/>
            <a:ext cx="2463283" cy="1389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>
                <a:solidFill>
                  <a:srgbClr val="FF0000"/>
                </a:solidFill>
              </a:rPr>
              <a:t>Nice picture about APIs, integration between systems, roadmap…?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15245" y="4135867"/>
            <a:ext cx="3689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1000"/>
              </a:spcBef>
            </a:pPr>
            <a:r>
              <a:rPr lang="en-US" sz="3600" b="1" dirty="0">
                <a:solidFill>
                  <a:srgbClr val="003466"/>
                </a:solidFill>
              </a:rPr>
              <a:t>Now there </a:t>
            </a:r>
            <a:r>
              <a:rPr lang="en-US" sz="3600" b="1" dirty="0" smtClean="0">
                <a:solidFill>
                  <a:srgbClr val="003466"/>
                </a:solidFill>
              </a:rPr>
              <a:t>are Over 100 </a:t>
            </a:r>
            <a:r>
              <a:rPr lang="en-US" sz="3600" b="1" dirty="0">
                <a:solidFill>
                  <a:srgbClr val="003466"/>
                </a:solidFill>
              </a:rPr>
              <a:t>REST APIs in 7 areas!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798" y="685642"/>
            <a:ext cx="4791154" cy="5897880"/>
          </a:xfrm>
          <a:prstGeom prst="rect">
            <a:avLst/>
          </a:prstGeom>
        </p:spPr>
      </p:pic>
      <p:grpSp>
        <p:nvGrpSpPr>
          <p:cNvPr id="17" name="Group 7"/>
          <p:cNvGrpSpPr/>
          <p:nvPr/>
        </p:nvGrpSpPr>
        <p:grpSpPr>
          <a:xfrm>
            <a:off x="8503349" y="183939"/>
            <a:ext cx="469232" cy="353553"/>
            <a:chOff x="2151227" y="578015"/>
            <a:chExt cx="914400" cy="688975"/>
          </a:xfrm>
          <a:solidFill>
            <a:schemeClr val="accent1"/>
          </a:solidFill>
        </p:grpSpPr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7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APIs </a:t>
            </a:r>
            <a:r>
              <a:rPr lang="en-US" dirty="0" smtClean="0"/>
              <a:t>Growth Since Developer Network 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738274"/>
              </p:ext>
            </p:extLst>
          </p:nvPr>
        </p:nvGraphicFramePr>
        <p:xfrm>
          <a:off x="179109" y="904973"/>
          <a:ext cx="8729221" cy="55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503349" y="183939"/>
            <a:ext cx="469232" cy="353553"/>
            <a:chOff x="2151227" y="578015"/>
            <a:chExt cx="914400" cy="688975"/>
          </a:xfrm>
          <a:solidFill>
            <a:schemeClr val="accent1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63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3677263" y="2385189"/>
            <a:ext cx="1878904" cy="1089764"/>
          </a:xfrm>
          <a:prstGeom prst="wedgeRoundRectCallout">
            <a:avLst>
              <a:gd name="adj1" fmla="val -1500"/>
              <a:gd name="adj2" fmla="val 98132"/>
              <a:gd name="adj3" fmla="val 16667"/>
            </a:avLst>
          </a:prstGeom>
          <a:solidFill>
            <a:srgbClr val="B208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12x growth in 9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992" y="1449466"/>
            <a:ext cx="294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Alma is OPEN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459" y="81037"/>
            <a:ext cx="697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 </a:t>
            </a:r>
            <a:r>
              <a:rPr lang="en-US" sz="3600" b="1" dirty="0" smtClean="0">
                <a:solidFill>
                  <a:schemeClr val="bg1"/>
                </a:solidFill>
              </a:rPr>
              <a:t>24 Million </a:t>
            </a:r>
            <a:r>
              <a:rPr lang="en-US" sz="3600" b="1" dirty="0">
                <a:solidFill>
                  <a:schemeClr val="bg1"/>
                </a:solidFill>
              </a:rPr>
              <a:t>API </a:t>
            </a:r>
            <a:r>
              <a:rPr lang="en-US" sz="3600" b="1" dirty="0" smtClean="0">
                <a:solidFill>
                  <a:schemeClr val="bg1"/>
                </a:solidFill>
              </a:rPr>
              <a:t>Calls/</a:t>
            </a:r>
            <a:r>
              <a:rPr lang="en-US" sz="3600" b="1" u="sng" dirty="0" smtClean="0">
                <a:solidFill>
                  <a:schemeClr val="bg1"/>
                </a:solidFill>
              </a:rPr>
              <a:t>Month</a:t>
            </a:r>
            <a:endParaRPr lang="en-US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610303"/>
            <a:ext cx="9144000" cy="291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APIs Developments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3693" y="1028191"/>
            <a:ext cx="5799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466"/>
                </a:solidFill>
              </a:rPr>
              <a:t>Recently </a:t>
            </a:r>
            <a:r>
              <a:rPr lang="en-US" sz="3200" b="1" dirty="0" smtClean="0">
                <a:solidFill>
                  <a:srgbClr val="003466"/>
                </a:solidFill>
              </a:rPr>
              <a:t>Added</a:t>
            </a:r>
            <a:endParaRPr lang="en-US" sz="3200" b="1" dirty="0">
              <a:solidFill>
                <a:srgbClr val="00346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CRUD APIs for Remote Digital Repositories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Linked Data </a:t>
            </a:r>
            <a:r>
              <a:rPr lang="en-US" sz="2000" dirty="0" smtClean="0">
                <a:solidFill>
                  <a:prstClr val="black"/>
                </a:solidFill>
              </a:rPr>
              <a:t>API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Workflows APIs: Scan-In, Next step in digitization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Create BIB and HOL records APIs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3511" y="1902035"/>
            <a:ext cx="1631045" cy="1412822"/>
            <a:chOff x="7684022" y="2465249"/>
            <a:chExt cx="2752725" cy="2384426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142810" y="2728774"/>
              <a:ext cx="1833563" cy="2120900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8142810" y="2728774"/>
              <a:ext cx="1833563" cy="1058863"/>
            </a:xfrm>
            <a:custGeom>
              <a:avLst/>
              <a:gdLst>
                <a:gd name="T0" fmla="*/ 1155 w 1155"/>
                <a:gd name="T1" fmla="*/ 335 h 667"/>
                <a:gd name="T2" fmla="*/ 1155 w 1155"/>
                <a:gd name="T3" fmla="*/ 335 h 667"/>
                <a:gd name="T4" fmla="*/ 1155 w 1155"/>
                <a:gd name="T5" fmla="*/ 335 h 667"/>
                <a:gd name="T6" fmla="*/ 577 w 1155"/>
                <a:gd name="T7" fmla="*/ 0 h 667"/>
                <a:gd name="T8" fmla="*/ 3 w 1155"/>
                <a:gd name="T9" fmla="*/ 335 h 667"/>
                <a:gd name="T10" fmla="*/ 0 w 1155"/>
                <a:gd name="T11" fmla="*/ 335 h 667"/>
                <a:gd name="T12" fmla="*/ 0 w 1155"/>
                <a:gd name="T13" fmla="*/ 335 h 667"/>
                <a:gd name="T14" fmla="*/ 0 w 1155"/>
                <a:gd name="T15" fmla="*/ 335 h 667"/>
                <a:gd name="T16" fmla="*/ 3 w 1155"/>
                <a:gd name="T17" fmla="*/ 335 h 667"/>
                <a:gd name="T18" fmla="*/ 577 w 1155"/>
                <a:gd name="T19" fmla="*/ 667 h 667"/>
                <a:gd name="T20" fmla="*/ 1155 w 1155"/>
                <a:gd name="T21" fmla="*/ 335 h 667"/>
                <a:gd name="T22" fmla="*/ 1155 w 1155"/>
                <a:gd name="T23" fmla="*/ 335 h 667"/>
                <a:gd name="T24" fmla="*/ 1155 w 1155"/>
                <a:gd name="T25" fmla="*/ 335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5" h="667">
                  <a:moveTo>
                    <a:pt x="1155" y="335"/>
                  </a:moveTo>
                  <a:lnTo>
                    <a:pt x="1155" y="335"/>
                  </a:lnTo>
                  <a:lnTo>
                    <a:pt x="1155" y="335"/>
                  </a:ln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1155" y="335"/>
                  </a:lnTo>
                  <a:lnTo>
                    <a:pt x="1155" y="335"/>
                  </a:lnTo>
                  <a:lnTo>
                    <a:pt x="1155" y="3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8142810" y="3260587"/>
              <a:ext cx="919163" cy="1589088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8142810" y="2728774"/>
              <a:ext cx="919163" cy="1058863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7702196" y="2465249"/>
              <a:ext cx="1374775" cy="795338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34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9061972" y="2465249"/>
              <a:ext cx="1374775" cy="795338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solidFill>
              <a:srgbClr val="0034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7684022" y="3260587"/>
              <a:ext cx="1377950" cy="795338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34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9061972" y="3260587"/>
              <a:ext cx="1374775" cy="795338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solidFill>
              <a:srgbClr val="0034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42191" y="1127885"/>
            <a:ext cx="0" cy="10791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/>
          <p:cNvSpPr/>
          <p:nvPr/>
        </p:nvSpPr>
        <p:spPr>
          <a:xfrm>
            <a:off x="943318" y="898030"/>
            <a:ext cx="627727" cy="570661"/>
          </a:xfrm>
          <a:prstGeom prst="star5">
            <a:avLst>
              <a:gd name="adj" fmla="val 20264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3693" y="3942587"/>
            <a:ext cx="58017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466"/>
                </a:solidFill>
              </a:rPr>
              <a:t>Planned to be added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CRUD APIs for Alma Digital Representations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BIBs </a:t>
            </a:r>
            <a:r>
              <a:rPr lang="en-US" sz="2000" dirty="0">
                <a:solidFill>
                  <a:prstClr val="black"/>
                </a:solidFill>
              </a:rPr>
              <a:t>– create physical </a:t>
            </a:r>
            <a:r>
              <a:rPr lang="en-US" sz="2000" dirty="0" smtClean="0">
                <a:solidFill>
                  <a:prstClr val="black"/>
                </a:solidFill>
              </a:rPr>
              <a:t>item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Process orchestration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License information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53397" y="4317578"/>
            <a:ext cx="1358800" cy="1387145"/>
          </a:xfrm>
          <a:custGeom>
            <a:avLst/>
            <a:gdLst>
              <a:gd name="T0" fmla="*/ 3250 w 3250"/>
              <a:gd name="T1" fmla="*/ 2783 h 3845"/>
              <a:gd name="T2" fmla="*/ 3250 w 3250"/>
              <a:gd name="T3" fmla="*/ 1053 h 3845"/>
              <a:gd name="T4" fmla="*/ 1624 w 3250"/>
              <a:gd name="T5" fmla="*/ 0 h 3845"/>
              <a:gd name="T6" fmla="*/ 0 w 3250"/>
              <a:gd name="T7" fmla="*/ 1053 h 3845"/>
              <a:gd name="T8" fmla="*/ 0 w 3250"/>
              <a:gd name="T9" fmla="*/ 2783 h 3845"/>
              <a:gd name="T10" fmla="*/ 1624 w 3250"/>
              <a:gd name="T11" fmla="*/ 3845 h 3845"/>
              <a:gd name="T12" fmla="*/ 3250 w 3250"/>
              <a:gd name="T13" fmla="*/ 2783 h 3845"/>
              <a:gd name="T14" fmla="*/ 3004 w 3250"/>
              <a:gd name="T15" fmla="*/ 1145 h 3845"/>
              <a:gd name="T16" fmla="*/ 1631 w 3250"/>
              <a:gd name="T17" fmla="*/ 2042 h 3845"/>
              <a:gd name="T18" fmla="*/ 1075 w 3250"/>
              <a:gd name="T19" fmla="*/ 1673 h 3845"/>
              <a:gd name="T20" fmla="*/ 2438 w 3250"/>
              <a:gd name="T21" fmla="*/ 778 h 3845"/>
              <a:gd name="T22" fmla="*/ 3004 w 3250"/>
              <a:gd name="T23" fmla="*/ 1145 h 3845"/>
              <a:gd name="T24" fmla="*/ 779 w 3250"/>
              <a:gd name="T25" fmla="*/ 1469 h 3845"/>
              <a:gd name="T26" fmla="*/ 265 w 3250"/>
              <a:gd name="T27" fmla="*/ 1133 h 3845"/>
              <a:gd name="T28" fmla="*/ 1624 w 3250"/>
              <a:gd name="T29" fmla="*/ 251 h 3845"/>
              <a:gd name="T30" fmla="*/ 2133 w 3250"/>
              <a:gd name="T31" fmla="*/ 579 h 3845"/>
              <a:gd name="T32" fmla="*/ 779 w 3250"/>
              <a:gd name="T33" fmla="*/ 1469 h 3845"/>
              <a:gd name="T34" fmla="*/ 210 w 3250"/>
              <a:gd name="T35" fmla="*/ 2669 h 3845"/>
              <a:gd name="T36" fmla="*/ 210 w 3250"/>
              <a:gd name="T37" fmla="*/ 1259 h 3845"/>
              <a:gd name="T38" fmla="*/ 719 w 3250"/>
              <a:gd name="T39" fmla="*/ 1590 h 3845"/>
              <a:gd name="T40" fmla="*/ 719 w 3250"/>
              <a:gd name="T41" fmla="*/ 2193 h 3845"/>
              <a:gd name="T42" fmla="*/ 1022 w 3250"/>
              <a:gd name="T43" fmla="*/ 2366 h 3845"/>
              <a:gd name="T44" fmla="*/ 1022 w 3250"/>
              <a:gd name="T45" fmla="*/ 1789 h 3845"/>
              <a:gd name="T46" fmla="*/ 1560 w 3250"/>
              <a:gd name="T47" fmla="*/ 2139 h 3845"/>
              <a:gd name="T48" fmla="*/ 1560 w 3250"/>
              <a:gd name="T49" fmla="*/ 3549 h 3845"/>
              <a:gd name="T50" fmla="*/ 210 w 3250"/>
              <a:gd name="T51" fmla="*/ 2669 h 3845"/>
              <a:gd name="T52" fmla="*/ 1676 w 3250"/>
              <a:gd name="T53" fmla="*/ 2146 h 3845"/>
              <a:gd name="T54" fmla="*/ 3037 w 3250"/>
              <a:gd name="T55" fmla="*/ 1256 h 3845"/>
              <a:gd name="T56" fmla="*/ 3037 w 3250"/>
              <a:gd name="T57" fmla="*/ 2669 h 3845"/>
              <a:gd name="T58" fmla="*/ 1676 w 3250"/>
              <a:gd name="T59" fmla="*/ 3559 h 3845"/>
              <a:gd name="T60" fmla="*/ 1676 w 3250"/>
              <a:gd name="T61" fmla="*/ 2146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0" h="3845">
                <a:moveTo>
                  <a:pt x="3250" y="2783"/>
                </a:moveTo>
                <a:lnTo>
                  <a:pt x="3250" y="1053"/>
                </a:lnTo>
                <a:lnTo>
                  <a:pt x="1624" y="0"/>
                </a:lnTo>
                <a:lnTo>
                  <a:pt x="0" y="1053"/>
                </a:lnTo>
                <a:lnTo>
                  <a:pt x="0" y="2783"/>
                </a:lnTo>
                <a:lnTo>
                  <a:pt x="1624" y="3845"/>
                </a:lnTo>
                <a:lnTo>
                  <a:pt x="3250" y="2783"/>
                </a:lnTo>
                <a:close/>
                <a:moveTo>
                  <a:pt x="3004" y="1145"/>
                </a:moveTo>
                <a:lnTo>
                  <a:pt x="1631" y="2042"/>
                </a:lnTo>
                <a:lnTo>
                  <a:pt x="1075" y="1673"/>
                </a:lnTo>
                <a:lnTo>
                  <a:pt x="2438" y="778"/>
                </a:lnTo>
                <a:lnTo>
                  <a:pt x="3004" y="1145"/>
                </a:lnTo>
                <a:close/>
                <a:moveTo>
                  <a:pt x="779" y="1469"/>
                </a:moveTo>
                <a:lnTo>
                  <a:pt x="265" y="1133"/>
                </a:lnTo>
                <a:lnTo>
                  <a:pt x="1624" y="251"/>
                </a:lnTo>
                <a:lnTo>
                  <a:pt x="2133" y="579"/>
                </a:lnTo>
                <a:lnTo>
                  <a:pt x="779" y="1469"/>
                </a:lnTo>
                <a:close/>
                <a:moveTo>
                  <a:pt x="210" y="2669"/>
                </a:moveTo>
                <a:lnTo>
                  <a:pt x="210" y="1259"/>
                </a:lnTo>
                <a:lnTo>
                  <a:pt x="719" y="1590"/>
                </a:lnTo>
                <a:lnTo>
                  <a:pt x="719" y="2193"/>
                </a:lnTo>
                <a:lnTo>
                  <a:pt x="1022" y="2366"/>
                </a:lnTo>
                <a:lnTo>
                  <a:pt x="1022" y="1789"/>
                </a:lnTo>
                <a:lnTo>
                  <a:pt x="1560" y="2139"/>
                </a:lnTo>
                <a:lnTo>
                  <a:pt x="1560" y="3549"/>
                </a:lnTo>
                <a:lnTo>
                  <a:pt x="210" y="2669"/>
                </a:lnTo>
                <a:close/>
                <a:moveTo>
                  <a:pt x="1676" y="2146"/>
                </a:moveTo>
                <a:lnTo>
                  <a:pt x="3037" y="1256"/>
                </a:lnTo>
                <a:lnTo>
                  <a:pt x="3037" y="2669"/>
                </a:lnTo>
                <a:lnTo>
                  <a:pt x="1676" y="3559"/>
                </a:lnTo>
                <a:lnTo>
                  <a:pt x="1676" y="21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8503349" y="183939"/>
            <a:ext cx="469232" cy="353553"/>
            <a:chOff x="2151227" y="578015"/>
            <a:chExt cx="914400" cy="688975"/>
          </a:xfrm>
          <a:solidFill>
            <a:schemeClr val="accent1"/>
          </a:solidFill>
        </p:grpSpPr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157111" y="2246282"/>
            <a:ext cx="844559" cy="629619"/>
            <a:chOff x="-2208213" y="4205288"/>
            <a:chExt cx="1852614" cy="1381125"/>
          </a:xfrm>
          <a:solidFill>
            <a:schemeClr val="bg1">
              <a:lumMod val="75000"/>
            </a:schemeClr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-630237" y="5203826"/>
              <a:ext cx="271463" cy="177800"/>
            </a:xfrm>
            <a:custGeom>
              <a:avLst/>
              <a:gdLst>
                <a:gd name="T0" fmla="*/ 230 w 230"/>
                <a:gd name="T1" fmla="*/ 14 h 150"/>
                <a:gd name="T2" fmla="*/ 21 w 230"/>
                <a:gd name="T3" fmla="*/ 0 h 150"/>
                <a:gd name="T4" fmla="*/ 0 w 230"/>
                <a:gd name="T5" fmla="*/ 92 h 150"/>
                <a:gd name="T6" fmla="*/ 209 w 230"/>
                <a:gd name="T7" fmla="*/ 150 h 150"/>
                <a:gd name="T8" fmla="*/ 230 w 230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50">
                  <a:moveTo>
                    <a:pt x="230" y="14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35"/>
                    <a:pt x="9" y="65"/>
                    <a:pt x="0" y="92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20" y="109"/>
                    <a:pt x="226" y="63"/>
                    <a:pt x="2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-601662" y="5010151"/>
              <a:ext cx="246063" cy="177800"/>
            </a:xfrm>
            <a:custGeom>
              <a:avLst/>
              <a:gdLst>
                <a:gd name="T0" fmla="*/ 205 w 208"/>
                <a:gd name="T1" fmla="*/ 67 h 151"/>
                <a:gd name="T2" fmla="*/ 201 w 208"/>
                <a:gd name="T3" fmla="*/ 0 h 151"/>
                <a:gd name="T4" fmla="*/ 6 w 208"/>
                <a:gd name="T5" fmla="*/ 32 h 151"/>
                <a:gd name="T6" fmla="*/ 5 w 208"/>
                <a:gd name="T7" fmla="*/ 74 h 151"/>
                <a:gd name="T8" fmla="*/ 0 w 208"/>
                <a:gd name="T9" fmla="*/ 138 h 151"/>
                <a:gd name="T10" fmla="*/ 206 w 208"/>
                <a:gd name="T11" fmla="*/ 151 h 151"/>
                <a:gd name="T12" fmla="*/ 205 w 208"/>
                <a:gd name="T13" fmla="*/ 6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1">
                  <a:moveTo>
                    <a:pt x="205" y="67"/>
                  </a:moveTo>
                  <a:cubicBezTo>
                    <a:pt x="205" y="45"/>
                    <a:pt x="204" y="23"/>
                    <a:pt x="201" y="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6"/>
                    <a:pt x="6" y="62"/>
                    <a:pt x="5" y="74"/>
                  </a:cubicBezTo>
                  <a:cubicBezTo>
                    <a:pt x="4" y="97"/>
                    <a:pt x="2" y="118"/>
                    <a:pt x="0" y="138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8" y="124"/>
                    <a:pt x="208" y="96"/>
                    <a:pt x="20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-698500" y="5341938"/>
              <a:ext cx="307975" cy="244475"/>
            </a:xfrm>
            <a:custGeom>
              <a:avLst/>
              <a:gdLst>
                <a:gd name="T0" fmla="*/ 48 w 260"/>
                <a:gd name="T1" fmla="*/ 0 h 207"/>
                <a:gd name="T2" fmla="*/ 0 w 260"/>
                <a:gd name="T3" fmla="*/ 101 h 207"/>
                <a:gd name="T4" fmla="*/ 202 w 260"/>
                <a:gd name="T5" fmla="*/ 207 h 207"/>
                <a:gd name="T6" fmla="*/ 260 w 260"/>
                <a:gd name="T7" fmla="*/ 59 h 207"/>
                <a:gd name="T8" fmla="*/ 48 w 260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7">
                  <a:moveTo>
                    <a:pt x="48" y="0"/>
                  </a:moveTo>
                  <a:cubicBezTo>
                    <a:pt x="34" y="39"/>
                    <a:pt x="16" y="74"/>
                    <a:pt x="0" y="101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223" y="166"/>
                    <a:pt x="243" y="116"/>
                    <a:pt x="260" y="59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2208213" y="4205288"/>
              <a:ext cx="1527175" cy="1301750"/>
            </a:xfrm>
            <a:custGeom>
              <a:avLst/>
              <a:gdLst>
                <a:gd name="T0" fmla="*/ 1291 w 1291"/>
                <a:gd name="T1" fmla="*/ 210 h 1100"/>
                <a:gd name="T2" fmla="*/ 725 w 1291"/>
                <a:gd name="T3" fmla="*/ 27 h 1100"/>
                <a:gd name="T4" fmla="*/ 57 w 1291"/>
                <a:gd name="T5" fmla="*/ 827 h 1100"/>
                <a:gd name="T6" fmla="*/ 145 w 1291"/>
                <a:gd name="T7" fmla="*/ 1100 h 1100"/>
                <a:gd name="T8" fmla="*/ 159 w 1291"/>
                <a:gd name="T9" fmla="*/ 1093 h 1100"/>
                <a:gd name="T10" fmla="*/ 95 w 1291"/>
                <a:gd name="T11" fmla="*/ 825 h 1100"/>
                <a:gd name="T12" fmla="*/ 732 w 1291"/>
                <a:gd name="T13" fmla="*/ 146 h 1100"/>
                <a:gd name="T14" fmla="*/ 1176 w 1291"/>
                <a:gd name="T15" fmla="*/ 321 h 1100"/>
                <a:gd name="T16" fmla="*/ 1291 w 1291"/>
                <a:gd name="T17" fmla="*/ 21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1" h="1100">
                  <a:moveTo>
                    <a:pt x="1291" y="210"/>
                  </a:moveTo>
                  <a:cubicBezTo>
                    <a:pt x="1140" y="80"/>
                    <a:pt x="940" y="0"/>
                    <a:pt x="725" y="27"/>
                  </a:cubicBezTo>
                  <a:cubicBezTo>
                    <a:pt x="265" y="59"/>
                    <a:pt x="0" y="528"/>
                    <a:pt x="57" y="827"/>
                  </a:cubicBezTo>
                  <a:cubicBezTo>
                    <a:pt x="72" y="943"/>
                    <a:pt x="106" y="1032"/>
                    <a:pt x="145" y="1100"/>
                  </a:cubicBezTo>
                  <a:cubicBezTo>
                    <a:pt x="159" y="1093"/>
                    <a:pt x="159" y="1093"/>
                    <a:pt x="159" y="1093"/>
                  </a:cubicBezTo>
                  <a:cubicBezTo>
                    <a:pt x="127" y="1025"/>
                    <a:pt x="100" y="935"/>
                    <a:pt x="95" y="825"/>
                  </a:cubicBezTo>
                  <a:cubicBezTo>
                    <a:pt x="61" y="534"/>
                    <a:pt x="345" y="140"/>
                    <a:pt x="732" y="146"/>
                  </a:cubicBezTo>
                  <a:cubicBezTo>
                    <a:pt x="912" y="139"/>
                    <a:pt x="1065" y="213"/>
                    <a:pt x="1176" y="321"/>
                  </a:cubicBezTo>
                  <a:lnTo>
                    <a:pt x="129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1395412" y="4456113"/>
              <a:ext cx="896938" cy="823913"/>
            </a:xfrm>
            <a:custGeom>
              <a:avLst/>
              <a:gdLst>
                <a:gd name="T0" fmla="*/ 26 w 759"/>
                <a:gd name="T1" fmla="*/ 665 h 697"/>
                <a:gd name="T2" fmla="*/ 32 w 759"/>
                <a:gd name="T3" fmla="*/ 563 h 697"/>
                <a:gd name="T4" fmla="*/ 631 w 759"/>
                <a:gd name="T5" fmla="*/ 27 h 697"/>
                <a:gd name="T6" fmla="*/ 733 w 759"/>
                <a:gd name="T7" fmla="*/ 33 h 697"/>
                <a:gd name="T8" fmla="*/ 733 w 759"/>
                <a:gd name="T9" fmla="*/ 33 h 697"/>
                <a:gd name="T10" fmla="*/ 727 w 759"/>
                <a:gd name="T11" fmla="*/ 134 h 697"/>
                <a:gd name="T12" fmla="*/ 128 w 759"/>
                <a:gd name="T13" fmla="*/ 670 h 697"/>
                <a:gd name="T14" fmla="*/ 26 w 759"/>
                <a:gd name="T15" fmla="*/ 6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697">
                  <a:moveTo>
                    <a:pt x="26" y="665"/>
                  </a:moveTo>
                  <a:cubicBezTo>
                    <a:pt x="0" y="635"/>
                    <a:pt x="2" y="589"/>
                    <a:pt x="32" y="563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61" y="0"/>
                    <a:pt x="706" y="3"/>
                    <a:pt x="733" y="33"/>
                  </a:cubicBezTo>
                  <a:cubicBezTo>
                    <a:pt x="733" y="33"/>
                    <a:pt x="733" y="33"/>
                    <a:pt x="733" y="33"/>
                  </a:cubicBezTo>
                  <a:cubicBezTo>
                    <a:pt x="759" y="62"/>
                    <a:pt x="757" y="108"/>
                    <a:pt x="727" y="134"/>
                  </a:cubicBezTo>
                  <a:cubicBezTo>
                    <a:pt x="128" y="670"/>
                    <a:pt x="128" y="670"/>
                    <a:pt x="128" y="670"/>
                  </a:cubicBezTo>
                  <a:cubicBezTo>
                    <a:pt x="98" y="697"/>
                    <a:pt x="53" y="694"/>
                    <a:pt x="26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1479550" y="4994276"/>
              <a:ext cx="357188" cy="358775"/>
            </a:xfrm>
            <a:custGeom>
              <a:avLst/>
              <a:gdLst>
                <a:gd name="T0" fmla="*/ 50 w 303"/>
                <a:gd name="T1" fmla="*/ 242 h 303"/>
                <a:gd name="T2" fmla="*/ 242 w 303"/>
                <a:gd name="T3" fmla="*/ 253 h 303"/>
                <a:gd name="T4" fmla="*/ 253 w 303"/>
                <a:gd name="T5" fmla="*/ 61 h 303"/>
                <a:gd name="T6" fmla="*/ 61 w 303"/>
                <a:gd name="T7" fmla="*/ 50 h 303"/>
                <a:gd name="T8" fmla="*/ 50 w 303"/>
                <a:gd name="T9" fmla="*/ 2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50" y="242"/>
                  </a:moveTo>
                  <a:cubicBezTo>
                    <a:pt x="100" y="298"/>
                    <a:pt x="186" y="303"/>
                    <a:pt x="242" y="253"/>
                  </a:cubicBezTo>
                  <a:cubicBezTo>
                    <a:pt x="298" y="203"/>
                    <a:pt x="303" y="117"/>
                    <a:pt x="253" y="61"/>
                  </a:cubicBezTo>
                  <a:cubicBezTo>
                    <a:pt x="203" y="5"/>
                    <a:pt x="117" y="0"/>
                    <a:pt x="61" y="50"/>
                  </a:cubicBezTo>
                  <a:cubicBezTo>
                    <a:pt x="5" y="100"/>
                    <a:pt x="0" y="186"/>
                    <a:pt x="50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674687" y="4645026"/>
              <a:ext cx="306388" cy="371475"/>
            </a:xfrm>
            <a:custGeom>
              <a:avLst/>
              <a:gdLst>
                <a:gd name="T0" fmla="*/ 259 w 259"/>
                <a:gd name="T1" fmla="*/ 282 h 314"/>
                <a:gd name="T2" fmla="*/ 155 w 259"/>
                <a:gd name="T3" fmla="*/ 22 h 314"/>
                <a:gd name="T4" fmla="*/ 155 w 259"/>
                <a:gd name="T5" fmla="*/ 21 h 314"/>
                <a:gd name="T6" fmla="*/ 140 w 259"/>
                <a:gd name="T7" fmla="*/ 0 h 314"/>
                <a:gd name="T8" fmla="*/ 3 w 259"/>
                <a:gd name="T9" fmla="*/ 109 h 314"/>
                <a:gd name="T10" fmla="*/ 0 w 259"/>
                <a:gd name="T11" fmla="*/ 112 h 314"/>
                <a:gd name="T12" fmla="*/ 43 w 259"/>
                <a:gd name="T13" fmla="*/ 208 h 314"/>
                <a:gd name="T14" fmla="*/ 66 w 259"/>
                <a:gd name="T15" fmla="*/ 314 h 314"/>
                <a:gd name="T16" fmla="*/ 259 w 259"/>
                <a:gd name="T17" fmla="*/ 28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314">
                  <a:moveTo>
                    <a:pt x="259" y="282"/>
                  </a:moveTo>
                  <a:cubicBezTo>
                    <a:pt x="245" y="194"/>
                    <a:pt x="209" y="105"/>
                    <a:pt x="155" y="22"/>
                  </a:cubicBezTo>
                  <a:cubicBezTo>
                    <a:pt x="155" y="22"/>
                    <a:pt x="155" y="22"/>
                    <a:pt x="155" y="21"/>
                  </a:cubicBezTo>
                  <a:cubicBezTo>
                    <a:pt x="144" y="3"/>
                    <a:pt x="140" y="0"/>
                    <a:pt x="140" y="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0" y="112"/>
                    <a:pt x="0" y="112"/>
                  </a:cubicBezTo>
                  <a:cubicBezTo>
                    <a:pt x="11" y="131"/>
                    <a:pt x="37" y="193"/>
                    <a:pt x="43" y="208"/>
                  </a:cubicBezTo>
                  <a:cubicBezTo>
                    <a:pt x="55" y="244"/>
                    <a:pt x="63" y="279"/>
                    <a:pt x="66" y="314"/>
                  </a:cubicBezTo>
                  <a:lnTo>
                    <a:pt x="259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0" y="4819464"/>
            <a:ext cx="9144000" cy="3854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9008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Unified 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Management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54826" y="2928090"/>
            <a:ext cx="169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Analytics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5820" y="3054218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Optimized Workflows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45" y="3038452"/>
            <a:ext cx="204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Boosting Collaborations</a:t>
            </a:r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96443" y="2114277"/>
            <a:ext cx="771861" cy="799616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560361" y="1857595"/>
            <a:ext cx="1005692" cy="869950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948884"/>
            <a:ext cx="9144000" cy="698532"/>
            <a:chOff x="0" y="3948884"/>
            <a:chExt cx="9144000" cy="698532"/>
          </a:xfrm>
          <a:solidFill>
            <a:srgbClr val="00B0F0"/>
          </a:solidFill>
        </p:grpSpPr>
        <p:sp>
          <p:nvSpPr>
            <p:cNvPr id="4" name="Rectangle 3"/>
            <p:cNvSpPr/>
            <p:nvPr/>
          </p:nvSpPr>
          <p:spPr>
            <a:xfrm>
              <a:off x="0" y="4159951"/>
              <a:ext cx="9144000" cy="4874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C4299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860090" y="3948884"/>
              <a:ext cx="567558" cy="26447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C4299"/>
                </a:solidFill>
              </a:endParaRPr>
            </a:p>
          </p:txBody>
        </p:sp>
      </p:grpSp>
      <p:grpSp>
        <p:nvGrpSpPr>
          <p:cNvPr id="42" name="Group 55"/>
          <p:cNvGrpSpPr/>
          <p:nvPr/>
        </p:nvGrpSpPr>
        <p:grpSpPr>
          <a:xfrm>
            <a:off x="5894809" y="2298962"/>
            <a:ext cx="755703" cy="569401"/>
            <a:chOff x="2151227" y="578015"/>
            <a:chExt cx="914400" cy="688975"/>
          </a:xfrm>
          <a:solidFill>
            <a:schemeClr val="bg1">
              <a:lumMod val="75000"/>
            </a:schemeClr>
          </a:solidFill>
        </p:grpSpPr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2151227" y="679615"/>
              <a:ext cx="314325" cy="190500"/>
            </a:xfrm>
            <a:custGeom>
              <a:avLst/>
              <a:gdLst>
                <a:gd name="T0" fmla="*/ 198 w 198"/>
                <a:gd name="T1" fmla="*/ 64 h 120"/>
                <a:gd name="T2" fmla="*/ 198 w 198"/>
                <a:gd name="T3" fmla="*/ 64 h 120"/>
                <a:gd name="T4" fmla="*/ 174 w 198"/>
                <a:gd name="T5" fmla="*/ 44 h 120"/>
                <a:gd name="T6" fmla="*/ 152 w 198"/>
                <a:gd name="T7" fmla="*/ 26 h 120"/>
                <a:gd name="T8" fmla="*/ 152 w 198"/>
                <a:gd name="T9" fmla="*/ 26 h 120"/>
                <a:gd name="T10" fmla="*/ 134 w 198"/>
                <a:gd name="T11" fmla="*/ 16 h 120"/>
                <a:gd name="T12" fmla="*/ 114 w 198"/>
                <a:gd name="T13" fmla="*/ 8 h 120"/>
                <a:gd name="T14" fmla="*/ 92 w 198"/>
                <a:gd name="T15" fmla="*/ 2 h 120"/>
                <a:gd name="T16" fmla="*/ 70 w 198"/>
                <a:gd name="T17" fmla="*/ 0 h 120"/>
                <a:gd name="T18" fmla="*/ 70 w 198"/>
                <a:gd name="T19" fmla="*/ 0 h 120"/>
                <a:gd name="T20" fmla="*/ 0 w 198"/>
                <a:gd name="T21" fmla="*/ 0 h 120"/>
                <a:gd name="T22" fmla="*/ 0 w 198"/>
                <a:gd name="T23" fmla="*/ 76 h 120"/>
                <a:gd name="T24" fmla="*/ 0 w 198"/>
                <a:gd name="T25" fmla="*/ 76 h 120"/>
                <a:gd name="T26" fmla="*/ 70 w 198"/>
                <a:gd name="T27" fmla="*/ 76 h 120"/>
                <a:gd name="T28" fmla="*/ 70 w 198"/>
                <a:gd name="T29" fmla="*/ 76 h 120"/>
                <a:gd name="T30" fmla="*/ 80 w 198"/>
                <a:gd name="T31" fmla="*/ 78 h 120"/>
                <a:gd name="T32" fmla="*/ 94 w 198"/>
                <a:gd name="T33" fmla="*/ 82 h 120"/>
                <a:gd name="T34" fmla="*/ 110 w 198"/>
                <a:gd name="T35" fmla="*/ 92 h 120"/>
                <a:gd name="T36" fmla="*/ 126 w 198"/>
                <a:gd name="T37" fmla="*/ 104 h 120"/>
                <a:gd name="T38" fmla="*/ 126 w 198"/>
                <a:gd name="T39" fmla="*/ 104 h 120"/>
                <a:gd name="T40" fmla="*/ 144 w 198"/>
                <a:gd name="T41" fmla="*/ 120 h 120"/>
                <a:gd name="T42" fmla="*/ 144 w 198"/>
                <a:gd name="T43" fmla="*/ 120 h 120"/>
                <a:gd name="T44" fmla="*/ 168 w 198"/>
                <a:gd name="T45" fmla="*/ 94 h 120"/>
                <a:gd name="T46" fmla="*/ 168 w 198"/>
                <a:gd name="T47" fmla="*/ 94 h 120"/>
                <a:gd name="T48" fmla="*/ 198 w 198"/>
                <a:gd name="T49" fmla="*/ 64 h 120"/>
                <a:gd name="T50" fmla="*/ 198 w 198"/>
                <a:gd name="T51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20">
                  <a:moveTo>
                    <a:pt x="198" y="64"/>
                  </a:moveTo>
                  <a:lnTo>
                    <a:pt x="198" y="64"/>
                  </a:lnTo>
                  <a:lnTo>
                    <a:pt x="174" y="4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34" y="16"/>
                  </a:lnTo>
                  <a:lnTo>
                    <a:pt x="114" y="8"/>
                  </a:lnTo>
                  <a:lnTo>
                    <a:pt x="9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80" y="78"/>
                  </a:lnTo>
                  <a:lnTo>
                    <a:pt x="94" y="82"/>
                  </a:lnTo>
                  <a:lnTo>
                    <a:pt x="110" y="92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98" y="64"/>
                  </a:lnTo>
                  <a:lnTo>
                    <a:pt x="198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2573502" y="943140"/>
              <a:ext cx="492125" cy="323850"/>
            </a:xfrm>
            <a:custGeom>
              <a:avLst/>
              <a:gdLst>
                <a:gd name="T0" fmla="*/ 0 w 310"/>
                <a:gd name="T1" fmla="*/ 78 h 204"/>
                <a:gd name="T2" fmla="*/ 0 w 310"/>
                <a:gd name="T3" fmla="*/ 78 h 204"/>
                <a:gd name="T4" fmla="*/ 22 w 310"/>
                <a:gd name="T5" fmla="*/ 98 h 204"/>
                <a:gd name="T6" fmla="*/ 46 w 310"/>
                <a:gd name="T7" fmla="*/ 116 h 204"/>
                <a:gd name="T8" fmla="*/ 46 w 310"/>
                <a:gd name="T9" fmla="*/ 116 h 204"/>
                <a:gd name="T10" fmla="*/ 64 w 310"/>
                <a:gd name="T11" fmla="*/ 126 h 204"/>
                <a:gd name="T12" fmla="*/ 84 w 310"/>
                <a:gd name="T13" fmla="*/ 136 h 204"/>
                <a:gd name="T14" fmla="*/ 106 w 310"/>
                <a:gd name="T15" fmla="*/ 142 h 204"/>
                <a:gd name="T16" fmla="*/ 128 w 310"/>
                <a:gd name="T17" fmla="*/ 144 h 204"/>
                <a:gd name="T18" fmla="*/ 128 w 310"/>
                <a:gd name="T19" fmla="*/ 144 h 204"/>
                <a:gd name="T20" fmla="*/ 188 w 310"/>
                <a:gd name="T21" fmla="*/ 144 h 204"/>
                <a:gd name="T22" fmla="*/ 188 w 310"/>
                <a:gd name="T23" fmla="*/ 204 h 204"/>
                <a:gd name="T24" fmla="*/ 310 w 310"/>
                <a:gd name="T25" fmla="*/ 102 h 204"/>
                <a:gd name="T26" fmla="*/ 188 w 310"/>
                <a:gd name="T27" fmla="*/ 0 h 204"/>
                <a:gd name="T28" fmla="*/ 188 w 310"/>
                <a:gd name="T29" fmla="*/ 66 h 204"/>
                <a:gd name="T30" fmla="*/ 188 w 310"/>
                <a:gd name="T31" fmla="*/ 66 h 204"/>
                <a:gd name="T32" fmla="*/ 128 w 310"/>
                <a:gd name="T33" fmla="*/ 66 h 204"/>
                <a:gd name="T34" fmla="*/ 128 w 310"/>
                <a:gd name="T35" fmla="*/ 66 h 204"/>
                <a:gd name="T36" fmla="*/ 118 w 310"/>
                <a:gd name="T37" fmla="*/ 64 h 204"/>
                <a:gd name="T38" fmla="*/ 104 w 310"/>
                <a:gd name="T39" fmla="*/ 60 h 204"/>
                <a:gd name="T40" fmla="*/ 88 w 310"/>
                <a:gd name="T41" fmla="*/ 50 h 204"/>
                <a:gd name="T42" fmla="*/ 70 w 310"/>
                <a:gd name="T43" fmla="*/ 38 h 204"/>
                <a:gd name="T44" fmla="*/ 70 w 310"/>
                <a:gd name="T45" fmla="*/ 38 h 204"/>
                <a:gd name="T46" fmla="*/ 52 w 310"/>
                <a:gd name="T47" fmla="*/ 22 h 204"/>
                <a:gd name="T48" fmla="*/ 52 w 310"/>
                <a:gd name="T49" fmla="*/ 22 h 204"/>
                <a:gd name="T50" fmla="*/ 32 w 310"/>
                <a:gd name="T51" fmla="*/ 46 h 204"/>
                <a:gd name="T52" fmla="*/ 32 w 310"/>
                <a:gd name="T53" fmla="*/ 46 h 204"/>
                <a:gd name="T54" fmla="*/ 0 w 310"/>
                <a:gd name="T55" fmla="*/ 78 h 204"/>
                <a:gd name="T56" fmla="*/ 0 w 310"/>
                <a:gd name="T57" fmla="*/ 7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204">
                  <a:moveTo>
                    <a:pt x="0" y="78"/>
                  </a:moveTo>
                  <a:lnTo>
                    <a:pt x="0" y="78"/>
                  </a:lnTo>
                  <a:lnTo>
                    <a:pt x="22" y="98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64" y="126"/>
                  </a:lnTo>
                  <a:lnTo>
                    <a:pt x="84" y="136"/>
                  </a:lnTo>
                  <a:lnTo>
                    <a:pt x="106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88" y="144"/>
                  </a:lnTo>
                  <a:lnTo>
                    <a:pt x="188" y="204"/>
                  </a:lnTo>
                  <a:lnTo>
                    <a:pt x="310" y="102"/>
                  </a:lnTo>
                  <a:lnTo>
                    <a:pt x="188" y="0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18" y="64"/>
                  </a:lnTo>
                  <a:lnTo>
                    <a:pt x="104" y="60"/>
                  </a:lnTo>
                  <a:lnTo>
                    <a:pt x="88" y="5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2151227" y="578015"/>
              <a:ext cx="914400" cy="593725"/>
            </a:xfrm>
            <a:custGeom>
              <a:avLst/>
              <a:gdLst>
                <a:gd name="T0" fmla="*/ 394 w 576"/>
                <a:gd name="T1" fmla="*/ 140 h 374"/>
                <a:gd name="T2" fmla="*/ 394 w 576"/>
                <a:gd name="T3" fmla="*/ 140 h 374"/>
                <a:gd name="T4" fmla="*/ 394 w 576"/>
                <a:gd name="T5" fmla="*/ 140 h 374"/>
                <a:gd name="T6" fmla="*/ 394 w 576"/>
                <a:gd name="T7" fmla="*/ 140 h 374"/>
                <a:gd name="T8" fmla="*/ 454 w 576"/>
                <a:gd name="T9" fmla="*/ 140 h 374"/>
                <a:gd name="T10" fmla="*/ 454 w 576"/>
                <a:gd name="T11" fmla="*/ 202 h 374"/>
                <a:gd name="T12" fmla="*/ 576 w 576"/>
                <a:gd name="T13" fmla="*/ 100 h 374"/>
                <a:gd name="T14" fmla="*/ 454 w 576"/>
                <a:gd name="T15" fmla="*/ 0 h 374"/>
                <a:gd name="T16" fmla="*/ 454 w 576"/>
                <a:gd name="T17" fmla="*/ 64 h 374"/>
                <a:gd name="T18" fmla="*/ 454 w 576"/>
                <a:gd name="T19" fmla="*/ 64 h 374"/>
                <a:gd name="T20" fmla="*/ 394 w 576"/>
                <a:gd name="T21" fmla="*/ 64 h 374"/>
                <a:gd name="T22" fmla="*/ 394 w 576"/>
                <a:gd name="T23" fmla="*/ 64 h 374"/>
                <a:gd name="T24" fmla="*/ 378 w 576"/>
                <a:gd name="T25" fmla="*/ 64 h 374"/>
                <a:gd name="T26" fmla="*/ 364 w 576"/>
                <a:gd name="T27" fmla="*/ 66 h 374"/>
                <a:gd name="T28" fmla="*/ 350 w 576"/>
                <a:gd name="T29" fmla="*/ 72 h 374"/>
                <a:gd name="T30" fmla="*/ 336 w 576"/>
                <a:gd name="T31" fmla="*/ 76 h 374"/>
                <a:gd name="T32" fmla="*/ 312 w 576"/>
                <a:gd name="T33" fmla="*/ 90 h 374"/>
                <a:gd name="T34" fmla="*/ 288 w 576"/>
                <a:gd name="T35" fmla="*/ 108 h 374"/>
                <a:gd name="T36" fmla="*/ 288 w 576"/>
                <a:gd name="T37" fmla="*/ 108 h 374"/>
                <a:gd name="T38" fmla="*/ 256 w 576"/>
                <a:gd name="T39" fmla="*/ 138 h 374"/>
                <a:gd name="T40" fmla="*/ 224 w 576"/>
                <a:gd name="T41" fmla="*/ 170 h 374"/>
                <a:gd name="T42" fmla="*/ 164 w 576"/>
                <a:gd name="T43" fmla="*/ 234 h 374"/>
                <a:gd name="T44" fmla="*/ 164 w 576"/>
                <a:gd name="T45" fmla="*/ 234 h 374"/>
                <a:gd name="T46" fmla="*/ 136 w 576"/>
                <a:gd name="T47" fmla="*/ 260 h 374"/>
                <a:gd name="T48" fmla="*/ 110 w 576"/>
                <a:gd name="T49" fmla="*/ 280 h 374"/>
                <a:gd name="T50" fmla="*/ 110 w 576"/>
                <a:gd name="T51" fmla="*/ 280 h 374"/>
                <a:gd name="T52" fmla="*/ 98 w 576"/>
                <a:gd name="T53" fmla="*/ 288 h 374"/>
                <a:gd name="T54" fmla="*/ 86 w 576"/>
                <a:gd name="T55" fmla="*/ 292 h 374"/>
                <a:gd name="T56" fmla="*/ 78 w 576"/>
                <a:gd name="T57" fmla="*/ 296 h 374"/>
                <a:gd name="T58" fmla="*/ 68 w 576"/>
                <a:gd name="T59" fmla="*/ 296 h 374"/>
                <a:gd name="T60" fmla="*/ 68 w 576"/>
                <a:gd name="T61" fmla="*/ 296 h 374"/>
                <a:gd name="T62" fmla="*/ 68 w 576"/>
                <a:gd name="T63" fmla="*/ 296 h 374"/>
                <a:gd name="T64" fmla="*/ 68 w 576"/>
                <a:gd name="T65" fmla="*/ 296 h 374"/>
                <a:gd name="T66" fmla="*/ 0 w 576"/>
                <a:gd name="T67" fmla="*/ 296 h 374"/>
                <a:gd name="T68" fmla="*/ 0 w 576"/>
                <a:gd name="T69" fmla="*/ 374 h 374"/>
                <a:gd name="T70" fmla="*/ 0 w 576"/>
                <a:gd name="T71" fmla="*/ 374 h 374"/>
                <a:gd name="T72" fmla="*/ 68 w 576"/>
                <a:gd name="T73" fmla="*/ 374 h 374"/>
                <a:gd name="T74" fmla="*/ 68 w 576"/>
                <a:gd name="T75" fmla="*/ 374 h 374"/>
                <a:gd name="T76" fmla="*/ 84 w 576"/>
                <a:gd name="T77" fmla="*/ 372 h 374"/>
                <a:gd name="T78" fmla="*/ 98 w 576"/>
                <a:gd name="T79" fmla="*/ 370 h 374"/>
                <a:gd name="T80" fmla="*/ 112 w 576"/>
                <a:gd name="T81" fmla="*/ 366 h 374"/>
                <a:gd name="T82" fmla="*/ 126 w 576"/>
                <a:gd name="T83" fmla="*/ 360 h 374"/>
                <a:gd name="T84" fmla="*/ 152 w 576"/>
                <a:gd name="T85" fmla="*/ 346 h 374"/>
                <a:gd name="T86" fmla="*/ 174 w 576"/>
                <a:gd name="T87" fmla="*/ 328 h 374"/>
                <a:gd name="T88" fmla="*/ 174 w 576"/>
                <a:gd name="T89" fmla="*/ 328 h 374"/>
                <a:gd name="T90" fmla="*/ 208 w 576"/>
                <a:gd name="T91" fmla="*/ 298 h 374"/>
                <a:gd name="T92" fmla="*/ 240 w 576"/>
                <a:gd name="T93" fmla="*/ 266 h 374"/>
                <a:gd name="T94" fmla="*/ 300 w 576"/>
                <a:gd name="T95" fmla="*/ 202 h 374"/>
                <a:gd name="T96" fmla="*/ 300 w 576"/>
                <a:gd name="T97" fmla="*/ 202 h 374"/>
                <a:gd name="T98" fmla="*/ 328 w 576"/>
                <a:gd name="T99" fmla="*/ 176 h 374"/>
                <a:gd name="T100" fmla="*/ 354 w 576"/>
                <a:gd name="T101" fmla="*/ 156 h 374"/>
                <a:gd name="T102" fmla="*/ 354 w 576"/>
                <a:gd name="T103" fmla="*/ 156 h 374"/>
                <a:gd name="T104" fmla="*/ 366 w 576"/>
                <a:gd name="T105" fmla="*/ 148 h 374"/>
                <a:gd name="T106" fmla="*/ 376 w 576"/>
                <a:gd name="T107" fmla="*/ 144 h 374"/>
                <a:gd name="T108" fmla="*/ 386 w 576"/>
                <a:gd name="T109" fmla="*/ 142 h 374"/>
                <a:gd name="T110" fmla="*/ 394 w 576"/>
                <a:gd name="T111" fmla="*/ 140 h 374"/>
                <a:gd name="T112" fmla="*/ 394 w 576"/>
                <a:gd name="T113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6" h="374">
                  <a:moveTo>
                    <a:pt x="394" y="140"/>
                  </a:moveTo>
                  <a:lnTo>
                    <a:pt x="394" y="140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454" y="140"/>
                  </a:lnTo>
                  <a:lnTo>
                    <a:pt x="454" y="202"/>
                  </a:lnTo>
                  <a:lnTo>
                    <a:pt x="576" y="100"/>
                  </a:lnTo>
                  <a:lnTo>
                    <a:pt x="454" y="0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78" y="64"/>
                  </a:lnTo>
                  <a:lnTo>
                    <a:pt x="364" y="66"/>
                  </a:lnTo>
                  <a:lnTo>
                    <a:pt x="350" y="72"/>
                  </a:lnTo>
                  <a:lnTo>
                    <a:pt x="336" y="76"/>
                  </a:lnTo>
                  <a:lnTo>
                    <a:pt x="312" y="90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56" y="138"/>
                  </a:lnTo>
                  <a:lnTo>
                    <a:pt x="224" y="170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36" y="260"/>
                  </a:lnTo>
                  <a:lnTo>
                    <a:pt x="110" y="280"/>
                  </a:lnTo>
                  <a:lnTo>
                    <a:pt x="110" y="280"/>
                  </a:lnTo>
                  <a:lnTo>
                    <a:pt x="98" y="288"/>
                  </a:lnTo>
                  <a:lnTo>
                    <a:pt x="86" y="292"/>
                  </a:lnTo>
                  <a:lnTo>
                    <a:pt x="7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12" y="366"/>
                  </a:lnTo>
                  <a:lnTo>
                    <a:pt x="126" y="360"/>
                  </a:lnTo>
                  <a:lnTo>
                    <a:pt x="152" y="34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208" y="298"/>
                  </a:lnTo>
                  <a:lnTo>
                    <a:pt x="240" y="266"/>
                  </a:lnTo>
                  <a:lnTo>
                    <a:pt x="300" y="202"/>
                  </a:lnTo>
                  <a:lnTo>
                    <a:pt x="300" y="202"/>
                  </a:lnTo>
                  <a:lnTo>
                    <a:pt x="328" y="176"/>
                  </a:lnTo>
                  <a:lnTo>
                    <a:pt x="354" y="156"/>
                  </a:lnTo>
                  <a:lnTo>
                    <a:pt x="354" y="156"/>
                  </a:lnTo>
                  <a:lnTo>
                    <a:pt x="366" y="148"/>
                  </a:lnTo>
                  <a:lnTo>
                    <a:pt x="376" y="144"/>
                  </a:lnTo>
                  <a:lnTo>
                    <a:pt x="386" y="142"/>
                  </a:lnTo>
                  <a:lnTo>
                    <a:pt x="394" y="140"/>
                  </a:lnTo>
                  <a:lnTo>
                    <a:pt x="394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23"/>
          <p:cNvSpPr/>
          <p:nvPr/>
        </p:nvSpPr>
        <p:spPr>
          <a:xfrm>
            <a:off x="5426026" y="3038452"/>
            <a:ext cx="1693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Extendable Platform </a:t>
            </a:r>
          </a:p>
        </p:txBody>
      </p:sp>
      <p:grpSp>
        <p:nvGrpSpPr>
          <p:cNvPr id="47" name="קבוצה 46"/>
          <p:cNvGrpSpPr/>
          <p:nvPr/>
        </p:nvGrpSpPr>
        <p:grpSpPr>
          <a:xfrm>
            <a:off x="2426827" y="2283931"/>
            <a:ext cx="666279" cy="665817"/>
            <a:chOff x="2303659" y="1764467"/>
            <a:chExt cx="975500" cy="974823"/>
          </a:xfrm>
          <a:solidFill>
            <a:schemeClr val="bg1">
              <a:lumMod val="75000"/>
            </a:schemeClr>
          </a:solidFill>
        </p:grpSpPr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2303659" y="1764467"/>
              <a:ext cx="975500" cy="974823"/>
            </a:xfrm>
            <a:custGeom>
              <a:avLst/>
              <a:gdLst>
                <a:gd name="T0" fmla="*/ 1229 w 1376"/>
                <a:gd name="T1" fmla="*/ 98 h 1376"/>
                <a:gd name="T2" fmla="*/ 1278 w 1376"/>
                <a:gd name="T3" fmla="*/ 147 h 1376"/>
                <a:gd name="T4" fmla="*/ 1278 w 1376"/>
                <a:gd name="T5" fmla="*/ 1229 h 1376"/>
                <a:gd name="T6" fmla="*/ 1229 w 1376"/>
                <a:gd name="T7" fmla="*/ 1278 h 1376"/>
                <a:gd name="T8" fmla="*/ 147 w 1376"/>
                <a:gd name="T9" fmla="*/ 1278 h 1376"/>
                <a:gd name="T10" fmla="*/ 98 w 1376"/>
                <a:gd name="T11" fmla="*/ 1229 h 1376"/>
                <a:gd name="T12" fmla="*/ 98 w 1376"/>
                <a:gd name="T13" fmla="*/ 147 h 1376"/>
                <a:gd name="T14" fmla="*/ 147 w 1376"/>
                <a:gd name="T15" fmla="*/ 98 h 1376"/>
                <a:gd name="T16" fmla="*/ 1229 w 1376"/>
                <a:gd name="T17" fmla="*/ 98 h 1376"/>
                <a:gd name="T18" fmla="*/ 1229 w 1376"/>
                <a:gd name="T19" fmla="*/ 0 h 1376"/>
                <a:gd name="T20" fmla="*/ 147 w 1376"/>
                <a:gd name="T21" fmla="*/ 0 h 1376"/>
                <a:gd name="T22" fmla="*/ 0 w 1376"/>
                <a:gd name="T23" fmla="*/ 147 h 1376"/>
                <a:gd name="T24" fmla="*/ 0 w 1376"/>
                <a:gd name="T25" fmla="*/ 1229 h 1376"/>
                <a:gd name="T26" fmla="*/ 147 w 1376"/>
                <a:gd name="T27" fmla="*/ 1376 h 1376"/>
                <a:gd name="T28" fmla="*/ 1229 w 1376"/>
                <a:gd name="T29" fmla="*/ 1376 h 1376"/>
                <a:gd name="T30" fmla="*/ 1376 w 1376"/>
                <a:gd name="T31" fmla="*/ 1229 h 1376"/>
                <a:gd name="T32" fmla="*/ 1376 w 1376"/>
                <a:gd name="T33" fmla="*/ 147 h 1376"/>
                <a:gd name="T34" fmla="*/ 1229 w 1376"/>
                <a:gd name="T35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6" h="1376">
                  <a:moveTo>
                    <a:pt x="1229" y="98"/>
                  </a:moveTo>
                  <a:cubicBezTo>
                    <a:pt x="1256" y="98"/>
                    <a:pt x="1278" y="120"/>
                    <a:pt x="1278" y="147"/>
                  </a:cubicBezTo>
                  <a:cubicBezTo>
                    <a:pt x="1278" y="1229"/>
                    <a:pt x="1278" y="1229"/>
                    <a:pt x="1278" y="1229"/>
                  </a:cubicBezTo>
                  <a:cubicBezTo>
                    <a:pt x="1278" y="1256"/>
                    <a:pt x="1256" y="1278"/>
                    <a:pt x="1229" y="1278"/>
                  </a:cubicBezTo>
                  <a:cubicBezTo>
                    <a:pt x="147" y="1278"/>
                    <a:pt x="147" y="1278"/>
                    <a:pt x="147" y="1278"/>
                  </a:cubicBezTo>
                  <a:cubicBezTo>
                    <a:pt x="120" y="1278"/>
                    <a:pt x="98" y="1256"/>
                    <a:pt x="98" y="1229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8" y="120"/>
                    <a:pt x="120" y="98"/>
                    <a:pt x="147" y="98"/>
                  </a:cubicBezTo>
                  <a:cubicBezTo>
                    <a:pt x="1229" y="98"/>
                    <a:pt x="1229" y="98"/>
                    <a:pt x="1229" y="98"/>
                  </a:cubicBezTo>
                  <a:moveTo>
                    <a:pt x="1229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229"/>
                    <a:pt x="0" y="1229"/>
                    <a:pt x="0" y="1229"/>
                  </a:cubicBezTo>
                  <a:cubicBezTo>
                    <a:pt x="0" y="1310"/>
                    <a:pt x="66" y="1376"/>
                    <a:pt x="147" y="1376"/>
                  </a:cubicBezTo>
                  <a:cubicBezTo>
                    <a:pt x="1229" y="1376"/>
                    <a:pt x="1229" y="1376"/>
                    <a:pt x="1229" y="1376"/>
                  </a:cubicBezTo>
                  <a:cubicBezTo>
                    <a:pt x="1310" y="1376"/>
                    <a:pt x="1376" y="1310"/>
                    <a:pt x="1376" y="1229"/>
                  </a:cubicBezTo>
                  <a:cubicBezTo>
                    <a:pt x="1376" y="147"/>
                    <a:pt x="1376" y="147"/>
                    <a:pt x="1376" y="147"/>
                  </a:cubicBezTo>
                  <a:cubicBezTo>
                    <a:pt x="1376" y="66"/>
                    <a:pt x="131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grpSp>
          <p:nvGrpSpPr>
            <p:cNvPr id="57" name="Group 156"/>
            <p:cNvGrpSpPr/>
            <p:nvPr/>
          </p:nvGrpSpPr>
          <p:grpSpPr>
            <a:xfrm>
              <a:off x="2474470" y="1939481"/>
              <a:ext cx="624548" cy="624548"/>
              <a:chOff x="-1978025" y="3594100"/>
              <a:chExt cx="914400" cy="914400"/>
            </a:xfrm>
            <a:grpFill/>
          </p:grpSpPr>
          <p:sp>
            <p:nvSpPr>
              <p:cNvPr id="58" name="Freeform 108"/>
              <p:cNvSpPr>
                <a:spLocks/>
              </p:cNvSpPr>
              <p:nvPr/>
            </p:nvSpPr>
            <p:spPr bwMode="auto">
              <a:xfrm>
                <a:off x="-1435100" y="3594100"/>
                <a:ext cx="371475" cy="374650"/>
              </a:xfrm>
              <a:custGeom>
                <a:avLst/>
                <a:gdLst>
                  <a:gd name="T0" fmla="*/ 234 w 234"/>
                  <a:gd name="T1" fmla="*/ 62 h 236"/>
                  <a:gd name="T2" fmla="*/ 172 w 234"/>
                  <a:gd name="T3" fmla="*/ 0 h 236"/>
                  <a:gd name="T4" fmla="*/ 66 w 234"/>
                  <a:gd name="T5" fmla="*/ 108 h 236"/>
                  <a:gd name="T6" fmla="*/ 0 w 234"/>
                  <a:gd name="T7" fmla="*/ 40 h 236"/>
                  <a:gd name="T8" fmla="*/ 0 w 234"/>
                  <a:gd name="T9" fmla="*/ 234 h 236"/>
                  <a:gd name="T10" fmla="*/ 194 w 234"/>
                  <a:gd name="T11" fmla="*/ 236 h 236"/>
                  <a:gd name="T12" fmla="*/ 126 w 234"/>
                  <a:gd name="T13" fmla="*/ 168 h 236"/>
                  <a:gd name="T14" fmla="*/ 234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234" y="62"/>
                    </a:moveTo>
                    <a:lnTo>
                      <a:pt x="172" y="0"/>
                    </a:lnTo>
                    <a:lnTo>
                      <a:pt x="66" y="108"/>
                    </a:lnTo>
                    <a:lnTo>
                      <a:pt x="0" y="40"/>
                    </a:lnTo>
                    <a:lnTo>
                      <a:pt x="0" y="234"/>
                    </a:lnTo>
                    <a:lnTo>
                      <a:pt x="194" y="236"/>
                    </a:lnTo>
                    <a:lnTo>
                      <a:pt x="126" y="168"/>
                    </a:lnTo>
                    <a:lnTo>
                      <a:pt x="23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09"/>
              <p:cNvSpPr>
                <a:spLocks/>
              </p:cNvSpPr>
              <p:nvPr/>
            </p:nvSpPr>
            <p:spPr bwMode="auto">
              <a:xfrm>
                <a:off x="-1978025" y="4137025"/>
                <a:ext cx="371475" cy="371475"/>
              </a:xfrm>
              <a:custGeom>
                <a:avLst/>
                <a:gdLst>
                  <a:gd name="T0" fmla="*/ 108 w 234"/>
                  <a:gd name="T1" fmla="*/ 66 h 234"/>
                  <a:gd name="T2" fmla="*/ 0 w 234"/>
                  <a:gd name="T3" fmla="*/ 174 h 234"/>
                  <a:gd name="T4" fmla="*/ 62 w 234"/>
                  <a:gd name="T5" fmla="*/ 234 h 234"/>
                  <a:gd name="T6" fmla="*/ 168 w 234"/>
                  <a:gd name="T7" fmla="*/ 128 h 234"/>
                  <a:gd name="T8" fmla="*/ 234 w 234"/>
                  <a:gd name="T9" fmla="*/ 194 h 234"/>
                  <a:gd name="T10" fmla="*/ 234 w 234"/>
                  <a:gd name="T11" fmla="*/ 0 h 234"/>
                  <a:gd name="T12" fmla="*/ 40 w 234"/>
                  <a:gd name="T13" fmla="*/ 0 h 234"/>
                  <a:gd name="T14" fmla="*/ 108 w 234"/>
                  <a:gd name="T15" fmla="*/ 6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108" y="66"/>
                    </a:moveTo>
                    <a:lnTo>
                      <a:pt x="0" y="174"/>
                    </a:lnTo>
                    <a:lnTo>
                      <a:pt x="62" y="234"/>
                    </a:lnTo>
                    <a:lnTo>
                      <a:pt x="168" y="128"/>
                    </a:lnTo>
                    <a:lnTo>
                      <a:pt x="234" y="194"/>
                    </a:lnTo>
                    <a:lnTo>
                      <a:pt x="234" y="0"/>
                    </a:lnTo>
                    <a:lnTo>
                      <a:pt x="40" y="0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10"/>
              <p:cNvSpPr>
                <a:spLocks/>
              </p:cNvSpPr>
              <p:nvPr/>
            </p:nvSpPr>
            <p:spPr bwMode="auto">
              <a:xfrm>
                <a:off x="-1435100" y="4137025"/>
                <a:ext cx="371475" cy="371475"/>
              </a:xfrm>
              <a:custGeom>
                <a:avLst/>
                <a:gdLst>
                  <a:gd name="T0" fmla="*/ 234 w 234"/>
                  <a:gd name="T1" fmla="*/ 174 h 234"/>
                  <a:gd name="T2" fmla="*/ 128 w 234"/>
                  <a:gd name="T3" fmla="*/ 66 h 234"/>
                  <a:gd name="T4" fmla="*/ 194 w 234"/>
                  <a:gd name="T5" fmla="*/ 0 h 234"/>
                  <a:gd name="T6" fmla="*/ 0 w 234"/>
                  <a:gd name="T7" fmla="*/ 0 h 234"/>
                  <a:gd name="T8" fmla="*/ 0 w 234"/>
                  <a:gd name="T9" fmla="*/ 194 h 234"/>
                  <a:gd name="T10" fmla="*/ 66 w 234"/>
                  <a:gd name="T11" fmla="*/ 128 h 234"/>
                  <a:gd name="T12" fmla="*/ 172 w 234"/>
                  <a:gd name="T13" fmla="*/ 234 h 234"/>
                  <a:gd name="T14" fmla="*/ 234 w 234"/>
                  <a:gd name="T15" fmla="*/ 17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4">
                    <a:moveTo>
                      <a:pt x="234" y="174"/>
                    </a:moveTo>
                    <a:lnTo>
                      <a:pt x="128" y="6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66" y="128"/>
                    </a:lnTo>
                    <a:lnTo>
                      <a:pt x="172" y="234"/>
                    </a:lnTo>
                    <a:lnTo>
                      <a:pt x="234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11"/>
              <p:cNvSpPr>
                <a:spLocks/>
              </p:cNvSpPr>
              <p:nvPr/>
            </p:nvSpPr>
            <p:spPr bwMode="auto">
              <a:xfrm>
                <a:off x="-1978025" y="3594100"/>
                <a:ext cx="371475" cy="374650"/>
              </a:xfrm>
              <a:custGeom>
                <a:avLst/>
                <a:gdLst>
                  <a:gd name="T0" fmla="*/ 0 w 234"/>
                  <a:gd name="T1" fmla="*/ 62 h 236"/>
                  <a:gd name="T2" fmla="*/ 106 w 234"/>
                  <a:gd name="T3" fmla="*/ 168 h 236"/>
                  <a:gd name="T4" fmla="*/ 40 w 234"/>
                  <a:gd name="T5" fmla="*/ 236 h 236"/>
                  <a:gd name="T6" fmla="*/ 234 w 234"/>
                  <a:gd name="T7" fmla="*/ 236 h 236"/>
                  <a:gd name="T8" fmla="*/ 234 w 234"/>
                  <a:gd name="T9" fmla="*/ 40 h 236"/>
                  <a:gd name="T10" fmla="*/ 168 w 234"/>
                  <a:gd name="T11" fmla="*/ 108 h 236"/>
                  <a:gd name="T12" fmla="*/ 62 w 234"/>
                  <a:gd name="T13" fmla="*/ 0 h 236"/>
                  <a:gd name="T14" fmla="*/ 0 w 234"/>
                  <a:gd name="T15" fmla="*/ 6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236">
                    <a:moveTo>
                      <a:pt x="0" y="62"/>
                    </a:moveTo>
                    <a:lnTo>
                      <a:pt x="106" y="168"/>
                    </a:lnTo>
                    <a:lnTo>
                      <a:pt x="40" y="236"/>
                    </a:lnTo>
                    <a:lnTo>
                      <a:pt x="234" y="236"/>
                    </a:lnTo>
                    <a:lnTo>
                      <a:pt x="234" y="40"/>
                    </a:lnTo>
                    <a:lnTo>
                      <a:pt x="168" y="108"/>
                    </a:lnTo>
                    <a:lnTo>
                      <a:pt x="62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3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Continuing to Execute our Analytics Vision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קבוצה 48"/>
          <p:cNvGrpSpPr/>
          <p:nvPr/>
        </p:nvGrpSpPr>
        <p:grpSpPr>
          <a:xfrm>
            <a:off x="144719" y="1235132"/>
            <a:ext cx="8690399" cy="4818827"/>
            <a:chOff x="117043" y="809626"/>
            <a:chExt cx="7629754" cy="4230700"/>
          </a:xfrm>
        </p:grpSpPr>
        <p:sp>
          <p:nvSpPr>
            <p:cNvPr id="6" name="מלבן מעוגל 59"/>
            <p:cNvSpPr/>
            <p:nvPr/>
          </p:nvSpPr>
          <p:spPr bwMode="auto">
            <a:xfrm>
              <a:off x="117043" y="809626"/>
              <a:ext cx="7629754" cy="42307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982" tIns="45492" rIns="90982" bIns="45492" numCol="1" rtlCol="1" anchor="t" anchorCtr="0" compatLnSpc="1">
              <a:prstTxWarp prst="textNoShape">
                <a:avLst/>
              </a:prstTxWarp>
            </a:bodyPr>
            <a:lstStyle/>
            <a:p>
              <a:pPr algn="ctr" defTabSz="909828"/>
              <a:endParaRPr lang="he-IL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7" name="קבוצה 58"/>
            <p:cNvGrpSpPr/>
            <p:nvPr/>
          </p:nvGrpSpPr>
          <p:grpSpPr>
            <a:xfrm>
              <a:off x="209569" y="911858"/>
              <a:ext cx="7494693" cy="4082464"/>
              <a:chOff x="209569" y="621044"/>
              <a:chExt cx="8175621" cy="4453374"/>
            </a:xfrm>
          </p:grpSpPr>
          <p:sp>
            <p:nvSpPr>
              <p:cNvPr id="8" name="מלבן מעוגל 52"/>
              <p:cNvSpPr/>
              <p:nvPr/>
            </p:nvSpPr>
            <p:spPr bwMode="auto">
              <a:xfrm>
                <a:off x="572543" y="3326425"/>
                <a:ext cx="1038935" cy="1384793"/>
              </a:xfrm>
              <a:prstGeom prst="roundRect">
                <a:avLst>
                  <a:gd name="adj" fmla="val 11708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" name="מלבן מעוגל 53"/>
              <p:cNvSpPr/>
              <p:nvPr/>
            </p:nvSpPr>
            <p:spPr bwMode="auto">
              <a:xfrm>
                <a:off x="1738109" y="2859312"/>
                <a:ext cx="1242854" cy="1963620"/>
              </a:xfrm>
              <a:prstGeom prst="roundRect">
                <a:avLst>
                  <a:gd name="adj" fmla="val 6896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" name="מלבן מעוגל 54"/>
              <p:cNvSpPr/>
              <p:nvPr/>
            </p:nvSpPr>
            <p:spPr bwMode="auto">
              <a:xfrm>
                <a:off x="3079707" y="2327058"/>
                <a:ext cx="1438190" cy="1904998"/>
              </a:xfrm>
              <a:prstGeom prst="roundRect">
                <a:avLst>
                  <a:gd name="adj" fmla="val 7038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מלבן מעוגל 55"/>
              <p:cNvSpPr/>
              <p:nvPr/>
            </p:nvSpPr>
            <p:spPr bwMode="auto">
              <a:xfrm>
                <a:off x="4612348" y="1847904"/>
                <a:ext cx="1622797" cy="2198075"/>
              </a:xfrm>
              <a:prstGeom prst="roundRect">
                <a:avLst>
                  <a:gd name="adj" fmla="val 5634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מלבן מעוגל 56"/>
              <p:cNvSpPr/>
              <p:nvPr/>
            </p:nvSpPr>
            <p:spPr bwMode="auto">
              <a:xfrm>
                <a:off x="6329605" y="1257540"/>
                <a:ext cx="1888972" cy="2652344"/>
              </a:xfrm>
              <a:prstGeom prst="roundRect">
                <a:avLst>
                  <a:gd name="adj" fmla="val 5761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מלבן מעוגל 36"/>
              <p:cNvSpPr/>
              <p:nvPr/>
            </p:nvSpPr>
            <p:spPr bwMode="auto">
              <a:xfrm>
                <a:off x="3934527" y="1210523"/>
                <a:ext cx="1125000" cy="411014"/>
              </a:xfrm>
              <a:prstGeom prst="roundRect">
                <a:avLst>
                  <a:gd name="adj" fmla="val 18363"/>
                </a:avLst>
              </a:prstGeom>
              <a:solidFill>
                <a:schemeClr val="accent6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982" tIns="45492" rIns="90982" bIns="4549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</a:rPr>
                  <a:t>Predictive Analytics</a:t>
                </a:r>
              </a:p>
            </p:txBody>
          </p:sp>
          <p:sp>
            <p:nvSpPr>
              <p:cNvPr id="14" name="מלבן מעוגל 37"/>
              <p:cNvSpPr/>
              <p:nvPr/>
            </p:nvSpPr>
            <p:spPr bwMode="auto">
              <a:xfrm>
                <a:off x="5624827" y="673634"/>
                <a:ext cx="1185874" cy="411014"/>
              </a:xfrm>
              <a:prstGeom prst="roundRect">
                <a:avLst>
                  <a:gd name="adj" fmla="val 18363"/>
                </a:avLst>
              </a:prstGeom>
              <a:solidFill>
                <a:schemeClr val="accent6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982" tIns="45492" rIns="90982" bIns="4549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</a:rPr>
                  <a:t>Prescriptive Analytics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73731" y="4735251"/>
                <a:ext cx="1135346" cy="316522"/>
              </a:xfrm>
              <a:prstGeom prst="rect">
                <a:avLst/>
              </a:prstGeom>
              <a:noFill/>
            </p:spPr>
            <p:txBody>
              <a:bodyPr wrap="square" lIns="83461" tIns="41730" rIns="83461" bIns="41730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Hindsight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40300" y="4757896"/>
                <a:ext cx="1135346" cy="316522"/>
              </a:xfrm>
              <a:prstGeom prst="rect">
                <a:avLst/>
              </a:prstGeom>
              <a:noFill/>
            </p:spPr>
            <p:txBody>
              <a:bodyPr wrap="square" lIns="83461" tIns="41730" rIns="83461" bIns="41730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Insight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92833" y="4755110"/>
                <a:ext cx="1135346" cy="316522"/>
              </a:xfrm>
              <a:prstGeom prst="rect">
                <a:avLst/>
              </a:prstGeom>
              <a:noFill/>
            </p:spPr>
            <p:txBody>
              <a:bodyPr wrap="square" lIns="83461" tIns="41730" rIns="83461" bIns="41730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</a:rPr>
                  <a:t>Foresight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502" y="4440059"/>
                <a:ext cx="1054688" cy="316522"/>
              </a:xfrm>
              <a:prstGeom prst="rect">
                <a:avLst/>
              </a:prstGeom>
              <a:noFill/>
            </p:spPr>
            <p:txBody>
              <a:bodyPr wrap="square" lIns="83461" tIns="41730" rIns="83461" bIns="41730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Value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9569" y="1058719"/>
                <a:ext cx="1054688" cy="316522"/>
              </a:xfrm>
              <a:prstGeom prst="rect">
                <a:avLst/>
              </a:prstGeom>
              <a:noFill/>
            </p:spPr>
            <p:txBody>
              <a:bodyPr wrap="square" lIns="83461" tIns="41730" rIns="83461" bIns="41730" rtlCol="0">
                <a:spAutoFit/>
              </a:bodyPr>
              <a:lstStyle/>
              <a:p>
                <a:r>
                  <a:rPr lang="en-US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Difficulty</a:t>
                </a:r>
              </a:p>
            </p:txBody>
          </p:sp>
          <p:sp>
            <p:nvSpPr>
              <p:cNvPr id="20" name="מלבן מעוגל 35"/>
              <p:cNvSpPr/>
              <p:nvPr/>
            </p:nvSpPr>
            <p:spPr bwMode="auto">
              <a:xfrm>
                <a:off x="607481" y="3361734"/>
                <a:ext cx="970246" cy="360000"/>
              </a:xfrm>
              <a:prstGeom prst="roundRect">
                <a:avLst>
                  <a:gd name="adj" fmla="val 23645"/>
                </a:avLst>
              </a:prstGeom>
              <a:solidFill>
                <a:srgbClr val="FFFFFF">
                  <a:alpha val="50196"/>
                </a:srgbClr>
              </a:solidFill>
              <a:ln w="6350" cap="flat" cmpd="sng" algn="ctr">
                <a:solidFill>
                  <a:srgbClr val="3071A6">
                    <a:alpha val="69804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2858" tIns="0" rIns="32858" bIns="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WHAT happened?</a:t>
                </a:r>
              </a:p>
            </p:txBody>
          </p:sp>
          <p:sp>
            <p:nvSpPr>
              <p:cNvPr id="21" name="מלבן מעוגל 35"/>
              <p:cNvSpPr/>
              <p:nvPr/>
            </p:nvSpPr>
            <p:spPr bwMode="auto">
              <a:xfrm>
                <a:off x="396579" y="4354011"/>
                <a:ext cx="1390830" cy="411014"/>
              </a:xfrm>
              <a:prstGeom prst="roundRect">
                <a:avLst>
                  <a:gd name="adj" fmla="val 11712"/>
                </a:avLst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041" tIns="45522" rIns="91041" bIns="4552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098"/>
                  </a:lnSpc>
                </a:pPr>
                <a:r>
                  <a:rPr lang="en-US" sz="1050" dirty="0">
                    <a:solidFill>
                      <a:prstClr val="black"/>
                    </a:solidFill>
                  </a:rPr>
                  <a:t>Primarily batch and some ad hoc reports</a:t>
                </a:r>
              </a:p>
            </p:txBody>
          </p:sp>
          <p:graphicFrame>
            <p:nvGraphicFramePr>
              <p:cNvPr id="22" name="תרשים 37"/>
              <p:cNvGraphicFramePr/>
              <p:nvPr>
                <p:extLst/>
              </p:nvPr>
            </p:nvGraphicFramePr>
            <p:xfrm>
              <a:off x="463768" y="3758714"/>
              <a:ext cx="1256452" cy="7408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3" name="מלבן מעוגל 35"/>
              <p:cNvSpPr/>
              <p:nvPr/>
            </p:nvSpPr>
            <p:spPr bwMode="auto">
              <a:xfrm>
                <a:off x="1764169" y="2887064"/>
                <a:ext cx="1188580" cy="360001"/>
              </a:xfrm>
              <a:prstGeom prst="roundRect">
                <a:avLst>
                  <a:gd name="adj" fmla="val 18993"/>
                </a:avLst>
              </a:prstGeom>
              <a:solidFill>
                <a:srgbClr val="FFFFFF">
                  <a:alpha val="50196"/>
                </a:srgbClr>
              </a:solidFill>
              <a:ln w="6350" cap="flat" cmpd="sng" algn="ctr">
                <a:solidFill>
                  <a:srgbClr val="3071A6">
                    <a:alpha val="69804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2858" tIns="0" rIns="32858" bIns="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WHY</a:t>
                </a:r>
              </a:p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Did it happen?</a:t>
                </a:r>
              </a:p>
            </p:txBody>
          </p:sp>
          <p:sp>
            <p:nvSpPr>
              <p:cNvPr id="24" name="מלבן מעוגל 35"/>
              <p:cNvSpPr/>
              <p:nvPr/>
            </p:nvSpPr>
            <p:spPr bwMode="auto">
              <a:xfrm>
                <a:off x="1545007" y="4038445"/>
                <a:ext cx="1625972" cy="506789"/>
              </a:xfrm>
              <a:prstGeom prst="roundRect">
                <a:avLst>
                  <a:gd name="adj" fmla="val 11712"/>
                </a:avLst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041" tIns="45522" rIns="91041" bIns="4552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098"/>
                  </a:lnSpc>
                </a:pPr>
                <a:r>
                  <a:rPr lang="en-US" sz="1050" dirty="0">
                    <a:solidFill>
                      <a:prstClr val="black"/>
                    </a:solidFill>
                  </a:rPr>
                  <a:t>Increase in ad hoc reporting and Information on demand</a:t>
                </a:r>
              </a:p>
            </p:txBody>
          </p:sp>
          <p:graphicFrame>
            <p:nvGraphicFramePr>
              <p:cNvPr id="25" name="תרשים 38"/>
              <p:cNvGraphicFramePr/>
              <p:nvPr>
                <p:extLst/>
              </p:nvPr>
            </p:nvGraphicFramePr>
            <p:xfrm>
              <a:off x="1660812" y="3266715"/>
              <a:ext cx="1459658" cy="8606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מלבן מעוגל 36"/>
              <p:cNvSpPr/>
              <p:nvPr/>
            </p:nvSpPr>
            <p:spPr bwMode="auto">
              <a:xfrm>
                <a:off x="3112225" y="2362951"/>
                <a:ext cx="1371345" cy="360001"/>
              </a:xfrm>
              <a:prstGeom prst="roundRect">
                <a:avLst/>
              </a:prstGeom>
              <a:solidFill>
                <a:srgbClr val="FFFFFF">
                  <a:alpha val="50196"/>
                </a:srgbClr>
              </a:solidFill>
              <a:ln w="6350" cap="flat" cmpd="sng" algn="ctr">
                <a:solidFill>
                  <a:srgbClr val="002060">
                    <a:alpha val="58824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2858" tIns="0" rIns="32858" bIns="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HOW should we take action?</a:t>
                </a:r>
              </a:p>
            </p:txBody>
          </p:sp>
          <p:sp>
            <p:nvSpPr>
              <p:cNvPr id="27" name="מלבן מעוגל 36"/>
              <p:cNvSpPr/>
              <p:nvPr/>
            </p:nvSpPr>
            <p:spPr bwMode="auto">
              <a:xfrm>
                <a:off x="3142225" y="3643079"/>
                <a:ext cx="1316133" cy="411014"/>
              </a:xfrm>
              <a:prstGeom prst="roundRect">
                <a:avLst>
                  <a:gd name="adj" fmla="val 11712"/>
                </a:avLst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041" tIns="45522" rIns="91041" bIns="4552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098"/>
                  </a:lnSpc>
                </a:pPr>
                <a:r>
                  <a:rPr lang="en-US" sz="1050" dirty="0">
                    <a:solidFill>
                      <a:prstClr val="black"/>
                    </a:solidFill>
                  </a:rPr>
                  <a:t>Dashboard for managers and analysts</a:t>
                </a:r>
              </a:p>
            </p:txBody>
          </p:sp>
          <p:graphicFrame>
            <p:nvGraphicFramePr>
              <p:cNvPr id="28" name="תרשים 39"/>
              <p:cNvGraphicFramePr/>
              <p:nvPr>
                <p:extLst/>
              </p:nvPr>
            </p:nvGraphicFramePr>
            <p:xfrm>
              <a:off x="2994567" y="2776354"/>
              <a:ext cx="1611443" cy="9501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מלבן מעוגל 37"/>
              <p:cNvSpPr/>
              <p:nvPr/>
            </p:nvSpPr>
            <p:spPr bwMode="auto">
              <a:xfrm>
                <a:off x="4643029" y="1877287"/>
                <a:ext cx="1562694" cy="360001"/>
              </a:xfrm>
              <a:prstGeom prst="roundRect">
                <a:avLst>
                  <a:gd name="adj" fmla="val 18993"/>
                </a:avLst>
              </a:prstGeom>
              <a:solidFill>
                <a:srgbClr val="FFFFFF">
                  <a:alpha val="50196"/>
                </a:srgbClr>
              </a:solidFill>
              <a:ln w="6350" cap="flat" cmpd="sng" algn="ctr">
                <a:solidFill>
                  <a:srgbClr val="002060">
                    <a:alpha val="50196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2858" tIns="0" rIns="32858" bIns="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WHAT WILL</a:t>
                </a:r>
              </a:p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Happen?</a:t>
                </a:r>
              </a:p>
            </p:txBody>
          </p:sp>
          <p:sp>
            <p:nvSpPr>
              <p:cNvPr id="30" name="מלבן מעוגל 37"/>
              <p:cNvSpPr/>
              <p:nvPr/>
            </p:nvSpPr>
            <p:spPr bwMode="auto">
              <a:xfrm>
                <a:off x="4640797" y="3132291"/>
                <a:ext cx="1544531" cy="411014"/>
              </a:xfrm>
              <a:prstGeom prst="roundRect">
                <a:avLst>
                  <a:gd name="adj" fmla="val 11712"/>
                </a:avLst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041" tIns="45522" rIns="91041" bIns="4552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098"/>
                  </a:lnSpc>
                </a:pPr>
                <a:r>
                  <a:rPr lang="en-US" sz="1050" dirty="0">
                    <a:solidFill>
                      <a:prstClr val="black"/>
                    </a:solidFill>
                  </a:rPr>
                  <a:t>Data-driven planning and forecasting</a:t>
                </a:r>
              </a:p>
            </p:txBody>
          </p:sp>
          <p:graphicFrame>
            <p:nvGraphicFramePr>
              <p:cNvPr id="31" name="תרשים 40"/>
              <p:cNvGraphicFramePr/>
              <p:nvPr>
                <p:extLst/>
              </p:nvPr>
            </p:nvGraphicFramePr>
            <p:xfrm>
              <a:off x="4521985" y="2255173"/>
              <a:ext cx="1782157" cy="10508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6363941" y="1288377"/>
                <a:ext cx="1823961" cy="360001"/>
              </a:xfrm>
              <a:prstGeom prst="roundRect">
                <a:avLst>
                  <a:gd name="adj" fmla="val 20737"/>
                </a:avLst>
              </a:prstGeom>
              <a:solidFill>
                <a:srgbClr val="FFFFFF">
                  <a:alpha val="50196"/>
                </a:srgbClr>
              </a:solidFill>
              <a:ln w="6350" cap="flat" cmpd="sng" algn="ctr">
                <a:solidFill>
                  <a:srgbClr val="002060">
                    <a:alpha val="7098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32858" tIns="0" rIns="32858" bIns="0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1200" dirty="0">
                    <a:solidFill>
                      <a:srgbClr val="002060"/>
                    </a:solidFill>
                  </a:rPr>
                  <a:t>HOW CAN</a:t>
                </a:r>
                <a:br>
                  <a:rPr lang="en-US" sz="1200" dirty="0">
                    <a:solidFill>
                      <a:srgbClr val="002060"/>
                    </a:solidFill>
                  </a:rPr>
                </a:br>
                <a:r>
                  <a:rPr lang="en-US" sz="1200" dirty="0">
                    <a:solidFill>
                      <a:srgbClr val="002060"/>
                    </a:solidFill>
                  </a:rPr>
                  <a:t>we make it happen?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54927" y="2613533"/>
                <a:ext cx="1871703" cy="410369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041" tIns="45522" rIns="91041" bIns="4552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098"/>
                  </a:lnSpc>
                </a:pPr>
                <a:r>
                  <a:rPr lang="en-US" sz="1050" dirty="0">
                    <a:solidFill>
                      <a:prstClr val="black"/>
                    </a:solidFill>
                  </a:rPr>
                  <a:t>Ability to model,</a:t>
                </a:r>
                <a:br>
                  <a:rPr lang="en-US" sz="1050" dirty="0">
                    <a:solidFill>
                      <a:prstClr val="black"/>
                    </a:solidFill>
                  </a:rPr>
                </a:br>
                <a:r>
                  <a:rPr lang="en-US" sz="1050" dirty="0">
                    <a:solidFill>
                      <a:prstClr val="black"/>
                    </a:solidFill>
                  </a:rPr>
                  <a:t>manage, and adapt</a:t>
                </a:r>
              </a:p>
            </p:txBody>
          </p:sp>
          <p:graphicFrame>
            <p:nvGraphicFramePr>
              <p:cNvPr id="34" name="תרשים 41"/>
              <p:cNvGraphicFramePr/>
              <p:nvPr>
                <p:extLst/>
              </p:nvPr>
            </p:nvGraphicFramePr>
            <p:xfrm>
              <a:off x="6278885" y="1611707"/>
              <a:ext cx="2023778" cy="11932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35" name="מחבר חץ ישר 42"/>
              <p:cNvCxnSpPr/>
              <p:nvPr/>
            </p:nvCxnSpPr>
            <p:spPr bwMode="auto">
              <a:xfrm rot="16200000" flipV="1">
                <a:off x="-1674638" y="2853195"/>
                <a:ext cx="3816741" cy="6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6" name="מחבר חץ ישר 43"/>
              <p:cNvCxnSpPr/>
              <p:nvPr/>
            </p:nvCxnSpPr>
            <p:spPr bwMode="auto">
              <a:xfrm flipV="1">
                <a:off x="237073" y="4747862"/>
                <a:ext cx="7869889" cy="895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7" name="מלבן מעוגל 61"/>
              <p:cNvSpPr/>
              <p:nvPr/>
            </p:nvSpPr>
            <p:spPr bwMode="auto">
              <a:xfrm>
                <a:off x="2315642" y="1736421"/>
                <a:ext cx="1242854" cy="63744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מלבן מעוגל 62"/>
              <p:cNvSpPr/>
              <p:nvPr/>
            </p:nvSpPr>
            <p:spPr bwMode="auto">
              <a:xfrm>
                <a:off x="3871474" y="1153267"/>
                <a:ext cx="1242854" cy="63744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מלבן מעוגל 63"/>
              <p:cNvSpPr/>
              <p:nvPr/>
            </p:nvSpPr>
            <p:spPr bwMode="auto">
              <a:xfrm>
                <a:off x="5557390" y="621044"/>
                <a:ext cx="1302671" cy="637440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 algn="ctr">
                <a:gradFill flip="none" rotWithShape="1">
                  <a:gsLst>
                    <a:gs pos="20000">
                      <a:schemeClr val="bg1">
                        <a:alpha val="0"/>
                      </a:schemeClr>
                    </a:gs>
                    <a:gs pos="6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6200000" scaled="1"/>
                  <a:tileRect/>
                </a:gra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461" tIns="41730" rIns="83461" bIns="4173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34607"/>
                <a:endParaRPr lang="he-IL" sz="1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מלבן מעוגל 35"/>
              <p:cNvSpPr/>
              <p:nvPr/>
            </p:nvSpPr>
            <p:spPr bwMode="auto">
              <a:xfrm>
                <a:off x="2379531" y="1781697"/>
                <a:ext cx="1125000" cy="411014"/>
              </a:xfrm>
              <a:prstGeom prst="roundRect">
                <a:avLst>
                  <a:gd name="adj" fmla="val 20026"/>
                </a:avLst>
              </a:prstGeom>
              <a:solidFill>
                <a:schemeClr val="accent6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982" tIns="45492" rIns="90982" bIns="45492" numCol="1" rtl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 dirty="0">
                    <a:solidFill>
                      <a:prstClr val="white"/>
                    </a:solidFill>
                  </a:rPr>
                  <a:t>Descriptive Analytics</a:t>
                </a:r>
              </a:p>
            </p:txBody>
          </p:sp>
          <p:grpSp>
            <p:nvGrpSpPr>
              <p:cNvPr id="41" name="קבוצה 80"/>
              <p:cNvGrpSpPr/>
              <p:nvPr/>
            </p:nvGrpSpPr>
            <p:grpSpPr>
              <a:xfrm>
                <a:off x="5865954" y="3424267"/>
                <a:ext cx="2281839" cy="943990"/>
                <a:chOff x="6119450" y="3994819"/>
                <a:chExt cx="2336604" cy="1132787"/>
              </a:xfrm>
            </p:grpSpPr>
            <p:sp>
              <p:nvSpPr>
                <p:cNvPr id="42" name="מלבן מעוגל 70"/>
                <p:cNvSpPr/>
                <p:nvPr/>
              </p:nvSpPr>
              <p:spPr bwMode="auto">
                <a:xfrm>
                  <a:off x="8335414" y="4064839"/>
                  <a:ext cx="120640" cy="141375"/>
                </a:xfrm>
                <a:prstGeom prst="roundRect">
                  <a:avLst/>
                </a:prstGeom>
                <a:solidFill>
                  <a:srgbClr val="00B0F0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34607"/>
                  <a:endParaRPr lang="he-IL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3" name="מלבן מעוגל 71"/>
                <p:cNvSpPr/>
                <p:nvPr/>
              </p:nvSpPr>
              <p:spPr bwMode="auto">
                <a:xfrm>
                  <a:off x="8335414" y="4285622"/>
                  <a:ext cx="120640" cy="141375"/>
                </a:xfrm>
                <a:prstGeom prst="roundRect">
                  <a:avLst/>
                </a:prstGeom>
                <a:solidFill>
                  <a:srgbClr val="A6A6A6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34607"/>
                  <a:endParaRPr lang="he-IL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4" name="מלבן מעוגל 72"/>
                <p:cNvSpPr/>
                <p:nvPr/>
              </p:nvSpPr>
              <p:spPr bwMode="auto">
                <a:xfrm>
                  <a:off x="8335414" y="4506405"/>
                  <a:ext cx="120640" cy="141375"/>
                </a:xfrm>
                <a:prstGeom prst="roundRect">
                  <a:avLst/>
                </a:prstGeom>
                <a:solidFill>
                  <a:schemeClr val="accent6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34607"/>
                  <a:endParaRPr lang="he-IL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5" name="מלבן מעוגל 73"/>
                <p:cNvSpPr/>
                <p:nvPr/>
              </p:nvSpPr>
              <p:spPr bwMode="auto">
                <a:xfrm>
                  <a:off x="8335414" y="4727187"/>
                  <a:ext cx="120640" cy="141375"/>
                </a:xfrm>
                <a:prstGeom prst="roundRect">
                  <a:avLst/>
                </a:prstGeom>
                <a:solidFill>
                  <a:schemeClr val="accent4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34607"/>
                  <a:endParaRPr lang="he-IL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6" name="מלבן מעוגל 74"/>
                <p:cNvSpPr/>
                <p:nvPr/>
              </p:nvSpPr>
              <p:spPr bwMode="auto">
                <a:xfrm>
                  <a:off x="8335414" y="4947967"/>
                  <a:ext cx="120640" cy="141375"/>
                </a:xfrm>
                <a:prstGeom prst="roundRect">
                  <a:avLst/>
                </a:prstGeom>
                <a:solidFill>
                  <a:schemeClr val="accent2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34607"/>
                  <a:endParaRPr lang="he-IL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7" name="מלבן מעוגל 75"/>
                <p:cNvSpPr/>
                <p:nvPr/>
              </p:nvSpPr>
              <p:spPr bwMode="auto">
                <a:xfrm>
                  <a:off x="6638199" y="3994819"/>
                  <a:ext cx="1758462" cy="237393"/>
                </a:xfrm>
                <a:prstGeom prst="roundRect">
                  <a:avLst/>
                </a:prstGeom>
                <a:noFill/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r" defTabSz="834607"/>
                  <a:r>
                    <a:rPr lang="en-US" sz="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Managed Reporting</a:t>
                  </a:r>
                  <a:endParaRPr lang="he-IL" sz="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8" name="מלבן מעוגל 76"/>
                <p:cNvSpPr/>
                <p:nvPr/>
              </p:nvSpPr>
              <p:spPr bwMode="auto">
                <a:xfrm>
                  <a:off x="6638199" y="4218666"/>
                  <a:ext cx="1758462" cy="237393"/>
                </a:xfrm>
                <a:prstGeom prst="roundRect">
                  <a:avLst/>
                </a:prstGeom>
                <a:noFill/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r>
                    <a:rPr lang="en-US" sz="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Ad Hoc Reporting</a:t>
                  </a:r>
                  <a:endParaRPr lang="he-IL" sz="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" name="מלבן מעוגל 77"/>
                <p:cNvSpPr/>
                <p:nvPr/>
              </p:nvSpPr>
              <p:spPr bwMode="auto">
                <a:xfrm>
                  <a:off x="6638199" y="4442514"/>
                  <a:ext cx="1758462" cy="237393"/>
                </a:xfrm>
                <a:prstGeom prst="roundRect">
                  <a:avLst/>
                </a:prstGeom>
                <a:noFill/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r>
                    <a:rPr lang="en-US" sz="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Analytics</a:t>
                  </a:r>
                  <a:endParaRPr lang="he-IL" sz="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0" name="מלבן מעוגל 78"/>
                <p:cNvSpPr/>
                <p:nvPr/>
              </p:nvSpPr>
              <p:spPr bwMode="auto">
                <a:xfrm>
                  <a:off x="6638199" y="4666362"/>
                  <a:ext cx="1758462" cy="237393"/>
                </a:xfrm>
                <a:prstGeom prst="roundRect">
                  <a:avLst/>
                </a:prstGeom>
                <a:noFill/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r>
                    <a:rPr lang="en-US" sz="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Dashboards</a:t>
                  </a:r>
                  <a:endParaRPr lang="he-IL" sz="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1" name="מלבן מעוגל 79"/>
                <p:cNvSpPr/>
                <p:nvPr/>
              </p:nvSpPr>
              <p:spPr bwMode="auto">
                <a:xfrm>
                  <a:off x="6119450" y="4890213"/>
                  <a:ext cx="2277207" cy="237393"/>
                </a:xfrm>
                <a:prstGeom prst="roundRect">
                  <a:avLst/>
                </a:prstGeom>
                <a:noFill/>
                <a:ln w="762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r>
                    <a:rPr lang="en-US" sz="8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Scorecards &amp; Benchmarking</a:t>
                  </a:r>
                  <a:endParaRPr lang="he-IL" sz="800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82662" y="3796343"/>
            <a:ext cx="4082966" cy="246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2662" y="1056302"/>
            <a:ext cx="4082966" cy="2619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254" y="1056302"/>
            <a:ext cx="4177559" cy="520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Alma Analytics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05255" y="1018288"/>
            <a:ext cx="4177558" cy="559295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 230"/>
          <p:cNvSpPr>
            <a:spLocks noEditPoints="1"/>
          </p:cNvSpPr>
          <p:nvPr/>
        </p:nvSpPr>
        <p:spPr bwMode="auto">
          <a:xfrm>
            <a:off x="391492" y="1137689"/>
            <a:ext cx="320492" cy="320492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0407" y="1111205"/>
            <a:ext cx="175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Already in Alma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984" y="1729241"/>
            <a:ext cx="355521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Extensive set of analytics subject </a:t>
            </a: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areas: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Acquisitions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Fulfilment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Inventory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Link Resolver usage</a:t>
            </a:r>
          </a:p>
          <a:p>
            <a:pPr marL="457200" lvl="2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And more….</a:t>
            </a: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>
                <a:solidFill>
                  <a:srgbClr val="000000"/>
                </a:solidFill>
                <a:cs typeface="Calibri" panose="020F0502020204030204" pitchFamily="34" charset="0"/>
              </a:rPr>
              <a:t>Network </a:t>
            </a: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Analytics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sz="9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Book Report 1, 2 usage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sz="90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Customizable Dashboard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sz="1050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GB" dirty="0" smtClean="0">
                <a:solidFill>
                  <a:srgbClr val="000000"/>
                </a:solidFill>
                <a:cs typeface="Calibri" panose="020F0502020204030204" pitchFamily="34" charset="0"/>
              </a:rPr>
              <a:t>Improved ETL (daily refresh)</a:t>
            </a: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Freeform 230"/>
          <p:cNvSpPr>
            <a:spLocks noEditPoints="1"/>
          </p:cNvSpPr>
          <p:nvPr/>
        </p:nvSpPr>
        <p:spPr bwMode="auto">
          <a:xfrm>
            <a:off x="493083" y="1852876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30"/>
          <p:cNvSpPr>
            <a:spLocks noEditPoints="1"/>
          </p:cNvSpPr>
          <p:nvPr/>
        </p:nvSpPr>
        <p:spPr bwMode="auto">
          <a:xfrm>
            <a:off x="493083" y="5789445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666896" y="1018288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2565" y="1113269"/>
            <a:ext cx="11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Near Term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08443" y="1111694"/>
            <a:ext cx="368291" cy="372483"/>
            <a:chOff x="-1595892" y="617085"/>
            <a:chExt cx="1255713" cy="1270000"/>
          </a:xfrm>
          <a:solidFill>
            <a:schemeClr val="bg1"/>
          </a:solidFill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1008517" y="1039360"/>
              <a:ext cx="249238" cy="341313"/>
            </a:xfrm>
            <a:custGeom>
              <a:avLst/>
              <a:gdLst>
                <a:gd name="T0" fmla="*/ 263 w 314"/>
                <a:gd name="T1" fmla="*/ 330 h 431"/>
                <a:gd name="T2" fmla="*/ 101 w 314"/>
                <a:gd name="T3" fmla="*/ 330 h 431"/>
                <a:gd name="T4" fmla="*/ 101 w 314"/>
                <a:gd name="T5" fmla="*/ 51 h 431"/>
                <a:gd name="T6" fmla="*/ 50 w 314"/>
                <a:gd name="T7" fmla="*/ 0 h 431"/>
                <a:gd name="T8" fmla="*/ 0 w 314"/>
                <a:gd name="T9" fmla="*/ 51 h 431"/>
                <a:gd name="T10" fmla="*/ 0 w 314"/>
                <a:gd name="T11" fmla="*/ 381 h 431"/>
                <a:gd name="T12" fmla="*/ 50 w 314"/>
                <a:gd name="T13" fmla="*/ 431 h 431"/>
                <a:gd name="T14" fmla="*/ 263 w 314"/>
                <a:gd name="T15" fmla="*/ 431 h 431"/>
                <a:gd name="T16" fmla="*/ 314 w 314"/>
                <a:gd name="T17" fmla="*/ 381 h 431"/>
                <a:gd name="T18" fmla="*/ 263 w 314"/>
                <a:gd name="T19" fmla="*/ 3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31">
                  <a:moveTo>
                    <a:pt x="263" y="330"/>
                  </a:moveTo>
                  <a:cubicBezTo>
                    <a:pt x="101" y="330"/>
                    <a:pt x="101" y="330"/>
                    <a:pt x="101" y="33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09"/>
                    <a:pt x="22" y="431"/>
                    <a:pt x="50" y="431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91" y="431"/>
                    <a:pt x="314" y="409"/>
                    <a:pt x="314" y="381"/>
                  </a:cubicBezTo>
                  <a:cubicBezTo>
                    <a:pt x="314" y="353"/>
                    <a:pt x="291" y="330"/>
                    <a:pt x="263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846592" y="645660"/>
              <a:ext cx="506413" cy="476250"/>
            </a:xfrm>
            <a:custGeom>
              <a:avLst/>
              <a:gdLst>
                <a:gd name="T0" fmla="*/ 540 w 639"/>
                <a:gd name="T1" fmla="*/ 600 h 600"/>
                <a:gd name="T2" fmla="*/ 639 w 639"/>
                <a:gd name="T3" fmla="*/ 355 h 600"/>
                <a:gd name="T4" fmla="*/ 284 w 639"/>
                <a:gd name="T5" fmla="*/ 0 h 600"/>
                <a:gd name="T6" fmla="*/ 0 w 639"/>
                <a:gd name="T7" fmla="*/ 144 h 600"/>
                <a:gd name="T8" fmla="*/ 540 w 639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00">
                  <a:moveTo>
                    <a:pt x="540" y="600"/>
                  </a:moveTo>
                  <a:cubicBezTo>
                    <a:pt x="601" y="537"/>
                    <a:pt x="639" y="450"/>
                    <a:pt x="639" y="355"/>
                  </a:cubicBezTo>
                  <a:cubicBezTo>
                    <a:pt x="639" y="159"/>
                    <a:pt x="480" y="0"/>
                    <a:pt x="284" y="0"/>
                  </a:cubicBezTo>
                  <a:cubicBezTo>
                    <a:pt x="167" y="0"/>
                    <a:pt x="64" y="57"/>
                    <a:pt x="0" y="144"/>
                  </a:cubicBezTo>
                  <a:cubicBezTo>
                    <a:pt x="249" y="196"/>
                    <a:pt x="451" y="370"/>
                    <a:pt x="540" y="6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595892" y="645660"/>
              <a:ext cx="506413" cy="476250"/>
            </a:xfrm>
            <a:custGeom>
              <a:avLst/>
              <a:gdLst>
                <a:gd name="T0" fmla="*/ 640 w 640"/>
                <a:gd name="T1" fmla="*/ 144 h 601"/>
                <a:gd name="T2" fmla="*/ 356 w 640"/>
                <a:gd name="T3" fmla="*/ 0 h 601"/>
                <a:gd name="T4" fmla="*/ 0 w 640"/>
                <a:gd name="T5" fmla="*/ 355 h 601"/>
                <a:gd name="T6" fmla="*/ 100 w 640"/>
                <a:gd name="T7" fmla="*/ 601 h 601"/>
                <a:gd name="T8" fmla="*/ 640 w 640"/>
                <a:gd name="T9" fmla="*/ 1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601">
                  <a:moveTo>
                    <a:pt x="640" y="144"/>
                  </a:moveTo>
                  <a:cubicBezTo>
                    <a:pt x="576" y="57"/>
                    <a:pt x="473" y="0"/>
                    <a:pt x="356" y="0"/>
                  </a:cubicBezTo>
                  <a:cubicBezTo>
                    <a:pt x="160" y="0"/>
                    <a:pt x="0" y="159"/>
                    <a:pt x="0" y="355"/>
                  </a:cubicBezTo>
                  <a:cubicBezTo>
                    <a:pt x="0" y="451"/>
                    <a:pt x="39" y="537"/>
                    <a:pt x="100" y="601"/>
                  </a:cubicBezTo>
                  <a:cubicBezTo>
                    <a:pt x="189" y="370"/>
                    <a:pt x="391" y="196"/>
                    <a:pt x="64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-1486355" y="617085"/>
              <a:ext cx="1035051" cy="1270000"/>
            </a:xfrm>
            <a:custGeom>
              <a:avLst/>
              <a:gdLst>
                <a:gd name="T0" fmla="*/ 1305 w 1305"/>
                <a:gd name="T1" fmla="*/ 901 h 1604"/>
                <a:gd name="T2" fmla="*/ 682 w 1305"/>
                <a:gd name="T3" fmla="*/ 250 h 1604"/>
                <a:gd name="T4" fmla="*/ 682 w 1305"/>
                <a:gd name="T5" fmla="*/ 138 h 1604"/>
                <a:gd name="T6" fmla="*/ 726 w 1305"/>
                <a:gd name="T7" fmla="*/ 73 h 1604"/>
                <a:gd name="T8" fmla="*/ 653 w 1305"/>
                <a:gd name="T9" fmla="*/ 0 h 1604"/>
                <a:gd name="T10" fmla="*/ 581 w 1305"/>
                <a:gd name="T11" fmla="*/ 73 h 1604"/>
                <a:gd name="T12" fmla="*/ 624 w 1305"/>
                <a:gd name="T13" fmla="*/ 138 h 1604"/>
                <a:gd name="T14" fmla="*/ 624 w 1305"/>
                <a:gd name="T15" fmla="*/ 250 h 1604"/>
                <a:gd name="T16" fmla="*/ 0 w 1305"/>
                <a:gd name="T17" fmla="*/ 901 h 1604"/>
                <a:gd name="T18" fmla="*/ 282 w 1305"/>
                <a:gd name="T19" fmla="*/ 1437 h 1604"/>
                <a:gd name="T20" fmla="*/ 213 w 1305"/>
                <a:gd name="T21" fmla="*/ 1506 h 1604"/>
                <a:gd name="T22" fmla="*/ 213 w 1305"/>
                <a:gd name="T23" fmla="*/ 1582 h 1604"/>
                <a:gd name="T24" fmla="*/ 290 w 1305"/>
                <a:gd name="T25" fmla="*/ 1582 h 1604"/>
                <a:gd name="T26" fmla="*/ 380 w 1305"/>
                <a:gd name="T27" fmla="*/ 1492 h 1604"/>
                <a:gd name="T28" fmla="*/ 653 w 1305"/>
                <a:gd name="T29" fmla="*/ 1553 h 1604"/>
                <a:gd name="T30" fmla="*/ 926 w 1305"/>
                <a:gd name="T31" fmla="*/ 1492 h 1604"/>
                <a:gd name="T32" fmla="*/ 1016 w 1305"/>
                <a:gd name="T33" fmla="*/ 1582 h 1604"/>
                <a:gd name="T34" fmla="*/ 1093 w 1305"/>
                <a:gd name="T35" fmla="*/ 1582 h 1604"/>
                <a:gd name="T36" fmla="*/ 1093 w 1305"/>
                <a:gd name="T37" fmla="*/ 1506 h 1604"/>
                <a:gd name="T38" fmla="*/ 1024 w 1305"/>
                <a:gd name="T39" fmla="*/ 1437 h 1604"/>
                <a:gd name="T40" fmla="*/ 1305 w 1305"/>
                <a:gd name="T41" fmla="*/ 901 h 1604"/>
                <a:gd name="T42" fmla="*/ 653 w 1305"/>
                <a:gd name="T43" fmla="*/ 1402 h 1604"/>
                <a:gd name="T44" fmla="*/ 151 w 1305"/>
                <a:gd name="T45" fmla="*/ 901 h 1604"/>
                <a:gd name="T46" fmla="*/ 653 w 1305"/>
                <a:gd name="T47" fmla="*/ 399 h 1604"/>
                <a:gd name="T48" fmla="*/ 1155 w 1305"/>
                <a:gd name="T49" fmla="*/ 901 h 1604"/>
                <a:gd name="T50" fmla="*/ 653 w 1305"/>
                <a:gd name="T51" fmla="*/ 1402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5" h="1604">
                  <a:moveTo>
                    <a:pt x="1305" y="901"/>
                  </a:moveTo>
                  <a:cubicBezTo>
                    <a:pt x="1305" y="550"/>
                    <a:pt x="1029" y="265"/>
                    <a:pt x="682" y="250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707" y="127"/>
                    <a:pt x="726" y="102"/>
                    <a:pt x="726" y="73"/>
                  </a:cubicBezTo>
                  <a:cubicBezTo>
                    <a:pt x="726" y="33"/>
                    <a:pt x="693" y="0"/>
                    <a:pt x="653" y="0"/>
                  </a:cubicBezTo>
                  <a:cubicBezTo>
                    <a:pt x="613" y="0"/>
                    <a:pt x="581" y="33"/>
                    <a:pt x="581" y="73"/>
                  </a:cubicBezTo>
                  <a:cubicBezTo>
                    <a:pt x="581" y="102"/>
                    <a:pt x="599" y="127"/>
                    <a:pt x="624" y="138"/>
                  </a:cubicBezTo>
                  <a:cubicBezTo>
                    <a:pt x="624" y="250"/>
                    <a:pt x="624" y="250"/>
                    <a:pt x="624" y="250"/>
                  </a:cubicBezTo>
                  <a:cubicBezTo>
                    <a:pt x="277" y="265"/>
                    <a:pt x="0" y="550"/>
                    <a:pt x="0" y="901"/>
                  </a:cubicBezTo>
                  <a:cubicBezTo>
                    <a:pt x="0" y="1123"/>
                    <a:pt x="112" y="1319"/>
                    <a:pt x="282" y="1437"/>
                  </a:cubicBezTo>
                  <a:cubicBezTo>
                    <a:pt x="213" y="1506"/>
                    <a:pt x="213" y="1506"/>
                    <a:pt x="213" y="1506"/>
                  </a:cubicBezTo>
                  <a:cubicBezTo>
                    <a:pt x="192" y="1527"/>
                    <a:pt x="192" y="1561"/>
                    <a:pt x="213" y="1582"/>
                  </a:cubicBezTo>
                  <a:cubicBezTo>
                    <a:pt x="234" y="1604"/>
                    <a:pt x="268" y="1604"/>
                    <a:pt x="290" y="1582"/>
                  </a:cubicBezTo>
                  <a:cubicBezTo>
                    <a:pt x="380" y="1492"/>
                    <a:pt x="380" y="1492"/>
                    <a:pt x="380" y="1492"/>
                  </a:cubicBezTo>
                  <a:cubicBezTo>
                    <a:pt x="463" y="1531"/>
                    <a:pt x="555" y="1553"/>
                    <a:pt x="653" y="1553"/>
                  </a:cubicBezTo>
                  <a:cubicBezTo>
                    <a:pt x="751" y="1553"/>
                    <a:pt x="843" y="1531"/>
                    <a:pt x="926" y="1492"/>
                  </a:cubicBezTo>
                  <a:cubicBezTo>
                    <a:pt x="1016" y="1582"/>
                    <a:pt x="1016" y="1582"/>
                    <a:pt x="1016" y="1582"/>
                  </a:cubicBezTo>
                  <a:cubicBezTo>
                    <a:pt x="1037" y="1604"/>
                    <a:pt x="1072" y="1604"/>
                    <a:pt x="1093" y="1582"/>
                  </a:cubicBezTo>
                  <a:cubicBezTo>
                    <a:pt x="1114" y="1561"/>
                    <a:pt x="1114" y="1527"/>
                    <a:pt x="1093" y="1506"/>
                  </a:cubicBezTo>
                  <a:cubicBezTo>
                    <a:pt x="1024" y="1437"/>
                    <a:pt x="1024" y="1437"/>
                    <a:pt x="1024" y="1437"/>
                  </a:cubicBezTo>
                  <a:cubicBezTo>
                    <a:pt x="1194" y="1319"/>
                    <a:pt x="1305" y="1123"/>
                    <a:pt x="1305" y="901"/>
                  </a:cubicBezTo>
                  <a:close/>
                  <a:moveTo>
                    <a:pt x="653" y="1402"/>
                  </a:moveTo>
                  <a:cubicBezTo>
                    <a:pt x="376" y="1402"/>
                    <a:pt x="151" y="1177"/>
                    <a:pt x="151" y="901"/>
                  </a:cubicBezTo>
                  <a:cubicBezTo>
                    <a:pt x="151" y="624"/>
                    <a:pt x="376" y="399"/>
                    <a:pt x="653" y="399"/>
                  </a:cubicBezTo>
                  <a:cubicBezTo>
                    <a:pt x="930" y="399"/>
                    <a:pt x="1155" y="624"/>
                    <a:pt x="1155" y="901"/>
                  </a:cubicBezTo>
                  <a:cubicBezTo>
                    <a:pt x="1155" y="1177"/>
                    <a:pt x="930" y="1402"/>
                    <a:pt x="65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Pentagon 31"/>
          <p:cNvSpPr/>
          <p:nvPr/>
        </p:nvSpPr>
        <p:spPr>
          <a:xfrm>
            <a:off x="4666896" y="3796342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0219" y="3885788"/>
            <a:ext cx="247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C4299">
                    <a:lumMod val="50000"/>
                  </a:srgbClr>
                </a:solidFill>
              </a:rPr>
              <a:t>Medium to Longer Term</a:t>
            </a:r>
            <a:endParaRPr lang="en-US" b="1" dirty="0">
              <a:solidFill>
                <a:srgbClr val="7C4299">
                  <a:lumMod val="50000"/>
                </a:srgb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27849" y="3896870"/>
            <a:ext cx="505734" cy="358250"/>
            <a:chOff x="-3153103" y="2764161"/>
            <a:chExt cx="2112579" cy="1496496"/>
          </a:xfrm>
          <a:solidFill>
            <a:srgbClr val="2B4311"/>
          </a:solidFill>
        </p:grpSpPr>
        <p:sp>
          <p:nvSpPr>
            <p:cNvPr id="34" name="Rounded Rectangle 33"/>
            <p:cNvSpPr/>
            <p:nvPr/>
          </p:nvSpPr>
          <p:spPr>
            <a:xfrm>
              <a:off x="-3153103" y="2764161"/>
              <a:ext cx="2112579" cy="1496496"/>
            </a:xfrm>
            <a:prstGeom prst="roundRect">
              <a:avLst>
                <a:gd name="adj" fmla="val 11399"/>
              </a:avLst>
            </a:prstGeom>
            <a:solidFill>
              <a:srgbClr val="3E2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963915" y="3119442"/>
              <a:ext cx="1718443" cy="967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31212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2156617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683651" y="3039529"/>
              <a:ext cx="91335" cy="106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3009863" y="3296775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3009863" y="3575423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3009863" y="3836314"/>
              <a:ext cx="1822868" cy="70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7" name="Freeform 230"/>
          <p:cNvSpPr>
            <a:spLocks noEditPoints="1"/>
          </p:cNvSpPr>
          <p:nvPr/>
        </p:nvSpPr>
        <p:spPr bwMode="auto">
          <a:xfrm>
            <a:off x="493083" y="5263965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" name="Freeform 230"/>
          <p:cNvSpPr>
            <a:spLocks noEditPoints="1"/>
          </p:cNvSpPr>
          <p:nvPr/>
        </p:nvSpPr>
        <p:spPr bwMode="auto">
          <a:xfrm>
            <a:off x="493083" y="4222402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Freeform 230"/>
          <p:cNvSpPr>
            <a:spLocks noEditPoints="1"/>
          </p:cNvSpPr>
          <p:nvPr/>
        </p:nvSpPr>
        <p:spPr bwMode="auto">
          <a:xfrm>
            <a:off x="493083" y="4738485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94260" y="1670379"/>
            <a:ext cx="4026258" cy="182357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Increase Export capabilities</a:t>
            </a:r>
          </a:p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Combined Acquisitions-Inventory-Usage analysis capabilities</a:t>
            </a:r>
          </a:p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Extended COUNTER </a:t>
            </a: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support</a:t>
            </a:r>
          </a:p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Benchmark </a:t>
            </a: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Analytics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08253" y="4454466"/>
            <a:ext cx="38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 panose="020F0502020204030204" pitchFamily="34" charset="0"/>
              </a:rPr>
              <a:t>Adding innovative capabilities from Intota-</a:t>
            </a:r>
            <a:r>
              <a:rPr lang="en-US" dirty="0" err="1">
                <a:solidFill>
                  <a:srgbClr val="000000"/>
                </a:solidFill>
                <a:cs typeface="Calibri" panose="020F0502020204030204" pitchFamily="34" charset="0"/>
              </a:rPr>
              <a:t>Assmt</a:t>
            </a: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(Books, </a:t>
            </a:r>
            <a:r>
              <a:rPr lang="en-US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Hathi</a:t>
            </a: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, etc</a:t>
            </a:r>
            <a:r>
              <a:rPr lang="en-US" sz="1600" dirty="0" smtClean="0">
                <a:solidFill>
                  <a:srgbClr val="000000"/>
                </a:solidFill>
                <a:cs typeface="Calibri" panose="020F0502020204030204" pitchFamily="34" charset="0"/>
              </a:rPr>
              <a:t>.)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Title Level and Overlap Analysis</a:t>
            </a:r>
          </a:p>
          <a:p>
            <a:pPr marL="342900" lvl="1" indent="-342900">
              <a:lnSpc>
                <a:spcPct val="125000"/>
              </a:lnSpc>
              <a:buClr>
                <a:srgbClr val="7C4299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 panose="020F0502020204030204" pitchFamily="34" charset="0"/>
              </a:rPr>
              <a:t>Predictive Analytics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pSp>
        <p:nvGrpSpPr>
          <p:cNvPr id="58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0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3"/>
          <p:cNvSpPr>
            <a:spLocks noGrp="1"/>
          </p:cNvSpPr>
          <p:nvPr>
            <p:ph type="title"/>
          </p:nvPr>
        </p:nvSpPr>
        <p:spPr>
          <a:xfrm>
            <a:off x="414045" y="27877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Collaborative Networks Benchmark Analytics </a:t>
            </a:r>
          </a:p>
        </p:txBody>
      </p:sp>
      <p:sp>
        <p:nvSpPr>
          <p:cNvPr id="26" name="Snip Diagonal Corner Rectangle 25"/>
          <p:cNvSpPr/>
          <p:nvPr/>
        </p:nvSpPr>
        <p:spPr>
          <a:xfrm flipH="1">
            <a:off x="-1" y="1371629"/>
            <a:ext cx="1226883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5D3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H="1">
            <a:off x="1303084" y="1371629"/>
            <a:ext cx="7754768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-1" y="2457479"/>
            <a:ext cx="1226882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5D3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 flipH="1">
            <a:off x="1303084" y="2457479"/>
            <a:ext cx="7754768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 flipH="1">
            <a:off x="-1" y="3543329"/>
            <a:ext cx="1226882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5D3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 flipH="1">
            <a:off x="1303084" y="3543329"/>
            <a:ext cx="7754768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 flipH="1">
            <a:off x="-1" y="4667279"/>
            <a:ext cx="1226882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5D3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 flipH="1">
            <a:off x="1303084" y="4667279"/>
            <a:ext cx="7754768" cy="970826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חץ למטה 19"/>
          <p:cNvSpPr/>
          <p:nvPr/>
        </p:nvSpPr>
        <p:spPr bwMode="auto">
          <a:xfrm>
            <a:off x="1440996" y="1546613"/>
            <a:ext cx="6534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Benchmark and compare among other member institutions of the consortia</a:t>
            </a:r>
          </a:p>
        </p:txBody>
      </p:sp>
      <p:sp>
        <p:nvSpPr>
          <p:cNvPr id="24" name="חץ למטה 19"/>
          <p:cNvSpPr/>
          <p:nvPr/>
        </p:nvSpPr>
        <p:spPr bwMode="auto">
          <a:xfrm>
            <a:off x="1440996" y="2651513"/>
            <a:ext cx="7382964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Ability to create customized reports by </a:t>
            </a:r>
          </a:p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consortia itself</a:t>
            </a:r>
          </a:p>
        </p:txBody>
      </p:sp>
      <p:sp>
        <p:nvSpPr>
          <p:cNvPr id="25" name="חץ למטה 19"/>
          <p:cNvSpPr/>
          <p:nvPr/>
        </p:nvSpPr>
        <p:spPr bwMode="auto">
          <a:xfrm>
            <a:off x="1440996" y="3718313"/>
            <a:ext cx="6534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Beyond collection management analysis</a:t>
            </a:r>
          </a:p>
        </p:txBody>
      </p:sp>
      <p:sp>
        <p:nvSpPr>
          <p:cNvPr id="29" name="חץ למטה 19"/>
          <p:cNvSpPr/>
          <p:nvPr/>
        </p:nvSpPr>
        <p:spPr bwMode="auto">
          <a:xfrm>
            <a:off x="1440996" y="4842263"/>
            <a:ext cx="6534000" cy="6208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Analytical reporting built-in and fully integral </a:t>
            </a:r>
          </a:p>
          <a:p>
            <a:pPr marL="70244"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system</a:t>
            </a:r>
          </a:p>
        </p:txBody>
      </p:sp>
      <p:grpSp>
        <p:nvGrpSpPr>
          <p:cNvPr id="16" name="Group 54"/>
          <p:cNvGrpSpPr/>
          <p:nvPr/>
        </p:nvGrpSpPr>
        <p:grpSpPr>
          <a:xfrm>
            <a:off x="433477" y="1705217"/>
            <a:ext cx="353877" cy="338678"/>
            <a:chOff x="3732579" y="5287191"/>
            <a:chExt cx="1009650" cy="966290"/>
          </a:xfrm>
          <a:solidFill>
            <a:schemeClr val="bg1"/>
          </a:solidFill>
        </p:grpSpPr>
        <p:sp>
          <p:nvSpPr>
            <p:cNvPr id="19" name="Freeform 94"/>
            <p:cNvSpPr>
              <a:spLocks/>
            </p:cNvSpPr>
            <p:nvPr/>
          </p:nvSpPr>
          <p:spPr bwMode="auto">
            <a:xfrm>
              <a:off x="3732579" y="6234635"/>
              <a:ext cx="1009650" cy="18846"/>
            </a:xfrm>
            <a:custGeom>
              <a:avLst/>
              <a:gdLst>
                <a:gd name="T0" fmla="*/ 0 w 636"/>
                <a:gd name="T1" fmla="*/ 60 h 60"/>
                <a:gd name="T2" fmla="*/ 1 w 636"/>
                <a:gd name="T3" fmla="*/ 0 h 60"/>
                <a:gd name="T4" fmla="*/ 635 w 636"/>
                <a:gd name="T5" fmla="*/ 0 h 60"/>
                <a:gd name="T6" fmla="*/ 636 w 636"/>
                <a:gd name="T7" fmla="*/ 60 h 60"/>
                <a:gd name="T8" fmla="*/ 0 w 63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60">
                  <a:moveTo>
                    <a:pt x="0" y="60"/>
                  </a:moveTo>
                  <a:lnTo>
                    <a:pt x="1" y="0"/>
                  </a:lnTo>
                  <a:lnTo>
                    <a:pt x="635" y="0"/>
                  </a:lnTo>
                  <a:lnTo>
                    <a:pt x="636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53"/>
            <p:cNvGrpSpPr/>
            <p:nvPr/>
          </p:nvGrpSpPr>
          <p:grpSpPr>
            <a:xfrm>
              <a:off x="3752307" y="5287191"/>
              <a:ext cx="982818" cy="891542"/>
              <a:chOff x="2788921" y="5287191"/>
              <a:chExt cx="982818" cy="891542"/>
            </a:xfrm>
            <a:grpFill/>
          </p:grpSpPr>
          <p:sp>
            <p:nvSpPr>
              <p:cNvPr id="28" name="Round Same Side Corner Rectangle 52"/>
              <p:cNvSpPr/>
              <p:nvPr/>
            </p:nvSpPr>
            <p:spPr>
              <a:xfrm>
                <a:off x="2788921" y="5927272"/>
                <a:ext cx="182879" cy="251459"/>
              </a:xfrm>
              <a:prstGeom prst="round2SameRect">
                <a:avLst>
                  <a:gd name="adj1" fmla="val 2037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 Same Side Corner Rectangle 205"/>
              <p:cNvSpPr/>
              <p:nvPr/>
            </p:nvSpPr>
            <p:spPr>
              <a:xfrm>
                <a:off x="3068458" y="5571310"/>
                <a:ext cx="182879" cy="607422"/>
              </a:xfrm>
              <a:prstGeom prst="round2SameRect">
                <a:avLst>
                  <a:gd name="adj1" fmla="val 2037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ound Same Side Corner Rectangle 206"/>
              <p:cNvSpPr/>
              <p:nvPr/>
            </p:nvSpPr>
            <p:spPr>
              <a:xfrm>
                <a:off x="3330372" y="5287191"/>
                <a:ext cx="182879" cy="891541"/>
              </a:xfrm>
              <a:prstGeom prst="round2SameRect">
                <a:avLst>
                  <a:gd name="adj1" fmla="val 2037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ound Same Side Corner Rectangle 207"/>
              <p:cNvSpPr/>
              <p:nvPr/>
            </p:nvSpPr>
            <p:spPr>
              <a:xfrm>
                <a:off x="3588860" y="5734595"/>
                <a:ext cx="182879" cy="444138"/>
              </a:xfrm>
              <a:prstGeom prst="round2SameRect">
                <a:avLst>
                  <a:gd name="adj1" fmla="val 2037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3" name="Group 48"/>
          <p:cNvGrpSpPr/>
          <p:nvPr/>
        </p:nvGrpSpPr>
        <p:grpSpPr>
          <a:xfrm>
            <a:off x="402593" y="3895186"/>
            <a:ext cx="423540" cy="428434"/>
            <a:chOff x="7615238" y="2014538"/>
            <a:chExt cx="1098550" cy="1111250"/>
          </a:xfrm>
          <a:solidFill>
            <a:schemeClr val="bg1"/>
          </a:solidFill>
        </p:grpSpPr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7785083" y="2190228"/>
              <a:ext cx="871538" cy="736600"/>
            </a:xfrm>
            <a:custGeom>
              <a:avLst/>
              <a:gdLst>
                <a:gd name="T0" fmla="*/ 415 w 456"/>
                <a:gd name="T1" fmla="*/ 0 h 386"/>
                <a:gd name="T2" fmla="*/ 373 w 456"/>
                <a:gd name="T3" fmla="*/ 42 h 386"/>
                <a:gd name="T4" fmla="*/ 386 w 456"/>
                <a:gd name="T5" fmla="*/ 72 h 386"/>
                <a:gd name="T6" fmla="*/ 302 w 456"/>
                <a:gd name="T7" fmla="*/ 214 h 386"/>
                <a:gd name="T8" fmla="*/ 289 w 456"/>
                <a:gd name="T9" fmla="*/ 212 h 386"/>
                <a:gd name="T10" fmla="*/ 274 w 456"/>
                <a:gd name="T11" fmla="*/ 215 h 386"/>
                <a:gd name="T12" fmla="*/ 196 w 456"/>
                <a:gd name="T13" fmla="*/ 140 h 386"/>
                <a:gd name="T14" fmla="*/ 202 w 456"/>
                <a:gd name="T15" fmla="*/ 118 h 386"/>
                <a:gd name="T16" fmla="*/ 161 w 456"/>
                <a:gd name="T17" fmla="*/ 77 h 386"/>
                <a:gd name="T18" fmla="*/ 119 w 456"/>
                <a:gd name="T19" fmla="*/ 118 h 386"/>
                <a:gd name="T20" fmla="*/ 125 w 456"/>
                <a:gd name="T21" fmla="*/ 140 h 386"/>
                <a:gd name="T22" fmla="*/ 47 w 456"/>
                <a:gd name="T23" fmla="*/ 303 h 386"/>
                <a:gd name="T24" fmla="*/ 42 w 456"/>
                <a:gd name="T25" fmla="*/ 303 h 386"/>
                <a:gd name="T26" fmla="*/ 0 w 456"/>
                <a:gd name="T27" fmla="*/ 345 h 386"/>
                <a:gd name="T28" fmla="*/ 42 w 456"/>
                <a:gd name="T29" fmla="*/ 386 h 386"/>
                <a:gd name="T30" fmla="*/ 84 w 456"/>
                <a:gd name="T31" fmla="*/ 345 h 386"/>
                <a:gd name="T32" fmla="*/ 66 w 456"/>
                <a:gd name="T33" fmla="*/ 310 h 386"/>
                <a:gd name="T34" fmla="*/ 140 w 456"/>
                <a:gd name="T35" fmla="*/ 155 h 386"/>
                <a:gd name="T36" fmla="*/ 161 w 456"/>
                <a:gd name="T37" fmla="*/ 160 h 386"/>
                <a:gd name="T38" fmla="*/ 182 w 456"/>
                <a:gd name="T39" fmla="*/ 154 h 386"/>
                <a:gd name="T40" fmla="*/ 258 w 456"/>
                <a:gd name="T41" fmla="*/ 227 h 386"/>
                <a:gd name="T42" fmla="*/ 248 w 456"/>
                <a:gd name="T43" fmla="*/ 254 h 386"/>
                <a:gd name="T44" fmla="*/ 289 w 456"/>
                <a:gd name="T45" fmla="*/ 296 h 386"/>
                <a:gd name="T46" fmla="*/ 331 w 456"/>
                <a:gd name="T47" fmla="*/ 254 h 386"/>
                <a:gd name="T48" fmla="*/ 319 w 456"/>
                <a:gd name="T49" fmla="*/ 225 h 386"/>
                <a:gd name="T50" fmla="*/ 404 w 456"/>
                <a:gd name="T51" fmla="*/ 82 h 386"/>
                <a:gd name="T52" fmla="*/ 415 w 456"/>
                <a:gd name="T53" fmla="*/ 84 h 386"/>
                <a:gd name="T54" fmla="*/ 456 w 456"/>
                <a:gd name="T55" fmla="*/ 42 h 386"/>
                <a:gd name="T56" fmla="*/ 415 w 456"/>
                <a:gd name="T5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6" h="386">
                  <a:moveTo>
                    <a:pt x="415" y="0"/>
                  </a:moveTo>
                  <a:cubicBezTo>
                    <a:pt x="391" y="0"/>
                    <a:pt x="373" y="19"/>
                    <a:pt x="373" y="42"/>
                  </a:cubicBezTo>
                  <a:cubicBezTo>
                    <a:pt x="373" y="54"/>
                    <a:pt x="378" y="65"/>
                    <a:pt x="386" y="72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298" y="213"/>
                    <a:pt x="294" y="212"/>
                    <a:pt x="289" y="212"/>
                  </a:cubicBezTo>
                  <a:cubicBezTo>
                    <a:pt x="284" y="212"/>
                    <a:pt x="279" y="213"/>
                    <a:pt x="274" y="215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0" y="133"/>
                    <a:pt x="202" y="126"/>
                    <a:pt x="202" y="118"/>
                  </a:cubicBezTo>
                  <a:cubicBezTo>
                    <a:pt x="202" y="95"/>
                    <a:pt x="184" y="77"/>
                    <a:pt x="161" y="77"/>
                  </a:cubicBezTo>
                  <a:cubicBezTo>
                    <a:pt x="137" y="77"/>
                    <a:pt x="119" y="95"/>
                    <a:pt x="119" y="118"/>
                  </a:cubicBezTo>
                  <a:cubicBezTo>
                    <a:pt x="119" y="126"/>
                    <a:pt x="121" y="134"/>
                    <a:pt x="125" y="140"/>
                  </a:cubicBezTo>
                  <a:cubicBezTo>
                    <a:pt x="47" y="303"/>
                    <a:pt x="47" y="303"/>
                    <a:pt x="47" y="303"/>
                  </a:cubicBezTo>
                  <a:cubicBezTo>
                    <a:pt x="46" y="303"/>
                    <a:pt x="44" y="303"/>
                    <a:pt x="42" y="303"/>
                  </a:cubicBezTo>
                  <a:cubicBezTo>
                    <a:pt x="19" y="303"/>
                    <a:pt x="0" y="321"/>
                    <a:pt x="0" y="345"/>
                  </a:cubicBezTo>
                  <a:cubicBezTo>
                    <a:pt x="0" y="368"/>
                    <a:pt x="19" y="386"/>
                    <a:pt x="42" y="386"/>
                  </a:cubicBezTo>
                  <a:cubicBezTo>
                    <a:pt x="65" y="386"/>
                    <a:pt x="84" y="368"/>
                    <a:pt x="84" y="345"/>
                  </a:cubicBezTo>
                  <a:cubicBezTo>
                    <a:pt x="84" y="330"/>
                    <a:pt x="77" y="318"/>
                    <a:pt x="66" y="310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46" y="158"/>
                    <a:pt x="153" y="160"/>
                    <a:pt x="161" y="160"/>
                  </a:cubicBezTo>
                  <a:cubicBezTo>
                    <a:pt x="169" y="160"/>
                    <a:pt x="176" y="158"/>
                    <a:pt x="182" y="154"/>
                  </a:cubicBezTo>
                  <a:cubicBezTo>
                    <a:pt x="258" y="227"/>
                    <a:pt x="258" y="227"/>
                    <a:pt x="258" y="227"/>
                  </a:cubicBezTo>
                  <a:cubicBezTo>
                    <a:pt x="251" y="234"/>
                    <a:pt x="248" y="244"/>
                    <a:pt x="248" y="254"/>
                  </a:cubicBezTo>
                  <a:cubicBezTo>
                    <a:pt x="248" y="277"/>
                    <a:pt x="266" y="296"/>
                    <a:pt x="289" y="296"/>
                  </a:cubicBezTo>
                  <a:cubicBezTo>
                    <a:pt x="312" y="296"/>
                    <a:pt x="331" y="277"/>
                    <a:pt x="331" y="254"/>
                  </a:cubicBezTo>
                  <a:cubicBezTo>
                    <a:pt x="331" y="243"/>
                    <a:pt x="327" y="233"/>
                    <a:pt x="319" y="225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7" y="83"/>
                    <a:pt x="411" y="84"/>
                    <a:pt x="415" y="84"/>
                  </a:cubicBezTo>
                  <a:cubicBezTo>
                    <a:pt x="438" y="84"/>
                    <a:pt x="456" y="65"/>
                    <a:pt x="456" y="42"/>
                  </a:cubicBezTo>
                  <a:cubicBezTo>
                    <a:pt x="456" y="19"/>
                    <a:pt x="438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7615238" y="2014538"/>
              <a:ext cx="114300" cy="1047750"/>
            </a:xfrm>
            <a:custGeom>
              <a:avLst/>
              <a:gdLst>
                <a:gd name="T0" fmla="*/ 46 w 60"/>
                <a:gd name="T1" fmla="*/ 0 h 549"/>
                <a:gd name="T2" fmla="*/ 32 w 60"/>
                <a:gd name="T3" fmla="*/ 14 h 549"/>
                <a:gd name="T4" fmla="*/ 32 w 60"/>
                <a:gd name="T5" fmla="*/ 65 h 549"/>
                <a:gd name="T6" fmla="*/ 10 w 60"/>
                <a:gd name="T7" fmla="*/ 65 h 549"/>
                <a:gd name="T8" fmla="*/ 0 w 60"/>
                <a:gd name="T9" fmla="*/ 75 h 549"/>
                <a:gd name="T10" fmla="*/ 10 w 60"/>
                <a:gd name="T11" fmla="*/ 85 h 549"/>
                <a:gd name="T12" fmla="*/ 32 w 60"/>
                <a:gd name="T13" fmla="*/ 85 h 549"/>
                <a:gd name="T14" fmla="*/ 32 w 60"/>
                <a:gd name="T15" fmla="*/ 122 h 549"/>
                <a:gd name="T16" fmla="*/ 10 w 60"/>
                <a:gd name="T17" fmla="*/ 122 h 549"/>
                <a:gd name="T18" fmla="*/ 0 w 60"/>
                <a:gd name="T19" fmla="*/ 132 h 549"/>
                <a:gd name="T20" fmla="*/ 10 w 60"/>
                <a:gd name="T21" fmla="*/ 142 h 549"/>
                <a:gd name="T22" fmla="*/ 32 w 60"/>
                <a:gd name="T23" fmla="*/ 142 h 549"/>
                <a:gd name="T24" fmla="*/ 32 w 60"/>
                <a:gd name="T25" fmla="*/ 178 h 549"/>
                <a:gd name="T26" fmla="*/ 10 w 60"/>
                <a:gd name="T27" fmla="*/ 178 h 549"/>
                <a:gd name="T28" fmla="*/ 0 w 60"/>
                <a:gd name="T29" fmla="*/ 188 h 549"/>
                <a:gd name="T30" fmla="*/ 10 w 60"/>
                <a:gd name="T31" fmla="*/ 198 h 549"/>
                <a:gd name="T32" fmla="*/ 32 w 60"/>
                <a:gd name="T33" fmla="*/ 198 h 549"/>
                <a:gd name="T34" fmla="*/ 32 w 60"/>
                <a:gd name="T35" fmla="*/ 235 h 549"/>
                <a:gd name="T36" fmla="*/ 10 w 60"/>
                <a:gd name="T37" fmla="*/ 235 h 549"/>
                <a:gd name="T38" fmla="*/ 0 w 60"/>
                <a:gd name="T39" fmla="*/ 245 h 549"/>
                <a:gd name="T40" fmla="*/ 10 w 60"/>
                <a:gd name="T41" fmla="*/ 255 h 549"/>
                <a:gd name="T42" fmla="*/ 32 w 60"/>
                <a:gd name="T43" fmla="*/ 255 h 549"/>
                <a:gd name="T44" fmla="*/ 32 w 60"/>
                <a:gd name="T45" fmla="*/ 292 h 549"/>
                <a:gd name="T46" fmla="*/ 10 w 60"/>
                <a:gd name="T47" fmla="*/ 292 h 549"/>
                <a:gd name="T48" fmla="*/ 0 w 60"/>
                <a:gd name="T49" fmla="*/ 302 h 549"/>
                <a:gd name="T50" fmla="*/ 10 w 60"/>
                <a:gd name="T51" fmla="*/ 312 h 549"/>
                <a:gd name="T52" fmla="*/ 32 w 60"/>
                <a:gd name="T53" fmla="*/ 312 h 549"/>
                <a:gd name="T54" fmla="*/ 32 w 60"/>
                <a:gd name="T55" fmla="*/ 348 h 549"/>
                <a:gd name="T56" fmla="*/ 10 w 60"/>
                <a:gd name="T57" fmla="*/ 348 h 549"/>
                <a:gd name="T58" fmla="*/ 0 w 60"/>
                <a:gd name="T59" fmla="*/ 358 h 549"/>
                <a:gd name="T60" fmla="*/ 10 w 60"/>
                <a:gd name="T61" fmla="*/ 368 h 549"/>
                <a:gd name="T62" fmla="*/ 32 w 60"/>
                <a:gd name="T63" fmla="*/ 368 h 549"/>
                <a:gd name="T64" fmla="*/ 32 w 60"/>
                <a:gd name="T65" fmla="*/ 405 h 549"/>
                <a:gd name="T66" fmla="*/ 10 w 60"/>
                <a:gd name="T67" fmla="*/ 405 h 549"/>
                <a:gd name="T68" fmla="*/ 0 w 60"/>
                <a:gd name="T69" fmla="*/ 415 h 549"/>
                <a:gd name="T70" fmla="*/ 10 w 60"/>
                <a:gd name="T71" fmla="*/ 425 h 549"/>
                <a:gd name="T72" fmla="*/ 32 w 60"/>
                <a:gd name="T73" fmla="*/ 425 h 549"/>
                <a:gd name="T74" fmla="*/ 32 w 60"/>
                <a:gd name="T75" fmla="*/ 462 h 549"/>
                <a:gd name="T76" fmla="*/ 10 w 60"/>
                <a:gd name="T77" fmla="*/ 462 h 549"/>
                <a:gd name="T78" fmla="*/ 0 w 60"/>
                <a:gd name="T79" fmla="*/ 472 h 549"/>
                <a:gd name="T80" fmla="*/ 10 w 60"/>
                <a:gd name="T81" fmla="*/ 482 h 549"/>
                <a:gd name="T82" fmla="*/ 32 w 60"/>
                <a:gd name="T83" fmla="*/ 482 h 549"/>
                <a:gd name="T84" fmla="*/ 32 w 60"/>
                <a:gd name="T85" fmla="*/ 535 h 549"/>
                <a:gd name="T86" fmla="*/ 46 w 60"/>
                <a:gd name="T87" fmla="*/ 549 h 549"/>
                <a:gd name="T88" fmla="*/ 60 w 60"/>
                <a:gd name="T89" fmla="*/ 535 h 549"/>
                <a:gd name="T90" fmla="*/ 60 w 60"/>
                <a:gd name="T91" fmla="*/ 14 h 549"/>
                <a:gd name="T92" fmla="*/ 46 w 60"/>
                <a:gd name="T9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549">
                  <a:moveTo>
                    <a:pt x="46" y="0"/>
                  </a:moveTo>
                  <a:cubicBezTo>
                    <a:pt x="38" y="0"/>
                    <a:pt x="32" y="6"/>
                    <a:pt x="32" y="1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5" y="65"/>
                    <a:pt x="0" y="69"/>
                    <a:pt x="0" y="75"/>
                  </a:cubicBezTo>
                  <a:cubicBezTo>
                    <a:pt x="0" y="80"/>
                    <a:pt x="5" y="85"/>
                    <a:pt x="10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5" y="122"/>
                    <a:pt x="0" y="126"/>
                    <a:pt x="0" y="132"/>
                  </a:cubicBezTo>
                  <a:cubicBezTo>
                    <a:pt x="0" y="137"/>
                    <a:pt x="5" y="142"/>
                    <a:pt x="10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5" y="178"/>
                    <a:pt x="0" y="183"/>
                    <a:pt x="0" y="188"/>
                  </a:cubicBezTo>
                  <a:cubicBezTo>
                    <a:pt x="0" y="194"/>
                    <a:pt x="5" y="198"/>
                    <a:pt x="10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10" y="235"/>
                    <a:pt x="10" y="235"/>
                    <a:pt x="10" y="235"/>
                  </a:cubicBezTo>
                  <a:cubicBezTo>
                    <a:pt x="5" y="235"/>
                    <a:pt x="0" y="239"/>
                    <a:pt x="0" y="245"/>
                  </a:cubicBezTo>
                  <a:cubicBezTo>
                    <a:pt x="0" y="250"/>
                    <a:pt x="5" y="255"/>
                    <a:pt x="10" y="255"/>
                  </a:cubicBezTo>
                  <a:cubicBezTo>
                    <a:pt x="32" y="255"/>
                    <a:pt x="32" y="255"/>
                    <a:pt x="32" y="255"/>
                  </a:cubicBezTo>
                  <a:cubicBezTo>
                    <a:pt x="32" y="292"/>
                    <a:pt x="32" y="292"/>
                    <a:pt x="32" y="292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5" y="292"/>
                    <a:pt x="0" y="296"/>
                    <a:pt x="0" y="302"/>
                  </a:cubicBezTo>
                  <a:cubicBezTo>
                    <a:pt x="0" y="307"/>
                    <a:pt x="5" y="312"/>
                    <a:pt x="10" y="312"/>
                  </a:cubicBezTo>
                  <a:cubicBezTo>
                    <a:pt x="32" y="312"/>
                    <a:pt x="32" y="312"/>
                    <a:pt x="32" y="312"/>
                  </a:cubicBezTo>
                  <a:cubicBezTo>
                    <a:pt x="32" y="348"/>
                    <a:pt x="32" y="348"/>
                    <a:pt x="32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5" y="348"/>
                    <a:pt x="0" y="353"/>
                    <a:pt x="0" y="358"/>
                  </a:cubicBezTo>
                  <a:cubicBezTo>
                    <a:pt x="0" y="364"/>
                    <a:pt x="5" y="368"/>
                    <a:pt x="10" y="368"/>
                  </a:cubicBezTo>
                  <a:cubicBezTo>
                    <a:pt x="32" y="368"/>
                    <a:pt x="32" y="368"/>
                    <a:pt x="32" y="368"/>
                  </a:cubicBezTo>
                  <a:cubicBezTo>
                    <a:pt x="32" y="405"/>
                    <a:pt x="32" y="405"/>
                    <a:pt x="32" y="405"/>
                  </a:cubicBezTo>
                  <a:cubicBezTo>
                    <a:pt x="10" y="405"/>
                    <a:pt x="10" y="405"/>
                    <a:pt x="10" y="405"/>
                  </a:cubicBezTo>
                  <a:cubicBezTo>
                    <a:pt x="5" y="405"/>
                    <a:pt x="0" y="410"/>
                    <a:pt x="0" y="415"/>
                  </a:cubicBezTo>
                  <a:cubicBezTo>
                    <a:pt x="0" y="421"/>
                    <a:pt x="5" y="425"/>
                    <a:pt x="10" y="425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62"/>
                    <a:pt x="32" y="462"/>
                    <a:pt x="32" y="462"/>
                  </a:cubicBezTo>
                  <a:cubicBezTo>
                    <a:pt x="10" y="462"/>
                    <a:pt x="10" y="462"/>
                    <a:pt x="10" y="462"/>
                  </a:cubicBezTo>
                  <a:cubicBezTo>
                    <a:pt x="5" y="462"/>
                    <a:pt x="0" y="466"/>
                    <a:pt x="0" y="472"/>
                  </a:cubicBezTo>
                  <a:cubicBezTo>
                    <a:pt x="0" y="477"/>
                    <a:pt x="5" y="482"/>
                    <a:pt x="10" y="482"/>
                  </a:cubicBezTo>
                  <a:cubicBezTo>
                    <a:pt x="32" y="482"/>
                    <a:pt x="32" y="482"/>
                    <a:pt x="32" y="482"/>
                  </a:cubicBezTo>
                  <a:cubicBezTo>
                    <a:pt x="32" y="535"/>
                    <a:pt x="32" y="535"/>
                    <a:pt x="32" y="535"/>
                  </a:cubicBezTo>
                  <a:cubicBezTo>
                    <a:pt x="32" y="543"/>
                    <a:pt x="38" y="549"/>
                    <a:pt x="46" y="549"/>
                  </a:cubicBezTo>
                  <a:cubicBezTo>
                    <a:pt x="53" y="549"/>
                    <a:pt x="60" y="543"/>
                    <a:pt x="60" y="53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7675563" y="3011488"/>
              <a:ext cx="1038225" cy="114300"/>
            </a:xfrm>
            <a:custGeom>
              <a:avLst/>
              <a:gdLst>
                <a:gd name="T0" fmla="*/ 529 w 543"/>
                <a:gd name="T1" fmla="*/ 0 h 60"/>
                <a:gd name="T2" fmla="*/ 14 w 543"/>
                <a:gd name="T3" fmla="*/ 0 h 60"/>
                <a:gd name="T4" fmla="*/ 0 w 543"/>
                <a:gd name="T5" fmla="*/ 14 h 60"/>
                <a:gd name="T6" fmla="*/ 14 w 543"/>
                <a:gd name="T7" fmla="*/ 28 h 60"/>
                <a:gd name="T8" fmla="*/ 60 w 543"/>
                <a:gd name="T9" fmla="*/ 28 h 60"/>
                <a:gd name="T10" fmla="*/ 60 w 543"/>
                <a:gd name="T11" fmla="*/ 50 h 60"/>
                <a:gd name="T12" fmla="*/ 70 w 543"/>
                <a:gd name="T13" fmla="*/ 60 h 60"/>
                <a:gd name="T14" fmla="*/ 80 w 543"/>
                <a:gd name="T15" fmla="*/ 50 h 60"/>
                <a:gd name="T16" fmla="*/ 80 w 543"/>
                <a:gd name="T17" fmla="*/ 28 h 60"/>
                <a:gd name="T18" fmla="*/ 117 w 543"/>
                <a:gd name="T19" fmla="*/ 28 h 60"/>
                <a:gd name="T20" fmla="*/ 117 w 543"/>
                <a:gd name="T21" fmla="*/ 50 h 60"/>
                <a:gd name="T22" fmla="*/ 127 w 543"/>
                <a:gd name="T23" fmla="*/ 60 h 60"/>
                <a:gd name="T24" fmla="*/ 137 w 543"/>
                <a:gd name="T25" fmla="*/ 50 h 60"/>
                <a:gd name="T26" fmla="*/ 137 w 543"/>
                <a:gd name="T27" fmla="*/ 28 h 60"/>
                <a:gd name="T28" fmla="*/ 174 w 543"/>
                <a:gd name="T29" fmla="*/ 28 h 60"/>
                <a:gd name="T30" fmla="*/ 174 w 543"/>
                <a:gd name="T31" fmla="*/ 50 h 60"/>
                <a:gd name="T32" fmla="*/ 184 w 543"/>
                <a:gd name="T33" fmla="*/ 60 h 60"/>
                <a:gd name="T34" fmla="*/ 194 w 543"/>
                <a:gd name="T35" fmla="*/ 50 h 60"/>
                <a:gd name="T36" fmla="*/ 194 w 543"/>
                <a:gd name="T37" fmla="*/ 28 h 60"/>
                <a:gd name="T38" fmla="*/ 230 w 543"/>
                <a:gd name="T39" fmla="*/ 28 h 60"/>
                <a:gd name="T40" fmla="*/ 230 w 543"/>
                <a:gd name="T41" fmla="*/ 50 h 60"/>
                <a:gd name="T42" fmla="*/ 240 w 543"/>
                <a:gd name="T43" fmla="*/ 60 h 60"/>
                <a:gd name="T44" fmla="*/ 250 w 543"/>
                <a:gd name="T45" fmla="*/ 50 h 60"/>
                <a:gd name="T46" fmla="*/ 250 w 543"/>
                <a:gd name="T47" fmla="*/ 28 h 60"/>
                <a:gd name="T48" fmla="*/ 287 w 543"/>
                <a:gd name="T49" fmla="*/ 28 h 60"/>
                <a:gd name="T50" fmla="*/ 287 w 543"/>
                <a:gd name="T51" fmla="*/ 50 h 60"/>
                <a:gd name="T52" fmla="*/ 297 w 543"/>
                <a:gd name="T53" fmla="*/ 60 h 60"/>
                <a:gd name="T54" fmla="*/ 307 w 543"/>
                <a:gd name="T55" fmla="*/ 50 h 60"/>
                <a:gd name="T56" fmla="*/ 307 w 543"/>
                <a:gd name="T57" fmla="*/ 28 h 60"/>
                <a:gd name="T58" fmla="*/ 344 w 543"/>
                <a:gd name="T59" fmla="*/ 28 h 60"/>
                <a:gd name="T60" fmla="*/ 344 w 543"/>
                <a:gd name="T61" fmla="*/ 50 h 60"/>
                <a:gd name="T62" fmla="*/ 354 w 543"/>
                <a:gd name="T63" fmla="*/ 60 h 60"/>
                <a:gd name="T64" fmla="*/ 364 w 543"/>
                <a:gd name="T65" fmla="*/ 50 h 60"/>
                <a:gd name="T66" fmla="*/ 364 w 543"/>
                <a:gd name="T67" fmla="*/ 28 h 60"/>
                <a:gd name="T68" fmla="*/ 401 w 543"/>
                <a:gd name="T69" fmla="*/ 28 h 60"/>
                <a:gd name="T70" fmla="*/ 401 w 543"/>
                <a:gd name="T71" fmla="*/ 50 h 60"/>
                <a:gd name="T72" fmla="*/ 411 w 543"/>
                <a:gd name="T73" fmla="*/ 60 h 60"/>
                <a:gd name="T74" fmla="*/ 421 w 543"/>
                <a:gd name="T75" fmla="*/ 50 h 60"/>
                <a:gd name="T76" fmla="*/ 421 w 543"/>
                <a:gd name="T77" fmla="*/ 28 h 60"/>
                <a:gd name="T78" fmla="*/ 457 w 543"/>
                <a:gd name="T79" fmla="*/ 28 h 60"/>
                <a:gd name="T80" fmla="*/ 457 w 543"/>
                <a:gd name="T81" fmla="*/ 50 h 60"/>
                <a:gd name="T82" fmla="*/ 467 w 543"/>
                <a:gd name="T83" fmla="*/ 60 h 60"/>
                <a:gd name="T84" fmla="*/ 477 w 543"/>
                <a:gd name="T85" fmla="*/ 50 h 60"/>
                <a:gd name="T86" fmla="*/ 477 w 543"/>
                <a:gd name="T87" fmla="*/ 28 h 60"/>
                <a:gd name="T88" fmla="*/ 529 w 543"/>
                <a:gd name="T89" fmla="*/ 28 h 60"/>
                <a:gd name="T90" fmla="*/ 543 w 543"/>
                <a:gd name="T91" fmla="*/ 14 h 60"/>
                <a:gd name="T92" fmla="*/ 529 w 543"/>
                <a:gd name="T9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3" h="60">
                  <a:moveTo>
                    <a:pt x="5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6"/>
                    <a:pt x="65" y="60"/>
                    <a:pt x="70" y="60"/>
                  </a:cubicBezTo>
                  <a:cubicBezTo>
                    <a:pt x="76" y="60"/>
                    <a:pt x="80" y="56"/>
                    <a:pt x="80" y="50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6"/>
                    <a:pt x="121" y="60"/>
                    <a:pt x="127" y="60"/>
                  </a:cubicBezTo>
                  <a:cubicBezTo>
                    <a:pt x="133" y="60"/>
                    <a:pt x="137" y="56"/>
                    <a:pt x="137" y="50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6"/>
                    <a:pt x="178" y="60"/>
                    <a:pt x="184" y="60"/>
                  </a:cubicBezTo>
                  <a:cubicBezTo>
                    <a:pt x="189" y="60"/>
                    <a:pt x="194" y="56"/>
                    <a:pt x="194" y="5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56"/>
                    <a:pt x="235" y="60"/>
                    <a:pt x="240" y="60"/>
                  </a:cubicBezTo>
                  <a:cubicBezTo>
                    <a:pt x="246" y="60"/>
                    <a:pt x="250" y="56"/>
                    <a:pt x="250" y="5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28"/>
                    <a:pt x="287" y="28"/>
                    <a:pt x="287" y="28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87" y="56"/>
                    <a:pt x="292" y="60"/>
                    <a:pt x="297" y="60"/>
                  </a:cubicBezTo>
                  <a:cubicBezTo>
                    <a:pt x="303" y="60"/>
                    <a:pt x="307" y="56"/>
                    <a:pt x="307" y="50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44" y="50"/>
                    <a:pt x="344" y="50"/>
                    <a:pt x="344" y="50"/>
                  </a:cubicBezTo>
                  <a:cubicBezTo>
                    <a:pt x="344" y="56"/>
                    <a:pt x="348" y="60"/>
                    <a:pt x="354" y="60"/>
                  </a:cubicBezTo>
                  <a:cubicBezTo>
                    <a:pt x="359" y="60"/>
                    <a:pt x="364" y="56"/>
                    <a:pt x="364" y="50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401" y="28"/>
                    <a:pt x="401" y="28"/>
                    <a:pt x="401" y="28"/>
                  </a:cubicBezTo>
                  <a:cubicBezTo>
                    <a:pt x="401" y="50"/>
                    <a:pt x="401" y="50"/>
                    <a:pt x="401" y="50"/>
                  </a:cubicBezTo>
                  <a:cubicBezTo>
                    <a:pt x="401" y="56"/>
                    <a:pt x="405" y="60"/>
                    <a:pt x="411" y="60"/>
                  </a:cubicBezTo>
                  <a:cubicBezTo>
                    <a:pt x="416" y="60"/>
                    <a:pt x="421" y="56"/>
                    <a:pt x="421" y="50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57" y="28"/>
                    <a:pt x="457" y="28"/>
                    <a:pt x="457" y="28"/>
                  </a:cubicBezTo>
                  <a:cubicBezTo>
                    <a:pt x="457" y="50"/>
                    <a:pt x="457" y="50"/>
                    <a:pt x="457" y="50"/>
                  </a:cubicBezTo>
                  <a:cubicBezTo>
                    <a:pt x="457" y="56"/>
                    <a:pt x="462" y="60"/>
                    <a:pt x="467" y="60"/>
                  </a:cubicBezTo>
                  <a:cubicBezTo>
                    <a:pt x="473" y="60"/>
                    <a:pt x="477" y="56"/>
                    <a:pt x="477" y="50"/>
                  </a:cubicBezTo>
                  <a:cubicBezTo>
                    <a:pt x="477" y="28"/>
                    <a:pt x="477" y="28"/>
                    <a:pt x="477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36" y="28"/>
                    <a:pt x="543" y="22"/>
                    <a:pt x="543" y="14"/>
                  </a:cubicBezTo>
                  <a:cubicBezTo>
                    <a:pt x="543" y="6"/>
                    <a:pt x="536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98"/>
          <p:cNvGrpSpPr/>
          <p:nvPr/>
        </p:nvGrpSpPr>
        <p:grpSpPr>
          <a:xfrm>
            <a:off x="419120" y="2752511"/>
            <a:ext cx="426142" cy="385055"/>
            <a:chOff x="4763" y="1588"/>
            <a:chExt cx="9434512" cy="8524875"/>
          </a:xfrm>
          <a:solidFill>
            <a:schemeClr val="bg1"/>
          </a:solidFill>
        </p:grpSpPr>
        <p:grpSp>
          <p:nvGrpSpPr>
            <p:cNvPr id="48" name="Group 97"/>
            <p:cNvGrpSpPr/>
            <p:nvPr/>
          </p:nvGrpSpPr>
          <p:grpSpPr>
            <a:xfrm>
              <a:off x="4763" y="1588"/>
              <a:ext cx="6888162" cy="8524875"/>
              <a:chOff x="4763" y="1588"/>
              <a:chExt cx="6888162" cy="8524875"/>
            </a:xfrm>
            <a:grpFill/>
          </p:grpSpPr>
          <p:sp>
            <p:nvSpPr>
              <p:cNvPr id="50" name="Freeform 29"/>
              <p:cNvSpPr>
                <a:spLocks noEditPoints="1"/>
              </p:cNvSpPr>
              <p:nvPr/>
            </p:nvSpPr>
            <p:spPr bwMode="auto">
              <a:xfrm>
                <a:off x="4763" y="1588"/>
                <a:ext cx="6888162" cy="8524875"/>
              </a:xfrm>
              <a:custGeom>
                <a:avLst/>
                <a:gdLst>
                  <a:gd name="T0" fmla="*/ 4011 w 4339"/>
                  <a:gd name="T1" fmla="*/ 5041 h 5370"/>
                  <a:gd name="T2" fmla="*/ 329 w 4339"/>
                  <a:gd name="T3" fmla="*/ 5041 h 5370"/>
                  <a:gd name="T4" fmla="*/ 329 w 4339"/>
                  <a:gd name="T5" fmla="*/ 1296 h 5370"/>
                  <a:gd name="T6" fmla="*/ 1296 w 4339"/>
                  <a:gd name="T7" fmla="*/ 1296 h 5370"/>
                  <a:gd name="T8" fmla="*/ 1296 w 4339"/>
                  <a:gd name="T9" fmla="*/ 329 h 5370"/>
                  <a:gd name="T10" fmla="*/ 4011 w 4339"/>
                  <a:gd name="T11" fmla="*/ 329 h 5370"/>
                  <a:gd name="T12" fmla="*/ 4011 w 4339"/>
                  <a:gd name="T13" fmla="*/ 1720 h 5370"/>
                  <a:gd name="T14" fmla="*/ 4339 w 4339"/>
                  <a:gd name="T15" fmla="*/ 1391 h 5370"/>
                  <a:gd name="T16" fmla="*/ 4339 w 4339"/>
                  <a:gd name="T17" fmla="*/ 0 h 5370"/>
                  <a:gd name="T18" fmla="*/ 1145 w 4339"/>
                  <a:gd name="T19" fmla="*/ 0 h 5370"/>
                  <a:gd name="T20" fmla="*/ 0 w 4339"/>
                  <a:gd name="T21" fmla="*/ 1145 h 5370"/>
                  <a:gd name="T22" fmla="*/ 0 w 4339"/>
                  <a:gd name="T23" fmla="*/ 5370 h 5370"/>
                  <a:gd name="T24" fmla="*/ 4339 w 4339"/>
                  <a:gd name="T25" fmla="*/ 5370 h 5370"/>
                  <a:gd name="T26" fmla="*/ 4339 w 4339"/>
                  <a:gd name="T27" fmla="*/ 3683 h 5370"/>
                  <a:gd name="T28" fmla="*/ 4011 w 4339"/>
                  <a:gd name="T29" fmla="*/ 4010 h 5370"/>
                  <a:gd name="T30" fmla="*/ 4011 w 4339"/>
                  <a:gd name="T31" fmla="*/ 5041 h 5370"/>
                  <a:gd name="T32" fmla="*/ 478 w 4339"/>
                  <a:gd name="T33" fmla="*/ 1133 h 5370"/>
                  <a:gd name="T34" fmla="*/ 1130 w 4339"/>
                  <a:gd name="T35" fmla="*/ 478 h 5370"/>
                  <a:gd name="T36" fmla="*/ 1130 w 4339"/>
                  <a:gd name="T37" fmla="*/ 1133 h 5370"/>
                  <a:gd name="T38" fmla="*/ 478 w 4339"/>
                  <a:gd name="T39" fmla="*/ 1133 h 5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39" h="5370">
                    <a:moveTo>
                      <a:pt x="4011" y="5041"/>
                    </a:moveTo>
                    <a:lnTo>
                      <a:pt x="329" y="5041"/>
                    </a:lnTo>
                    <a:lnTo>
                      <a:pt x="329" y="1296"/>
                    </a:lnTo>
                    <a:lnTo>
                      <a:pt x="1296" y="1296"/>
                    </a:lnTo>
                    <a:lnTo>
                      <a:pt x="1296" y="329"/>
                    </a:lnTo>
                    <a:lnTo>
                      <a:pt x="4011" y="329"/>
                    </a:lnTo>
                    <a:lnTo>
                      <a:pt x="4011" y="1720"/>
                    </a:lnTo>
                    <a:lnTo>
                      <a:pt x="4339" y="1391"/>
                    </a:lnTo>
                    <a:lnTo>
                      <a:pt x="4339" y="0"/>
                    </a:lnTo>
                    <a:lnTo>
                      <a:pt x="1145" y="0"/>
                    </a:lnTo>
                    <a:lnTo>
                      <a:pt x="0" y="1145"/>
                    </a:lnTo>
                    <a:lnTo>
                      <a:pt x="0" y="5370"/>
                    </a:lnTo>
                    <a:lnTo>
                      <a:pt x="4339" y="5370"/>
                    </a:lnTo>
                    <a:lnTo>
                      <a:pt x="4339" y="3683"/>
                    </a:lnTo>
                    <a:lnTo>
                      <a:pt x="4011" y="4010"/>
                    </a:lnTo>
                    <a:lnTo>
                      <a:pt x="4011" y="5041"/>
                    </a:lnTo>
                    <a:close/>
                    <a:moveTo>
                      <a:pt x="478" y="1133"/>
                    </a:moveTo>
                    <a:lnTo>
                      <a:pt x="1130" y="478"/>
                    </a:lnTo>
                    <a:lnTo>
                      <a:pt x="1130" y="1133"/>
                    </a:lnTo>
                    <a:lnTo>
                      <a:pt x="478" y="1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1550988" y="2584451"/>
                <a:ext cx="3795712" cy="263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1550988" y="3659188"/>
                <a:ext cx="3048000" cy="258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1550988" y="4789488"/>
                <a:ext cx="2238375" cy="258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3908420" y="1484306"/>
              <a:ext cx="5530855" cy="5546731"/>
            </a:xfrm>
            <a:custGeom>
              <a:avLst/>
              <a:gdLst>
                <a:gd name="T0" fmla="*/ 1880 w 3484"/>
                <a:gd name="T1" fmla="*/ 457 h 3494"/>
                <a:gd name="T2" fmla="*/ 1552 w 3484"/>
                <a:gd name="T3" fmla="*/ 786 h 3494"/>
                <a:gd name="T4" fmla="*/ 331 w 3484"/>
                <a:gd name="T5" fmla="*/ 2006 h 3494"/>
                <a:gd name="T6" fmla="*/ 0 w 3484"/>
                <a:gd name="T7" fmla="*/ 3494 h 3494"/>
                <a:gd name="T8" fmla="*/ 1478 w 3484"/>
                <a:gd name="T9" fmla="*/ 3151 h 3494"/>
                <a:gd name="T10" fmla="*/ 1552 w 3484"/>
                <a:gd name="T11" fmla="*/ 3076 h 3494"/>
                <a:gd name="T12" fmla="*/ 1880 w 3484"/>
                <a:gd name="T13" fmla="*/ 2749 h 3494"/>
                <a:gd name="T14" fmla="*/ 3484 w 3484"/>
                <a:gd name="T15" fmla="*/ 1145 h 3494"/>
                <a:gd name="T16" fmla="*/ 2337 w 3484"/>
                <a:gd name="T17" fmla="*/ 0 h 3494"/>
                <a:gd name="T18" fmla="*/ 1880 w 3484"/>
                <a:gd name="T19" fmla="*/ 457 h 3494"/>
                <a:gd name="T20" fmla="*/ 2902 w 3484"/>
                <a:gd name="T21" fmla="*/ 883 h 3494"/>
                <a:gd name="T22" fmla="*/ 1119 w 3484"/>
                <a:gd name="T23" fmla="*/ 2666 h 3494"/>
                <a:gd name="T24" fmla="*/ 859 w 3484"/>
                <a:gd name="T25" fmla="*/ 2406 h 3494"/>
                <a:gd name="T26" fmla="*/ 2642 w 3484"/>
                <a:gd name="T27" fmla="*/ 622 h 3494"/>
                <a:gd name="T28" fmla="*/ 2902 w 3484"/>
                <a:gd name="T29" fmla="*/ 883 h 3494"/>
                <a:gd name="T30" fmla="*/ 778 w 3484"/>
                <a:gd name="T31" fmla="*/ 2328 h 3494"/>
                <a:gd name="T32" fmla="*/ 554 w 3484"/>
                <a:gd name="T33" fmla="*/ 2103 h 3494"/>
                <a:gd name="T34" fmla="*/ 2337 w 3484"/>
                <a:gd name="T35" fmla="*/ 317 h 3494"/>
                <a:gd name="T36" fmla="*/ 2564 w 3484"/>
                <a:gd name="T37" fmla="*/ 542 h 3494"/>
                <a:gd name="T38" fmla="*/ 778 w 3484"/>
                <a:gd name="T39" fmla="*/ 2328 h 3494"/>
                <a:gd name="T40" fmla="*/ 700 w 3484"/>
                <a:gd name="T41" fmla="*/ 2406 h 3494"/>
                <a:gd name="T42" fmla="*/ 700 w 3484"/>
                <a:gd name="T43" fmla="*/ 2406 h 3494"/>
                <a:gd name="T44" fmla="*/ 1119 w 3484"/>
                <a:gd name="T45" fmla="*/ 2827 h 3494"/>
                <a:gd name="T46" fmla="*/ 1119 w 3484"/>
                <a:gd name="T47" fmla="*/ 2825 h 3494"/>
                <a:gd name="T48" fmla="*/ 1263 w 3484"/>
                <a:gd name="T49" fmla="*/ 2969 h 3494"/>
                <a:gd name="T50" fmla="*/ 719 w 3484"/>
                <a:gd name="T51" fmla="*/ 3097 h 3494"/>
                <a:gd name="T52" fmla="*/ 393 w 3484"/>
                <a:gd name="T53" fmla="*/ 2768 h 3494"/>
                <a:gd name="T54" fmla="*/ 513 w 3484"/>
                <a:gd name="T55" fmla="*/ 2219 h 3494"/>
                <a:gd name="T56" fmla="*/ 700 w 3484"/>
                <a:gd name="T57" fmla="*/ 2406 h 3494"/>
                <a:gd name="T58" fmla="*/ 1381 w 3484"/>
                <a:gd name="T59" fmla="*/ 2931 h 3494"/>
                <a:gd name="T60" fmla="*/ 1197 w 3484"/>
                <a:gd name="T61" fmla="*/ 2747 h 3494"/>
                <a:gd name="T62" fmla="*/ 2982 w 3484"/>
                <a:gd name="T63" fmla="*/ 963 h 3494"/>
                <a:gd name="T64" fmla="*/ 3167 w 3484"/>
                <a:gd name="T65" fmla="*/ 1145 h 3494"/>
                <a:gd name="T66" fmla="*/ 1381 w 3484"/>
                <a:gd name="T67" fmla="*/ 2931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84" h="3494">
                  <a:moveTo>
                    <a:pt x="1880" y="457"/>
                  </a:moveTo>
                  <a:lnTo>
                    <a:pt x="1552" y="786"/>
                  </a:lnTo>
                  <a:lnTo>
                    <a:pt x="331" y="2006"/>
                  </a:lnTo>
                  <a:lnTo>
                    <a:pt x="0" y="3494"/>
                  </a:lnTo>
                  <a:lnTo>
                    <a:pt x="1478" y="3151"/>
                  </a:lnTo>
                  <a:lnTo>
                    <a:pt x="1552" y="3076"/>
                  </a:lnTo>
                  <a:lnTo>
                    <a:pt x="1880" y="2749"/>
                  </a:lnTo>
                  <a:lnTo>
                    <a:pt x="3484" y="1145"/>
                  </a:lnTo>
                  <a:lnTo>
                    <a:pt x="2337" y="0"/>
                  </a:lnTo>
                  <a:lnTo>
                    <a:pt x="1880" y="457"/>
                  </a:lnTo>
                  <a:close/>
                  <a:moveTo>
                    <a:pt x="2902" y="883"/>
                  </a:moveTo>
                  <a:lnTo>
                    <a:pt x="1119" y="2666"/>
                  </a:lnTo>
                  <a:lnTo>
                    <a:pt x="859" y="2406"/>
                  </a:lnTo>
                  <a:lnTo>
                    <a:pt x="2642" y="622"/>
                  </a:lnTo>
                  <a:lnTo>
                    <a:pt x="2902" y="883"/>
                  </a:lnTo>
                  <a:close/>
                  <a:moveTo>
                    <a:pt x="778" y="2328"/>
                  </a:moveTo>
                  <a:lnTo>
                    <a:pt x="554" y="2103"/>
                  </a:lnTo>
                  <a:lnTo>
                    <a:pt x="2337" y="317"/>
                  </a:lnTo>
                  <a:lnTo>
                    <a:pt x="2564" y="542"/>
                  </a:lnTo>
                  <a:lnTo>
                    <a:pt x="778" y="2328"/>
                  </a:lnTo>
                  <a:close/>
                  <a:moveTo>
                    <a:pt x="700" y="2406"/>
                  </a:moveTo>
                  <a:lnTo>
                    <a:pt x="700" y="2406"/>
                  </a:lnTo>
                  <a:lnTo>
                    <a:pt x="1119" y="2827"/>
                  </a:lnTo>
                  <a:lnTo>
                    <a:pt x="1119" y="2825"/>
                  </a:lnTo>
                  <a:lnTo>
                    <a:pt x="1263" y="2969"/>
                  </a:lnTo>
                  <a:lnTo>
                    <a:pt x="719" y="3097"/>
                  </a:lnTo>
                  <a:lnTo>
                    <a:pt x="393" y="2768"/>
                  </a:lnTo>
                  <a:lnTo>
                    <a:pt x="513" y="2219"/>
                  </a:lnTo>
                  <a:lnTo>
                    <a:pt x="700" y="2406"/>
                  </a:lnTo>
                  <a:close/>
                  <a:moveTo>
                    <a:pt x="1381" y="2931"/>
                  </a:moveTo>
                  <a:lnTo>
                    <a:pt x="1197" y="2747"/>
                  </a:lnTo>
                  <a:lnTo>
                    <a:pt x="2982" y="963"/>
                  </a:lnTo>
                  <a:lnTo>
                    <a:pt x="3167" y="1145"/>
                  </a:lnTo>
                  <a:lnTo>
                    <a:pt x="1381" y="29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Group 131"/>
          <p:cNvGrpSpPr/>
          <p:nvPr/>
        </p:nvGrpSpPr>
        <p:grpSpPr>
          <a:xfrm>
            <a:off x="376528" y="4974637"/>
            <a:ext cx="475671" cy="386873"/>
            <a:chOff x="3175" y="0"/>
            <a:chExt cx="9269413" cy="7539038"/>
          </a:xfrm>
          <a:solidFill>
            <a:schemeClr val="bg1"/>
          </a:solidFill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3175" y="0"/>
              <a:ext cx="9269413" cy="7539038"/>
            </a:xfrm>
            <a:custGeom>
              <a:avLst/>
              <a:gdLst>
                <a:gd name="T0" fmla="*/ 0 w 2469"/>
                <a:gd name="T1" fmla="*/ 0 h 2007"/>
                <a:gd name="T2" fmla="*/ 0 w 2469"/>
                <a:gd name="T3" fmla="*/ 251 h 2007"/>
                <a:gd name="T4" fmla="*/ 118 w 2469"/>
                <a:gd name="T5" fmla="*/ 251 h 2007"/>
                <a:gd name="T6" fmla="*/ 118 w 2469"/>
                <a:gd name="T7" fmla="*/ 1489 h 2007"/>
                <a:gd name="T8" fmla="*/ 1168 w 2469"/>
                <a:gd name="T9" fmla="*/ 1489 h 2007"/>
                <a:gd name="T10" fmla="*/ 1168 w 2469"/>
                <a:gd name="T11" fmla="*/ 1818 h 2007"/>
                <a:gd name="T12" fmla="*/ 855 w 2469"/>
                <a:gd name="T13" fmla="*/ 1818 h 2007"/>
                <a:gd name="T14" fmla="*/ 732 w 2469"/>
                <a:gd name="T15" fmla="*/ 1923 h 2007"/>
                <a:gd name="T16" fmla="*/ 732 w 2469"/>
                <a:gd name="T17" fmla="*/ 2007 h 2007"/>
                <a:gd name="T18" fmla="*/ 1738 w 2469"/>
                <a:gd name="T19" fmla="*/ 2007 h 2007"/>
                <a:gd name="T20" fmla="*/ 1738 w 2469"/>
                <a:gd name="T21" fmla="*/ 1923 h 2007"/>
                <a:gd name="T22" fmla="*/ 1614 w 2469"/>
                <a:gd name="T23" fmla="*/ 1818 h 2007"/>
                <a:gd name="T24" fmla="*/ 1302 w 2469"/>
                <a:gd name="T25" fmla="*/ 1818 h 2007"/>
                <a:gd name="T26" fmla="*/ 1302 w 2469"/>
                <a:gd name="T27" fmla="*/ 1489 h 2007"/>
                <a:gd name="T28" fmla="*/ 2351 w 2469"/>
                <a:gd name="T29" fmla="*/ 1489 h 2007"/>
                <a:gd name="T30" fmla="*/ 2351 w 2469"/>
                <a:gd name="T31" fmla="*/ 251 h 2007"/>
                <a:gd name="T32" fmla="*/ 2469 w 2469"/>
                <a:gd name="T33" fmla="*/ 251 h 2007"/>
                <a:gd name="T34" fmla="*/ 2469 w 2469"/>
                <a:gd name="T35" fmla="*/ 0 h 2007"/>
                <a:gd name="T36" fmla="*/ 0 w 2469"/>
                <a:gd name="T37" fmla="*/ 0 h 2007"/>
                <a:gd name="T38" fmla="*/ 2217 w 2469"/>
                <a:gd name="T39" fmla="*/ 1355 h 2007"/>
                <a:gd name="T40" fmla="*/ 253 w 2469"/>
                <a:gd name="T41" fmla="*/ 1355 h 2007"/>
                <a:gd name="T42" fmla="*/ 253 w 2469"/>
                <a:gd name="T43" fmla="*/ 257 h 2007"/>
                <a:gd name="T44" fmla="*/ 2217 w 2469"/>
                <a:gd name="T45" fmla="*/ 257 h 2007"/>
                <a:gd name="T46" fmla="*/ 2217 w 2469"/>
                <a:gd name="T47" fmla="*/ 1355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9" h="2007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1489"/>
                    <a:pt x="118" y="1489"/>
                    <a:pt x="118" y="1489"/>
                  </a:cubicBezTo>
                  <a:cubicBezTo>
                    <a:pt x="1168" y="1489"/>
                    <a:pt x="1168" y="1489"/>
                    <a:pt x="1168" y="1489"/>
                  </a:cubicBezTo>
                  <a:cubicBezTo>
                    <a:pt x="1168" y="1818"/>
                    <a:pt x="1168" y="1818"/>
                    <a:pt x="1168" y="1818"/>
                  </a:cubicBezTo>
                  <a:cubicBezTo>
                    <a:pt x="855" y="1818"/>
                    <a:pt x="855" y="1818"/>
                    <a:pt x="855" y="1818"/>
                  </a:cubicBezTo>
                  <a:cubicBezTo>
                    <a:pt x="787" y="1818"/>
                    <a:pt x="732" y="1865"/>
                    <a:pt x="732" y="1923"/>
                  </a:cubicBezTo>
                  <a:cubicBezTo>
                    <a:pt x="732" y="2007"/>
                    <a:pt x="732" y="2007"/>
                    <a:pt x="732" y="2007"/>
                  </a:cubicBezTo>
                  <a:cubicBezTo>
                    <a:pt x="1738" y="2007"/>
                    <a:pt x="1738" y="2007"/>
                    <a:pt x="1738" y="2007"/>
                  </a:cubicBezTo>
                  <a:cubicBezTo>
                    <a:pt x="1738" y="1923"/>
                    <a:pt x="1738" y="1923"/>
                    <a:pt x="1738" y="1923"/>
                  </a:cubicBezTo>
                  <a:cubicBezTo>
                    <a:pt x="1738" y="1865"/>
                    <a:pt x="1682" y="1818"/>
                    <a:pt x="1614" y="1818"/>
                  </a:cubicBezTo>
                  <a:cubicBezTo>
                    <a:pt x="1302" y="1818"/>
                    <a:pt x="1302" y="1818"/>
                    <a:pt x="1302" y="1818"/>
                  </a:cubicBezTo>
                  <a:cubicBezTo>
                    <a:pt x="1302" y="1489"/>
                    <a:pt x="1302" y="1489"/>
                    <a:pt x="1302" y="1489"/>
                  </a:cubicBezTo>
                  <a:cubicBezTo>
                    <a:pt x="2351" y="1489"/>
                    <a:pt x="2351" y="1489"/>
                    <a:pt x="2351" y="1489"/>
                  </a:cubicBezTo>
                  <a:cubicBezTo>
                    <a:pt x="2351" y="251"/>
                    <a:pt x="2351" y="251"/>
                    <a:pt x="2351" y="251"/>
                  </a:cubicBezTo>
                  <a:cubicBezTo>
                    <a:pt x="2469" y="251"/>
                    <a:pt x="2469" y="251"/>
                    <a:pt x="2469" y="251"/>
                  </a:cubicBezTo>
                  <a:cubicBezTo>
                    <a:pt x="2469" y="0"/>
                    <a:pt x="2469" y="0"/>
                    <a:pt x="2469" y="0"/>
                  </a:cubicBezTo>
                  <a:lnTo>
                    <a:pt x="0" y="0"/>
                  </a:lnTo>
                  <a:close/>
                  <a:moveTo>
                    <a:pt x="2217" y="1355"/>
                  </a:moveTo>
                  <a:cubicBezTo>
                    <a:pt x="253" y="1355"/>
                    <a:pt x="253" y="1355"/>
                    <a:pt x="253" y="1355"/>
                  </a:cubicBezTo>
                  <a:cubicBezTo>
                    <a:pt x="253" y="257"/>
                    <a:pt x="253" y="257"/>
                    <a:pt x="253" y="257"/>
                  </a:cubicBezTo>
                  <a:cubicBezTo>
                    <a:pt x="2217" y="257"/>
                    <a:pt x="2217" y="257"/>
                    <a:pt x="2217" y="257"/>
                  </a:cubicBezTo>
                  <a:lnTo>
                    <a:pt x="2217" y="1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466850" y="1352550"/>
              <a:ext cx="6345238" cy="3349625"/>
            </a:xfrm>
            <a:custGeom>
              <a:avLst/>
              <a:gdLst>
                <a:gd name="T0" fmla="*/ 113 w 1690"/>
                <a:gd name="T1" fmla="*/ 892 h 892"/>
                <a:gd name="T2" fmla="*/ 227 w 1690"/>
                <a:gd name="T3" fmla="*/ 778 h 892"/>
                <a:gd name="T4" fmla="*/ 218 w 1690"/>
                <a:gd name="T5" fmla="*/ 735 h 892"/>
                <a:gd name="T6" fmla="*/ 472 w 1690"/>
                <a:gd name="T7" fmla="*/ 530 h 892"/>
                <a:gd name="T8" fmla="*/ 549 w 1690"/>
                <a:gd name="T9" fmla="*/ 560 h 892"/>
                <a:gd name="T10" fmla="*/ 646 w 1690"/>
                <a:gd name="T11" fmla="*/ 507 h 892"/>
                <a:gd name="T12" fmla="*/ 897 w 1690"/>
                <a:gd name="T13" fmla="*/ 637 h 892"/>
                <a:gd name="T14" fmla="*/ 895 w 1690"/>
                <a:gd name="T15" fmla="*/ 659 h 892"/>
                <a:gd name="T16" fmla="*/ 1008 w 1690"/>
                <a:gd name="T17" fmla="*/ 773 h 892"/>
                <a:gd name="T18" fmla="*/ 1122 w 1690"/>
                <a:gd name="T19" fmla="*/ 659 h 892"/>
                <a:gd name="T20" fmla="*/ 1109 w 1690"/>
                <a:gd name="T21" fmla="*/ 607 h 892"/>
                <a:gd name="T22" fmla="*/ 1520 w 1690"/>
                <a:gd name="T23" fmla="*/ 213 h 892"/>
                <a:gd name="T24" fmla="*/ 1576 w 1690"/>
                <a:gd name="T25" fmla="*/ 228 h 892"/>
                <a:gd name="T26" fmla="*/ 1690 w 1690"/>
                <a:gd name="T27" fmla="*/ 114 h 892"/>
                <a:gd name="T28" fmla="*/ 1576 w 1690"/>
                <a:gd name="T29" fmla="*/ 0 h 892"/>
                <a:gd name="T30" fmla="*/ 1463 w 1690"/>
                <a:gd name="T31" fmla="*/ 114 h 892"/>
                <a:gd name="T32" fmla="*/ 1475 w 1690"/>
                <a:gd name="T33" fmla="*/ 167 h 892"/>
                <a:gd name="T34" fmla="*/ 1065 w 1690"/>
                <a:gd name="T35" fmla="*/ 561 h 892"/>
                <a:gd name="T36" fmla="*/ 1008 w 1690"/>
                <a:gd name="T37" fmla="*/ 546 h 892"/>
                <a:gd name="T38" fmla="*/ 926 w 1690"/>
                <a:gd name="T39" fmla="*/ 581 h 892"/>
                <a:gd name="T40" fmla="*/ 663 w 1690"/>
                <a:gd name="T41" fmla="*/ 444 h 892"/>
                <a:gd name="T42" fmla="*/ 549 w 1690"/>
                <a:gd name="T43" fmla="*/ 333 h 892"/>
                <a:gd name="T44" fmla="*/ 436 w 1690"/>
                <a:gd name="T45" fmla="*/ 446 h 892"/>
                <a:gd name="T46" fmla="*/ 439 w 1690"/>
                <a:gd name="T47" fmla="*/ 474 h 892"/>
                <a:gd name="T48" fmla="*/ 178 w 1690"/>
                <a:gd name="T49" fmla="*/ 685 h 892"/>
                <a:gd name="T50" fmla="*/ 113 w 1690"/>
                <a:gd name="T51" fmla="*/ 665 h 892"/>
                <a:gd name="T52" fmla="*/ 0 w 1690"/>
                <a:gd name="T53" fmla="*/ 778 h 892"/>
                <a:gd name="T54" fmla="*/ 113 w 1690"/>
                <a:gd name="T55" fmla="*/ 892 h 892"/>
                <a:gd name="T56" fmla="*/ 1576 w 1690"/>
                <a:gd name="T57" fmla="*/ 64 h 892"/>
                <a:gd name="T58" fmla="*/ 1626 w 1690"/>
                <a:gd name="T59" fmla="*/ 114 h 892"/>
                <a:gd name="T60" fmla="*/ 1576 w 1690"/>
                <a:gd name="T61" fmla="*/ 164 h 892"/>
                <a:gd name="T62" fmla="*/ 1526 w 1690"/>
                <a:gd name="T63" fmla="*/ 114 h 892"/>
                <a:gd name="T64" fmla="*/ 1576 w 1690"/>
                <a:gd name="T65" fmla="*/ 64 h 892"/>
                <a:gd name="T66" fmla="*/ 1008 w 1690"/>
                <a:gd name="T67" fmla="*/ 609 h 892"/>
                <a:gd name="T68" fmla="*/ 1058 w 1690"/>
                <a:gd name="T69" fmla="*/ 659 h 892"/>
                <a:gd name="T70" fmla="*/ 1008 w 1690"/>
                <a:gd name="T71" fmla="*/ 709 h 892"/>
                <a:gd name="T72" fmla="*/ 958 w 1690"/>
                <a:gd name="T73" fmla="*/ 659 h 892"/>
                <a:gd name="T74" fmla="*/ 1008 w 1690"/>
                <a:gd name="T75" fmla="*/ 609 h 892"/>
                <a:gd name="T76" fmla="*/ 549 w 1690"/>
                <a:gd name="T77" fmla="*/ 396 h 892"/>
                <a:gd name="T78" fmla="*/ 599 w 1690"/>
                <a:gd name="T79" fmla="*/ 446 h 892"/>
                <a:gd name="T80" fmla="*/ 549 w 1690"/>
                <a:gd name="T81" fmla="*/ 496 h 892"/>
                <a:gd name="T82" fmla="*/ 500 w 1690"/>
                <a:gd name="T83" fmla="*/ 446 h 892"/>
                <a:gd name="T84" fmla="*/ 549 w 1690"/>
                <a:gd name="T85" fmla="*/ 396 h 892"/>
                <a:gd name="T86" fmla="*/ 113 w 1690"/>
                <a:gd name="T87" fmla="*/ 728 h 892"/>
                <a:gd name="T88" fmla="*/ 163 w 1690"/>
                <a:gd name="T89" fmla="*/ 778 h 892"/>
                <a:gd name="T90" fmla="*/ 113 w 1690"/>
                <a:gd name="T91" fmla="*/ 828 h 892"/>
                <a:gd name="T92" fmla="*/ 63 w 1690"/>
                <a:gd name="T93" fmla="*/ 778 h 892"/>
                <a:gd name="T94" fmla="*/ 113 w 1690"/>
                <a:gd name="T95" fmla="*/ 72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892">
                  <a:moveTo>
                    <a:pt x="113" y="892"/>
                  </a:moveTo>
                  <a:cubicBezTo>
                    <a:pt x="176" y="892"/>
                    <a:pt x="227" y="841"/>
                    <a:pt x="227" y="778"/>
                  </a:cubicBezTo>
                  <a:cubicBezTo>
                    <a:pt x="227" y="763"/>
                    <a:pt x="224" y="748"/>
                    <a:pt x="218" y="735"/>
                  </a:cubicBezTo>
                  <a:cubicBezTo>
                    <a:pt x="472" y="530"/>
                    <a:pt x="472" y="530"/>
                    <a:pt x="472" y="530"/>
                  </a:cubicBezTo>
                  <a:cubicBezTo>
                    <a:pt x="493" y="548"/>
                    <a:pt x="520" y="560"/>
                    <a:pt x="549" y="560"/>
                  </a:cubicBezTo>
                  <a:cubicBezTo>
                    <a:pt x="590" y="560"/>
                    <a:pt x="625" y="539"/>
                    <a:pt x="646" y="507"/>
                  </a:cubicBezTo>
                  <a:cubicBezTo>
                    <a:pt x="897" y="637"/>
                    <a:pt x="897" y="637"/>
                    <a:pt x="897" y="637"/>
                  </a:cubicBezTo>
                  <a:cubicBezTo>
                    <a:pt x="895" y="644"/>
                    <a:pt x="895" y="652"/>
                    <a:pt x="895" y="659"/>
                  </a:cubicBezTo>
                  <a:cubicBezTo>
                    <a:pt x="895" y="722"/>
                    <a:pt x="946" y="773"/>
                    <a:pt x="1008" y="773"/>
                  </a:cubicBezTo>
                  <a:cubicBezTo>
                    <a:pt x="1071" y="773"/>
                    <a:pt x="1122" y="722"/>
                    <a:pt x="1122" y="659"/>
                  </a:cubicBezTo>
                  <a:cubicBezTo>
                    <a:pt x="1122" y="640"/>
                    <a:pt x="1117" y="623"/>
                    <a:pt x="1109" y="607"/>
                  </a:cubicBezTo>
                  <a:cubicBezTo>
                    <a:pt x="1520" y="213"/>
                    <a:pt x="1520" y="213"/>
                    <a:pt x="1520" y="213"/>
                  </a:cubicBezTo>
                  <a:cubicBezTo>
                    <a:pt x="1536" y="222"/>
                    <a:pt x="1556" y="228"/>
                    <a:pt x="1576" y="228"/>
                  </a:cubicBezTo>
                  <a:cubicBezTo>
                    <a:pt x="1639" y="228"/>
                    <a:pt x="1690" y="177"/>
                    <a:pt x="1690" y="114"/>
                  </a:cubicBezTo>
                  <a:cubicBezTo>
                    <a:pt x="1690" y="51"/>
                    <a:pt x="1639" y="0"/>
                    <a:pt x="1576" y="0"/>
                  </a:cubicBezTo>
                  <a:cubicBezTo>
                    <a:pt x="1513" y="0"/>
                    <a:pt x="1463" y="51"/>
                    <a:pt x="1463" y="114"/>
                  </a:cubicBezTo>
                  <a:cubicBezTo>
                    <a:pt x="1463" y="133"/>
                    <a:pt x="1467" y="151"/>
                    <a:pt x="1475" y="167"/>
                  </a:cubicBezTo>
                  <a:cubicBezTo>
                    <a:pt x="1065" y="561"/>
                    <a:pt x="1065" y="561"/>
                    <a:pt x="1065" y="561"/>
                  </a:cubicBezTo>
                  <a:cubicBezTo>
                    <a:pt x="1048" y="551"/>
                    <a:pt x="1029" y="546"/>
                    <a:pt x="1008" y="546"/>
                  </a:cubicBezTo>
                  <a:cubicBezTo>
                    <a:pt x="976" y="546"/>
                    <a:pt x="947" y="559"/>
                    <a:pt x="926" y="581"/>
                  </a:cubicBezTo>
                  <a:cubicBezTo>
                    <a:pt x="663" y="444"/>
                    <a:pt x="663" y="444"/>
                    <a:pt x="663" y="444"/>
                  </a:cubicBezTo>
                  <a:cubicBezTo>
                    <a:pt x="662" y="382"/>
                    <a:pt x="611" y="333"/>
                    <a:pt x="549" y="333"/>
                  </a:cubicBezTo>
                  <a:cubicBezTo>
                    <a:pt x="487" y="333"/>
                    <a:pt x="436" y="383"/>
                    <a:pt x="436" y="446"/>
                  </a:cubicBezTo>
                  <a:cubicBezTo>
                    <a:pt x="436" y="456"/>
                    <a:pt x="437" y="465"/>
                    <a:pt x="439" y="474"/>
                  </a:cubicBezTo>
                  <a:cubicBezTo>
                    <a:pt x="178" y="685"/>
                    <a:pt x="178" y="685"/>
                    <a:pt x="178" y="685"/>
                  </a:cubicBezTo>
                  <a:cubicBezTo>
                    <a:pt x="160" y="672"/>
                    <a:pt x="137" y="665"/>
                    <a:pt x="113" y="665"/>
                  </a:cubicBezTo>
                  <a:cubicBezTo>
                    <a:pt x="51" y="665"/>
                    <a:pt x="0" y="716"/>
                    <a:pt x="0" y="778"/>
                  </a:cubicBezTo>
                  <a:cubicBezTo>
                    <a:pt x="0" y="841"/>
                    <a:pt x="51" y="892"/>
                    <a:pt x="113" y="892"/>
                  </a:cubicBezTo>
                  <a:close/>
                  <a:moveTo>
                    <a:pt x="1576" y="64"/>
                  </a:moveTo>
                  <a:cubicBezTo>
                    <a:pt x="1604" y="64"/>
                    <a:pt x="1626" y="87"/>
                    <a:pt x="1626" y="114"/>
                  </a:cubicBezTo>
                  <a:cubicBezTo>
                    <a:pt x="1626" y="142"/>
                    <a:pt x="1604" y="164"/>
                    <a:pt x="1576" y="164"/>
                  </a:cubicBezTo>
                  <a:cubicBezTo>
                    <a:pt x="1549" y="164"/>
                    <a:pt x="1526" y="142"/>
                    <a:pt x="1526" y="114"/>
                  </a:cubicBezTo>
                  <a:cubicBezTo>
                    <a:pt x="1526" y="87"/>
                    <a:pt x="1549" y="64"/>
                    <a:pt x="1576" y="64"/>
                  </a:cubicBezTo>
                  <a:close/>
                  <a:moveTo>
                    <a:pt x="1008" y="609"/>
                  </a:moveTo>
                  <a:cubicBezTo>
                    <a:pt x="1036" y="609"/>
                    <a:pt x="1058" y="632"/>
                    <a:pt x="1058" y="659"/>
                  </a:cubicBezTo>
                  <a:cubicBezTo>
                    <a:pt x="1058" y="687"/>
                    <a:pt x="1036" y="709"/>
                    <a:pt x="1008" y="709"/>
                  </a:cubicBezTo>
                  <a:cubicBezTo>
                    <a:pt x="981" y="709"/>
                    <a:pt x="958" y="687"/>
                    <a:pt x="958" y="659"/>
                  </a:cubicBezTo>
                  <a:cubicBezTo>
                    <a:pt x="958" y="632"/>
                    <a:pt x="981" y="609"/>
                    <a:pt x="1008" y="609"/>
                  </a:cubicBezTo>
                  <a:close/>
                  <a:moveTo>
                    <a:pt x="549" y="396"/>
                  </a:moveTo>
                  <a:cubicBezTo>
                    <a:pt x="577" y="396"/>
                    <a:pt x="599" y="419"/>
                    <a:pt x="599" y="446"/>
                  </a:cubicBezTo>
                  <a:cubicBezTo>
                    <a:pt x="599" y="474"/>
                    <a:pt x="577" y="496"/>
                    <a:pt x="549" y="496"/>
                  </a:cubicBezTo>
                  <a:cubicBezTo>
                    <a:pt x="522" y="496"/>
                    <a:pt x="500" y="474"/>
                    <a:pt x="500" y="446"/>
                  </a:cubicBezTo>
                  <a:cubicBezTo>
                    <a:pt x="500" y="419"/>
                    <a:pt x="522" y="396"/>
                    <a:pt x="549" y="396"/>
                  </a:cubicBezTo>
                  <a:close/>
                  <a:moveTo>
                    <a:pt x="113" y="728"/>
                  </a:moveTo>
                  <a:cubicBezTo>
                    <a:pt x="141" y="728"/>
                    <a:pt x="163" y="751"/>
                    <a:pt x="163" y="778"/>
                  </a:cubicBezTo>
                  <a:cubicBezTo>
                    <a:pt x="163" y="806"/>
                    <a:pt x="141" y="828"/>
                    <a:pt x="113" y="828"/>
                  </a:cubicBezTo>
                  <a:cubicBezTo>
                    <a:pt x="86" y="828"/>
                    <a:pt x="63" y="806"/>
                    <a:pt x="63" y="778"/>
                  </a:cubicBezTo>
                  <a:cubicBezTo>
                    <a:pt x="63" y="751"/>
                    <a:pt x="86" y="728"/>
                    <a:pt x="113" y="7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7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Collaborative Networks Benchmark Analytics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9" name="קבוצה 38"/>
          <p:cNvGrpSpPr/>
          <p:nvPr/>
        </p:nvGrpSpPr>
        <p:grpSpPr>
          <a:xfrm>
            <a:off x="244595" y="1252026"/>
            <a:ext cx="8646066" cy="4663206"/>
            <a:chOff x="475013" y="2303813"/>
            <a:chExt cx="7243948" cy="3906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מלבן 2"/>
            <p:cNvSpPr/>
            <p:nvPr/>
          </p:nvSpPr>
          <p:spPr>
            <a:xfrm>
              <a:off x="475013" y="2303813"/>
              <a:ext cx="7243948" cy="39069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58" y="2584432"/>
              <a:ext cx="7200945" cy="3436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3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4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Collaborative Networks Benchmark Analytics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" y="1088260"/>
            <a:ext cx="9000000" cy="5091743"/>
          </a:xfrm>
          <a:prstGeom prst="rect">
            <a:avLst/>
          </a:prstGeom>
        </p:spPr>
      </p:pic>
      <p:grpSp>
        <p:nvGrpSpPr>
          <p:cNvPr id="13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9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313" b="23560"/>
          <a:stretch/>
        </p:blipFill>
        <p:spPr>
          <a:xfrm>
            <a:off x="0" y="3517200"/>
            <a:ext cx="9144000" cy="3057032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205256" y="1364522"/>
            <a:ext cx="8695392" cy="420206"/>
          </a:xfrm>
          <a:prstGeom prst="homePlate">
            <a:avLst>
              <a:gd name="adj" fmla="val 333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64880" y="1389845"/>
            <a:ext cx="2555781" cy="1564238"/>
            <a:chOff x="3264880" y="3281765"/>
            <a:chExt cx="2555781" cy="1564238"/>
          </a:xfrm>
        </p:grpSpPr>
        <p:sp>
          <p:nvSpPr>
            <p:cNvPr id="10" name="Rectangle 9"/>
            <p:cNvSpPr/>
            <p:nvPr/>
          </p:nvSpPr>
          <p:spPr>
            <a:xfrm>
              <a:off x="3312539" y="3922673"/>
              <a:ext cx="25081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Community Zone </a:t>
              </a:r>
              <a:r>
                <a:rPr lang="en-US" i="1" dirty="0">
                  <a:solidFill>
                    <a:srgbClr val="EE3A43"/>
                  </a:solidFill>
                </a:rPr>
                <a:t>opened </a:t>
              </a:r>
              <a:r>
                <a:rPr lang="en-US" dirty="0">
                  <a:solidFill>
                    <a:prstClr val="black"/>
                  </a:solidFill>
                </a:rPr>
                <a:t>to contribution of Electronic </a:t>
              </a:r>
              <a:r>
                <a:rPr lang="en-US" dirty="0" smtClean="0">
                  <a:solidFill>
                    <a:prstClr val="black"/>
                  </a:solidFill>
                </a:rPr>
                <a:t>Portfolios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64880" y="3281765"/>
              <a:ext cx="24123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May 15’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Collaboration by </a:t>
            </a:r>
            <a:r>
              <a:rPr lang="en-US" sz="2400" dirty="0" smtClean="0">
                <a:solidFill>
                  <a:schemeClr val="tx1"/>
                </a:solidFill>
              </a:rPr>
              <a:t>Contribution – Community Zone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2594" y="1389845"/>
            <a:ext cx="2794505" cy="1564238"/>
            <a:chOff x="262594" y="3281765"/>
            <a:chExt cx="2794505" cy="1564238"/>
          </a:xfrm>
        </p:grpSpPr>
        <p:sp>
          <p:nvSpPr>
            <p:cNvPr id="9" name="Rectangle 8"/>
            <p:cNvSpPr/>
            <p:nvPr/>
          </p:nvSpPr>
          <p:spPr>
            <a:xfrm>
              <a:off x="262594" y="3922673"/>
              <a:ext cx="27945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Community Zone is </a:t>
              </a:r>
              <a:r>
                <a:rPr lang="en-US" i="1" dirty="0">
                  <a:solidFill>
                    <a:srgbClr val="EE3A43"/>
                  </a:solidFill>
                </a:rPr>
                <a:t>open</a:t>
              </a:r>
              <a:r>
                <a:rPr lang="en-US" dirty="0">
                  <a:solidFill>
                    <a:prstClr val="black"/>
                  </a:solidFill>
                </a:rPr>
                <a:t> for </a:t>
              </a:r>
              <a:r>
                <a:rPr lang="en-US" i="1" dirty="0">
                  <a:solidFill>
                    <a:srgbClr val="EE3A43"/>
                  </a:solidFill>
                </a:rPr>
                <a:t>editing</a:t>
              </a:r>
              <a:r>
                <a:rPr lang="en-US" dirty="0">
                  <a:solidFill>
                    <a:srgbClr val="EE3A43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bibliographic records for all </a:t>
              </a:r>
              <a:r>
                <a:rPr lang="en-US" dirty="0" smtClean="0">
                  <a:solidFill>
                    <a:prstClr val="black"/>
                  </a:solidFill>
                </a:rPr>
                <a:t>customers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2594" y="3281765"/>
              <a:ext cx="24123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Feb 15’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6431" y="1389845"/>
            <a:ext cx="2508122" cy="1564238"/>
            <a:chOff x="6126431" y="3281765"/>
            <a:chExt cx="2508122" cy="1564238"/>
          </a:xfrm>
        </p:grpSpPr>
        <p:sp>
          <p:nvSpPr>
            <p:cNvPr id="11" name="Rectangle 10"/>
            <p:cNvSpPr/>
            <p:nvPr/>
          </p:nvSpPr>
          <p:spPr>
            <a:xfrm>
              <a:off x="6126431" y="3922673"/>
              <a:ext cx="25081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Community Zone  </a:t>
              </a:r>
              <a:r>
                <a:rPr lang="en-US" i="1" dirty="0">
                  <a:solidFill>
                    <a:srgbClr val="EE3A43"/>
                  </a:solidFill>
                </a:rPr>
                <a:t>opened</a:t>
              </a:r>
              <a:r>
                <a:rPr lang="en-US" dirty="0">
                  <a:solidFill>
                    <a:prstClr val="white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to contribution of Electronic </a:t>
              </a:r>
              <a:r>
                <a:rPr lang="en-US" dirty="0" smtClean="0">
                  <a:solidFill>
                    <a:prstClr val="black"/>
                  </a:solidFill>
                </a:rPr>
                <a:t>Collections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4308" y="3281765"/>
              <a:ext cx="24123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June/July 15’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אליפסה 14"/>
          <p:cNvSpPr/>
          <p:nvPr/>
        </p:nvSpPr>
        <p:spPr>
          <a:xfrm>
            <a:off x="6092000" y="2127272"/>
            <a:ext cx="760627" cy="7606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5" y="840307"/>
            <a:ext cx="6220887" cy="26267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/>
              <a:t>Actionable Analytics Reports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מלבן 5"/>
          <p:cNvSpPr/>
          <p:nvPr/>
        </p:nvSpPr>
        <p:spPr>
          <a:xfrm>
            <a:off x="583809" y="760758"/>
            <a:ext cx="6639951" cy="29964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10" y="2870467"/>
            <a:ext cx="7914235" cy="33561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אליפסה 13"/>
          <p:cNvSpPr/>
          <p:nvPr/>
        </p:nvSpPr>
        <p:spPr>
          <a:xfrm>
            <a:off x="6236167" y="2230369"/>
            <a:ext cx="472291" cy="472291"/>
          </a:xfrm>
          <a:prstGeom prst="ellipse">
            <a:avLst/>
          </a:prstGeom>
          <a:solidFill>
            <a:srgbClr val="B20837">
              <a:alpha val="50196"/>
            </a:srgb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3" name="Freeform 88"/>
          <p:cNvSpPr>
            <a:spLocks/>
          </p:cNvSpPr>
          <p:nvPr/>
        </p:nvSpPr>
        <p:spPr bwMode="auto">
          <a:xfrm>
            <a:off x="6178740" y="2466515"/>
            <a:ext cx="516996" cy="640522"/>
          </a:xfrm>
          <a:custGeom>
            <a:avLst/>
            <a:gdLst>
              <a:gd name="T0" fmla="*/ 258 w 386"/>
              <a:gd name="T1" fmla="*/ 435 h 461"/>
              <a:gd name="T2" fmla="*/ 265 w 386"/>
              <a:gd name="T3" fmla="*/ 430 h 461"/>
              <a:gd name="T4" fmla="*/ 375 w 386"/>
              <a:gd name="T5" fmla="*/ 321 h 461"/>
              <a:gd name="T6" fmla="*/ 375 w 386"/>
              <a:gd name="T7" fmla="*/ 278 h 461"/>
              <a:gd name="T8" fmla="*/ 333 w 386"/>
              <a:gd name="T9" fmla="*/ 278 h 461"/>
              <a:gd name="T10" fmla="*/ 298 w 386"/>
              <a:gd name="T11" fmla="*/ 313 h 461"/>
              <a:gd name="T12" fmla="*/ 293 w 386"/>
              <a:gd name="T13" fmla="*/ 315 h 461"/>
              <a:gd name="T14" fmla="*/ 287 w 386"/>
              <a:gd name="T15" fmla="*/ 313 h 461"/>
              <a:gd name="T16" fmla="*/ 285 w 386"/>
              <a:gd name="T17" fmla="*/ 307 h 461"/>
              <a:gd name="T18" fmla="*/ 285 w 386"/>
              <a:gd name="T19" fmla="*/ 307 h 461"/>
              <a:gd name="T20" fmla="*/ 285 w 386"/>
              <a:gd name="T21" fmla="*/ 30 h 461"/>
              <a:gd name="T22" fmla="*/ 255 w 386"/>
              <a:gd name="T23" fmla="*/ 0 h 461"/>
              <a:gd name="T24" fmla="*/ 225 w 386"/>
              <a:gd name="T25" fmla="*/ 30 h 461"/>
              <a:gd name="T26" fmla="*/ 225 w 386"/>
              <a:gd name="T27" fmla="*/ 191 h 461"/>
              <a:gd name="T28" fmla="*/ 218 w 386"/>
              <a:gd name="T29" fmla="*/ 199 h 461"/>
              <a:gd name="T30" fmla="*/ 210 w 386"/>
              <a:gd name="T31" fmla="*/ 191 h 461"/>
              <a:gd name="T32" fmla="*/ 210 w 386"/>
              <a:gd name="T33" fmla="*/ 123 h 461"/>
              <a:gd name="T34" fmla="*/ 180 w 386"/>
              <a:gd name="T35" fmla="*/ 93 h 461"/>
              <a:gd name="T36" fmla="*/ 150 w 386"/>
              <a:gd name="T37" fmla="*/ 123 h 461"/>
              <a:gd name="T38" fmla="*/ 150 w 386"/>
              <a:gd name="T39" fmla="*/ 191 h 461"/>
              <a:gd name="T40" fmla="*/ 143 w 386"/>
              <a:gd name="T41" fmla="*/ 199 h 461"/>
              <a:gd name="T42" fmla="*/ 135 w 386"/>
              <a:gd name="T43" fmla="*/ 191 h 461"/>
              <a:gd name="T44" fmla="*/ 135 w 386"/>
              <a:gd name="T45" fmla="*/ 137 h 461"/>
              <a:gd name="T46" fmla="*/ 105 w 386"/>
              <a:gd name="T47" fmla="*/ 107 h 461"/>
              <a:gd name="T48" fmla="*/ 75 w 386"/>
              <a:gd name="T49" fmla="*/ 137 h 461"/>
              <a:gd name="T50" fmla="*/ 75 w 386"/>
              <a:gd name="T51" fmla="*/ 191 h 461"/>
              <a:gd name="T52" fmla="*/ 68 w 386"/>
              <a:gd name="T53" fmla="*/ 199 h 461"/>
              <a:gd name="T54" fmla="*/ 60 w 386"/>
              <a:gd name="T55" fmla="*/ 191 h 461"/>
              <a:gd name="T56" fmla="*/ 60 w 386"/>
              <a:gd name="T57" fmla="*/ 161 h 461"/>
              <a:gd name="T58" fmla="*/ 30 w 386"/>
              <a:gd name="T59" fmla="*/ 131 h 461"/>
              <a:gd name="T60" fmla="*/ 0 w 386"/>
              <a:gd name="T61" fmla="*/ 161 h 461"/>
              <a:gd name="T62" fmla="*/ 0 w 386"/>
              <a:gd name="T63" fmla="*/ 371 h 461"/>
              <a:gd name="T64" fmla="*/ 90 w 386"/>
              <a:gd name="T65" fmla="*/ 461 h 461"/>
              <a:gd name="T66" fmla="*/ 195 w 386"/>
              <a:gd name="T67" fmla="*/ 461 h 461"/>
              <a:gd name="T68" fmla="*/ 258 w 386"/>
              <a:gd name="T69" fmla="*/ 43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6" h="461">
                <a:moveTo>
                  <a:pt x="258" y="435"/>
                </a:moveTo>
                <a:cubicBezTo>
                  <a:pt x="261" y="434"/>
                  <a:pt x="263" y="432"/>
                  <a:pt x="265" y="430"/>
                </a:cubicBezTo>
                <a:cubicBezTo>
                  <a:pt x="375" y="321"/>
                  <a:pt x="375" y="321"/>
                  <a:pt x="375" y="321"/>
                </a:cubicBezTo>
                <a:cubicBezTo>
                  <a:pt x="386" y="309"/>
                  <a:pt x="386" y="290"/>
                  <a:pt x="375" y="278"/>
                </a:cubicBezTo>
                <a:cubicBezTo>
                  <a:pt x="363" y="267"/>
                  <a:pt x="345" y="266"/>
                  <a:pt x="333" y="278"/>
                </a:cubicBezTo>
                <a:cubicBezTo>
                  <a:pt x="298" y="313"/>
                  <a:pt x="298" y="313"/>
                  <a:pt x="298" y="313"/>
                </a:cubicBezTo>
                <a:cubicBezTo>
                  <a:pt x="297" y="314"/>
                  <a:pt x="295" y="315"/>
                  <a:pt x="293" y="315"/>
                </a:cubicBezTo>
                <a:cubicBezTo>
                  <a:pt x="291" y="315"/>
                  <a:pt x="289" y="314"/>
                  <a:pt x="287" y="313"/>
                </a:cubicBezTo>
                <a:cubicBezTo>
                  <a:pt x="286" y="311"/>
                  <a:pt x="285" y="309"/>
                  <a:pt x="285" y="307"/>
                </a:cubicBezTo>
                <a:cubicBezTo>
                  <a:pt x="285" y="307"/>
                  <a:pt x="285" y="307"/>
                  <a:pt x="285" y="307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5" y="14"/>
                  <a:pt x="272" y="0"/>
                  <a:pt x="255" y="0"/>
                </a:cubicBezTo>
                <a:cubicBezTo>
                  <a:pt x="239" y="0"/>
                  <a:pt x="225" y="14"/>
                  <a:pt x="225" y="30"/>
                </a:cubicBezTo>
                <a:cubicBezTo>
                  <a:pt x="225" y="191"/>
                  <a:pt x="225" y="191"/>
                  <a:pt x="225" y="191"/>
                </a:cubicBezTo>
                <a:cubicBezTo>
                  <a:pt x="225" y="196"/>
                  <a:pt x="222" y="199"/>
                  <a:pt x="218" y="199"/>
                </a:cubicBezTo>
                <a:cubicBezTo>
                  <a:pt x="213" y="199"/>
                  <a:pt x="210" y="196"/>
                  <a:pt x="210" y="191"/>
                </a:cubicBezTo>
                <a:cubicBezTo>
                  <a:pt x="210" y="123"/>
                  <a:pt x="210" y="123"/>
                  <a:pt x="210" y="123"/>
                </a:cubicBezTo>
                <a:cubicBezTo>
                  <a:pt x="210" y="106"/>
                  <a:pt x="197" y="93"/>
                  <a:pt x="180" y="93"/>
                </a:cubicBezTo>
                <a:cubicBezTo>
                  <a:pt x="164" y="93"/>
                  <a:pt x="150" y="106"/>
                  <a:pt x="150" y="123"/>
                </a:cubicBezTo>
                <a:cubicBezTo>
                  <a:pt x="150" y="191"/>
                  <a:pt x="150" y="191"/>
                  <a:pt x="150" y="191"/>
                </a:cubicBezTo>
                <a:cubicBezTo>
                  <a:pt x="150" y="196"/>
                  <a:pt x="147" y="199"/>
                  <a:pt x="143" y="199"/>
                </a:cubicBezTo>
                <a:cubicBezTo>
                  <a:pt x="138" y="199"/>
                  <a:pt x="135" y="196"/>
                  <a:pt x="135" y="191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5" y="121"/>
                  <a:pt x="122" y="107"/>
                  <a:pt x="105" y="107"/>
                </a:cubicBezTo>
                <a:cubicBezTo>
                  <a:pt x="88" y="107"/>
                  <a:pt x="75" y="121"/>
                  <a:pt x="75" y="137"/>
                </a:cubicBezTo>
                <a:cubicBezTo>
                  <a:pt x="75" y="191"/>
                  <a:pt x="75" y="191"/>
                  <a:pt x="75" y="191"/>
                </a:cubicBezTo>
                <a:cubicBezTo>
                  <a:pt x="75" y="196"/>
                  <a:pt x="72" y="199"/>
                  <a:pt x="68" y="199"/>
                </a:cubicBezTo>
                <a:cubicBezTo>
                  <a:pt x="63" y="199"/>
                  <a:pt x="60" y="196"/>
                  <a:pt x="60" y="191"/>
                </a:cubicBezTo>
                <a:cubicBezTo>
                  <a:pt x="60" y="161"/>
                  <a:pt x="60" y="161"/>
                  <a:pt x="60" y="161"/>
                </a:cubicBezTo>
                <a:cubicBezTo>
                  <a:pt x="60" y="145"/>
                  <a:pt x="47" y="131"/>
                  <a:pt x="30" y="131"/>
                </a:cubicBezTo>
                <a:cubicBezTo>
                  <a:pt x="13" y="131"/>
                  <a:pt x="0" y="145"/>
                  <a:pt x="0" y="161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420"/>
                  <a:pt x="41" y="461"/>
                  <a:pt x="90" y="461"/>
                </a:cubicBezTo>
                <a:cubicBezTo>
                  <a:pt x="195" y="461"/>
                  <a:pt x="195" y="461"/>
                  <a:pt x="195" y="461"/>
                </a:cubicBezTo>
                <a:cubicBezTo>
                  <a:pt x="219" y="461"/>
                  <a:pt x="242" y="451"/>
                  <a:pt x="258" y="4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2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9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animBg="1"/>
      <p:bldP spid="33" grpId="0" animBg="1"/>
      <p:bldP spid="33" grpId="1" animBg="1"/>
      <p:bldP spid="13" grpId="0" animBg="1"/>
      <p:bldP spid="1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09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Actionable Analytics Reports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857" y="752605"/>
            <a:ext cx="8851325" cy="29188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We arrive to the item at Amazon Books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359" y="1393098"/>
            <a:ext cx="2632475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C4299"/>
                </a:solidFill>
              </a:rPr>
              <a:t>This URL was defined in the column ‘action’</a:t>
            </a:r>
            <a:endParaRPr lang="en-GB" sz="1600" b="1" dirty="0">
              <a:solidFill>
                <a:srgbClr val="7C42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6473" y="1397302"/>
            <a:ext cx="2632475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C4299"/>
                </a:solidFill>
              </a:rPr>
              <a:t>This ISBN was taken from the report</a:t>
            </a:r>
            <a:endParaRPr lang="en-GB" sz="1600" b="1" dirty="0">
              <a:solidFill>
                <a:srgbClr val="7C4299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4" y="2648870"/>
            <a:ext cx="8705658" cy="3691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חץ ימינה 6"/>
          <p:cNvSpPr/>
          <p:nvPr/>
        </p:nvSpPr>
        <p:spPr>
          <a:xfrm rot="5400000">
            <a:off x="1951533" y="2113691"/>
            <a:ext cx="462793" cy="3603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5" name="חץ ימינה 14"/>
          <p:cNvSpPr/>
          <p:nvPr/>
        </p:nvSpPr>
        <p:spPr>
          <a:xfrm rot="5400000">
            <a:off x="5341122" y="2129458"/>
            <a:ext cx="462793" cy="3603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grpSp>
        <p:nvGrpSpPr>
          <p:cNvPr id="18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‘Actionable’ Release Notes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60"/>
          <p:cNvGrpSpPr/>
          <p:nvPr/>
        </p:nvGrpSpPr>
        <p:grpSpPr>
          <a:xfrm>
            <a:off x="8366282" y="157660"/>
            <a:ext cx="567686" cy="446422"/>
            <a:chOff x="1588" y="4763"/>
            <a:chExt cx="6746875" cy="6419850"/>
          </a:xfrm>
          <a:solidFill>
            <a:schemeClr val="accent6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39" y="720350"/>
            <a:ext cx="5970494" cy="57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79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Community Zone Contribution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343617"/>
              </p:ext>
            </p:extLst>
          </p:nvPr>
        </p:nvGraphicFramePr>
        <p:xfrm>
          <a:off x="0" y="8545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429926"/>
              </p:ext>
            </p:extLst>
          </p:nvPr>
        </p:nvGraphicFramePr>
        <p:xfrm>
          <a:off x="2064470" y="37125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232413"/>
              </p:ext>
            </p:extLst>
          </p:nvPr>
        </p:nvGraphicFramePr>
        <p:xfrm>
          <a:off x="4386887" y="9060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82662" y="3796343"/>
            <a:ext cx="4082966" cy="246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2662" y="1056302"/>
            <a:ext cx="4082966" cy="2619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254" y="1056302"/>
            <a:ext cx="4177559" cy="5202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On the Horizon for Community Zone Contribution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205255" y="1018288"/>
            <a:ext cx="4177558" cy="55929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 230"/>
          <p:cNvSpPr>
            <a:spLocks noEditPoints="1"/>
          </p:cNvSpPr>
          <p:nvPr/>
        </p:nvSpPr>
        <p:spPr bwMode="auto">
          <a:xfrm>
            <a:off x="391492" y="1137689"/>
            <a:ext cx="320492" cy="320492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187" y="1113269"/>
            <a:ext cx="17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Already in Alma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984" y="1781493"/>
            <a:ext cx="3371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Edit </a:t>
            </a:r>
            <a:r>
              <a:rPr lang="en-US" sz="2000" dirty="0">
                <a:solidFill>
                  <a:prstClr val="black"/>
                </a:solidFill>
              </a:rPr>
              <a:t>Bibliographic records in the Community Zone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GB" sz="2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Edit </a:t>
            </a:r>
            <a:r>
              <a:rPr lang="en-US" sz="2000" dirty="0">
                <a:solidFill>
                  <a:prstClr val="black"/>
                </a:solidFill>
              </a:rPr>
              <a:t>or </a:t>
            </a:r>
            <a:r>
              <a:rPr lang="en-US" sz="2000" dirty="0" smtClean="0">
                <a:solidFill>
                  <a:prstClr val="black"/>
                </a:solidFill>
              </a:rPr>
              <a:t>Add </a:t>
            </a:r>
            <a:r>
              <a:rPr lang="en-US" sz="2000" dirty="0">
                <a:solidFill>
                  <a:prstClr val="black"/>
                </a:solidFill>
              </a:rPr>
              <a:t>Portfolios of Community Zone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0" lvl="1">
              <a:lnSpc>
                <a:spcPct val="125000"/>
              </a:lnSpc>
              <a:buClr>
                <a:srgbClr val="0069AA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Contribute </a:t>
            </a:r>
            <a:r>
              <a:rPr lang="en-US" sz="2000" dirty="0">
                <a:solidFill>
                  <a:prstClr val="black"/>
                </a:solidFill>
              </a:rPr>
              <a:t>L</a:t>
            </a:r>
            <a:r>
              <a:rPr lang="en-US" sz="2000" dirty="0" smtClean="0">
                <a:solidFill>
                  <a:prstClr val="black"/>
                </a:solidFill>
              </a:rPr>
              <a:t>ocal Electronic Collections </a:t>
            </a:r>
            <a:endParaRPr lang="en-GB" sz="20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Freeform 230"/>
          <p:cNvSpPr>
            <a:spLocks noEditPoints="1"/>
          </p:cNvSpPr>
          <p:nvPr/>
        </p:nvSpPr>
        <p:spPr bwMode="auto">
          <a:xfrm>
            <a:off x="426522" y="1925219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230"/>
          <p:cNvSpPr>
            <a:spLocks noEditPoints="1"/>
          </p:cNvSpPr>
          <p:nvPr/>
        </p:nvSpPr>
        <p:spPr bwMode="auto">
          <a:xfrm>
            <a:off x="442288" y="3083691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30"/>
          <p:cNvSpPr>
            <a:spLocks noEditPoints="1"/>
          </p:cNvSpPr>
          <p:nvPr/>
        </p:nvSpPr>
        <p:spPr bwMode="auto">
          <a:xfrm>
            <a:off x="446623" y="4207744"/>
            <a:ext cx="218900" cy="240790"/>
          </a:xfrm>
          <a:custGeom>
            <a:avLst/>
            <a:gdLst>
              <a:gd name="T0" fmla="*/ 288 w 576"/>
              <a:gd name="T1" fmla="*/ 0 h 576"/>
              <a:gd name="T2" fmla="*/ 230 w 576"/>
              <a:gd name="T3" fmla="*/ 6 h 576"/>
              <a:gd name="T4" fmla="*/ 176 w 576"/>
              <a:gd name="T5" fmla="*/ 22 h 576"/>
              <a:gd name="T6" fmla="*/ 126 w 576"/>
              <a:gd name="T7" fmla="*/ 50 h 576"/>
              <a:gd name="T8" fmla="*/ 84 w 576"/>
              <a:gd name="T9" fmla="*/ 84 h 576"/>
              <a:gd name="T10" fmla="*/ 50 w 576"/>
              <a:gd name="T11" fmla="*/ 128 h 576"/>
              <a:gd name="T12" fmla="*/ 22 w 576"/>
              <a:gd name="T13" fmla="*/ 176 h 576"/>
              <a:gd name="T14" fmla="*/ 6 w 576"/>
              <a:gd name="T15" fmla="*/ 230 h 576"/>
              <a:gd name="T16" fmla="*/ 0 w 576"/>
              <a:gd name="T17" fmla="*/ 288 h 576"/>
              <a:gd name="T18" fmla="*/ 2 w 576"/>
              <a:gd name="T19" fmla="*/ 318 h 576"/>
              <a:gd name="T20" fmla="*/ 12 w 576"/>
              <a:gd name="T21" fmla="*/ 374 h 576"/>
              <a:gd name="T22" fmla="*/ 34 w 576"/>
              <a:gd name="T23" fmla="*/ 426 h 576"/>
              <a:gd name="T24" fmla="*/ 66 w 576"/>
              <a:gd name="T25" fmla="*/ 472 h 576"/>
              <a:gd name="T26" fmla="*/ 104 w 576"/>
              <a:gd name="T27" fmla="*/ 510 h 576"/>
              <a:gd name="T28" fmla="*/ 150 w 576"/>
              <a:gd name="T29" fmla="*/ 542 h 576"/>
              <a:gd name="T30" fmla="*/ 202 w 576"/>
              <a:gd name="T31" fmla="*/ 564 h 576"/>
              <a:gd name="T32" fmla="*/ 258 w 576"/>
              <a:gd name="T33" fmla="*/ 574 h 576"/>
              <a:gd name="T34" fmla="*/ 288 w 576"/>
              <a:gd name="T35" fmla="*/ 576 h 576"/>
              <a:gd name="T36" fmla="*/ 346 w 576"/>
              <a:gd name="T37" fmla="*/ 570 h 576"/>
              <a:gd name="T38" fmla="*/ 400 w 576"/>
              <a:gd name="T39" fmla="*/ 554 h 576"/>
              <a:gd name="T40" fmla="*/ 450 w 576"/>
              <a:gd name="T41" fmla="*/ 528 h 576"/>
              <a:gd name="T42" fmla="*/ 492 w 576"/>
              <a:gd name="T43" fmla="*/ 492 h 576"/>
              <a:gd name="T44" fmla="*/ 526 w 576"/>
              <a:gd name="T45" fmla="*/ 450 h 576"/>
              <a:gd name="T46" fmla="*/ 554 w 576"/>
              <a:gd name="T47" fmla="*/ 400 h 576"/>
              <a:gd name="T48" fmla="*/ 570 w 576"/>
              <a:gd name="T49" fmla="*/ 346 h 576"/>
              <a:gd name="T50" fmla="*/ 576 w 576"/>
              <a:gd name="T51" fmla="*/ 288 h 576"/>
              <a:gd name="T52" fmla="*/ 574 w 576"/>
              <a:gd name="T53" fmla="*/ 258 h 576"/>
              <a:gd name="T54" fmla="*/ 564 w 576"/>
              <a:gd name="T55" fmla="*/ 202 h 576"/>
              <a:gd name="T56" fmla="*/ 542 w 576"/>
              <a:gd name="T57" fmla="*/ 150 h 576"/>
              <a:gd name="T58" fmla="*/ 510 w 576"/>
              <a:gd name="T59" fmla="*/ 106 h 576"/>
              <a:gd name="T60" fmla="*/ 472 w 576"/>
              <a:gd name="T61" fmla="*/ 66 h 576"/>
              <a:gd name="T62" fmla="*/ 426 w 576"/>
              <a:gd name="T63" fmla="*/ 34 h 576"/>
              <a:gd name="T64" fmla="*/ 374 w 576"/>
              <a:gd name="T65" fmla="*/ 14 h 576"/>
              <a:gd name="T66" fmla="*/ 318 w 576"/>
              <a:gd name="T67" fmla="*/ 2 h 576"/>
              <a:gd name="T68" fmla="*/ 288 w 576"/>
              <a:gd name="T69" fmla="*/ 0 h 576"/>
              <a:gd name="T70" fmla="*/ 270 w 576"/>
              <a:gd name="T71" fmla="*/ 416 h 576"/>
              <a:gd name="T72" fmla="*/ 264 w 576"/>
              <a:gd name="T73" fmla="*/ 420 h 576"/>
              <a:gd name="T74" fmla="*/ 250 w 576"/>
              <a:gd name="T75" fmla="*/ 424 h 576"/>
              <a:gd name="T76" fmla="*/ 226 w 576"/>
              <a:gd name="T77" fmla="*/ 426 h 576"/>
              <a:gd name="T78" fmla="*/ 220 w 576"/>
              <a:gd name="T79" fmla="*/ 424 h 576"/>
              <a:gd name="T80" fmla="*/ 206 w 576"/>
              <a:gd name="T81" fmla="*/ 420 h 576"/>
              <a:gd name="T82" fmla="*/ 106 w 576"/>
              <a:gd name="T83" fmla="*/ 320 h 576"/>
              <a:gd name="T84" fmla="*/ 102 w 576"/>
              <a:gd name="T85" fmla="*/ 314 h 576"/>
              <a:gd name="T86" fmla="*/ 102 w 576"/>
              <a:gd name="T87" fmla="*/ 304 h 576"/>
              <a:gd name="T88" fmla="*/ 144 w 576"/>
              <a:gd name="T89" fmla="*/ 260 h 576"/>
              <a:gd name="T90" fmla="*/ 148 w 576"/>
              <a:gd name="T91" fmla="*/ 258 h 576"/>
              <a:gd name="T92" fmla="*/ 160 w 576"/>
              <a:gd name="T93" fmla="*/ 258 h 576"/>
              <a:gd name="T94" fmla="*/ 226 w 576"/>
              <a:gd name="T95" fmla="*/ 322 h 576"/>
              <a:gd name="T96" fmla="*/ 230 w 576"/>
              <a:gd name="T97" fmla="*/ 324 h 576"/>
              <a:gd name="T98" fmla="*/ 242 w 576"/>
              <a:gd name="T99" fmla="*/ 324 h 576"/>
              <a:gd name="T100" fmla="*/ 414 w 576"/>
              <a:gd name="T101" fmla="*/ 154 h 576"/>
              <a:gd name="T102" fmla="*/ 418 w 576"/>
              <a:gd name="T103" fmla="*/ 150 h 576"/>
              <a:gd name="T104" fmla="*/ 430 w 576"/>
              <a:gd name="T105" fmla="*/ 150 h 576"/>
              <a:gd name="T106" fmla="*/ 472 w 576"/>
              <a:gd name="T107" fmla="*/ 192 h 576"/>
              <a:gd name="T108" fmla="*/ 476 w 576"/>
              <a:gd name="T109" fmla="*/ 196 h 576"/>
              <a:gd name="T110" fmla="*/ 476 w 576"/>
              <a:gd name="T111" fmla="*/ 208 h 576"/>
              <a:gd name="T112" fmla="*/ 472 w 576"/>
              <a:gd name="T113" fmla="*/ 21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576">
                <a:moveTo>
                  <a:pt x="288" y="0"/>
                </a:moveTo>
                <a:lnTo>
                  <a:pt x="288" y="0"/>
                </a:lnTo>
                <a:lnTo>
                  <a:pt x="258" y="2"/>
                </a:lnTo>
                <a:lnTo>
                  <a:pt x="230" y="6"/>
                </a:lnTo>
                <a:lnTo>
                  <a:pt x="202" y="14"/>
                </a:lnTo>
                <a:lnTo>
                  <a:pt x="176" y="22"/>
                </a:lnTo>
                <a:lnTo>
                  <a:pt x="150" y="34"/>
                </a:lnTo>
                <a:lnTo>
                  <a:pt x="126" y="50"/>
                </a:lnTo>
                <a:lnTo>
                  <a:pt x="104" y="66"/>
                </a:lnTo>
                <a:lnTo>
                  <a:pt x="84" y="84"/>
                </a:lnTo>
                <a:lnTo>
                  <a:pt x="66" y="106"/>
                </a:lnTo>
                <a:lnTo>
                  <a:pt x="50" y="128"/>
                </a:lnTo>
                <a:lnTo>
                  <a:pt x="34" y="150"/>
                </a:lnTo>
                <a:lnTo>
                  <a:pt x="22" y="176"/>
                </a:lnTo>
                <a:lnTo>
                  <a:pt x="12" y="202"/>
                </a:lnTo>
                <a:lnTo>
                  <a:pt x="6" y="230"/>
                </a:lnTo>
                <a:lnTo>
                  <a:pt x="2" y="258"/>
                </a:lnTo>
                <a:lnTo>
                  <a:pt x="0" y="288"/>
                </a:lnTo>
                <a:lnTo>
                  <a:pt x="0" y="288"/>
                </a:lnTo>
                <a:lnTo>
                  <a:pt x="2" y="318"/>
                </a:lnTo>
                <a:lnTo>
                  <a:pt x="6" y="346"/>
                </a:lnTo>
                <a:lnTo>
                  <a:pt x="12" y="374"/>
                </a:lnTo>
                <a:lnTo>
                  <a:pt x="22" y="400"/>
                </a:lnTo>
                <a:lnTo>
                  <a:pt x="34" y="426"/>
                </a:lnTo>
                <a:lnTo>
                  <a:pt x="50" y="450"/>
                </a:lnTo>
                <a:lnTo>
                  <a:pt x="66" y="472"/>
                </a:lnTo>
                <a:lnTo>
                  <a:pt x="84" y="492"/>
                </a:lnTo>
                <a:lnTo>
                  <a:pt x="104" y="510"/>
                </a:lnTo>
                <a:lnTo>
                  <a:pt x="126" y="528"/>
                </a:lnTo>
                <a:lnTo>
                  <a:pt x="150" y="542"/>
                </a:lnTo>
                <a:lnTo>
                  <a:pt x="176" y="554"/>
                </a:lnTo>
                <a:lnTo>
                  <a:pt x="202" y="564"/>
                </a:lnTo>
                <a:lnTo>
                  <a:pt x="230" y="570"/>
                </a:lnTo>
                <a:lnTo>
                  <a:pt x="258" y="574"/>
                </a:lnTo>
                <a:lnTo>
                  <a:pt x="288" y="576"/>
                </a:lnTo>
                <a:lnTo>
                  <a:pt x="288" y="576"/>
                </a:lnTo>
                <a:lnTo>
                  <a:pt x="318" y="574"/>
                </a:lnTo>
                <a:lnTo>
                  <a:pt x="346" y="570"/>
                </a:lnTo>
                <a:lnTo>
                  <a:pt x="374" y="564"/>
                </a:lnTo>
                <a:lnTo>
                  <a:pt x="400" y="554"/>
                </a:lnTo>
                <a:lnTo>
                  <a:pt x="426" y="542"/>
                </a:lnTo>
                <a:lnTo>
                  <a:pt x="450" y="528"/>
                </a:lnTo>
                <a:lnTo>
                  <a:pt x="472" y="510"/>
                </a:lnTo>
                <a:lnTo>
                  <a:pt x="492" y="492"/>
                </a:lnTo>
                <a:lnTo>
                  <a:pt x="510" y="472"/>
                </a:lnTo>
                <a:lnTo>
                  <a:pt x="526" y="450"/>
                </a:lnTo>
                <a:lnTo>
                  <a:pt x="542" y="426"/>
                </a:lnTo>
                <a:lnTo>
                  <a:pt x="554" y="400"/>
                </a:lnTo>
                <a:lnTo>
                  <a:pt x="564" y="374"/>
                </a:lnTo>
                <a:lnTo>
                  <a:pt x="570" y="346"/>
                </a:lnTo>
                <a:lnTo>
                  <a:pt x="574" y="318"/>
                </a:lnTo>
                <a:lnTo>
                  <a:pt x="576" y="288"/>
                </a:lnTo>
                <a:lnTo>
                  <a:pt x="576" y="288"/>
                </a:lnTo>
                <a:lnTo>
                  <a:pt x="574" y="258"/>
                </a:lnTo>
                <a:lnTo>
                  <a:pt x="570" y="230"/>
                </a:lnTo>
                <a:lnTo>
                  <a:pt x="564" y="202"/>
                </a:lnTo>
                <a:lnTo>
                  <a:pt x="554" y="176"/>
                </a:lnTo>
                <a:lnTo>
                  <a:pt x="542" y="150"/>
                </a:lnTo>
                <a:lnTo>
                  <a:pt x="526" y="128"/>
                </a:lnTo>
                <a:lnTo>
                  <a:pt x="510" y="106"/>
                </a:lnTo>
                <a:lnTo>
                  <a:pt x="492" y="84"/>
                </a:lnTo>
                <a:lnTo>
                  <a:pt x="472" y="66"/>
                </a:lnTo>
                <a:lnTo>
                  <a:pt x="450" y="50"/>
                </a:lnTo>
                <a:lnTo>
                  <a:pt x="426" y="34"/>
                </a:lnTo>
                <a:lnTo>
                  <a:pt x="400" y="22"/>
                </a:lnTo>
                <a:lnTo>
                  <a:pt x="374" y="14"/>
                </a:lnTo>
                <a:lnTo>
                  <a:pt x="346" y="6"/>
                </a:lnTo>
                <a:lnTo>
                  <a:pt x="318" y="2"/>
                </a:lnTo>
                <a:lnTo>
                  <a:pt x="288" y="0"/>
                </a:lnTo>
                <a:lnTo>
                  <a:pt x="288" y="0"/>
                </a:lnTo>
                <a:close/>
                <a:moveTo>
                  <a:pt x="472" y="212"/>
                </a:moveTo>
                <a:lnTo>
                  <a:pt x="270" y="416"/>
                </a:lnTo>
                <a:lnTo>
                  <a:pt x="270" y="416"/>
                </a:lnTo>
                <a:lnTo>
                  <a:pt x="264" y="420"/>
                </a:lnTo>
                <a:lnTo>
                  <a:pt x="258" y="422"/>
                </a:lnTo>
                <a:lnTo>
                  <a:pt x="250" y="424"/>
                </a:lnTo>
                <a:lnTo>
                  <a:pt x="244" y="426"/>
                </a:lnTo>
                <a:lnTo>
                  <a:pt x="226" y="426"/>
                </a:lnTo>
                <a:lnTo>
                  <a:pt x="226" y="426"/>
                </a:lnTo>
                <a:lnTo>
                  <a:pt x="220" y="424"/>
                </a:lnTo>
                <a:lnTo>
                  <a:pt x="214" y="422"/>
                </a:lnTo>
                <a:lnTo>
                  <a:pt x="206" y="420"/>
                </a:lnTo>
                <a:lnTo>
                  <a:pt x="202" y="416"/>
                </a:lnTo>
                <a:lnTo>
                  <a:pt x="106" y="320"/>
                </a:lnTo>
                <a:lnTo>
                  <a:pt x="106" y="320"/>
                </a:lnTo>
                <a:lnTo>
                  <a:pt x="102" y="314"/>
                </a:lnTo>
                <a:lnTo>
                  <a:pt x="102" y="308"/>
                </a:lnTo>
                <a:lnTo>
                  <a:pt x="102" y="304"/>
                </a:lnTo>
                <a:lnTo>
                  <a:pt x="106" y="298"/>
                </a:lnTo>
                <a:lnTo>
                  <a:pt x="144" y="260"/>
                </a:lnTo>
                <a:lnTo>
                  <a:pt x="144" y="260"/>
                </a:lnTo>
                <a:lnTo>
                  <a:pt x="148" y="258"/>
                </a:lnTo>
                <a:lnTo>
                  <a:pt x="154" y="256"/>
                </a:lnTo>
                <a:lnTo>
                  <a:pt x="160" y="258"/>
                </a:lnTo>
                <a:lnTo>
                  <a:pt x="164" y="260"/>
                </a:lnTo>
                <a:lnTo>
                  <a:pt x="226" y="322"/>
                </a:lnTo>
                <a:lnTo>
                  <a:pt x="226" y="322"/>
                </a:lnTo>
                <a:lnTo>
                  <a:pt x="230" y="324"/>
                </a:lnTo>
                <a:lnTo>
                  <a:pt x="236" y="326"/>
                </a:lnTo>
                <a:lnTo>
                  <a:pt x="242" y="324"/>
                </a:lnTo>
                <a:lnTo>
                  <a:pt x="246" y="322"/>
                </a:lnTo>
                <a:lnTo>
                  <a:pt x="414" y="154"/>
                </a:lnTo>
                <a:lnTo>
                  <a:pt x="414" y="154"/>
                </a:lnTo>
                <a:lnTo>
                  <a:pt x="418" y="150"/>
                </a:lnTo>
                <a:lnTo>
                  <a:pt x="424" y="150"/>
                </a:lnTo>
                <a:lnTo>
                  <a:pt x="430" y="150"/>
                </a:lnTo>
                <a:lnTo>
                  <a:pt x="434" y="154"/>
                </a:lnTo>
                <a:lnTo>
                  <a:pt x="472" y="192"/>
                </a:lnTo>
                <a:lnTo>
                  <a:pt x="472" y="192"/>
                </a:lnTo>
                <a:lnTo>
                  <a:pt x="476" y="196"/>
                </a:lnTo>
                <a:lnTo>
                  <a:pt x="476" y="202"/>
                </a:lnTo>
                <a:lnTo>
                  <a:pt x="476" y="208"/>
                </a:lnTo>
                <a:lnTo>
                  <a:pt x="472" y="212"/>
                </a:lnTo>
                <a:lnTo>
                  <a:pt x="472" y="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666896" y="1018288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32565" y="1113269"/>
            <a:ext cx="117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Near Term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08443" y="1111694"/>
            <a:ext cx="368291" cy="372483"/>
            <a:chOff x="-1595892" y="617085"/>
            <a:chExt cx="1255713" cy="1270000"/>
          </a:xfrm>
          <a:solidFill>
            <a:schemeClr val="bg1"/>
          </a:solidFill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1008517" y="1039360"/>
              <a:ext cx="249238" cy="341313"/>
            </a:xfrm>
            <a:custGeom>
              <a:avLst/>
              <a:gdLst>
                <a:gd name="T0" fmla="*/ 263 w 314"/>
                <a:gd name="T1" fmla="*/ 330 h 431"/>
                <a:gd name="T2" fmla="*/ 101 w 314"/>
                <a:gd name="T3" fmla="*/ 330 h 431"/>
                <a:gd name="T4" fmla="*/ 101 w 314"/>
                <a:gd name="T5" fmla="*/ 51 h 431"/>
                <a:gd name="T6" fmla="*/ 50 w 314"/>
                <a:gd name="T7" fmla="*/ 0 h 431"/>
                <a:gd name="T8" fmla="*/ 0 w 314"/>
                <a:gd name="T9" fmla="*/ 51 h 431"/>
                <a:gd name="T10" fmla="*/ 0 w 314"/>
                <a:gd name="T11" fmla="*/ 381 h 431"/>
                <a:gd name="T12" fmla="*/ 50 w 314"/>
                <a:gd name="T13" fmla="*/ 431 h 431"/>
                <a:gd name="T14" fmla="*/ 263 w 314"/>
                <a:gd name="T15" fmla="*/ 431 h 431"/>
                <a:gd name="T16" fmla="*/ 314 w 314"/>
                <a:gd name="T17" fmla="*/ 381 h 431"/>
                <a:gd name="T18" fmla="*/ 263 w 314"/>
                <a:gd name="T19" fmla="*/ 3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431">
                  <a:moveTo>
                    <a:pt x="263" y="330"/>
                  </a:moveTo>
                  <a:cubicBezTo>
                    <a:pt x="101" y="330"/>
                    <a:pt x="101" y="330"/>
                    <a:pt x="101" y="33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09"/>
                    <a:pt x="22" y="431"/>
                    <a:pt x="50" y="431"/>
                  </a:cubicBezTo>
                  <a:cubicBezTo>
                    <a:pt x="263" y="431"/>
                    <a:pt x="263" y="431"/>
                    <a:pt x="263" y="431"/>
                  </a:cubicBezTo>
                  <a:cubicBezTo>
                    <a:pt x="291" y="431"/>
                    <a:pt x="314" y="409"/>
                    <a:pt x="314" y="381"/>
                  </a:cubicBezTo>
                  <a:cubicBezTo>
                    <a:pt x="314" y="353"/>
                    <a:pt x="291" y="330"/>
                    <a:pt x="263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846592" y="645660"/>
              <a:ext cx="506413" cy="476250"/>
            </a:xfrm>
            <a:custGeom>
              <a:avLst/>
              <a:gdLst>
                <a:gd name="T0" fmla="*/ 540 w 639"/>
                <a:gd name="T1" fmla="*/ 600 h 600"/>
                <a:gd name="T2" fmla="*/ 639 w 639"/>
                <a:gd name="T3" fmla="*/ 355 h 600"/>
                <a:gd name="T4" fmla="*/ 284 w 639"/>
                <a:gd name="T5" fmla="*/ 0 h 600"/>
                <a:gd name="T6" fmla="*/ 0 w 639"/>
                <a:gd name="T7" fmla="*/ 144 h 600"/>
                <a:gd name="T8" fmla="*/ 540 w 639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00">
                  <a:moveTo>
                    <a:pt x="540" y="600"/>
                  </a:moveTo>
                  <a:cubicBezTo>
                    <a:pt x="601" y="537"/>
                    <a:pt x="639" y="450"/>
                    <a:pt x="639" y="355"/>
                  </a:cubicBezTo>
                  <a:cubicBezTo>
                    <a:pt x="639" y="159"/>
                    <a:pt x="480" y="0"/>
                    <a:pt x="284" y="0"/>
                  </a:cubicBezTo>
                  <a:cubicBezTo>
                    <a:pt x="167" y="0"/>
                    <a:pt x="64" y="57"/>
                    <a:pt x="0" y="144"/>
                  </a:cubicBezTo>
                  <a:cubicBezTo>
                    <a:pt x="249" y="196"/>
                    <a:pt x="451" y="370"/>
                    <a:pt x="540" y="6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595892" y="645660"/>
              <a:ext cx="506413" cy="476250"/>
            </a:xfrm>
            <a:custGeom>
              <a:avLst/>
              <a:gdLst>
                <a:gd name="T0" fmla="*/ 640 w 640"/>
                <a:gd name="T1" fmla="*/ 144 h 601"/>
                <a:gd name="T2" fmla="*/ 356 w 640"/>
                <a:gd name="T3" fmla="*/ 0 h 601"/>
                <a:gd name="T4" fmla="*/ 0 w 640"/>
                <a:gd name="T5" fmla="*/ 355 h 601"/>
                <a:gd name="T6" fmla="*/ 100 w 640"/>
                <a:gd name="T7" fmla="*/ 601 h 601"/>
                <a:gd name="T8" fmla="*/ 640 w 640"/>
                <a:gd name="T9" fmla="*/ 1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601">
                  <a:moveTo>
                    <a:pt x="640" y="144"/>
                  </a:moveTo>
                  <a:cubicBezTo>
                    <a:pt x="576" y="57"/>
                    <a:pt x="473" y="0"/>
                    <a:pt x="356" y="0"/>
                  </a:cubicBezTo>
                  <a:cubicBezTo>
                    <a:pt x="160" y="0"/>
                    <a:pt x="0" y="159"/>
                    <a:pt x="0" y="355"/>
                  </a:cubicBezTo>
                  <a:cubicBezTo>
                    <a:pt x="0" y="451"/>
                    <a:pt x="39" y="537"/>
                    <a:pt x="100" y="601"/>
                  </a:cubicBezTo>
                  <a:cubicBezTo>
                    <a:pt x="189" y="370"/>
                    <a:pt x="391" y="196"/>
                    <a:pt x="64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-1486355" y="617085"/>
              <a:ext cx="1035051" cy="1270000"/>
            </a:xfrm>
            <a:custGeom>
              <a:avLst/>
              <a:gdLst>
                <a:gd name="T0" fmla="*/ 1305 w 1305"/>
                <a:gd name="T1" fmla="*/ 901 h 1604"/>
                <a:gd name="T2" fmla="*/ 682 w 1305"/>
                <a:gd name="T3" fmla="*/ 250 h 1604"/>
                <a:gd name="T4" fmla="*/ 682 w 1305"/>
                <a:gd name="T5" fmla="*/ 138 h 1604"/>
                <a:gd name="T6" fmla="*/ 726 w 1305"/>
                <a:gd name="T7" fmla="*/ 73 h 1604"/>
                <a:gd name="T8" fmla="*/ 653 w 1305"/>
                <a:gd name="T9" fmla="*/ 0 h 1604"/>
                <a:gd name="T10" fmla="*/ 581 w 1305"/>
                <a:gd name="T11" fmla="*/ 73 h 1604"/>
                <a:gd name="T12" fmla="*/ 624 w 1305"/>
                <a:gd name="T13" fmla="*/ 138 h 1604"/>
                <a:gd name="T14" fmla="*/ 624 w 1305"/>
                <a:gd name="T15" fmla="*/ 250 h 1604"/>
                <a:gd name="T16" fmla="*/ 0 w 1305"/>
                <a:gd name="T17" fmla="*/ 901 h 1604"/>
                <a:gd name="T18" fmla="*/ 282 w 1305"/>
                <a:gd name="T19" fmla="*/ 1437 h 1604"/>
                <a:gd name="T20" fmla="*/ 213 w 1305"/>
                <a:gd name="T21" fmla="*/ 1506 h 1604"/>
                <a:gd name="T22" fmla="*/ 213 w 1305"/>
                <a:gd name="T23" fmla="*/ 1582 h 1604"/>
                <a:gd name="T24" fmla="*/ 290 w 1305"/>
                <a:gd name="T25" fmla="*/ 1582 h 1604"/>
                <a:gd name="T26" fmla="*/ 380 w 1305"/>
                <a:gd name="T27" fmla="*/ 1492 h 1604"/>
                <a:gd name="T28" fmla="*/ 653 w 1305"/>
                <a:gd name="T29" fmla="*/ 1553 h 1604"/>
                <a:gd name="T30" fmla="*/ 926 w 1305"/>
                <a:gd name="T31" fmla="*/ 1492 h 1604"/>
                <a:gd name="T32" fmla="*/ 1016 w 1305"/>
                <a:gd name="T33" fmla="*/ 1582 h 1604"/>
                <a:gd name="T34" fmla="*/ 1093 w 1305"/>
                <a:gd name="T35" fmla="*/ 1582 h 1604"/>
                <a:gd name="T36" fmla="*/ 1093 w 1305"/>
                <a:gd name="T37" fmla="*/ 1506 h 1604"/>
                <a:gd name="T38" fmla="*/ 1024 w 1305"/>
                <a:gd name="T39" fmla="*/ 1437 h 1604"/>
                <a:gd name="T40" fmla="*/ 1305 w 1305"/>
                <a:gd name="T41" fmla="*/ 901 h 1604"/>
                <a:gd name="T42" fmla="*/ 653 w 1305"/>
                <a:gd name="T43" fmla="*/ 1402 h 1604"/>
                <a:gd name="T44" fmla="*/ 151 w 1305"/>
                <a:gd name="T45" fmla="*/ 901 h 1604"/>
                <a:gd name="T46" fmla="*/ 653 w 1305"/>
                <a:gd name="T47" fmla="*/ 399 h 1604"/>
                <a:gd name="T48" fmla="*/ 1155 w 1305"/>
                <a:gd name="T49" fmla="*/ 901 h 1604"/>
                <a:gd name="T50" fmla="*/ 653 w 1305"/>
                <a:gd name="T51" fmla="*/ 1402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5" h="1604">
                  <a:moveTo>
                    <a:pt x="1305" y="901"/>
                  </a:moveTo>
                  <a:cubicBezTo>
                    <a:pt x="1305" y="550"/>
                    <a:pt x="1029" y="265"/>
                    <a:pt x="682" y="250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707" y="127"/>
                    <a:pt x="726" y="102"/>
                    <a:pt x="726" y="73"/>
                  </a:cubicBezTo>
                  <a:cubicBezTo>
                    <a:pt x="726" y="33"/>
                    <a:pt x="693" y="0"/>
                    <a:pt x="653" y="0"/>
                  </a:cubicBezTo>
                  <a:cubicBezTo>
                    <a:pt x="613" y="0"/>
                    <a:pt x="581" y="33"/>
                    <a:pt x="581" y="73"/>
                  </a:cubicBezTo>
                  <a:cubicBezTo>
                    <a:pt x="581" y="102"/>
                    <a:pt x="599" y="127"/>
                    <a:pt x="624" y="138"/>
                  </a:cubicBezTo>
                  <a:cubicBezTo>
                    <a:pt x="624" y="250"/>
                    <a:pt x="624" y="250"/>
                    <a:pt x="624" y="250"/>
                  </a:cubicBezTo>
                  <a:cubicBezTo>
                    <a:pt x="277" y="265"/>
                    <a:pt x="0" y="550"/>
                    <a:pt x="0" y="901"/>
                  </a:cubicBezTo>
                  <a:cubicBezTo>
                    <a:pt x="0" y="1123"/>
                    <a:pt x="112" y="1319"/>
                    <a:pt x="282" y="1437"/>
                  </a:cubicBezTo>
                  <a:cubicBezTo>
                    <a:pt x="213" y="1506"/>
                    <a:pt x="213" y="1506"/>
                    <a:pt x="213" y="1506"/>
                  </a:cubicBezTo>
                  <a:cubicBezTo>
                    <a:pt x="192" y="1527"/>
                    <a:pt x="192" y="1561"/>
                    <a:pt x="213" y="1582"/>
                  </a:cubicBezTo>
                  <a:cubicBezTo>
                    <a:pt x="234" y="1604"/>
                    <a:pt x="268" y="1604"/>
                    <a:pt x="290" y="1582"/>
                  </a:cubicBezTo>
                  <a:cubicBezTo>
                    <a:pt x="380" y="1492"/>
                    <a:pt x="380" y="1492"/>
                    <a:pt x="380" y="1492"/>
                  </a:cubicBezTo>
                  <a:cubicBezTo>
                    <a:pt x="463" y="1531"/>
                    <a:pt x="555" y="1553"/>
                    <a:pt x="653" y="1553"/>
                  </a:cubicBezTo>
                  <a:cubicBezTo>
                    <a:pt x="751" y="1553"/>
                    <a:pt x="843" y="1531"/>
                    <a:pt x="926" y="1492"/>
                  </a:cubicBezTo>
                  <a:cubicBezTo>
                    <a:pt x="1016" y="1582"/>
                    <a:pt x="1016" y="1582"/>
                    <a:pt x="1016" y="1582"/>
                  </a:cubicBezTo>
                  <a:cubicBezTo>
                    <a:pt x="1037" y="1604"/>
                    <a:pt x="1072" y="1604"/>
                    <a:pt x="1093" y="1582"/>
                  </a:cubicBezTo>
                  <a:cubicBezTo>
                    <a:pt x="1114" y="1561"/>
                    <a:pt x="1114" y="1527"/>
                    <a:pt x="1093" y="1506"/>
                  </a:cubicBezTo>
                  <a:cubicBezTo>
                    <a:pt x="1024" y="1437"/>
                    <a:pt x="1024" y="1437"/>
                    <a:pt x="1024" y="1437"/>
                  </a:cubicBezTo>
                  <a:cubicBezTo>
                    <a:pt x="1194" y="1319"/>
                    <a:pt x="1305" y="1123"/>
                    <a:pt x="1305" y="901"/>
                  </a:cubicBezTo>
                  <a:close/>
                  <a:moveTo>
                    <a:pt x="653" y="1402"/>
                  </a:moveTo>
                  <a:cubicBezTo>
                    <a:pt x="376" y="1402"/>
                    <a:pt x="151" y="1177"/>
                    <a:pt x="151" y="901"/>
                  </a:cubicBezTo>
                  <a:cubicBezTo>
                    <a:pt x="151" y="624"/>
                    <a:pt x="376" y="399"/>
                    <a:pt x="653" y="399"/>
                  </a:cubicBezTo>
                  <a:cubicBezTo>
                    <a:pt x="930" y="399"/>
                    <a:pt x="1155" y="624"/>
                    <a:pt x="1155" y="901"/>
                  </a:cubicBezTo>
                  <a:cubicBezTo>
                    <a:pt x="1155" y="1177"/>
                    <a:pt x="930" y="1402"/>
                    <a:pt x="65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66549" y="1655621"/>
            <a:ext cx="3284223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125000"/>
              </a:lnSpc>
              <a:buClr>
                <a:srgbClr val="B20837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Contributors of electronic collections will be able to update contributed </a:t>
            </a:r>
            <a:r>
              <a:rPr lang="en-US" dirty="0" smtClean="0">
                <a:solidFill>
                  <a:prstClr val="black"/>
                </a:solidFill>
              </a:rPr>
              <a:t>collections</a:t>
            </a:r>
          </a:p>
          <a:p>
            <a:pPr marL="182563" lvl="1" indent="-182563">
              <a:lnSpc>
                <a:spcPct val="125000"/>
              </a:lnSpc>
              <a:buClr>
                <a:srgbClr val="B20837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182563" lvl="1" indent="-182563">
              <a:lnSpc>
                <a:spcPct val="125000"/>
              </a:lnSpc>
              <a:buClr>
                <a:srgbClr val="B20837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Contribute bibliographic records of databases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66549" y="4441163"/>
            <a:ext cx="370989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125000"/>
              </a:lnSpc>
              <a:buClr>
                <a:srgbClr val="B20837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Loading content from PQ</a:t>
            </a:r>
          </a:p>
          <a:p>
            <a:pPr marL="182563" lvl="1" indent="-182563">
              <a:lnSpc>
                <a:spcPct val="125000"/>
              </a:lnSpc>
              <a:buClr>
                <a:srgbClr val="B20837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Contribute original cataloged </a:t>
            </a:r>
            <a:r>
              <a:rPr lang="en-US" dirty="0">
                <a:solidFill>
                  <a:prstClr val="black"/>
                </a:solidFill>
              </a:rPr>
              <a:t>bibliographic records to the Community </a:t>
            </a:r>
            <a:r>
              <a:rPr lang="en-US" dirty="0" smtClean="0">
                <a:solidFill>
                  <a:prstClr val="black"/>
                </a:solidFill>
              </a:rPr>
              <a:t>Zone</a:t>
            </a:r>
            <a:endParaRPr lang="en-US" sz="1100" dirty="0">
              <a:solidFill>
                <a:prstClr val="black"/>
              </a:solidFill>
            </a:endParaRPr>
          </a:p>
          <a:p>
            <a:pPr marL="182563" lvl="1" indent="-182563">
              <a:lnSpc>
                <a:spcPct val="125000"/>
              </a:lnSpc>
              <a:buClr>
                <a:srgbClr val="B20837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'Like' for contributed collections</a:t>
            </a:r>
          </a:p>
        </p:txBody>
      </p:sp>
      <p:sp>
        <p:nvSpPr>
          <p:cNvPr id="32" name="Pentagon 31"/>
          <p:cNvSpPr/>
          <p:nvPr/>
        </p:nvSpPr>
        <p:spPr>
          <a:xfrm>
            <a:off x="4666896" y="3796342"/>
            <a:ext cx="4098732" cy="55929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0040" y="3891323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B20837"/>
                </a:solidFill>
              </a:rPr>
              <a:t>Longer Term</a:t>
            </a:r>
            <a:endParaRPr lang="en-US" b="1" dirty="0">
              <a:solidFill>
                <a:srgbClr val="B20837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75339" y="3896863"/>
            <a:ext cx="505734" cy="358250"/>
            <a:chOff x="-3153103" y="2764159"/>
            <a:chExt cx="2112579" cy="1496496"/>
          </a:xfrm>
        </p:grpSpPr>
        <p:sp>
          <p:nvSpPr>
            <p:cNvPr id="34" name="Rounded Rectangle 33"/>
            <p:cNvSpPr/>
            <p:nvPr/>
          </p:nvSpPr>
          <p:spPr>
            <a:xfrm>
              <a:off x="-3153103" y="2764159"/>
              <a:ext cx="2112579" cy="1496496"/>
            </a:xfrm>
            <a:prstGeom prst="roundRect">
              <a:avLst>
                <a:gd name="adj" fmla="val 113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963917" y="3119440"/>
              <a:ext cx="1718441" cy="9675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31212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2156617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683651" y="3039529"/>
              <a:ext cx="91335" cy="10643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3009863" y="3296775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3009863" y="3575423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3009863" y="3836314"/>
              <a:ext cx="1822868" cy="70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610303"/>
            <a:ext cx="9144000" cy="291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Community Zone Authorities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3785" y="1028191"/>
            <a:ext cx="5486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20837"/>
                </a:solidFill>
              </a:rPr>
              <a:t>Recently </a:t>
            </a:r>
            <a:r>
              <a:rPr lang="en-US" sz="3200" b="1" dirty="0" smtClean="0">
                <a:solidFill>
                  <a:srgbClr val="B20837"/>
                </a:solidFill>
              </a:rPr>
              <a:t>Added</a:t>
            </a:r>
            <a:endParaRPr lang="en-US" sz="3200" b="1" dirty="0">
              <a:solidFill>
                <a:srgbClr val="B2083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LCMPT - Library of Congress Medium of Performance Thesaurus for 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BARE - BIBSYS Authority Registry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National Library of NZ - Māori Subject Headings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7416" y="1902035"/>
            <a:ext cx="1631045" cy="1412822"/>
            <a:chOff x="7684022" y="2465249"/>
            <a:chExt cx="2752725" cy="2384426"/>
          </a:xfrm>
        </p:grpSpPr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8142810" y="2728774"/>
              <a:ext cx="1833563" cy="2120900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8142810" y="2728774"/>
              <a:ext cx="1833563" cy="1058863"/>
            </a:xfrm>
            <a:custGeom>
              <a:avLst/>
              <a:gdLst>
                <a:gd name="T0" fmla="*/ 1155 w 1155"/>
                <a:gd name="T1" fmla="*/ 335 h 667"/>
                <a:gd name="T2" fmla="*/ 1155 w 1155"/>
                <a:gd name="T3" fmla="*/ 335 h 667"/>
                <a:gd name="T4" fmla="*/ 1155 w 1155"/>
                <a:gd name="T5" fmla="*/ 335 h 667"/>
                <a:gd name="T6" fmla="*/ 577 w 1155"/>
                <a:gd name="T7" fmla="*/ 0 h 667"/>
                <a:gd name="T8" fmla="*/ 3 w 1155"/>
                <a:gd name="T9" fmla="*/ 335 h 667"/>
                <a:gd name="T10" fmla="*/ 0 w 1155"/>
                <a:gd name="T11" fmla="*/ 335 h 667"/>
                <a:gd name="T12" fmla="*/ 0 w 1155"/>
                <a:gd name="T13" fmla="*/ 335 h 667"/>
                <a:gd name="T14" fmla="*/ 0 w 1155"/>
                <a:gd name="T15" fmla="*/ 335 h 667"/>
                <a:gd name="T16" fmla="*/ 3 w 1155"/>
                <a:gd name="T17" fmla="*/ 335 h 667"/>
                <a:gd name="T18" fmla="*/ 577 w 1155"/>
                <a:gd name="T19" fmla="*/ 667 h 667"/>
                <a:gd name="T20" fmla="*/ 1155 w 1155"/>
                <a:gd name="T21" fmla="*/ 335 h 667"/>
                <a:gd name="T22" fmla="*/ 1155 w 1155"/>
                <a:gd name="T23" fmla="*/ 335 h 667"/>
                <a:gd name="T24" fmla="*/ 1155 w 1155"/>
                <a:gd name="T25" fmla="*/ 335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5" h="667">
                  <a:moveTo>
                    <a:pt x="1155" y="335"/>
                  </a:moveTo>
                  <a:lnTo>
                    <a:pt x="1155" y="335"/>
                  </a:lnTo>
                  <a:lnTo>
                    <a:pt x="1155" y="335"/>
                  </a:ln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1155" y="335"/>
                  </a:lnTo>
                  <a:lnTo>
                    <a:pt x="1155" y="335"/>
                  </a:lnTo>
                  <a:lnTo>
                    <a:pt x="1155" y="33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8142810" y="3260587"/>
              <a:ext cx="919163" cy="1589088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8142810" y="2728774"/>
              <a:ext cx="919163" cy="1058863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7702196" y="2465249"/>
              <a:ext cx="1374775" cy="795338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9061972" y="2465249"/>
              <a:ext cx="1374775" cy="795338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7684022" y="3260587"/>
              <a:ext cx="1377950" cy="795338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9061972" y="3260587"/>
              <a:ext cx="1374775" cy="795338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936702" y="1292775"/>
            <a:ext cx="0" cy="10791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/>
          <p:cNvSpPr/>
          <p:nvPr/>
        </p:nvSpPr>
        <p:spPr>
          <a:xfrm>
            <a:off x="622839" y="898030"/>
            <a:ext cx="627727" cy="570661"/>
          </a:xfrm>
          <a:prstGeom prst="star5">
            <a:avLst>
              <a:gd name="adj" fmla="val 20264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3784" y="3942587"/>
            <a:ext cx="66493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20837"/>
                </a:solidFill>
              </a:rPr>
              <a:t>Planned to be </a:t>
            </a:r>
            <a:r>
              <a:rPr lang="en-US" sz="3200" b="1" dirty="0" smtClean="0">
                <a:solidFill>
                  <a:srgbClr val="B20837"/>
                </a:solidFill>
              </a:rPr>
              <a:t>added</a:t>
            </a:r>
            <a:endParaRPr lang="en-US" sz="3200" b="1" dirty="0">
              <a:solidFill>
                <a:srgbClr val="B2083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Library and Archives Canada (LAC) – </a:t>
            </a:r>
            <a:r>
              <a:rPr lang="en-US" sz="2000" dirty="0" smtClean="0">
                <a:solidFill>
                  <a:prstClr val="black"/>
                </a:solidFill>
              </a:rPr>
              <a:t>Name/Title/Subject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National </a:t>
            </a:r>
            <a:r>
              <a:rPr lang="en-US" sz="2000" dirty="0">
                <a:solidFill>
                  <a:prstClr val="black"/>
                </a:solidFill>
              </a:rPr>
              <a:t>Library of Israel - Multi Lingual Thesaurus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SUDOC - French Name/Subject/Title Authorities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SBN – Italian Name and Titles </a:t>
            </a:r>
            <a:r>
              <a:rPr lang="en-US" sz="2000" dirty="0" smtClean="0">
                <a:solidFill>
                  <a:prstClr val="black"/>
                </a:solidFill>
              </a:rPr>
              <a:t>Authority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257302" y="4317578"/>
            <a:ext cx="1358800" cy="1387145"/>
          </a:xfrm>
          <a:custGeom>
            <a:avLst/>
            <a:gdLst>
              <a:gd name="T0" fmla="*/ 3250 w 3250"/>
              <a:gd name="T1" fmla="*/ 2783 h 3845"/>
              <a:gd name="T2" fmla="*/ 3250 w 3250"/>
              <a:gd name="T3" fmla="*/ 1053 h 3845"/>
              <a:gd name="T4" fmla="*/ 1624 w 3250"/>
              <a:gd name="T5" fmla="*/ 0 h 3845"/>
              <a:gd name="T6" fmla="*/ 0 w 3250"/>
              <a:gd name="T7" fmla="*/ 1053 h 3845"/>
              <a:gd name="T8" fmla="*/ 0 w 3250"/>
              <a:gd name="T9" fmla="*/ 2783 h 3845"/>
              <a:gd name="T10" fmla="*/ 1624 w 3250"/>
              <a:gd name="T11" fmla="*/ 3845 h 3845"/>
              <a:gd name="T12" fmla="*/ 3250 w 3250"/>
              <a:gd name="T13" fmla="*/ 2783 h 3845"/>
              <a:gd name="T14" fmla="*/ 3004 w 3250"/>
              <a:gd name="T15" fmla="*/ 1145 h 3845"/>
              <a:gd name="T16" fmla="*/ 1631 w 3250"/>
              <a:gd name="T17" fmla="*/ 2042 h 3845"/>
              <a:gd name="T18" fmla="*/ 1075 w 3250"/>
              <a:gd name="T19" fmla="*/ 1673 h 3845"/>
              <a:gd name="T20" fmla="*/ 2438 w 3250"/>
              <a:gd name="T21" fmla="*/ 778 h 3845"/>
              <a:gd name="T22" fmla="*/ 3004 w 3250"/>
              <a:gd name="T23" fmla="*/ 1145 h 3845"/>
              <a:gd name="T24" fmla="*/ 779 w 3250"/>
              <a:gd name="T25" fmla="*/ 1469 h 3845"/>
              <a:gd name="T26" fmla="*/ 265 w 3250"/>
              <a:gd name="T27" fmla="*/ 1133 h 3845"/>
              <a:gd name="T28" fmla="*/ 1624 w 3250"/>
              <a:gd name="T29" fmla="*/ 251 h 3845"/>
              <a:gd name="T30" fmla="*/ 2133 w 3250"/>
              <a:gd name="T31" fmla="*/ 579 h 3845"/>
              <a:gd name="T32" fmla="*/ 779 w 3250"/>
              <a:gd name="T33" fmla="*/ 1469 h 3845"/>
              <a:gd name="T34" fmla="*/ 210 w 3250"/>
              <a:gd name="T35" fmla="*/ 2669 h 3845"/>
              <a:gd name="T36" fmla="*/ 210 w 3250"/>
              <a:gd name="T37" fmla="*/ 1259 h 3845"/>
              <a:gd name="T38" fmla="*/ 719 w 3250"/>
              <a:gd name="T39" fmla="*/ 1590 h 3845"/>
              <a:gd name="T40" fmla="*/ 719 w 3250"/>
              <a:gd name="T41" fmla="*/ 2193 h 3845"/>
              <a:gd name="T42" fmla="*/ 1022 w 3250"/>
              <a:gd name="T43" fmla="*/ 2366 h 3845"/>
              <a:gd name="T44" fmla="*/ 1022 w 3250"/>
              <a:gd name="T45" fmla="*/ 1789 h 3845"/>
              <a:gd name="T46" fmla="*/ 1560 w 3250"/>
              <a:gd name="T47" fmla="*/ 2139 h 3845"/>
              <a:gd name="T48" fmla="*/ 1560 w 3250"/>
              <a:gd name="T49" fmla="*/ 3549 h 3845"/>
              <a:gd name="T50" fmla="*/ 210 w 3250"/>
              <a:gd name="T51" fmla="*/ 2669 h 3845"/>
              <a:gd name="T52" fmla="*/ 1676 w 3250"/>
              <a:gd name="T53" fmla="*/ 2146 h 3845"/>
              <a:gd name="T54" fmla="*/ 3037 w 3250"/>
              <a:gd name="T55" fmla="*/ 1256 h 3845"/>
              <a:gd name="T56" fmla="*/ 3037 w 3250"/>
              <a:gd name="T57" fmla="*/ 2669 h 3845"/>
              <a:gd name="T58" fmla="*/ 1676 w 3250"/>
              <a:gd name="T59" fmla="*/ 3559 h 3845"/>
              <a:gd name="T60" fmla="*/ 1676 w 3250"/>
              <a:gd name="T61" fmla="*/ 2146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0" h="3845">
                <a:moveTo>
                  <a:pt x="3250" y="2783"/>
                </a:moveTo>
                <a:lnTo>
                  <a:pt x="3250" y="1053"/>
                </a:lnTo>
                <a:lnTo>
                  <a:pt x="1624" y="0"/>
                </a:lnTo>
                <a:lnTo>
                  <a:pt x="0" y="1053"/>
                </a:lnTo>
                <a:lnTo>
                  <a:pt x="0" y="2783"/>
                </a:lnTo>
                <a:lnTo>
                  <a:pt x="1624" y="3845"/>
                </a:lnTo>
                <a:lnTo>
                  <a:pt x="3250" y="2783"/>
                </a:lnTo>
                <a:close/>
                <a:moveTo>
                  <a:pt x="3004" y="1145"/>
                </a:moveTo>
                <a:lnTo>
                  <a:pt x="1631" y="2042"/>
                </a:lnTo>
                <a:lnTo>
                  <a:pt x="1075" y="1673"/>
                </a:lnTo>
                <a:lnTo>
                  <a:pt x="2438" y="778"/>
                </a:lnTo>
                <a:lnTo>
                  <a:pt x="3004" y="1145"/>
                </a:lnTo>
                <a:close/>
                <a:moveTo>
                  <a:pt x="779" y="1469"/>
                </a:moveTo>
                <a:lnTo>
                  <a:pt x="265" y="1133"/>
                </a:lnTo>
                <a:lnTo>
                  <a:pt x="1624" y="251"/>
                </a:lnTo>
                <a:lnTo>
                  <a:pt x="2133" y="579"/>
                </a:lnTo>
                <a:lnTo>
                  <a:pt x="779" y="1469"/>
                </a:lnTo>
                <a:close/>
                <a:moveTo>
                  <a:pt x="210" y="2669"/>
                </a:moveTo>
                <a:lnTo>
                  <a:pt x="210" y="1259"/>
                </a:lnTo>
                <a:lnTo>
                  <a:pt x="719" y="1590"/>
                </a:lnTo>
                <a:lnTo>
                  <a:pt x="719" y="2193"/>
                </a:lnTo>
                <a:lnTo>
                  <a:pt x="1022" y="2366"/>
                </a:lnTo>
                <a:lnTo>
                  <a:pt x="1022" y="1789"/>
                </a:lnTo>
                <a:lnTo>
                  <a:pt x="1560" y="2139"/>
                </a:lnTo>
                <a:lnTo>
                  <a:pt x="1560" y="3549"/>
                </a:lnTo>
                <a:lnTo>
                  <a:pt x="210" y="2669"/>
                </a:lnTo>
                <a:close/>
                <a:moveTo>
                  <a:pt x="1676" y="2146"/>
                </a:moveTo>
                <a:lnTo>
                  <a:pt x="3037" y="1256"/>
                </a:lnTo>
                <a:lnTo>
                  <a:pt x="3037" y="2669"/>
                </a:lnTo>
                <a:lnTo>
                  <a:pt x="1676" y="3559"/>
                </a:lnTo>
                <a:lnTo>
                  <a:pt x="1676" y="21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43187" y="4871000"/>
            <a:ext cx="8817616" cy="389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187" y="4432160"/>
            <a:ext cx="8817616" cy="389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 rot="16200000">
            <a:off x="2806832" y="2248459"/>
            <a:ext cx="1279460" cy="2153840"/>
            <a:chOff x="190916" y="1552999"/>
            <a:chExt cx="3229159" cy="707855"/>
          </a:xfrm>
        </p:grpSpPr>
        <p:sp>
          <p:nvSpPr>
            <p:cNvPr id="135" name="חץ למטה 19"/>
            <p:cNvSpPr/>
            <p:nvPr/>
          </p:nvSpPr>
          <p:spPr bwMode="auto">
            <a:xfrm rot="10800000" flipH="1">
              <a:off x="190917" y="1552999"/>
              <a:ext cx="3229158" cy="707853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  <a:alpha val="12000"/>
                  </a:srgbClr>
                </a:gs>
                <a:gs pos="66000">
                  <a:srgbClr val="A5A5A5">
                    <a:lumMod val="45000"/>
                    <a:lumOff val="55000"/>
                    <a:alpha val="30000"/>
                  </a:srgbClr>
                </a:gs>
                <a:gs pos="83000">
                  <a:srgbClr val="A5A5A5">
                    <a:lumMod val="45000"/>
                    <a:lumOff val="55000"/>
                    <a:alpha val="47000"/>
                  </a:srgbClr>
                </a:gs>
                <a:gs pos="100000">
                  <a:srgbClr val="A5A5A5">
                    <a:lumMod val="30000"/>
                    <a:lumOff val="70000"/>
                    <a:alpha val="54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70247"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10800000">
              <a:off x="190916" y="1553001"/>
              <a:ext cx="0" cy="70785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 rot="16200000">
            <a:off x="581074" y="2248462"/>
            <a:ext cx="1279460" cy="2153834"/>
            <a:chOff x="190916" y="1552999"/>
            <a:chExt cx="3229159" cy="707855"/>
          </a:xfrm>
        </p:grpSpPr>
        <p:sp>
          <p:nvSpPr>
            <p:cNvPr id="138" name="חץ למטה 19"/>
            <p:cNvSpPr/>
            <p:nvPr/>
          </p:nvSpPr>
          <p:spPr bwMode="auto">
            <a:xfrm rot="10800000" flipH="1">
              <a:off x="190917" y="1552999"/>
              <a:ext cx="3229158" cy="707853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  <a:alpha val="12000"/>
                  </a:srgbClr>
                </a:gs>
                <a:gs pos="66000">
                  <a:srgbClr val="A5A5A5">
                    <a:lumMod val="45000"/>
                    <a:lumOff val="55000"/>
                    <a:alpha val="30000"/>
                  </a:srgbClr>
                </a:gs>
                <a:gs pos="83000">
                  <a:srgbClr val="A5A5A5">
                    <a:lumMod val="45000"/>
                    <a:lumOff val="55000"/>
                    <a:alpha val="47000"/>
                  </a:srgbClr>
                </a:gs>
                <a:gs pos="100000">
                  <a:srgbClr val="A5A5A5">
                    <a:lumMod val="30000"/>
                    <a:lumOff val="70000"/>
                    <a:alpha val="54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70247"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0800000">
              <a:off x="190916" y="1553001"/>
              <a:ext cx="0" cy="70785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16200000">
            <a:off x="7245205" y="2248400"/>
            <a:ext cx="1294389" cy="2153834"/>
            <a:chOff x="-106860" y="1553001"/>
            <a:chExt cx="3266839" cy="707853"/>
          </a:xfrm>
        </p:grpSpPr>
        <p:sp>
          <p:nvSpPr>
            <p:cNvPr id="89" name="חץ למטה 19"/>
            <p:cNvSpPr/>
            <p:nvPr/>
          </p:nvSpPr>
          <p:spPr bwMode="auto">
            <a:xfrm rot="10800000" flipH="1">
              <a:off x="-69180" y="1553001"/>
              <a:ext cx="3229159" cy="707853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  <a:alpha val="12000"/>
                  </a:srgbClr>
                </a:gs>
                <a:gs pos="66000">
                  <a:srgbClr val="A5A5A5">
                    <a:lumMod val="45000"/>
                    <a:lumOff val="55000"/>
                    <a:alpha val="30000"/>
                  </a:srgbClr>
                </a:gs>
                <a:gs pos="83000">
                  <a:srgbClr val="A5A5A5">
                    <a:lumMod val="45000"/>
                    <a:lumOff val="55000"/>
                    <a:alpha val="47000"/>
                  </a:srgbClr>
                </a:gs>
                <a:gs pos="100000">
                  <a:srgbClr val="A5A5A5">
                    <a:lumMod val="30000"/>
                    <a:lumOff val="70000"/>
                    <a:alpha val="54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70247"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0800000">
              <a:off x="-106860" y="1553001"/>
              <a:ext cx="0" cy="70785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16200000">
            <a:off x="5023359" y="2248462"/>
            <a:ext cx="1279460" cy="2153834"/>
            <a:chOff x="190916" y="1552999"/>
            <a:chExt cx="3229159" cy="707855"/>
          </a:xfrm>
        </p:grpSpPr>
        <p:sp>
          <p:nvSpPr>
            <p:cNvPr id="92" name="חץ למטה 19"/>
            <p:cNvSpPr/>
            <p:nvPr/>
          </p:nvSpPr>
          <p:spPr bwMode="auto">
            <a:xfrm rot="10800000" flipH="1">
              <a:off x="190917" y="1552999"/>
              <a:ext cx="3229158" cy="707853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  <a:alpha val="12000"/>
                  </a:srgbClr>
                </a:gs>
                <a:gs pos="66000">
                  <a:srgbClr val="A5A5A5">
                    <a:lumMod val="45000"/>
                    <a:lumOff val="55000"/>
                    <a:alpha val="30000"/>
                  </a:srgbClr>
                </a:gs>
                <a:gs pos="83000">
                  <a:srgbClr val="A5A5A5">
                    <a:lumMod val="45000"/>
                    <a:lumOff val="55000"/>
                    <a:alpha val="47000"/>
                  </a:srgbClr>
                </a:gs>
                <a:gs pos="100000">
                  <a:srgbClr val="A5A5A5">
                    <a:lumMod val="30000"/>
                    <a:lumOff val="70000"/>
                    <a:alpha val="54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70247"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10800000">
              <a:off x="190916" y="1553001"/>
              <a:ext cx="0" cy="70785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מחבר ישר 66"/>
          <p:cNvCxnSpPr/>
          <p:nvPr/>
        </p:nvCxnSpPr>
        <p:spPr bwMode="auto">
          <a:xfrm>
            <a:off x="6933282" y="4000479"/>
            <a:ext cx="202752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 rot="5400000">
            <a:off x="1684719" y="-46243"/>
            <a:ext cx="1279460" cy="4379596"/>
            <a:chOff x="190916" y="1552999"/>
            <a:chExt cx="3229159" cy="707855"/>
          </a:xfrm>
        </p:grpSpPr>
        <p:sp>
          <p:nvSpPr>
            <p:cNvPr id="73" name="חץ למטה 19"/>
            <p:cNvSpPr/>
            <p:nvPr/>
          </p:nvSpPr>
          <p:spPr bwMode="auto">
            <a:xfrm rot="10800000" flipH="1">
              <a:off x="190917" y="1552999"/>
              <a:ext cx="3229158" cy="707853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  <a:alpha val="12000"/>
                  </a:srgbClr>
                </a:gs>
                <a:gs pos="66000">
                  <a:srgbClr val="A5A5A5">
                    <a:lumMod val="45000"/>
                    <a:lumOff val="55000"/>
                    <a:alpha val="30000"/>
                  </a:srgbClr>
                </a:gs>
                <a:gs pos="83000">
                  <a:srgbClr val="A5A5A5">
                    <a:lumMod val="45000"/>
                    <a:lumOff val="55000"/>
                    <a:alpha val="47000"/>
                  </a:srgbClr>
                </a:gs>
                <a:gs pos="100000">
                  <a:srgbClr val="A5A5A5">
                    <a:lumMod val="30000"/>
                    <a:lumOff val="70000"/>
                    <a:alpha val="54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70247" lvl="1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0800000">
              <a:off x="190916" y="1553001"/>
              <a:ext cx="0" cy="707853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חץ למטה 19"/>
          <p:cNvSpPr/>
          <p:nvPr/>
        </p:nvSpPr>
        <p:spPr bwMode="auto">
          <a:xfrm rot="5400000" flipH="1">
            <a:off x="1035819" y="3116251"/>
            <a:ext cx="367960" cy="2153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rot="5400000">
            <a:off x="1219805" y="3300233"/>
            <a:ext cx="0" cy="2153834"/>
          </a:xfrm>
          <a:prstGeom prst="line">
            <a:avLst/>
          </a:prstGeom>
          <a:solidFill>
            <a:srgbClr val="8DB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ktangel med afrundet, diagonalt hjørne 23"/>
          <p:cNvSpPr/>
          <p:nvPr/>
        </p:nvSpPr>
        <p:spPr>
          <a:xfrm>
            <a:off x="199654" y="4003606"/>
            <a:ext cx="2023835" cy="41624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Metadata Mgmt.</a:t>
            </a:r>
          </a:p>
        </p:txBody>
      </p:sp>
      <p:sp>
        <p:nvSpPr>
          <p:cNvPr id="115" name="חץ למטה 19"/>
          <p:cNvSpPr/>
          <p:nvPr/>
        </p:nvSpPr>
        <p:spPr bwMode="auto">
          <a:xfrm rot="16200000" flipH="1">
            <a:off x="5479496" y="3114451"/>
            <a:ext cx="367200" cy="2153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16200000">
            <a:off x="5663089" y="2937743"/>
            <a:ext cx="0" cy="2153834"/>
          </a:xfrm>
          <a:prstGeom prst="line">
            <a:avLst/>
          </a:prstGeom>
          <a:solidFill>
            <a:srgbClr val="8DB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חץ למטה 19"/>
          <p:cNvSpPr/>
          <p:nvPr/>
        </p:nvSpPr>
        <p:spPr bwMode="auto">
          <a:xfrm rot="16200000" flipH="1">
            <a:off x="7705255" y="3114598"/>
            <a:ext cx="367200" cy="2153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811932" y="4014660"/>
            <a:ext cx="2153834" cy="0"/>
          </a:xfrm>
          <a:prstGeom prst="line">
            <a:avLst/>
          </a:prstGeom>
          <a:solidFill>
            <a:srgbClr val="8DB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ektangel med afrundet, diagonalt hjørne 23"/>
          <p:cNvSpPr/>
          <p:nvPr/>
        </p:nvSpPr>
        <p:spPr>
          <a:xfrm>
            <a:off x="6875093" y="4003607"/>
            <a:ext cx="2027520" cy="40650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Fulfillment</a:t>
            </a:r>
          </a:p>
        </p:txBody>
      </p:sp>
      <p:cxnSp>
        <p:nvCxnSpPr>
          <p:cNvPr id="71" name="מחבר ישר 70"/>
          <p:cNvCxnSpPr/>
          <p:nvPr/>
        </p:nvCxnSpPr>
        <p:spPr bwMode="auto">
          <a:xfrm>
            <a:off x="6871340" y="4000480"/>
            <a:ext cx="202752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024655" y="1525910"/>
            <a:ext cx="2657330" cy="383510"/>
          </a:xfrm>
          <a:prstGeom prst="rect">
            <a:avLst/>
          </a:prstGeom>
          <a:noFill/>
          <a:ln>
            <a:noFill/>
          </a:ln>
        </p:spPr>
        <p:txBody>
          <a:bodyPr lIns="99926" tIns="49963" rIns="99926" bIns="49963" anchor="ctr"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defTabSz="999231" eaLnBrk="1" hangingPunct="1">
              <a:spcBef>
                <a:spcPct val="0"/>
              </a:spcBef>
              <a:buSzTx/>
            </a:pPr>
            <a:r>
              <a:rPr lang="en-US" sz="2600" b="1" dirty="0">
                <a:solidFill>
                  <a:srgbClr val="B20837"/>
                </a:solidFill>
                <a:cs typeface="Arial" pitchFamily="34" charset="0"/>
              </a:rPr>
              <a:t>Network Zone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7592" y="1942574"/>
            <a:ext cx="2186437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7" indent="-127397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Shared Catalog </a:t>
            </a:r>
            <a:r>
              <a:rPr lang="en-US" sz="1200" dirty="0">
                <a:solidFill>
                  <a:prstClr val="black"/>
                </a:solidFill>
              </a:rPr>
              <a:t> with Institution level annotations</a:t>
            </a:r>
          </a:p>
          <a:p>
            <a:pPr marL="127397" indent="-127397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Centrally-Managed Cataloging definitions</a:t>
            </a:r>
            <a:r>
              <a:rPr lang="en-US" sz="1200" dirty="0">
                <a:solidFill>
                  <a:prstClr val="black"/>
                </a:solidFill>
              </a:rPr>
              <a:t> (Normalization, Templates)  </a:t>
            </a:r>
          </a:p>
          <a:p>
            <a:pPr marL="127397" indent="-127397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Centralized Primo Publishing</a:t>
            </a:r>
          </a:p>
          <a:p>
            <a:pPr marL="127397" indent="-127397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Shared Import Profile Templates</a:t>
            </a:r>
          </a:p>
          <a:p>
            <a:pPr marL="127397" indent="-127397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Option to </a:t>
            </a:r>
            <a:r>
              <a:rPr lang="en-US" sz="1200" b="1" dirty="0">
                <a:solidFill>
                  <a:prstClr val="black"/>
                </a:solidFill>
              </a:rPr>
              <a:t>work only in the NZ </a:t>
            </a:r>
            <a:r>
              <a:rPr lang="en-US" sz="1200" dirty="0">
                <a:solidFill>
                  <a:prstClr val="black"/>
                </a:solidFill>
              </a:rPr>
              <a:t>shared </a:t>
            </a:r>
            <a:r>
              <a:rPr lang="en-US" sz="1200" dirty="0" smtClean="0">
                <a:solidFill>
                  <a:prstClr val="black"/>
                </a:solidFill>
              </a:rPr>
              <a:t>catalog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53340" y="1942574"/>
            <a:ext cx="215129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Collaborative Acquisitions</a:t>
            </a:r>
            <a:r>
              <a:rPr lang="en-US" sz="1200" dirty="0">
                <a:solidFill>
                  <a:prstClr val="black"/>
                </a:solidFill>
              </a:rPr>
              <a:t>:</a:t>
            </a:r>
          </a:p>
          <a:p>
            <a:pPr marL="254794" lvl="1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Joint Acquisitions </a:t>
            </a:r>
            <a:r>
              <a:rPr lang="en-US" sz="1200" dirty="0">
                <a:solidFill>
                  <a:prstClr val="black"/>
                </a:solidFill>
              </a:rPr>
              <a:t>– central mgmt. &amp; purchasing</a:t>
            </a:r>
          </a:p>
          <a:p>
            <a:pPr marL="254794" lvl="1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Joint Negotiations </a:t>
            </a:r>
            <a:r>
              <a:rPr lang="en-US" sz="1200" dirty="0">
                <a:solidFill>
                  <a:prstClr val="black"/>
                </a:solidFill>
              </a:rPr>
              <a:t>– central mgmt. &amp; institution level purchasing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Consortial PDA 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Shared Vendor Management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89723" y="1942575"/>
            <a:ext cx="214065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Consortial Resource Sharing </a:t>
            </a:r>
            <a:r>
              <a:rPr lang="en-US" sz="1200" dirty="0">
                <a:solidFill>
                  <a:prstClr val="black"/>
                </a:solidFill>
              </a:rPr>
              <a:t>(ISO ILL)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External Broker Integrations </a:t>
            </a:r>
            <a:r>
              <a:rPr lang="en-US" sz="1200" dirty="0">
                <a:solidFill>
                  <a:prstClr val="black"/>
                </a:solidFill>
              </a:rPr>
              <a:t>– OCLC Navigator, Relais D2D, INN-Reach, ILLiad, VDX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Centralized Management of Resource Sharing Configurations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11927" y="1942574"/>
            <a:ext cx="214887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Walk-in Loaning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Direct Requesting </a:t>
            </a:r>
            <a:r>
              <a:rPr lang="en-US" sz="1200" dirty="0">
                <a:solidFill>
                  <a:prstClr val="black"/>
                </a:solidFill>
              </a:rPr>
              <a:t>(in non-home institution)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Return anywhere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Centralized Management of Policies and Terms of Use</a:t>
            </a:r>
          </a:p>
          <a:p>
            <a:pPr marL="127397" indent="-127397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Pickup anywhere </a:t>
            </a:r>
            <a:r>
              <a:rPr lang="en-US" sz="1200" dirty="0">
                <a:solidFill>
                  <a:prstClr val="black"/>
                </a:solidFill>
              </a:rPr>
              <a:t>– planned for H1 2016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Strong Support for Consortia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5" name="חץ למטה 19"/>
          <p:cNvSpPr/>
          <p:nvPr/>
        </p:nvSpPr>
        <p:spPr bwMode="auto">
          <a:xfrm rot="5400000" flipH="1">
            <a:off x="3263389" y="3117151"/>
            <a:ext cx="367200" cy="21538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3446995" y="3294747"/>
            <a:ext cx="0" cy="2153834"/>
          </a:xfrm>
          <a:prstGeom prst="line">
            <a:avLst/>
          </a:prstGeom>
          <a:solidFill>
            <a:srgbClr val="8DB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7" name="Rektangel med afrundet, diagonalt hjørne 23"/>
          <p:cNvSpPr/>
          <p:nvPr/>
        </p:nvSpPr>
        <p:spPr>
          <a:xfrm>
            <a:off x="2423572" y="4003607"/>
            <a:ext cx="2027520" cy="39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cs typeface="Arial" charset="0"/>
              </a:rPr>
              <a:t>Acquisitions</a:t>
            </a:r>
            <a:r>
              <a:rPr lang="en-US" sz="1700" b="1" dirty="0">
                <a:solidFill>
                  <a:prstClr val="white"/>
                </a:solidFill>
                <a:cs typeface="Arial" charset="0"/>
              </a:rPr>
              <a:t> </a:t>
            </a:r>
          </a:p>
        </p:txBody>
      </p:sp>
      <p:sp>
        <p:nvSpPr>
          <p:cNvPr id="142" name="Rektangel med afrundet, diagonalt hjørne 23"/>
          <p:cNvSpPr/>
          <p:nvPr/>
        </p:nvSpPr>
        <p:spPr>
          <a:xfrm>
            <a:off x="3529847" y="4410185"/>
            <a:ext cx="2038468" cy="41624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Analytics</a:t>
            </a:r>
          </a:p>
        </p:txBody>
      </p:sp>
      <p:sp>
        <p:nvSpPr>
          <p:cNvPr id="151" name="Rektangel med afrundet, diagonalt hjørne 23"/>
          <p:cNvSpPr/>
          <p:nvPr/>
        </p:nvSpPr>
        <p:spPr>
          <a:xfrm>
            <a:off x="3529844" y="4840717"/>
            <a:ext cx="2038463" cy="41624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prstClr val="white"/>
                </a:solidFill>
                <a:latin typeface="Calibri" pitchFamily="34" charset="0"/>
              </a:rPr>
              <a:t>Administration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1197053" y="3610534"/>
            <a:ext cx="993532" cy="2872501"/>
            <a:chOff x="256951" y="4831020"/>
            <a:chExt cx="2881037" cy="1552279"/>
          </a:xfrm>
        </p:grpSpPr>
        <p:grpSp>
          <p:nvGrpSpPr>
            <p:cNvPr id="185" name="Group 184"/>
            <p:cNvGrpSpPr/>
            <p:nvPr/>
          </p:nvGrpSpPr>
          <p:grpSpPr>
            <a:xfrm rot="16200000">
              <a:off x="1382600" y="4627911"/>
              <a:ext cx="638987" cy="2871789"/>
              <a:chOff x="190916" y="1552999"/>
              <a:chExt cx="1209529" cy="707856"/>
            </a:xfrm>
          </p:grpSpPr>
          <p:sp>
            <p:nvSpPr>
              <p:cNvPr id="186" name="חץ למטה 19"/>
              <p:cNvSpPr/>
              <p:nvPr/>
            </p:nvSpPr>
            <p:spPr bwMode="auto">
              <a:xfrm rot="10800000" flipH="1">
                <a:off x="190919" y="1552999"/>
                <a:ext cx="1209526" cy="707853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  <a:alpha val="12000"/>
                    </a:srgbClr>
                  </a:gs>
                  <a:gs pos="66000">
                    <a:srgbClr val="A5A5A5">
                      <a:lumMod val="45000"/>
                      <a:lumOff val="55000"/>
                      <a:alpha val="30000"/>
                    </a:srgbClr>
                  </a:gs>
                  <a:gs pos="83000">
                    <a:srgbClr val="A5A5A5">
                      <a:lumMod val="45000"/>
                      <a:lumOff val="55000"/>
                      <a:alpha val="47000"/>
                    </a:srgbClr>
                  </a:gs>
                  <a:gs pos="100000">
                    <a:srgbClr val="A5A5A5">
                      <a:lumMod val="30000"/>
                      <a:lumOff val="70000"/>
                      <a:alpha val="54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190916" y="1553002"/>
                <a:ext cx="0" cy="70785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 rot="5400000">
              <a:off x="921478" y="4166493"/>
              <a:ext cx="1551983" cy="2881037"/>
              <a:chOff x="190556" y="1550719"/>
              <a:chExt cx="2937725" cy="710135"/>
            </a:xfrm>
          </p:grpSpPr>
          <p:sp>
            <p:nvSpPr>
              <p:cNvPr id="191" name="חץ למטה 19"/>
              <p:cNvSpPr/>
              <p:nvPr/>
            </p:nvSpPr>
            <p:spPr bwMode="auto">
              <a:xfrm rot="10800000" flipH="1">
                <a:off x="190556" y="1550719"/>
                <a:ext cx="2937725" cy="707853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9" name="חץ למטה 19"/>
              <p:cNvSpPr/>
              <p:nvPr/>
            </p:nvSpPr>
            <p:spPr bwMode="auto">
              <a:xfrm rot="10800000" flipH="1">
                <a:off x="190919" y="1552998"/>
                <a:ext cx="1515572" cy="707853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  <a:alpha val="12000"/>
                    </a:srgbClr>
                  </a:gs>
                  <a:gs pos="66000">
                    <a:srgbClr val="A5A5A5">
                      <a:lumMod val="45000"/>
                      <a:lumOff val="55000"/>
                      <a:alpha val="30000"/>
                    </a:srgbClr>
                  </a:gs>
                  <a:gs pos="83000">
                    <a:srgbClr val="A5A5A5">
                      <a:lumMod val="45000"/>
                      <a:lumOff val="55000"/>
                      <a:alpha val="47000"/>
                    </a:srgbClr>
                  </a:gs>
                  <a:gs pos="100000">
                    <a:srgbClr val="A5A5A5">
                      <a:lumMod val="30000"/>
                      <a:lumOff val="70000"/>
                      <a:alpha val="54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190916" y="1553001"/>
                <a:ext cx="0" cy="70785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64"/>
          <p:cNvSpPr/>
          <p:nvPr/>
        </p:nvSpPr>
        <p:spPr>
          <a:xfrm>
            <a:off x="304110" y="4604831"/>
            <a:ext cx="267940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Centralized Mgmt. of Configuration Tables 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Centralized Mgmt. of Notification Templates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Network Level  User Accounts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Central job monitoring </a:t>
            </a:r>
            <a:endParaRPr lang="en-US" sz="1050" dirty="0">
              <a:solidFill>
                <a:prstClr val="black"/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 rot="16200000">
            <a:off x="6763290" y="3610708"/>
            <a:ext cx="993532" cy="2872151"/>
            <a:chOff x="256945" y="4831207"/>
            <a:chExt cx="2881037" cy="1552090"/>
          </a:xfrm>
        </p:grpSpPr>
        <p:grpSp>
          <p:nvGrpSpPr>
            <p:cNvPr id="193" name="Group 192"/>
            <p:cNvGrpSpPr/>
            <p:nvPr/>
          </p:nvGrpSpPr>
          <p:grpSpPr>
            <a:xfrm rot="16200000">
              <a:off x="1226191" y="4471507"/>
              <a:ext cx="951795" cy="2871786"/>
              <a:chOff x="190916" y="1552999"/>
              <a:chExt cx="1801638" cy="707855"/>
            </a:xfrm>
          </p:grpSpPr>
          <p:sp>
            <p:nvSpPr>
              <p:cNvPr id="198" name="חץ למטה 19"/>
              <p:cNvSpPr/>
              <p:nvPr/>
            </p:nvSpPr>
            <p:spPr bwMode="auto">
              <a:xfrm rot="10800000" flipH="1">
                <a:off x="190918" y="1552999"/>
                <a:ext cx="1801636" cy="707853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  <a:alpha val="12000"/>
                    </a:srgbClr>
                  </a:gs>
                  <a:gs pos="66000">
                    <a:srgbClr val="A5A5A5">
                      <a:lumMod val="45000"/>
                      <a:lumOff val="55000"/>
                      <a:alpha val="30000"/>
                    </a:srgbClr>
                  </a:gs>
                  <a:gs pos="83000">
                    <a:srgbClr val="A5A5A5">
                      <a:lumMod val="45000"/>
                      <a:lumOff val="55000"/>
                      <a:alpha val="47000"/>
                    </a:srgbClr>
                  </a:gs>
                  <a:gs pos="100000">
                    <a:srgbClr val="A5A5A5">
                      <a:lumMod val="30000"/>
                      <a:lumOff val="70000"/>
                      <a:alpha val="54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 rot="10800000">
                <a:off x="190916" y="1553001"/>
                <a:ext cx="0" cy="707853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/>
            <p:nvPr/>
          </p:nvGrpSpPr>
          <p:grpSpPr>
            <a:xfrm rot="5400000">
              <a:off x="916793" y="4171359"/>
              <a:ext cx="1552090" cy="2871786"/>
              <a:chOff x="190915" y="1552999"/>
              <a:chExt cx="2937929" cy="707855"/>
            </a:xfrm>
          </p:grpSpPr>
          <p:sp>
            <p:nvSpPr>
              <p:cNvPr id="195" name="חץ למטה 19"/>
              <p:cNvSpPr/>
              <p:nvPr/>
            </p:nvSpPr>
            <p:spPr bwMode="auto">
              <a:xfrm rot="10800000" flipH="1">
                <a:off x="190915" y="1552999"/>
                <a:ext cx="2937929" cy="707853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6" name="חץ למטה 19"/>
              <p:cNvSpPr/>
              <p:nvPr/>
            </p:nvSpPr>
            <p:spPr bwMode="auto">
              <a:xfrm rot="10800000" flipH="1">
                <a:off x="190918" y="1552999"/>
                <a:ext cx="1728397" cy="707853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  <a:alpha val="12000"/>
                    </a:srgbClr>
                  </a:gs>
                  <a:gs pos="66000">
                    <a:srgbClr val="A5A5A5">
                      <a:lumMod val="45000"/>
                      <a:lumOff val="55000"/>
                      <a:alpha val="30000"/>
                    </a:srgbClr>
                  </a:gs>
                  <a:gs pos="83000">
                    <a:srgbClr val="A5A5A5">
                      <a:lumMod val="45000"/>
                      <a:lumOff val="55000"/>
                      <a:alpha val="47000"/>
                    </a:srgbClr>
                  </a:gs>
                  <a:gs pos="100000">
                    <a:srgbClr val="A5A5A5">
                      <a:lumMod val="30000"/>
                      <a:lumOff val="70000"/>
                      <a:alpha val="54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70247" lv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 rot="10800000">
                <a:off x="190916" y="1553001"/>
                <a:ext cx="0" cy="70785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/>
          <p:cNvSpPr/>
          <p:nvPr/>
        </p:nvSpPr>
        <p:spPr>
          <a:xfrm>
            <a:off x="5906465" y="4604831"/>
            <a:ext cx="22087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Shared Community Reports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prstClr val="black"/>
                </a:solidFill>
              </a:rPr>
              <a:t>Network Level Reporting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5044608" y="4554028"/>
            <a:ext cx="859688" cy="167456"/>
            <a:chOff x="3001429" y="2172634"/>
            <a:chExt cx="641964" cy="125046"/>
          </a:xfrm>
          <a:solidFill>
            <a:schemeClr val="bg1"/>
          </a:solidFill>
        </p:grpSpPr>
        <p:cxnSp>
          <p:nvCxnSpPr>
            <p:cNvPr id="201" name="Straight Connector 200"/>
            <p:cNvCxnSpPr/>
            <p:nvPr/>
          </p:nvCxnSpPr>
          <p:spPr>
            <a:xfrm flipV="1">
              <a:off x="3001429" y="2237167"/>
              <a:ext cx="509601" cy="1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Flowchart: Extract 201"/>
            <p:cNvSpPr/>
            <p:nvPr/>
          </p:nvSpPr>
          <p:spPr>
            <a:xfrm rot="5400000">
              <a:off x="3518348" y="2172634"/>
              <a:ext cx="125046" cy="125045"/>
            </a:xfrm>
            <a:prstGeom prst="flowChartExtract">
              <a:avLst/>
            </a:prstGeom>
            <a:grpFill/>
            <a:ln w="25400" cap="rnd">
              <a:solidFill>
                <a:schemeClr val="bg1"/>
              </a:solidFill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 rot="10800000">
            <a:off x="3046333" y="4980527"/>
            <a:ext cx="709724" cy="167456"/>
            <a:chOff x="3001427" y="2172634"/>
            <a:chExt cx="529980" cy="125046"/>
          </a:xfrm>
          <a:solidFill>
            <a:schemeClr val="bg1"/>
          </a:solidFill>
        </p:grpSpPr>
        <p:cxnSp>
          <p:nvCxnSpPr>
            <p:cNvPr id="204" name="Straight Connector 203"/>
            <p:cNvCxnSpPr>
              <a:endCxn id="205" idx="2"/>
            </p:cNvCxnSpPr>
            <p:nvPr/>
          </p:nvCxnSpPr>
          <p:spPr>
            <a:xfrm rot="10800000" flipH="1">
              <a:off x="3001427" y="2235156"/>
              <a:ext cx="404936" cy="2012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Flowchart: Extract 204"/>
            <p:cNvSpPr/>
            <p:nvPr/>
          </p:nvSpPr>
          <p:spPr>
            <a:xfrm rot="5400000">
              <a:off x="3406362" y="2172634"/>
              <a:ext cx="125046" cy="125045"/>
            </a:xfrm>
            <a:prstGeom prst="flowChartExtract">
              <a:avLst/>
            </a:prstGeom>
            <a:grpFill/>
            <a:ln w="25400" cap="rnd">
              <a:solidFill>
                <a:schemeClr val="bg1"/>
              </a:solidFill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26631" y="4013585"/>
            <a:ext cx="187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Resource Sharing </a:t>
            </a:r>
          </a:p>
        </p:txBody>
      </p:sp>
      <p:sp>
        <p:nvSpPr>
          <p:cNvPr id="76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37402"/>
            <a:ext cx="8282083" cy="6332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Collaborative Acquisitions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528" y="1248808"/>
            <a:ext cx="3830980" cy="4841560"/>
          </a:xfrm>
          <a:prstGeom prst="rect">
            <a:avLst/>
          </a:prstGeom>
          <a:noFill/>
        </p:spPr>
        <p:txBody>
          <a:bodyPr wrap="square" lIns="62718" tIns="31358" rIns="62718" bIns="31358" rtlCol="1">
            <a:spAutoFit/>
          </a:bodyPr>
          <a:lstStyle/>
          <a:p>
            <a:pPr lvl="1" fontAlgn="base"/>
            <a:r>
              <a:rPr lang="en-US" sz="2400" b="1" dirty="0">
                <a:solidFill>
                  <a:srgbClr val="B20837"/>
                </a:solidFill>
              </a:rPr>
              <a:t>Central </a:t>
            </a:r>
            <a:r>
              <a:rPr lang="en-US" sz="2400" b="1" dirty="0" smtClean="0">
                <a:solidFill>
                  <a:srgbClr val="B20837"/>
                </a:solidFill>
              </a:rPr>
              <a:t>Acquisitions</a:t>
            </a:r>
            <a:endParaRPr lang="en-US" dirty="0">
              <a:solidFill>
                <a:prstClr val="black"/>
              </a:solidFill>
            </a:endParaRP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Central management and purchasing of Electronic Resources</a:t>
            </a:r>
          </a:p>
          <a:p>
            <a:pPr lvl="1" fontAlgn="base"/>
            <a:endParaRPr lang="en-US" dirty="0">
              <a:solidFill>
                <a:prstClr val="black"/>
              </a:solidFill>
            </a:endParaRPr>
          </a:p>
          <a:p>
            <a:pPr lvl="1" fontAlgn="base"/>
            <a:r>
              <a:rPr lang="en-US" sz="2400" b="1" dirty="0" smtClean="0">
                <a:solidFill>
                  <a:srgbClr val="B20837"/>
                </a:solidFill>
              </a:rPr>
              <a:t>Central Negotiations</a:t>
            </a:r>
            <a:endParaRPr lang="en-US" b="1" dirty="0">
              <a:solidFill>
                <a:srgbClr val="7C4299">
                  <a:lumMod val="50000"/>
                </a:srgbClr>
              </a:solidFill>
            </a:endParaRP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Central </a:t>
            </a:r>
            <a:r>
              <a:rPr lang="en-US" dirty="0" smtClean="0">
                <a:solidFill>
                  <a:prstClr val="black"/>
                </a:solidFill>
              </a:rPr>
              <a:t>negotiation management of license and content </a:t>
            </a:r>
            <a:r>
              <a:rPr lang="en-US" dirty="0">
                <a:solidFill>
                  <a:prstClr val="black"/>
                </a:solidFill>
              </a:rPr>
              <a:t>of Electronic Resources  with distributed purchasing by </a:t>
            </a:r>
            <a:r>
              <a:rPr lang="en-US" dirty="0" smtClean="0">
                <a:solidFill>
                  <a:prstClr val="black"/>
                </a:solidFill>
              </a:rPr>
              <a:t>members</a:t>
            </a:r>
          </a:p>
          <a:p>
            <a:pPr lvl="1" fontAlgn="base"/>
            <a:endParaRPr lang="en-US" sz="2400" dirty="0">
              <a:solidFill>
                <a:srgbClr val="B20837"/>
              </a:solidFill>
            </a:endParaRPr>
          </a:p>
          <a:p>
            <a:pPr lvl="1" fontAlgn="base"/>
            <a:r>
              <a:rPr lang="en-US" sz="2400" b="1" dirty="0">
                <a:solidFill>
                  <a:srgbClr val="B20837"/>
                </a:solidFill>
              </a:rPr>
              <a:t>Shared </a:t>
            </a:r>
            <a:r>
              <a:rPr lang="en-US" sz="2400" b="1" dirty="0" smtClean="0">
                <a:solidFill>
                  <a:srgbClr val="B20837"/>
                </a:solidFill>
              </a:rPr>
              <a:t>Vendors</a:t>
            </a:r>
            <a:endParaRPr lang="en-US" sz="1650" dirty="0">
              <a:solidFill>
                <a:prstClr val="black"/>
              </a:solidFill>
            </a:endParaRPr>
          </a:p>
          <a:p>
            <a:pPr lvl="1" fontAlgn="base"/>
            <a:r>
              <a:rPr lang="en-US" dirty="0">
                <a:solidFill>
                  <a:prstClr val="black"/>
                </a:solidFill>
              </a:rPr>
              <a:t>Vendor records can be managed and shared in a collaborative network</a:t>
            </a:r>
          </a:p>
          <a:p>
            <a:pPr lvl="1" fontAlgn="base"/>
            <a:endParaRPr lang="en-US" sz="165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155" y="1426653"/>
            <a:ext cx="549157" cy="523172"/>
            <a:chOff x="0" y="3175"/>
            <a:chExt cx="7011988" cy="6680200"/>
          </a:xfrm>
          <a:solidFill>
            <a:schemeClr val="accent4"/>
          </a:solidFill>
        </p:grpSpPr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720725" y="2576513"/>
              <a:ext cx="3384550" cy="3386138"/>
            </a:xfrm>
            <a:custGeom>
              <a:avLst/>
              <a:gdLst>
                <a:gd name="T0" fmla="*/ 451 w 901"/>
                <a:gd name="T1" fmla="*/ 901 h 901"/>
                <a:gd name="T2" fmla="*/ 901 w 901"/>
                <a:gd name="T3" fmla="*/ 451 h 901"/>
                <a:gd name="T4" fmla="*/ 451 w 901"/>
                <a:gd name="T5" fmla="*/ 0 h 901"/>
                <a:gd name="T6" fmla="*/ 0 w 901"/>
                <a:gd name="T7" fmla="*/ 451 h 901"/>
                <a:gd name="T8" fmla="*/ 451 w 901"/>
                <a:gd name="T9" fmla="*/ 901 h 901"/>
                <a:gd name="T10" fmla="*/ 451 w 901"/>
                <a:gd name="T11" fmla="*/ 83 h 901"/>
                <a:gd name="T12" fmla="*/ 819 w 901"/>
                <a:gd name="T13" fmla="*/ 451 h 901"/>
                <a:gd name="T14" fmla="*/ 451 w 901"/>
                <a:gd name="T15" fmla="*/ 819 h 901"/>
                <a:gd name="T16" fmla="*/ 83 w 901"/>
                <a:gd name="T17" fmla="*/ 451 h 901"/>
                <a:gd name="T18" fmla="*/ 451 w 901"/>
                <a:gd name="T19" fmla="*/ 8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1" h="901">
                  <a:moveTo>
                    <a:pt x="451" y="901"/>
                  </a:moveTo>
                  <a:cubicBezTo>
                    <a:pt x="699" y="901"/>
                    <a:pt x="901" y="699"/>
                    <a:pt x="901" y="451"/>
                  </a:cubicBezTo>
                  <a:cubicBezTo>
                    <a:pt x="901" y="202"/>
                    <a:pt x="699" y="0"/>
                    <a:pt x="451" y="0"/>
                  </a:cubicBezTo>
                  <a:cubicBezTo>
                    <a:pt x="202" y="0"/>
                    <a:pt x="0" y="202"/>
                    <a:pt x="0" y="451"/>
                  </a:cubicBezTo>
                  <a:cubicBezTo>
                    <a:pt x="0" y="699"/>
                    <a:pt x="202" y="901"/>
                    <a:pt x="451" y="901"/>
                  </a:cubicBezTo>
                  <a:close/>
                  <a:moveTo>
                    <a:pt x="451" y="83"/>
                  </a:moveTo>
                  <a:cubicBezTo>
                    <a:pt x="654" y="83"/>
                    <a:pt x="819" y="248"/>
                    <a:pt x="819" y="451"/>
                  </a:cubicBezTo>
                  <a:cubicBezTo>
                    <a:pt x="819" y="654"/>
                    <a:pt x="654" y="819"/>
                    <a:pt x="451" y="819"/>
                  </a:cubicBezTo>
                  <a:cubicBezTo>
                    <a:pt x="248" y="819"/>
                    <a:pt x="83" y="654"/>
                    <a:pt x="83" y="451"/>
                  </a:cubicBezTo>
                  <a:cubicBezTo>
                    <a:pt x="83" y="248"/>
                    <a:pt x="248" y="83"/>
                    <a:pt x="45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1628775" y="3175000"/>
              <a:ext cx="1570038" cy="2155825"/>
            </a:xfrm>
            <a:custGeom>
              <a:avLst/>
              <a:gdLst>
                <a:gd name="T0" fmla="*/ 169 w 418"/>
                <a:gd name="T1" fmla="*/ 38 h 574"/>
                <a:gd name="T2" fmla="*/ 42 w 418"/>
                <a:gd name="T3" fmla="*/ 76 h 574"/>
                <a:gd name="T4" fmla="*/ 0 w 418"/>
                <a:gd name="T5" fmla="*/ 161 h 574"/>
                <a:gd name="T6" fmla="*/ 20 w 418"/>
                <a:gd name="T7" fmla="*/ 228 h 574"/>
                <a:gd name="T8" fmla="*/ 67 w 418"/>
                <a:gd name="T9" fmla="*/ 274 h 574"/>
                <a:gd name="T10" fmla="*/ 171 w 418"/>
                <a:gd name="T11" fmla="*/ 325 h 574"/>
                <a:gd name="T12" fmla="*/ 225 w 418"/>
                <a:gd name="T13" fmla="*/ 364 h 574"/>
                <a:gd name="T14" fmla="*/ 233 w 418"/>
                <a:gd name="T15" fmla="*/ 422 h 574"/>
                <a:gd name="T16" fmla="*/ 224 w 418"/>
                <a:gd name="T17" fmla="*/ 446 h 574"/>
                <a:gd name="T18" fmla="*/ 199 w 418"/>
                <a:gd name="T19" fmla="*/ 454 h 574"/>
                <a:gd name="T20" fmla="*/ 174 w 418"/>
                <a:gd name="T21" fmla="*/ 443 h 574"/>
                <a:gd name="T22" fmla="*/ 169 w 418"/>
                <a:gd name="T23" fmla="*/ 382 h 574"/>
                <a:gd name="T24" fmla="*/ 169 w 418"/>
                <a:gd name="T25" fmla="*/ 352 h 574"/>
                <a:gd name="T26" fmla="*/ 2 w 418"/>
                <a:gd name="T27" fmla="*/ 352 h 574"/>
                <a:gd name="T28" fmla="*/ 2 w 418"/>
                <a:gd name="T29" fmla="*/ 376 h 574"/>
                <a:gd name="T30" fmla="*/ 52 w 418"/>
                <a:gd name="T31" fmla="*/ 489 h 574"/>
                <a:gd name="T32" fmla="*/ 169 w 418"/>
                <a:gd name="T33" fmla="*/ 527 h 574"/>
                <a:gd name="T34" fmla="*/ 169 w 418"/>
                <a:gd name="T35" fmla="*/ 574 h 574"/>
                <a:gd name="T36" fmla="*/ 246 w 418"/>
                <a:gd name="T37" fmla="*/ 574 h 574"/>
                <a:gd name="T38" fmla="*/ 246 w 418"/>
                <a:gd name="T39" fmla="*/ 528 h 574"/>
                <a:gd name="T40" fmla="*/ 375 w 418"/>
                <a:gd name="T41" fmla="*/ 483 h 574"/>
                <a:gd name="T42" fmla="*/ 418 w 418"/>
                <a:gd name="T43" fmla="*/ 381 h 574"/>
                <a:gd name="T44" fmla="*/ 402 w 418"/>
                <a:gd name="T45" fmla="*/ 314 h 574"/>
                <a:gd name="T46" fmla="*/ 363 w 418"/>
                <a:gd name="T47" fmla="*/ 272 h 574"/>
                <a:gd name="T48" fmla="*/ 276 w 418"/>
                <a:gd name="T49" fmla="*/ 229 h 574"/>
                <a:gd name="T50" fmla="*/ 186 w 418"/>
                <a:gd name="T51" fmla="*/ 185 h 574"/>
                <a:gd name="T52" fmla="*/ 170 w 418"/>
                <a:gd name="T53" fmla="*/ 145 h 574"/>
                <a:gd name="T54" fmla="*/ 178 w 418"/>
                <a:gd name="T55" fmla="*/ 119 h 574"/>
                <a:gd name="T56" fmla="*/ 201 w 418"/>
                <a:gd name="T57" fmla="*/ 111 h 574"/>
                <a:gd name="T58" fmla="*/ 226 w 418"/>
                <a:gd name="T59" fmla="*/ 121 h 574"/>
                <a:gd name="T60" fmla="*/ 232 w 418"/>
                <a:gd name="T61" fmla="*/ 163 h 574"/>
                <a:gd name="T62" fmla="*/ 232 w 418"/>
                <a:gd name="T63" fmla="*/ 183 h 574"/>
                <a:gd name="T64" fmla="*/ 398 w 418"/>
                <a:gd name="T65" fmla="*/ 183 h 574"/>
                <a:gd name="T66" fmla="*/ 400 w 418"/>
                <a:gd name="T67" fmla="*/ 160 h 574"/>
                <a:gd name="T68" fmla="*/ 361 w 418"/>
                <a:gd name="T69" fmla="*/ 76 h 574"/>
                <a:gd name="T70" fmla="*/ 246 w 418"/>
                <a:gd name="T71" fmla="*/ 38 h 574"/>
                <a:gd name="T72" fmla="*/ 246 w 418"/>
                <a:gd name="T73" fmla="*/ 0 h 574"/>
                <a:gd name="T74" fmla="*/ 169 w 418"/>
                <a:gd name="T75" fmla="*/ 0 h 574"/>
                <a:gd name="T76" fmla="*/ 169 w 418"/>
                <a:gd name="T77" fmla="*/ 3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8" h="574">
                  <a:moveTo>
                    <a:pt x="169" y="38"/>
                  </a:moveTo>
                  <a:cubicBezTo>
                    <a:pt x="113" y="43"/>
                    <a:pt x="70" y="56"/>
                    <a:pt x="42" y="76"/>
                  </a:cubicBezTo>
                  <a:cubicBezTo>
                    <a:pt x="14" y="97"/>
                    <a:pt x="0" y="125"/>
                    <a:pt x="0" y="161"/>
                  </a:cubicBezTo>
                  <a:cubicBezTo>
                    <a:pt x="0" y="186"/>
                    <a:pt x="7" y="209"/>
                    <a:pt x="20" y="228"/>
                  </a:cubicBezTo>
                  <a:cubicBezTo>
                    <a:pt x="33" y="248"/>
                    <a:pt x="49" y="264"/>
                    <a:pt x="67" y="274"/>
                  </a:cubicBezTo>
                  <a:cubicBezTo>
                    <a:pt x="86" y="285"/>
                    <a:pt x="120" y="302"/>
                    <a:pt x="171" y="325"/>
                  </a:cubicBezTo>
                  <a:cubicBezTo>
                    <a:pt x="202" y="339"/>
                    <a:pt x="220" y="352"/>
                    <a:pt x="225" y="364"/>
                  </a:cubicBezTo>
                  <a:cubicBezTo>
                    <a:pt x="230" y="375"/>
                    <a:pt x="233" y="395"/>
                    <a:pt x="233" y="422"/>
                  </a:cubicBezTo>
                  <a:cubicBezTo>
                    <a:pt x="233" y="433"/>
                    <a:pt x="230" y="441"/>
                    <a:pt x="224" y="446"/>
                  </a:cubicBezTo>
                  <a:cubicBezTo>
                    <a:pt x="219" y="452"/>
                    <a:pt x="211" y="454"/>
                    <a:pt x="199" y="454"/>
                  </a:cubicBezTo>
                  <a:cubicBezTo>
                    <a:pt x="186" y="454"/>
                    <a:pt x="178" y="451"/>
                    <a:pt x="174" y="443"/>
                  </a:cubicBezTo>
                  <a:cubicBezTo>
                    <a:pt x="171" y="435"/>
                    <a:pt x="169" y="415"/>
                    <a:pt x="169" y="382"/>
                  </a:cubicBezTo>
                  <a:cubicBezTo>
                    <a:pt x="169" y="352"/>
                    <a:pt x="169" y="352"/>
                    <a:pt x="169" y="352"/>
                  </a:cubicBezTo>
                  <a:cubicBezTo>
                    <a:pt x="2" y="352"/>
                    <a:pt x="2" y="352"/>
                    <a:pt x="2" y="352"/>
                  </a:cubicBezTo>
                  <a:cubicBezTo>
                    <a:pt x="2" y="376"/>
                    <a:pt x="2" y="376"/>
                    <a:pt x="2" y="376"/>
                  </a:cubicBezTo>
                  <a:cubicBezTo>
                    <a:pt x="2" y="430"/>
                    <a:pt x="19" y="468"/>
                    <a:pt x="52" y="489"/>
                  </a:cubicBezTo>
                  <a:cubicBezTo>
                    <a:pt x="86" y="511"/>
                    <a:pt x="125" y="523"/>
                    <a:pt x="169" y="527"/>
                  </a:cubicBezTo>
                  <a:cubicBezTo>
                    <a:pt x="169" y="574"/>
                    <a:pt x="169" y="574"/>
                    <a:pt x="169" y="574"/>
                  </a:cubicBezTo>
                  <a:cubicBezTo>
                    <a:pt x="246" y="574"/>
                    <a:pt x="246" y="574"/>
                    <a:pt x="246" y="574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303" y="522"/>
                    <a:pt x="346" y="507"/>
                    <a:pt x="375" y="483"/>
                  </a:cubicBezTo>
                  <a:cubicBezTo>
                    <a:pt x="403" y="458"/>
                    <a:pt x="418" y="424"/>
                    <a:pt x="418" y="381"/>
                  </a:cubicBezTo>
                  <a:cubicBezTo>
                    <a:pt x="418" y="354"/>
                    <a:pt x="412" y="332"/>
                    <a:pt x="402" y="314"/>
                  </a:cubicBezTo>
                  <a:cubicBezTo>
                    <a:pt x="391" y="296"/>
                    <a:pt x="378" y="282"/>
                    <a:pt x="363" y="272"/>
                  </a:cubicBezTo>
                  <a:cubicBezTo>
                    <a:pt x="347" y="262"/>
                    <a:pt x="318" y="248"/>
                    <a:pt x="276" y="229"/>
                  </a:cubicBezTo>
                  <a:cubicBezTo>
                    <a:pt x="226" y="207"/>
                    <a:pt x="196" y="192"/>
                    <a:pt x="186" y="185"/>
                  </a:cubicBezTo>
                  <a:cubicBezTo>
                    <a:pt x="176" y="177"/>
                    <a:pt x="170" y="164"/>
                    <a:pt x="170" y="145"/>
                  </a:cubicBezTo>
                  <a:cubicBezTo>
                    <a:pt x="170" y="134"/>
                    <a:pt x="173" y="125"/>
                    <a:pt x="178" y="119"/>
                  </a:cubicBezTo>
                  <a:cubicBezTo>
                    <a:pt x="183" y="114"/>
                    <a:pt x="191" y="111"/>
                    <a:pt x="201" y="111"/>
                  </a:cubicBezTo>
                  <a:cubicBezTo>
                    <a:pt x="214" y="111"/>
                    <a:pt x="222" y="114"/>
                    <a:pt x="226" y="121"/>
                  </a:cubicBezTo>
                  <a:cubicBezTo>
                    <a:pt x="230" y="127"/>
                    <a:pt x="232" y="141"/>
                    <a:pt x="232" y="163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398" y="183"/>
                    <a:pt x="398" y="183"/>
                    <a:pt x="398" y="183"/>
                  </a:cubicBezTo>
                  <a:cubicBezTo>
                    <a:pt x="399" y="172"/>
                    <a:pt x="400" y="165"/>
                    <a:pt x="400" y="160"/>
                  </a:cubicBezTo>
                  <a:cubicBezTo>
                    <a:pt x="400" y="124"/>
                    <a:pt x="387" y="96"/>
                    <a:pt x="361" y="76"/>
                  </a:cubicBezTo>
                  <a:cubicBezTo>
                    <a:pt x="336" y="56"/>
                    <a:pt x="297" y="43"/>
                    <a:pt x="246" y="3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16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0" y="3175"/>
              <a:ext cx="7011988" cy="6680200"/>
            </a:xfrm>
            <a:custGeom>
              <a:avLst/>
              <a:gdLst>
                <a:gd name="T0" fmla="*/ 1693 w 1867"/>
                <a:gd name="T1" fmla="*/ 273 h 1778"/>
                <a:gd name="T2" fmla="*/ 1555 w 1867"/>
                <a:gd name="T3" fmla="*/ 0 h 1778"/>
                <a:gd name="T4" fmla="*/ 378 w 1867"/>
                <a:gd name="T5" fmla="*/ 345 h 1778"/>
                <a:gd name="T6" fmla="*/ 515 w 1867"/>
                <a:gd name="T7" fmla="*/ 506 h 1778"/>
                <a:gd name="T8" fmla="*/ 359 w 1867"/>
                <a:gd name="T9" fmla="*/ 560 h 1778"/>
                <a:gd name="T10" fmla="*/ 313 w 1867"/>
                <a:gd name="T11" fmla="*/ 585 h 1778"/>
                <a:gd name="T12" fmla="*/ 284 w 1867"/>
                <a:gd name="T13" fmla="*/ 603 h 1778"/>
                <a:gd name="T14" fmla="*/ 261 w 1867"/>
                <a:gd name="T15" fmla="*/ 620 h 1778"/>
                <a:gd name="T16" fmla="*/ 237 w 1867"/>
                <a:gd name="T17" fmla="*/ 638 h 1778"/>
                <a:gd name="T18" fmla="*/ 213 w 1867"/>
                <a:gd name="T19" fmla="*/ 659 h 1778"/>
                <a:gd name="T20" fmla="*/ 193 w 1867"/>
                <a:gd name="T21" fmla="*/ 678 h 1778"/>
                <a:gd name="T22" fmla="*/ 169 w 1867"/>
                <a:gd name="T23" fmla="*/ 703 h 1778"/>
                <a:gd name="T24" fmla="*/ 151 w 1867"/>
                <a:gd name="T25" fmla="*/ 723 h 1778"/>
                <a:gd name="T26" fmla="*/ 133 w 1867"/>
                <a:gd name="T27" fmla="*/ 745 h 1778"/>
                <a:gd name="T28" fmla="*/ 116 w 1867"/>
                <a:gd name="T29" fmla="*/ 769 h 1778"/>
                <a:gd name="T30" fmla="*/ 99 w 1867"/>
                <a:gd name="T31" fmla="*/ 794 h 1778"/>
                <a:gd name="T32" fmla="*/ 83 w 1867"/>
                <a:gd name="T33" fmla="*/ 821 h 1778"/>
                <a:gd name="T34" fmla="*/ 69 w 1867"/>
                <a:gd name="T35" fmla="*/ 848 h 1778"/>
                <a:gd name="T36" fmla="*/ 56 w 1867"/>
                <a:gd name="T37" fmla="*/ 876 h 1778"/>
                <a:gd name="T38" fmla="*/ 12 w 1867"/>
                <a:gd name="T39" fmla="*/ 1017 h 1778"/>
                <a:gd name="T40" fmla="*/ 7 w 1867"/>
                <a:gd name="T41" fmla="*/ 1045 h 1778"/>
                <a:gd name="T42" fmla="*/ 3 w 1867"/>
                <a:gd name="T43" fmla="*/ 1074 h 1778"/>
                <a:gd name="T44" fmla="*/ 1 w 1867"/>
                <a:gd name="T45" fmla="*/ 1104 h 1778"/>
                <a:gd name="T46" fmla="*/ 11 w 1867"/>
                <a:gd name="T47" fmla="*/ 1249 h 1778"/>
                <a:gd name="T48" fmla="*/ 1748 w 1867"/>
                <a:gd name="T49" fmla="*/ 1778 h 1778"/>
                <a:gd name="T50" fmla="*/ 1820 w 1867"/>
                <a:gd name="T51" fmla="*/ 1361 h 1778"/>
                <a:gd name="T52" fmla="*/ 1743 w 1867"/>
                <a:gd name="T53" fmla="*/ 1087 h 1778"/>
                <a:gd name="T54" fmla="*/ 1794 w 1867"/>
                <a:gd name="T55" fmla="*/ 961 h 1778"/>
                <a:gd name="T56" fmla="*/ 1867 w 1867"/>
                <a:gd name="T57" fmla="*/ 545 h 1778"/>
                <a:gd name="T58" fmla="*/ 552 w 1867"/>
                <a:gd name="T59" fmla="*/ 309 h 1778"/>
                <a:gd name="T60" fmla="*/ 1519 w 1867"/>
                <a:gd name="T61" fmla="*/ 309 h 1778"/>
                <a:gd name="T62" fmla="*/ 967 w 1867"/>
                <a:gd name="T63" fmla="*/ 582 h 1778"/>
                <a:gd name="T64" fmla="*/ 1592 w 1867"/>
                <a:gd name="T65" fmla="*/ 382 h 1778"/>
                <a:gd name="T66" fmla="*/ 74 w 1867"/>
                <a:gd name="T67" fmla="*/ 1102 h 1778"/>
                <a:gd name="T68" fmla="*/ 77 w 1867"/>
                <a:gd name="T69" fmla="*/ 1073 h 1778"/>
                <a:gd name="T70" fmla="*/ 80 w 1867"/>
                <a:gd name="T71" fmla="*/ 1045 h 1778"/>
                <a:gd name="T72" fmla="*/ 85 w 1867"/>
                <a:gd name="T73" fmla="*/ 1018 h 1778"/>
                <a:gd name="T74" fmla="*/ 92 w 1867"/>
                <a:gd name="T75" fmla="*/ 991 h 1778"/>
                <a:gd name="T76" fmla="*/ 99 w 1867"/>
                <a:gd name="T77" fmla="*/ 965 h 1778"/>
                <a:gd name="T78" fmla="*/ 108 w 1867"/>
                <a:gd name="T79" fmla="*/ 939 h 1778"/>
                <a:gd name="T80" fmla="*/ 128 w 1867"/>
                <a:gd name="T81" fmla="*/ 893 h 1778"/>
                <a:gd name="T82" fmla="*/ 139 w 1867"/>
                <a:gd name="T83" fmla="*/ 870 h 1778"/>
                <a:gd name="T84" fmla="*/ 152 w 1867"/>
                <a:gd name="T85" fmla="*/ 847 h 1778"/>
                <a:gd name="T86" fmla="*/ 166 w 1867"/>
                <a:gd name="T87" fmla="*/ 824 h 1778"/>
                <a:gd name="T88" fmla="*/ 181 w 1867"/>
                <a:gd name="T89" fmla="*/ 803 h 1778"/>
                <a:gd name="T90" fmla="*/ 197 w 1867"/>
                <a:gd name="T91" fmla="*/ 781 h 1778"/>
                <a:gd name="T92" fmla="*/ 643 w 1867"/>
                <a:gd name="T93" fmla="*/ 566 h 1778"/>
                <a:gd name="T94" fmla="*/ 73 w 1867"/>
                <a:gd name="T95" fmla="*/ 1121 h 1778"/>
                <a:gd name="T96" fmla="*/ 1519 w 1867"/>
                <a:gd name="T97" fmla="*/ 1123 h 1778"/>
                <a:gd name="T98" fmla="*/ 1067 w 1867"/>
                <a:gd name="T99" fmla="*/ 654 h 1778"/>
                <a:gd name="T100" fmla="*/ 1191 w 1867"/>
                <a:gd name="T101" fmla="*/ 1469 h 1778"/>
                <a:gd name="T102" fmla="*/ 1191 w 1867"/>
                <a:gd name="T103" fmla="*/ 1469 h 1778"/>
                <a:gd name="T104" fmla="*/ 1592 w 1867"/>
                <a:gd name="T105" fmla="*/ 119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7" h="1778">
                  <a:moveTo>
                    <a:pt x="1766" y="545"/>
                  </a:moveTo>
                  <a:cubicBezTo>
                    <a:pt x="1766" y="345"/>
                    <a:pt x="1766" y="345"/>
                    <a:pt x="1766" y="345"/>
                  </a:cubicBezTo>
                  <a:cubicBezTo>
                    <a:pt x="1766" y="273"/>
                    <a:pt x="1766" y="273"/>
                    <a:pt x="1766" y="273"/>
                  </a:cubicBezTo>
                  <a:cubicBezTo>
                    <a:pt x="1693" y="273"/>
                    <a:pt x="1693" y="273"/>
                    <a:pt x="1693" y="273"/>
                  </a:cubicBezTo>
                  <a:cubicBezTo>
                    <a:pt x="1628" y="273"/>
                    <a:pt x="1628" y="273"/>
                    <a:pt x="1628" y="273"/>
                  </a:cubicBezTo>
                  <a:cubicBezTo>
                    <a:pt x="1628" y="73"/>
                    <a:pt x="1628" y="73"/>
                    <a:pt x="1628" y="73"/>
                  </a:cubicBezTo>
                  <a:cubicBezTo>
                    <a:pt x="1628" y="0"/>
                    <a:pt x="1628" y="0"/>
                    <a:pt x="1628" y="0"/>
                  </a:cubicBezTo>
                  <a:cubicBezTo>
                    <a:pt x="1555" y="0"/>
                    <a:pt x="1555" y="0"/>
                    <a:pt x="1555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8" y="73"/>
                    <a:pt x="378" y="73"/>
                    <a:pt x="378" y="73"/>
                  </a:cubicBezTo>
                  <a:cubicBezTo>
                    <a:pt x="378" y="345"/>
                    <a:pt x="378" y="345"/>
                    <a:pt x="378" y="345"/>
                  </a:cubicBezTo>
                  <a:cubicBezTo>
                    <a:pt x="378" y="418"/>
                    <a:pt x="378" y="418"/>
                    <a:pt x="378" y="418"/>
                  </a:cubicBezTo>
                  <a:cubicBezTo>
                    <a:pt x="450" y="418"/>
                    <a:pt x="450" y="418"/>
                    <a:pt x="450" y="418"/>
                  </a:cubicBezTo>
                  <a:cubicBezTo>
                    <a:pt x="515" y="418"/>
                    <a:pt x="515" y="418"/>
                    <a:pt x="515" y="418"/>
                  </a:cubicBezTo>
                  <a:cubicBezTo>
                    <a:pt x="515" y="506"/>
                    <a:pt x="515" y="506"/>
                    <a:pt x="515" y="506"/>
                  </a:cubicBezTo>
                  <a:cubicBezTo>
                    <a:pt x="465" y="516"/>
                    <a:pt x="418" y="532"/>
                    <a:pt x="372" y="553"/>
                  </a:cubicBezTo>
                  <a:cubicBezTo>
                    <a:pt x="372" y="553"/>
                    <a:pt x="371" y="554"/>
                    <a:pt x="371" y="554"/>
                  </a:cubicBezTo>
                  <a:cubicBezTo>
                    <a:pt x="368" y="555"/>
                    <a:pt x="364" y="557"/>
                    <a:pt x="361" y="559"/>
                  </a:cubicBezTo>
                  <a:cubicBezTo>
                    <a:pt x="360" y="559"/>
                    <a:pt x="360" y="559"/>
                    <a:pt x="359" y="560"/>
                  </a:cubicBezTo>
                  <a:cubicBezTo>
                    <a:pt x="350" y="564"/>
                    <a:pt x="340" y="569"/>
                    <a:pt x="331" y="574"/>
                  </a:cubicBezTo>
                  <a:cubicBezTo>
                    <a:pt x="329" y="575"/>
                    <a:pt x="327" y="576"/>
                    <a:pt x="326" y="577"/>
                  </a:cubicBezTo>
                  <a:cubicBezTo>
                    <a:pt x="324" y="578"/>
                    <a:pt x="321" y="580"/>
                    <a:pt x="319" y="581"/>
                  </a:cubicBezTo>
                  <a:cubicBezTo>
                    <a:pt x="317" y="582"/>
                    <a:pt x="315" y="583"/>
                    <a:pt x="313" y="585"/>
                  </a:cubicBezTo>
                  <a:cubicBezTo>
                    <a:pt x="311" y="586"/>
                    <a:pt x="309" y="587"/>
                    <a:pt x="307" y="588"/>
                  </a:cubicBezTo>
                  <a:cubicBezTo>
                    <a:pt x="305" y="590"/>
                    <a:pt x="303" y="591"/>
                    <a:pt x="300" y="593"/>
                  </a:cubicBezTo>
                  <a:cubicBezTo>
                    <a:pt x="299" y="593"/>
                    <a:pt x="297" y="594"/>
                    <a:pt x="296" y="596"/>
                  </a:cubicBezTo>
                  <a:cubicBezTo>
                    <a:pt x="292" y="598"/>
                    <a:pt x="288" y="601"/>
                    <a:pt x="284" y="603"/>
                  </a:cubicBezTo>
                  <a:cubicBezTo>
                    <a:pt x="284" y="604"/>
                    <a:pt x="283" y="604"/>
                    <a:pt x="282" y="604"/>
                  </a:cubicBezTo>
                  <a:cubicBezTo>
                    <a:pt x="279" y="607"/>
                    <a:pt x="276" y="609"/>
                    <a:pt x="272" y="611"/>
                  </a:cubicBezTo>
                  <a:cubicBezTo>
                    <a:pt x="271" y="612"/>
                    <a:pt x="270" y="613"/>
                    <a:pt x="268" y="614"/>
                  </a:cubicBezTo>
                  <a:cubicBezTo>
                    <a:pt x="266" y="616"/>
                    <a:pt x="263" y="618"/>
                    <a:pt x="261" y="620"/>
                  </a:cubicBezTo>
                  <a:cubicBezTo>
                    <a:pt x="259" y="621"/>
                    <a:pt x="258" y="622"/>
                    <a:pt x="257" y="623"/>
                  </a:cubicBezTo>
                  <a:cubicBezTo>
                    <a:pt x="254" y="625"/>
                    <a:pt x="252" y="627"/>
                    <a:pt x="249" y="629"/>
                  </a:cubicBezTo>
                  <a:cubicBezTo>
                    <a:pt x="248" y="630"/>
                    <a:pt x="246" y="631"/>
                    <a:pt x="245" y="632"/>
                  </a:cubicBezTo>
                  <a:cubicBezTo>
                    <a:pt x="242" y="634"/>
                    <a:pt x="240" y="636"/>
                    <a:pt x="237" y="638"/>
                  </a:cubicBezTo>
                  <a:cubicBezTo>
                    <a:pt x="236" y="639"/>
                    <a:pt x="235" y="640"/>
                    <a:pt x="234" y="641"/>
                  </a:cubicBezTo>
                  <a:cubicBezTo>
                    <a:pt x="230" y="644"/>
                    <a:pt x="227" y="647"/>
                    <a:pt x="223" y="650"/>
                  </a:cubicBezTo>
                  <a:cubicBezTo>
                    <a:pt x="222" y="651"/>
                    <a:pt x="221" y="652"/>
                    <a:pt x="219" y="653"/>
                  </a:cubicBezTo>
                  <a:cubicBezTo>
                    <a:pt x="217" y="655"/>
                    <a:pt x="215" y="657"/>
                    <a:pt x="213" y="659"/>
                  </a:cubicBezTo>
                  <a:cubicBezTo>
                    <a:pt x="211" y="660"/>
                    <a:pt x="210" y="662"/>
                    <a:pt x="208" y="663"/>
                  </a:cubicBezTo>
                  <a:cubicBezTo>
                    <a:pt x="206" y="665"/>
                    <a:pt x="204" y="667"/>
                    <a:pt x="203" y="668"/>
                  </a:cubicBezTo>
                  <a:cubicBezTo>
                    <a:pt x="201" y="670"/>
                    <a:pt x="199" y="672"/>
                    <a:pt x="197" y="673"/>
                  </a:cubicBezTo>
                  <a:cubicBezTo>
                    <a:pt x="196" y="675"/>
                    <a:pt x="194" y="676"/>
                    <a:pt x="193" y="678"/>
                  </a:cubicBezTo>
                  <a:cubicBezTo>
                    <a:pt x="191" y="680"/>
                    <a:pt x="189" y="682"/>
                    <a:pt x="187" y="683"/>
                  </a:cubicBezTo>
                  <a:cubicBezTo>
                    <a:pt x="186" y="685"/>
                    <a:pt x="184" y="686"/>
                    <a:pt x="183" y="688"/>
                  </a:cubicBezTo>
                  <a:cubicBezTo>
                    <a:pt x="179" y="692"/>
                    <a:pt x="175" y="696"/>
                    <a:pt x="171" y="700"/>
                  </a:cubicBezTo>
                  <a:cubicBezTo>
                    <a:pt x="170" y="701"/>
                    <a:pt x="169" y="702"/>
                    <a:pt x="169" y="703"/>
                  </a:cubicBezTo>
                  <a:cubicBezTo>
                    <a:pt x="169" y="703"/>
                    <a:pt x="169" y="703"/>
                    <a:pt x="169" y="703"/>
                  </a:cubicBezTo>
                  <a:cubicBezTo>
                    <a:pt x="166" y="706"/>
                    <a:pt x="163" y="709"/>
                    <a:pt x="160" y="712"/>
                  </a:cubicBezTo>
                  <a:cubicBezTo>
                    <a:pt x="160" y="713"/>
                    <a:pt x="159" y="714"/>
                    <a:pt x="158" y="714"/>
                  </a:cubicBezTo>
                  <a:cubicBezTo>
                    <a:pt x="156" y="717"/>
                    <a:pt x="154" y="720"/>
                    <a:pt x="151" y="723"/>
                  </a:cubicBezTo>
                  <a:cubicBezTo>
                    <a:pt x="150" y="724"/>
                    <a:pt x="149" y="725"/>
                    <a:pt x="149" y="726"/>
                  </a:cubicBezTo>
                  <a:cubicBezTo>
                    <a:pt x="146" y="728"/>
                    <a:pt x="144" y="731"/>
                    <a:pt x="142" y="734"/>
                  </a:cubicBezTo>
                  <a:cubicBezTo>
                    <a:pt x="141" y="735"/>
                    <a:pt x="140" y="736"/>
                    <a:pt x="139" y="738"/>
                  </a:cubicBezTo>
                  <a:cubicBezTo>
                    <a:pt x="137" y="740"/>
                    <a:pt x="135" y="743"/>
                    <a:pt x="133" y="745"/>
                  </a:cubicBezTo>
                  <a:cubicBezTo>
                    <a:pt x="132" y="747"/>
                    <a:pt x="131" y="748"/>
                    <a:pt x="130" y="750"/>
                  </a:cubicBezTo>
                  <a:cubicBezTo>
                    <a:pt x="128" y="752"/>
                    <a:pt x="126" y="755"/>
                    <a:pt x="124" y="757"/>
                  </a:cubicBezTo>
                  <a:cubicBezTo>
                    <a:pt x="123" y="759"/>
                    <a:pt x="122" y="760"/>
                    <a:pt x="120" y="762"/>
                  </a:cubicBezTo>
                  <a:cubicBezTo>
                    <a:pt x="119" y="764"/>
                    <a:pt x="117" y="767"/>
                    <a:pt x="116" y="769"/>
                  </a:cubicBezTo>
                  <a:cubicBezTo>
                    <a:pt x="114" y="771"/>
                    <a:pt x="113" y="773"/>
                    <a:pt x="112" y="775"/>
                  </a:cubicBezTo>
                  <a:cubicBezTo>
                    <a:pt x="110" y="777"/>
                    <a:pt x="109" y="779"/>
                    <a:pt x="107" y="781"/>
                  </a:cubicBezTo>
                  <a:cubicBezTo>
                    <a:pt x="106" y="783"/>
                    <a:pt x="105" y="785"/>
                    <a:pt x="103" y="787"/>
                  </a:cubicBezTo>
                  <a:cubicBezTo>
                    <a:pt x="102" y="790"/>
                    <a:pt x="100" y="792"/>
                    <a:pt x="99" y="794"/>
                  </a:cubicBezTo>
                  <a:cubicBezTo>
                    <a:pt x="98" y="796"/>
                    <a:pt x="97" y="798"/>
                    <a:pt x="95" y="800"/>
                  </a:cubicBezTo>
                  <a:cubicBezTo>
                    <a:pt x="94" y="802"/>
                    <a:pt x="92" y="805"/>
                    <a:pt x="91" y="807"/>
                  </a:cubicBezTo>
                  <a:cubicBezTo>
                    <a:pt x="90" y="809"/>
                    <a:pt x="89" y="811"/>
                    <a:pt x="88" y="813"/>
                  </a:cubicBezTo>
                  <a:cubicBezTo>
                    <a:pt x="86" y="815"/>
                    <a:pt x="85" y="818"/>
                    <a:pt x="83" y="821"/>
                  </a:cubicBezTo>
                  <a:cubicBezTo>
                    <a:pt x="82" y="822"/>
                    <a:pt x="81" y="824"/>
                    <a:pt x="80" y="826"/>
                  </a:cubicBezTo>
                  <a:cubicBezTo>
                    <a:pt x="79" y="829"/>
                    <a:pt x="77" y="831"/>
                    <a:pt x="76" y="834"/>
                  </a:cubicBezTo>
                  <a:cubicBezTo>
                    <a:pt x="75" y="836"/>
                    <a:pt x="74" y="837"/>
                    <a:pt x="73" y="839"/>
                  </a:cubicBezTo>
                  <a:cubicBezTo>
                    <a:pt x="72" y="842"/>
                    <a:pt x="70" y="845"/>
                    <a:pt x="69" y="848"/>
                  </a:cubicBezTo>
                  <a:cubicBezTo>
                    <a:pt x="68" y="849"/>
                    <a:pt x="67" y="850"/>
                    <a:pt x="67" y="852"/>
                  </a:cubicBezTo>
                  <a:cubicBezTo>
                    <a:pt x="65" y="855"/>
                    <a:pt x="64" y="858"/>
                    <a:pt x="62" y="862"/>
                  </a:cubicBezTo>
                  <a:cubicBezTo>
                    <a:pt x="61" y="863"/>
                    <a:pt x="61" y="864"/>
                    <a:pt x="60" y="865"/>
                  </a:cubicBezTo>
                  <a:cubicBezTo>
                    <a:pt x="59" y="868"/>
                    <a:pt x="57" y="872"/>
                    <a:pt x="56" y="876"/>
                  </a:cubicBezTo>
                  <a:cubicBezTo>
                    <a:pt x="55" y="876"/>
                    <a:pt x="55" y="877"/>
                    <a:pt x="55" y="878"/>
                  </a:cubicBezTo>
                  <a:cubicBezTo>
                    <a:pt x="53" y="882"/>
                    <a:pt x="51" y="886"/>
                    <a:pt x="49" y="890"/>
                  </a:cubicBezTo>
                  <a:cubicBezTo>
                    <a:pt x="49" y="890"/>
                    <a:pt x="49" y="890"/>
                    <a:pt x="49" y="890"/>
                  </a:cubicBezTo>
                  <a:cubicBezTo>
                    <a:pt x="33" y="930"/>
                    <a:pt x="20" y="973"/>
                    <a:pt x="12" y="1017"/>
                  </a:cubicBezTo>
                  <a:cubicBezTo>
                    <a:pt x="12" y="1017"/>
                    <a:pt x="12" y="1017"/>
                    <a:pt x="11" y="1017"/>
                  </a:cubicBezTo>
                  <a:cubicBezTo>
                    <a:pt x="11" y="1022"/>
                    <a:pt x="10" y="1026"/>
                    <a:pt x="9" y="1030"/>
                  </a:cubicBezTo>
                  <a:cubicBezTo>
                    <a:pt x="9" y="1031"/>
                    <a:pt x="9" y="1032"/>
                    <a:pt x="9" y="1032"/>
                  </a:cubicBezTo>
                  <a:cubicBezTo>
                    <a:pt x="8" y="1037"/>
                    <a:pt x="8" y="1041"/>
                    <a:pt x="7" y="1045"/>
                  </a:cubicBezTo>
                  <a:cubicBezTo>
                    <a:pt x="7" y="1046"/>
                    <a:pt x="7" y="1047"/>
                    <a:pt x="6" y="1048"/>
                  </a:cubicBezTo>
                  <a:cubicBezTo>
                    <a:pt x="6" y="1052"/>
                    <a:pt x="5" y="1055"/>
                    <a:pt x="5" y="1059"/>
                  </a:cubicBezTo>
                  <a:cubicBezTo>
                    <a:pt x="5" y="1061"/>
                    <a:pt x="5" y="1062"/>
                    <a:pt x="4" y="1064"/>
                  </a:cubicBezTo>
                  <a:cubicBezTo>
                    <a:pt x="4" y="1067"/>
                    <a:pt x="4" y="1071"/>
                    <a:pt x="3" y="1074"/>
                  </a:cubicBezTo>
                  <a:cubicBezTo>
                    <a:pt x="3" y="1076"/>
                    <a:pt x="3" y="1078"/>
                    <a:pt x="3" y="1080"/>
                  </a:cubicBezTo>
                  <a:cubicBezTo>
                    <a:pt x="3" y="1083"/>
                    <a:pt x="2" y="1086"/>
                    <a:pt x="2" y="1089"/>
                  </a:cubicBezTo>
                  <a:cubicBezTo>
                    <a:pt x="2" y="1092"/>
                    <a:pt x="2" y="1094"/>
                    <a:pt x="2" y="1096"/>
                  </a:cubicBezTo>
                  <a:cubicBezTo>
                    <a:pt x="2" y="1099"/>
                    <a:pt x="1" y="1102"/>
                    <a:pt x="1" y="1104"/>
                  </a:cubicBezTo>
                  <a:cubicBezTo>
                    <a:pt x="1" y="1108"/>
                    <a:pt x="1" y="1111"/>
                    <a:pt x="1" y="1114"/>
                  </a:cubicBezTo>
                  <a:cubicBezTo>
                    <a:pt x="1" y="1116"/>
                    <a:pt x="1" y="1118"/>
                    <a:pt x="1" y="1120"/>
                  </a:cubicBezTo>
                  <a:cubicBezTo>
                    <a:pt x="1" y="1125"/>
                    <a:pt x="0" y="1130"/>
                    <a:pt x="0" y="1136"/>
                  </a:cubicBezTo>
                  <a:cubicBezTo>
                    <a:pt x="0" y="1174"/>
                    <a:pt x="4" y="1212"/>
                    <a:pt x="11" y="1249"/>
                  </a:cubicBezTo>
                  <a:cubicBezTo>
                    <a:pt x="12" y="1260"/>
                    <a:pt x="15" y="1270"/>
                    <a:pt x="17" y="1281"/>
                  </a:cubicBezTo>
                  <a:cubicBezTo>
                    <a:pt x="18" y="1286"/>
                    <a:pt x="19" y="1291"/>
                    <a:pt x="21" y="1296"/>
                  </a:cubicBezTo>
                  <a:cubicBezTo>
                    <a:pt x="92" y="1573"/>
                    <a:pt x="344" y="1778"/>
                    <a:pt x="643" y="1778"/>
                  </a:cubicBezTo>
                  <a:cubicBezTo>
                    <a:pt x="1748" y="1778"/>
                    <a:pt x="1748" y="1778"/>
                    <a:pt x="1748" y="1778"/>
                  </a:cubicBezTo>
                  <a:cubicBezTo>
                    <a:pt x="1820" y="1778"/>
                    <a:pt x="1820" y="1778"/>
                    <a:pt x="1820" y="1778"/>
                  </a:cubicBezTo>
                  <a:cubicBezTo>
                    <a:pt x="1820" y="1705"/>
                    <a:pt x="1820" y="1705"/>
                    <a:pt x="1820" y="1705"/>
                  </a:cubicBezTo>
                  <a:cubicBezTo>
                    <a:pt x="1820" y="1433"/>
                    <a:pt x="1820" y="1433"/>
                    <a:pt x="1820" y="1433"/>
                  </a:cubicBezTo>
                  <a:cubicBezTo>
                    <a:pt x="1820" y="1361"/>
                    <a:pt x="1820" y="1361"/>
                    <a:pt x="1820" y="1361"/>
                  </a:cubicBezTo>
                  <a:cubicBezTo>
                    <a:pt x="1748" y="1360"/>
                    <a:pt x="1748" y="1360"/>
                    <a:pt x="1748" y="1360"/>
                  </a:cubicBezTo>
                  <a:cubicBezTo>
                    <a:pt x="1743" y="1360"/>
                    <a:pt x="1743" y="1360"/>
                    <a:pt x="1743" y="1360"/>
                  </a:cubicBezTo>
                  <a:cubicBezTo>
                    <a:pt x="1743" y="1160"/>
                    <a:pt x="1743" y="1160"/>
                    <a:pt x="1743" y="1160"/>
                  </a:cubicBezTo>
                  <a:cubicBezTo>
                    <a:pt x="1743" y="1087"/>
                    <a:pt x="1743" y="1087"/>
                    <a:pt x="1743" y="1087"/>
                  </a:cubicBezTo>
                  <a:cubicBezTo>
                    <a:pt x="1670" y="1087"/>
                    <a:pt x="1670" y="1087"/>
                    <a:pt x="1670" y="1087"/>
                  </a:cubicBezTo>
                  <a:cubicBezTo>
                    <a:pt x="1628" y="1087"/>
                    <a:pt x="1628" y="1087"/>
                    <a:pt x="1628" y="1087"/>
                  </a:cubicBezTo>
                  <a:cubicBezTo>
                    <a:pt x="1628" y="961"/>
                    <a:pt x="1628" y="961"/>
                    <a:pt x="1628" y="961"/>
                  </a:cubicBezTo>
                  <a:cubicBezTo>
                    <a:pt x="1794" y="961"/>
                    <a:pt x="1794" y="961"/>
                    <a:pt x="1794" y="961"/>
                  </a:cubicBezTo>
                  <a:cubicBezTo>
                    <a:pt x="1867" y="961"/>
                    <a:pt x="1867" y="961"/>
                    <a:pt x="1867" y="961"/>
                  </a:cubicBezTo>
                  <a:cubicBezTo>
                    <a:pt x="1867" y="888"/>
                    <a:pt x="1867" y="888"/>
                    <a:pt x="1867" y="888"/>
                  </a:cubicBezTo>
                  <a:cubicBezTo>
                    <a:pt x="1867" y="618"/>
                    <a:pt x="1867" y="618"/>
                    <a:pt x="1867" y="618"/>
                  </a:cubicBezTo>
                  <a:cubicBezTo>
                    <a:pt x="1867" y="545"/>
                    <a:pt x="1867" y="545"/>
                    <a:pt x="1867" y="545"/>
                  </a:cubicBezTo>
                  <a:cubicBezTo>
                    <a:pt x="1794" y="545"/>
                    <a:pt x="1794" y="545"/>
                    <a:pt x="1794" y="545"/>
                  </a:cubicBezTo>
                  <a:lnTo>
                    <a:pt x="1766" y="545"/>
                  </a:lnTo>
                  <a:close/>
                  <a:moveTo>
                    <a:pt x="1519" y="309"/>
                  </a:moveTo>
                  <a:cubicBezTo>
                    <a:pt x="552" y="309"/>
                    <a:pt x="552" y="309"/>
                    <a:pt x="552" y="309"/>
                  </a:cubicBezTo>
                  <a:cubicBezTo>
                    <a:pt x="487" y="309"/>
                    <a:pt x="487" y="309"/>
                    <a:pt x="487" y="309"/>
                  </a:cubicBezTo>
                  <a:cubicBezTo>
                    <a:pt x="487" y="109"/>
                    <a:pt x="487" y="109"/>
                    <a:pt x="487" y="109"/>
                  </a:cubicBezTo>
                  <a:cubicBezTo>
                    <a:pt x="1519" y="109"/>
                    <a:pt x="1519" y="109"/>
                    <a:pt x="1519" y="109"/>
                  </a:cubicBezTo>
                  <a:lnTo>
                    <a:pt x="1519" y="309"/>
                  </a:lnTo>
                  <a:close/>
                  <a:moveTo>
                    <a:pt x="1592" y="382"/>
                  </a:moveTo>
                  <a:cubicBezTo>
                    <a:pt x="1657" y="382"/>
                    <a:pt x="1657" y="382"/>
                    <a:pt x="1657" y="382"/>
                  </a:cubicBezTo>
                  <a:cubicBezTo>
                    <a:pt x="1657" y="582"/>
                    <a:pt x="1657" y="582"/>
                    <a:pt x="1657" y="582"/>
                  </a:cubicBezTo>
                  <a:cubicBezTo>
                    <a:pt x="967" y="582"/>
                    <a:pt x="967" y="582"/>
                    <a:pt x="967" y="582"/>
                  </a:cubicBezTo>
                  <a:cubicBezTo>
                    <a:pt x="872" y="526"/>
                    <a:pt x="761" y="493"/>
                    <a:pt x="643" y="493"/>
                  </a:cubicBezTo>
                  <a:cubicBezTo>
                    <a:pt x="637" y="493"/>
                    <a:pt x="630" y="494"/>
                    <a:pt x="624" y="494"/>
                  </a:cubicBezTo>
                  <a:cubicBezTo>
                    <a:pt x="624" y="382"/>
                    <a:pt x="624" y="382"/>
                    <a:pt x="624" y="382"/>
                  </a:cubicBezTo>
                  <a:lnTo>
                    <a:pt x="1592" y="382"/>
                  </a:lnTo>
                  <a:close/>
                  <a:moveTo>
                    <a:pt x="73" y="1121"/>
                  </a:moveTo>
                  <a:cubicBezTo>
                    <a:pt x="73" y="1120"/>
                    <a:pt x="74" y="1118"/>
                    <a:pt x="74" y="1117"/>
                  </a:cubicBezTo>
                  <a:cubicBezTo>
                    <a:pt x="74" y="1114"/>
                    <a:pt x="74" y="1110"/>
                    <a:pt x="74" y="1107"/>
                  </a:cubicBezTo>
                  <a:cubicBezTo>
                    <a:pt x="74" y="1105"/>
                    <a:pt x="74" y="1104"/>
                    <a:pt x="74" y="1102"/>
                  </a:cubicBezTo>
                  <a:cubicBezTo>
                    <a:pt x="74" y="1099"/>
                    <a:pt x="75" y="1096"/>
                    <a:pt x="75" y="1093"/>
                  </a:cubicBezTo>
                  <a:cubicBezTo>
                    <a:pt x="75" y="1091"/>
                    <a:pt x="75" y="1089"/>
                    <a:pt x="75" y="1087"/>
                  </a:cubicBezTo>
                  <a:cubicBezTo>
                    <a:pt x="75" y="1085"/>
                    <a:pt x="76" y="1082"/>
                    <a:pt x="76" y="1079"/>
                  </a:cubicBezTo>
                  <a:cubicBezTo>
                    <a:pt x="76" y="1077"/>
                    <a:pt x="76" y="1075"/>
                    <a:pt x="77" y="1073"/>
                  </a:cubicBezTo>
                  <a:cubicBezTo>
                    <a:pt x="77" y="1070"/>
                    <a:pt x="77" y="1068"/>
                    <a:pt x="78" y="1065"/>
                  </a:cubicBezTo>
                  <a:cubicBezTo>
                    <a:pt x="78" y="1063"/>
                    <a:pt x="78" y="1061"/>
                    <a:pt x="78" y="1059"/>
                  </a:cubicBezTo>
                  <a:cubicBezTo>
                    <a:pt x="79" y="1057"/>
                    <a:pt x="79" y="1054"/>
                    <a:pt x="79" y="1052"/>
                  </a:cubicBezTo>
                  <a:cubicBezTo>
                    <a:pt x="80" y="1049"/>
                    <a:pt x="80" y="1047"/>
                    <a:pt x="80" y="1045"/>
                  </a:cubicBezTo>
                  <a:cubicBezTo>
                    <a:pt x="81" y="1043"/>
                    <a:pt x="81" y="1040"/>
                    <a:pt x="82" y="1038"/>
                  </a:cubicBezTo>
                  <a:cubicBezTo>
                    <a:pt x="82" y="1036"/>
                    <a:pt x="82" y="1034"/>
                    <a:pt x="83" y="1031"/>
                  </a:cubicBezTo>
                  <a:cubicBezTo>
                    <a:pt x="83" y="1029"/>
                    <a:pt x="84" y="1027"/>
                    <a:pt x="84" y="1024"/>
                  </a:cubicBezTo>
                  <a:cubicBezTo>
                    <a:pt x="85" y="1022"/>
                    <a:pt x="85" y="1020"/>
                    <a:pt x="85" y="1018"/>
                  </a:cubicBezTo>
                  <a:cubicBezTo>
                    <a:pt x="86" y="1016"/>
                    <a:pt x="86" y="1013"/>
                    <a:pt x="87" y="1011"/>
                  </a:cubicBezTo>
                  <a:cubicBezTo>
                    <a:pt x="88" y="1009"/>
                    <a:pt x="88" y="1007"/>
                    <a:pt x="89" y="1004"/>
                  </a:cubicBezTo>
                  <a:cubicBezTo>
                    <a:pt x="89" y="1002"/>
                    <a:pt x="90" y="1000"/>
                    <a:pt x="90" y="998"/>
                  </a:cubicBezTo>
                  <a:cubicBezTo>
                    <a:pt x="91" y="995"/>
                    <a:pt x="91" y="993"/>
                    <a:pt x="92" y="991"/>
                  </a:cubicBezTo>
                  <a:cubicBezTo>
                    <a:pt x="92" y="989"/>
                    <a:pt x="93" y="987"/>
                    <a:pt x="94" y="984"/>
                  </a:cubicBezTo>
                  <a:cubicBezTo>
                    <a:pt x="94" y="982"/>
                    <a:pt x="95" y="980"/>
                    <a:pt x="95" y="978"/>
                  </a:cubicBezTo>
                  <a:cubicBezTo>
                    <a:pt x="96" y="976"/>
                    <a:pt x="97" y="974"/>
                    <a:pt x="97" y="972"/>
                  </a:cubicBezTo>
                  <a:cubicBezTo>
                    <a:pt x="98" y="969"/>
                    <a:pt x="99" y="967"/>
                    <a:pt x="99" y="965"/>
                  </a:cubicBezTo>
                  <a:cubicBezTo>
                    <a:pt x="100" y="963"/>
                    <a:pt x="101" y="961"/>
                    <a:pt x="101" y="959"/>
                  </a:cubicBezTo>
                  <a:cubicBezTo>
                    <a:pt x="102" y="956"/>
                    <a:pt x="103" y="954"/>
                    <a:pt x="104" y="952"/>
                  </a:cubicBezTo>
                  <a:cubicBezTo>
                    <a:pt x="104" y="950"/>
                    <a:pt x="105" y="948"/>
                    <a:pt x="106" y="946"/>
                  </a:cubicBezTo>
                  <a:cubicBezTo>
                    <a:pt x="107" y="944"/>
                    <a:pt x="107" y="941"/>
                    <a:pt x="108" y="939"/>
                  </a:cubicBezTo>
                  <a:cubicBezTo>
                    <a:pt x="109" y="937"/>
                    <a:pt x="109" y="936"/>
                    <a:pt x="110" y="934"/>
                  </a:cubicBezTo>
                  <a:cubicBezTo>
                    <a:pt x="111" y="932"/>
                    <a:pt x="112" y="929"/>
                    <a:pt x="113" y="926"/>
                  </a:cubicBezTo>
                  <a:cubicBezTo>
                    <a:pt x="113" y="926"/>
                    <a:pt x="113" y="926"/>
                    <a:pt x="113" y="926"/>
                  </a:cubicBezTo>
                  <a:cubicBezTo>
                    <a:pt x="118" y="915"/>
                    <a:pt x="123" y="904"/>
                    <a:pt x="128" y="893"/>
                  </a:cubicBezTo>
                  <a:cubicBezTo>
                    <a:pt x="128" y="892"/>
                    <a:pt x="128" y="891"/>
                    <a:pt x="129" y="890"/>
                  </a:cubicBezTo>
                  <a:cubicBezTo>
                    <a:pt x="130" y="887"/>
                    <a:pt x="132" y="884"/>
                    <a:pt x="133" y="882"/>
                  </a:cubicBezTo>
                  <a:cubicBezTo>
                    <a:pt x="134" y="880"/>
                    <a:pt x="134" y="879"/>
                    <a:pt x="135" y="878"/>
                  </a:cubicBezTo>
                  <a:cubicBezTo>
                    <a:pt x="136" y="876"/>
                    <a:pt x="138" y="873"/>
                    <a:pt x="139" y="870"/>
                  </a:cubicBezTo>
                  <a:cubicBezTo>
                    <a:pt x="140" y="869"/>
                    <a:pt x="140" y="868"/>
                    <a:pt x="141" y="867"/>
                  </a:cubicBezTo>
                  <a:cubicBezTo>
                    <a:pt x="142" y="864"/>
                    <a:pt x="144" y="861"/>
                    <a:pt x="145" y="858"/>
                  </a:cubicBezTo>
                  <a:cubicBezTo>
                    <a:pt x="146" y="857"/>
                    <a:pt x="147" y="856"/>
                    <a:pt x="147" y="855"/>
                  </a:cubicBezTo>
                  <a:cubicBezTo>
                    <a:pt x="149" y="852"/>
                    <a:pt x="150" y="850"/>
                    <a:pt x="152" y="847"/>
                  </a:cubicBezTo>
                  <a:cubicBezTo>
                    <a:pt x="153" y="846"/>
                    <a:pt x="153" y="845"/>
                    <a:pt x="154" y="844"/>
                  </a:cubicBezTo>
                  <a:cubicBezTo>
                    <a:pt x="156" y="841"/>
                    <a:pt x="157" y="838"/>
                    <a:pt x="159" y="836"/>
                  </a:cubicBezTo>
                  <a:cubicBezTo>
                    <a:pt x="160" y="835"/>
                    <a:pt x="160" y="834"/>
                    <a:pt x="161" y="833"/>
                  </a:cubicBezTo>
                  <a:cubicBezTo>
                    <a:pt x="163" y="830"/>
                    <a:pt x="164" y="827"/>
                    <a:pt x="166" y="824"/>
                  </a:cubicBezTo>
                  <a:cubicBezTo>
                    <a:pt x="167" y="823"/>
                    <a:pt x="167" y="823"/>
                    <a:pt x="168" y="822"/>
                  </a:cubicBezTo>
                  <a:cubicBezTo>
                    <a:pt x="170" y="819"/>
                    <a:pt x="172" y="816"/>
                    <a:pt x="173" y="813"/>
                  </a:cubicBezTo>
                  <a:cubicBezTo>
                    <a:pt x="174" y="813"/>
                    <a:pt x="175" y="812"/>
                    <a:pt x="175" y="811"/>
                  </a:cubicBezTo>
                  <a:cubicBezTo>
                    <a:pt x="177" y="808"/>
                    <a:pt x="179" y="805"/>
                    <a:pt x="181" y="803"/>
                  </a:cubicBezTo>
                  <a:cubicBezTo>
                    <a:pt x="182" y="802"/>
                    <a:pt x="182" y="801"/>
                    <a:pt x="183" y="800"/>
                  </a:cubicBezTo>
                  <a:cubicBezTo>
                    <a:pt x="185" y="798"/>
                    <a:pt x="187" y="795"/>
                    <a:pt x="189" y="792"/>
                  </a:cubicBezTo>
                  <a:cubicBezTo>
                    <a:pt x="189" y="791"/>
                    <a:pt x="190" y="791"/>
                    <a:pt x="190" y="790"/>
                  </a:cubicBezTo>
                  <a:cubicBezTo>
                    <a:pt x="193" y="787"/>
                    <a:pt x="195" y="784"/>
                    <a:pt x="197" y="781"/>
                  </a:cubicBezTo>
                  <a:cubicBezTo>
                    <a:pt x="197" y="781"/>
                    <a:pt x="198" y="781"/>
                    <a:pt x="198" y="781"/>
                  </a:cubicBezTo>
                  <a:cubicBezTo>
                    <a:pt x="292" y="663"/>
                    <a:pt x="431" y="584"/>
                    <a:pt x="588" y="569"/>
                  </a:cubicBezTo>
                  <a:cubicBezTo>
                    <a:pt x="588" y="569"/>
                    <a:pt x="588" y="569"/>
                    <a:pt x="588" y="569"/>
                  </a:cubicBezTo>
                  <a:cubicBezTo>
                    <a:pt x="606" y="567"/>
                    <a:pt x="624" y="566"/>
                    <a:pt x="643" y="566"/>
                  </a:cubicBezTo>
                  <a:cubicBezTo>
                    <a:pt x="957" y="566"/>
                    <a:pt x="1212" y="822"/>
                    <a:pt x="1212" y="1136"/>
                  </a:cubicBezTo>
                  <a:cubicBezTo>
                    <a:pt x="1212" y="1450"/>
                    <a:pt x="957" y="1705"/>
                    <a:pt x="643" y="1705"/>
                  </a:cubicBezTo>
                  <a:cubicBezTo>
                    <a:pt x="329" y="1705"/>
                    <a:pt x="73" y="1450"/>
                    <a:pt x="73" y="1136"/>
                  </a:cubicBezTo>
                  <a:cubicBezTo>
                    <a:pt x="73" y="1131"/>
                    <a:pt x="73" y="1126"/>
                    <a:pt x="73" y="1121"/>
                  </a:cubicBezTo>
                  <a:close/>
                  <a:moveTo>
                    <a:pt x="1285" y="1123"/>
                  </a:moveTo>
                  <a:cubicBezTo>
                    <a:pt x="1284" y="1055"/>
                    <a:pt x="1271" y="989"/>
                    <a:pt x="1250" y="927"/>
                  </a:cubicBezTo>
                  <a:cubicBezTo>
                    <a:pt x="1519" y="927"/>
                    <a:pt x="1519" y="927"/>
                    <a:pt x="1519" y="927"/>
                  </a:cubicBezTo>
                  <a:cubicBezTo>
                    <a:pt x="1519" y="1123"/>
                    <a:pt x="1519" y="1123"/>
                    <a:pt x="1519" y="1123"/>
                  </a:cubicBezTo>
                  <a:lnTo>
                    <a:pt x="1285" y="1123"/>
                  </a:lnTo>
                  <a:close/>
                  <a:moveTo>
                    <a:pt x="1758" y="854"/>
                  </a:moveTo>
                  <a:cubicBezTo>
                    <a:pt x="1220" y="854"/>
                    <a:pt x="1220" y="854"/>
                    <a:pt x="1220" y="854"/>
                  </a:cubicBezTo>
                  <a:cubicBezTo>
                    <a:pt x="1182" y="778"/>
                    <a:pt x="1130" y="710"/>
                    <a:pt x="1067" y="654"/>
                  </a:cubicBezTo>
                  <a:cubicBezTo>
                    <a:pt x="1729" y="654"/>
                    <a:pt x="1729" y="654"/>
                    <a:pt x="1729" y="654"/>
                  </a:cubicBezTo>
                  <a:cubicBezTo>
                    <a:pt x="1758" y="654"/>
                    <a:pt x="1758" y="654"/>
                    <a:pt x="1758" y="654"/>
                  </a:cubicBezTo>
                  <a:lnTo>
                    <a:pt x="1758" y="854"/>
                  </a:lnTo>
                  <a:close/>
                  <a:moveTo>
                    <a:pt x="1191" y="1469"/>
                  </a:moveTo>
                  <a:cubicBezTo>
                    <a:pt x="1711" y="1469"/>
                    <a:pt x="1711" y="1469"/>
                    <a:pt x="1711" y="1469"/>
                  </a:cubicBezTo>
                  <a:cubicBezTo>
                    <a:pt x="1711" y="1669"/>
                    <a:pt x="1711" y="1669"/>
                    <a:pt x="1711" y="1669"/>
                  </a:cubicBezTo>
                  <a:cubicBezTo>
                    <a:pt x="1000" y="1669"/>
                    <a:pt x="1000" y="1669"/>
                    <a:pt x="1000" y="1669"/>
                  </a:cubicBezTo>
                  <a:cubicBezTo>
                    <a:pt x="1078" y="1617"/>
                    <a:pt x="1143" y="1549"/>
                    <a:pt x="1191" y="1469"/>
                  </a:cubicBezTo>
                  <a:close/>
                  <a:moveTo>
                    <a:pt x="1634" y="1396"/>
                  </a:moveTo>
                  <a:cubicBezTo>
                    <a:pt x="1230" y="1396"/>
                    <a:pt x="1230" y="1396"/>
                    <a:pt x="1230" y="1396"/>
                  </a:cubicBezTo>
                  <a:cubicBezTo>
                    <a:pt x="1258" y="1334"/>
                    <a:pt x="1276" y="1267"/>
                    <a:pt x="1282" y="1196"/>
                  </a:cubicBezTo>
                  <a:cubicBezTo>
                    <a:pt x="1592" y="1196"/>
                    <a:pt x="1592" y="1196"/>
                    <a:pt x="1592" y="1196"/>
                  </a:cubicBezTo>
                  <a:cubicBezTo>
                    <a:pt x="1634" y="1196"/>
                    <a:pt x="1634" y="1196"/>
                    <a:pt x="1634" y="1196"/>
                  </a:cubicBezTo>
                  <a:lnTo>
                    <a:pt x="1634" y="13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50765" y="2529568"/>
            <a:ext cx="564545" cy="446422"/>
            <a:chOff x="3674" y="2473"/>
            <a:chExt cx="693" cy="548"/>
          </a:xfrm>
          <a:solidFill>
            <a:schemeClr val="accent4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674" y="2473"/>
              <a:ext cx="495" cy="314"/>
            </a:xfrm>
            <a:custGeom>
              <a:avLst/>
              <a:gdLst>
                <a:gd name="T0" fmla="*/ 2 w 914"/>
                <a:gd name="T1" fmla="*/ 138 h 580"/>
                <a:gd name="T2" fmla="*/ 259 w 914"/>
                <a:gd name="T3" fmla="*/ 138 h 580"/>
                <a:gd name="T4" fmla="*/ 309 w 914"/>
                <a:gd name="T5" fmla="*/ 117 h 580"/>
                <a:gd name="T6" fmla="*/ 452 w 914"/>
                <a:gd name="T7" fmla="*/ 19 h 580"/>
                <a:gd name="T8" fmla="*/ 538 w 914"/>
                <a:gd name="T9" fmla="*/ 0 h 580"/>
                <a:gd name="T10" fmla="*/ 703 w 914"/>
                <a:gd name="T11" fmla="*/ 0 h 580"/>
                <a:gd name="T12" fmla="*/ 774 w 914"/>
                <a:gd name="T13" fmla="*/ 31 h 580"/>
                <a:gd name="T14" fmla="*/ 900 w 914"/>
                <a:gd name="T15" fmla="*/ 170 h 580"/>
                <a:gd name="T16" fmla="*/ 893 w 914"/>
                <a:gd name="T17" fmla="*/ 240 h 580"/>
                <a:gd name="T18" fmla="*/ 784 w 914"/>
                <a:gd name="T19" fmla="*/ 233 h 580"/>
                <a:gd name="T20" fmla="*/ 751 w 914"/>
                <a:gd name="T21" fmla="*/ 206 h 580"/>
                <a:gd name="T22" fmla="*/ 688 w 914"/>
                <a:gd name="T23" fmla="*/ 188 h 580"/>
                <a:gd name="T24" fmla="*/ 621 w 914"/>
                <a:gd name="T25" fmla="*/ 218 h 580"/>
                <a:gd name="T26" fmla="*/ 586 w 914"/>
                <a:gd name="T27" fmla="*/ 247 h 580"/>
                <a:gd name="T28" fmla="*/ 183 w 914"/>
                <a:gd name="T29" fmla="*/ 566 h 580"/>
                <a:gd name="T30" fmla="*/ 128 w 914"/>
                <a:gd name="T31" fmla="*/ 580 h 580"/>
                <a:gd name="T32" fmla="*/ 0 w 914"/>
                <a:gd name="T33" fmla="*/ 578 h 580"/>
                <a:gd name="T34" fmla="*/ 2 w 914"/>
                <a:gd name="T35" fmla="*/ 13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4" h="580">
                  <a:moveTo>
                    <a:pt x="2" y="138"/>
                  </a:moveTo>
                  <a:cubicBezTo>
                    <a:pt x="259" y="138"/>
                    <a:pt x="259" y="138"/>
                    <a:pt x="259" y="138"/>
                  </a:cubicBezTo>
                  <a:cubicBezTo>
                    <a:pt x="259" y="138"/>
                    <a:pt x="291" y="130"/>
                    <a:pt x="309" y="117"/>
                  </a:cubicBezTo>
                  <a:cubicBezTo>
                    <a:pt x="328" y="103"/>
                    <a:pt x="414" y="45"/>
                    <a:pt x="452" y="19"/>
                  </a:cubicBezTo>
                  <a:cubicBezTo>
                    <a:pt x="463" y="12"/>
                    <a:pt x="500" y="0"/>
                    <a:pt x="538" y="0"/>
                  </a:cubicBezTo>
                  <a:cubicBezTo>
                    <a:pt x="576" y="0"/>
                    <a:pt x="702" y="0"/>
                    <a:pt x="703" y="0"/>
                  </a:cubicBezTo>
                  <a:cubicBezTo>
                    <a:pt x="739" y="4"/>
                    <a:pt x="762" y="19"/>
                    <a:pt x="774" y="31"/>
                  </a:cubicBezTo>
                  <a:cubicBezTo>
                    <a:pt x="786" y="43"/>
                    <a:pt x="880" y="142"/>
                    <a:pt x="900" y="170"/>
                  </a:cubicBezTo>
                  <a:cubicBezTo>
                    <a:pt x="910" y="185"/>
                    <a:pt x="914" y="220"/>
                    <a:pt x="893" y="240"/>
                  </a:cubicBezTo>
                  <a:cubicBezTo>
                    <a:pt x="853" y="279"/>
                    <a:pt x="815" y="259"/>
                    <a:pt x="784" y="233"/>
                  </a:cubicBezTo>
                  <a:cubicBezTo>
                    <a:pt x="753" y="207"/>
                    <a:pt x="770" y="221"/>
                    <a:pt x="751" y="206"/>
                  </a:cubicBezTo>
                  <a:cubicBezTo>
                    <a:pt x="731" y="190"/>
                    <a:pt x="709" y="186"/>
                    <a:pt x="688" y="188"/>
                  </a:cubicBezTo>
                  <a:cubicBezTo>
                    <a:pt x="666" y="189"/>
                    <a:pt x="643" y="201"/>
                    <a:pt x="621" y="218"/>
                  </a:cubicBezTo>
                  <a:cubicBezTo>
                    <a:pt x="621" y="218"/>
                    <a:pt x="605" y="231"/>
                    <a:pt x="586" y="247"/>
                  </a:cubicBezTo>
                  <a:cubicBezTo>
                    <a:pt x="564" y="265"/>
                    <a:pt x="183" y="566"/>
                    <a:pt x="183" y="566"/>
                  </a:cubicBezTo>
                  <a:cubicBezTo>
                    <a:pt x="183" y="566"/>
                    <a:pt x="166" y="580"/>
                    <a:pt x="128" y="580"/>
                  </a:cubicBezTo>
                  <a:cubicBezTo>
                    <a:pt x="90" y="580"/>
                    <a:pt x="0" y="578"/>
                    <a:pt x="0" y="578"/>
                  </a:cubicBezTo>
                  <a:lnTo>
                    <a:pt x="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750" y="2492"/>
              <a:ext cx="617" cy="499"/>
            </a:xfrm>
            <a:custGeom>
              <a:avLst/>
              <a:gdLst>
                <a:gd name="T0" fmla="*/ 1138 w 1139"/>
                <a:gd name="T1" fmla="*/ 105 h 922"/>
                <a:gd name="T2" fmla="*/ 909 w 1139"/>
                <a:gd name="T3" fmla="*/ 106 h 922"/>
                <a:gd name="T4" fmla="*/ 850 w 1139"/>
                <a:gd name="T5" fmla="*/ 88 h 922"/>
                <a:gd name="T6" fmla="*/ 771 w 1139"/>
                <a:gd name="T7" fmla="*/ 12 h 922"/>
                <a:gd name="T8" fmla="*/ 684 w 1139"/>
                <a:gd name="T9" fmla="*/ 16 h 922"/>
                <a:gd name="T10" fmla="*/ 766 w 1139"/>
                <a:gd name="T11" fmla="*/ 101 h 922"/>
                <a:gd name="T12" fmla="*/ 779 w 1139"/>
                <a:gd name="T13" fmla="*/ 220 h 922"/>
                <a:gd name="T14" fmla="*/ 651 w 1139"/>
                <a:gd name="T15" fmla="*/ 247 h 922"/>
                <a:gd name="T16" fmla="*/ 603 w 1139"/>
                <a:gd name="T17" fmla="*/ 211 h 922"/>
                <a:gd name="T18" fmla="*/ 495 w 1139"/>
                <a:gd name="T19" fmla="*/ 217 h 922"/>
                <a:gd name="T20" fmla="*/ 31 w 1139"/>
                <a:gd name="T21" fmla="*/ 589 h 922"/>
                <a:gd name="T22" fmla="*/ 29 w 1139"/>
                <a:gd name="T23" fmla="*/ 670 h 922"/>
                <a:gd name="T24" fmla="*/ 119 w 1139"/>
                <a:gd name="T25" fmla="*/ 668 h 922"/>
                <a:gd name="T26" fmla="*/ 341 w 1139"/>
                <a:gd name="T27" fmla="*/ 492 h 922"/>
                <a:gd name="T28" fmla="*/ 376 w 1139"/>
                <a:gd name="T29" fmla="*/ 491 h 922"/>
                <a:gd name="T30" fmla="*/ 372 w 1139"/>
                <a:gd name="T31" fmla="*/ 532 h 922"/>
                <a:gd name="T32" fmla="*/ 143 w 1139"/>
                <a:gd name="T33" fmla="*/ 711 h 922"/>
                <a:gd name="T34" fmla="*/ 143 w 1139"/>
                <a:gd name="T35" fmla="*/ 784 h 922"/>
                <a:gd name="T36" fmla="*/ 231 w 1139"/>
                <a:gd name="T37" fmla="*/ 782 h 922"/>
                <a:gd name="T38" fmla="*/ 443 w 1139"/>
                <a:gd name="T39" fmla="*/ 623 h 922"/>
                <a:gd name="T40" fmla="*/ 477 w 1139"/>
                <a:gd name="T41" fmla="*/ 625 h 922"/>
                <a:gd name="T42" fmla="*/ 468 w 1139"/>
                <a:gd name="T43" fmla="*/ 661 h 922"/>
                <a:gd name="T44" fmla="*/ 279 w 1139"/>
                <a:gd name="T45" fmla="*/ 815 h 922"/>
                <a:gd name="T46" fmla="*/ 275 w 1139"/>
                <a:gd name="T47" fmla="*/ 890 h 922"/>
                <a:gd name="T48" fmla="*/ 359 w 1139"/>
                <a:gd name="T49" fmla="*/ 896 h 922"/>
                <a:gd name="T50" fmla="*/ 617 w 1139"/>
                <a:gd name="T51" fmla="*/ 708 h 922"/>
                <a:gd name="T52" fmla="*/ 632 w 1139"/>
                <a:gd name="T53" fmla="*/ 603 h 922"/>
                <a:gd name="T54" fmla="*/ 725 w 1139"/>
                <a:gd name="T55" fmla="*/ 587 h 922"/>
                <a:gd name="T56" fmla="*/ 739 w 1139"/>
                <a:gd name="T57" fmla="*/ 492 h 922"/>
                <a:gd name="T58" fmla="*/ 864 w 1139"/>
                <a:gd name="T59" fmla="*/ 479 h 922"/>
                <a:gd name="T60" fmla="*/ 972 w 1139"/>
                <a:gd name="T61" fmla="*/ 574 h 922"/>
                <a:gd name="T62" fmla="*/ 1030 w 1139"/>
                <a:gd name="T63" fmla="*/ 532 h 922"/>
                <a:gd name="T64" fmla="*/ 1139 w 1139"/>
                <a:gd name="T65" fmla="*/ 532 h 922"/>
                <a:gd name="T66" fmla="*/ 1138 w 1139"/>
                <a:gd name="T67" fmla="*/ 10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9" h="922">
                  <a:moveTo>
                    <a:pt x="1138" y="105"/>
                  </a:moveTo>
                  <a:cubicBezTo>
                    <a:pt x="909" y="106"/>
                    <a:pt x="909" y="106"/>
                    <a:pt x="909" y="106"/>
                  </a:cubicBezTo>
                  <a:cubicBezTo>
                    <a:pt x="909" y="106"/>
                    <a:pt x="869" y="110"/>
                    <a:pt x="850" y="88"/>
                  </a:cubicBezTo>
                  <a:cubicBezTo>
                    <a:pt x="831" y="67"/>
                    <a:pt x="790" y="24"/>
                    <a:pt x="771" y="12"/>
                  </a:cubicBezTo>
                  <a:cubicBezTo>
                    <a:pt x="752" y="0"/>
                    <a:pt x="710" y="2"/>
                    <a:pt x="684" y="16"/>
                  </a:cubicBezTo>
                  <a:cubicBezTo>
                    <a:pt x="766" y="101"/>
                    <a:pt x="766" y="101"/>
                    <a:pt x="766" y="101"/>
                  </a:cubicBezTo>
                  <a:cubicBezTo>
                    <a:pt x="766" y="101"/>
                    <a:pt x="823" y="165"/>
                    <a:pt x="779" y="220"/>
                  </a:cubicBezTo>
                  <a:cubicBezTo>
                    <a:pt x="741" y="269"/>
                    <a:pt x="683" y="269"/>
                    <a:pt x="651" y="247"/>
                  </a:cubicBezTo>
                  <a:cubicBezTo>
                    <a:pt x="630" y="231"/>
                    <a:pt x="625" y="228"/>
                    <a:pt x="603" y="211"/>
                  </a:cubicBezTo>
                  <a:cubicBezTo>
                    <a:pt x="581" y="194"/>
                    <a:pt x="522" y="195"/>
                    <a:pt x="495" y="217"/>
                  </a:cubicBezTo>
                  <a:cubicBezTo>
                    <a:pt x="469" y="240"/>
                    <a:pt x="38" y="583"/>
                    <a:pt x="31" y="589"/>
                  </a:cubicBezTo>
                  <a:cubicBezTo>
                    <a:pt x="16" y="603"/>
                    <a:pt x="0" y="640"/>
                    <a:pt x="29" y="670"/>
                  </a:cubicBezTo>
                  <a:cubicBezTo>
                    <a:pt x="65" y="708"/>
                    <a:pt x="98" y="684"/>
                    <a:pt x="119" y="668"/>
                  </a:cubicBezTo>
                  <a:cubicBezTo>
                    <a:pt x="141" y="651"/>
                    <a:pt x="341" y="492"/>
                    <a:pt x="341" y="492"/>
                  </a:cubicBezTo>
                  <a:cubicBezTo>
                    <a:pt x="341" y="492"/>
                    <a:pt x="360" y="477"/>
                    <a:pt x="376" y="491"/>
                  </a:cubicBezTo>
                  <a:cubicBezTo>
                    <a:pt x="388" y="503"/>
                    <a:pt x="389" y="519"/>
                    <a:pt x="372" y="532"/>
                  </a:cubicBezTo>
                  <a:cubicBezTo>
                    <a:pt x="358" y="543"/>
                    <a:pt x="143" y="711"/>
                    <a:pt x="143" y="711"/>
                  </a:cubicBezTo>
                  <a:cubicBezTo>
                    <a:pt x="143" y="711"/>
                    <a:pt x="111" y="750"/>
                    <a:pt x="143" y="784"/>
                  </a:cubicBezTo>
                  <a:cubicBezTo>
                    <a:pt x="178" y="821"/>
                    <a:pt x="207" y="798"/>
                    <a:pt x="231" y="782"/>
                  </a:cubicBezTo>
                  <a:cubicBezTo>
                    <a:pt x="266" y="759"/>
                    <a:pt x="443" y="623"/>
                    <a:pt x="443" y="623"/>
                  </a:cubicBezTo>
                  <a:cubicBezTo>
                    <a:pt x="443" y="623"/>
                    <a:pt x="463" y="608"/>
                    <a:pt x="477" y="625"/>
                  </a:cubicBezTo>
                  <a:cubicBezTo>
                    <a:pt x="486" y="637"/>
                    <a:pt x="484" y="648"/>
                    <a:pt x="468" y="661"/>
                  </a:cubicBezTo>
                  <a:cubicBezTo>
                    <a:pt x="452" y="674"/>
                    <a:pt x="324" y="775"/>
                    <a:pt x="279" y="815"/>
                  </a:cubicBezTo>
                  <a:cubicBezTo>
                    <a:pt x="267" y="826"/>
                    <a:pt x="248" y="859"/>
                    <a:pt x="275" y="890"/>
                  </a:cubicBezTo>
                  <a:cubicBezTo>
                    <a:pt x="298" y="916"/>
                    <a:pt x="328" y="922"/>
                    <a:pt x="359" y="896"/>
                  </a:cubicBezTo>
                  <a:cubicBezTo>
                    <a:pt x="390" y="869"/>
                    <a:pt x="617" y="708"/>
                    <a:pt x="617" y="708"/>
                  </a:cubicBezTo>
                  <a:cubicBezTo>
                    <a:pt x="617" y="708"/>
                    <a:pt x="596" y="639"/>
                    <a:pt x="632" y="603"/>
                  </a:cubicBezTo>
                  <a:cubicBezTo>
                    <a:pt x="667" y="568"/>
                    <a:pt x="725" y="587"/>
                    <a:pt x="725" y="587"/>
                  </a:cubicBezTo>
                  <a:cubicBezTo>
                    <a:pt x="725" y="587"/>
                    <a:pt x="702" y="529"/>
                    <a:pt x="739" y="492"/>
                  </a:cubicBezTo>
                  <a:cubicBezTo>
                    <a:pt x="776" y="455"/>
                    <a:pt x="828" y="448"/>
                    <a:pt x="864" y="479"/>
                  </a:cubicBezTo>
                  <a:cubicBezTo>
                    <a:pt x="899" y="510"/>
                    <a:pt x="972" y="574"/>
                    <a:pt x="972" y="574"/>
                  </a:cubicBezTo>
                  <a:cubicBezTo>
                    <a:pt x="972" y="574"/>
                    <a:pt x="1008" y="532"/>
                    <a:pt x="1030" y="532"/>
                  </a:cubicBezTo>
                  <a:cubicBezTo>
                    <a:pt x="1051" y="532"/>
                    <a:pt x="1139" y="532"/>
                    <a:pt x="1139" y="532"/>
                  </a:cubicBezTo>
                  <a:lnTo>
                    <a:pt x="1138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150" y="2752"/>
              <a:ext cx="134" cy="129"/>
            </a:xfrm>
            <a:custGeom>
              <a:avLst/>
              <a:gdLst>
                <a:gd name="T0" fmla="*/ 222 w 247"/>
                <a:gd name="T1" fmla="*/ 213 h 239"/>
                <a:gd name="T2" fmla="*/ 128 w 247"/>
                <a:gd name="T3" fmla="*/ 213 h 239"/>
                <a:gd name="T4" fmla="*/ 30 w 247"/>
                <a:gd name="T5" fmla="*/ 120 h 239"/>
                <a:gd name="T6" fmla="*/ 25 w 247"/>
                <a:gd name="T7" fmla="*/ 26 h 239"/>
                <a:gd name="T8" fmla="*/ 25 w 247"/>
                <a:gd name="T9" fmla="*/ 26 h 239"/>
                <a:gd name="T10" fmla="*/ 119 w 247"/>
                <a:gd name="T11" fmla="*/ 25 h 239"/>
                <a:gd name="T12" fmla="*/ 218 w 247"/>
                <a:gd name="T13" fmla="*/ 119 h 239"/>
                <a:gd name="T14" fmla="*/ 222 w 247"/>
                <a:gd name="T15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39">
                  <a:moveTo>
                    <a:pt x="222" y="213"/>
                  </a:moveTo>
                  <a:cubicBezTo>
                    <a:pt x="198" y="239"/>
                    <a:pt x="156" y="239"/>
                    <a:pt x="128" y="21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" y="94"/>
                    <a:pt x="0" y="52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50" y="0"/>
                    <a:pt x="92" y="0"/>
                    <a:pt x="119" y="25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45" y="145"/>
                    <a:pt x="247" y="187"/>
                    <a:pt x="22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090" y="2816"/>
              <a:ext cx="134" cy="129"/>
            </a:xfrm>
            <a:custGeom>
              <a:avLst/>
              <a:gdLst>
                <a:gd name="T0" fmla="*/ 222 w 247"/>
                <a:gd name="T1" fmla="*/ 213 h 239"/>
                <a:gd name="T2" fmla="*/ 128 w 247"/>
                <a:gd name="T3" fmla="*/ 214 h 239"/>
                <a:gd name="T4" fmla="*/ 29 w 247"/>
                <a:gd name="T5" fmla="*/ 120 h 239"/>
                <a:gd name="T6" fmla="*/ 24 w 247"/>
                <a:gd name="T7" fmla="*/ 26 h 239"/>
                <a:gd name="T8" fmla="*/ 24 w 247"/>
                <a:gd name="T9" fmla="*/ 26 h 239"/>
                <a:gd name="T10" fmla="*/ 119 w 247"/>
                <a:gd name="T11" fmla="*/ 26 h 239"/>
                <a:gd name="T12" fmla="*/ 217 w 247"/>
                <a:gd name="T13" fmla="*/ 119 h 239"/>
                <a:gd name="T14" fmla="*/ 222 w 247"/>
                <a:gd name="T15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39">
                  <a:moveTo>
                    <a:pt x="222" y="213"/>
                  </a:moveTo>
                  <a:cubicBezTo>
                    <a:pt x="197" y="239"/>
                    <a:pt x="155" y="239"/>
                    <a:pt x="128" y="214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" y="95"/>
                    <a:pt x="0" y="52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49" y="0"/>
                    <a:pt x="91" y="0"/>
                    <a:pt x="119" y="26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45" y="145"/>
                    <a:pt x="247" y="187"/>
                    <a:pt x="22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046" y="2888"/>
              <a:ext cx="98" cy="97"/>
            </a:xfrm>
            <a:custGeom>
              <a:avLst/>
              <a:gdLst>
                <a:gd name="T0" fmla="*/ 158 w 182"/>
                <a:gd name="T1" fmla="*/ 153 h 178"/>
                <a:gd name="T2" fmla="*/ 66 w 182"/>
                <a:gd name="T3" fmla="*/ 151 h 178"/>
                <a:gd name="T4" fmla="*/ 30 w 182"/>
                <a:gd name="T5" fmla="*/ 117 h 178"/>
                <a:gd name="T6" fmla="*/ 23 w 182"/>
                <a:gd name="T7" fmla="*/ 25 h 178"/>
                <a:gd name="T8" fmla="*/ 23 w 182"/>
                <a:gd name="T9" fmla="*/ 25 h 178"/>
                <a:gd name="T10" fmla="*/ 115 w 182"/>
                <a:gd name="T11" fmla="*/ 27 h 178"/>
                <a:gd name="T12" fmla="*/ 152 w 182"/>
                <a:gd name="T13" fmla="*/ 61 h 178"/>
                <a:gd name="T14" fmla="*/ 158 w 182"/>
                <a:gd name="T15" fmla="*/ 15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78">
                  <a:moveTo>
                    <a:pt x="158" y="153"/>
                  </a:moveTo>
                  <a:cubicBezTo>
                    <a:pt x="135" y="178"/>
                    <a:pt x="94" y="177"/>
                    <a:pt x="66" y="151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" y="91"/>
                    <a:pt x="0" y="50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47" y="0"/>
                    <a:pt x="88" y="1"/>
                    <a:pt x="115" y="27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79" y="87"/>
                    <a:pt x="182" y="128"/>
                    <a:pt x="158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984" y="2940"/>
              <a:ext cx="84" cy="81"/>
            </a:xfrm>
            <a:custGeom>
              <a:avLst/>
              <a:gdLst>
                <a:gd name="T0" fmla="*/ 132 w 155"/>
                <a:gd name="T1" fmla="*/ 126 h 151"/>
                <a:gd name="T2" fmla="*/ 40 w 155"/>
                <a:gd name="T3" fmla="*/ 124 h 151"/>
                <a:gd name="T4" fmla="*/ 30 w 155"/>
                <a:gd name="T5" fmla="*/ 116 h 151"/>
                <a:gd name="T6" fmla="*/ 23 w 155"/>
                <a:gd name="T7" fmla="*/ 24 h 151"/>
                <a:gd name="T8" fmla="*/ 23 w 155"/>
                <a:gd name="T9" fmla="*/ 24 h 151"/>
                <a:gd name="T10" fmla="*/ 115 w 155"/>
                <a:gd name="T11" fmla="*/ 26 h 151"/>
                <a:gd name="T12" fmla="*/ 125 w 155"/>
                <a:gd name="T13" fmla="*/ 34 h 151"/>
                <a:gd name="T14" fmla="*/ 132 w 155"/>
                <a:gd name="T15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132" y="126"/>
                  </a:moveTo>
                  <a:cubicBezTo>
                    <a:pt x="108" y="151"/>
                    <a:pt x="67" y="150"/>
                    <a:pt x="40" y="12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" y="90"/>
                    <a:pt x="0" y="49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47" y="0"/>
                    <a:pt x="88" y="0"/>
                    <a:pt x="115" y="26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52" y="60"/>
                    <a:pt x="155" y="101"/>
                    <a:pt x="132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78771" y="4484664"/>
            <a:ext cx="558703" cy="558703"/>
          </a:xfrm>
          <a:custGeom>
            <a:avLst/>
            <a:gdLst>
              <a:gd name="T0" fmla="*/ 303 w 2064"/>
              <a:gd name="T1" fmla="*/ 302 h 2064"/>
              <a:gd name="T2" fmla="*/ 303 w 2064"/>
              <a:gd name="T3" fmla="*/ 1761 h 2064"/>
              <a:gd name="T4" fmla="*/ 1762 w 2064"/>
              <a:gd name="T5" fmla="*/ 1761 h 2064"/>
              <a:gd name="T6" fmla="*/ 1762 w 2064"/>
              <a:gd name="T7" fmla="*/ 302 h 2064"/>
              <a:gd name="T8" fmla="*/ 1809 w 2064"/>
              <a:gd name="T9" fmla="*/ 565 h 2064"/>
              <a:gd name="T10" fmla="*/ 1454 w 2064"/>
              <a:gd name="T11" fmla="*/ 375 h 2064"/>
              <a:gd name="T12" fmla="*/ 1189 w 2064"/>
              <a:gd name="T13" fmla="*/ 140 h 2064"/>
              <a:gd name="T14" fmla="*/ 1809 w 2064"/>
              <a:gd name="T15" fmla="*/ 565 h 2064"/>
              <a:gd name="T16" fmla="*/ 1508 w 2064"/>
              <a:gd name="T17" fmla="*/ 1482 h 2064"/>
              <a:gd name="T18" fmla="*/ 1937 w 2064"/>
              <a:gd name="T19" fmla="*/ 1063 h 2064"/>
              <a:gd name="T20" fmla="*/ 1068 w 2064"/>
              <a:gd name="T21" fmla="*/ 1937 h 2064"/>
              <a:gd name="T22" fmla="*/ 1064 w 2064"/>
              <a:gd name="T23" fmla="*/ 1715 h 2064"/>
              <a:gd name="T24" fmla="*/ 1376 w 2064"/>
              <a:gd name="T25" fmla="*/ 1584 h 2064"/>
              <a:gd name="T26" fmla="*/ 688 w 2064"/>
              <a:gd name="T27" fmla="*/ 1584 h 2064"/>
              <a:gd name="T28" fmla="*/ 1001 w 2064"/>
              <a:gd name="T29" fmla="*/ 1715 h 2064"/>
              <a:gd name="T30" fmla="*/ 997 w 2064"/>
              <a:gd name="T31" fmla="*/ 1937 h 2064"/>
              <a:gd name="T32" fmla="*/ 203 w 2064"/>
              <a:gd name="T33" fmla="*/ 666 h 2064"/>
              <a:gd name="T34" fmla="*/ 472 w 2064"/>
              <a:gd name="T35" fmla="*/ 879 h 2064"/>
              <a:gd name="T36" fmla="*/ 127 w 2064"/>
              <a:gd name="T37" fmla="*/ 1001 h 2064"/>
              <a:gd name="T38" fmla="*/ 997 w 2064"/>
              <a:gd name="T39" fmla="*/ 127 h 2064"/>
              <a:gd name="T40" fmla="*/ 1001 w 2064"/>
              <a:gd name="T41" fmla="*/ 459 h 2064"/>
              <a:gd name="T42" fmla="*/ 997 w 2064"/>
              <a:gd name="T43" fmla="*/ 127 h 2064"/>
              <a:gd name="T44" fmla="*/ 1310 w 2064"/>
              <a:gd name="T45" fmla="*/ 473 h 2064"/>
              <a:gd name="T46" fmla="*/ 1064 w 2064"/>
              <a:gd name="T47" fmla="*/ 127 h 2064"/>
              <a:gd name="T48" fmla="*/ 1341 w 2064"/>
              <a:gd name="T49" fmla="*/ 424 h 2064"/>
              <a:gd name="T50" fmla="*/ 1301 w 2064"/>
              <a:gd name="T51" fmla="*/ 554 h 2064"/>
              <a:gd name="T52" fmla="*/ 1473 w 2064"/>
              <a:gd name="T53" fmla="*/ 684 h 2064"/>
              <a:gd name="T54" fmla="*/ 1064 w 2064"/>
              <a:gd name="T55" fmla="*/ 1001 h 2064"/>
              <a:gd name="T56" fmla="*/ 1525 w 2064"/>
              <a:gd name="T57" fmla="*/ 530 h 2064"/>
              <a:gd name="T58" fmla="*/ 1383 w 2064"/>
              <a:gd name="T59" fmla="*/ 530 h 2064"/>
              <a:gd name="T60" fmla="*/ 1525 w 2064"/>
              <a:gd name="T61" fmla="*/ 530 h 2064"/>
              <a:gd name="T62" fmla="*/ 1001 w 2064"/>
              <a:gd name="T63" fmla="*/ 1001 h 2064"/>
              <a:gd name="T64" fmla="*/ 543 w 2064"/>
              <a:gd name="T65" fmla="*/ 884 h 2064"/>
              <a:gd name="T66" fmla="*/ 1001 w 2064"/>
              <a:gd name="T67" fmla="*/ 541 h 2064"/>
              <a:gd name="T68" fmla="*/ 497 w 2064"/>
              <a:gd name="T69" fmla="*/ 1103 h 2064"/>
              <a:gd name="T70" fmla="*/ 497 w 2064"/>
              <a:gd name="T71" fmla="*/ 961 h 2064"/>
              <a:gd name="T72" fmla="*/ 127 w 2064"/>
              <a:gd name="T73" fmla="*/ 1063 h 2064"/>
              <a:gd name="T74" fmla="*/ 472 w 2064"/>
              <a:gd name="T75" fmla="*/ 1185 h 2064"/>
              <a:gd name="T76" fmla="*/ 203 w 2064"/>
              <a:gd name="T77" fmla="*/ 1398 h 2064"/>
              <a:gd name="T78" fmla="*/ 543 w 2064"/>
              <a:gd name="T79" fmla="*/ 1180 h 2064"/>
              <a:gd name="T80" fmla="*/ 1001 w 2064"/>
              <a:gd name="T81" fmla="*/ 1063 h 2064"/>
              <a:gd name="T82" fmla="*/ 884 w 2064"/>
              <a:gd name="T83" fmla="*/ 1519 h 2064"/>
              <a:gd name="T84" fmla="*/ 543 w 2064"/>
              <a:gd name="T85" fmla="*/ 1180 h 2064"/>
              <a:gd name="T86" fmla="*/ 1032 w 2064"/>
              <a:gd name="T87" fmla="*/ 1634 h 2064"/>
              <a:gd name="T88" fmla="*/ 1032 w 2064"/>
              <a:gd name="T89" fmla="*/ 1493 h 2064"/>
              <a:gd name="T90" fmla="*/ 1181 w 2064"/>
              <a:gd name="T91" fmla="*/ 1519 h 2064"/>
              <a:gd name="T92" fmla="*/ 1064 w 2064"/>
              <a:gd name="T93" fmla="*/ 1063 h 2064"/>
              <a:gd name="T94" fmla="*/ 1424 w 2064"/>
              <a:gd name="T95" fmla="*/ 1495 h 2064"/>
              <a:gd name="T96" fmla="*/ 1602 w 2064"/>
              <a:gd name="T97" fmla="*/ 1001 h 2064"/>
              <a:gd name="T98" fmla="*/ 1594 w 2064"/>
              <a:gd name="T99" fmla="*/ 597 h 2064"/>
              <a:gd name="T100" fmla="*/ 1937 w 2064"/>
              <a:gd name="T101" fmla="*/ 1001 h 2064"/>
              <a:gd name="T102" fmla="*/ 392 w 2064"/>
              <a:gd name="T103" fmla="*/ 391 h 2064"/>
              <a:gd name="T104" fmla="*/ 610 w 2064"/>
              <a:gd name="T105" fmla="*/ 474 h 2064"/>
              <a:gd name="T106" fmla="*/ 256 w 2064"/>
              <a:gd name="T107" fmla="*/ 565 h 2064"/>
              <a:gd name="T108" fmla="*/ 256 w 2064"/>
              <a:gd name="T109" fmla="*/ 1498 h 2064"/>
              <a:gd name="T110" fmla="*/ 610 w 2064"/>
              <a:gd name="T111" fmla="*/ 1590 h 2064"/>
              <a:gd name="T112" fmla="*/ 392 w 2064"/>
              <a:gd name="T113" fmla="*/ 1672 h 2064"/>
              <a:gd name="T114" fmla="*/ 1672 w 2064"/>
              <a:gd name="T115" fmla="*/ 1672 h 2064"/>
              <a:gd name="T116" fmla="*/ 1454 w 2064"/>
              <a:gd name="T117" fmla="*/ 1590 h 2064"/>
              <a:gd name="T118" fmla="*/ 1809 w 2064"/>
              <a:gd name="T119" fmla="*/ 1498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64" h="2064">
                <a:moveTo>
                  <a:pt x="1032" y="0"/>
                </a:moveTo>
                <a:cubicBezTo>
                  <a:pt x="757" y="0"/>
                  <a:pt x="497" y="107"/>
                  <a:pt x="303" y="302"/>
                </a:cubicBezTo>
                <a:cubicBezTo>
                  <a:pt x="108" y="497"/>
                  <a:pt x="0" y="756"/>
                  <a:pt x="0" y="1032"/>
                </a:cubicBezTo>
                <a:cubicBezTo>
                  <a:pt x="0" y="1307"/>
                  <a:pt x="108" y="1566"/>
                  <a:pt x="303" y="1761"/>
                </a:cubicBezTo>
                <a:cubicBezTo>
                  <a:pt x="497" y="1956"/>
                  <a:pt x="757" y="2064"/>
                  <a:pt x="1032" y="2064"/>
                </a:cubicBezTo>
                <a:cubicBezTo>
                  <a:pt x="1308" y="2064"/>
                  <a:pt x="1567" y="1956"/>
                  <a:pt x="1762" y="1761"/>
                </a:cubicBezTo>
                <a:cubicBezTo>
                  <a:pt x="1957" y="1566"/>
                  <a:pt x="2064" y="1307"/>
                  <a:pt x="2064" y="1032"/>
                </a:cubicBezTo>
                <a:cubicBezTo>
                  <a:pt x="2064" y="756"/>
                  <a:pt x="1957" y="497"/>
                  <a:pt x="1762" y="302"/>
                </a:cubicBezTo>
                <a:cubicBezTo>
                  <a:pt x="1567" y="107"/>
                  <a:pt x="1308" y="0"/>
                  <a:pt x="1032" y="0"/>
                </a:cubicBezTo>
                <a:close/>
                <a:moveTo>
                  <a:pt x="1809" y="565"/>
                </a:moveTo>
                <a:cubicBezTo>
                  <a:pt x="1743" y="547"/>
                  <a:pt x="1676" y="531"/>
                  <a:pt x="1609" y="517"/>
                </a:cubicBezTo>
                <a:cubicBezTo>
                  <a:pt x="1602" y="438"/>
                  <a:pt x="1535" y="375"/>
                  <a:pt x="1454" y="375"/>
                </a:cubicBezTo>
                <a:cubicBezTo>
                  <a:pt x="1435" y="375"/>
                  <a:pt x="1417" y="379"/>
                  <a:pt x="1400" y="385"/>
                </a:cubicBezTo>
                <a:cubicBezTo>
                  <a:pt x="1341" y="297"/>
                  <a:pt x="1271" y="215"/>
                  <a:pt x="1189" y="140"/>
                </a:cubicBezTo>
                <a:cubicBezTo>
                  <a:pt x="1371" y="171"/>
                  <a:pt x="1539" y="258"/>
                  <a:pt x="1672" y="391"/>
                </a:cubicBezTo>
                <a:cubicBezTo>
                  <a:pt x="1725" y="444"/>
                  <a:pt x="1771" y="503"/>
                  <a:pt x="1809" y="565"/>
                </a:cubicBezTo>
                <a:close/>
                <a:moveTo>
                  <a:pt x="1861" y="1398"/>
                </a:moveTo>
                <a:cubicBezTo>
                  <a:pt x="1745" y="1434"/>
                  <a:pt x="1627" y="1462"/>
                  <a:pt x="1508" y="1482"/>
                </a:cubicBezTo>
                <a:cubicBezTo>
                  <a:pt x="1566" y="1348"/>
                  <a:pt x="1598" y="1207"/>
                  <a:pt x="1602" y="1063"/>
                </a:cubicBezTo>
                <a:cubicBezTo>
                  <a:pt x="1937" y="1063"/>
                  <a:pt x="1937" y="1063"/>
                  <a:pt x="1937" y="1063"/>
                </a:cubicBezTo>
                <a:cubicBezTo>
                  <a:pt x="1933" y="1180"/>
                  <a:pt x="1907" y="1293"/>
                  <a:pt x="1861" y="1398"/>
                </a:cubicBezTo>
                <a:close/>
                <a:moveTo>
                  <a:pt x="1068" y="1937"/>
                </a:moveTo>
                <a:cubicBezTo>
                  <a:pt x="1066" y="1937"/>
                  <a:pt x="1065" y="1937"/>
                  <a:pt x="1064" y="1937"/>
                </a:cubicBezTo>
                <a:cubicBezTo>
                  <a:pt x="1064" y="1715"/>
                  <a:pt x="1064" y="1715"/>
                  <a:pt x="1064" y="1715"/>
                </a:cubicBezTo>
                <a:cubicBezTo>
                  <a:pt x="1122" y="1703"/>
                  <a:pt x="1169" y="1658"/>
                  <a:pt x="1183" y="1600"/>
                </a:cubicBezTo>
                <a:cubicBezTo>
                  <a:pt x="1248" y="1597"/>
                  <a:pt x="1312" y="1592"/>
                  <a:pt x="1376" y="1584"/>
                </a:cubicBezTo>
                <a:cubicBezTo>
                  <a:pt x="1299" y="1714"/>
                  <a:pt x="1195" y="1833"/>
                  <a:pt x="1068" y="1937"/>
                </a:cubicBezTo>
                <a:close/>
                <a:moveTo>
                  <a:pt x="688" y="1584"/>
                </a:moveTo>
                <a:cubicBezTo>
                  <a:pt x="752" y="1592"/>
                  <a:pt x="817" y="1597"/>
                  <a:pt x="882" y="1600"/>
                </a:cubicBezTo>
                <a:cubicBezTo>
                  <a:pt x="896" y="1658"/>
                  <a:pt x="942" y="1703"/>
                  <a:pt x="1001" y="1715"/>
                </a:cubicBezTo>
                <a:cubicBezTo>
                  <a:pt x="1001" y="1937"/>
                  <a:pt x="1001" y="1937"/>
                  <a:pt x="1001" y="1937"/>
                </a:cubicBezTo>
                <a:cubicBezTo>
                  <a:pt x="999" y="1937"/>
                  <a:pt x="998" y="1937"/>
                  <a:pt x="997" y="1937"/>
                </a:cubicBezTo>
                <a:cubicBezTo>
                  <a:pt x="869" y="1833"/>
                  <a:pt x="766" y="1714"/>
                  <a:pt x="688" y="1584"/>
                </a:cubicBezTo>
                <a:close/>
                <a:moveTo>
                  <a:pt x="203" y="666"/>
                </a:moveTo>
                <a:cubicBezTo>
                  <a:pt x="319" y="630"/>
                  <a:pt x="437" y="602"/>
                  <a:pt x="557" y="581"/>
                </a:cubicBezTo>
                <a:cubicBezTo>
                  <a:pt x="515" y="678"/>
                  <a:pt x="486" y="777"/>
                  <a:pt x="472" y="879"/>
                </a:cubicBezTo>
                <a:cubicBezTo>
                  <a:pt x="409" y="889"/>
                  <a:pt x="358" y="938"/>
                  <a:pt x="345" y="1001"/>
                </a:cubicBezTo>
                <a:cubicBezTo>
                  <a:pt x="127" y="1001"/>
                  <a:pt x="127" y="1001"/>
                  <a:pt x="127" y="1001"/>
                </a:cubicBezTo>
                <a:cubicBezTo>
                  <a:pt x="131" y="883"/>
                  <a:pt x="157" y="770"/>
                  <a:pt x="203" y="666"/>
                </a:cubicBezTo>
                <a:close/>
                <a:moveTo>
                  <a:pt x="997" y="127"/>
                </a:moveTo>
                <a:cubicBezTo>
                  <a:pt x="998" y="127"/>
                  <a:pt x="999" y="127"/>
                  <a:pt x="1001" y="127"/>
                </a:cubicBezTo>
                <a:cubicBezTo>
                  <a:pt x="1001" y="459"/>
                  <a:pt x="1001" y="459"/>
                  <a:pt x="1001" y="459"/>
                </a:cubicBezTo>
                <a:cubicBezTo>
                  <a:pt x="896" y="461"/>
                  <a:pt x="791" y="467"/>
                  <a:pt x="688" y="480"/>
                </a:cubicBezTo>
                <a:cubicBezTo>
                  <a:pt x="766" y="349"/>
                  <a:pt x="869" y="231"/>
                  <a:pt x="997" y="127"/>
                </a:cubicBezTo>
                <a:close/>
                <a:moveTo>
                  <a:pt x="1341" y="424"/>
                </a:moveTo>
                <a:cubicBezTo>
                  <a:pt x="1328" y="438"/>
                  <a:pt x="1318" y="454"/>
                  <a:pt x="1310" y="473"/>
                </a:cubicBezTo>
                <a:cubicBezTo>
                  <a:pt x="1229" y="465"/>
                  <a:pt x="1146" y="460"/>
                  <a:pt x="1064" y="459"/>
                </a:cubicBezTo>
                <a:cubicBezTo>
                  <a:pt x="1064" y="127"/>
                  <a:pt x="1064" y="127"/>
                  <a:pt x="1064" y="127"/>
                </a:cubicBezTo>
                <a:cubicBezTo>
                  <a:pt x="1065" y="127"/>
                  <a:pt x="1066" y="127"/>
                  <a:pt x="1068" y="127"/>
                </a:cubicBezTo>
                <a:cubicBezTo>
                  <a:pt x="1177" y="216"/>
                  <a:pt x="1268" y="316"/>
                  <a:pt x="1341" y="424"/>
                </a:cubicBezTo>
                <a:close/>
                <a:moveTo>
                  <a:pt x="1064" y="541"/>
                </a:moveTo>
                <a:cubicBezTo>
                  <a:pt x="1143" y="542"/>
                  <a:pt x="1222" y="546"/>
                  <a:pt x="1301" y="554"/>
                </a:cubicBezTo>
                <a:cubicBezTo>
                  <a:pt x="1312" y="628"/>
                  <a:pt x="1377" y="685"/>
                  <a:pt x="1454" y="685"/>
                </a:cubicBezTo>
                <a:cubicBezTo>
                  <a:pt x="1461" y="685"/>
                  <a:pt x="1467" y="685"/>
                  <a:pt x="1473" y="684"/>
                </a:cubicBezTo>
                <a:cubicBezTo>
                  <a:pt x="1509" y="787"/>
                  <a:pt x="1529" y="893"/>
                  <a:pt x="1532" y="1001"/>
                </a:cubicBezTo>
                <a:cubicBezTo>
                  <a:pt x="1064" y="1001"/>
                  <a:pt x="1064" y="1001"/>
                  <a:pt x="1064" y="1001"/>
                </a:cubicBezTo>
                <a:lnTo>
                  <a:pt x="1064" y="541"/>
                </a:lnTo>
                <a:close/>
                <a:moveTo>
                  <a:pt x="1525" y="530"/>
                </a:moveTo>
                <a:cubicBezTo>
                  <a:pt x="1525" y="569"/>
                  <a:pt x="1493" y="601"/>
                  <a:pt x="1454" y="601"/>
                </a:cubicBezTo>
                <a:cubicBezTo>
                  <a:pt x="1415" y="601"/>
                  <a:pt x="1383" y="569"/>
                  <a:pt x="1383" y="530"/>
                </a:cubicBezTo>
                <a:cubicBezTo>
                  <a:pt x="1383" y="491"/>
                  <a:pt x="1415" y="459"/>
                  <a:pt x="1454" y="459"/>
                </a:cubicBezTo>
                <a:cubicBezTo>
                  <a:pt x="1493" y="459"/>
                  <a:pt x="1525" y="491"/>
                  <a:pt x="1525" y="530"/>
                </a:cubicBezTo>
                <a:close/>
                <a:moveTo>
                  <a:pt x="1001" y="541"/>
                </a:moveTo>
                <a:cubicBezTo>
                  <a:pt x="1001" y="1001"/>
                  <a:pt x="1001" y="1001"/>
                  <a:pt x="1001" y="1001"/>
                </a:cubicBezTo>
                <a:cubicBezTo>
                  <a:pt x="649" y="1001"/>
                  <a:pt x="649" y="1001"/>
                  <a:pt x="649" y="1001"/>
                </a:cubicBezTo>
                <a:cubicBezTo>
                  <a:pt x="637" y="945"/>
                  <a:pt x="596" y="900"/>
                  <a:pt x="543" y="884"/>
                </a:cubicBezTo>
                <a:cubicBezTo>
                  <a:pt x="558" y="775"/>
                  <a:pt x="591" y="670"/>
                  <a:pt x="640" y="568"/>
                </a:cubicBezTo>
                <a:cubicBezTo>
                  <a:pt x="759" y="551"/>
                  <a:pt x="879" y="542"/>
                  <a:pt x="1001" y="541"/>
                </a:cubicBezTo>
                <a:close/>
                <a:moveTo>
                  <a:pt x="568" y="1032"/>
                </a:moveTo>
                <a:cubicBezTo>
                  <a:pt x="568" y="1071"/>
                  <a:pt x="536" y="1103"/>
                  <a:pt x="497" y="1103"/>
                </a:cubicBezTo>
                <a:cubicBezTo>
                  <a:pt x="458" y="1103"/>
                  <a:pt x="426" y="1071"/>
                  <a:pt x="426" y="1032"/>
                </a:cubicBezTo>
                <a:cubicBezTo>
                  <a:pt x="426" y="993"/>
                  <a:pt x="458" y="961"/>
                  <a:pt x="497" y="961"/>
                </a:cubicBezTo>
                <a:cubicBezTo>
                  <a:pt x="536" y="961"/>
                  <a:pt x="568" y="993"/>
                  <a:pt x="568" y="1032"/>
                </a:cubicBezTo>
                <a:close/>
                <a:moveTo>
                  <a:pt x="127" y="1063"/>
                </a:moveTo>
                <a:cubicBezTo>
                  <a:pt x="345" y="1063"/>
                  <a:pt x="345" y="1063"/>
                  <a:pt x="345" y="1063"/>
                </a:cubicBezTo>
                <a:cubicBezTo>
                  <a:pt x="358" y="1126"/>
                  <a:pt x="409" y="1175"/>
                  <a:pt x="472" y="1185"/>
                </a:cubicBezTo>
                <a:cubicBezTo>
                  <a:pt x="486" y="1287"/>
                  <a:pt x="515" y="1386"/>
                  <a:pt x="557" y="1482"/>
                </a:cubicBezTo>
                <a:cubicBezTo>
                  <a:pt x="437" y="1462"/>
                  <a:pt x="319" y="1434"/>
                  <a:pt x="203" y="1398"/>
                </a:cubicBezTo>
                <a:cubicBezTo>
                  <a:pt x="157" y="1293"/>
                  <a:pt x="131" y="1180"/>
                  <a:pt x="127" y="1063"/>
                </a:cubicBezTo>
                <a:close/>
                <a:moveTo>
                  <a:pt x="543" y="1180"/>
                </a:moveTo>
                <a:cubicBezTo>
                  <a:pt x="596" y="1163"/>
                  <a:pt x="637" y="1119"/>
                  <a:pt x="649" y="1063"/>
                </a:cubicBezTo>
                <a:cubicBezTo>
                  <a:pt x="1001" y="1063"/>
                  <a:pt x="1001" y="1063"/>
                  <a:pt x="1001" y="1063"/>
                </a:cubicBezTo>
                <a:cubicBezTo>
                  <a:pt x="1001" y="1412"/>
                  <a:pt x="1001" y="1412"/>
                  <a:pt x="1001" y="1412"/>
                </a:cubicBezTo>
                <a:cubicBezTo>
                  <a:pt x="945" y="1423"/>
                  <a:pt x="900" y="1465"/>
                  <a:pt x="884" y="1519"/>
                </a:cubicBezTo>
                <a:cubicBezTo>
                  <a:pt x="802" y="1514"/>
                  <a:pt x="721" y="1507"/>
                  <a:pt x="640" y="1495"/>
                </a:cubicBezTo>
                <a:cubicBezTo>
                  <a:pt x="591" y="1394"/>
                  <a:pt x="558" y="1288"/>
                  <a:pt x="543" y="1180"/>
                </a:cubicBezTo>
                <a:close/>
                <a:moveTo>
                  <a:pt x="1103" y="1563"/>
                </a:moveTo>
                <a:cubicBezTo>
                  <a:pt x="1103" y="1603"/>
                  <a:pt x="1071" y="1634"/>
                  <a:pt x="1032" y="1634"/>
                </a:cubicBezTo>
                <a:cubicBezTo>
                  <a:pt x="993" y="1634"/>
                  <a:pt x="961" y="1603"/>
                  <a:pt x="961" y="1563"/>
                </a:cubicBezTo>
                <a:cubicBezTo>
                  <a:pt x="961" y="1524"/>
                  <a:pt x="993" y="1493"/>
                  <a:pt x="1032" y="1493"/>
                </a:cubicBezTo>
                <a:cubicBezTo>
                  <a:pt x="1071" y="1493"/>
                  <a:pt x="1103" y="1524"/>
                  <a:pt x="1103" y="1563"/>
                </a:cubicBezTo>
                <a:close/>
                <a:moveTo>
                  <a:pt x="1181" y="1519"/>
                </a:moveTo>
                <a:cubicBezTo>
                  <a:pt x="1164" y="1465"/>
                  <a:pt x="1119" y="1423"/>
                  <a:pt x="1064" y="1412"/>
                </a:cubicBezTo>
                <a:cubicBezTo>
                  <a:pt x="1064" y="1063"/>
                  <a:pt x="1064" y="1063"/>
                  <a:pt x="1064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27" y="1212"/>
                  <a:pt x="1491" y="1357"/>
                  <a:pt x="1424" y="1495"/>
                </a:cubicBezTo>
                <a:cubicBezTo>
                  <a:pt x="1344" y="1507"/>
                  <a:pt x="1262" y="1514"/>
                  <a:pt x="1181" y="1519"/>
                </a:cubicBezTo>
                <a:close/>
                <a:moveTo>
                  <a:pt x="1602" y="1001"/>
                </a:moveTo>
                <a:cubicBezTo>
                  <a:pt x="1599" y="884"/>
                  <a:pt x="1578" y="771"/>
                  <a:pt x="1539" y="660"/>
                </a:cubicBezTo>
                <a:cubicBezTo>
                  <a:pt x="1563" y="645"/>
                  <a:pt x="1582" y="623"/>
                  <a:pt x="1594" y="597"/>
                </a:cubicBezTo>
                <a:cubicBezTo>
                  <a:pt x="1684" y="616"/>
                  <a:pt x="1773" y="639"/>
                  <a:pt x="1861" y="666"/>
                </a:cubicBezTo>
                <a:cubicBezTo>
                  <a:pt x="1907" y="770"/>
                  <a:pt x="1933" y="883"/>
                  <a:pt x="1937" y="1001"/>
                </a:cubicBezTo>
                <a:lnTo>
                  <a:pt x="1602" y="1001"/>
                </a:lnTo>
                <a:close/>
                <a:moveTo>
                  <a:pt x="392" y="391"/>
                </a:moveTo>
                <a:cubicBezTo>
                  <a:pt x="525" y="258"/>
                  <a:pt x="693" y="171"/>
                  <a:pt x="875" y="140"/>
                </a:cubicBezTo>
                <a:cubicBezTo>
                  <a:pt x="767" y="240"/>
                  <a:pt x="678" y="352"/>
                  <a:pt x="610" y="474"/>
                </a:cubicBezTo>
                <a:cubicBezTo>
                  <a:pt x="607" y="479"/>
                  <a:pt x="604" y="485"/>
                  <a:pt x="600" y="491"/>
                </a:cubicBezTo>
                <a:cubicBezTo>
                  <a:pt x="484" y="509"/>
                  <a:pt x="369" y="534"/>
                  <a:pt x="256" y="565"/>
                </a:cubicBezTo>
                <a:cubicBezTo>
                  <a:pt x="293" y="503"/>
                  <a:pt x="339" y="444"/>
                  <a:pt x="392" y="391"/>
                </a:cubicBezTo>
                <a:close/>
                <a:moveTo>
                  <a:pt x="256" y="1498"/>
                </a:moveTo>
                <a:cubicBezTo>
                  <a:pt x="369" y="1530"/>
                  <a:pt x="484" y="1555"/>
                  <a:pt x="600" y="1572"/>
                </a:cubicBezTo>
                <a:cubicBezTo>
                  <a:pt x="604" y="1578"/>
                  <a:pt x="607" y="1584"/>
                  <a:pt x="610" y="1590"/>
                </a:cubicBezTo>
                <a:cubicBezTo>
                  <a:pt x="678" y="1712"/>
                  <a:pt x="767" y="1823"/>
                  <a:pt x="875" y="1924"/>
                </a:cubicBezTo>
                <a:cubicBezTo>
                  <a:pt x="693" y="1892"/>
                  <a:pt x="525" y="1806"/>
                  <a:pt x="392" y="1672"/>
                </a:cubicBezTo>
                <a:cubicBezTo>
                  <a:pt x="339" y="1619"/>
                  <a:pt x="293" y="1561"/>
                  <a:pt x="256" y="1498"/>
                </a:cubicBezTo>
                <a:close/>
                <a:moveTo>
                  <a:pt x="1672" y="1672"/>
                </a:moveTo>
                <a:cubicBezTo>
                  <a:pt x="1539" y="1806"/>
                  <a:pt x="1371" y="1892"/>
                  <a:pt x="1189" y="1924"/>
                </a:cubicBezTo>
                <a:cubicBezTo>
                  <a:pt x="1297" y="1823"/>
                  <a:pt x="1386" y="1712"/>
                  <a:pt x="1454" y="1590"/>
                </a:cubicBezTo>
                <a:cubicBezTo>
                  <a:pt x="1457" y="1584"/>
                  <a:pt x="1461" y="1578"/>
                  <a:pt x="1464" y="1572"/>
                </a:cubicBezTo>
                <a:cubicBezTo>
                  <a:pt x="1580" y="1555"/>
                  <a:pt x="1695" y="1530"/>
                  <a:pt x="1809" y="1498"/>
                </a:cubicBezTo>
                <a:cubicBezTo>
                  <a:pt x="1771" y="1561"/>
                  <a:pt x="1725" y="1619"/>
                  <a:pt x="1672" y="16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09" r="34324"/>
          <a:stretch/>
        </p:blipFill>
        <p:spPr>
          <a:xfrm>
            <a:off x="4824249" y="1027752"/>
            <a:ext cx="4319792" cy="5149346"/>
          </a:xfrm>
          <a:prstGeom prst="rect">
            <a:avLst/>
          </a:prstGeom>
        </p:spPr>
      </p:pic>
      <p:sp>
        <p:nvSpPr>
          <p:cNvPr id="34" name="Freeform 28"/>
          <p:cNvSpPr>
            <a:spLocks noEditPoints="1"/>
          </p:cNvSpPr>
          <p:nvPr/>
        </p:nvSpPr>
        <p:spPr bwMode="auto">
          <a:xfrm>
            <a:off x="8505403" y="120366"/>
            <a:ext cx="435695" cy="451363"/>
          </a:xfrm>
          <a:custGeom>
            <a:avLst/>
            <a:gdLst>
              <a:gd name="T0" fmla="*/ 1468 w 1504"/>
              <a:gd name="T1" fmla="*/ 510 h 1558"/>
              <a:gd name="T2" fmla="*/ 1053 w 1504"/>
              <a:gd name="T3" fmla="*/ 418 h 1558"/>
              <a:gd name="T4" fmla="*/ 1044 w 1504"/>
              <a:gd name="T5" fmla="*/ 292 h 1558"/>
              <a:gd name="T6" fmla="*/ 460 w 1504"/>
              <a:gd name="T7" fmla="*/ 292 h 1558"/>
              <a:gd name="T8" fmla="*/ 451 w 1504"/>
              <a:gd name="T9" fmla="*/ 418 h 1558"/>
              <a:gd name="T10" fmla="*/ 36 w 1504"/>
              <a:gd name="T11" fmla="*/ 510 h 1558"/>
              <a:gd name="T12" fmla="*/ 0 w 1504"/>
              <a:gd name="T13" fmla="*/ 691 h 1558"/>
              <a:gd name="T14" fmla="*/ 73 w 1504"/>
              <a:gd name="T15" fmla="*/ 1108 h 1558"/>
              <a:gd name="T16" fmla="*/ 182 w 1504"/>
              <a:gd name="T17" fmla="*/ 1454 h 1558"/>
              <a:gd name="T18" fmla="*/ 327 w 1504"/>
              <a:gd name="T19" fmla="*/ 1454 h 1558"/>
              <a:gd name="T20" fmla="*/ 436 w 1504"/>
              <a:gd name="T21" fmla="*/ 1108 h 1558"/>
              <a:gd name="T22" fmla="*/ 508 w 1504"/>
              <a:gd name="T23" fmla="*/ 1094 h 1558"/>
              <a:gd name="T24" fmla="*/ 655 w 1504"/>
              <a:gd name="T25" fmla="*/ 1558 h 1558"/>
              <a:gd name="T26" fmla="*/ 849 w 1504"/>
              <a:gd name="T27" fmla="*/ 1558 h 1558"/>
              <a:gd name="T28" fmla="*/ 996 w 1504"/>
              <a:gd name="T29" fmla="*/ 1094 h 1558"/>
              <a:gd name="T30" fmla="*/ 1068 w 1504"/>
              <a:gd name="T31" fmla="*/ 1108 h 1558"/>
              <a:gd name="T32" fmla="*/ 1177 w 1504"/>
              <a:gd name="T33" fmla="*/ 1454 h 1558"/>
              <a:gd name="T34" fmla="*/ 1322 w 1504"/>
              <a:gd name="T35" fmla="*/ 1454 h 1558"/>
              <a:gd name="T36" fmla="*/ 1431 w 1504"/>
              <a:gd name="T37" fmla="*/ 1108 h 1558"/>
              <a:gd name="T38" fmla="*/ 1504 w 1504"/>
              <a:gd name="T39" fmla="*/ 691 h 1558"/>
              <a:gd name="T40" fmla="*/ 218 w 1504"/>
              <a:gd name="T41" fmla="*/ 1048 h 1558"/>
              <a:gd name="T42" fmla="*/ 182 w 1504"/>
              <a:gd name="T43" fmla="*/ 1381 h 1558"/>
              <a:gd name="T44" fmla="*/ 145 w 1504"/>
              <a:gd name="T45" fmla="*/ 1054 h 1558"/>
              <a:gd name="T46" fmla="*/ 73 w 1504"/>
              <a:gd name="T47" fmla="*/ 691 h 1558"/>
              <a:gd name="T48" fmla="*/ 109 w 1504"/>
              <a:gd name="T49" fmla="*/ 510 h 1558"/>
              <a:gd name="T50" fmla="*/ 400 w 1504"/>
              <a:gd name="T51" fmla="*/ 510 h 1558"/>
              <a:gd name="T52" fmla="*/ 411 w 1504"/>
              <a:gd name="T53" fmla="*/ 637 h 1558"/>
              <a:gd name="T54" fmla="*/ 430 w 1504"/>
              <a:gd name="T55" fmla="*/ 1009 h 1558"/>
              <a:gd name="T56" fmla="*/ 363 w 1504"/>
              <a:gd name="T57" fmla="*/ 1345 h 1558"/>
              <a:gd name="T58" fmla="*/ 291 w 1504"/>
              <a:gd name="T59" fmla="*/ 1345 h 1558"/>
              <a:gd name="T60" fmla="*/ 703 w 1504"/>
              <a:gd name="T61" fmla="*/ 1014 h 1558"/>
              <a:gd name="T62" fmla="*/ 655 w 1504"/>
              <a:gd name="T63" fmla="*/ 1461 h 1558"/>
              <a:gd name="T64" fmla="*/ 606 w 1504"/>
              <a:gd name="T65" fmla="*/ 1023 h 1558"/>
              <a:gd name="T66" fmla="*/ 508 w 1504"/>
              <a:gd name="T67" fmla="*/ 691 h 1558"/>
              <a:gd name="T68" fmla="*/ 508 w 1504"/>
              <a:gd name="T69" fmla="*/ 535 h 1558"/>
              <a:gd name="T70" fmla="*/ 557 w 1504"/>
              <a:gd name="T71" fmla="*/ 292 h 1558"/>
              <a:gd name="T72" fmla="*/ 947 w 1504"/>
              <a:gd name="T73" fmla="*/ 292 h 1558"/>
              <a:gd name="T74" fmla="*/ 996 w 1504"/>
              <a:gd name="T75" fmla="*/ 535 h 1558"/>
              <a:gd name="T76" fmla="*/ 996 w 1504"/>
              <a:gd name="T77" fmla="*/ 925 h 1558"/>
              <a:gd name="T78" fmla="*/ 898 w 1504"/>
              <a:gd name="T79" fmla="*/ 1412 h 1558"/>
              <a:gd name="T80" fmla="*/ 801 w 1504"/>
              <a:gd name="T81" fmla="*/ 1412 h 1558"/>
              <a:gd name="T82" fmla="*/ 703 w 1504"/>
              <a:gd name="T83" fmla="*/ 1014 h 1558"/>
              <a:gd name="T84" fmla="*/ 1213 w 1504"/>
              <a:gd name="T85" fmla="*/ 1345 h 1558"/>
              <a:gd name="T86" fmla="*/ 1141 w 1504"/>
              <a:gd name="T87" fmla="*/ 1345 h 1558"/>
              <a:gd name="T88" fmla="*/ 1073 w 1504"/>
              <a:gd name="T89" fmla="*/ 1009 h 1558"/>
              <a:gd name="T90" fmla="*/ 1093 w 1504"/>
              <a:gd name="T91" fmla="*/ 637 h 1558"/>
              <a:gd name="T92" fmla="*/ 1104 w 1504"/>
              <a:gd name="T93" fmla="*/ 510 h 1558"/>
              <a:gd name="T94" fmla="*/ 1395 w 1504"/>
              <a:gd name="T95" fmla="*/ 510 h 1558"/>
              <a:gd name="T96" fmla="*/ 1431 w 1504"/>
              <a:gd name="T97" fmla="*/ 691 h 1558"/>
              <a:gd name="T98" fmla="*/ 1359 w 1504"/>
              <a:gd name="T99" fmla="*/ 1054 h 1558"/>
              <a:gd name="T100" fmla="*/ 1322 w 1504"/>
              <a:gd name="T101" fmla="*/ 1381 h 1558"/>
              <a:gd name="T102" fmla="*/ 1286 w 1504"/>
              <a:gd name="T103" fmla="*/ 1048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4" h="1558">
                <a:moveTo>
                  <a:pt x="1455" y="583"/>
                </a:moveTo>
                <a:cubicBezTo>
                  <a:pt x="1463" y="559"/>
                  <a:pt x="1468" y="535"/>
                  <a:pt x="1468" y="510"/>
                </a:cubicBezTo>
                <a:cubicBezTo>
                  <a:pt x="1468" y="390"/>
                  <a:pt x="1370" y="292"/>
                  <a:pt x="1250" y="292"/>
                </a:cubicBezTo>
                <a:cubicBezTo>
                  <a:pt x="1163" y="292"/>
                  <a:pt x="1088" y="344"/>
                  <a:pt x="1053" y="418"/>
                </a:cubicBezTo>
                <a:cubicBezTo>
                  <a:pt x="1045" y="408"/>
                  <a:pt x="1037" y="398"/>
                  <a:pt x="1027" y="390"/>
                </a:cubicBezTo>
                <a:cubicBezTo>
                  <a:pt x="1038" y="358"/>
                  <a:pt x="1044" y="325"/>
                  <a:pt x="1044" y="292"/>
                </a:cubicBezTo>
                <a:cubicBezTo>
                  <a:pt x="1044" y="131"/>
                  <a:pt x="913" y="0"/>
                  <a:pt x="752" y="0"/>
                </a:cubicBezTo>
                <a:cubicBezTo>
                  <a:pt x="591" y="0"/>
                  <a:pt x="460" y="131"/>
                  <a:pt x="460" y="292"/>
                </a:cubicBezTo>
                <a:cubicBezTo>
                  <a:pt x="460" y="325"/>
                  <a:pt x="466" y="358"/>
                  <a:pt x="477" y="390"/>
                </a:cubicBezTo>
                <a:cubicBezTo>
                  <a:pt x="467" y="398"/>
                  <a:pt x="459" y="408"/>
                  <a:pt x="451" y="418"/>
                </a:cubicBezTo>
                <a:cubicBezTo>
                  <a:pt x="416" y="344"/>
                  <a:pt x="341" y="292"/>
                  <a:pt x="254" y="292"/>
                </a:cubicBezTo>
                <a:cubicBezTo>
                  <a:pt x="134" y="292"/>
                  <a:pt x="36" y="390"/>
                  <a:pt x="36" y="510"/>
                </a:cubicBezTo>
                <a:cubicBezTo>
                  <a:pt x="36" y="535"/>
                  <a:pt x="41" y="559"/>
                  <a:pt x="49" y="583"/>
                </a:cubicBezTo>
                <a:cubicBezTo>
                  <a:pt x="19" y="609"/>
                  <a:pt x="0" y="648"/>
                  <a:pt x="0" y="691"/>
                </a:cubicBezTo>
                <a:cubicBezTo>
                  <a:pt x="0" y="982"/>
                  <a:pt x="0" y="982"/>
                  <a:pt x="0" y="982"/>
                </a:cubicBezTo>
                <a:cubicBezTo>
                  <a:pt x="0" y="1036"/>
                  <a:pt x="29" y="1082"/>
                  <a:pt x="73" y="1108"/>
                </a:cubicBezTo>
                <a:cubicBezTo>
                  <a:pt x="73" y="1345"/>
                  <a:pt x="73" y="1345"/>
                  <a:pt x="73" y="1345"/>
                </a:cubicBezTo>
                <a:cubicBezTo>
                  <a:pt x="73" y="1405"/>
                  <a:pt x="122" y="1454"/>
                  <a:pt x="182" y="1454"/>
                </a:cubicBezTo>
                <a:cubicBezTo>
                  <a:pt x="209" y="1454"/>
                  <a:pt x="235" y="1443"/>
                  <a:pt x="254" y="1426"/>
                </a:cubicBezTo>
                <a:cubicBezTo>
                  <a:pt x="273" y="1443"/>
                  <a:pt x="299" y="1454"/>
                  <a:pt x="327" y="1454"/>
                </a:cubicBezTo>
                <a:cubicBezTo>
                  <a:pt x="387" y="1454"/>
                  <a:pt x="436" y="1405"/>
                  <a:pt x="436" y="1345"/>
                </a:cubicBezTo>
                <a:cubicBezTo>
                  <a:pt x="436" y="1108"/>
                  <a:pt x="436" y="1108"/>
                  <a:pt x="436" y="1108"/>
                </a:cubicBezTo>
                <a:cubicBezTo>
                  <a:pt x="452" y="1098"/>
                  <a:pt x="465" y="1085"/>
                  <a:pt x="477" y="1070"/>
                </a:cubicBezTo>
                <a:cubicBezTo>
                  <a:pt x="487" y="1079"/>
                  <a:pt x="497" y="1087"/>
                  <a:pt x="508" y="1094"/>
                </a:cubicBezTo>
                <a:cubicBezTo>
                  <a:pt x="508" y="1412"/>
                  <a:pt x="508" y="1412"/>
                  <a:pt x="508" y="1412"/>
                </a:cubicBezTo>
                <a:cubicBezTo>
                  <a:pt x="508" y="1493"/>
                  <a:pt x="574" y="1558"/>
                  <a:pt x="655" y="1558"/>
                </a:cubicBezTo>
                <a:cubicBezTo>
                  <a:pt x="692" y="1558"/>
                  <a:pt x="726" y="1544"/>
                  <a:pt x="752" y="1521"/>
                </a:cubicBezTo>
                <a:cubicBezTo>
                  <a:pt x="778" y="1544"/>
                  <a:pt x="812" y="1558"/>
                  <a:pt x="849" y="1558"/>
                </a:cubicBezTo>
                <a:cubicBezTo>
                  <a:pt x="930" y="1558"/>
                  <a:pt x="996" y="1493"/>
                  <a:pt x="996" y="1412"/>
                </a:cubicBezTo>
                <a:cubicBezTo>
                  <a:pt x="996" y="1094"/>
                  <a:pt x="996" y="1094"/>
                  <a:pt x="996" y="1094"/>
                </a:cubicBezTo>
                <a:cubicBezTo>
                  <a:pt x="1007" y="1087"/>
                  <a:pt x="1017" y="1079"/>
                  <a:pt x="1027" y="1070"/>
                </a:cubicBezTo>
                <a:cubicBezTo>
                  <a:pt x="1039" y="1085"/>
                  <a:pt x="1052" y="1098"/>
                  <a:pt x="1068" y="1108"/>
                </a:cubicBezTo>
                <a:cubicBezTo>
                  <a:pt x="1068" y="1345"/>
                  <a:pt x="1068" y="1345"/>
                  <a:pt x="1068" y="1345"/>
                </a:cubicBezTo>
                <a:cubicBezTo>
                  <a:pt x="1068" y="1405"/>
                  <a:pt x="1117" y="1454"/>
                  <a:pt x="1177" y="1454"/>
                </a:cubicBezTo>
                <a:cubicBezTo>
                  <a:pt x="1205" y="1454"/>
                  <a:pt x="1230" y="1443"/>
                  <a:pt x="1250" y="1426"/>
                </a:cubicBezTo>
                <a:cubicBezTo>
                  <a:pt x="1269" y="1443"/>
                  <a:pt x="1295" y="1454"/>
                  <a:pt x="1322" y="1454"/>
                </a:cubicBezTo>
                <a:cubicBezTo>
                  <a:pt x="1382" y="1454"/>
                  <a:pt x="1431" y="1405"/>
                  <a:pt x="1431" y="1345"/>
                </a:cubicBezTo>
                <a:cubicBezTo>
                  <a:pt x="1431" y="1108"/>
                  <a:pt x="1431" y="1108"/>
                  <a:pt x="1431" y="1108"/>
                </a:cubicBezTo>
                <a:cubicBezTo>
                  <a:pt x="1475" y="1082"/>
                  <a:pt x="1504" y="1036"/>
                  <a:pt x="1504" y="982"/>
                </a:cubicBezTo>
                <a:cubicBezTo>
                  <a:pt x="1504" y="691"/>
                  <a:pt x="1504" y="691"/>
                  <a:pt x="1504" y="691"/>
                </a:cubicBezTo>
                <a:cubicBezTo>
                  <a:pt x="1504" y="648"/>
                  <a:pt x="1485" y="609"/>
                  <a:pt x="1455" y="583"/>
                </a:cubicBezTo>
                <a:close/>
                <a:moveTo>
                  <a:pt x="218" y="1048"/>
                </a:moveTo>
                <a:cubicBezTo>
                  <a:pt x="218" y="1345"/>
                  <a:pt x="218" y="1345"/>
                  <a:pt x="218" y="1345"/>
                </a:cubicBezTo>
                <a:cubicBezTo>
                  <a:pt x="218" y="1365"/>
                  <a:pt x="202" y="1381"/>
                  <a:pt x="182" y="1381"/>
                </a:cubicBezTo>
                <a:cubicBezTo>
                  <a:pt x="162" y="1381"/>
                  <a:pt x="145" y="1365"/>
                  <a:pt x="145" y="1345"/>
                </a:cubicBezTo>
                <a:cubicBezTo>
                  <a:pt x="145" y="1054"/>
                  <a:pt x="145" y="1054"/>
                  <a:pt x="145" y="1054"/>
                </a:cubicBezTo>
                <a:cubicBezTo>
                  <a:pt x="105" y="1054"/>
                  <a:pt x="73" y="1022"/>
                  <a:pt x="73" y="982"/>
                </a:cubicBezTo>
                <a:cubicBezTo>
                  <a:pt x="73" y="691"/>
                  <a:pt x="73" y="691"/>
                  <a:pt x="73" y="691"/>
                </a:cubicBezTo>
                <a:cubicBezTo>
                  <a:pt x="73" y="651"/>
                  <a:pt x="105" y="619"/>
                  <a:pt x="145" y="619"/>
                </a:cubicBezTo>
                <a:cubicBezTo>
                  <a:pt x="145" y="619"/>
                  <a:pt x="109" y="590"/>
                  <a:pt x="109" y="510"/>
                </a:cubicBezTo>
                <a:cubicBezTo>
                  <a:pt x="109" y="430"/>
                  <a:pt x="174" y="365"/>
                  <a:pt x="254" y="365"/>
                </a:cubicBezTo>
                <a:cubicBezTo>
                  <a:pt x="334" y="365"/>
                  <a:pt x="400" y="432"/>
                  <a:pt x="400" y="510"/>
                </a:cubicBezTo>
                <a:cubicBezTo>
                  <a:pt x="400" y="588"/>
                  <a:pt x="363" y="619"/>
                  <a:pt x="363" y="619"/>
                </a:cubicBezTo>
                <a:cubicBezTo>
                  <a:pt x="382" y="619"/>
                  <a:pt x="398" y="626"/>
                  <a:pt x="411" y="637"/>
                </a:cubicBezTo>
                <a:cubicBezTo>
                  <a:pt x="411" y="925"/>
                  <a:pt x="411" y="925"/>
                  <a:pt x="411" y="925"/>
                </a:cubicBezTo>
                <a:cubicBezTo>
                  <a:pt x="411" y="955"/>
                  <a:pt x="418" y="984"/>
                  <a:pt x="430" y="1009"/>
                </a:cubicBezTo>
                <a:cubicBezTo>
                  <a:pt x="420" y="1036"/>
                  <a:pt x="394" y="1054"/>
                  <a:pt x="363" y="1054"/>
                </a:cubicBezTo>
                <a:cubicBezTo>
                  <a:pt x="363" y="1345"/>
                  <a:pt x="363" y="1345"/>
                  <a:pt x="363" y="1345"/>
                </a:cubicBezTo>
                <a:cubicBezTo>
                  <a:pt x="363" y="1365"/>
                  <a:pt x="347" y="1381"/>
                  <a:pt x="327" y="1381"/>
                </a:cubicBezTo>
                <a:cubicBezTo>
                  <a:pt x="307" y="1381"/>
                  <a:pt x="291" y="1365"/>
                  <a:pt x="291" y="1345"/>
                </a:cubicBezTo>
                <a:cubicBezTo>
                  <a:pt x="291" y="1048"/>
                  <a:pt x="291" y="1048"/>
                  <a:pt x="291" y="1048"/>
                </a:cubicBezTo>
                <a:moveTo>
                  <a:pt x="703" y="1014"/>
                </a:moveTo>
                <a:cubicBezTo>
                  <a:pt x="703" y="1412"/>
                  <a:pt x="703" y="1412"/>
                  <a:pt x="703" y="1412"/>
                </a:cubicBezTo>
                <a:cubicBezTo>
                  <a:pt x="703" y="1439"/>
                  <a:pt x="682" y="1461"/>
                  <a:pt x="655" y="1461"/>
                </a:cubicBezTo>
                <a:cubicBezTo>
                  <a:pt x="628" y="1461"/>
                  <a:pt x="606" y="1439"/>
                  <a:pt x="606" y="1412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552" y="1023"/>
                  <a:pt x="509" y="979"/>
                  <a:pt x="508" y="926"/>
                </a:cubicBezTo>
                <a:cubicBezTo>
                  <a:pt x="508" y="691"/>
                  <a:pt x="508" y="691"/>
                  <a:pt x="508" y="691"/>
                </a:cubicBezTo>
                <a:cubicBezTo>
                  <a:pt x="508" y="691"/>
                  <a:pt x="508" y="691"/>
                  <a:pt x="508" y="690"/>
                </a:cubicBezTo>
                <a:cubicBezTo>
                  <a:pt x="508" y="535"/>
                  <a:pt x="508" y="535"/>
                  <a:pt x="508" y="535"/>
                </a:cubicBezTo>
                <a:cubicBezTo>
                  <a:pt x="508" y="482"/>
                  <a:pt x="552" y="438"/>
                  <a:pt x="606" y="438"/>
                </a:cubicBezTo>
                <a:cubicBezTo>
                  <a:pt x="606" y="438"/>
                  <a:pt x="557" y="400"/>
                  <a:pt x="557" y="292"/>
                </a:cubicBezTo>
                <a:cubicBezTo>
                  <a:pt x="557" y="184"/>
                  <a:pt x="644" y="97"/>
                  <a:pt x="752" y="97"/>
                </a:cubicBezTo>
                <a:cubicBezTo>
                  <a:pt x="860" y="97"/>
                  <a:pt x="947" y="187"/>
                  <a:pt x="947" y="292"/>
                </a:cubicBezTo>
                <a:cubicBezTo>
                  <a:pt x="947" y="397"/>
                  <a:pt x="898" y="438"/>
                  <a:pt x="898" y="438"/>
                </a:cubicBezTo>
                <a:cubicBezTo>
                  <a:pt x="952" y="438"/>
                  <a:pt x="996" y="482"/>
                  <a:pt x="996" y="535"/>
                </a:cubicBezTo>
                <a:cubicBezTo>
                  <a:pt x="996" y="691"/>
                  <a:pt x="996" y="691"/>
                  <a:pt x="996" y="691"/>
                </a:cubicBezTo>
                <a:cubicBezTo>
                  <a:pt x="996" y="925"/>
                  <a:pt x="996" y="925"/>
                  <a:pt x="996" y="925"/>
                </a:cubicBezTo>
                <a:cubicBezTo>
                  <a:pt x="996" y="979"/>
                  <a:pt x="952" y="1023"/>
                  <a:pt x="898" y="1023"/>
                </a:cubicBezTo>
                <a:cubicBezTo>
                  <a:pt x="898" y="1412"/>
                  <a:pt x="898" y="1412"/>
                  <a:pt x="898" y="1412"/>
                </a:cubicBezTo>
                <a:cubicBezTo>
                  <a:pt x="898" y="1439"/>
                  <a:pt x="876" y="1461"/>
                  <a:pt x="849" y="1461"/>
                </a:cubicBezTo>
                <a:cubicBezTo>
                  <a:pt x="822" y="1461"/>
                  <a:pt x="801" y="1439"/>
                  <a:pt x="801" y="1412"/>
                </a:cubicBezTo>
                <a:cubicBezTo>
                  <a:pt x="801" y="1014"/>
                  <a:pt x="801" y="1014"/>
                  <a:pt x="801" y="1014"/>
                </a:cubicBezTo>
                <a:lnTo>
                  <a:pt x="703" y="1014"/>
                </a:lnTo>
                <a:close/>
                <a:moveTo>
                  <a:pt x="1213" y="1048"/>
                </a:moveTo>
                <a:cubicBezTo>
                  <a:pt x="1213" y="1345"/>
                  <a:pt x="1213" y="1345"/>
                  <a:pt x="1213" y="1345"/>
                </a:cubicBezTo>
                <a:cubicBezTo>
                  <a:pt x="1213" y="1365"/>
                  <a:pt x="1197" y="1381"/>
                  <a:pt x="1177" y="1381"/>
                </a:cubicBezTo>
                <a:cubicBezTo>
                  <a:pt x="1157" y="1381"/>
                  <a:pt x="1141" y="1365"/>
                  <a:pt x="1141" y="1345"/>
                </a:cubicBezTo>
                <a:cubicBezTo>
                  <a:pt x="1141" y="1054"/>
                  <a:pt x="1141" y="1054"/>
                  <a:pt x="1141" y="1054"/>
                </a:cubicBezTo>
                <a:cubicBezTo>
                  <a:pt x="1110" y="1054"/>
                  <a:pt x="1084" y="1036"/>
                  <a:pt x="1073" y="1009"/>
                </a:cubicBezTo>
                <a:cubicBezTo>
                  <a:pt x="1086" y="984"/>
                  <a:pt x="1093" y="955"/>
                  <a:pt x="1093" y="925"/>
                </a:cubicBezTo>
                <a:cubicBezTo>
                  <a:pt x="1093" y="637"/>
                  <a:pt x="1093" y="637"/>
                  <a:pt x="1093" y="637"/>
                </a:cubicBezTo>
                <a:cubicBezTo>
                  <a:pt x="1106" y="626"/>
                  <a:pt x="1122" y="619"/>
                  <a:pt x="1141" y="619"/>
                </a:cubicBezTo>
                <a:cubicBezTo>
                  <a:pt x="1141" y="619"/>
                  <a:pt x="1104" y="590"/>
                  <a:pt x="1104" y="510"/>
                </a:cubicBezTo>
                <a:cubicBezTo>
                  <a:pt x="1104" y="430"/>
                  <a:pt x="1170" y="365"/>
                  <a:pt x="1250" y="365"/>
                </a:cubicBezTo>
                <a:cubicBezTo>
                  <a:pt x="1330" y="365"/>
                  <a:pt x="1395" y="431"/>
                  <a:pt x="1395" y="510"/>
                </a:cubicBezTo>
                <a:cubicBezTo>
                  <a:pt x="1395" y="589"/>
                  <a:pt x="1359" y="619"/>
                  <a:pt x="1359" y="619"/>
                </a:cubicBezTo>
                <a:cubicBezTo>
                  <a:pt x="1399" y="619"/>
                  <a:pt x="1431" y="651"/>
                  <a:pt x="1431" y="691"/>
                </a:cubicBezTo>
                <a:cubicBezTo>
                  <a:pt x="1431" y="982"/>
                  <a:pt x="1431" y="982"/>
                  <a:pt x="1431" y="982"/>
                </a:cubicBezTo>
                <a:cubicBezTo>
                  <a:pt x="1431" y="1022"/>
                  <a:pt x="1399" y="1054"/>
                  <a:pt x="1359" y="1054"/>
                </a:cubicBezTo>
                <a:cubicBezTo>
                  <a:pt x="1359" y="1345"/>
                  <a:pt x="1359" y="1345"/>
                  <a:pt x="1359" y="1345"/>
                </a:cubicBezTo>
                <a:cubicBezTo>
                  <a:pt x="1359" y="1365"/>
                  <a:pt x="1342" y="1381"/>
                  <a:pt x="1322" y="1381"/>
                </a:cubicBezTo>
                <a:cubicBezTo>
                  <a:pt x="1302" y="1381"/>
                  <a:pt x="1286" y="1365"/>
                  <a:pt x="1286" y="1345"/>
                </a:cubicBezTo>
                <a:cubicBezTo>
                  <a:pt x="1286" y="1048"/>
                  <a:pt x="1286" y="1048"/>
                  <a:pt x="1286" y="1048"/>
                </a:cubicBezTo>
                <a:lnTo>
                  <a:pt x="1213" y="10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5356</TotalTime>
  <Words>1287</Words>
  <Application>Microsoft Office PowerPoint</Application>
  <PresentationFormat>On-screen Show (4:3)</PresentationFormat>
  <Paragraphs>364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MS PGothic</vt:lpstr>
      <vt:lpstr>MS PGothic</vt:lpstr>
      <vt:lpstr>Antigoni</vt:lpstr>
      <vt:lpstr>Antigoni Light</vt:lpstr>
      <vt:lpstr>Arial</vt:lpstr>
      <vt:lpstr>Calibri</vt:lpstr>
      <vt:lpstr>Dax-Light</vt:lpstr>
      <vt:lpstr>Dax-Medium</vt:lpstr>
      <vt:lpstr>Symbol</vt:lpstr>
      <vt:lpstr>Times New Roman</vt:lpstr>
      <vt:lpstr>Verdana</vt:lpstr>
      <vt:lpstr>Wingdings</vt:lpstr>
      <vt:lpstr>1_Ex Libris Template</vt:lpstr>
      <vt:lpstr>2_Ex Libris Template</vt:lpstr>
      <vt:lpstr>Alma –  Focusing On What Customers Need</vt:lpstr>
      <vt:lpstr>Alma Key Roadmap Differentiators</vt:lpstr>
      <vt:lpstr>PowerPoint Presentation</vt:lpstr>
      <vt:lpstr>Collaboration by Contribution – Community Zone </vt:lpstr>
      <vt:lpstr>Community Zone Contribution Use</vt:lpstr>
      <vt:lpstr>On the Horizon for Community Zone Contribution </vt:lpstr>
      <vt:lpstr>Community Zone Authorities</vt:lpstr>
      <vt:lpstr>Strong Support for Consortia</vt:lpstr>
      <vt:lpstr>Collaborative Acquisitions</vt:lpstr>
      <vt:lpstr>Central Configuration</vt:lpstr>
      <vt:lpstr>Collaborations in Alma </vt:lpstr>
      <vt:lpstr>PowerPoint Presentation</vt:lpstr>
      <vt:lpstr>Completing the Vision - Unified Resource Management</vt:lpstr>
      <vt:lpstr>Managing Digital Resources with Alma</vt:lpstr>
      <vt:lpstr>Cloud Storage @ Amazon S3</vt:lpstr>
      <vt:lpstr>Staff Upload of Digital Materials</vt:lpstr>
      <vt:lpstr>Unified Staff Search </vt:lpstr>
      <vt:lpstr>Modern Web Viewers</vt:lpstr>
      <vt:lpstr>Modern Viewers and Mobile View</vt:lpstr>
      <vt:lpstr>PowerPoint Presentation</vt:lpstr>
      <vt:lpstr>Optimizing Workflows:  Real-Time Acquisition </vt:lpstr>
      <vt:lpstr>Acquisition Methods – YBP Real-Time Acquisition </vt:lpstr>
      <vt:lpstr>Acquisition Methods – Harrassowitz Ongoing Integration</vt:lpstr>
      <vt:lpstr>Alma Integration with Amazon</vt:lpstr>
      <vt:lpstr>Acquisition Methods – Integration with Amazon</vt:lpstr>
      <vt:lpstr>Acquisition Methods – Integration with Amazon</vt:lpstr>
      <vt:lpstr>Optimizing Acquisitions – Looking further ahead</vt:lpstr>
      <vt:lpstr>Advanced Acquisition Models</vt:lpstr>
      <vt:lpstr>PowerPoint Presentation</vt:lpstr>
      <vt:lpstr>Developers Network </vt:lpstr>
      <vt:lpstr>Alma APIs Growth Since Developer Network Launch</vt:lpstr>
      <vt:lpstr>PowerPoint Presentation</vt:lpstr>
      <vt:lpstr>APIs Developments </vt:lpstr>
      <vt:lpstr>PowerPoint Presentation</vt:lpstr>
      <vt:lpstr>Continuing to Execute our Analytics Vision </vt:lpstr>
      <vt:lpstr>Alma Analytics</vt:lpstr>
      <vt:lpstr>Collaborative Networks Benchmark Analytics </vt:lpstr>
      <vt:lpstr>Collaborative Networks Benchmark Analytics </vt:lpstr>
      <vt:lpstr>Collaborative Networks Benchmark Analytics </vt:lpstr>
      <vt:lpstr>Actionable Analytics Reports</vt:lpstr>
      <vt:lpstr>Actionable Analytics Reports</vt:lpstr>
      <vt:lpstr>‘Actionable’ Release Notes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Dvir Hoffman</cp:lastModifiedBy>
  <cp:revision>368</cp:revision>
  <dcterms:created xsi:type="dcterms:W3CDTF">2015-04-14T20:14:13Z</dcterms:created>
  <dcterms:modified xsi:type="dcterms:W3CDTF">2016-01-08T21:58:24Z</dcterms:modified>
</cp:coreProperties>
</file>