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50"/>
  </p:notesMasterIdLst>
  <p:handoutMasterIdLst>
    <p:handoutMasterId r:id="rId51"/>
  </p:handoutMasterIdLst>
  <p:sldIdLst>
    <p:sldId id="364" r:id="rId8"/>
    <p:sldId id="357" r:id="rId9"/>
    <p:sldId id="368" r:id="rId10"/>
    <p:sldId id="290" r:id="rId11"/>
    <p:sldId id="369" r:id="rId12"/>
    <p:sldId id="370" r:id="rId13"/>
    <p:sldId id="371" r:id="rId14"/>
    <p:sldId id="372" r:id="rId15"/>
    <p:sldId id="373" r:id="rId16"/>
    <p:sldId id="405" r:id="rId17"/>
    <p:sldId id="406" r:id="rId18"/>
    <p:sldId id="374" r:id="rId19"/>
    <p:sldId id="375" r:id="rId20"/>
    <p:sldId id="376" r:id="rId21"/>
    <p:sldId id="377" r:id="rId22"/>
    <p:sldId id="378" r:id="rId23"/>
    <p:sldId id="379" r:id="rId24"/>
    <p:sldId id="382" r:id="rId25"/>
    <p:sldId id="380" r:id="rId26"/>
    <p:sldId id="401" r:id="rId27"/>
    <p:sldId id="402" r:id="rId28"/>
    <p:sldId id="403" r:id="rId29"/>
    <p:sldId id="381" r:id="rId30"/>
    <p:sldId id="383" r:id="rId31"/>
    <p:sldId id="384" r:id="rId32"/>
    <p:sldId id="385" r:id="rId33"/>
    <p:sldId id="386" r:id="rId34"/>
    <p:sldId id="388" r:id="rId35"/>
    <p:sldId id="389" r:id="rId36"/>
    <p:sldId id="390" r:id="rId37"/>
    <p:sldId id="391" r:id="rId38"/>
    <p:sldId id="397" r:id="rId39"/>
    <p:sldId id="398" r:id="rId40"/>
    <p:sldId id="399" r:id="rId41"/>
    <p:sldId id="400" r:id="rId42"/>
    <p:sldId id="392" r:id="rId43"/>
    <p:sldId id="393" r:id="rId44"/>
    <p:sldId id="394" r:id="rId45"/>
    <p:sldId id="395" r:id="rId46"/>
    <p:sldId id="396" r:id="rId47"/>
    <p:sldId id="404"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3"/>
    <a:srgbClr val="003466"/>
    <a:srgbClr val="EE3A43"/>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94605" autoAdjust="0"/>
  </p:normalViewPr>
  <p:slideViewPr>
    <p:cSldViewPr snapToGrid="0" showGuides="1">
      <p:cViewPr>
        <p:scale>
          <a:sx n="75" d="100"/>
          <a:sy n="75" d="100"/>
        </p:scale>
        <p:origin x="1902" y="684"/>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4/18/2016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4/18/2016</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a:p>
        </p:txBody>
      </p:sp>
    </p:spTree>
    <p:extLst>
      <p:ext uri="{BB962C8B-B14F-4D97-AF65-F5344CB8AC3E}">
        <p14:creationId xmlns:p14="http://schemas.microsoft.com/office/powerpoint/2010/main" val="163745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3.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0"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Moshe Shechter | Alma Product Manager</a:t>
            </a:r>
            <a:endParaRPr lang="en-US" dirty="0"/>
          </a:p>
        </p:txBody>
      </p:sp>
      <p:sp>
        <p:nvSpPr>
          <p:cNvPr id="3" name="Title 2"/>
          <p:cNvSpPr>
            <a:spLocks noGrp="1"/>
          </p:cNvSpPr>
          <p:nvPr>
            <p:ph type="ctrTitle"/>
          </p:nvPr>
        </p:nvSpPr>
        <p:spPr/>
        <p:txBody>
          <a:bodyPr/>
          <a:lstStyle/>
          <a:p>
            <a:r>
              <a:rPr lang="en-US" dirty="0" smtClean="0"/>
              <a:t>Resource Sharing Locate</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8630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Borrower Locate </a:t>
            </a:r>
            <a:r>
              <a:rPr lang="en-US" dirty="0" smtClean="0"/>
              <a:t>Profiles </a:t>
            </a:r>
            <a:endParaRPr lang="en-US" dirty="0"/>
          </a:p>
        </p:txBody>
      </p:sp>
      <p:pic>
        <p:nvPicPr>
          <p:cNvPr id="5" name="Content Placeholder 4"/>
          <p:cNvPicPr>
            <a:picLocks noGrp="1" noChangeAspect="1"/>
          </p:cNvPicPr>
          <p:nvPr>
            <p:ph idx="1"/>
          </p:nvPr>
        </p:nvPicPr>
        <p:blipFill>
          <a:blip r:embed="rId2"/>
          <a:stretch>
            <a:fillRect/>
          </a:stretch>
        </p:blipFill>
        <p:spPr>
          <a:xfrm>
            <a:off x="414338" y="1129759"/>
            <a:ext cx="8281987" cy="4773107"/>
          </a:xfrm>
          <a:prstGeom prst="rect">
            <a:avLst/>
          </a:prstGeom>
        </p:spPr>
      </p:pic>
      <p:sp>
        <p:nvSpPr>
          <p:cNvPr id="4" name="Slide Number Placeholder 3"/>
          <p:cNvSpPr>
            <a:spLocks noGrp="1"/>
          </p:cNvSpPr>
          <p:nvPr>
            <p:ph type="sldNum" sz="quarter" idx="12"/>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386532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Borrower Locate Profiles </a:t>
            </a:r>
          </a:p>
        </p:txBody>
      </p:sp>
      <p:pic>
        <p:nvPicPr>
          <p:cNvPr id="5" name="Content Placeholder 4"/>
          <p:cNvPicPr>
            <a:picLocks noGrp="1" noChangeAspect="1"/>
          </p:cNvPicPr>
          <p:nvPr>
            <p:ph idx="1"/>
          </p:nvPr>
        </p:nvPicPr>
        <p:blipFill>
          <a:blip r:embed="rId2"/>
          <a:stretch>
            <a:fillRect/>
          </a:stretch>
        </p:blipFill>
        <p:spPr>
          <a:xfrm>
            <a:off x="1373860" y="3428925"/>
            <a:ext cx="7467600" cy="3114675"/>
          </a:xfrm>
          <a:prstGeom prst="rect">
            <a:avLst/>
          </a:prstGeom>
        </p:spPr>
      </p:pic>
      <p:sp>
        <p:nvSpPr>
          <p:cNvPr id="4" name="Slide Number Placeholder 3"/>
          <p:cNvSpPr>
            <a:spLocks noGrp="1"/>
          </p:cNvSpPr>
          <p:nvPr>
            <p:ph type="sldNum" sz="quarter" idx="12"/>
          </p:nvPr>
        </p:nvSpPr>
        <p:spPr/>
        <p:txBody>
          <a:bodyPr/>
          <a:lstStyle/>
          <a:p>
            <a:fld id="{1C146586-7EC2-481D-848F-8CE41EB2DE6C}" type="slidenum">
              <a:rPr lang="en-US" smtClean="0"/>
              <a:pPr/>
              <a:t>11</a:t>
            </a:fld>
            <a:endParaRPr lang="en-US" dirty="0"/>
          </a:p>
        </p:txBody>
      </p:sp>
      <p:pic>
        <p:nvPicPr>
          <p:cNvPr id="6" name="Content Placeholder 4"/>
          <p:cNvPicPr>
            <a:picLocks noChangeAspect="1"/>
          </p:cNvPicPr>
          <p:nvPr/>
        </p:nvPicPr>
        <p:blipFill>
          <a:blip r:embed="rId3"/>
          <a:stretch>
            <a:fillRect/>
          </a:stretch>
        </p:blipFill>
        <p:spPr>
          <a:xfrm>
            <a:off x="211138" y="708080"/>
            <a:ext cx="8281987" cy="2375516"/>
          </a:xfrm>
          <a:prstGeom prst="rect">
            <a:avLst/>
          </a:prstGeom>
        </p:spPr>
      </p:pic>
    </p:spTree>
    <p:extLst>
      <p:ext uri="{BB962C8B-B14F-4D97-AF65-F5344CB8AC3E}">
        <p14:creationId xmlns:p14="http://schemas.microsoft.com/office/powerpoint/2010/main" val="335630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Borrower Locate - Z39.50</a:t>
            </a:r>
            <a:endParaRPr lang="en-US" dirty="0"/>
          </a:p>
        </p:txBody>
      </p:sp>
      <p:sp>
        <p:nvSpPr>
          <p:cNvPr id="3" name="Content Placeholder 2"/>
          <p:cNvSpPr>
            <a:spLocks noGrp="1"/>
          </p:cNvSpPr>
          <p:nvPr>
            <p:ph idx="1"/>
          </p:nvPr>
        </p:nvSpPr>
        <p:spPr/>
        <p:txBody>
          <a:bodyPr>
            <a:normAutofit/>
          </a:bodyPr>
          <a:lstStyle/>
          <a:p>
            <a:pPr lvl="0"/>
            <a:r>
              <a:rPr lang="en-US" sz="2400" dirty="0"/>
              <a:t>If the locate target </a:t>
            </a:r>
            <a:r>
              <a:rPr lang="en-US" sz="2400" dirty="0" smtClean="0"/>
              <a:t>(lender) is </a:t>
            </a:r>
            <a:r>
              <a:rPr lang="en-US" sz="2400" dirty="0"/>
              <a:t>not an Alma institution, its catalog may be searched by Alma using the Z39.50 protocol. Obviously, for this type of locate to work the target partner must be running an openly accessible Z39.50 server.</a:t>
            </a:r>
          </a:p>
          <a:p>
            <a:endParaRPr lang="en-US" sz="2400" dirty="0"/>
          </a:p>
          <a:p>
            <a:r>
              <a:rPr lang="en-US" sz="2400" dirty="0"/>
              <a:t>Note that Alma may define locate targets of this type only if the locate </a:t>
            </a:r>
            <a:r>
              <a:rPr lang="en-US" sz="2400" dirty="0" smtClean="0"/>
              <a:t>target institution </a:t>
            </a:r>
            <a:r>
              <a:rPr lang="en-US" sz="2400" dirty="0"/>
              <a:t>is part of Alma’s searchable external </a:t>
            </a:r>
            <a:r>
              <a:rPr lang="en-US" sz="2400" dirty="0" smtClean="0"/>
              <a:t>targets. </a:t>
            </a:r>
            <a:r>
              <a:rPr lang="en-US" sz="2400" dirty="0"/>
              <a:t>If a partner is searchable in this manner but the partner’s catalog is not in Alma’s list of searchable external targets, Ex Libris Data Services must be contacted to make that catalog a searchable target.</a:t>
            </a:r>
          </a:p>
          <a:p>
            <a:pPr marL="0" indent="0">
              <a:buNone/>
            </a:pPr>
            <a:endParaRPr lang="en-US" sz="26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50818" y="4780476"/>
            <a:ext cx="5788056" cy="1763124"/>
          </a:xfrm>
          <a:prstGeom prst="rect">
            <a:avLst/>
          </a:prstGeom>
          <a:noFill/>
          <a:ln>
            <a:solidFill>
              <a:schemeClr val="accent1"/>
            </a:solidFill>
          </a:ln>
        </p:spPr>
      </p:pic>
    </p:spTree>
    <p:extLst>
      <p:ext uri="{BB962C8B-B14F-4D97-AF65-F5344CB8AC3E}">
        <p14:creationId xmlns:p14="http://schemas.microsoft.com/office/powerpoint/2010/main" val="119154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Borrower Locate - Alma</a:t>
            </a:r>
            <a:endParaRPr lang="en-US" dirty="0"/>
          </a:p>
        </p:txBody>
      </p:sp>
      <p:sp>
        <p:nvSpPr>
          <p:cNvPr id="3" name="Content Placeholder 2"/>
          <p:cNvSpPr>
            <a:spLocks noGrp="1"/>
          </p:cNvSpPr>
          <p:nvPr>
            <p:ph idx="1"/>
          </p:nvPr>
        </p:nvSpPr>
        <p:spPr/>
        <p:txBody>
          <a:bodyPr/>
          <a:lstStyle/>
          <a:p>
            <a:r>
              <a:rPr lang="en-US" dirty="0"/>
              <a:t>If the locate target </a:t>
            </a:r>
            <a:r>
              <a:rPr lang="en-US" dirty="0" smtClean="0"/>
              <a:t>(lender) is </a:t>
            </a:r>
            <a:r>
              <a:rPr lang="en-US" dirty="0"/>
              <a:t>an Alma institution, its catalog may be searched using Alma APIs. This has the advantage of supporting more fine-tuned locate options, as will be described in the following section.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37678" y="2745541"/>
            <a:ext cx="5070629" cy="2439017"/>
          </a:xfrm>
          <a:prstGeom prst="rect">
            <a:avLst/>
          </a:prstGeom>
          <a:noFill/>
          <a:ln>
            <a:solidFill>
              <a:schemeClr val="accent1"/>
            </a:solidFill>
          </a:ln>
        </p:spPr>
      </p:pic>
    </p:spTree>
    <p:extLst>
      <p:ext uri="{BB962C8B-B14F-4D97-AF65-F5344CB8AC3E}">
        <p14:creationId xmlns:p14="http://schemas.microsoft.com/office/powerpoint/2010/main" val="121779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Locate Configurations</a:t>
            </a:r>
            <a:endParaRPr lang="en-US" dirty="0"/>
          </a:p>
        </p:txBody>
      </p:sp>
    </p:spTree>
    <p:extLst>
      <p:ext uri="{BB962C8B-B14F-4D97-AF65-F5344CB8AC3E}">
        <p14:creationId xmlns:p14="http://schemas.microsoft.com/office/powerpoint/2010/main" val="2803887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Partner Record </a:t>
            </a:r>
            <a:r>
              <a:rPr lang="en-US" dirty="0"/>
              <a:t>– </a:t>
            </a:r>
            <a:r>
              <a:rPr lang="en-US" dirty="0">
                <a:solidFill>
                  <a:schemeClr val="accent1">
                    <a:lumMod val="60000"/>
                    <a:lumOff val="40000"/>
                  </a:schemeClr>
                </a:solidFill>
              </a:rPr>
              <a:t>Borrower </a:t>
            </a:r>
          </a:p>
        </p:txBody>
      </p:sp>
      <p:sp>
        <p:nvSpPr>
          <p:cNvPr id="3" name="Content Placeholder 2"/>
          <p:cNvSpPr>
            <a:spLocks noGrp="1"/>
          </p:cNvSpPr>
          <p:nvPr>
            <p:ph idx="1"/>
          </p:nvPr>
        </p:nvSpPr>
        <p:spPr/>
        <p:txBody>
          <a:bodyPr/>
          <a:lstStyle/>
          <a:p>
            <a:r>
              <a:rPr lang="en-US" dirty="0"/>
              <a:t>Running a locate process for a given partner depends on the locate profile that is attached to the partner.</a:t>
            </a:r>
          </a:p>
          <a:p>
            <a:pPr marL="0" indent="0">
              <a:buNone/>
            </a:pPr>
            <a:r>
              <a:rPr lang="en-US" dirty="0"/>
              <a:t> </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15</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392" y="2564817"/>
            <a:ext cx="4843924" cy="1882896"/>
          </a:xfrm>
          <a:prstGeom prst="rect">
            <a:avLst/>
          </a:prstGeom>
          <a:noFill/>
          <a:ln>
            <a:solidFill>
              <a:schemeClr val="accent1"/>
            </a:solidFill>
          </a:ln>
        </p:spPr>
      </p:pic>
    </p:spTree>
    <p:extLst>
      <p:ext uri="{BB962C8B-B14F-4D97-AF65-F5344CB8AC3E}">
        <p14:creationId xmlns:p14="http://schemas.microsoft.com/office/powerpoint/2010/main" val="3086291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Library Configurations </a:t>
            </a:r>
            <a:r>
              <a:rPr lang="en-US" dirty="0"/>
              <a:t>– </a:t>
            </a:r>
            <a:r>
              <a:rPr lang="en-US" dirty="0">
                <a:solidFill>
                  <a:schemeClr val="accent1">
                    <a:lumMod val="60000"/>
                    <a:lumOff val="40000"/>
                  </a:schemeClr>
                </a:solidFill>
              </a:rPr>
              <a:t>Borrower</a:t>
            </a:r>
            <a:r>
              <a:rPr lang="en-US" dirty="0" smtClean="0">
                <a:solidFill>
                  <a:schemeClr val="accent1">
                    <a:lumMod val="60000"/>
                    <a:lumOff val="40000"/>
                  </a:schemeClr>
                </a:solidFill>
              </a:rPr>
              <a:t> </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r>
              <a:rPr lang="en-US" b="1" dirty="0"/>
              <a:t>Automatically activate locate profile</a:t>
            </a:r>
            <a:r>
              <a:rPr lang="en-US" dirty="0"/>
              <a:t> – Setting this attribute will cause the locate process to be automatically triggered when a borrowing request is created from any interface – Alma, Primo or API.</a:t>
            </a:r>
          </a:p>
          <a:p>
            <a:endParaRPr lang="en-US" dirty="0"/>
          </a:p>
          <a:p>
            <a:r>
              <a:rPr lang="en-US" dirty="0"/>
              <a:t>Note that the automatic locate may be activated only if the Automatic Rota Assignment Rules have also been activated to automatically attach a </a:t>
            </a:r>
            <a:r>
              <a:rPr lang="en-US" dirty="0" err="1"/>
              <a:t>rota</a:t>
            </a:r>
            <a:r>
              <a:rPr lang="en-US" dirty="0"/>
              <a:t> to the request. The locate process will run on the automatically attached </a:t>
            </a:r>
            <a:r>
              <a:rPr lang="en-US" dirty="0" err="1"/>
              <a:t>rota</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39014" y="2689935"/>
            <a:ext cx="3625196" cy="3260590"/>
          </a:xfrm>
          <a:prstGeom prst="rect">
            <a:avLst/>
          </a:prstGeom>
          <a:noFill/>
          <a:ln>
            <a:solidFill>
              <a:schemeClr val="tx1"/>
            </a:solidFill>
          </a:ln>
        </p:spPr>
      </p:pic>
    </p:spTree>
    <p:extLst>
      <p:ext uri="{BB962C8B-B14F-4D97-AF65-F5344CB8AC3E}">
        <p14:creationId xmlns:p14="http://schemas.microsoft.com/office/powerpoint/2010/main" val="21407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Library Configurations – </a:t>
            </a:r>
            <a:r>
              <a:rPr lang="en-US" dirty="0" smtClean="0">
                <a:solidFill>
                  <a:schemeClr val="accent1">
                    <a:lumMod val="60000"/>
                    <a:lumOff val="40000"/>
                  </a:schemeClr>
                </a:solidFill>
              </a:rPr>
              <a:t>Borrower </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b="1" dirty="0"/>
              <a:t>Cancel Request on locate failure</a:t>
            </a:r>
            <a:r>
              <a:rPr lang="en-US" dirty="0"/>
              <a:t> – Setting this parameter will cause Alma to automatically cancel a request for which the locate process was not able to find any potential partner.</a:t>
            </a:r>
          </a:p>
          <a:p>
            <a:pPr lvl="0"/>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39014" y="2689935"/>
            <a:ext cx="3625196" cy="3260590"/>
          </a:xfrm>
          <a:prstGeom prst="rect">
            <a:avLst/>
          </a:prstGeom>
          <a:noFill/>
          <a:ln>
            <a:solidFill>
              <a:schemeClr val="tx1"/>
            </a:solidFill>
          </a:ln>
        </p:spPr>
      </p:pic>
    </p:spTree>
    <p:extLst>
      <p:ext uri="{BB962C8B-B14F-4D97-AF65-F5344CB8AC3E}">
        <p14:creationId xmlns:p14="http://schemas.microsoft.com/office/powerpoint/2010/main" val="37667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Library Configurations – </a:t>
            </a:r>
            <a:r>
              <a:rPr lang="en-US" dirty="0" smtClean="0">
                <a:solidFill>
                  <a:schemeClr val="accent1">
                    <a:lumMod val="60000"/>
                    <a:lumOff val="40000"/>
                  </a:schemeClr>
                </a:solidFill>
              </a:rPr>
              <a:t>Borrower </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If the </a:t>
            </a:r>
            <a:r>
              <a:rPr lang="en-US" b="1" dirty="0"/>
              <a:t>Locate By Fields</a:t>
            </a:r>
            <a:r>
              <a:rPr lang="en-US" dirty="0"/>
              <a:t> sub-fields are selected to define which fields are to be searched, these fields will be used for the locate </a:t>
            </a:r>
            <a:r>
              <a:rPr lang="en-US" dirty="0" smtClean="0"/>
              <a:t>process (unless there’s a known record ID)</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18</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50532" y="2853523"/>
            <a:ext cx="3659145" cy="2943595"/>
          </a:xfrm>
          <a:prstGeom prst="rect">
            <a:avLst/>
          </a:prstGeom>
          <a:noFill/>
          <a:ln>
            <a:solidFill>
              <a:schemeClr val="tx1"/>
            </a:solidFill>
          </a:ln>
        </p:spPr>
      </p:pic>
    </p:spTree>
    <p:extLst>
      <p:ext uri="{BB962C8B-B14F-4D97-AF65-F5344CB8AC3E}">
        <p14:creationId xmlns:p14="http://schemas.microsoft.com/office/powerpoint/2010/main" val="16735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Library Configurations – </a:t>
            </a:r>
            <a:r>
              <a:rPr lang="en-US" dirty="0" smtClean="0">
                <a:solidFill>
                  <a:schemeClr val="accent1">
                    <a:lumMod val="60000"/>
                    <a:lumOff val="40000"/>
                  </a:schemeClr>
                </a:solidFill>
              </a:rPr>
              <a:t>Lender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The lending locate process may be triggered automatically when the lending request is created. This happens if the resource sharing library’s </a:t>
            </a:r>
            <a:r>
              <a:rPr lang="en-US" b="1" dirty="0"/>
              <a:t>Automatically Locate Resource</a:t>
            </a:r>
            <a:r>
              <a:rPr lang="en-US" dirty="0"/>
              <a:t> attribute is set.</a:t>
            </a:r>
          </a:p>
          <a:p>
            <a:pPr lvl="0"/>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3091170" y="2701124"/>
            <a:ext cx="2964777" cy="3352013"/>
          </a:xfrm>
          <a:prstGeom prst="rect">
            <a:avLst/>
          </a:prstGeom>
        </p:spPr>
      </p:pic>
    </p:spTree>
    <p:extLst>
      <p:ext uri="{BB962C8B-B14F-4D97-AF65-F5344CB8AC3E}">
        <p14:creationId xmlns:p14="http://schemas.microsoft.com/office/powerpoint/2010/main" val="285772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1C146586-7EC2-481D-848F-8CE41EB2DE6C}" type="slidenum">
              <a:rPr lang="en-US" sz="800" smtClean="0"/>
              <a:pPr/>
              <a:t>2</a:t>
            </a:fld>
            <a:endParaRPr lang="en-US" sz="800" dirty="0"/>
          </a:p>
        </p:txBody>
      </p:sp>
      <p:grpSp>
        <p:nvGrpSpPr>
          <p:cNvPr id="5" name="Group 4"/>
          <p:cNvGrpSpPr/>
          <p:nvPr/>
        </p:nvGrpSpPr>
        <p:grpSpPr>
          <a:xfrm>
            <a:off x="381739" y="1214130"/>
            <a:ext cx="714585" cy="734183"/>
            <a:chOff x="109348" y="1231363"/>
            <a:chExt cx="986977" cy="986977"/>
          </a:xfrm>
        </p:grpSpPr>
        <p:sp>
          <p:nvSpPr>
            <p:cNvPr id="6" name="Oval 5"/>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7" name="קשת מלאה 15"/>
            <p:cNvSpPr/>
            <p:nvPr/>
          </p:nvSpPr>
          <p:spPr>
            <a:xfrm rot="19417182">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8" name="Oval 7"/>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1</a:t>
              </a:r>
              <a:endParaRPr lang="en-US" sz="2800" b="1" dirty="0">
                <a:latin typeface="+mn-lt"/>
              </a:endParaRPr>
            </a:p>
          </p:txBody>
        </p:sp>
      </p:grpSp>
      <p:sp>
        <p:nvSpPr>
          <p:cNvPr id="9"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Locate Types</a:t>
            </a:r>
          </a:p>
        </p:txBody>
      </p:sp>
      <p:grpSp>
        <p:nvGrpSpPr>
          <p:cNvPr id="10" name="Group 9"/>
          <p:cNvGrpSpPr/>
          <p:nvPr/>
        </p:nvGrpSpPr>
        <p:grpSpPr>
          <a:xfrm>
            <a:off x="373716" y="1984964"/>
            <a:ext cx="734183" cy="714585"/>
            <a:chOff x="95814" y="2314251"/>
            <a:chExt cx="1014046" cy="960631"/>
          </a:xfrm>
        </p:grpSpPr>
        <p:sp>
          <p:nvSpPr>
            <p:cNvPr id="11" name="Oval 10"/>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12" name="קשת מלאה 15"/>
            <p:cNvSpPr/>
            <p:nvPr/>
          </p:nvSpPr>
          <p:spPr>
            <a:xfrm rot="1260890">
              <a:off x="95814" y="2314251"/>
              <a:ext cx="1014046" cy="960631"/>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13" name="Oval 12"/>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2</a:t>
              </a:r>
              <a:endParaRPr lang="en-US" sz="2800" b="1" dirty="0">
                <a:latin typeface="+mn-lt"/>
              </a:endParaRPr>
            </a:p>
          </p:txBody>
        </p:sp>
      </p:grpSp>
      <p:grpSp>
        <p:nvGrpSpPr>
          <p:cNvPr id="14" name="Group 13"/>
          <p:cNvGrpSpPr/>
          <p:nvPr/>
        </p:nvGrpSpPr>
        <p:grpSpPr>
          <a:xfrm>
            <a:off x="394732" y="2720147"/>
            <a:ext cx="714585" cy="734183"/>
            <a:chOff x="109348" y="3370793"/>
            <a:chExt cx="986977" cy="986977"/>
          </a:xfrm>
        </p:grpSpPr>
        <p:sp>
          <p:nvSpPr>
            <p:cNvPr id="15" name="Oval 14"/>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16" name="קשת מלאה 15"/>
            <p:cNvSpPr/>
            <p:nvPr/>
          </p:nvSpPr>
          <p:spPr>
            <a:xfrm rot="5400000">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17" name="Oval 16"/>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3</a:t>
              </a:r>
              <a:endParaRPr lang="en-US" sz="2800" b="1" dirty="0">
                <a:latin typeface="+mn-lt"/>
              </a:endParaRPr>
            </a:p>
          </p:txBody>
        </p:sp>
      </p:grpSp>
      <p:grpSp>
        <p:nvGrpSpPr>
          <p:cNvPr id="18" name="Group 17"/>
          <p:cNvGrpSpPr/>
          <p:nvPr/>
        </p:nvGrpSpPr>
        <p:grpSpPr>
          <a:xfrm>
            <a:off x="392392" y="3542877"/>
            <a:ext cx="714585" cy="734183"/>
            <a:chOff x="109348" y="4440508"/>
            <a:chExt cx="986977" cy="986977"/>
          </a:xfrm>
        </p:grpSpPr>
        <p:sp>
          <p:nvSpPr>
            <p:cNvPr id="19" name="Oval 18"/>
            <p:cNvSpPr/>
            <p:nvPr/>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20" name="קשת מלאה 15"/>
            <p:cNvSpPr/>
            <p:nvPr/>
          </p:nvSpPr>
          <p:spPr>
            <a:xfrm rot="6902757">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21" name="Oval 20"/>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4</a:t>
              </a:r>
              <a:endParaRPr lang="en-US" sz="2800" b="1" dirty="0">
                <a:latin typeface="+mn-lt"/>
              </a:endParaRPr>
            </a:p>
          </p:txBody>
        </p:sp>
      </p:grpSp>
      <p:sp>
        <p:nvSpPr>
          <p:cNvPr id="22" name="Text Placeholder 14"/>
          <p:cNvSpPr txBox="1">
            <a:spLocks/>
          </p:cNvSpPr>
          <p:nvPr/>
        </p:nvSpPr>
        <p:spPr>
          <a:xfrm>
            <a:off x="1303044" y="1979067"/>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Locate &amp; Automation in Alma</a:t>
            </a:r>
            <a:endParaRPr lang="en-US" dirty="0" smtClean="0"/>
          </a:p>
        </p:txBody>
      </p:sp>
      <p:sp>
        <p:nvSpPr>
          <p:cNvPr id="23" name="Text Placeholder 14"/>
          <p:cNvSpPr txBox="1">
            <a:spLocks/>
          </p:cNvSpPr>
          <p:nvPr/>
        </p:nvSpPr>
        <p:spPr>
          <a:xfrm>
            <a:off x="1311922" y="2750215"/>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Locate Profiles</a:t>
            </a:r>
          </a:p>
        </p:txBody>
      </p:sp>
      <p:sp>
        <p:nvSpPr>
          <p:cNvPr id="24" name="Text Placeholder 14"/>
          <p:cNvSpPr txBox="1">
            <a:spLocks/>
          </p:cNvSpPr>
          <p:nvPr/>
        </p:nvSpPr>
        <p:spPr>
          <a:xfrm>
            <a:off x="1311922" y="356575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Locate Configurations</a:t>
            </a:r>
          </a:p>
        </p:txBody>
      </p:sp>
      <p:grpSp>
        <p:nvGrpSpPr>
          <p:cNvPr id="25" name="Group 24"/>
          <p:cNvGrpSpPr/>
          <p:nvPr/>
        </p:nvGrpSpPr>
        <p:grpSpPr>
          <a:xfrm>
            <a:off x="371939" y="4458803"/>
            <a:ext cx="734183" cy="714585"/>
            <a:chOff x="95814" y="5438192"/>
            <a:chExt cx="1014046" cy="960631"/>
          </a:xfrm>
        </p:grpSpPr>
        <p:sp>
          <p:nvSpPr>
            <p:cNvPr id="26" name="Oval 25"/>
            <p:cNvSpPr/>
            <p:nvPr/>
          </p:nvSpPr>
          <p:spPr>
            <a:xfrm>
              <a:off x="145636" y="5461307"/>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27" name="קשת מלאה 15"/>
            <p:cNvSpPr/>
            <p:nvPr/>
          </p:nvSpPr>
          <p:spPr>
            <a:xfrm rot="8348034">
              <a:off x="95814" y="5438192"/>
              <a:ext cx="1014046" cy="960631"/>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28" name="Oval 27"/>
            <p:cNvSpPr/>
            <p:nvPr/>
          </p:nvSpPr>
          <p:spPr>
            <a:xfrm>
              <a:off x="205672" y="5521343"/>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5</a:t>
              </a:r>
              <a:endParaRPr lang="en-US" sz="2800" b="1" dirty="0">
                <a:latin typeface="+mn-lt"/>
              </a:endParaRPr>
            </a:p>
          </p:txBody>
        </p:sp>
      </p:grpSp>
      <p:sp>
        <p:nvSpPr>
          <p:cNvPr id="29" name="Text Placeholder 14"/>
          <p:cNvSpPr txBox="1">
            <a:spLocks/>
          </p:cNvSpPr>
          <p:nvPr/>
        </p:nvSpPr>
        <p:spPr>
          <a:xfrm>
            <a:off x="1311922" y="4470064"/>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Locate Process</a:t>
            </a:r>
          </a:p>
        </p:txBody>
      </p:sp>
      <p:grpSp>
        <p:nvGrpSpPr>
          <p:cNvPr id="30" name="Group 29"/>
          <p:cNvGrpSpPr/>
          <p:nvPr/>
        </p:nvGrpSpPr>
        <p:grpSpPr>
          <a:xfrm>
            <a:off x="371938" y="5219294"/>
            <a:ext cx="734183" cy="714585"/>
            <a:chOff x="95814" y="4453679"/>
            <a:chExt cx="1014047" cy="960631"/>
          </a:xfrm>
        </p:grpSpPr>
        <p:sp>
          <p:nvSpPr>
            <p:cNvPr id="31" name="Oval 30"/>
            <p:cNvSpPr/>
            <p:nvPr/>
          </p:nvSpPr>
          <p:spPr>
            <a:xfrm rot="3442237">
              <a:off x="157841" y="4464256"/>
              <a:ext cx="889990" cy="939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latin typeface="+mn-lt"/>
              </a:endParaRPr>
            </a:p>
          </p:txBody>
        </p:sp>
        <p:sp>
          <p:nvSpPr>
            <p:cNvPr id="32" name="קשת מלאה 15"/>
            <p:cNvSpPr/>
            <p:nvPr/>
          </p:nvSpPr>
          <p:spPr>
            <a:xfrm rot="11431724">
              <a:off x="95814" y="4453679"/>
              <a:ext cx="1014047" cy="960631"/>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latin typeface="+mn-lt"/>
              </a:endParaRPr>
            </a:p>
          </p:txBody>
        </p:sp>
        <p:sp>
          <p:nvSpPr>
            <p:cNvPr id="33" name="Oval 32"/>
            <p:cNvSpPr/>
            <p:nvPr/>
          </p:nvSpPr>
          <p:spPr>
            <a:xfrm>
              <a:off x="205672" y="453683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smtClean="0">
                  <a:latin typeface="+mn-lt"/>
                </a:rPr>
                <a:t>6</a:t>
              </a:r>
              <a:endParaRPr lang="en-US" sz="2800" b="1" dirty="0">
                <a:latin typeface="+mn-lt"/>
              </a:endParaRPr>
            </a:p>
          </p:txBody>
        </p:sp>
      </p:grpSp>
      <p:sp>
        <p:nvSpPr>
          <p:cNvPr id="34" name="Text Placeholder 14"/>
          <p:cNvSpPr txBox="1">
            <a:spLocks/>
          </p:cNvSpPr>
          <p:nvPr/>
        </p:nvSpPr>
        <p:spPr>
          <a:xfrm>
            <a:off x="1322576" y="5222846"/>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Holdings Attributes</a:t>
            </a:r>
          </a:p>
        </p:txBody>
      </p:sp>
    </p:spTree>
    <p:extLst>
      <p:ext uri="{BB962C8B-B14F-4D97-AF65-F5344CB8AC3E}">
        <p14:creationId xmlns:p14="http://schemas.microsoft.com/office/powerpoint/2010/main" val="1740809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Sharing Library Configurations – </a:t>
            </a:r>
            <a:r>
              <a:rPr lang="en-US" dirty="0">
                <a:solidFill>
                  <a:schemeClr val="accent1">
                    <a:lumMod val="60000"/>
                    <a:lumOff val="40000"/>
                  </a:schemeClr>
                </a:solidFill>
              </a:rPr>
              <a:t>Lender</a:t>
            </a:r>
            <a:endParaRPr lang="en-US" dirty="0"/>
          </a:p>
        </p:txBody>
      </p:sp>
      <p:pic>
        <p:nvPicPr>
          <p:cNvPr id="5" name="Content Placeholder 4"/>
          <p:cNvPicPr>
            <a:picLocks noGrp="1" noChangeAspect="1"/>
          </p:cNvPicPr>
          <p:nvPr>
            <p:ph idx="1"/>
          </p:nvPr>
        </p:nvPicPr>
        <p:blipFill>
          <a:blip r:embed="rId2"/>
          <a:stretch>
            <a:fillRect/>
          </a:stretch>
        </p:blipFill>
        <p:spPr>
          <a:xfrm>
            <a:off x="4039458" y="2547188"/>
            <a:ext cx="3418480" cy="3864976"/>
          </a:xfrm>
          <a:prstGeom prst="rect">
            <a:avLst/>
          </a:prstGeom>
        </p:spPr>
      </p:pic>
      <p:sp>
        <p:nvSpPr>
          <p:cNvPr id="4" name="Slide Number Placeholder 3"/>
          <p:cNvSpPr>
            <a:spLocks noGrp="1"/>
          </p:cNvSpPr>
          <p:nvPr>
            <p:ph type="sldNum" sz="quarter" idx="12"/>
          </p:nvPr>
        </p:nvSpPr>
        <p:spPr/>
        <p:txBody>
          <a:bodyPr/>
          <a:lstStyle/>
          <a:p>
            <a:fld id="{1C146586-7EC2-481D-848F-8CE41EB2DE6C}" type="slidenum">
              <a:rPr lang="en-US" smtClean="0"/>
              <a:pPr/>
              <a:t>20</a:t>
            </a:fld>
            <a:endParaRPr lang="en-US" dirty="0"/>
          </a:p>
        </p:txBody>
      </p:sp>
      <p:sp>
        <p:nvSpPr>
          <p:cNvPr id="6" name="Content Placeholder 2"/>
          <p:cNvSpPr txBox="1">
            <a:spLocks/>
          </p:cNvSpPr>
          <p:nvPr/>
        </p:nvSpPr>
        <p:spPr>
          <a:xfrm>
            <a:off x="414044" y="752605"/>
            <a:ext cx="8282085" cy="55281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lending locate process may be configured to ignore electronic resources if the resource sharing library’s </a:t>
            </a:r>
            <a:r>
              <a:rPr lang="en-US" b="1" dirty="0" smtClean="0"/>
              <a:t>Ignore Electronic Resources</a:t>
            </a:r>
            <a:r>
              <a:rPr lang="en-US" dirty="0" smtClean="0"/>
              <a:t> attribute is set. The locate will fail if the locate match has only electronic inventory</a:t>
            </a:r>
          </a:p>
          <a:p>
            <a:endParaRPr lang="en-US" dirty="0"/>
          </a:p>
        </p:txBody>
      </p:sp>
    </p:spTree>
    <p:extLst>
      <p:ext uri="{BB962C8B-B14F-4D97-AF65-F5344CB8AC3E}">
        <p14:creationId xmlns:p14="http://schemas.microsoft.com/office/powerpoint/2010/main" val="401846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Sharing Library Configurations – </a:t>
            </a:r>
            <a:r>
              <a:rPr lang="en-US" dirty="0">
                <a:solidFill>
                  <a:schemeClr val="accent1">
                    <a:lumMod val="60000"/>
                    <a:lumOff val="40000"/>
                  </a:schemeClr>
                </a:solidFill>
              </a:rPr>
              <a:t>Lender</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21</a:t>
            </a:fld>
            <a:endParaRPr lang="en-US" dirty="0"/>
          </a:p>
        </p:txBody>
      </p:sp>
      <p:sp>
        <p:nvSpPr>
          <p:cNvPr id="6" name="Content Placeholder 2"/>
          <p:cNvSpPr txBox="1">
            <a:spLocks/>
          </p:cNvSpPr>
          <p:nvPr/>
        </p:nvSpPr>
        <p:spPr>
          <a:xfrm>
            <a:off x="414044" y="752605"/>
            <a:ext cx="8282085" cy="55281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lending locate process may be configured to automatically reject new requests if one of the following happens during the lender locate:</a:t>
            </a:r>
          </a:p>
          <a:p>
            <a:pPr lvl="1"/>
            <a:r>
              <a:rPr lang="en-US" dirty="0" smtClean="0"/>
              <a:t>No match was found</a:t>
            </a:r>
          </a:p>
          <a:p>
            <a:pPr lvl="1"/>
            <a:r>
              <a:rPr lang="en-US" dirty="0" smtClean="0"/>
              <a:t>One match was found, but it’s physical items are not </a:t>
            </a:r>
            <a:r>
              <a:rPr lang="en-US" dirty="0" err="1" smtClean="0"/>
              <a:t>requestable</a:t>
            </a:r>
            <a:r>
              <a:rPr lang="en-US" dirty="0" smtClean="0"/>
              <a:t>/available</a:t>
            </a:r>
          </a:p>
          <a:p>
            <a:pPr lvl="1"/>
            <a:r>
              <a:rPr lang="en-US" dirty="0" smtClean="0"/>
              <a:t>One match was found, but it has only electronic inventory</a:t>
            </a:r>
            <a:endParaRPr lang="en-US" dirty="0"/>
          </a:p>
          <a:p>
            <a:endParaRPr lang="en-US" dirty="0" smtClean="0"/>
          </a:p>
          <a:p>
            <a:endParaRPr lang="en-US" dirty="0"/>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3637875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Sharing Library Configurations – </a:t>
            </a:r>
            <a:r>
              <a:rPr lang="en-US" dirty="0">
                <a:solidFill>
                  <a:schemeClr val="accent1">
                    <a:lumMod val="60000"/>
                    <a:lumOff val="40000"/>
                  </a:schemeClr>
                </a:solidFill>
              </a:rPr>
              <a:t>Lender</a:t>
            </a:r>
            <a:endParaRPr lang="en-US" dirty="0"/>
          </a:p>
        </p:txBody>
      </p:sp>
      <p:pic>
        <p:nvPicPr>
          <p:cNvPr id="5" name="Content Placeholder 4"/>
          <p:cNvPicPr>
            <a:picLocks noGrp="1" noChangeAspect="1"/>
          </p:cNvPicPr>
          <p:nvPr>
            <p:ph idx="1"/>
          </p:nvPr>
        </p:nvPicPr>
        <p:blipFill>
          <a:blip r:embed="rId2"/>
          <a:stretch>
            <a:fillRect/>
          </a:stretch>
        </p:blipFill>
        <p:spPr>
          <a:xfrm>
            <a:off x="3949700" y="2831579"/>
            <a:ext cx="3050180" cy="3448571"/>
          </a:xfrm>
          <a:prstGeom prst="rect">
            <a:avLst/>
          </a:prstGeom>
        </p:spPr>
      </p:pic>
      <p:sp>
        <p:nvSpPr>
          <p:cNvPr id="4" name="Slide Number Placeholder 3"/>
          <p:cNvSpPr>
            <a:spLocks noGrp="1"/>
          </p:cNvSpPr>
          <p:nvPr>
            <p:ph type="sldNum" sz="quarter" idx="12"/>
          </p:nvPr>
        </p:nvSpPr>
        <p:spPr/>
        <p:txBody>
          <a:bodyPr/>
          <a:lstStyle/>
          <a:p>
            <a:fld id="{1C146586-7EC2-481D-848F-8CE41EB2DE6C}" type="slidenum">
              <a:rPr lang="en-US" smtClean="0"/>
              <a:pPr/>
              <a:t>22</a:t>
            </a:fld>
            <a:endParaRPr lang="en-US" dirty="0"/>
          </a:p>
        </p:txBody>
      </p:sp>
      <p:sp>
        <p:nvSpPr>
          <p:cNvPr id="6" name="Content Placeholder 2"/>
          <p:cNvSpPr txBox="1">
            <a:spLocks/>
          </p:cNvSpPr>
          <p:nvPr/>
        </p:nvSpPr>
        <p:spPr>
          <a:xfrm>
            <a:off x="414044" y="752605"/>
            <a:ext cx="8282085" cy="55281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lending locate process may be configured to automatically reject new requests if one or more of the resource sharing library’s </a:t>
            </a:r>
            <a:r>
              <a:rPr lang="en-US" b="1" dirty="0" smtClean="0"/>
              <a:t>Reject Request … </a:t>
            </a:r>
            <a:r>
              <a:rPr lang="en-US" dirty="0" smtClean="0"/>
              <a:t>attributes is set. </a:t>
            </a:r>
          </a:p>
          <a:p>
            <a:endParaRPr lang="en-US" dirty="0"/>
          </a:p>
        </p:txBody>
      </p:sp>
    </p:spTree>
    <p:extLst>
      <p:ext uri="{BB962C8B-B14F-4D97-AF65-F5344CB8AC3E}">
        <p14:creationId xmlns:p14="http://schemas.microsoft.com/office/powerpoint/2010/main" val="208662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Library Configurations – </a:t>
            </a:r>
            <a:r>
              <a:rPr lang="en-US" dirty="0" smtClean="0">
                <a:solidFill>
                  <a:schemeClr val="accent1">
                    <a:lumMod val="60000"/>
                    <a:lumOff val="40000"/>
                  </a:schemeClr>
                </a:solidFill>
              </a:rPr>
              <a:t>Lender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lvl="0"/>
            <a:r>
              <a:rPr lang="en-US" dirty="0"/>
              <a:t>If the request has not been received with a record </a:t>
            </a:r>
            <a:r>
              <a:rPr lang="en-US" dirty="0" smtClean="0"/>
              <a:t>ID (i.e. no NZ or shared Primo search) then </a:t>
            </a:r>
            <a:r>
              <a:rPr lang="en-US" dirty="0"/>
              <a:t>the </a:t>
            </a:r>
            <a:r>
              <a:rPr lang="en-US" b="1" dirty="0"/>
              <a:t>Locate By Fields</a:t>
            </a:r>
            <a:r>
              <a:rPr lang="en-US" dirty="0"/>
              <a:t> configuration in the resource sharing library is used to locate the record.</a:t>
            </a:r>
          </a:p>
          <a:p>
            <a:pPr lvl="0"/>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23</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935836" y="2572849"/>
            <a:ext cx="3238500" cy="3328035"/>
          </a:xfrm>
          <a:prstGeom prst="rect">
            <a:avLst/>
          </a:prstGeom>
          <a:noFill/>
          <a:ln>
            <a:solidFill>
              <a:schemeClr val="tx1"/>
            </a:solidFill>
          </a:ln>
        </p:spPr>
      </p:pic>
    </p:spTree>
    <p:extLst>
      <p:ext uri="{BB962C8B-B14F-4D97-AF65-F5344CB8AC3E}">
        <p14:creationId xmlns:p14="http://schemas.microsoft.com/office/powerpoint/2010/main" val="30780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Locate Process</a:t>
            </a:r>
            <a:endParaRPr lang="en-US" dirty="0"/>
          </a:p>
        </p:txBody>
      </p:sp>
    </p:spTree>
    <p:extLst>
      <p:ext uri="{BB962C8B-B14F-4D97-AF65-F5344CB8AC3E}">
        <p14:creationId xmlns:p14="http://schemas.microsoft.com/office/powerpoint/2010/main" val="2182987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Locate Process – </a:t>
            </a:r>
            <a:r>
              <a:rPr lang="en-US" dirty="0" smtClean="0">
                <a:solidFill>
                  <a:schemeClr val="accent1">
                    <a:lumMod val="60000"/>
                    <a:lumOff val="40000"/>
                  </a:schemeClr>
                </a:solidFill>
              </a:rPr>
              <a:t>Borrower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The locate process may </a:t>
            </a:r>
            <a:r>
              <a:rPr lang="en-US" dirty="0" smtClean="0"/>
              <a:t>be </a:t>
            </a:r>
            <a:r>
              <a:rPr lang="en-US" dirty="0"/>
              <a:t>manually activated from the request’s edit form or from the task list, if the request has assigned </a:t>
            </a:r>
            <a:r>
              <a:rPr lang="en-US" dirty="0" err="1"/>
              <a:t>rota</a:t>
            </a:r>
            <a:r>
              <a:rPr lang="en-US" dirty="0"/>
              <a:t>.</a:t>
            </a:r>
          </a:p>
          <a:p>
            <a:pPr lvl="0"/>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25</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748901" y="2375748"/>
            <a:ext cx="5486400" cy="1343025"/>
          </a:xfrm>
          <a:prstGeom prst="rect">
            <a:avLst/>
          </a:prstGeom>
          <a:noFill/>
          <a:ln>
            <a:solidFill>
              <a:schemeClr val="tx1"/>
            </a:solid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48901" y="3981646"/>
            <a:ext cx="5486400" cy="2152650"/>
          </a:xfrm>
          <a:prstGeom prst="rect">
            <a:avLst/>
          </a:prstGeom>
          <a:noFill/>
          <a:ln>
            <a:solidFill>
              <a:schemeClr val="tx1"/>
            </a:solidFill>
          </a:ln>
        </p:spPr>
      </p:pic>
    </p:spTree>
    <p:extLst>
      <p:ext uri="{BB962C8B-B14F-4D97-AF65-F5344CB8AC3E}">
        <p14:creationId xmlns:p14="http://schemas.microsoft.com/office/powerpoint/2010/main" val="984613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locate process is actually a background job that runs search queries against all of the partners in the </a:t>
            </a:r>
            <a:r>
              <a:rPr lang="en-US" dirty="0" err="1"/>
              <a:t>rota</a:t>
            </a:r>
            <a:r>
              <a:rPr lang="en-US" dirty="0"/>
              <a:t>, as per the definitions of the locate profiles. The locate process may take some time to complete.</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87262" y="3068898"/>
            <a:ext cx="5792355" cy="2044639"/>
          </a:xfrm>
          <a:prstGeom prst="rect">
            <a:avLst/>
          </a:prstGeom>
          <a:noFill/>
          <a:ln>
            <a:solidFill>
              <a:schemeClr val="accent1"/>
            </a:solidFill>
          </a:ln>
        </p:spPr>
      </p:pic>
    </p:spTree>
    <p:extLst>
      <p:ext uri="{BB962C8B-B14F-4D97-AF65-F5344CB8AC3E}">
        <p14:creationId xmlns:p14="http://schemas.microsoft.com/office/powerpoint/2010/main" val="771698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For </a:t>
            </a:r>
            <a:r>
              <a:rPr lang="en-US" b="1" dirty="0"/>
              <a:t>Z39.50 locate profiles</a:t>
            </a:r>
            <a:r>
              <a:rPr lang="en-US" dirty="0"/>
              <a:t>, Alma triggers a Z39.50 query as per the locate profile definitions</a:t>
            </a:r>
            <a:r>
              <a:rPr lang="en-US" dirty="0" smtClean="0"/>
              <a:t>. </a:t>
            </a:r>
            <a:r>
              <a:rPr lang="en-US" dirty="0"/>
              <a:t>One or more matching results is considered a success.</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1799833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a:t>
            </a:r>
            <a:r>
              <a:rPr lang="en-US" b="1" dirty="0"/>
              <a:t>Alma locate profile </a:t>
            </a:r>
            <a:r>
              <a:rPr lang="en-US" dirty="0"/>
              <a:t>search depends on the metadata that is known at the borrowing side.</a:t>
            </a:r>
          </a:p>
          <a:p>
            <a:pPr marL="0" indent="0">
              <a:buNone/>
            </a:pPr>
            <a:r>
              <a:rPr lang="en-US" dirty="0"/>
              <a:t> </a:t>
            </a:r>
          </a:p>
          <a:p>
            <a:pPr lvl="1">
              <a:buFont typeface="Wingdings" panose="05000000000000000000" pitchFamily="2" charset="2"/>
              <a:buChar char="ü"/>
            </a:pPr>
            <a:r>
              <a:rPr lang="en-US" b="1" i="1" dirty="0"/>
              <a:t>Lender and requester share the same Network Zone or the same Fulfillment Network.</a:t>
            </a:r>
          </a:p>
          <a:p>
            <a:pPr marL="684213" lvl="1" indent="0">
              <a:buNone/>
            </a:pPr>
            <a:r>
              <a:rPr lang="en-US" dirty="0" smtClean="0"/>
              <a:t>This </a:t>
            </a:r>
            <a:r>
              <a:rPr lang="en-US" dirty="0"/>
              <a:t>may happen if the request is placed from the Alma network zone, or from a Primo Network Zone record</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28</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82109" y="3889528"/>
            <a:ext cx="1674495" cy="2108835"/>
          </a:xfrm>
          <a:prstGeom prst="rect">
            <a:avLst/>
          </a:prstGeom>
          <a:noFill/>
          <a:ln>
            <a:solidFill>
              <a:schemeClr val="accent1"/>
            </a:solidFill>
          </a:ln>
        </p:spPr>
      </p:pic>
    </p:spTree>
    <p:extLst>
      <p:ext uri="{BB962C8B-B14F-4D97-AF65-F5344CB8AC3E}">
        <p14:creationId xmlns:p14="http://schemas.microsoft.com/office/powerpoint/2010/main" val="3099408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a:t>
            </a:r>
            <a:r>
              <a:rPr lang="en-US" b="1" dirty="0"/>
              <a:t>Alma locate profile </a:t>
            </a:r>
            <a:r>
              <a:rPr lang="en-US" dirty="0"/>
              <a:t>search depends on the metadata that is known at the borrowing side.</a:t>
            </a:r>
          </a:p>
          <a:p>
            <a:pPr marL="0" indent="0">
              <a:buNone/>
            </a:pPr>
            <a:r>
              <a:rPr lang="en-US" dirty="0"/>
              <a:t> </a:t>
            </a:r>
          </a:p>
          <a:p>
            <a:pPr lvl="1">
              <a:buFont typeface="Wingdings" panose="05000000000000000000" pitchFamily="2" charset="2"/>
              <a:buChar char="ü"/>
            </a:pPr>
            <a:r>
              <a:rPr lang="en-US" b="1" i="1" dirty="0"/>
              <a:t>Another scenario is where there is a record that is de-duplicated from a number of institutions’ records, and the institutions share a fulfillment network.</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29</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91519" y="3450732"/>
            <a:ext cx="5476875" cy="2495550"/>
          </a:xfrm>
          <a:prstGeom prst="rect">
            <a:avLst/>
          </a:prstGeom>
          <a:noFill/>
          <a:ln>
            <a:solidFill>
              <a:schemeClr val="accent1"/>
            </a:solidFill>
          </a:ln>
        </p:spPr>
      </p:pic>
    </p:spTree>
    <p:extLst>
      <p:ext uri="{BB962C8B-B14F-4D97-AF65-F5344CB8AC3E}">
        <p14:creationId xmlns:p14="http://schemas.microsoft.com/office/powerpoint/2010/main" val="947072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Locate Types</a:t>
            </a:r>
            <a:endParaRPr lang="en-US" dirty="0"/>
          </a:p>
        </p:txBody>
      </p:sp>
    </p:spTree>
    <p:extLst>
      <p:ext uri="{BB962C8B-B14F-4D97-AF65-F5344CB8AC3E}">
        <p14:creationId xmlns:p14="http://schemas.microsoft.com/office/powerpoint/2010/main" val="4148382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normAutofit lnSpcReduction="10000"/>
          </a:bodyPr>
          <a:lstStyle/>
          <a:p>
            <a:r>
              <a:rPr lang="en-US" dirty="0"/>
              <a:t>In </a:t>
            </a:r>
            <a:r>
              <a:rPr lang="en-US" dirty="0" smtClean="0"/>
              <a:t>these cases Alma </a:t>
            </a:r>
            <a:r>
              <a:rPr lang="en-US" dirty="0"/>
              <a:t>knows in advance which partner owns the requested title. The processing of the borrowing locate process may be described as follows</a:t>
            </a:r>
            <a:r>
              <a:rPr lang="en-US" dirty="0" smtClean="0"/>
              <a:t>:</a:t>
            </a:r>
          </a:p>
          <a:p>
            <a:endParaRPr lang="en-US" dirty="0" smtClean="0"/>
          </a:p>
          <a:p>
            <a:pPr lvl="1">
              <a:buFont typeface="Wingdings" panose="05000000000000000000" pitchFamily="2" charset="2"/>
              <a:buChar char="ü"/>
            </a:pPr>
            <a:r>
              <a:rPr lang="en-US" dirty="0" smtClean="0"/>
              <a:t>The request is stored in Alma with the list of network zone members or fulfillment network members that own the resource.</a:t>
            </a:r>
          </a:p>
          <a:p>
            <a:pPr lvl="1">
              <a:buFont typeface="Wingdings" panose="05000000000000000000" pitchFamily="2" charset="2"/>
              <a:buChar char="ü"/>
            </a:pPr>
            <a:r>
              <a:rPr lang="en-US" dirty="0" smtClean="0"/>
              <a:t>Every </a:t>
            </a:r>
            <a:r>
              <a:rPr lang="en-US" dirty="0"/>
              <a:t>partner whose institution ID is part of the same network zone or the same fulfillment network as the requesters AND the institution ID </a:t>
            </a:r>
            <a:r>
              <a:rPr lang="en-US" b="1" dirty="0"/>
              <a:t>IS</a:t>
            </a:r>
            <a:r>
              <a:rPr lang="en-US" dirty="0"/>
              <a:t> found to be linked, the requested record will be considered a locate </a:t>
            </a:r>
            <a:r>
              <a:rPr lang="en-US" b="1" dirty="0"/>
              <a:t>success.</a:t>
            </a:r>
            <a:endParaRPr lang="en-US" dirty="0"/>
          </a:p>
          <a:p>
            <a:pPr lvl="1">
              <a:buFont typeface="Wingdings" panose="05000000000000000000" pitchFamily="2" charset="2"/>
              <a:buChar char="ü"/>
            </a:pPr>
            <a:r>
              <a:rPr lang="en-US" dirty="0"/>
              <a:t>Every partner whose institution ID is part of the same network zone or the same fulfillment network as the requesters AND the institution ID is </a:t>
            </a:r>
            <a:r>
              <a:rPr lang="en-US" b="1" dirty="0"/>
              <a:t>NOT</a:t>
            </a:r>
            <a:r>
              <a:rPr lang="en-US" dirty="0"/>
              <a:t> found to be linked to the requested record will be considered a locate </a:t>
            </a:r>
            <a:r>
              <a:rPr lang="en-US" b="1" dirty="0"/>
              <a:t>fail.</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2388829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a:t>
            </a:r>
            <a:r>
              <a:rPr lang="en-US" b="1" dirty="0"/>
              <a:t>Alma locate profile </a:t>
            </a:r>
            <a:r>
              <a:rPr lang="en-US" dirty="0"/>
              <a:t>search depends on the metadata that is known at the borrowing side.</a:t>
            </a:r>
          </a:p>
          <a:p>
            <a:pPr marL="0" indent="0">
              <a:buNone/>
            </a:pPr>
            <a:r>
              <a:rPr lang="en-US" dirty="0"/>
              <a:t> </a:t>
            </a:r>
          </a:p>
          <a:p>
            <a:pPr lvl="1">
              <a:buFont typeface="Wingdings" panose="05000000000000000000" pitchFamily="2" charset="2"/>
              <a:buChar char="ü"/>
            </a:pPr>
            <a:r>
              <a:rPr lang="en-US" b="1" i="1" dirty="0"/>
              <a:t>Lender and requester do not share the same Network Zone or the same Fulfillment Network. The locate process then depends on the locate profile setup.</a:t>
            </a:r>
          </a:p>
          <a:p>
            <a:pPr>
              <a:buFont typeface="Wingdings" panose="05000000000000000000" pitchFamily="2" charset="2"/>
              <a:buChar char="ü"/>
            </a:pPr>
            <a:endParaRPr lang="en-US" dirty="0"/>
          </a:p>
          <a:p>
            <a:r>
              <a:rPr lang="en-US" dirty="0"/>
              <a:t>If the </a:t>
            </a:r>
            <a:r>
              <a:rPr lang="en-US" b="1" dirty="0"/>
              <a:t>Locate By Fields</a:t>
            </a:r>
            <a:r>
              <a:rPr lang="en-US" dirty="0"/>
              <a:t> sub-fields are selected to define which fields are to be searched, these fields will be used for the locate process.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31</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34618" y="3856701"/>
            <a:ext cx="2684145" cy="2305050"/>
          </a:xfrm>
          <a:prstGeom prst="rect">
            <a:avLst/>
          </a:prstGeom>
          <a:noFill/>
          <a:ln>
            <a:solidFill>
              <a:schemeClr val="tx1"/>
            </a:solidFill>
          </a:ln>
        </p:spPr>
      </p:pic>
    </p:spTree>
    <p:extLst>
      <p:ext uri="{BB962C8B-B14F-4D97-AF65-F5344CB8AC3E}">
        <p14:creationId xmlns:p14="http://schemas.microsoft.com/office/powerpoint/2010/main" val="28695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Locate Process – </a:t>
            </a:r>
            <a:r>
              <a:rPr lang="en-US" dirty="0" smtClean="0">
                <a:solidFill>
                  <a:schemeClr val="accent1">
                    <a:lumMod val="60000"/>
                    <a:lumOff val="40000"/>
                  </a:schemeClr>
                </a:solidFill>
              </a:rPr>
              <a:t>Lender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The locate process may be triggered manually using the </a:t>
            </a:r>
            <a:r>
              <a:rPr lang="en-US" b="1" dirty="0"/>
              <a:t>Locate</a:t>
            </a:r>
            <a:r>
              <a:rPr lang="en-US" dirty="0"/>
              <a:t> action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32</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07364" y="2032986"/>
            <a:ext cx="6103074" cy="2377089"/>
          </a:xfrm>
          <a:prstGeom prst="rect">
            <a:avLst/>
          </a:prstGeom>
          <a:noFill/>
          <a:ln>
            <a:solidFill>
              <a:schemeClr val="tx1"/>
            </a:solidFill>
          </a:ln>
        </p:spPr>
      </p:pic>
    </p:spTree>
    <p:extLst>
      <p:ext uri="{BB962C8B-B14F-4D97-AF65-F5344CB8AC3E}">
        <p14:creationId xmlns:p14="http://schemas.microsoft.com/office/powerpoint/2010/main" val="2177011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Locate Process – </a:t>
            </a:r>
            <a:r>
              <a:rPr lang="en-US" dirty="0" smtClean="0">
                <a:solidFill>
                  <a:schemeClr val="accent1">
                    <a:lumMod val="60000"/>
                    <a:lumOff val="40000"/>
                  </a:schemeClr>
                </a:solidFill>
              </a:rPr>
              <a:t>Lender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The locate process will succeed if the there is a single match, and it will fail if there is more than one match or if there are no results. In either failure case, the search query will be displayed, and the operator will be able to manually attach the lending request to the local repository or change the search query.</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33</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2742" y="3697539"/>
            <a:ext cx="5476875" cy="1809750"/>
          </a:xfrm>
          <a:prstGeom prst="rect">
            <a:avLst/>
          </a:prstGeom>
          <a:noFill/>
          <a:ln>
            <a:solidFill>
              <a:schemeClr val="tx1"/>
            </a:solidFill>
          </a:ln>
        </p:spPr>
      </p:pic>
    </p:spTree>
    <p:extLst>
      <p:ext uri="{BB962C8B-B14F-4D97-AF65-F5344CB8AC3E}">
        <p14:creationId xmlns:p14="http://schemas.microsoft.com/office/powerpoint/2010/main" val="41207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Locate Process – </a:t>
            </a:r>
            <a:r>
              <a:rPr lang="en-US" dirty="0" smtClean="0">
                <a:solidFill>
                  <a:schemeClr val="accent1">
                    <a:lumMod val="60000"/>
                    <a:lumOff val="40000"/>
                  </a:schemeClr>
                </a:solidFill>
              </a:rPr>
              <a:t>Lender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a:bodyPr>
          <a:lstStyle/>
          <a:p>
            <a:pPr lvl="0"/>
            <a:r>
              <a:rPr lang="en-US" dirty="0"/>
              <a:t>If the request has been received with a record </a:t>
            </a:r>
            <a:r>
              <a:rPr lang="en-US" dirty="0" smtClean="0"/>
              <a:t>ID (based on NZ or shard Primo search), </a:t>
            </a:r>
            <a:r>
              <a:rPr lang="en-US" dirty="0"/>
              <a:t>the lending request will be automatically linked to the identified record. </a:t>
            </a:r>
            <a:endParaRPr lang="en-US" dirty="0" smtClean="0"/>
          </a:p>
          <a:p>
            <a:pPr marL="0" lvl="0" indent="0">
              <a:buNone/>
            </a:pPr>
            <a:r>
              <a:rPr lang="en-US" dirty="0"/>
              <a:t> </a:t>
            </a:r>
          </a:p>
          <a:p>
            <a:pPr lvl="0"/>
            <a:r>
              <a:rPr lang="en-US" dirty="0"/>
              <a:t>If the request has not been received with a record ID, the </a:t>
            </a:r>
            <a:r>
              <a:rPr lang="en-US" b="1" dirty="0"/>
              <a:t>Locate By Fields</a:t>
            </a:r>
            <a:r>
              <a:rPr lang="en-US" dirty="0"/>
              <a:t> configuration in the resource sharing library is used to locate the record</a:t>
            </a:r>
            <a:r>
              <a:rPr lang="en-US" dirty="0" smtClean="0"/>
              <a:t>.</a:t>
            </a:r>
          </a:p>
          <a:p>
            <a:pPr lvl="0"/>
            <a:endParaRPr lang="en-US" dirty="0"/>
          </a:p>
          <a:p>
            <a:pPr lvl="0"/>
            <a:r>
              <a:rPr lang="en-US" dirty="0"/>
              <a:t>If there is no </a:t>
            </a:r>
            <a:r>
              <a:rPr lang="en-US" b="1" dirty="0"/>
              <a:t>Locate By Fields</a:t>
            </a:r>
            <a:r>
              <a:rPr lang="en-US" dirty="0"/>
              <a:t> configuration specified in the resource sharing library, the following fields will be used, in the order they are listed below:</a:t>
            </a:r>
          </a:p>
          <a:p>
            <a:pPr lvl="1"/>
            <a:r>
              <a:rPr lang="en-US" dirty="0"/>
              <a:t>LCCN</a:t>
            </a:r>
          </a:p>
          <a:p>
            <a:pPr lvl="1"/>
            <a:r>
              <a:rPr lang="en-US" dirty="0"/>
              <a:t>OCLC Number</a:t>
            </a:r>
          </a:p>
          <a:p>
            <a:pPr lvl="1"/>
            <a:r>
              <a:rPr lang="en-US" dirty="0"/>
              <a:t>Title + ISBN/ISSN</a:t>
            </a:r>
          </a:p>
          <a:p>
            <a:pPr lvl="0"/>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34</a:t>
            </a:fld>
            <a:endParaRPr lang="en-US" dirty="0"/>
          </a:p>
        </p:txBody>
      </p:sp>
    </p:spTree>
    <p:extLst>
      <p:ext uri="{BB962C8B-B14F-4D97-AF65-F5344CB8AC3E}">
        <p14:creationId xmlns:p14="http://schemas.microsoft.com/office/powerpoint/2010/main" val="1762884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Locate Process – </a:t>
            </a:r>
            <a:r>
              <a:rPr lang="en-US" dirty="0" smtClean="0">
                <a:solidFill>
                  <a:schemeClr val="accent1">
                    <a:lumMod val="60000"/>
                    <a:lumOff val="40000"/>
                  </a:schemeClr>
                </a:solidFill>
              </a:rPr>
              <a:t>Self Ownership</a:t>
            </a:r>
            <a:endParaRPr lang="en-US" dirty="0"/>
          </a:p>
        </p:txBody>
      </p:sp>
      <p:sp>
        <p:nvSpPr>
          <p:cNvPr id="3" name="Content Placeholder 2"/>
          <p:cNvSpPr>
            <a:spLocks noGrp="1"/>
          </p:cNvSpPr>
          <p:nvPr>
            <p:ph idx="1"/>
          </p:nvPr>
        </p:nvSpPr>
        <p:spPr/>
        <p:txBody>
          <a:bodyPr/>
          <a:lstStyle/>
          <a:p>
            <a:r>
              <a:rPr lang="en-US" dirty="0"/>
              <a:t>The process of determining self-ownership is similar to the lending locate process, taking the following into </a:t>
            </a:r>
            <a:r>
              <a:rPr lang="en-US" dirty="0" smtClean="0"/>
              <a:t>considerations:</a:t>
            </a:r>
            <a:endParaRPr lang="en-US" dirty="0"/>
          </a:p>
          <a:p>
            <a:pPr lvl="1">
              <a:buFont typeface="Wingdings" panose="05000000000000000000" pitchFamily="2" charset="2"/>
              <a:buChar char="ü"/>
            </a:pPr>
            <a:r>
              <a:rPr lang="en-US" dirty="0"/>
              <a:t>The </a:t>
            </a:r>
            <a:r>
              <a:rPr lang="en-US" b="1" dirty="0"/>
              <a:t>Locate By Fields</a:t>
            </a:r>
            <a:r>
              <a:rPr lang="en-US" dirty="0"/>
              <a:t> configuration in the resource sharing library</a:t>
            </a:r>
          </a:p>
          <a:p>
            <a:pPr lvl="1">
              <a:buFont typeface="Wingdings" panose="05000000000000000000" pitchFamily="2" charset="2"/>
              <a:buChar char="ü"/>
            </a:pPr>
            <a:r>
              <a:rPr lang="en-US" dirty="0"/>
              <a:t>If there is no </a:t>
            </a:r>
            <a:r>
              <a:rPr lang="en-US" b="1" dirty="0"/>
              <a:t>Locate By Fields</a:t>
            </a:r>
            <a:r>
              <a:rPr lang="en-US" dirty="0"/>
              <a:t> configuration in the resource sharing library, the following fields will be used, in the order they are listed below:</a:t>
            </a:r>
          </a:p>
          <a:p>
            <a:pPr lvl="2"/>
            <a:r>
              <a:rPr lang="en-US" dirty="0"/>
              <a:t>LCCN</a:t>
            </a:r>
          </a:p>
          <a:p>
            <a:pPr lvl="2"/>
            <a:r>
              <a:rPr lang="en-US" dirty="0"/>
              <a:t>OCLC Number</a:t>
            </a:r>
          </a:p>
          <a:p>
            <a:pPr lvl="2"/>
            <a:r>
              <a:rPr lang="en-US" dirty="0"/>
              <a:t>Title + ISBN/ISSN</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35</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89103" y="4848150"/>
            <a:ext cx="5486400" cy="1695450"/>
          </a:xfrm>
          <a:prstGeom prst="rect">
            <a:avLst/>
          </a:prstGeom>
          <a:noFill/>
          <a:ln>
            <a:solidFill>
              <a:schemeClr val="tx1"/>
            </a:solidFill>
          </a:ln>
        </p:spPr>
      </p:pic>
      <p:sp>
        <p:nvSpPr>
          <p:cNvPr id="6" name="TextBox 5"/>
          <p:cNvSpPr txBox="1"/>
          <p:nvPr/>
        </p:nvSpPr>
        <p:spPr>
          <a:xfrm>
            <a:off x="2121763" y="2441359"/>
            <a:ext cx="5548544" cy="1754326"/>
          </a:xfrm>
          <a:prstGeom prst="rect">
            <a:avLst/>
          </a:prstGeom>
          <a:solidFill>
            <a:schemeClr val="bg1"/>
          </a:solidFill>
          <a:ln>
            <a:solidFill>
              <a:schemeClr val="accent1">
                <a:lumMod val="50000"/>
              </a:schemeClr>
            </a:solidFill>
          </a:ln>
        </p:spPr>
        <p:txBody>
          <a:bodyPr wrap="square" rtlCol="0">
            <a:spAutoFit/>
          </a:bodyPr>
          <a:lstStyle/>
          <a:p>
            <a:r>
              <a:rPr lang="en-US" dirty="0"/>
              <a:t>Note that self-ownership when checked at the Primo </a:t>
            </a:r>
            <a:r>
              <a:rPr lang="en-US" dirty="0" err="1"/>
              <a:t>GetIt</a:t>
            </a:r>
            <a:r>
              <a:rPr lang="en-US" dirty="0"/>
              <a:t> tab is based on the resolving of the incoming OpenURL to an existing resource, and is therefore based on the resolver’s matching mechanism rather than the above mentioned configurations.</a:t>
            </a:r>
          </a:p>
          <a:p>
            <a:endParaRPr lang="en-US" dirty="0"/>
          </a:p>
        </p:txBody>
      </p:sp>
    </p:spTree>
    <p:extLst>
      <p:ext uri="{BB962C8B-B14F-4D97-AF65-F5344CB8AC3E}">
        <p14:creationId xmlns:p14="http://schemas.microsoft.com/office/powerpoint/2010/main" val="2538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Holdings Attributes</a:t>
            </a:r>
            <a:endParaRPr lang="en-US" dirty="0"/>
          </a:p>
        </p:txBody>
      </p:sp>
    </p:spTree>
    <p:extLst>
      <p:ext uri="{BB962C8B-B14F-4D97-AF65-F5344CB8AC3E}">
        <p14:creationId xmlns:p14="http://schemas.microsoft.com/office/powerpoint/2010/main" val="56483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Holdings </a:t>
            </a:r>
            <a:r>
              <a:rPr lang="en-US" dirty="0" smtClean="0"/>
              <a:t>Attributes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locate action may be configured to succeed only if the target </a:t>
            </a:r>
            <a:r>
              <a:rPr lang="en-US" dirty="0" smtClean="0"/>
              <a:t>partner has </a:t>
            </a:r>
            <a:r>
              <a:rPr lang="en-US" dirty="0"/>
              <a:t>holdings at </a:t>
            </a:r>
            <a:r>
              <a:rPr lang="en-US" dirty="0" smtClean="0"/>
              <a:t>a specific library, by setting the </a:t>
            </a:r>
            <a:r>
              <a:rPr lang="en-US" b="1" dirty="0" smtClean="0"/>
              <a:t>partner record</a:t>
            </a:r>
            <a:r>
              <a:rPr lang="en-US" dirty="0" smtClean="0"/>
              <a:t> with a Holdings Code that matches the lender’s required library code</a:t>
            </a:r>
            <a:endParaRPr lang="en-US" b="1"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37</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738409" y="3029771"/>
            <a:ext cx="4076700" cy="1771650"/>
          </a:xfrm>
          <a:prstGeom prst="rect">
            <a:avLst/>
          </a:prstGeom>
          <a:noFill/>
          <a:ln>
            <a:solidFill>
              <a:schemeClr val="accent1"/>
            </a:solid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928997" y="4851922"/>
            <a:ext cx="5476875" cy="1590675"/>
          </a:xfrm>
          <a:prstGeom prst="rect">
            <a:avLst/>
          </a:prstGeom>
          <a:noFill/>
          <a:ln>
            <a:solidFill>
              <a:schemeClr val="accent1"/>
            </a:solidFill>
          </a:ln>
        </p:spPr>
      </p:pic>
    </p:spTree>
    <p:extLst>
      <p:ext uri="{BB962C8B-B14F-4D97-AF65-F5344CB8AC3E}">
        <p14:creationId xmlns:p14="http://schemas.microsoft.com/office/powerpoint/2010/main" val="2720442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Holdings </a:t>
            </a:r>
            <a:r>
              <a:rPr lang="en-US" dirty="0" smtClean="0"/>
              <a:t>Attributes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smtClean="0"/>
              <a:t>The </a:t>
            </a:r>
            <a:r>
              <a:rPr lang="en-US" dirty="0"/>
              <a:t>Holdings Code may also </a:t>
            </a:r>
            <a:r>
              <a:rPr lang="en-US" dirty="0" smtClean="0"/>
              <a:t>match a </a:t>
            </a:r>
            <a:r>
              <a:rPr lang="en-US" dirty="0"/>
              <a:t>campus </a:t>
            </a:r>
            <a:r>
              <a:rPr lang="en-US" dirty="0" smtClean="0"/>
              <a:t>code at </a:t>
            </a:r>
            <a:r>
              <a:rPr lang="en-US" dirty="0"/>
              <a:t>the target institution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38</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297004" y="2141136"/>
            <a:ext cx="4248150" cy="2238375"/>
          </a:xfrm>
          <a:prstGeom prst="rect">
            <a:avLst/>
          </a:prstGeom>
          <a:noFill/>
          <a:ln>
            <a:solidFill>
              <a:schemeClr val="accent1"/>
            </a:solidFill>
          </a:ln>
        </p:spPr>
      </p:pic>
    </p:spTree>
    <p:extLst>
      <p:ext uri="{BB962C8B-B14F-4D97-AF65-F5344CB8AC3E}">
        <p14:creationId xmlns:p14="http://schemas.microsoft.com/office/powerpoint/2010/main" val="4117628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Holdings </a:t>
            </a:r>
            <a:r>
              <a:rPr lang="en-US" dirty="0" smtClean="0"/>
              <a:t>Attributes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Libraries may also be grouped without a campus. In other words, a partner’s locate process may be targeted to succeed only if the requested resource is found to be held by specific libraries, even if they are not bound by a campus configuration</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39</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3364" y="3345032"/>
            <a:ext cx="4257675" cy="2209800"/>
          </a:xfrm>
          <a:prstGeom prst="rect">
            <a:avLst/>
          </a:prstGeom>
          <a:noFill/>
          <a:ln>
            <a:solidFill>
              <a:schemeClr val="accent1"/>
            </a:solidFill>
          </a:ln>
        </p:spPr>
      </p:pic>
    </p:spTree>
    <p:extLst>
      <p:ext uri="{BB962C8B-B14F-4D97-AF65-F5344CB8AC3E}">
        <p14:creationId xmlns:p14="http://schemas.microsoft.com/office/powerpoint/2010/main" val="153289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Borrowing Locate</a:t>
            </a:r>
            <a:endParaRPr lang="en-US" dirty="0"/>
          </a:p>
        </p:txBody>
      </p:sp>
      <p:sp>
        <p:nvSpPr>
          <p:cNvPr id="5" name="Content Placeholder 4"/>
          <p:cNvSpPr>
            <a:spLocks noGrp="1"/>
          </p:cNvSpPr>
          <p:nvPr>
            <p:ph idx="1"/>
          </p:nvPr>
        </p:nvSpPr>
        <p:spPr/>
        <p:txBody>
          <a:bodyPr/>
          <a:lstStyle/>
          <a:p>
            <a:pPr lvl="0"/>
            <a:r>
              <a:rPr lang="en-US" dirty="0"/>
              <a:t>Locating a borrowing request in the partners’ catalogs – This process is referred to as </a:t>
            </a:r>
            <a:r>
              <a:rPr lang="en-US" b="1" dirty="0"/>
              <a:t>‘Borrowing Locate’</a:t>
            </a:r>
            <a:r>
              <a:rPr lang="en-US" dirty="0"/>
              <a:t>. In this process, Alma searches the catalogs of all of the </a:t>
            </a:r>
            <a:r>
              <a:rPr lang="en-US" dirty="0" err="1"/>
              <a:t>rota’s</a:t>
            </a:r>
            <a:r>
              <a:rPr lang="en-US" dirty="0"/>
              <a:t> partners to determine whether the partner owns the requested record. If the locate fails, the partner is removed from the </a:t>
            </a:r>
            <a:r>
              <a:rPr lang="en-US" dirty="0" err="1"/>
              <a:t>rota</a:t>
            </a:r>
            <a:r>
              <a:rPr lang="en-US" dirty="0"/>
              <a:t>.</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48539" y="3879428"/>
            <a:ext cx="3638550" cy="1993265"/>
          </a:xfrm>
          <a:prstGeom prst="rect">
            <a:avLst/>
          </a:prstGeom>
          <a:noFill/>
          <a:ln>
            <a:solidFill>
              <a:schemeClr val="accent1"/>
            </a:solidFill>
          </a:ln>
        </p:spPr>
      </p:pic>
    </p:spTree>
    <p:extLst>
      <p:ext uri="{BB962C8B-B14F-4D97-AF65-F5344CB8AC3E}">
        <p14:creationId xmlns:p14="http://schemas.microsoft.com/office/powerpoint/2010/main" val="1269295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Holdings Attributes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a:t>
            </a:r>
            <a:r>
              <a:rPr lang="en-US" b="1" dirty="0"/>
              <a:t>locate profiles </a:t>
            </a:r>
            <a:r>
              <a:rPr lang="en-US" dirty="0"/>
              <a:t>may be set up to test for </a:t>
            </a:r>
            <a:r>
              <a:rPr lang="en-US" dirty="0" err="1"/>
              <a:t>Requestability</a:t>
            </a:r>
            <a:r>
              <a:rPr lang="en-US" dirty="0"/>
              <a:t> and Availability </a:t>
            </a:r>
            <a:r>
              <a:rPr lang="en-US" dirty="0" smtClean="0"/>
              <a:t>if </a:t>
            </a:r>
            <a:r>
              <a:rPr lang="en-US" dirty="0"/>
              <a:t>it is an Alma locate profile; </a:t>
            </a:r>
            <a:r>
              <a:rPr lang="en-US" dirty="0" smtClean="0"/>
              <a:t>i.e. </a:t>
            </a:r>
            <a:r>
              <a:rPr lang="en-US" dirty="0"/>
              <a:t>if the peer target lender is an Alma lender.</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891697" y="2788420"/>
            <a:ext cx="7591425" cy="2914650"/>
          </a:xfrm>
          <a:prstGeom prst="rect">
            <a:avLst/>
          </a:prstGeom>
        </p:spPr>
      </p:pic>
    </p:spTree>
    <p:extLst>
      <p:ext uri="{BB962C8B-B14F-4D97-AF65-F5344CB8AC3E}">
        <p14:creationId xmlns:p14="http://schemas.microsoft.com/office/powerpoint/2010/main" val="3383116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Holdings Attributes – </a:t>
            </a:r>
            <a:r>
              <a:rPr lang="en-US" dirty="0">
                <a:solidFill>
                  <a:schemeClr val="accent1">
                    <a:lumMod val="60000"/>
                    <a:lumOff val="40000"/>
                  </a:schemeClr>
                </a:solidFill>
              </a:rPr>
              <a:t>Borrower</a:t>
            </a:r>
            <a:endParaRPr lang="en-US" dirty="0"/>
          </a:p>
        </p:txBody>
      </p:sp>
      <p:sp>
        <p:nvSpPr>
          <p:cNvPr id="3" name="Content Placeholder 2"/>
          <p:cNvSpPr>
            <a:spLocks noGrp="1"/>
          </p:cNvSpPr>
          <p:nvPr>
            <p:ph idx="1"/>
          </p:nvPr>
        </p:nvSpPr>
        <p:spPr/>
        <p:txBody>
          <a:bodyPr/>
          <a:lstStyle/>
          <a:p>
            <a:r>
              <a:rPr lang="en-US" dirty="0"/>
              <a:t>The locate profiles may be set up </a:t>
            </a:r>
            <a:r>
              <a:rPr lang="en-US" dirty="0" smtClean="0"/>
              <a:t>ignore the </a:t>
            </a:r>
            <a:r>
              <a:rPr lang="en-US" dirty="0" err="1" smtClean="0"/>
              <a:t>existece</a:t>
            </a:r>
            <a:r>
              <a:rPr lang="en-US" dirty="0" smtClean="0"/>
              <a:t> of electronic resources at the lender side, if </a:t>
            </a:r>
            <a:r>
              <a:rPr lang="en-US" dirty="0"/>
              <a:t>it is an Alma locate profile; </a:t>
            </a:r>
            <a:r>
              <a:rPr lang="en-US" dirty="0" smtClean="0"/>
              <a:t>i.e. </a:t>
            </a:r>
            <a:r>
              <a:rPr lang="en-US" dirty="0"/>
              <a:t>if the peer target lender is an Alma lender.</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891697" y="2788420"/>
            <a:ext cx="7591425" cy="2914650"/>
          </a:xfrm>
          <a:prstGeom prst="rect">
            <a:avLst/>
          </a:prstGeom>
        </p:spPr>
      </p:pic>
    </p:spTree>
    <p:extLst>
      <p:ext uri="{BB962C8B-B14F-4D97-AF65-F5344CB8AC3E}">
        <p14:creationId xmlns:p14="http://schemas.microsoft.com/office/powerpoint/2010/main" val="2859767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normAutofit fontScale="85000" lnSpcReduction="20000"/>
          </a:bodyPr>
          <a:lstStyle/>
          <a:p>
            <a:endParaRPr lang="en-US" dirty="0"/>
          </a:p>
        </p:txBody>
      </p:sp>
    </p:spTree>
    <p:extLst>
      <p:ext uri="{BB962C8B-B14F-4D97-AF65-F5344CB8AC3E}">
        <p14:creationId xmlns:p14="http://schemas.microsoft.com/office/powerpoint/2010/main" val="3077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Lending Locate </a:t>
            </a:r>
            <a:endParaRPr lang="en-US" dirty="0"/>
          </a:p>
        </p:txBody>
      </p:sp>
      <p:sp>
        <p:nvSpPr>
          <p:cNvPr id="3" name="Content Placeholder 2"/>
          <p:cNvSpPr>
            <a:spLocks noGrp="1"/>
          </p:cNvSpPr>
          <p:nvPr>
            <p:ph idx="1"/>
          </p:nvPr>
        </p:nvSpPr>
        <p:spPr/>
        <p:txBody>
          <a:bodyPr/>
          <a:lstStyle/>
          <a:p>
            <a:pPr lvl="0"/>
            <a:r>
              <a:rPr lang="en-US" dirty="0"/>
              <a:t>Locating a lending request in the lender’s catalog – This process is referred to as </a:t>
            </a:r>
            <a:r>
              <a:rPr lang="en-US" b="1" dirty="0"/>
              <a:t>‘Lending Locate’</a:t>
            </a:r>
            <a:r>
              <a:rPr lang="en-US" dirty="0"/>
              <a:t>. In this process, Alma searches the locate catalog to find a match in the local repository for the metadata of a request from an external requester.</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40194" y="3629632"/>
            <a:ext cx="3876675" cy="1924685"/>
          </a:xfrm>
          <a:prstGeom prst="rect">
            <a:avLst/>
          </a:prstGeom>
          <a:noFill/>
          <a:ln>
            <a:solidFill>
              <a:schemeClr val="accent1"/>
            </a:solidFill>
          </a:ln>
        </p:spPr>
      </p:pic>
    </p:spTree>
    <p:extLst>
      <p:ext uri="{BB962C8B-B14F-4D97-AF65-F5344CB8AC3E}">
        <p14:creationId xmlns:p14="http://schemas.microsoft.com/office/powerpoint/2010/main" val="360923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Ownership</a:t>
            </a:r>
            <a:endParaRPr lang="en-US" dirty="0"/>
          </a:p>
        </p:txBody>
      </p:sp>
      <p:sp>
        <p:nvSpPr>
          <p:cNvPr id="3" name="Content Placeholder 2"/>
          <p:cNvSpPr>
            <a:spLocks noGrp="1"/>
          </p:cNvSpPr>
          <p:nvPr>
            <p:ph idx="1"/>
          </p:nvPr>
        </p:nvSpPr>
        <p:spPr/>
        <p:txBody>
          <a:bodyPr/>
          <a:lstStyle/>
          <a:p>
            <a:pPr lvl="0"/>
            <a:r>
              <a:rPr lang="en-US" dirty="0"/>
              <a:t>Locating a borrowing request at the borrower’s catalog prior to sending the request to the partner. This type of search, referred to as </a:t>
            </a:r>
            <a:r>
              <a:rPr lang="en-US" b="1" dirty="0"/>
              <a:t>‘Self-Ownership’, </a:t>
            </a:r>
            <a:r>
              <a:rPr lang="en-US" dirty="0"/>
              <a:t>determines whether a patron’s resource request may be filled by local inventory, or whether the request must be directed to an external resource sharing partner.</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09119" y="3927444"/>
            <a:ext cx="4152900" cy="1790700"/>
          </a:xfrm>
          <a:prstGeom prst="rect">
            <a:avLst/>
          </a:prstGeom>
          <a:noFill/>
          <a:ln>
            <a:solidFill>
              <a:schemeClr val="accent1"/>
            </a:solidFill>
          </a:ln>
        </p:spPr>
      </p:pic>
    </p:spTree>
    <p:extLst>
      <p:ext uri="{BB962C8B-B14F-4D97-AF65-F5344CB8AC3E}">
        <p14:creationId xmlns:p14="http://schemas.microsoft.com/office/powerpoint/2010/main" val="79058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Locate &amp; Automation in Alma</a:t>
            </a:r>
            <a:endParaRPr lang="en-US" dirty="0"/>
          </a:p>
        </p:txBody>
      </p:sp>
    </p:spTree>
    <p:extLst>
      <p:ext uri="{BB962C8B-B14F-4D97-AF65-F5344CB8AC3E}">
        <p14:creationId xmlns:p14="http://schemas.microsoft.com/office/powerpoint/2010/main" val="3591889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Locate &amp; Automation in Alma</a:t>
            </a:r>
          </a:p>
        </p:txBody>
      </p:sp>
      <p:sp>
        <p:nvSpPr>
          <p:cNvPr id="3" name="Content Placeholder 2"/>
          <p:cNvSpPr>
            <a:spLocks noGrp="1"/>
          </p:cNvSpPr>
          <p:nvPr>
            <p:ph idx="1"/>
          </p:nvPr>
        </p:nvSpPr>
        <p:spPr/>
        <p:txBody>
          <a:bodyPr>
            <a:normAutofit fontScale="92500"/>
          </a:bodyPr>
          <a:lstStyle/>
          <a:p>
            <a:pPr marL="0" indent="0">
              <a:buNone/>
            </a:pPr>
            <a:r>
              <a:rPr lang="en-US" dirty="0" smtClean="0"/>
              <a:t>The </a:t>
            </a:r>
            <a:r>
              <a:rPr lang="en-US" dirty="0"/>
              <a:t>locate process is crucial for supporting automation of the resource sharing process.</a:t>
            </a:r>
          </a:p>
          <a:p>
            <a:endParaRPr lang="en-US" dirty="0"/>
          </a:p>
          <a:p>
            <a:pPr lvl="0">
              <a:buFont typeface="Wingdings" panose="05000000000000000000" pitchFamily="2" charset="2"/>
              <a:buChar char="ü"/>
            </a:pPr>
            <a:r>
              <a:rPr lang="en-US" sz="2600" dirty="0"/>
              <a:t>Borrowing requests will be blocked from being sent to lenders if there is a locally owned match for the requested material.</a:t>
            </a:r>
          </a:p>
          <a:p>
            <a:pPr>
              <a:buFont typeface="Wingdings" panose="05000000000000000000" pitchFamily="2" charset="2"/>
              <a:buChar char="ü"/>
            </a:pPr>
            <a:endParaRPr lang="en-US" sz="2600" dirty="0"/>
          </a:p>
          <a:p>
            <a:pPr lvl="0">
              <a:buFont typeface="Wingdings" panose="05000000000000000000" pitchFamily="2" charset="2"/>
              <a:buChar char="ü"/>
            </a:pPr>
            <a:r>
              <a:rPr lang="en-US" sz="2600" dirty="0"/>
              <a:t>Only partners that own the requested resource will be requested for a resource. This saves time and effort otherwise spent negotiating a request with lenders who cannot fulfill the request.</a:t>
            </a:r>
          </a:p>
          <a:p>
            <a:pPr>
              <a:buFont typeface="Wingdings" panose="05000000000000000000" pitchFamily="2" charset="2"/>
              <a:buChar char="ü"/>
            </a:pPr>
            <a:endParaRPr lang="en-US" sz="2600" dirty="0"/>
          </a:p>
          <a:p>
            <a:pPr lvl="0">
              <a:buFont typeface="Wingdings" panose="05000000000000000000" pitchFamily="2" charset="2"/>
              <a:buChar char="ü"/>
            </a:pPr>
            <a:r>
              <a:rPr lang="en-US" sz="2600" dirty="0"/>
              <a:t>Lenders automatically know whether they own the requested resource, and can see the status of the relevant inventory at a glance  in order to quickly and efficiently fulfill a request</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19924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Borrower Locate </a:t>
            </a:r>
            <a:r>
              <a:rPr lang="en-US" dirty="0" smtClean="0"/>
              <a:t>Profiles</a:t>
            </a:r>
            <a:endParaRPr lang="en-US" dirty="0"/>
          </a:p>
        </p:txBody>
      </p:sp>
    </p:spTree>
    <p:extLst>
      <p:ext uri="{BB962C8B-B14F-4D97-AF65-F5344CB8AC3E}">
        <p14:creationId xmlns:p14="http://schemas.microsoft.com/office/powerpoint/2010/main" val="28639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4575</TotalTime>
  <Words>1634</Words>
  <Application>Microsoft Office PowerPoint</Application>
  <PresentationFormat>On-screen Show (4:3)</PresentationFormat>
  <Paragraphs>161</Paragraphs>
  <Slides>42</Slides>
  <Notes>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42</vt:i4>
      </vt:variant>
    </vt:vector>
  </HeadingPairs>
  <TitlesOfParts>
    <vt:vector size="52" baseType="lpstr">
      <vt:lpstr>Arial</vt:lpstr>
      <vt:lpstr>Calibri</vt:lpstr>
      <vt:lpstr>Wingdings</vt:lpstr>
      <vt:lpstr>1_Ex Libris Template</vt:lpstr>
      <vt:lpstr>2_Ex Libris Primo</vt:lpstr>
      <vt:lpstr>3_Ex Libris Alma</vt:lpstr>
      <vt:lpstr>4_Ex Libris Voyager</vt:lpstr>
      <vt:lpstr>5_Ex Libris Rosetta</vt:lpstr>
      <vt:lpstr>6_Ex Libris Aleph</vt:lpstr>
      <vt:lpstr>7_Ex Libris campusM</vt:lpstr>
      <vt:lpstr>Resource Sharing Locate</vt:lpstr>
      <vt:lpstr>Agenda</vt:lpstr>
      <vt:lpstr>Locate Types</vt:lpstr>
      <vt:lpstr>Borrowing Locate</vt:lpstr>
      <vt:lpstr>Lending Locate </vt:lpstr>
      <vt:lpstr>Self Ownership</vt:lpstr>
      <vt:lpstr>Locate &amp; Automation in Alma</vt:lpstr>
      <vt:lpstr>Locate &amp; Automation in Alma</vt:lpstr>
      <vt:lpstr>Borrower Locate Profiles</vt:lpstr>
      <vt:lpstr>Borrower Locate Profiles </vt:lpstr>
      <vt:lpstr>Borrower Locate Profiles </vt:lpstr>
      <vt:lpstr>Borrower Locate - Z39.50</vt:lpstr>
      <vt:lpstr>Borrower Locate - Alma</vt:lpstr>
      <vt:lpstr>Locate Configurations</vt:lpstr>
      <vt:lpstr>The Partner Record – Borrower </vt:lpstr>
      <vt:lpstr>Resource Sharing Library Configurations – Borrower </vt:lpstr>
      <vt:lpstr>Resource Sharing Library Configurations – Borrower </vt:lpstr>
      <vt:lpstr>Resource Sharing Library Configurations – Borrower </vt:lpstr>
      <vt:lpstr>Resource Sharing Library Configurations – Lender</vt:lpstr>
      <vt:lpstr>Resource Sharing Library Configurations – Lender</vt:lpstr>
      <vt:lpstr>Resource Sharing Library Configurations – Lender</vt:lpstr>
      <vt:lpstr>Resource Sharing Library Configurations – Lender</vt:lpstr>
      <vt:lpstr>Resource Sharing Library Configurations – Lender</vt:lpstr>
      <vt:lpstr>The Locate Process</vt:lpstr>
      <vt:lpstr>The Locate Process – Borrower</vt:lpstr>
      <vt:lpstr>The Locate Process – Borrower</vt:lpstr>
      <vt:lpstr>The Locate Process – Borrower</vt:lpstr>
      <vt:lpstr>The Locate Process – Borrower</vt:lpstr>
      <vt:lpstr>The Locate Process – Borrower</vt:lpstr>
      <vt:lpstr>The Locate Process – Borrower</vt:lpstr>
      <vt:lpstr>The Locate Process – Borrower</vt:lpstr>
      <vt:lpstr>The Locate Process – Lender</vt:lpstr>
      <vt:lpstr>The Locate Process – Lender</vt:lpstr>
      <vt:lpstr>The Locate Process – Lender</vt:lpstr>
      <vt:lpstr>The Locate Process – Self Ownership</vt:lpstr>
      <vt:lpstr>Holdings Attributes</vt:lpstr>
      <vt:lpstr>Holdings Attributes – Borrower</vt:lpstr>
      <vt:lpstr>Holdings Attributes – Borrower</vt:lpstr>
      <vt:lpstr>Holdings Attributes – Borrower</vt:lpstr>
      <vt:lpstr>Holdings Attributes – Borrower</vt:lpstr>
      <vt:lpstr>Holdings Attributes – Borrower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Moshe Shechter</cp:lastModifiedBy>
  <cp:revision>213</cp:revision>
  <dcterms:created xsi:type="dcterms:W3CDTF">2015-04-14T20:14:13Z</dcterms:created>
  <dcterms:modified xsi:type="dcterms:W3CDTF">2016-04-18T08:37:04Z</dcterms:modified>
</cp:coreProperties>
</file>