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22"/>
  </p:notesMasterIdLst>
  <p:handoutMasterIdLst>
    <p:handoutMasterId r:id="rId23"/>
  </p:handoutMasterIdLst>
  <p:sldIdLst>
    <p:sldId id="362" r:id="rId8"/>
    <p:sldId id="364" r:id="rId9"/>
    <p:sldId id="365" r:id="rId10"/>
    <p:sldId id="374" r:id="rId11"/>
    <p:sldId id="366" r:id="rId12"/>
    <p:sldId id="367" r:id="rId13"/>
    <p:sldId id="368" r:id="rId14"/>
    <p:sldId id="375" r:id="rId15"/>
    <p:sldId id="369" r:id="rId16"/>
    <p:sldId id="370" r:id="rId17"/>
    <p:sldId id="377" r:id="rId18"/>
    <p:sldId id="372" r:id="rId19"/>
    <p:sldId id="373" r:id="rId20"/>
    <p:sldId id="3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133"/>
    <a:srgbClr val="003466"/>
    <a:srgbClr val="EE3A43"/>
    <a:srgbClr val="787878"/>
    <a:srgbClr val="646464"/>
    <a:srgbClr val="E6E6E6"/>
    <a:srgbClr val="DCDCDC"/>
    <a:srgbClr val="525254"/>
    <a:srgbClr val="B20837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7" autoAdjust="0"/>
    <p:restoredTop sz="94605" autoAdjust="0"/>
  </p:normalViewPr>
  <p:slideViewPr>
    <p:cSldViewPr snapToGrid="0" showGuides="1">
      <p:cViewPr varScale="1">
        <p:scale>
          <a:sx n="72" d="100"/>
          <a:sy n="72" d="100"/>
        </p:scale>
        <p:origin x="492" y="4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1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89260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53" y="5995163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74189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605607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8" y="605552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99055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8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989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96" y="605607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53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553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87407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553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86050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9379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1" y="591110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Moshe Shechter</a:t>
            </a:r>
            <a:r>
              <a:rPr lang="en-US" dirty="0" smtClean="0"/>
              <a:t> </a:t>
            </a:r>
            <a:r>
              <a:rPr lang="en-US" dirty="0"/>
              <a:t>| </a:t>
            </a:r>
            <a:r>
              <a:rPr lang="en-US" dirty="0" smtClean="0"/>
              <a:t>Alma Product Manager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Resource Sharing Request Renew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– Lender Approves or Rejects the Renew Request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2215882"/>
          </a:xfrm>
        </p:spPr>
        <p:txBody>
          <a:bodyPr>
            <a:normAutofit/>
          </a:bodyPr>
          <a:lstStyle/>
          <a:p>
            <a:r>
              <a:rPr lang="en-US" dirty="0" smtClean="0"/>
              <a:t>Lender can accept or reject the request</a:t>
            </a:r>
          </a:p>
          <a:p>
            <a:endParaRPr lang="en-US" dirty="0"/>
          </a:p>
          <a:p>
            <a:r>
              <a:rPr lang="en-US" dirty="0" smtClean="0"/>
              <a:t>Accepting the renew request automatically updates the due date on the lender side. </a:t>
            </a:r>
          </a:p>
          <a:p>
            <a:pPr lvl="1"/>
            <a:r>
              <a:rPr lang="en-US" dirty="0" smtClean="0"/>
              <a:t>If the request is ISO then a message is set to the borrower.</a:t>
            </a:r>
          </a:p>
        </p:txBody>
      </p:sp>
      <p:pic>
        <p:nvPicPr>
          <p:cNvPr id="13" name="Content Placeholder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65" y="3452940"/>
            <a:ext cx="8281987" cy="27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Renewal – Setup Comment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2626699"/>
          </a:xfrm>
        </p:spPr>
        <p:txBody>
          <a:bodyPr/>
          <a:lstStyle/>
          <a:p>
            <a:r>
              <a:rPr lang="en-US" dirty="0" smtClean="0"/>
              <a:t>In case of ISO partner, the lender side may be configured to automatically accept all renew requests</a:t>
            </a:r>
          </a:p>
          <a:p>
            <a:pPr lvl="1"/>
            <a:r>
              <a:rPr lang="en-US" dirty="0" smtClean="0"/>
              <a:t>There will be no need for lender to accept renew requests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is done by configuring the borrowing workflow profile on the lender side for ‘Automatic Renew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60" y="3739139"/>
            <a:ext cx="8281987" cy="244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6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(4) – Borrower Side Updates Renew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487012"/>
          </a:xfrm>
        </p:spPr>
        <p:txBody>
          <a:bodyPr/>
          <a:lstStyle/>
          <a:p>
            <a:r>
              <a:rPr lang="en-US" dirty="0" smtClean="0"/>
              <a:t>If the request is an email request, the borrower has to manually update the renew</a:t>
            </a:r>
          </a:p>
          <a:p>
            <a:r>
              <a:rPr lang="en-US" dirty="0" smtClean="0"/>
              <a:t>If the request is ISO then update is automatic</a:t>
            </a:r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66" y="2239617"/>
            <a:ext cx="7450874" cy="1899517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66" y="4257391"/>
            <a:ext cx="8281987" cy="219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(4) – Borrower Side Updates Renew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458" y="2645420"/>
            <a:ext cx="4316433" cy="3427036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7918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either case, the following happen automatically when the renew is updated on the borrower side:</a:t>
            </a:r>
          </a:p>
          <a:p>
            <a:pPr lvl="1"/>
            <a:r>
              <a:rPr lang="en-US" dirty="0"/>
              <a:t>Loan due date is updated</a:t>
            </a:r>
          </a:p>
          <a:p>
            <a:pPr lvl="1"/>
            <a:r>
              <a:rPr lang="en-US" dirty="0"/>
              <a:t>Borrower request due date is updated</a:t>
            </a:r>
          </a:p>
          <a:p>
            <a:pPr lvl="1"/>
            <a:r>
              <a:rPr lang="en-US" dirty="0"/>
              <a:t>Notification is sent to the lender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Moshe.shechter@exlibrisgroup.com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543675"/>
            <a:ext cx="1066800" cy="360363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Renewal - Scenario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Patron requests renewal from Primo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Borrower staff approve request and send ISO messages or email to lender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Lender rejects/approves the request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Borrower updates status as renewed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2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Renewal – Setup Comment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937586"/>
          </a:xfrm>
        </p:spPr>
        <p:txBody>
          <a:bodyPr>
            <a:normAutofit/>
          </a:bodyPr>
          <a:lstStyle/>
          <a:p>
            <a:r>
              <a:rPr lang="en-US" dirty="0" smtClean="0"/>
              <a:t>We will demonstrate the following setup :</a:t>
            </a:r>
          </a:p>
          <a:p>
            <a:endParaRPr lang="en-US" dirty="0" smtClean="0"/>
          </a:p>
          <a:p>
            <a:r>
              <a:rPr lang="en-US" dirty="0" smtClean="0"/>
              <a:t>Borrowing Workflow Profile set to Mediated Patron Renewal on borrower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748" y="2565609"/>
            <a:ext cx="4568998" cy="167669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4043" y="4397655"/>
            <a:ext cx="8282085" cy="995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Borrowing Workflow Profile set to Manual Renew on lender side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747" y="4996070"/>
            <a:ext cx="4576755" cy="154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Renewal </a:t>
            </a:r>
            <a:r>
              <a:rPr lang="en-US" dirty="0" smtClean="0"/>
              <a:t>– Setup Comment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setup will have the following effect:</a:t>
            </a:r>
          </a:p>
          <a:p>
            <a:pPr lvl="1"/>
            <a:r>
              <a:rPr lang="en-US" dirty="0" smtClean="0"/>
              <a:t>Patron will be able to request renewal from Primo</a:t>
            </a:r>
          </a:p>
          <a:p>
            <a:pPr lvl="1"/>
            <a:r>
              <a:rPr lang="en-US" dirty="0" smtClean="0"/>
              <a:t>The patron renew request will not activate the renew action. Rather, it will change the borrower request status to </a:t>
            </a:r>
            <a:r>
              <a:rPr lang="en-US" dirty="0"/>
              <a:t>Mediated Patron </a:t>
            </a:r>
            <a:r>
              <a:rPr lang="en-US" dirty="0" smtClean="0"/>
              <a:t>Renewal. Staff will then have to manually send the renew request to the lender.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Patron Requests Renewal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312" y="1031286"/>
            <a:ext cx="8281987" cy="155099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85" y="3871240"/>
            <a:ext cx="8281987" cy="1728545"/>
          </a:xfrm>
          <a:prstGeom prst="rect">
            <a:avLst/>
          </a:prstGeom>
        </p:spPr>
      </p:pic>
      <p:cxnSp>
        <p:nvCxnSpPr>
          <p:cNvPr id="10" name="Elbow Connector 9"/>
          <p:cNvCxnSpPr>
            <a:stCxn id="7" idx="2"/>
          </p:cNvCxnSpPr>
          <p:nvPr/>
        </p:nvCxnSpPr>
        <p:spPr>
          <a:xfrm rot="16200000" flipH="1">
            <a:off x="4084985" y="2893597"/>
            <a:ext cx="1116389" cy="493746"/>
          </a:xfrm>
          <a:prstGeom prst="bentConnector3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8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– Borrower Renew Request is Sent to Lender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10508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Request status is changed to Mediated Patron Renewal</a:t>
            </a:r>
          </a:p>
          <a:p>
            <a:r>
              <a:rPr lang="en-US" dirty="0" smtClean="0"/>
              <a:t>Staff can now request the renewal from the lender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0" y="1693303"/>
            <a:ext cx="7523714" cy="2507904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05" y="4268449"/>
            <a:ext cx="8281987" cy="2207908"/>
          </a:xfrm>
          <a:prstGeom prst="rect">
            <a:avLst/>
          </a:prstGeom>
        </p:spPr>
      </p:pic>
      <p:cxnSp>
        <p:nvCxnSpPr>
          <p:cNvPr id="10" name="Elbow Connector 9"/>
          <p:cNvCxnSpPr>
            <a:stCxn id="7" idx="3"/>
            <a:endCxn id="9" idx="3"/>
          </p:cNvCxnSpPr>
          <p:nvPr/>
        </p:nvCxnSpPr>
        <p:spPr>
          <a:xfrm>
            <a:off x="7633254" y="2947255"/>
            <a:ext cx="1129138" cy="2425148"/>
          </a:xfrm>
          <a:prstGeom prst="bentConnector3">
            <a:avLst>
              <a:gd name="adj1" fmla="val 120246"/>
            </a:avLst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3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– Borrower Renew Request is Sent to Lender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557" y="2576874"/>
            <a:ext cx="5093909" cy="3314029"/>
          </a:xfrm>
          <a:prstGeom prst="rect">
            <a:avLst/>
          </a:prstGeom>
        </p:spPr>
      </p:pic>
      <p:cxnSp>
        <p:nvCxnSpPr>
          <p:cNvPr id="11" name="Elbow Connector 10"/>
          <p:cNvCxnSpPr>
            <a:stCxn id="18" idx="1"/>
          </p:cNvCxnSpPr>
          <p:nvPr/>
        </p:nvCxnSpPr>
        <p:spPr>
          <a:xfrm rot="10800000" flipH="1" flipV="1">
            <a:off x="414043" y="1695296"/>
            <a:ext cx="2978513" cy="2538592"/>
          </a:xfrm>
          <a:prstGeom prst="bentConnector3">
            <a:avLst>
              <a:gd name="adj1" fmla="val -7675"/>
            </a:avLst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5"/>
          <p:cNvSpPr txBox="1">
            <a:spLocks/>
          </p:cNvSpPr>
          <p:nvPr/>
        </p:nvSpPr>
        <p:spPr>
          <a:xfrm>
            <a:off x="414044" y="974981"/>
            <a:ext cx="8282085" cy="1440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 the partner is an ISO partner then a renew message is sent. </a:t>
            </a:r>
          </a:p>
          <a:p>
            <a:r>
              <a:rPr lang="en-US" dirty="0"/>
              <a:t>If the partner is an </a:t>
            </a:r>
            <a:r>
              <a:rPr lang="en-US" dirty="0" smtClean="0"/>
              <a:t>email partner </a:t>
            </a:r>
            <a:r>
              <a:rPr lang="en-US" dirty="0"/>
              <a:t>then a renew </a:t>
            </a:r>
            <a:r>
              <a:rPr lang="en-US" dirty="0" smtClean="0"/>
              <a:t>email is </a:t>
            </a:r>
            <a:r>
              <a:rPr lang="en-US" dirty="0"/>
              <a:t>sent.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6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Renewal </a:t>
            </a:r>
            <a:r>
              <a:rPr lang="en-US" dirty="0" smtClean="0"/>
              <a:t>– Setup Comment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set the workflow profile so that patron renew request is directly sent to the lender. This is done by setting the lender workflow profile:</a:t>
            </a:r>
          </a:p>
          <a:p>
            <a:pPr lvl="1"/>
            <a:r>
              <a:rPr lang="en-US" dirty="0" smtClean="0"/>
              <a:t>Patron Renewal – allows patrons to request from Primo</a:t>
            </a:r>
          </a:p>
          <a:p>
            <a:pPr lvl="1"/>
            <a:r>
              <a:rPr lang="en-US" dirty="0" smtClean="0"/>
              <a:t>Staff Renewal – allows staff to request renewal from Alma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04" y="3777422"/>
            <a:ext cx="81629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(3) – Lender Approves or Rejects the Renew Request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4191858" y="6696000"/>
            <a:ext cx="106820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4191858" y="6696000"/>
            <a:ext cx="106820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request is an ISO request then the lender side request automatically changes status to Renew Requested </a:t>
            </a:r>
          </a:p>
          <a:p>
            <a:r>
              <a:rPr lang="en-US" dirty="0" smtClean="0"/>
              <a:t>Regardless of whether the request is ISO or not, the lender operator users a Renew option to manage the renew request</a:t>
            </a:r>
            <a:endParaRPr lang="en-US" dirty="0"/>
          </a:p>
        </p:txBody>
      </p:sp>
      <p:pic>
        <p:nvPicPr>
          <p:cNvPr id="14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34" y="3516666"/>
            <a:ext cx="8096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4840</TotalTime>
  <Words>497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Resource Sharing Request Renew</vt:lpstr>
      <vt:lpstr>Renewal - Scenario</vt:lpstr>
      <vt:lpstr>Renewal – Setup Comment</vt:lpstr>
      <vt:lpstr>Renewal – Setup Comment</vt:lpstr>
      <vt:lpstr>(1) Patron Requests Renewal</vt:lpstr>
      <vt:lpstr>(2) – Borrower Renew Request is Sent to Lender</vt:lpstr>
      <vt:lpstr>(2) – Borrower Renew Request is Sent to Lender</vt:lpstr>
      <vt:lpstr>Renewal – Setup Comment</vt:lpstr>
      <vt:lpstr>(3) – Lender Approves or Rejects the Renew Request </vt:lpstr>
      <vt:lpstr>(3) – Lender Approves or Rejects the Renew Request </vt:lpstr>
      <vt:lpstr>Renewal – Setup Comment</vt:lpstr>
      <vt:lpstr>(4) – Borrower Side Updates Renew Status</vt:lpstr>
      <vt:lpstr>(4) – Borrower Side Updates Renew Status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Moshe Shechter</cp:lastModifiedBy>
  <cp:revision>223</cp:revision>
  <dcterms:created xsi:type="dcterms:W3CDTF">2015-04-14T20:14:13Z</dcterms:created>
  <dcterms:modified xsi:type="dcterms:W3CDTF">2016-06-29T14:07:50Z</dcterms:modified>
</cp:coreProperties>
</file>