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Default Extension="png" ContentType="image/png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  <p:sldMasterId id="2147483655" r:id="rId2"/>
    <p:sldMasterId id="2147483657" r:id="rId3"/>
    <p:sldMasterId id="2147483656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4" r:id="rId6"/>
    <p:sldId id="315" r:id="rId7"/>
    <p:sldId id="305" r:id="rId8"/>
    <p:sldId id="316" r:id="rId9"/>
    <p:sldId id="306" r:id="rId10"/>
    <p:sldId id="307" r:id="rId11"/>
    <p:sldId id="317" r:id="rId12"/>
    <p:sldId id="309" r:id="rId13"/>
    <p:sldId id="318" r:id="rId14"/>
    <p:sldId id="319" r:id="rId15"/>
    <p:sldId id="259" r:id="rId1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BEED"/>
    <a:srgbClr val="993366"/>
    <a:srgbClr val="E20A1F"/>
    <a:srgbClr val="333333"/>
    <a:srgbClr val="40458C"/>
    <a:srgbClr val="199DD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708" autoAdjust="0"/>
    <p:restoredTop sz="83119" autoAdjust="0"/>
  </p:normalViewPr>
  <p:slideViewPr>
    <p:cSldViewPr>
      <p:cViewPr varScale="1">
        <p:scale>
          <a:sx n="74" d="100"/>
          <a:sy n="74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ustomXml" Target="../customXml/item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82541573-A987-4999-97D1-B333B2DA442F}" type="slidenum">
              <a:rPr lang="he-IL"/>
              <a:pPr/>
              <a:t>‹#›</a:t>
            </a:fld>
            <a:endParaRPr lang="en-US"/>
          </a:p>
        </p:txBody>
      </p:sp>
      <p:pic>
        <p:nvPicPr>
          <p:cNvPr id="36870" name="Picture 6" descr="ExLibris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50825"/>
            <a:ext cx="11430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99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fld id="{FB903719-405C-421A-8856-E41E2B07BB0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0373A599-C10C-492F-B0DC-E3A725B83D09}" type="slidenum">
              <a:rPr lang="he-IL" sz="1200">
                <a:latin typeface="Arial" pitchFamily="34" charset="0"/>
              </a:rPr>
              <a:pPr/>
              <a:t>2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92009472-B140-4660-8C2C-6F4994CAF15D}" type="slidenum">
              <a:rPr lang="he-IL" sz="1200">
                <a:latin typeface="Arial" pitchFamily="34" charset="0"/>
              </a:rPr>
              <a:pPr/>
              <a:t>11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D87836F2-829A-4CCF-9AA4-C8CE802AF834}" type="slidenum">
              <a:rPr lang="he-IL" sz="1200">
                <a:latin typeface="Arial" pitchFamily="34" charset="0"/>
              </a:rPr>
              <a:pPr/>
              <a:t>3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5BE8650F-C5AF-4597-B351-6618E56B3672}" type="slidenum">
              <a:rPr lang="he-IL" sz="1200">
                <a:latin typeface="Arial" pitchFamily="34" charset="0"/>
              </a:rPr>
              <a:pPr/>
              <a:t>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53A1E540-53CE-48A0-BF10-1793DBC4CBA2}" type="slidenum">
              <a:rPr lang="he-IL" sz="1200">
                <a:latin typeface="Arial" pitchFamily="34" charset="0"/>
              </a:rPr>
              <a:pPr/>
              <a:t>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4AD927C4-3C0D-468A-89D4-D2243C671D0F}" type="slidenum">
              <a:rPr lang="he-IL" sz="1200">
                <a:latin typeface="Arial" pitchFamily="34" charset="0"/>
              </a:rPr>
              <a:pPr/>
              <a:t>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A6FD3A0A-DB2E-420D-9519-F2420259FBF6}" type="slidenum">
              <a:rPr lang="he-IL" sz="1200">
                <a:latin typeface="Arial" pitchFamily="34" charset="0"/>
              </a:rPr>
              <a:pPr/>
              <a:t>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7D143182-84FA-4D8A-A2D5-A23784262B4A}" type="slidenum">
              <a:rPr lang="he-IL" sz="1200">
                <a:latin typeface="Arial" pitchFamily="34" charset="0"/>
              </a:rPr>
              <a:pPr/>
              <a:t>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92009472-B140-4660-8C2C-6F4994CAF15D}" type="slidenum">
              <a:rPr lang="he-IL" sz="1200">
                <a:latin typeface="Arial" pitchFamily="34" charset="0"/>
              </a:rPr>
              <a:pPr/>
              <a:t>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92009472-B140-4660-8C2C-6F4994CAF15D}" type="slidenum">
              <a:rPr lang="he-IL" sz="1200">
                <a:latin typeface="Arial" pitchFamily="34" charset="0"/>
              </a:rPr>
              <a:pPr/>
              <a:t>10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>
                <a:cs typeface="Arial" pitchFamily="34" charset="0"/>
              </a:rPr>
              <a:t>Unlike our competitors, we did not release a new revolutionized system every few years but rather took the evolutionary approach</a:t>
            </a: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6075" y="3509963"/>
            <a:ext cx="1619250" cy="2943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150" y="3509963"/>
            <a:ext cx="4708525" cy="2943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0B7E6-F836-475A-B11A-0EA99384C1C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43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D34FC-FE5B-476B-BE8C-F020E276D70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9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C16C5-7A95-4785-9552-C0B5358990F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23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969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969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366BE-D873-4C75-9955-CFBF78B5D26A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18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40214-6CD5-4F5D-A7D9-033688D37D9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98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94A6B-545A-4BB0-AC5E-C18A5EF46AE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42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8C61E-B076-4457-959A-CFF131D57785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24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4D4D0-E2ED-42C1-B456-CAD05142648D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91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5E21B-7CEB-471C-AE73-3E8C9FADB94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01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495643-6416-4596-840B-02E99255087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49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7463" y="0"/>
            <a:ext cx="1944687" cy="5311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681663" cy="5311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239BC-B08C-4E1E-8839-D34905DE13B5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8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0"/>
            <a:ext cx="7772400" cy="949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969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969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81D2B-7C77-418E-A87F-E474AB73E51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40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5BE0E-DA36-4C30-900E-CC7382773D05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67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E1239-5F06-4B1F-8CE5-4946E00172F4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977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BA9AB-3CDF-4250-9110-BEF8B065459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92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969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969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D5B8C-FC85-4C78-8074-8488C10C4EC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751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4343A-CD48-43C3-AE8D-DAD187993187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45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49025-C9C9-4266-9F0F-1BFAF339BF5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492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10C2E-65F9-429A-AADA-9C7E3757A0CF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6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2D392-9EA1-405B-8057-AED059A20C23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95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A778F-BB7B-4526-A795-707E84538C7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154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547BD-7F8D-432D-9F9A-AB21F1BFD02E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08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25" y="0"/>
            <a:ext cx="1944688" cy="5311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686425" cy="5311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EB60A-F352-4CA6-B7C0-637E09492051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6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155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736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2098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500" y="3429000"/>
            <a:ext cx="3054350" cy="60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3429000"/>
            <a:ext cx="3055938" cy="60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12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325" y="5848350"/>
            <a:ext cx="3054350" cy="60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5075" y="5848350"/>
            <a:ext cx="3055938" cy="60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404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671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721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6025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2823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45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3759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375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0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3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7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3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2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05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ExLibris-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2209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3509963"/>
            <a:ext cx="64801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Conference title | location | date</a:t>
            </a:r>
            <a:br>
              <a:rPr lang="en-US" smtClean="0"/>
            </a:br>
            <a:r>
              <a:rPr lang="en-US" smtClean="0"/>
              <a:t> 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8325" y="5848350"/>
            <a:ext cx="626268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Presenter name and title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685800" y="6453188"/>
            <a:ext cx="6118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9pPr>
          </a:lstStyle>
          <a:p>
            <a:pPr algn="l" eaLnBrk="1" hangingPunct="1">
              <a:buClr>
                <a:srgbClr val="333333"/>
              </a:buClr>
              <a:buFont typeface="Times" pitchFamily="18" charset="0"/>
              <a:buNone/>
              <a:defRPr/>
            </a:pPr>
            <a:endParaRPr lang="en-US" sz="1200" smtClean="0">
              <a:solidFill>
                <a:srgbClr val="333333"/>
              </a:solidFill>
            </a:endParaRPr>
          </a:p>
        </p:txBody>
      </p:sp>
      <p:grpSp>
        <p:nvGrpSpPr>
          <p:cNvPr id="1030" name="Group 26"/>
          <p:cNvGrpSpPr>
            <a:grpSpLocks/>
          </p:cNvGrpSpPr>
          <p:nvPr/>
        </p:nvGrpSpPr>
        <p:grpSpPr bwMode="auto">
          <a:xfrm>
            <a:off x="5613400" y="0"/>
            <a:ext cx="3009900" cy="4503738"/>
            <a:chOff x="3536" y="0"/>
            <a:chExt cx="1896" cy="2837"/>
          </a:xfrm>
        </p:grpSpPr>
        <p:pic>
          <p:nvPicPr>
            <p:cNvPr id="1031" name="Picture 22" descr="av16_low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3" y="391"/>
              <a:ext cx="889" cy="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23" descr="g14_low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6" y="935"/>
              <a:ext cx="886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24" descr="s7_low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479"/>
            <a:stretch>
              <a:fillRect/>
            </a:stretch>
          </p:blipFill>
          <p:spPr bwMode="auto">
            <a:xfrm>
              <a:off x="3536" y="0"/>
              <a:ext cx="886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25" descr="s17_low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" y="1661"/>
              <a:ext cx="886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ruler"/>
          <p:cNvPicPr preferRelativeResize="0"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969963"/>
            <a:ext cx="841375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77724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969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96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08725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48497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1488" y="6453188"/>
            <a:ext cx="58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/>
            </a:lvl1pPr>
          </a:lstStyle>
          <a:p>
            <a:fld id="{E420BEDD-1931-4DFB-9D6A-A91E5A94E774}" type="slidenum">
              <a:rPr lang="he-IL"/>
              <a:pPr/>
              <a:t>‹#›</a:t>
            </a:fld>
            <a:endParaRPr lang="en-US"/>
          </a:p>
        </p:txBody>
      </p:sp>
      <p:pic>
        <p:nvPicPr>
          <p:cNvPr id="2055" name="Picture 18" descr="ExLibris-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71"/>
          <a:stretch>
            <a:fillRect/>
          </a:stretch>
        </p:blipFill>
        <p:spPr bwMode="auto">
          <a:xfrm>
            <a:off x="8043863" y="6178550"/>
            <a:ext cx="914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22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20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uler"/>
          <p:cNvPicPr preferRelativeResize="0"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969963"/>
            <a:ext cx="841375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0"/>
            <a:ext cx="77724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969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08725"/>
            <a:ext cx="777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-8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4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1488" y="6453188"/>
            <a:ext cx="58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/>
            </a:lvl1pPr>
          </a:lstStyle>
          <a:p>
            <a:fld id="{AD575527-1988-4835-A616-8781589E4D11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22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20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333333"/>
        </a:buClr>
        <a:buFont typeface="Times" pitchFamily="18" charset="0"/>
        <a:buChar char="•"/>
        <a:defRPr sz="16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ExLibris-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581525"/>
            <a:ext cx="22098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1547813" y="2184400"/>
            <a:ext cx="60483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1" hangingPunct="1">
              <a:buClr>
                <a:srgbClr val="EF6626"/>
              </a:buClr>
              <a:buSzPct val="90000"/>
              <a:buFont typeface="Times" pitchFamily="18" charset="0"/>
              <a:buNone/>
              <a:defRPr/>
            </a:pPr>
            <a:r>
              <a:rPr lang="en-US" sz="6000">
                <a:solidFill>
                  <a:srgbClr val="333333"/>
                </a:solidFill>
                <a:ea typeface="ＭＳ Ｐゴシック" pitchFamily="-80" charset="-128"/>
              </a:rPr>
              <a:t>Thank You!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456113" y="36242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-80" charset="-128"/>
              </a:defRPr>
            </a:lvl9pPr>
          </a:lstStyle>
          <a:p>
            <a:pPr>
              <a:spcBef>
                <a:spcPct val="0"/>
              </a:spcBef>
              <a:defRPr/>
            </a:pPr>
            <a:endParaRPr lang="en-US" sz="240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0" y="3429000"/>
            <a:ext cx="626268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e-mail address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ＭＳ Ｐゴシック" pitchFamily="-80" charset="-128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EF6626"/>
        </a:buClr>
        <a:buSzPct val="95000"/>
        <a:buFont typeface="Times" pitchFamily="18" charset="0"/>
        <a:defRPr sz="2400" u="sng">
          <a:solidFill>
            <a:srgbClr val="048CE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Times" pitchFamily="18" charset="0"/>
        <a:buChar char="•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Yoel</a:t>
            </a:r>
            <a:r>
              <a:rPr lang="en-US" dirty="0" smtClean="0"/>
              <a:t> </a:t>
            </a:r>
            <a:r>
              <a:rPr lang="en-US" dirty="0" err="1" smtClean="0"/>
              <a:t>Kortick</a:t>
            </a:r>
            <a:endParaRPr lang="en-US" dirty="0" smtClean="0"/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539750" y="3573463"/>
            <a:ext cx="64801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New “replace string” parameter for fix_doc_do_file_08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525463" y="4724400"/>
            <a:ext cx="6480175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sz="1600" b="1" dirty="0">
                <a:solidFill>
                  <a:schemeClr val="tx2"/>
                </a:solidFill>
              </a:rPr>
              <a:t>Version 21 </a:t>
            </a:r>
            <a:r>
              <a:rPr lang="en-US" sz="1600" b="1" dirty="0" err="1">
                <a:solidFill>
                  <a:schemeClr val="tx2"/>
                </a:solidFill>
              </a:rPr>
              <a:t>rep_ver</a:t>
            </a:r>
            <a:r>
              <a:rPr lang="en-US" sz="1600" b="1" dirty="0">
                <a:solidFill>
                  <a:schemeClr val="tx2"/>
                </a:solidFill>
              </a:rPr>
              <a:t> #</a:t>
            </a:r>
            <a:r>
              <a:rPr lang="en-US" sz="1600" b="1" dirty="0" smtClean="0">
                <a:solidFill>
                  <a:schemeClr val="tx2"/>
                </a:solidFill>
              </a:rPr>
              <a:t>017548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89" y="2849102"/>
            <a:ext cx="7712729" cy="3229769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dirty="0" smtClean="0"/>
              <a:t> 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285C75F4-8988-4C14-8DD7-9EACF5924B42}" type="slidenum">
              <a:rPr lang="he-IL" sz="1200"/>
              <a:pPr/>
              <a:t>10</a:t>
            </a:fld>
            <a:endParaRPr lang="en-US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91869" y="1256556"/>
            <a:ext cx="8382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Now we run the fix procedure which we built which uses the new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REPLACE-STRING-GENERAL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195736" y="5373563"/>
            <a:ext cx="2808312" cy="317574"/>
          </a:xfrm>
          <a:prstGeom prst="rect">
            <a:avLst/>
          </a:prstGeom>
          <a:noFill/>
          <a:ln w="38100" cap="flat" cmpd="sng" algn="ctr">
            <a:solidFill>
              <a:srgbClr val="E20A1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419872" y="5661595"/>
            <a:ext cx="0" cy="402506"/>
          </a:xfrm>
          <a:prstGeom prst="straightConnector1">
            <a:avLst/>
          </a:prstGeom>
          <a:noFill/>
          <a:ln w="28575" cap="flat" cmpd="sng" algn="ctr">
            <a:solidFill>
              <a:srgbClr val="E20A1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4928957" y="3789387"/>
            <a:ext cx="2808312" cy="317574"/>
          </a:xfrm>
          <a:prstGeom prst="rect">
            <a:avLst/>
          </a:prstGeom>
          <a:noFill/>
          <a:ln w="38100" cap="flat" cmpd="sng" algn="ctr">
            <a:solidFill>
              <a:srgbClr val="E20A1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96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52674"/>
            <a:ext cx="7493781" cy="2516485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dirty="0" smtClean="0"/>
              <a:t> 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285C75F4-8988-4C14-8DD7-9EACF5924B42}" type="slidenum">
              <a:rPr lang="he-IL" sz="1200"/>
              <a:pPr/>
              <a:t>11</a:t>
            </a:fld>
            <a:endParaRPr lang="en-US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91869" y="1256556"/>
            <a:ext cx="8382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The change has been made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627784" y="4551585"/>
            <a:ext cx="2808312" cy="317574"/>
          </a:xfrm>
          <a:prstGeom prst="rect">
            <a:avLst/>
          </a:prstGeom>
          <a:noFill/>
          <a:ln w="38100" cap="flat" cmpd="sng" algn="ctr">
            <a:solidFill>
              <a:srgbClr val="E20A1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851920" y="4869159"/>
            <a:ext cx="0" cy="402506"/>
          </a:xfrm>
          <a:prstGeom prst="straightConnector1">
            <a:avLst/>
          </a:prstGeom>
          <a:noFill/>
          <a:ln w="28575" cap="flat" cmpd="sng" algn="ctr">
            <a:solidFill>
              <a:srgbClr val="E20A1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95536" y="5291849"/>
            <a:ext cx="8382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the text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/>
              <a:t> has been replaced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> in field 900</a:t>
            </a:r>
          </a:p>
        </p:txBody>
      </p:sp>
    </p:spTree>
    <p:extLst>
      <p:ext uri="{BB962C8B-B14F-4D97-AF65-F5344CB8AC3E}">
        <p14:creationId xmlns:p14="http://schemas.microsoft.com/office/powerpoint/2010/main" val="39262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Yoel.Kortick@exlibrisgroup.com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 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D892136E-1438-4482-A693-A58B535D5466}" type="slidenum">
              <a:rPr lang="he-IL" sz="1200"/>
              <a:pPr/>
              <a:t>2</a:t>
            </a:fld>
            <a:endParaRPr lang="en-US" sz="12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5"/>
          <p:cNvSpPr txBox="1">
            <a:spLocks noChangeArrowheads="1"/>
          </p:cNvSpPr>
          <p:nvPr/>
        </p:nvSpPr>
        <p:spPr bwMode="auto">
          <a:xfrm>
            <a:off x="693738" y="89376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rtl="1">
              <a:spcBef>
                <a:spcPct val="0"/>
              </a:spcBef>
            </a:pPr>
            <a:r>
              <a:rPr lang="en-US" sz="2800" b="1"/>
              <a:t>Agenda</a:t>
            </a: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 rot="716985">
            <a:off x="3489325" y="898525"/>
            <a:ext cx="4689475" cy="5318125"/>
            <a:chOff x="4559972" y="1278319"/>
            <a:chExt cx="3610070" cy="4493385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559972" y="1278319"/>
              <a:ext cx="3610070" cy="4493385"/>
            </a:xfrm>
            <a:prstGeom prst="roundRect">
              <a:avLst/>
            </a:prstGeom>
            <a:solidFill>
              <a:schemeClr val="bg1"/>
            </a:solidFill>
            <a:ln w="76200" cap="flat" cmpd="sng" algn="ctr">
              <a:solidFill>
                <a:srgbClr val="2B4F85"/>
              </a:solidFill>
              <a:prstDash val="solid"/>
              <a:round/>
              <a:headEnd type="none" w="med" len="med"/>
              <a:tailEnd type="triangle" w="med" len="med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1600">
                <a:latin typeface="Arial" pitchFamily="34" charset="0"/>
                <a:ea typeface="ＭＳ Ｐゴシック" pitchFamily="-80" charset="-128"/>
              </a:endParaRPr>
            </a:p>
          </p:txBody>
        </p:sp>
        <p:sp>
          <p:nvSpPr>
            <p:cNvPr id="6154" name="Text Box 13"/>
            <p:cNvSpPr txBox="1">
              <a:spLocks noChangeArrowheads="1"/>
            </p:cNvSpPr>
            <p:nvPr/>
          </p:nvSpPr>
          <p:spPr bwMode="auto">
            <a:xfrm>
              <a:off x="4675187" y="2490342"/>
              <a:ext cx="3379640" cy="2069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sz="1800" b="1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Introduction</a:t>
              </a:r>
            </a:p>
            <a:p>
              <a:pPr algn="l" eaLnBrk="1" hangingPunct="1"/>
              <a:r>
                <a:rPr lang="en-US" sz="1800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Configuration</a:t>
              </a:r>
            </a:p>
            <a:p>
              <a:pPr algn="l" eaLnBrk="1" hangingPunct="1"/>
              <a:r>
                <a:rPr lang="en-US" sz="1800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Example</a:t>
              </a: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dirty="0" smtClean="0"/>
              <a:t> 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7A7C5680-04FC-4EB9-8DE2-7E99DEE8B795}" type="slidenum">
              <a:rPr lang="he-IL" sz="1200"/>
              <a:pPr/>
              <a:t>3</a:t>
            </a:fld>
            <a:endParaRPr lang="en-US" sz="12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9144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/>
              <a:t>Purpose of Enhancement:</a:t>
            </a:r>
          </a:p>
          <a:p>
            <a:pPr lvl="1"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The difference between this new operation code and the existing REPLACE-STRING operation code is that REPLACE-STRING</a:t>
            </a:r>
            <a:r>
              <a:rPr lang="en-US" dirty="0"/>
              <a:t> </a:t>
            </a:r>
            <a:r>
              <a:rPr lang="en-US" dirty="0" smtClean="0"/>
              <a:t>is hardcoded to use the comma character as a delimiter between the source string and the target string.</a:t>
            </a:r>
          </a:p>
          <a:p>
            <a:pPr lvl="1"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Thus it was not possible to use the REPLACE-STRING operation to replace a comma with something else.</a:t>
            </a:r>
          </a:p>
          <a:p>
            <a:pPr lvl="1"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The new operation code will give the library the option to choose the delimiter type.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 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01D0CE45-CF01-4987-A6EE-C6CF78ECA949}" type="slidenum">
              <a:rPr lang="he-IL" sz="1200"/>
              <a:pPr/>
              <a:t>4</a:t>
            </a:fld>
            <a:endParaRPr lang="en-US" sz="12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9144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3716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/>
              <a:t>Description:</a:t>
            </a:r>
          </a:p>
          <a:p>
            <a:pPr lvl="1"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A new operation code - "REPLACE-STRING-GENERAL" - has been added to the set of operation codes available for the "fix_doc_do_file_08" fix program.</a:t>
            </a:r>
          </a:p>
          <a:p>
            <a:pPr lvl="1"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This operation code will give the library the option to replace a string in a document field with another string.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 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65F227D5-1BF2-4CBA-B6A8-C3FEC528FB3A}" type="slidenum">
              <a:rPr lang="he-IL" sz="1200"/>
              <a:pPr/>
              <a:t>5</a:t>
            </a:fld>
            <a:endParaRPr lang="en-US" sz="12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 txBox="1">
            <a:spLocks noChangeArrowheads="1"/>
          </p:cNvSpPr>
          <p:nvPr/>
        </p:nvSpPr>
        <p:spPr bwMode="auto">
          <a:xfrm>
            <a:off x="693738" y="89376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rtl="1">
              <a:spcBef>
                <a:spcPct val="0"/>
              </a:spcBef>
            </a:pPr>
            <a:r>
              <a:rPr lang="en-US" sz="2800" b="1"/>
              <a:t>Agenda</a:t>
            </a:r>
          </a:p>
        </p:txBody>
      </p:sp>
      <p:grpSp>
        <p:nvGrpSpPr>
          <p:cNvPr id="9222" name="Group 8"/>
          <p:cNvGrpSpPr>
            <a:grpSpLocks/>
          </p:cNvGrpSpPr>
          <p:nvPr/>
        </p:nvGrpSpPr>
        <p:grpSpPr bwMode="auto">
          <a:xfrm rot="716985">
            <a:off x="3489325" y="898525"/>
            <a:ext cx="4689475" cy="5318125"/>
            <a:chOff x="4559972" y="1278319"/>
            <a:chExt cx="3610070" cy="4493385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559972" y="1278319"/>
              <a:ext cx="3610070" cy="4493385"/>
            </a:xfrm>
            <a:prstGeom prst="roundRect">
              <a:avLst/>
            </a:prstGeom>
            <a:solidFill>
              <a:schemeClr val="bg1"/>
            </a:solidFill>
            <a:ln w="76200" cap="flat" cmpd="sng" algn="ctr">
              <a:solidFill>
                <a:srgbClr val="2B4F85"/>
              </a:solidFill>
              <a:prstDash val="solid"/>
              <a:round/>
              <a:headEnd type="none" w="med" len="med"/>
              <a:tailEnd type="triangle" w="med" len="med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1600">
                <a:latin typeface="Arial" pitchFamily="34" charset="0"/>
                <a:ea typeface="ＭＳ Ｐゴシック" pitchFamily="-80" charset="-128"/>
              </a:endParaRPr>
            </a:p>
          </p:txBody>
        </p:sp>
        <p:sp>
          <p:nvSpPr>
            <p:cNvPr id="9226" name="Text Box 13"/>
            <p:cNvSpPr txBox="1">
              <a:spLocks noChangeArrowheads="1"/>
            </p:cNvSpPr>
            <p:nvPr/>
          </p:nvSpPr>
          <p:spPr bwMode="auto">
            <a:xfrm>
              <a:off x="4675187" y="2490342"/>
              <a:ext cx="3379640" cy="2069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sz="1800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Introduction</a:t>
              </a:r>
            </a:p>
            <a:p>
              <a:pPr algn="l" eaLnBrk="1" hangingPunct="1"/>
              <a:r>
                <a:rPr lang="en-US" sz="1800" b="1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Configuration</a:t>
              </a:r>
            </a:p>
            <a:p>
              <a:pPr algn="l" eaLnBrk="1" hangingPunct="1"/>
              <a:r>
                <a:rPr lang="en-US" sz="1800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Example</a:t>
              </a: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 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CCE55FE0-834C-486F-BFA7-82B3E2675DDB}" type="slidenum">
              <a:rPr lang="he-IL" sz="1200"/>
              <a:pPr/>
              <a:t>6</a:t>
            </a:fld>
            <a:endParaRPr lang="en-US" sz="12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Configuration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382000" cy="149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For example, in the following setup the text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/>
              <a:t> will be replaced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 smtClean="0"/>
              <a:t> in field 900</a:t>
            </a:r>
          </a:p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The delimiter is a dollar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2708920"/>
            <a:ext cx="851567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   2   3  4  5   6    7                 8                           9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!-!!!!!-!!-!-!!!-!!!-!!!!!-!!!!!!!!!!!!!!!!!!!!!!!!!!!!!!-!!!!!!!!!!!!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1 900##                    REPLACE-STRING-GENERAL       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4437112"/>
            <a:ext cx="511256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The first position in column 9 determines what the delimiter will be.  </a:t>
            </a:r>
            <a:r>
              <a:rPr lang="en-US" sz="1800" smtClean="0"/>
              <a:t>In this case </a:t>
            </a:r>
            <a:r>
              <a:rPr lang="en-US" sz="1800" dirty="0" smtClean="0"/>
              <a:t>it is a dollar.</a:t>
            </a:r>
            <a:endParaRPr lang="en-US" sz="18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6588224" y="3663027"/>
            <a:ext cx="0" cy="774085"/>
          </a:xfrm>
          <a:prstGeom prst="straightConnector1">
            <a:avLst/>
          </a:prstGeom>
          <a:noFill/>
          <a:ln w="38100" cap="flat" cmpd="sng" algn="ctr">
            <a:solidFill>
              <a:srgbClr val="E20A1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dirty="0" smtClean="0"/>
              <a:t> 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94344716-2802-4708-86FC-2DD99DC69287}" type="slidenum">
              <a:rPr lang="he-IL" sz="1200"/>
              <a:pPr/>
              <a:t>7</a:t>
            </a:fld>
            <a:endParaRPr lang="en-US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Configuration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382000" cy="5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9144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Here is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data_tab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/import/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628800"/>
            <a:ext cx="871296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yoelk@il-aleph07(a21_1) USM01&gt; tail -1 $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data_tab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/import/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comma_to_semic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1 900##                    REPLACE-STRING-GENERAL         $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,$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yoelk@il-aleph07(a21_1) USM01&gt;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2603" y="4695800"/>
            <a:ext cx="8382000" cy="5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9144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Here is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data_root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pc_tab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/catalog/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3739" y="5298896"/>
            <a:ext cx="871296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yoelk@il-aleph07(a21_1) USM01&gt;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COMMA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data_root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pc_tab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/catalog/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fix_doc.eng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COMMA N L Change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to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Yoel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in 900</a:t>
            </a: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yoelk@il-aleph07(a21_1) USM01&gt;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119" y="3573016"/>
            <a:ext cx="871296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yoelk@il-aleph07(a21_1) USM01&gt;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COMMA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data_tab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tab_fix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COMMA fix_doc_do_file_08         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comma_to_semic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yoelk@il-aleph07(a20_3) USM01&gt;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37119" y="2780928"/>
            <a:ext cx="8382000" cy="5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9144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Here is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data_tab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dirty="0" smtClean="0"/>
              <a:t>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 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B7501F07-F814-4D3F-B566-04F55FD6AD09}" type="slidenum">
              <a:rPr lang="he-IL" sz="1200"/>
              <a:pPr/>
              <a:t>8</a:t>
            </a:fld>
            <a:endParaRPr lang="en-US" sz="12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00400" y="52578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5"/>
          <p:cNvSpPr txBox="1">
            <a:spLocks noChangeArrowheads="1"/>
          </p:cNvSpPr>
          <p:nvPr/>
        </p:nvSpPr>
        <p:spPr bwMode="auto">
          <a:xfrm>
            <a:off x="693738" y="89376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rtl="1">
              <a:spcBef>
                <a:spcPct val="0"/>
              </a:spcBef>
            </a:pPr>
            <a:r>
              <a:rPr lang="en-US" sz="2800" b="1"/>
              <a:t>Agenda</a:t>
            </a:r>
          </a:p>
        </p:txBody>
      </p:sp>
      <p:grpSp>
        <p:nvGrpSpPr>
          <p:cNvPr id="13318" name="Group 8"/>
          <p:cNvGrpSpPr>
            <a:grpSpLocks/>
          </p:cNvGrpSpPr>
          <p:nvPr/>
        </p:nvGrpSpPr>
        <p:grpSpPr bwMode="auto">
          <a:xfrm rot="716985">
            <a:off x="3489325" y="898525"/>
            <a:ext cx="4689475" cy="5318125"/>
            <a:chOff x="4559972" y="1278319"/>
            <a:chExt cx="3610070" cy="4493385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559972" y="1278319"/>
              <a:ext cx="3610070" cy="4493385"/>
            </a:xfrm>
            <a:prstGeom prst="roundRect">
              <a:avLst/>
            </a:prstGeom>
            <a:solidFill>
              <a:schemeClr val="bg1"/>
            </a:solidFill>
            <a:ln w="76200" cap="flat" cmpd="sng" algn="ctr">
              <a:solidFill>
                <a:srgbClr val="2B4F85"/>
              </a:solidFill>
              <a:prstDash val="solid"/>
              <a:round/>
              <a:headEnd type="none" w="med" len="med"/>
              <a:tailEnd type="triangle" w="med" len="med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1600">
                <a:latin typeface="Arial" pitchFamily="34" charset="0"/>
                <a:ea typeface="ＭＳ Ｐゴシック" pitchFamily="-80" charset="-128"/>
              </a:endParaRPr>
            </a:p>
          </p:txBody>
        </p:sp>
        <p:sp>
          <p:nvSpPr>
            <p:cNvPr id="13322" name="Text Box 13"/>
            <p:cNvSpPr txBox="1">
              <a:spLocks noChangeArrowheads="1"/>
            </p:cNvSpPr>
            <p:nvPr/>
          </p:nvSpPr>
          <p:spPr bwMode="auto">
            <a:xfrm>
              <a:off x="4675187" y="2490342"/>
              <a:ext cx="3379640" cy="2069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 algn="l" eaLnBrk="1" hangingPunct="1"/>
              <a:r>
                <a:rPr lang="en-US" sz="1800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Introduction</a:t>
              </a:r>
            </a:p>
            <a:p>
              <a:pPr algn="l" eaLnBrk="1" hangingPunct="1"/>
              <a:r>
                <a:rPr lang="en-US" sz="1800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Configuration</a:t>
              </a:r>
            </a:p>
            <a:p>
              <a:pPr algn="l" eaLnBrk="1" hangingPunct="1"/>
              <a:r>
                <a:rPr lang="en-US" sz="1800" b="1">
                  <a:solidFill>
                    <a:srgbClr val="3E4C56"/>
                  </a:solidFill>
                  <a:ea typeface="ヒラギノ角ゴ ProN W3"/>
                  <a:cs typeface="ヒラギノ角ゴ ProN W3"/>
                  <a:sym typeface="Arial" pitchFamily="34" charset="0"/>
                </a:rPr>
                <a:t>Example</a:t>
              </a: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  <a:p>
              <a:pPr algn="l" eaLnBrk="1" hangingPunct="1"/>
              <a:endParaRPr lang="en-US" sz="1800">
                <a:solidFill>
                  <a:srgbClr val="3E4C56"/>
                </a:solidFill>
                <a:ea typeface="ヒラギノ角ゴ ProN W3"/>
                <a:cs typeface="ヒラギノ角ゴ ProN W3"/>
                <a:sym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 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285C75F4-8988-4C14-8DD7-9EACF5924B42}" type="slidenum">
              <a:rPr lang="he-IL" sz="1200"/>
              <a:pPr/>
              <a:t>9</a:t>
            </a:fld>
            <a:endParaRPr lang="en-US" sz="12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1150" y="1268413"/>
            <a:ext cx="83820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ct val="20000"/>
              </a:spcBef>
              <a:buClr>
                <a:srgbClr val="333333"/>
              </a:buClr>
              <a:buFont typeface="Times" pitchFamily="18" charset="0"/>
              <a:buChar char="•"/>
            </a:pPr>
            <a:r>
              <a:rPr lang="en-US" dirty="0" smtClean="0"/>
              <a:t>Here is our sample record with 900 field which includes “</a:t>
            </a:r>
            <a:r>
              <a:rPr lang="en-US" dirty="0" err="1" smtClean="0"/>
              <a:t>Yoel</a:t>
            </a:r>
            <a:r>
              <a:rPr lang="en-US" dirty="0" smtClean="0"/>
              <a:t>,” </a:t>
            </a:r>
            <a:endParaRPr lang="en-US" dirty="0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7474371" cy="254982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483768" y="4797152"/>
            <a:ext cx="2808312" cy="317574"/>
          </a:xfrm>
          <a:prstGeom prst="rect">
            <a:avLst/>
          </a:prstGeom>
          <a:noFill/>
          <a:ln w="38100" cap="flat" cmpd="sng" algn="ctr">
            <a:solidFill>
              <a:srgbClr val="E20A1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-80" charset="-128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3887924" y="5013176"/>
            <a:ext cx="0" cy="402506"/>
          </a:xfrm>
          <a:prstGeom prst="straightConnector1">
            <a:avLst/>
          </a:prstGeom>
          <a:noFill/>
          <a:ln w="28575" cap="flat" cmpd="sng" algn="ctr">
            <a:solidFill>
              <a:srgbClr val="E20A1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PT Template 0208">
  <a:themeElements>
    <a:clrScheme name="Master PPT Template 02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PPT Template 0208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>
    <a:extraClrScheme>
      <a:clrScheme name="Master PPT Template 02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PPT Template 02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PPT Template 02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PPT Template 02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PPT Template 02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PPT Template 02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PPT Template 02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PPT Template 02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PPT Template 02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PPT Template 02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PPT Template 02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PPT Template 02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333333"/>
      </a:dk2>
      <a:lt2>
        <a:srgbClr val="7F7F7F"/>
      </a:lt2>
      <a:accent1>
        <a:srgbClr val="FBAA18"/>
      </a:accent1>
      <a:accent2>
        <a:srgbClr val="0A5499"/>
      </a:accent2>
      <a:accent3>
        <a:srgbClr val="FFFFFF"/>
      </a:accent3>
      <a:accent4>
        <a:srgbClr val="000000"/>
      </a:accent4>
      <a:accent5>
        <a:srgbClr val="FDD2AB"/>
      </a:accent5>
      <a:accent6>
        <a:srgbClr val="084B8A"/>
      </a:accent6>
      <a:hlink>
        <a:srgbClr val="139ED2"/>
      </a:hlink>
      <a:folHlink>
        <a:srgbClr val="EF6626"/>
      </a:folHlink>
    </a:clrScheme>
    <a:fontScheme name="1_Blank Presentatio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333333"/>
      </a:dk2>
      <a:lt2>
        <a:srgbClr val="7F7F7F"/>
      </a:lt2>
      <a:accent1>
        <a:srgbClr val="FBAA18"/>
      </a:accent1>
      <a:accent2>
        <a:srgbClr val="0A5499"/>
      </a:accent2>
      <a:accent3>
        <a:srgbClr val="FFFFFF"/>
      </a:accent3>
      <a:accent4>
        <a:srgbClr val="000000"/>
      </a:accent4>
      <a:accent5>
        <a:srgbClr val="FDD2AB"/>
      </a:accent5>
      <a:accent6>
        <a:srgbClr val="084B8A"/>
      </a:accent6>
      <a:hlink>
        <a:srgbClr val="139ED2"/>
      </a:hlink>
      <a:folHlink>
        <a:srgbClr val="EF6626"/>
      </a:folHlink>
    </a:clrScheme>
    <a:fontScheme name="2_Blank Presentatio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333333"/>
      </a:dk2>
      <a:lt2>
        <a:srgbClr val="7F7F7F"/>
      </a:lt2>
      <a:accent1>
        <a:srgbClr val="FBAA18"/>
      </a:accent1>
      <a:accent2>
        <a:srgbClr val="0A5499"/>
      </a:accent2>
      <a:accent3>
        <a:srgbClr val="FFFFFF"/>
      </a:accent3>
      <a:accent4>
        <a:srgbClr val="000000"/>
      </a:accent4>
      <a:accent5>
        <a:srgbClr val="FDD2AB"/>
      </a:accent5>
      <a:accent6>
        <a:srgbClr val="084B8A"/>
      </a:accent6>
      <a:hlink>
        <a:srgbClr val="139ED2"/>
      </a:hlink>
      <a:folHlink>
        <a:srgbClr val="EF6626"/>
      </a:folHlink>
    </a:clrScheme>
    <a:fontScheme name="3_Blank Presentatio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E20A1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-80" charset="-128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xternal Document" ma:contentTypeID="0x010100D21F5325077A3040AF71719A18A5123600347BF9C197B2B8459A09E01A06CC79AC" ma:contentTypeVersion="2" ma:contentTypeDescription="" ma:contentTypeScope="" ma:versionID="5f8365d3f1c632e05daf43eddb83a028">
  <xsd:schema xmlns:xsd="http://www.w3.org/2001/XMLSchema" xmlns:p="http://schemas.microsoft.com/office/2006/metadata/properties" xmlns:ns2="0fa2fffc-844c-4eb5-bf9b-0198ba866acd" targetNamespace="http://schemas.microsoft.com/office/2006/metadata/properties" ma:root="true" ma:fieldsID="32d72b4aa68a7008db2176e90a0754ce" ns2:_="">
    <xsd:import namespace="0fa2fffc-844c-4eb5-bf9b-0198ba866acd"/>
    <xsd:element name="properties">
      <xsd:complexType>
        <xsd:sequence>
          <xsd:element name="documentManagement">
            <xsd:complexType>
              <xsd:all>
                <xsd:element ref="ns2:FileVersion" minOccurs="0"/>
                <xsd:element ref="ns2:Document_x0020_Type" minOccurs="0"/>
                <xsd:element ref="ns2:Departments" minOccurs="0"/>
                <xsd:element ref="ns2:Review_x0020_Due_x0020_Date" minOccurs="0"/>
                <xsd:element ref="ns2:Document_x0020_use" minOccurs="0"/>
                <xsd:element ref="ns2:Keywor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fa2fffc-844c-4eb5-bf9b-0198ba866acd" elementFormDefault="qualified">
    <xsd:import namespace="http://schemas.microsoft.com/office/2006/documentManagement/types"/>
    <xsd:element name="FileVersion" ma:index="8" nillable="true" ma:displayName="FileVersion" ma:internalName="FileVersion">
      <xsd:simpleType>
        <xsd:restriction base="dms:Text">
          <xsd:maxLength value="255"/>
        </xsd:restriction>
      </xsd:simpleType>
    </xsd:element>
    <xsd:element name="Document_x0020_Type" ma:index="9" nillable="true" ma:displayName="Document Type" ma:internalName="Document_x0020_Type">
      <xsd:simpleType>
        <xsd:restriction base="dms:Text">
          <xsd:maxLength value="255"/>
        </xsd:restriction>
      </xsd:simpleType>
    </xsd:element>
    <xsd:element name="Departments" ma:index="10" nillable="true" ma:displayName="Departments" ma:internalName="Departments">
      <xsd:simpleType>
        <xsd:restriction base="dms:Text">
          <xsd:maxLength value="255"/>
        </xsd:restriction>
      </xsd:simpleType>
    </xsd:element>
    <xsd:element name="Review_x0020_Due_x0020_Date" ma:index="11" nillable="true" ma:displayName="Review Due Date" ma:format="DateOnly" ma:internalName="Review_x0020_Due_x0020_Date">
      <xsd:simpleType>
        <xsd:restriction base="dms:DateTime"/>
      </xsd:simpleType>
    </xsd:element>
    <xsd:element name="Document_x0020_use" ma:index="12" nillable="true" ma:displayName="Document use" ma:internalName="Document_x0020_use">
      <xsd:simpleType>
        <xsd:restriction base="dms:Text">
          <xsd:maxLength value="255"/>
        </xsd:restriction>
      </xsd:simpleType>
    </xsd:element>
    <xsd:element name="Keyword" ma:index="13" nillable="true" ma:displayName="Keyword" ma:internalName="Keyword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Keyword xmlns="0fa2fffc-844c-4eb5-bf9b-0198ba866acd" xsi:nil="true"/>
    <Departments xmlns="0fa2fffc-844c-4eb5-bf9b-0198ba866acd">Development</Departments>
    <Review_x0020_Due_x0020_Date xmlns="0fa2fffc-844c-4eb5-bf9b-0198ba866acd" xsi:nil="true"/>
    <Document_x0020_use xmlns="0fa2fffc-844c-4eb5-bf9b-0198ba866acd" xsi:nil="true"/>
    <Document_x0020_Type xmlns="0fa2fffc-844c-4eb5-bf9b-0198ba866acd">Company Templates</Document_x0020_Type>
    <FileVersion xmlns="0fa2fffc-844c-4eb5-bf9b-0198ba866acd">3</FileVersion>
  </documentManagement>
</p:properties>
</file>

<file path=customXml/itemProps1.xml><?xml version="1.0" encoding="utf-8"?>
<ds:datastoreItem xmlns:ds="http://schemas.openxmlformats.org/officeDocument/2006/customXml" ds:itemID="{D1A140A5-B7FF-4203-8DF3-CEE81D9BD8BC}"/>
</file>

<file path=customXml/itemProps2.xml><?xml version="1.0" encoding="utf-8"?>
<ds:datastoreItem xmlns:ds="http://schemas.openxmlformats.org/officeDocument/2006/customXml" ds:itemID="{03612467-8355-4D75-B10F-C207D7B6E27D}"/>
</file>

<file path=customXml/itemProps3.xml><?xml version="1.0" encoding="utf-8"?>
<ds:datastoreItem xmlns:ds="http://schemas.openxmlformats.org/officeDocument/2006/customXml" ds:itemID="{BC1C41C6-B5A8-4914-8A36-184FCDC84D1C}"/>
</file>

<file path=docProps/app.xml><?xml version="1.0" encoding="utf-8"?>
<Properties xmlns="http://schemas.openxmlformats.org/officeDocument/2006/extended-properties" xmlns:vt="http://schemas.openxmlformats.org/officeDocument/2006/docPropsVTypes">
  <Template>Master PPT Template 0208</Template>
  <TotalTime>884</TotalTime>
  <Words>589</Words>
  <Application>Microsoft Office PowerPoint</Application>
  <PresentationFormat>On-screen Show (4:3)</PresentationFormat>
  <Paragraphs>95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Master PPT Template 0208</vt:lpstr>
      <vt:lpstr>1_Blank Presentation</vt:lpstr>
      <vt:lpstr>2_Blank Presentation</vt:lpstr>
      <vt:lpstr>3_Blank Presentation</vt:lpstr>
      <vt:lpstr>PowerPoint Presentation</vt:lpstr>
      <vt:lpstr>PowerPoint Presentation</vt:lpstr>
      <vt:lpstr>Introduction</vt:lpstr>
      <vt:lpstr>Introduction</vt:lpstr>
      <vt:lpstr>PowerPoint Presentation</vt:lpstr>
      <vt:lpstr>Configuration</vt:lpstr>
      <vt:lpstr>Configuration</vt:lpstr>
      <vt:lpstr>PowerPoint Presentation</vt:lpstr>
      <vt:lpstr>Example</vt:lpstr>
      <vt:lpstr>Example</vt:lpstr>
      <vt:lpstr>Example</vt:lpstr>
      <vt:lpstr>PowerPoint Presentation</vt:lpstr>
    </vt:vector>
  </TitlesOfParts>
  <Company>Exlibris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Yoel New replace string parameter for fix_doc_do_file_08 V21 rep_ver 017548</dc:title>
  <dc:creator>Yoel Kortick</dc:creator>
  <cp:lastModifiedBy>Yoel Kortick</cp:lastModifiedBy>
  <cp:revision>37</cp:revision>
  <dcterms:created xsi:type="dcterms:W3CDTF">2008-01-17T07:09:30Z</dcterms:created>
  <dcterms:modified xsi:type="dcterms:W3CDTF">2012-01-02T12:23:38Z</dcterms:modified>
  <cp:contentType>Company Templates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0x010100D21F5325077A3040AF71719A18A5123600347BF9C197B2B8459A09E01A06CC79AC</vt:lpwstr>
  </property>
  <property fmtid="{D5CDD505-2E9C-101B-9397-08002B2CF9AE}" pid="5" name="Customer view">
    <vt:lpwstr>true</vt:lpwstr>
  </property>
</Properties>
</file>