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89" r:id="rId2"/>
    <p:sldMasterId id="2147483800" r:id="rId3"/>
    <p:sldMasterId id="2147483821" r:id="rId4"/>
    <p:sldMasterId id="2147483839" r:id="rId5"/>
    <p:sldMasterId id="2147483854" r:id="rId6"/>
    <p:sldMasterId id="2147483932" r:id="rId7"/>
  </p:sldMasterIdLst>
  <p:notesMasterIdLst>
    <p:notesMasterId r:id="rId46"/>
  </p:notesMasterIdLst>
  <p:handoutMasterIdLst>
    <p:handoutMasterId r:id="rId47"/>
  </p:handoutMasterIdLst>
  <p:sldIdLst>
    <p:sldId id="391" r:id="rId8"/>
    <p:sldId id="392" r:id="rId9"/>
    <p:sldId id="394" r:id="rId10"/>
    <p:sldId id="488" r:id="rId11"/>
    <p:sldId id="487" r:id="rId12"/>
    <p:sldId id="486" r:id="rId13"/>
    <p:sldId id="478" r:id="rId14"/>
    <p:sldId id="393" r:id="rId15"/>
    <p:sldId id="489" r:id="rId16"/>
    <p:sldId id="490" r:id="rId17"/>
    <p:sldId id="479" r:id="rId18"/>
    <p:sldId id="396" r:id="rId19"/>
    <p:sldId id="463" r:id="rId20"/>
    <p:sldId id="464" r:id="rId21"/>
    <p:sldId id="465" r:id="rId22"/>
    <p:sldId id="491" r:id="rId23"/>
    <p:sldId id="466" r:id="rId24"/>
    <p:sldId id="492" r:id="rId25"/>
    <p:sldId id="467" r:id="rId26"/>
    <p:sldId id="493" r:id="rId27"/>
    <p:sldId id="480" r:id="rId28"/>
    <p:sldId id="395" r:id="rId29"/>
    <p:sldId id="469" r:id="rId30"/>
    <p:sldId id="494" r:id="rId31"/>
    <p:sldId id="470" r:id="rId32"/>
    <p:sldId id="472" r:id="rId33"/>
    <p:sldId id="495" r:id="rId34"/>
    <p:sldId id="496" r:id="rId35"/>
    <p:sldId id="497" r:id="rId36"/>
    <p:sldId id="481" r:id="rId37"/>
    <p:sldId id="473" r:id="rId38"/>
    <p:sldId id="498" r:id="rId39"/>
    <p:sldId id="499" r:id="rId40"/>
    <p:sldId id="500" r:id="rId41"/>
    <p:sldId id="501" r:id="rId42"/>
    <p:sldId id="502" r:id="rId43"/>
    <p:sldId id="503" r:id="rId44"/>
    <p:sldId id="37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A43"/>
    <a:srgbClr val="313133"/>
    <a:srgbClr val="003466"/>
    <a:srgbClr val="787878"/>
    <a:srgbClr val="646464"/>
    <a:srgbClr val="E6E6E6"/>
    <a:srgbClr val="DCDCDC"/>
    <a:srgbClr val="525254"/>
    <a:srgbClr val="B20837"/>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7" autoAdjust="0"/>
    <p:restoredTop sz="94605" autoAdjust="0"/>
  </p:normalViewPr>
  <p:slideViewPr>
    <p:cSldViewPr snapToGrid="0" showGuides="1">
      <p:cViewPr varScale="1">
        <p:scale>
          <a:sx n="74" d="100"/>
          <a:sy n="74" d="100"/>
        </p:scale>
        <p:origin x="1224" y="72"/>
      </p:cViewPr>
      <p:guideLst>
        <p:guide orient="horz" pos="218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774"/>
    </p:cViewPr>
  </p:sorter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5F226F-8ED5-495D-A17F-2CD75E10BF0C}" type="datetimeFigureOut">
              <a:rPr lang="en-US" smtClean="0"/>
              <a:t>9/21/2015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AC4FF8-6ED0-4190-AEBB-5AD2583082B4}" type="slidenum">
              <a:rPr lang="en-US" smtClean="0"/>
              <a:t>‹#›</a:t>
            </a:fld>
            <a:endParaRPr lang="en-US" dirty="0"/>
          </a:p>
        </p:txBody>
      </p:sp>
    </p:spTree>
    <p:extLst>
      <p:ext uri="{BB962C8B-B14F-4D97-AF65-F5344CB8AC3E}">
        <p14:creationId xmlns:p14="http://schemas.microsoft.com/office/powerpoint/2010/main" val="98333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מציין מיקום של תאריך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2BA45-5BA8-4098-BC1A-EE8A5C9DAADA}" type="datetimeFigureOut">
              <a:rPr lang="en-US" smtClean="0"/>
              <a:t>9/21/2015</a:t>
            </a:fld>
            <a:endParaRPr lang="en-US" dirty="0"/>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מציין מיקום של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BCF67-2B39-4494-9A46-CAA40423D8E3}" type="slidenum">
              <a:rPr lang="en-US" smtClean="0"/>
              <a:t>‹#›</a:t>
            </a:fld>
            <a:endParaRPr lang="en-US" dirty="0"/>
          </a:p>
        </p:txBody>
      </p:sp>
    </p:spTree>
    <p:extLst>
      <p:ext uri="{BB962C8B-B14F-4D97-AF65-F5344CB8AC3E}">
        <p14:creationId xmlns:p14="http://schemas.microsoft.com/office/powerpoint/2010/main" val="272666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2</a:t>
            </a:fld>
            <a:endParaRPr lang="en-US" dirty="0"/>
          </a:p>
        </p:txBody>
      </p:sp>
    </p:spTree>
    <p:extLst>
      <p:ext uri="{BB962C8B-B14F-4D97-AF65-F5344CB8AC3E}">
        <p14:creationId xmlns:p14="http://schemas.microsoft.com/office/powerpoint/2010/main" val="3414992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7</a:t>
            </a:fld>
            <a:endParaRPr lang="en-US" dirty="0"/>
          </a:p>
        </p:txBody>
      </p:sp>
    </p:spTree>
    <p:extLst>
      <p:ext uri="{BB962C8B-B14F-4D97-AF65-F5344CB8AC3E}">
        <p14:creationId xmlns:p14="http://schemas.microsoft.com/office/powerpoint/2010/main" val="2631620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11</a:t>
            </a:fld>
            <a:endParaRPr lang="en-US" dirty="0"/>
          </a:p>
        </p:txBody>
      </p:sp>
    </p:spTree>
    <p:extLst>
      <p:ext uri="{BB962C8B-B14F-4D97-AF65-F5344CB8AC3E}">
        <p14:creationId xmlns:p14="http://schemas.microsoft.com/office/powerpoint/2010/main" val="1741869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21</a:t>
            </a:fld>
            <a:endParaRPr lang="en-US" dirty="0"/>
          </a:p>
        </p:txBody>
      </p:sp>
    </p:spTree>
    <p:extLst>
      <p:ext uri="{BB962C8B-B14F-4D97-AF65-F5344CB8AC3E}">
        <p14:creationId xmlns:p14="http://schemas.microsoft.com/office/powerpoint/2010/main" val="1245584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30</a:t>
            </a:fld>
            <a:endParaRPr lang="en-US" dirty="0"/>
          </a:p>
        </p:txBody>
      </p:sp>
    </p:spTree>
    <p:extLst>
      <p:ext uri="{BB962C8B-B14F-4D97-AF65-F5344CB8AC3E}">
        <p14:creationId xmlns:p14="http://schemas.microsoft.com/office/powerpoint/2010/main" val="2881911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7.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3.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4.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5.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6.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253182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01 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9590"/>
            <a:ext cx="9155957" cy="657014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876462163"/>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3889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932595971"/>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610144416"/>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3" name="Picture 12" descr="shutterstock_20188241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9203792" cy="5631322"/>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59156833"/>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471605758"/>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571225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1</a:t>
            </a:r>
            <a:endParaRPr lang="en-US" dirty="0"/>
          </a:p>
        </p:txBody>
      </p:sp>
      <p:sp>
        <p:nvSpPr>
          <p:cNvPr id="38" name="Oval 37"/>
          <p:cNvSpPr/>
          <p:nvPr userDrawn="1"/>
        </p:nvSpPr>
        <p:spPr>
          <a:xfrm>
            <a:off x="3872627"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2</a:t>
            </a:r>
            <a:endParaRPr lang="en-US" dirty="0"/>
          </a:p>
        </p:txBody>
      </p:sp>
      <p:sp>
        <p:nvSpPr>
          <p:cNvPr id="39" name="Oval 38"/>
          <p:cNvSpPr/>
          <p:nvPr userDrawn="1"/>
        </p:nvSpPr>
        <p:spPr>
          <a:xfrm>
            <a:off x="5850053"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3</a:t>
            </a:r>
            <a:endParaRPr lang="en-US" dirty="0"/>
          </a:p>
        </p:txBody>
      </p:sp>
      <p:sp>
        <p:nvSpPr>
          <p:cNvPr id="40" name="Oval 39"/>
          <p:cNvSpPr/>
          <p:nvPr userDrawn="1"/>
        </p:nvSpPr>
        <p:spPr>
          <a:xfrm>
            <a:off x="779128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4</a:t>
            </a:r>
            <a:endParaRPr lang="en-US" dirty="0"/>
          </a:p>
        </p:txBody>
      </p:sp>
    </p:spTree>
    <p:extLst>
      <p:ext uri="{BB962C8B-B14F-4D97-AF65-F5344CB8AC3E}">
        <p14:creationId xmlns:p14="http://schemas.microsoft.com/office/powerpoint/2010/main" val="6353254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55616041"/>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3815819279"/>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2" name="Picture 1" descr="shutterstock_23159863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5896251"/>
          </a:xfrm>
          <a:prstGeom prst="rect">
            <a:avLst/>
          </a:prstGeom>
        </p:spPr>
      </p:pic>
      <p:sp>
        <p:nvSpPr>
          <p:cNvPr id="12" name="מלבן 14"/>
          <p:cNvSpPr/>
          <p:nvPr userDrawn="1"/>
        </p:nvSpPr>
        <p:spPr>
          <a:xfrm>
            <a:off x="0" y="3759748"/>
            <a:ext cx="9144000" cy="1750037"/>
          </a:xfrm>
          <a:prstGeom prst="rect">
            <a:avLst/>
          </a:prstGeom>
          <a:solidFill>
            <a:srgbClr val="D943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44192"/>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9390491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155594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02 Title and Content">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639998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3 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8010423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6 Picture with Caption">
    <p:spTree>
      <p:nvGrpSpPr>
        <p:cNvPr id="1" name=""/>
        <p:cNvGrpSpPr/>
        <p:nvPr/>
      </p:nvGrpSpPr>
      <p:grpSpPr>
        <a:xfrm>
          <a:off x="0" y="0"/>
          <a:ext cx="0" cy="0"/>
          <a:chOff x="0" y="0"/>
          <a:chExt cx="0" cy="0"/>
        </a:xfrm>
      </p:grpSpPr>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772" y="1954537"/>
            <a:ext cx="2568370"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
        <p:nvSpPr>
          <p:cNvPr id="10"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604651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7 Picture with Caption">
    <p:spTree>
      <p:nvGrpSpPr>
        <p:cNvPr id="1" name=""/>
        <p:cNvGrpSpPr/>
        <p:nvPr/>
      </p:nvGrpSpPr>
      <p:grpSpPr>
        <a:xfrm>
          <a:off x="0" y="0"/>
          <a:ext cx="0" cy="0"/>
          <a:chOff x="0" y="0"/>
          <a:chExt cx="0" cy="0"/>
        </a:xfrm>
      </p:grpSpPr>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
        <p:nvSpPr>
          <p:cNvPr id="41"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21936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8 key topics 1">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941910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9 key topics 2">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525254"/>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817138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8"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1091" y="192870"/>
            <a:ext cx="1490472" cy="1490472"/>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smtClean="0"/>
              <a:t>AGENDA/KEY TOPICS</a:t>
            </a:r>
            <a:endParaRPr lang="en-US" dirty="0"/>
          </a:p>
        </p:txBody>
      </p:sp>
    </p:spTree>
    <p:extLst>
      <p:ext uri="{BB962C8B-B14F-4D97-AF65-F5344CB8AC3E}">
        <p14:creationId xmlns:p14="http://schemas.microsoft.com/office/powerpoint/2010/main" val="39409712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232057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615409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28253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63467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7662"/>
          <a:stretch/>
        </p:blipFill>
        <p:spPr>
          <a:xfrm>
            <a:off x="-1" y="-25393"/>
            <a:ext cx="9144001" cy="6605127"/>
          </a:xfrm>
          <a:prstGeom prst="rect">
            <a:avLst/>
          </a:prstGeom>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42961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64247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73009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1621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68828" cy="657938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09716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919666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3572847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5728972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21116219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00252653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69180564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44150749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76074617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4607758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8577508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20549461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55957" cy="657014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98123095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426931464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1003944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1178573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003466"/>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7747407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0374888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6585210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2925597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559419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9511585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2929" y="1954537"/>
            <a:ext cx="2560056"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2"/>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Tree>
    <p:extLst>
      <p:ext uri="{BB962C8B-B14F-4D97-AF65-F5344CB8AC3E}">
        <p14:creationId xmlns:p14="http://schemas.microsoft.com/office/powerpoint/2010/main" val="197654511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6608724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0783858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7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2"/>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3609103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749533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8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21"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0574" y="198033"/>
            <a:ext cx="1491505" cy="1490472"/>
          </a:xfrm>
          <a:prstGeom prst="ellipse">
            <a:avLst/>
          </a:prstGeom>
          <a:ln w="63500" cap="rnd">
            <a:solidFill>
              <a:schemeClr val="bg1"/>
            </a:solidFill>
          </a:ln>
          <a:effectLst/>
        </p:spPr>
      </p:pic>
      <p:sp>
        <p:nvSpPr>
          <p:cNvPr id="14"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160982855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537302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57430426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73614513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85100027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947058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325000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33419600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8852345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37322936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28445336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909" y="1954537"/>
            <a:ext cx="2568096" cy="2569464"/>
          </a:xfrm>
          <a:prstGeom prst="flowChartConnector">
            <a:avLst/>
          </a:prstGeom>
        </p:spPr>
      </p:pic>
    </p:spTree>
    <p:extLst>
      <p:ext uri="{BB962C8B-B14F-4D97-AF65-F5344CB8AC3E}">
        <p14:creationId xmlns:p14="http://schemas.microsoft.com/office/powerpoint/2010/main" val="416402195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38664325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61524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003466"/>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2237387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29" name="Picture 2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80251313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04716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11386074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79934293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63477684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483722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6206367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68648834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8924496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6"/>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890" y="1954537"/>
            <a:ext cx="2568133" cy="2569464"/>
          </a:xfrm>
          <a:prstGeom prst="flowChartConnector">
            <a:avLst/>
          </a:prstGeom>
        </p:spPr>
      </p:pic>
    </p:spTree>
    <p:extLst>
      <p:ext uri="{BB962C8B-B14F-4D97-AF65-F5344CB8AC3E}">
        <p14:creationId xmlns:p14="http://schemas.microsoft.com/office/powerpoint/2010/main" val="265215380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4860430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04135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6"/>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5830105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34" name="Title 1"/>
          <p:cNvSpPr txBox="1">
            <a:spLocks/>
          </p:cNvSpPr>
          <p:nvPr userDrawn="1"/>
        </p:nvSpPr>
        <p:spPr>
          <a:xfrm>
            <a:off x="414045" y="46060"/>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AGENDA</a:t>
            </a:r>
            <a:endParaRPr lang="en-US" dirty="0"/>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8021" y="204731"/>
            <a:ext cx="1489700" cy="1490472"/>
          </a:xfrm>
          <a:prstGeom prst="ellipse">
            <a:avLst/>
          </a:prstGeom>
          <a:ln w="63500" cap="rnd">
            <a:solidFill>
              <a:schemeClr val="bg1"/>
            </a:solidFill>
          </a:ln>
          <a:effectLst/>
        </p:spPr>
      </p:pic>
      <p:sp>
        <p:nvSpPr>
          <p:cNvPr id="14"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Tree>
    <p:extLst>
      <p:ext uri="{BB962C8B-B14F-4D97-AF65-F5344CB8AC3E}">
        <p14:creationId xmlns:p14="http://schemas.microsoft.com/office/powerpoint/2010/main" val="1701444477"/>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367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78641469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2714972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6984866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15892194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137141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977962168"/>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385590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7627" y="1954537"/>
            <a:ext cx="2570660" cy="2569464"/>
          </a:xfrm>
          <a:prstGeom prst="ellipse">
            <a:avLst/>
          </a:prstGeom>
          <a:ln w="63500" cap="rnd">
            <a:solidFill>
              <a:schemeClr val="bg1"/>
            </a:solidFill>
          </a:ln>
          <a:effectLst/>
        </p:spPr>
      </p:pic>
    </p:spTree>
    <p:extLst>
      <p:ext uri="{BB962C8B-B14F-4D97-AF65-F5344CB8AC3E}">
        <p14:creationId xmlns:p14="http://schemas.microsoft.com/office/powerpoint/2010/main" val="31343452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12116751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731990164"/>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85565570"/>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t="-183"/>
          <a:stretch/>
        </p:blipFill>
        <p:spPr>
          <a:xfrm>
            <a:off x="7164932" y="198033"/>
            <a:ext cx="1491166" cy="1490472"/>
          </a:xfrm>
          <a:prstGeom prst="ellipse">
            <a:avLst/>
          </a:prstGeom>
          <a:ln w="63500" cap="rnd">
            <a:solidFill>
              <a:schemeClr val="bg1"/>
            </a:solidFill>
          </a:ln>
          <a:effectLst/>
        </p:spPr>
      </p:pic>
      <p:sp>
        <p:nvSpPr>
          <p:cNvPr id="15"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136682238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83322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83824691"/>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95851192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21027136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4908869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187738606"/>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11371383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5"/>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5676" y="1954537"/>
            <a:ext cx="2574562" cy="2569464"/>
          </a:xfrm>
          <a:prstGeom prst="ellipse">
            <a:avLst/>
          </a:prstGeom>
          <a:ln w="63500" cap="rnd">
            <a:solidFill>
              <a:schemeClr val="bg1"/>
            </a:solidFill>
          </a:ln>
          <a:effectLst/>
        </p:spPr>
      </p:pic>
    </p:spTree>
    <p:extLst>
      <p:ext uri="{BB962C8B-B14F-4D97-AF65-F5344CB8AC3E}">
        <p14:creationId xmlns:p14="http://schemas.microsoft.com/office/powerpoint/2010/main" val="3146492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8429647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83455562"/>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5"/>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717488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33688728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1.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2.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image" Target="../media/image1.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3.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4.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5.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6.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42"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584559138"/>
      </p:ext>
    </p:extLst>
  </p:cSld>
  <p:clrMap bg1="lt1" tx1="dk1" bg2="lt2" tx2="dk2" accent1="accent1" accent2="accent2" accent3="accent3" accent4="accent4" accent5="accent5" accent6="accent6" hlink="hlink" folHlink="folHlink"/>
  <p:sldLayoutIdLst>
    <p:sldLayoutId id="2147483718" r:id="rId1"/>
    <p:sldLayoutId id="2147483877" r:id="rId2"/>
    <p:sldLayoutId id="2147483878" r:id="rId3"/>
    <p:sldLayoutId id="2147483879" r:id="rId4"/>
    <p:sldLayoutId id="2147483880" r:id="rId5"/>
    <p:sldLayoutId id="2147483881" r:id="rId6"/>
    <p:sldLayoutId id="2147483908" r:id="rId7"/>
    <p:sldLayoutId id="2147483909" r:id="rId8"/>
    <p:sldLayoutId id="2147483910" r:id="rId9"/>
    <p:sldLayoutId id="2147483929" r:id="rId10"/>
    <p:sldLayoutId id="2147483926" r:id="rId11"/>
    <p:sldLayoutId id="2147483720" r:id="rId12"/>
    <p:sldLayoutId id="2147483869" r:id="rId13"/>
    <p:sldLayoutId id="2147483728" r:id="rId14"/>
    <p:sldLayoutId id="2147483729" r:id="rId15"/>
    <p:sldLayoutId id="2147483730" r:id="rId16"/>
    <p:sldLayoutId id="2147483876" r:id="rId17"/>
    <p:sldLayoutId id="2147483820" r:id="rId18"/>
    <p:sldLayoutId id="2147483737" r:id="rId19"/>
    <p:sldLayoutId id="2147483918" r:id="rId20"/>
    <p:sldLayoutId id="2147483917" r:id="rId21"/>
    <p:sldLayoutId id="2147483912" r:id="rId22"/>
    <p:sldLayoutId id="2147483914" r:id="rId23"/>
    <p:sldLayoutId id="2147483915" r:id="rId24"/>
    <p:sldLayoutId id="2147483916" r:id="rId25"/>
    <p:sldLayoutId id="2147483927" r:id="rId26"/>
    <p:sldLayoutId id="2147483925" r:id="rId27"/>
    <p:sldLayoutId id="2147483741" r:id="rId28"/>
    <p:sldLayoutId id="2147483882" r:id="rId29"/>
    <p:sldLayoutId id="2147483884" r:id="rId30"/>
    <p:sldLayoutId id="2147483919" r:id="rId31"/>
    <p:sldLayoutId id="2147483920" r:id="rId32"/>
    <p:sldLayoutId id="2147483883" r:id="rId33"/>
    <p:sldLayoutId id="2147483921" r:id="rId34"/>
    <p:sldLayoutId id="2147483922" r:id="rId35"/>
    <p:sldLayoutId id="2147483923" r:id="rId36"/>
    <p:sldLayoutId id="2147483928" r:id="rId37"/>
    <p:sldLayoutId id="2147483924" r:id="rId38"/>
    <p:sldLayoutId id="2147483942" r:id="rId39"/>
    <p:sldLayoutId id="2147483943" r:id="rId4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2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6088085"/>
      </p:ext>
    </p:extLst>
  </p:cSld>
  <p:clrMap bg1="lt1" tx1="dk1" bg2="lt2" tx2="dk2" accent1="accent1" accent2="accent2" accent3="accent3" accent4="accent4" accent5="accent5" accent6="accent6" hlink="hlink" folHlink="folHlink"/>
  <p:sldLayoutIdLst>
    <p:sldLayoutId id="2147483790" r:id="rId1"/>
    <p:sldLayoutId id="2147483886" r:id="rId2"/>
    <p:sldLayoutId id="2147483892" r:id="rId3"/>
    <p:sldLayoutId id="2147483791" r:id="rId4"/>
    <p:sldLayoutId id="2147483870" r:id="rId5"/>
    <p:sldLayoutId id="2147483793" r:id="rId6"/>
    <p:sldLayoutId id="2147483794" r:id="rId7"/>
    <p:sldLayoutId id="2147483795" r:id="rId8"/>
    <p:sldLayoutId id="2147483836" r:id="rId9"/>
    <p:sldLayoutId id="2147483903" r:id="rId10"/>
    <p:sldLayoutId id="2147483797" r:id="rId11"/>
    <p:sldLayoutId id="2147483799" r:id="rId12"/>
    <p:sldLayoutId id="2147483887" r:id="rId13"/>
    <p:sldLayoutId id="2147483888"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90364215"/>
      </p:ext>
    </p:extLst>
  </p:cSld>
  <p:clrMap bg1="lt1" tx1="dk1" bg2="lt2" tx2="dk2" accent1="accent1" accent2="accent2" accent3="accent3" accent4="accent4" accent5="accent5" accent6="accent6" hlink="hlink" folHlink="folHlink"/>
  <p:sldLayoutIdLst>
    <p:sldLayoutId id="2147483801" r:id="rId1"/>
    <p:sldLayoutId id="2147483889" r:id="rId2"/>
    <p:sldLayoutId id="2147483890" r:id="rId3"/>
    <p:sldLayoutId id="2147483802" r:id="rId4"/>
    <p:sldLayoutId id="2147483811" r:id="rId5"/>
    <p:sldLayoutId id="2147483804" r:id="rId6"/>
    <p:sldLayoutId id="2147483805" r:id="rId7"/>
    <p:sldLayoutId id="2147483806" r:id="rId8"/>
    <p:sldLayoutId id="2147483837" r:id="rId9"/>
    <p:sldLayoutId id="2147483904" r:id="rId10"/>
    <p:sldLayoutId id="2147483808" r:id="rId11"/>
    <p:sldLayoutId id="2147483810" r:id="rId12"/>
    <p:sldLayoutId id="2147483893" r:id="rId13"/>
    <p:sldLayoutId id="2147483894"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01606923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23" r:id="rId3"/>
    <p:sldLayoutId id="2147483827" r:id="rId4"/>
    <p:sldLayoutId id="2147483828" r:id="rId5"/>
    <p:sldLayoutId id="2147483829" r:id="rId6"/>
    <p:sldLayoutId id="2147483838" r:id="rId7"/>
    <p:sldLayoutId id="2147483831" r:id="rId8"/>
    <p:sldLayoutId id="2147483832" r:id="rId9"/>
    <p:sldLayoutId id="2147483834" r:id="rId10"/>
    <p:sldLayoutId id="2147483897"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10" name="תמונה 12"/>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Tree>
    <p:extLst>
      <p:ext uri="{BB962C8B-B14F-4D97-AF65-F5344CB8AC3E}">
        <p14:creationId xmlns:p14="http://schemas.microsoft.com/office/powerpoint/2010/main" val="4050765326"/>
      </p:ext>
    </p:extLst>
  </p:cSld>
  <p:clrMap bg1="lt1" tx1="dk1" bg2="lt2" tx2="dk2" accent1="accent1" accent2="accent2" accent3="accent3" accent4="accent4" accent5="accent5" accent6="accent6" hlink="hlink" folHlink="folHlink"/>
  <p:sldLayoutIdLst>
    <p:sldLayoutId id="2147483840" r:id="rId1"/>
    <p:sldLayoutId id="2147483898" r:id="rId2"/>
    <p:sldLayoutId id="2147483899" r:id="rId3"/>
    <p:sldLayoutId id="2147483841" r:id="rId4"/>
    <p:sldLayoutId id="2147483845" r:id="rId5"/>
    <p:sldLayoutId id="2147483846" r:id="rId6"/>
    <p:sldLayoutId id="2147483847" r:id="rId7"/>
    <p:sldLayoutId id="2147483848" r:id="rId8"/>
    <p:sldLayoutId id="2147483905" r:id="rId9"/>
    <p:sldLayoutId id="2147483851" r:id="rId10"/>
    <p:sldLayoutId id="2147483853" r:id="rId11"/>
    <p:sldLayoutId id="2147483931"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309912919"/>
      </p:ext>
    </p:extLst>
  </p:cSld>
  <p:clrMap bg1="lt1" tx1="dk1" bg2="lt2" tx2="dk2" accent1="accent1" accent2="accent2" accent3="accent3" accent4="accent4" accent5="accent5" accent6="accent6" hlink="hlink" folHlink="folHlink"/>
  <p:sldLayoutIdLst>
    <p:sldLayoutId id="2147483855" r:id="rId1"/>
    <p:sldLayoutId id="2147483901" r:id="rId2"/>
    <p:sldLayoutId id="2147483856" r:id="rId3"/>
    <p:sldLayoutId id="2147483860" r:id="rId4"/>
    <p:sldLayoutId id="2147483861" r:id="rId5"/>
    <p:sldLayoutId id="2147483862" r:id="rId6"/>
    <p:sldLayoutId id="2147483863" r:id="rId7"/>
    <p:sldLayoutId id="2147483907" r:id="rId8"/>
    <p:sldLayoutId id="2147483866" r:id="rId9"/>
    <p:sldLayoutId id="2147483868" r:id="rId10"/>
    <p:sldLayoutId id="2147483902"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1" name="תמונה 1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62445974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7" r:id="rId4"/>
    <p:sldLayoutId id="2147483938" r:id="rId5"/>
    <p:sldLayoutId id="2147483939" r:id="rId6"/>
    <p:sldLayoutId id="2147483941"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5708" y="4353733"/>
            <a:ext cx="6479241" cy="1432918"/>
          </a:xfrm>
        </p:spPr>
        <p:txBody>
          <a:bodyPr/>
          <a:lstStyle/>
          <a:p>
            <a:r>
              <a:rPr lang="en-GB" dirty="0" smtClean="0"/>
              <a:t>Using the shelf-ready process</a:t>
            </a:r>
            <a:endParaRPr lang="en-US" dirty="0"/>
          </a:p>
        </p:txBody>
      </p:sp>
      <p:sp>
        <p:nvSpPr>
          <p:cNvPr id="4" name="מציין מיקום טקסט 2"/>
          <p:cNvSpPr>
            <a:spLocks noGrp="1"/>
          </p:cNvSpPr>
          <p:nvPr>
            <p:ph type="body" sz="quarter" idx="10"/>
          </p:nvPr>
        </p:nvSpPr>
        <p:spPr>
          <a:xfrm>
            <a:off x="535708" y="6045690"/>
            <a:ext cx="5687968" cy="713307"/>
          </a:xfrm>
        </p:spPr>
        <p:txBody>
          <a:bodyPr/>
          <a:lstStyle/>
          <a:p>
            <a:r>
              <a:rPr lang="en-US" dirty="0" smtClean="0"/>
              <a:t>Yoel Kortick | </a:t>
            </a:r>
            <a:r>
              <a:rPr lang="en-US" sz="2000" dirty="0" smtClean="0"/>
              <a:t>Senior Librarian</a:t>
            </a:r>
            <a:endParaRPr lang="en-US" dirty="0"/>
          </a:p>
        </p:txBody>
      </p:sp>
    </p:spTree>
    <p:extLst>
      <p:ext uri="{BB962C8B-B14F-4D97-AF65-F5344CB8AC3E}">
        <p14:creationId xmlns:p14="http://schemas.microsoft.com/office/powerpoint/2010/main" val="2926859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"Shelf-ready" in </a:t>
            </a:r>
            <a:r>
              <a:rPr lang="en-US" dirty="0" smtClean="0"/>
              <a:t>Alma</a:t>
            </a:r>
            <a:r>
              <a:rPr lang="en-US" dirty="0"/>
              <a:t> – step </a:t>
            </a:r>
            <a:r>
              <a:rPr lang="en-US" dirty="0" smtClean="0"/>
              <a:t>three of </a:t>
            </a:r>
            <a:r>
              <a:rPr lang="en-US" dirty="0"/>
              <a:t>three</a:t>
            </a:r>
          </a:p>
        </p:txBody>
      </p:sp>
      <p:sp>
        <p:nvSpPr>
          <p:cNvPr id="6" name="Content Placeholder 5"/>
          <p:cNvSpPr>
            <a:spLocks noGrp="1"/>
          </p:cNvSpPr>
          <p:nvPr>
            <p:ph idx="1"/>
          </p:nvPr>
        </p:nvSpPr>
        <p:spPr>
          <a:xfrm>
            <a:off x="414044" y="752605"/>
            <a:ext cx="8282085" cy="1423926"/>
          </a:xfrm>
        </p:spPr>
        <p:txBody>
          <a:bodyPr>
            <a:normAutofit/>
          </a:bodyPr>
          <a:lstStyle/>
          <a:p>
            <a:pPr marL="457200" indent="-457200">
              <a:buFont typeface="+mj-lt"/>
              <a:buAutoNum type="arabicPeriod" startAt="3"/>
            </a:pPr>
            <a:r>
              <a:rPr lang="en-US" sz="2400" dirty="0" smtClean="0"/>
              <a:t>The </a:t>
            </a:r>
            <a:r>
              <a:rPr lang="en-US" sz="2400" dirty="0"/>
              <a:t>vendor sends </a:t>
            </a:r>
            <a:r>
              <a:rPr lang="en-US" sz="2400" dirty="0" smtClean="0"/>
              <a:t>the physical item ready with barcode, spine label and possibly security chip</a:t>
            </a:r>
          </a:p>
          <a:p>
            <a:pPr marL="971550" lvl="1" indent="-514350">
              <a:buFont typeface="+mj-lt"/>
              <a:buAutoNum type="romanLcPeriod"/>
            </a:pPr>
            <a:r>
              <a:rPr lang="en-US" sz="2000" dirty="0" smtClean="0"/>
              <a:t>Item may be placed directly on shelf</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10</a:t>
            </a:fld>
            <a:endParaRPr lang="en-US" dirty="0"/>
          </a:p>
        </p:txBody>
      </p:sp>
      <p:pic>
        <p:nvPicPr>
          <p:cNvPr id="2050" name="Picture 2" descr="http://i.telegraph.co.uk/multimedia/archive/01681/bookshop_168106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247" y="2176531"/>
            <a:ext cx="5835678" cy="36536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3032" y="6207618"/>
            <a:ext cx="6851560" cy="215444"/>
          </a:xfrm>
          <a:prstGeom prst="rect">
            <a:avLst/>
          </a:prstGeom>
          <a:noFill/>
        </p:spPr>
        <p:txBody>
          <a:bodyPr wrap="square" rtlCol="0">
            <a:spAutoFit/>
          </a:bodyPr>
          <a:lstStyle/>
          <a:p>
            <a:r>
              <a:rPr lang="en-GB" sz="800" dirty="0"/>
              <a:t>http://i.telegraph.co.uk/multimedia/archive/01681/bookshop_1681062c.jpg</a:t>
            </a:r>
          </a:p>
        </p:txBody>
      </p:sp>
    </p:spTree>
    <p:extLst>
      <p:ext uri="{BB962C8B-B14F-4D97-AF65-F5344CB8AC3E}">
        <p14:creationId xmlns:p14="http://schemas.microsoft.com/office/powerpoint/2010/main" val="2834552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Agenda</a:t>
            </a:r>
            <a:endParaRPr lang="en-US" dirty="0"/>
          </a:p>
        </p:txBody>
      </p:sp>
      <p:grpSp>
        <p:nvGrpSpPr>
          <p:cNvPr id="16" name="Group 15"/>
          <p:cNvGrpSpPr/>
          <p:nvPr/>
        </p:nvGrpSpPr>
        <p:grpSpPr>
          <a:xfrm>
            <a:off x="109348" y="1087734"/>
            <a:ext cx="986977" cy="986977"/>
            <a:chOff x="109348" y="1231363"/>
            <a:chExt cx="986977" cy="986977"/>
          </a:xfrm>
        </p:grpSpPr>
        <p:sp>
          <p:nvSpPr>
            <p:cNvPr id="17" name="Oval 16"/>
            <p:cNvSpPr/>
            <p:nvPr/>
          </p:nvSpPr>
          <p:spPr>
            <a:xfrm>
              <a:off x="145636" y="126765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18" name="קשת מלאה 15"/>
            <p:cNvSpPr/>
            <p:nvPr/>
          </p:nvSpPr>
          <p:spPr>
            <a:xfrm rot="305064">
              <a:off x="109348" y="1231363"/>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19" name="Oval 18"/>
            <p:cNvSpPr/>
            <p:nvPr/>
          </p:nvSpPr>
          <p:spPr>
            <a:xfrm>
              <a:off x="205672" y="1327687"/>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grpSp>
      <p:sp>
        <p:nvSpPr>
          <p:cNvPr id="20" name="Text Placeholder 14"/>
          <p:cNvSpPr txBox="1">
            <a:spLocks/>
          </p:cNvSpPr>
          <p:nvPr/>
        </p:nvSpPr>
        <p:spPr>
          <a:xfrm>
            <a:off x="1311922" y="1261182"/>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What is "shelf-ready"?</a:t>
            </a:r>
            <a:endParaRPr lang="en-US" dirty="0"/>
          </a:p>
        </p:txBody>
      </p:sp>
      <p:grpSp>
        <p:nvGrpSpPr>
          <p:cNvPr id="21" name="Group 20"/>
          <p:cNvGrpSpPr/>
          <p:nvPr/>
        </p:nvGrpSpPr>
        <p:grpSpPr>
          <a:xfrm>
            <a:off x="109348" y="2093834"/>
            <a:ext cx="986977" cy="986977"/>
            <a:chOff x="109348" y="2301078"/>
            <a:chExt cx="986977" cy="986977"/>
          </a:xfrm>
        </p:grpSpPr>
        <p:sp>
          <p:nvSpPr>
            <p:cNvPr id="22" name="Oval 21"/>
            <p:cNvSpPr/>
            <p:nvPr/>
          </p:nvSpPr>
          <p:spPr>
            <a:xfrm>
              <a:off x="145636" y="2337366"/>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23" name="קשת מלאה 15"/>
            <p:cNvSpPr/>
            <p:nvPr/>
          </p:nvSpPr>
          <p:spPr>
            <a:xfrm rot="2819799">
              <a:off x="109348" y="2301078"/>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24" name="Oval 23"/>
            <p:cNvSpPr/>
            <p:nvPr/>
          </p:nvSpPr>
          <p:spPr>
            <a:xfrm>
              <a:off x="205672" y="2397402"/>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2</a:t>
              </a:r>
              <a:endParaRPr lang="en-US" sz="3600" b="1" dirty="0">
                <a:latin typeface="+mn-lt"/>
              </a:endParaRPr>
            </a:p>
          </p:txBody>
        </p:sp>
      </p:grpSp>
      <p:grpSp>
        <p:nvGrpSpPr>
          <p:cNvPr id="25" name="Group 24"/>
          <p:cNvGrpSpPr/>
          <p:nvPr/>
        </p:nvGrpSpPr>
        <p:grpSpPr>
          <a:xfrm>
            <a:off x="109348" y="3078344"/>
            <a:ext cx="986977" cy="986977"/>
            <a:chOff x="109348" y="3370793"/>
            <a:chExt cx="986977" cy="986977"/>
          </a:xfrm>
        </p:grpSpPr>
        <p:sp>
          <p:nvSpPr>
            <p:cNvPr id="26" name="Oval 25"/>
            <p:cNvSpPr/>
            <p:nvPr/>
          </p:nvSpPr>
          <p:spPr>
            <a:xfrm>
              <a:off x="145636" y="340708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27" name="קשת מלאה 15"/>
            <p:cNvSpPr/>
            <p:nvPr/>
          </p:nvSpPr>
          <p:spPr>
            <a:xfrm rot="4409434">
              <a:off x="109348" y="3370793"/>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28" name="Oval 27"/>
            <p:cNvSpPr/>
            <p:nvPr/>
          </p:nvSpPr>
          <p:spPr>
            <a:xfrm>
              <a:off x="205672" y="3467117"/>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3</a:t>
              </a:r>
              <a:endParaRPr lang="en-US" sz="3600" b="1" dirty="0">
                <a:latin typeface="+mn-lt"/>
              </a:endParaRPr>
            </a:p>
          </p:txBody>
        </p:sp>
      </p:grpSp>
      <p:grpSp>
        <p:nvGrpSpPr>
          <p:cNvPr id="29" name="Group 28"/>
          <p:cNvGrpSpPr/>
          <p:nvPr/>
        </p:nvGrpSpPr>
        <p:grpSpPr>
          <a:xfrm>
            <a:off x="109348" y="4086588"/>
            <a:ext cx="986977" cy="986977"/>
            <a:chOff x="109348" y="4440508"/>
            <a:chExt cx="986977" cy="986977"/>
          </a:xfrm>
        </p:grpSpPr>
        <p:sp>
          <p:nvSpPr>
            <p:cNvPr id="30" name="Oval 29"/>
            <p:cNvSpPr/>
            <p:nvPr/>
          </p:nvSpPr>
          <p:spPr>
            <a:xfrm>
              <a:off x="145636" y="4476796"/>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31" name="קשת מלאה 15"/>
            <p:cNvSpPr/>
            <p:nvPr/>
          </p:nvSpPr>
          <p:spPr>
            <a:xfrm rot="5930780">
              <a:off x="109348" y="4440508"/>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32" name="Oval 31"/>
            <p:cNvSpPr/>
            <p:nvPr/>
          </p:nvSpPr>
          <p:spPr>
            <a:xfrm>
              <a:off x="205672" y="4536832"/>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4</a:t>
              </a:r>
              <a:endParaRPr lang="en-US" sz="3600" b="1" dirty="0">
                <a:latin typeface="+mn-lt"/>
              </a:endParaRPr>
            </a:p>
          </p:txBody>
        </p:sp>
      </p:grpSp>
      <p:sp>
        <p:nvSpPr>
          <p:cNvPr id="33" name="Text Placeholder 14"/>
          <p:cNvSpPr txBox="1">
            <a:spLocks/>
          </p:cNvSpPr>
          <p:nvPr/>
        </p:nvSpPr>
        <p:spPr>
          <a:xfrm>
            <a:off x="1311922" y="2272029"/>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"Shelf-ready" in Alma</a:t>
            </a:r>
            <a:endParaRPr lang="en-US" dirty="0"/>
          </a:p>
        </p:txBody>
      </p:sp>
      <p:sp>
        <p:nvSpPr>
          <p:cNvPr id="34" name="Text Placeholder 14"/>
          <p:cNvSpPr txBox="1">
            <a:spLocks/>
          </p:cNvSpPr>
          <p:nvPr/>
        </p:nvSpPr>
        <p:spPr>
          <a:xfrm>
            <a:off x="1311922" y="3282876"/>
            <a:ext cx="7136456"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dirty="0" smtClean="0"/>
              <a:t>A real example - the initial order creation</a:t>
            </a:r>
            <a:endParaRPr lang="en-GB" sz="2600" dirty="0"/>
          </a:p>
        </p:txBody>
      </p:sp>
      <p:sp>
        <p:nvSpPr>
          <p:cNvPr id="35" name="Text Placeholder 14"/>
          <p:cNvSpPr txBox="1">
            <a:spLocks/>
          </p:cNvSpPr>
          <p:nvPr/>
        </p:nvSpPr>
        <p:spPr>
          <a:xfrm>
            <a:off x="1311922" y="4293723"/>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A real example - the update inventory and arrival</a:t>
            </a:r>
            <a:endParaRPr lang="en-US" dirty="0"/>
          </a:p>
        </p:txBody>
      </p:sp>
      <p:grpSp>
        <p:nvGrpSpPr>
          <p:cNvPr id="36" name="Group 35"/>
          <p:cNvGrpSpPr/>
          <p:nvPr/>
        </p:nvGrpSpPr>
        <p:grpSpPr>
          <a:xfrm>
            <a:off x="109348" y="5131121"/>
            <a:ext cx="986977" cy="986977"/>
            <a:chOff x="109348" y="5425019"/>
            <a:chExt cx="986977" cy="986977"/>
          </a:xfrm>
        </p:grpSpPr>
        <p:sp>
          <p:nvSpPr>
            <p:cNvPr id="37" name="Oval 36"/>
            <p:cNvSpPr/>
            <p:nvPr/>
          </p:nvSpPr>
          <p:spPr>
            <a:xfrm>
              <a:off x="145636" y="5461307"/>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38" name="קשת מלאה 15"/>
            <p:cNvSpPr/>
            <p:nvPr/>
          </p:nvSpPr>
          <p:spPr>
            <a:xfrm rot="7002521">
              <a:off x="109348" y="5425019"/>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39" name="Oval 38"/>
            <p:cNvSpPr/>
            <p:nvPr/>
          </p:nvSpPr>
          <p:spPr>
            <a:xfrm>
              <a:off x="205672" y="5521343"/>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5</a:t>
              </a:r>
              <a:endParaRPr lang="en-US" sz="3600" b="1" dirty="0">
                <a:latin typeface="+mn-lt"/>
              </a:endParaRPr>
            </a:p>
          </p:txBody>
        </p:sp>
      </p:grpSp>
      <p:sp>
        <p:nvSpPr>
          <p:cNvPr id="40" name="Text Placeholder 14"/>
          <p:cNvSpPr txBox="1">
            <a:spLocks/>
          </p:cNvSpPr>
          <p:nvPr/>
        </p:nvSpPr>
        <p:spPr>
          <a:xfrm>
            <a:off x="1311922" y="5304569"/>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Accompanying files</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11</a:t>
            </a:fld>
            <a:endParaRPr lang="en-US" dirty="0"/>
          </a:p>
        </p:txBody>
      </p:sp>
    </p:spTree>
    <p:extLst>
      <p:ext uri="{BB962C8B-B14F-4D97-AF65-F5344CB8AC3E}">
        <p14:creationId xmlns:p14="http://schemas.microsoft.com/office/powerpoint/2010/main" val="1646259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A real example - the initial order creation</a:t>
            </a:r>
          </a:p>
        </p:txBody>
      </p:sp>
      <p:sp>
        <p:nvSpPr>
          <p:cNvPr id="6" name="Content Placeholder 5"/>
          <p:cNvSpPr>
            <a:spLocks noGrp="1"/>
          </p:cNvSpPr>
          <p:nvPr>
            <p:ph idx="1"/>
          </p:nvPr>
        </p:nvSpPr>
        <p:spPr>
          <a:xfrm>
            <a:off x="414044" y="752605"/>
            <a:ext cx="8282085" cy="5493649"/>
          </a:xfrm>
        </p:spPr>
        <p:txBody>
          <a:bodyPr>
            <a:normAutofit fontScale="92500" lnSpcReduction="20000"/>
          </a:bodyPr>
          <a:lstStyle/>
          <a:p>
            <a:r>
              <a:rPr lang="en-US" sz="3200" dirty="0"/>
              <a:t>We stated previously that the initial order and corresponding bibliographic record may be created via</a:t>
            </a:r>
          </a:p>
          <a:p>
            <a:pPr marL="971550" lvl="2" indent="-514350">
              <a:buFont typeface="+mj-lt"/>
              <a:buAutoNum type="arabicPeriod"/>
            </a:pPr>
            <a:r>
              <a:rPr lang="en-US" sz="2800" dirty="0"/>
              <a:t>An Import profile of type ‘New Order’ </a:t>
            </a:r>
          </a:p>
          <a:p>
            <a:pPr marL="971550" lvl="2" indent="-514350">
              <a:buFont typeface="+mj-lt"/>
              <a:buAutoNum type="arabicPeriod"/>
            </a:pPr>
            <a:r>
              <a:rPr lang="en-US" sz="2800" dirty="0"/>
              <a:t>Directly in the vendor system using an API which creates the order and corresponding bibliographic record in Alma</a:t>
            </a:r>
          </a:p>
          <a:p>
            <a:pPr marL="971550" lvl="2" indent="-514350">
              <a:buFont typeface="+mj-lt"/>
              <a:buAutoNum type="arabicPeriod"/>
            </a:pPr>
            <a:r>
              <a:rPr lang="en-US" sz="2800" dirty="0"/>
              <a:t>Manual </a:t>
            </a:r>
            <a:r>
              <a:rPr lang="en-US" sz="2800" dirty="0" smtClean="0"/>
              <a:t>method</a:t>
            </a:r>
            <a:br>
              <a:rPr lang="en-US" sz="2800" dirty="0" smtClean="0"/>
            </a:br>
            <a:endParaRPr lang="en-US" sz="2800" dirty="0"/>
          </a:p>
          <a:p>
            <a:r>
              <a:rPr lang="en-US" sz="3200" dirty="0"/>
              <a:t>In </a:t>
            </a:r>
            <a:r>
              <a:rPr lang="en-US" sz="3200" dirty="0" smtClean="0"/>
              <a:t>the case here we will create the initial order and corresponding bibliographic record via an import profile of type ‘New Order’</a:t>
            </a:r>
            <a:br>
              <a:rPr lang="en-US" sz="3200" dirty="0" smtClean="0"/>
            </a:br>
            <a:endParaRPr lang="en-US" sz="3200" dirty="0" smtClean="0"/>
          </a:p>
          <a:p>
            <a:r>
              <a:rPr lang="en-US" sz="3200" dirty="0" smtClean="0"/>
              <a:t>We will use vendor ‘J &amp; S’</a:t>
            </a:r>
            <a:endParaRPr lang="en-US" sz="3200" dirty="0"/>
          </a:p>
          <a:p>
            <a:endParaRPr lang="en-US" dirty="0" smtClean="0"/>
          </a:p>
          <a:p>
            <a:pPr lvl="1"/>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12</a:t>
            </a:fld>
            <a:endParaRPr lang="en-US" dirty="0"/>
          </a:p>
        </p:txBody>
      </p:sp>
    </p:spTree>
    <p:extLst>
      <p:ext uri="{BB962C8B-B14F-4D97-AF65-F5344CB8AC3E}">
        <p14:creationId xmlns:p14="http://schemas.microsoft.com/office/powerpoint/2010/main" val="3120943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A real example - the initial order creation</a:t>
            </a:r>
          </a:p>
        </p:txBody>
      </p:sp>
      <p:sp>
        <p:nvSpPr>
          <p:cNvPr id="6" name="Content Placeholder 5"/>
          <p:cNvSpPr>
            <a:spLocks noGrp="1"/>
          </p:cNvSpPr>
          <p:nvPr>
            <p:ph idx="1"/>
          </p:nvPr>
        </p:nvSpPr>
        <p:spPr>
          <a:xfrm>
            <a:off x="414044" y="752605"/>
            <a:ext cx="8282085" cy="2660295"/>
          </a:xfrm>
        </p:spPr>
        <p:txBody>
          <a:bodyPr>
            <a:normAutofit/>
          </a:bodyPr>
          <a:lstStyle/>
          <a:p>
            <a:r>
              <a:rPr lang="en-US" dirty="0" smtClean="0"/>
              <a:t>First the records will be updated via profile ‘New Order J and S’ which is type ‘New Order’</a:t>
            </a:r>
          </a:p>
          <a:p>
            <a:r>
              <a:rPr lang="en-US" dirty="0" smtClean="0"/>
              <a:t>Then the records will be updated via profile ‘Update Inventory J and S’ which is type  ‘Update Inventory’</a:t>
            </a:r>
          </a:p>
          <a:p>
            <a:r>
              <a:rPr lang="en-US" dirty="0" smtClean="0"/>
              <a:t>The profile </a:t>
            </a:r>
            <a:r>
              <a:rPr lang="en-US" dirty="0"/>
              <a:t>‘Update Inventory J and S’ which is type  ‘Update Inventory</a:t>
            </a:r>
            <a:r>
              <a:rPr lang="en-US" dirty="0" smtClean="0"/>
              <a:t>’ will also do ‘Receive item’</a:t>
            </a:r>
            <a:endParaRPr lang="en-US" dirty="0"/>
          </a:p>
          <a:p>
            <a:endParaRPr lang="en-GB" dirty="0"/>
          </a:p>
          <a:p>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13</a:t>
            </a:fld>
            <a:endParaRPr lang="en-US" dirty="0"/>
          </a:p>
        </p:txBody>
      </p:sp>
      <p:pic>
        <p:nvPicPr>
          <p:cNvPr id="4" name="Picture 3"/>
          <p:cNvPicPr>
            <a:picLocks noChangeAspect="1"/>
          </p:cNvPicPr>
          <p:nvPr/>
        </p:nvPicPr>
        <p:blipFill>
          <a:blip r:embed="rId2"/>
          <a:stretch>
            <a:fillRect/>
          </a:stretch>
        </p:blipFill>
        <p:spPr>
          <a:xfrm>
            <a:off x="259496" y="4224270"/>
            <a:ext cx="8578932" cy="727723"/>
          </a:xfrm>
          <a:prstGeom prst="rect">
            <a:avLst/>
          </a:prstGeom>
          <a:ln>
            <a:solidFill>
              <a:schemeClr val="accent1"/>
            </a:solidFill>
          </a:ln>
        </p:spPr>
      </p:pic>
    </p:spTree>
    <p:extLst>
      <p:ext uri="{BB962C8B-B14F-4D97-AF65-F5344CB8AC3E}">
        <p14:creationId xmlns:p14="http://schemas.microsoft.com/office/powerpoint/2010/main" val="2506513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A real example - the initial order creation</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14</a:t>
            </a:fld>
            <a:endParaRPr lang="en-US" dirty="0"/>
          </a:p>
        </p:txBody>
      </p:sp>
      <p:sp>
        <p:nvSpPr>
          <p:cNvPr id="3" name="TextBox 2"/>
          <p:cNvSpPr txBox="1"/>
          <p:nvPr/>
        </p:nvSpPr>
        <p:spPr>
          <a:xfrm>
            <a:off x="234225" y="781445"/>
            <a:ext cx="8641724" cy="5632311"/>
          </a:xfrm>
          <a:prstGeom prst="rect">
            <a:avLst/>
          </a:prstGeom>
          <a:noFill/>
          <a:ln>
            <a:solidFill>
              <a:schemeClr val="accent1"/>
            </a:solidFill>
          </a:ln>
        </p:spPr>
        <p:txBody>
          <a:bodyPr wrap="square" rtlCol="0">
            <a:spAutoFit/>
          </a:bodyPr>
          <a:lstStyle/>
          <a:p>
            <a:r>
              <a:rPr lang="en-GB" sz="1000" dirty="0"/>
              <a:t>&lt;?xml version="1.0" encoding="UTF-8"?&gt;</a:t>
            </a:r>
          </a:p>
          <a:p>
            <a:r>
              <a:rPr lang="en-GB" sz="1000" dirty="0"/>
              <a:t>&lt;record </a:t>
            </a:r>
            <a:r>
              <a:rPr lang="en-GB" sz="1000" dirty="0" err="1"/>
              <a:t>xmlns</a:t>
            </a:r>
            <a:r>
              <a:rPr lang="en-GB" sz="1000" dirty="0"/>
              <a:t>="http://www.loc.gov/MARC21/slim" </a:t>
            </a:r>
            <a:r>
              <a:rPr lang="en-GB" sz="1000" dirty="0" err="1"/>
              <a:t>xmlns:cinclude</a:t>
            </a:r>
            <a:r>
              <a:rPr lang="en-GB" sz="1000" dirty="0"/>
              <a:t>="http://apache.org/cocoon/include/1.0" </a:t>
            </a:r>
            <a:r>
              <a:rPr lang="en-GB" sz="1000" dirty="0" err="1"/>
              <a:t>xmlns:zs</a:t>
            </a:r>
            <a:r>
              <a:rPr lang="en-GB" sz="1000" dirty="0"/>
              <a:t>="http://www.loc.gov/zing/srw/"&gt;</a:t>
            </a:r>
          </a:p>
          <a:p>
            <a:r>
              <a:rPr lang="en-GB" sz="1000" dirty="0"/>
              <a:t>  &lt;leader&gt;00914cam a2200277 a 4500&lt;/leader&gt;</a:t>
            </a:r>
          </a:p>
          <a:p>
            <a:r>
              <a:rPr lang="en-GB" sz="1000" dirty="0"/>
              <a:t>  &lt;</a:t>
            </a:r>
            <a:r>
              <a:rPr lang="en-GB" sz="1000" dirty="0" err="1"/>
              <a:t>controlfield</a:t>
            </a:r>
            <a:r>
              <a:rPr lang="en-GB" sz="1000" dirty="0"/>
              <a:t> tag="001"&gt;916816&lt;/</a:t>
            </a:r>
            <a:r>
              <a:rPr lang="en-GB" sz="1000" dirty="0" err="1"/>
              <a:t>controlfield</a:t>
            </a:r>
            <a:r>
              <a:rPr lang="en-GB" sz="1000" dirty="0"/>
              <a:t>&gt;</a:t>
            </a:r>
          </a:p>
          <a:p>
            <a:r>
              <a:rPr lang="en-GB" sz="1000" dirty="0"/>
              <a:t>  &lt;</a:t>
            </a:r>
            <a:r>
              <a:rPr lang="en-GB" sz="1000" dirty="0" err="1"/>
              <a:t>controlfield</a:t>
            </a:r>
            <a:r>
              <a:rPr lang="en-GB" sz="1000" dirty="0"/>
              <a:t> tag="005"&gt;19930407142104.4&lt;/</a:t>
            </a:r>
            <a:r>
              <a:rPr lang="en-GB" sz="1000" dirty="0" err="1"/>
              <a:t>controlfield</a:t>
            </a:r>
            <a:r>
              <a:rPr lang="en-GB" sz="1000" dirty="0"/>
              <a:t>&gt;</a:t>
            </a:r>
          </a:p>
          <a:p>
            <a:r>
              <a:rPr lang="en-GB" sz="1000" dirty="0"/>
              <a:t>  &lt;</a:t>
            </a:r>
            <a:r>
              <a:rPr lang="en-GB" sz="1000" dirty="0" err="1"/>
              <a:t>controlfield</a:t>
            </a:r>
            <a:r>
              <a:rPr lang="en-GB" sz="1000" dirty="0"/>
              <a:t> tag="008"&gt;821119s1983    </a:t>
            </a:r>
            <a:r>
              <a:rPr lang="en-GB" sz="1000" dirty="0" err="1"/>
              <a:t>nyua</a:t>
            </a:r>
            <a:r>
              <a:rPr lang="en-GB" sz="1000" dirty="0"/>
              <a:t>     b    001 0 </a:t>
            </a:r>
            <a:r>
              <a:rPr lang="en-GB" sz="1000" dirty="0" err="1"/>
              <a:t>eng</a:t>
            </a:r>
            <a:r>
              <a:rPr lang="en-GB" sz="1000" dirty="0"/>
              <a:t>  &lt;/</a:t>
            </a:r>
            <a:r>
              <a:rPr lang="en-GB" sz="1000" dirty="0" err="1"/>
              <a:t>controlfield</a:t>
            </a:r>
            <a:r>
              <a:rPr lang="en-GB" sz="1000" dirty="0"/>
              <a:t>&gt;</a:t>
            </a:r>
          </a:p>
          <a:p>
            <a:r>
              <a:rPr lang="en-GB" sz="1000" dirty="0"/>
              <a:t>  &lt;</a:t>
            </a:r>
            <a:r>
              <a:rPr lang="en-GB" sz="1000" dirty="0" err="1"/>
              <a:t>datafield</a:t>
            </a:r>
            <a:r>
              <a:rPr lang="en-GB" sz="1000" dirty="0"/>
              <a:t> tag="035" ind1=" " ind2=" "&gt;</a:t>
            </a:r>
          </a:p>
          <a:p>
            <a:r>
              <a:rPr lang="en-GB" sz="1000" dirty="0"/>
              <a:t>    &lt;subfield code="a"&gt;82021375&lt;/subfield&gt;</a:t>
            </a:r>
          </a:p>
          <a:p>
            <a:r>
              <a:rPr lang="en-GB" sz="1000" dirty="0"/>
              <a:t>  &lt;/</a:t>
            </a:r>
            <a:r>
              <a:rPr lang="en-GB" sz="1000" dirty="0" err="1"/>
              <a:t>datafield</a:t>
            </a:r>
            <a:r>
              <a:rPr lang="en-GB" sz="1000" dirty="0"/>
              <a:t>&gt;</a:t>
            </a:r>
          </a:p>
          <a:p>
            <a:r>
              <a:rPr lang="en-GB" sz="1000" dirty="0"/>
              <a:t>  &lt;</a:t>
            </a:r>
            <a:r>
              <a:rPr lang="en-GB" sz="1000" dirty="0" err="1"/>
              <a:t>datafield</a:t>
            </a:r>
            <a:r>
              <a:rPr lang="en-GB" sz="1000" dirty="0"/>
              <a:t> tag="020" ind1=" " ind2=" "&gt;</a:t>
            </a:r>
          </a:p>
          <a:p>
            <a:r>
              <a:rPr lang="en-GB" sz="1000" dirty="0"/>
              <a:t>    &lt;subfield code="a"&gt;0470273933&lt;/subfield&gt;</a:t>
            </a:r>
          </a:p>
          <a:p>
            <a:r>
              <a:rPr lang="en-GB" sz="1000" dirty="0"/>
              <a:t>  &lt;/</a:t>
            </a:r>
            <a:r>
              <a:rPr lang="en-GB" sz="1000" dirty="0" err="1"/>
              <a:t>datafield</a:t>
            </a:r>
            <a:r>
              <a:rPr lang="en-GB" sz="1000" dirty="0"/>
              <a:t>&gt;</a:t>
            </a:r>
          </a:p>
          <a:p>
            <a:r>
              <a:rPr lang="en-GB" sz="1000" dirty="0"/>
              <a:t>  &lt;</a:t>
            </a:r>
            <a:r>
              <a:rPr lang="en-GB" sz="1000" dirty="0" err="1"/>
              <a:t>datafield</a:t>
            </a:r>
            <a:r>
              <a:rPr lang="en-GB" sz="1000" dirty="0"/>
              <a:t> tag="050" ind1="0" ind2="0"&gt;</a:t>
            </a:r>
          </a:p>
          <a:p>
            <a:r>
              <a:rPr lang="en-GB" sz="1000" dirty="0"/>
              <a:t>    &lt;subfield code="a"&gt;Z665&lt;/subfield&gt;</a:t>
            </a:r>
          </a:p>
          <a:p>
            <a:r>
              <a:rPr lang="en-GB" sz="1000" dirty="0"/>
              <a:t>    &lt;subfield code="b"&gt;.R37 1983&lt;/subfield&gt;</a:t>
            </a:r>
          </a:p>
          <a:p>
            <a:r>
              <a:rPr lang="en-GB" sz="1000" dirty="0"/>
              <a:t>  &lt;/</a:t>
            </a:r>
            <a:r>
              <a:rPr lang="en-GB" sz="1000" dirty="0" err="1"/>
              <a:t>datafield</a:t>
            </a:r>
            <a:r>
              <a:rPr lang="en-GB" sz="1000" dirty="0"/>
              <a:t>&gt;</a:t>
            </a:r>
          </a:p>
          <a:p>
            <a:r>
              <a:rPr lang="en-GB" sz="1000" dirty="0"/>
              <a:t>  &lt;</a:t>
            </a:r>
            <a:r>
              <a:rPr lang="en-GB" sz="1000" dirty="0" err="1"/>
              <a:t>datafield</a:t>
            </a:r>
            <a:r>
              <a:rPr lang="en-GB" sz="1000" dirty="0"/>
              <a:t> tag="100" ind1="2" ind2=" "&gt;</a:t>
            </a:r>
          </a:p>
          <a:p>
            <a:r>
              <a:rPr lang="en-GB" sz="1000" dirty="0"/>
              <a:t>    &lt;subfield code="a"&gt;</a:t>
            </a:r>
            <a:r>
              <a:rPr lang="en-GB" sz="1000" dirty="0" err="1"/>
              <a:t>Ravichandra</a:t>
            </a:r>
            <a:r>
              <a:rPr lang="en-GB" sz="1000" dirty="0"/>
              <a:t> Rao, I. K.&lt;/subfield&gt;</a:t>
            </a:r>
          </a:p>
          <a:p>
            <a:r>
              <a:rPr lang="en-GB" sz="1000" dirty="0"/>
              <a:t>    &lt;subfield code="q"&gt;(Inna </a:t>
            </a:r>
            <a:r>
              <a:rPr lang="en-GB" sz="1000" dirty="0" err="1"/>
              <a:t>Kedage</a:t>
            </a:r>
            <a:r>
              <a:rPr lang="en-GB" sz="1000" dirty="0"/>
              <a:t>)&lt;/subfield&gt;</a:t>
            </a:r>
          </a:p>
          <a:p>
            <a:r>
              <a:rPr lang="en-GB" sz="1000" dirty="0"/>
              <a:t>  &lt;/</a:t>
            </a:r>
            <a:r>
              <a:rPr lang="en-GB" sz="1000" dirty="0" err="1"/>
              <a:t>datafield</a:t>
            </a:r>
            <a:r>
              <a:rPr lang="en-GB" sz="1000" dirty="0"/>
              <a:t>&gt;</a:t>
            </a:r>
          </a:p>
          <a:p>
            <a:r>
              <a:rPr lang="en-GB" sz="1000" dirty="0"/>
              <a:t>  &lt;</a:t>
            </a:r>
            <a:r>
              <a:rPr lang="en-GB" sz="1000" dirty="0" err="1"/>
              <a:t>datafield</a:t>
            </a:r>
            <a:r>
              <a:rPr lang="en-GB" sz="1000" dirty="0"/>
              <a:t> tag="245" ind1="1" ind2="0"&gt;</a:t>
            </a:r>
          </a:p>
          <a:p>
            <a:r>
              <a:rPr lang="en-GB" sz="1000" dirty="0"/>
              <a:t>    &lt;subfield code="a"&gt;Quantitative methods for library and information science /&lt;/subfield&gt;</a:t>
            </a:r>
          </a:p>
          <a:p>
            <a:r>
              <a:rPr lang="en-GB" sz="1000" dirty="0"/>
              <a:t>    &lt;subfield code="c"&gt;by I.K. </a:t>
            </a:r>
            <a:r>
              <a:rPr lang="en-GB" sz="1000" dirty="0" err="1"/>
              <a:t>Ravichandra</a:t>
            </a:r>
            <a:r>
              <a:rPr lang="en-GB" sz="1000" dirty="0"/>
              <a:t> Rao.&lt;/subfield&gt;</a:t>
            </a:r>
          </a:p>
          <a:p>
            <a:r>
              <a:rPr lang="en-GB" sz="1000" dirty="0"/>
              <a:t>  &lt;/</a:t>
            </a:r>
            <a:r>
              <a:rPr lang="en-GB" sz="1000" dirty="0" err="1"/>
              <a:t>datafield</a:t>
            </a:r>
            <a:r>
              <a:rPr lang="en-GB" sz="1000" dirty="0"/>
              <a:t>&gt;</a:t>
            </a:r>
          </a:p>
          <a:p>
            <a:r>
              <a:rPr lang="en-GB" sz="1000" dirty="0"/>
              <a:t>  &lt;</a:t>
            </a:r>
            <a:r>
              <a:rPr lang="en-GB" sz="1000" dirty="0" err="1"/>
              <a:t>datafield</a:t>
            </a:r>
            <a:r>
              <a:rPr lang="en-GB" sz="1000" dirty="0"/>
              <a:t> tag="980" ind1=" " ind2=" "&gt;</a:t>
            </a:r>
          </a:p>
          <a:p>
            <a:r>
              <a:rPr lang="en-GB" sz="1000" dirty="0"/>
              <a:t>    &lt;subfield code="b"&gt;</a:t>
            </a:r>
            <a:r>
              <a:rPr lang="en-GB" sz="1000" dirty="0" smtClean="0"/>
              <a:t>20150917-2&lt;/</a:t>
            </a:r>
            <a:r>
              <a:rPr lang="en-GB" sz="1000" dirty="0"/>
              <a:t>subfield&gt;</a:t>
            </a:r>
          </a:p>
          <a:p>
            <a:r>
              <a:rPr lang="en-GB" sz="1000" dirty="0"/>
              <a:t>  &lt;/</a:t>
            </a:r>
            <a:r>
              <a:rPr lang="en-GB" sz="1000" dirty="0" err="1"/>
              <a:t>datafield</a:t>
            </a:r>
            <a:r>
              <a:rPr lang="en-GB" sz="1000" dirty="0"/>
              <a:t>&gt;</a:t>
            </a:r>
          </a:p>
          <a:p>
            <a:r>
              <a:rPr lang="en-GB" sz="1000" dirty="0"/>
              <a:t>    &lt;</a:t>
            </a:r>
            <a:r>
              <a:rPr lang="en-GB" sz="1000" dirty="0" err="1"/>
              <a:t>datafield</a:t>
            </a:r>
            <a:r>
              <a:rPr lang="en-GB" sz="1000" dirty="0"/>
              <a:t> tag="981" ind1=" " ind2=" "&gt;</a:t>
            </a:r>
          </a:p>
          <a:p>
            <a:r>
              <a:rPr lang="en-GB" sz="1000" dirty="0"/>
              <a:t>    &lt;subfield code="a"&gt;</a:t>
            </a:r>
            <a:r>
              <a:rPr lang="en-GB" sz="1000" dirty="0" smtClean="0"/>
              <a:t>POL-20150917-2&lt;/</a:t>
            </a:r>
            <a:r>
              <a:rPr lang="en-GB" sz="1000" dirty="0"/>
              <a:t>subfield&gt;</a:t>
            </a:r>
          </a:p>
          <a:p>
            <a:r>
              <a:rPr lang="en-GB" sz="1000" dirty="0"/>
              <a:t>    &lt;subfield code="b"&gt;</a:t>
            </a:r>
            <a:r>
              <a:rPr lang="en-GB" sz="1000" dirty="0" smtClean="0"/>
              <a:t>VENREFNUM-20150917-2&lt;/</a:t>
            </a:r>
            <a:r>
              <a:rPr lang="en-GB" sz="1000" dirty="0"/>
              <a:t>subfield&gt;</a:t>
            </a:r>
          </a:p>
          <a:p>
            <a:r>
              <a:rPr lang="en-GB" sz="1000" dirty="0"/>
              <a:t>    &lt;subfield code="c</a:t>
            </a:r>
            <a:r>
              <a:rPr lang="en-GB" sz="1000" dirty="0" smtClean="0"/>
              <a:t>"&gt;IA&lt;/</a:t>
            </a:r>
            <a:r>
              <a:rPr lang="en-GB" sz="1000" dirty="0"/>
              <a:t>subfield&gt;</a:t>
            </a:r>
          </a:p>
          <a:p>
            <a:r>
              <a:rPr lang="en-GB" sz="1000" dirty="0"/>
              <a:t>    &lt;subfield code="d"&gt;50.00&lt;/subfield&gt;</a:t>
            </a:r>
          </a:p>
          <a:p>
            <a:r>
              <a:rPr lang="en-GB" sz="1000" dirty="0"/>
              <a:t>    &lt;subfield code="e"&gt;</a:t>
            </a:r>
            <a:r>
              <a:rPr lang="en-GB" sz="1000" dirty="0" smtClean="0"/>
              <a:t>PONUM-20150917-2&lt;/</a:t>
            </a:r>
            <a:r>
              <a:rPr lang="en-GB" sz="1000" dirty="0"/>
              <a:t>subfield&gt;</a:t>
            </a:r>
          </a:p>
          <a:p>
            <a:r>
              <a:rPr lang="en-GB" sz="1000" dirty="0"/>
              <a:t>    &lt;subfield code</a:t>
            </a:r>
            <a:r>
              <a:rPr lang="en-GB" sz="1000" dirty="0" smtClean="0"/>
              <a:t>=“f"&gt;VENINVNUM-20150917-2&lt;/</a:t>
            </a:r>
            <a:r>
              <a:rPr lang="en-GB" sz="1000" dirty="0"/>
              <a:t>subfield&gt;	</a:t>
            </a:r>
          </a:p>
          <a:p>
            <a:r>
              <a:rPr lang="en-GB" sz="1000" dirty="0"/>
              <a:t>  &lt;/</a:t>
            </a:r>
            <a:r>
              <a:rPr lang="en-GB" sz="1000" dirty="0" err="1"/>
              <a:t>datafield</a:t>
            </a:r>
            <a:r>
              <a:rPr lang="en-GB" sz="1000" dirty="0"/>
              <a:t>&gt;</a:t>
            </a:r>
          </a:p>
          <a:p>
            <a:r>
              <a:rPr lang="en-GB" sz="1000" dirty="0"/>
              <a:t>&lt;/record&gt;</a:t>
            </a:r>
          </a:p>
        </p:txBody>
      </p:sp>
      <p:sp>
        <p:nvSpPr>
          <p:cNvPr id="9" name="Rectangle 8"/>
          <p:cNvSpPr/>
          <p:nvPr/>
        </p:nvSpPr>
        <p:spPr>
          <a:xfrm>
            <a:off x="234225" y="4441673"/>
            <a:ext cx="3384738" cy="17401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34225" y="1146953"/>
            <a:ext cx="4873435" cy="32947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988677" y="1390918"/>
            <a:ext cx="1120462" cy="369332"/>
          </a:xfrm>
          <a:prstGeom prst="rect">
            <a:avLst/>
          </a:prstGeom>
          <a:solidFill>
            <a:srgbClr val="FFFF00"/>
          </a:solidFill>
          <a:ln>
            <a:solidFill>
              <a:schemeClr val="accent1"/>
            </a:solidFill>
          </a:ln>
        </p:spPr>
        <p:txBody>
          <a:bodyPr wrap="square" rtlCol="0">
            <a:spAutoFit/>
          </a:bodyPr>
          <a:lstStyle/>
          <a:p>
            <a:r>
              <a:rPr lang="en-US" dirty="0" smtClean="0"/>
              <a:t>Input file</a:t>
            </a:r>
            <a:endParaRPr lang="en-GB" dirty="0"/>
          </a:p>
        </p:txBody>
      </p:sp>
      <p:sp>
        <p:nvSpPr>
          <p:cNvPr id="11" name="TextBox 10"/>
          <p:cNvSpPr txBox="1"/>
          <p:nvPr/>
        </p:nvSpPr>
        <p:spPr>
          <a:xfrm>
            <a:off x="6027312" y="2609646"/>
            <a:ext cx="1700011" cy="646331"/>
          </a:xfrm>
          <a:prstGeom prst="rect">
            <a:avLst/>
          </a:prstGeom>
          <a:noFill/>
          <a:ln>
            <a:solidFill>
              <a:schemeClr val="accent1"/>
            </a:solidFill>
          </a:ln>
        </p:spPr>
        <p:txBody>
          <a:bodyPr wrap="square" rtlCol="0">
            <a:spAutoFit/>
          </a:bodyPr>
          <a:lstStyle/>
          <a:p>
            <a:r>
              <a:rPr lang="en-US" dirty="0" smtClean="0"/>
              <a:t>Bibliographic Information</a:t>
            </a:r>
            <a:endParaRPr lang="en-GB" dirty="0"/>
          </a:p>
        </p:txBody>
      </p:sp>
      <p:sp>
        <p:nvSpPr>
          <p:cNvPr id="12" name="TextBox 11"/>
          <p:cNvSpPr txBox="1"/>
          <p:nvPr/>
        </p:nvSpPr>
        <p:spPr>
          <a:xfrm>
            <a:off x="5988677" y="4988600"/>
            <a:ext cx="1700011" cy="646331"/>
          </a:xfrm>
          <a:prstGeom prst="rect">
            <a:avLst/>
          </a:prstGeom>
          <a:noFill/>
          <a:ln>
            <a:solidFill>
              <a:schemeClr val="accent1"/>
            </a:solidFill>
          </a:ln>
        </p:spPr>
        <p:txBody>
          <a:bodyPr wrap="square" rtlCol="0">
            <a:spAutoFit/>
          </a:bodyPr>
          <a:lstStyle/>
          <a:p>
            <a:r>
              <a:rPr lang="en-US" dirty="0" smtClean="0"/>
              <a:t>EOD Information</a:t>
            </a:r>
            <a:endParaRPr lang="en-GB" dirty="0"/>
          </a:p>
        </p:txBody>
      </p:sp>
      <p:cxnSp>
        <p:nvCxnSpPr>
          <p:cNvPr id="14" name="Straight Arrow Connector 13"/>
          <p:cNvCxnSpPr/>
          <p:nvPr/>
        </p:nvCxnSpPr>
        <p:spPr>
          <a:xfrm flipH="1">
            <a:off x="5228823" y="2932811"/>
            <a:ext cx="79848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747752" y="5311765"/>
            <a:ext cx="224092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18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 real example - the initial order creation</a:t>
            </a:r>
          </a:p>
        </p:txBody>
      </p:sp>
      <p:sp>
        <p:nvSpPr>
          <p:cNvPr id="6" name="Content Placeholder 5"/>
          <p:cNvSpPr>
            <a:spLocks noGrp="1"/>
          </p:cNvSpPr>
          <p:nvPr>
            <p:ph idx="1"/>
          </p:nvPr>
        </p:nvSpPr>
        <p:spPr>
          <a:xfrm>
            <a:off x="414044" y="752605"/>
            <a:ext cx="8282085" cy="934527"/>
          </a:xfrm>
        </p:spPr>
        <p:txBody>
          <a:bodyPr>
            <a:normAutofit lnSpcReduction="10000"/>
          </a:bodyPr>
          <a:lstStyle/>
          <a:p>
            <a:r>
              <a:rPr lang="en-US" dirty="0" smtClean="0"/>
              <a:t>Here is the Inventory and EOD Information in the file and the </a:t>
            </a:r>
            <a:r>
              <a:rPr lang="en-US" b="1" dirty="0" smtClean="0"/>
              <a:t>Inventory</a:t>
            </a:r>
            <a:r>
              <a:rPr lang="en-US" dirty="0" smtClean="0"/>
              <a:t> information in the input profile</a:t>
            </a:r>
            <a:endParaRPr lang="is-IS" sz="2800" dirty="0"/>
          </a:p>
          <a:p>
            <a:endParaRPr lang="is-IS" dirty="0" smtClean="0"/>
          </a:p>
          <a:p>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15</a:t>
            </a:fld>
            <a:endParaRPr lang="en-US" dirty="0"/>
          </a:p>
        </p:txBody>
      </p:sp>
      <p:sp>
        <p:nvSpPr>
          <p:cNvPr id="3" name="TextBox 2"/>
          <p:cNvSpPr txBox="1"/>
          <p:nvPr/>
        </p:nvSpPr>
        <p:spPr>
          <a:xfrm>
            <a:off x="1931831" y="1844862"/>
            <a:ext cx="4675032" cy="2462213"/>
          </a:xfrm>
          <a:prstGeom prst="rect">
            <a:avLst/>
          </a:prstGeom>
          <a:noFill/>
          <a:ln>
            <a:solidFill>
              <a:schemeClr val="tx1"/>
            </a:solidFill>
          </a:ln>
        </p:spPr>
        <p:txBody>
          <a:bodyPr wrap="square" rtlCol="0">
            <a:spAutoFit/>
          </a:bodyPr>
          <a:lstStyle/>
          <a:p>
            <a:r>
              <a:rPr lang="en-GB" sz="1400" dirty="0"/>
              <a:t> &lt;</a:t>
            </a:r>
            <a:r>
              <a:rPr lang="en-GB" sz="1400" dirty="0" err="1"/>
              <a:t>datafield</a:t>
            </a:r>
            <a:r>
              <a:rPr lang="en-GB" sz="1400" dirty="0"/>
              <a:t> tag="980" ind1=" " ind2=" "&gt;</a:t>
            </a:r>
          </a:p>
          <a:p>
            <a:r>
              <a:rPr lang="en-GB" sz="1400" dirty="0"/>
              <a:t>    &lt;subfield code="b"&gt;</a:t>
            </a:r>
            <a:r>
              <a:rPr lang="en-GB" sz="1400" dirty="0" smtClean="0"/>
              <a:t>20150917-2&lt;/</a:t>
            </a:r>
            <a:r>
              <a:rPr lang="en-GB" sz="1400" dirty="0"/>
              <a:t>subfield&gt;</a:t>
            </a:r>
          </a:p>
          <a:p>
            <a:r>
              <a:rPr lang="en-GB" sz="1400" dirty="0"/>
              <a:t>  &lt;/</a:t>
            </a:r>
            <a:r>
              <a:rPr lang="en-GB" sz="1400" dirty="0" err="1"/>
              <a:t>datafield</a:t>
            </a:r>
            <a:r>
              <a:rPr lang="en-GB" sz="1400" dirty="0"/>
              <a:t>&gt;</a:t>
            </a:r>
          </a:p>
          <a:p>
            <a:r>
              <a:rPr lang="en-GB" sz="1400" dirty="0"/>
              <a:t>    &lt;</a:t>
            </a:r>
            <a:r>
              <a:rPr lang="en-GB" sz="1400" dirty="0" err="1"/>
              <a:t>datafield</a:t>
            </a:r>
            <a:r>
              <a:rPr lang="en-GB" sz="1400" dirty="0"/>
              <a:t> tag="981" ind1=" " ind2=" "&gt;</a:t>
            </a:r>
          </a:p>
          <a:p>
            <a:r>
              <a:rPr lang="en-GB" sz="1400" dirty="0"/>
              <a:t>    &lt;subfield code="a"&gt;</a:t>
            </a:r>
            <a:r>
              <a:rPr lang="en-GB" sz="1400" dirty="0" smtClean="0"/>
              <a:t>POL-20150917-2&lt;/</a:t>
            </a:r>
            <a:r>
              <a:rPr lang="en-GB" sz="1400" dirty="0"/>
              <a:t>subfield&gt;</a:t>
            </a:r>
          </a:p>
          <a:p>
            <a:r>
              <a:rPr lang="en-GB" sz="1400" dirty="0"/>
              <a:t>    &lt;subfield code="b"&gt;</a:t>
            </a:r>
            <a:r>
              <a:rPr lang="en-GB" sz="1400" dirty="0" smtClean="0"/>
              <a:t>VENREFNUM-20150917-2&lt;/</a:t>
            </a:r>
            <a:r>
              <a:rPr lang="en-GB" sz="1400" dirty="0"/>
              <a:t>subfield&gt;</a:t>
            </a:r>
          </a:p>
          <a:p>
            <a:r>
              <a:rPr lang="en-GB" sz="1400" dirty="0"/>
              <a:t>    &lt;subfield code="c</a:t>
            </a:r>
            <a:r>
              <a:rPr lang="en-GB" sz="1400" dirty="0" smtClean="0"/>
              <a:t>"&gt;IA&lt;/</a:t>
            </a:r>
            <a:r>
              <a:rPr lang="en-GB" sz="1400" dirty="0"/>
              <a:t>subfield&gt;</a:t>
            </a:r>
          </a:p>
          <a:p>
            <a:r>
              <a:rPr lang="en-GB" sz="1400" dirty="0"/>
              <a:t>    &lt;subfield code="d"&gt;50.00&lt;/subfield&gt;</a:t>
            </a:r>
          </a:p>
          <a:p>
            <a:r>
              <a:rPr lang="en-GB" sz="1400" dirty="0"/>
              <a:t>    &lt;subfield code="e"&gt;</a:t>
            </a:r>
            <a:r>
              <a:rPr lang="en-GB" sz="1400" dirty="0" smtClean="0"/>
              <a:t>PONUM-20150917-2&lt;/</a:t>
            </a:r>
            <a:r>
              <a:rPr lang="en-GB" sz="1400" dirty="0"/>
              <a:t>subfield&gt;</a:t>
            </a:r>
          </a:p>
          <a:p>
            <a:r>
              <a:rPr lang="en-GB" sz="1400" dirty="0"/>
              <a:t>    &lt;subfield code="e"&gt;</a:t>
            </a:r>
            <a:r>
              <a:rPr lang="en-GB" sz="1400" dirty="0" smtClean="0"/>
              <a:t>VENINVNUM-20150917-2&lt;/</a:t>
            </a:r>
            <a:r>
              <a:rPr lang="en-GB" sz="1400" dirty="0"/>
              <a:t>subfield</a:t>
            </a:r>
            <a:r>
              <a:rPr lang="en-GB" sz="1400" dirty="0" smtClean="0"/>
              <a:t>&gt;</a:t>
            </a:r>
            <a:endParaRPr lang="en-GB" sz="1400" dirty="0"/>
          </a:p>
          <a:p>
            <a:r>
              <a:rPr lang="en-GB" sz="1400" dirty="0"/>
              <a:t>  &lt;/</a:t>
            </a:r>
            <a:r>
              <a:rPr lang="en-GB" sz="1400" dirty="0" err="1"/>
              <a:t>datafield</a:t>
            </a:r>
            <a:r>
              <a:rPr lang="en-GB" sz="1400" dirty="0"/>
              <a:t>&gt;</a:t>
            </a:r>
          </a:p>
        </p:txBody>
      </p:sp>
      <p:pic>
        <p:nvPicPr>
          <p:cNvPr id="4" name="Picture 3"/>
          <p:cNvPicPr>
            <a:picLocks noChangeAspect="1"/>
          </p:cNvPicPr>
          <p:nvPr/>
        </p:nvPicPr>
        <p:blipFill>
          <a:blip r:embed="rId2"/>
          <a:stretch>
            <a:fillRect/>
          </a:stretch>
        </p:blipFill>
        <p:spPr>
          <a:xfrm>
            <a:off x="414044" y="4490564"/>
            <a:ext cx="7477125" cy="1905000"/>
          </a:xfrm>
          <a:prstGeom prst="rect">
            <a:avLst/>
          </a:prstGeom>
          <a:ln>
            <a:solidFill>
              <a:schemeClr val="tx1"/>
            </a:solidFill>
          </a:ln>
        </p:spPr>
      </p:pic>
      <p:cxnSp>
        <p:nvCxnSpPr>
          <p:cNvPr id="8" name="Straight Connector 7"/>
          <p:cNvCxnSpPr/>
          <p:nvPr/>
        </p:nvCxnSpPr>
        <p:spPr>
          <a:xfrm flipH="1" flipV="1">
            <a:off x="321972" y="2176530"/>
            <a:ext cx="1803042" cy="128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21972" y="6053071"/>
            <a:ext cx="605307" cy="0"/>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21972" y="2176530"/>
            <a:ext cx="1" cy="38765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7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 real example - the initial order creation</a:t>
            </a:r>
          </a:p>
        </p:txBody>
      </p:sp>
      <p:sp>
        <p:nvSpPr>
          <p:cNvPr id="6" name="Content Placeholder 5"/>
          <p:cNvSpPr>
            <a:spLocks noGrp="1"/>
          </p:cNvSpPr>
          <p:nvPr>
            <p:ph idx="1"/>
          </p:nvPr>
        </p:nvSpPr>
        <p:spPr>
          <a:xfrm>
            <a:off x="414044" y="752605"/>
            <a:ext cx="8282085" cy="934527"/>
          </a:xfrm>
        </p:spPr>
        <p:txBody>
          <a:bodyPr>
            <a:normAutofit lnSpcReduction="10000"/>
          </a:bodyPr>
          <a:lstStyle/>
          <a:p>
            <a:r>
              <a:rPr lang="en-US" dirty="0" smtClean="0"/>
              <a:t>Here is the Inventory and EOD Information in the file and the </a:t>
            </a:r>
            <a:r>
              <a:rPr lang="en-US" b="1" dirty="0" smtClean="0"/>
              <a:t>PO Line </a:t>
            </a:r>
            <a:r>
              <a:rPr lang="en-US" dirty="0" smtClean="0"/>
              <a:t>information in the input profile</a:t>
            </a:r>
            <a:endParaRPr lang="is-IS" sz="2800" dirty="0"/>
          </a:p>
          <a:p>
            <a:endParaRPr lang="is-IS" dirty="0" smtClean="0"/>
          </a:p>
          <a:p>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16</a:t>
            </a:fld>
            <a:endParaRPr lang="en-US" dirty="0"/>
          </a:p>
        </p:txBody>
      </p:sp>
      <p:sp>
        <p:nvSpPr>
          <p:cNvPr id="3" name="TextBox 2"/>
          <p:cNvSpPr txBox="1"/>
          <p:nvPr/>
        </p:nvSpPr>
        <p:spPr>
          <a:xfrm>
            <a:off x="193183" y="1577890"/>
            <a:ext cx="4675032" cy="2462213"/>
          </a:xfrm>
          <a:prstGeom prst="rect">
            <a:avLst/>
          </a:prstGeom>
          <a:noFill/>
          <a:ln>
            <a:solidFill>
              <a:schemeClr val="tx1"/>
            </a:solidFill>
          </a:ln>
        </p:spPr>
        <p:txBody>
          <a:bodyPr wrap="square" rtlCol="0">
            <a:spAutoFit/>
          </a:bodyPr>
          <a:lstStyle/>
          <a:p>
            <a:r>
              <a:rPr lang="en-GB" sz="1400" dirty="0"/>
              <a:t> &lt;</a:t>
            </a:r>
            <a:r>
              <a:rPr lang="en-GB" sz="1400" dirty="0" err="1"/>
              <a:t>datafield</a:t>
            </a:r>
            <a:r>
              <a:rPr lang="en-GB" sz="1400" dirty="0"/>
              <a:t> tag="980" ind1=" " ind2=" "&gt;</a:t>
            </a:r>
          </a:p>
          <a:p>
            <a:r>
              <a:rPr lang="en-GB" sz="1400" dirty="0"/>
              <a:t>    &lt;subfield code="b"&gt;</a:t>
            </a:r>
            <a:r>
              <a:rPr lang="en-GB" sz="1400" dirty="0" smtClean="0"/>
              <a:t>20150917-2&lt;/</a:t>
            </a:r>
            <a:r>
              <a:rPr lang="en-GB" sz="1400" dirty="0"/>
              <a:t>subfield&gt;</a:t>
            </a:r>
          </a:p>
          <a:p>
            <a:r>
              <a:rPr lang="en-GB" sz="1400" dirty="0"/>
              <a:t>  &lt;/</a:t>
            </a:r>
            <a:r>
              <a:rPr lang="en-GB" sz="1400" dirty="0" err="1"/>
              <a:t>datafield</a:t>
            </a:r>
            <a:r>
              <a:rPr lang="en-GB" sz="1400" dirty="0"/>
              <a:t>&gt;</a:t>
            </a:r>
          </a:p>
          <a:p>
            <a:r>
              <a:rPr lang="en-GB" sz="1400" dirty="0"/>
              <a:t>    &lt;</a:t>
            </a:r>
            <a:r>
              <a:rPr lang="en-GB" sz="1400" dirty="0" err="1"/>
              <a:t>datafield</a:t>
            </a:r>
            <a:r>
              <a:rPr lang="en-GB" sz="1400" dirty="0"/>
              <a:t> tag="981" ind1=" " ind2=" "&gt;</a:t>
            </a:r>
          </a:p>
          <a:p>
            <a:r>
              <a:rPr lang="en-GB" sz="1400" dirty="0"/>
              <a:t>    &lt;subfield code="a"&gt;</a:t>
            </a:r>
            <a:r>
              <a:rPr lang="en-GB" sz="1400" dirty="0" smtClean="0"/>
              <a:t>POL-20150917-2&lt;/</a:t>
            </a:r>
            <a:r>
              <a:rPr lang="en-GB" sz="1400" dirty="0"/>
              <a:t>subfield&gt;</a:t>
            </a:r>
          </a:p>
          <a:p>
            <a:r>
              <a:rPr lang="en-GB" sz="1400" dirty="0"/>
              <a:t>    &lt;subfield code="b"&gt;</a:t>
            </a:r>
            <a:r>
              <a:rPr lang="en-GB" sz="1400" dirty="0" smtClean="0"/>
              <a:t>VENREFNUM-20150917-2&lt;/</a:t>
            </a:r>
            <a:r>
              <a:rPr lang="en-GB" sz="1400" dirty="0"/>
              <a:t>subfield&gt;</a:t>
            </a:r>
          </a:p>
          <a:p>
            <a:r>
              <a:rPr lang="en-GB" sz="1400" dirty="0"/>
              <a:t>    &lt;subfield code="c</a:t>
            </a:r>
            <a:r>
              <a:rPr lang="en-GB" sz="1400" dirty="0" smtClean="0"/>
              <a:t>"&gt;IA&lt;/</a:t>
            </a:r>
            <a:r>
              <a:rPr lang="en-GB" sz="1400" dirty="0"/>
              <a:t>subfield&gt;</a:t>
            </a:r>
          </a:p>
          <a:p>
            <a:r>
              <a:rPr lang="en-GB" sz="1400" dirty="0"/>
              <a:t>    &lt;subfield code="d"&gt;50.00&lt;/subfield&gt;</a:t>
            </a:r>
          </a:p>
          <a:p>
            <a:r>
              <a:rPr lang="en-GB" sz="1400" dirty="0"/>
              <a:t>    &lt;subfield code="e"&gt;</a:t>
            </a:r>
            <a:r>
              <a:rPr lang="en-GB" sz="1400" dirty="0" smtClean="0"/>
              <a:t>PONUM-20150917-2&lt;/</a:t>
            </a:r>
            <a:r>
              <a:rPr lang="en-GB" sz="1400" dirty="0"/>
              <a:t>subfield&gt;</a:t>
            </a:r>
          </a:p>
          <a:p>
            <a:r>
              <a:rPr lang="en-GB" sz="1400" dirty="0"/>
              <a:t>    &lt;subfield code</a:t>
            </a:r>
            <a:r>
              <a:rPr lang="en-GB" sz="1400" dirty="0" smtClean="0"/>
              <a:t>=“f"&gt;VENINVNUM-20150917-2&lt;/</a:t>
            </a:r>
            <a:r>
              <a:rPr lang="en-GB" sz="1400" dirty="0"/>
              <a:t>subfield</a:t>
            </a:r>
            <a:r>
              <a:rPr lang="en-GB" sz="1400" dirty="0" smtClean="0"/>
              <a:t>&gt;</a:t>
            </a:r>
            <a:endParaRPr lang="en-GB" sz="1400" dirty="0"/>
          </a:p>
          <a:p>
            <a:r>
              <a:rPr lang="en-GB" sz="1400" dirty="0"/>
              <a:t>  &lt;/</a:t>
            </a:r>
            <a:r>
              <a:rPr lang="en-GB" sz="1400" dirty="0" err="1"/>
              <a:t>datafield</a:t>
            </a:r>
            <a:r>
              <a:rPr lang="en-GB" sz="1400" dirty="0"/>
              <a:t>&gt;</a:t>
            </a:r>
          </a:p>
        </p:txBody>
      </p:sp>
      <p:cxnSp>
        <p:nvCxnSpPr>
          <p:cNvPr id="8" name="Straight Connector 7"/>
          <p:cNvCxnSpPr/>
          <p:nvPr/>
        </p:nvCxnSpPr>
        <p:spPr>
          <a:xfrm flipH="1" flipV="1">
            <a:off x="3966694" y="2587663"/>
            <a:ext cx="1803042" cy="128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tretch>
            <a:fillRect/>
          </a:stretch>
        </p:blipFill>
        <p:spPr>
          <a:xfrm>
            <a:off x="3827104" y="2888127"/>
            <a:ext cx="5095875" cy="3486150"/>
          </a:xfrm>
          <a:prstGeom prst="rect">
            <a:avLst/>
          </a:prstGeom>
          <a:ln>
            <a:solidFill>
              <a:schemeClr val="tx1"/>
            </a:solidFill>
          </a:ln>
        </p:spPr>
      </p:pic>
      <p:cxnSp>
        <p:nvCxnSpPr>
          <p:cNvPr id="11" name="Straight Connector 10"/>
          <p:cNvCxnSpPr/>
          <p:nvPr/>
        </p:nvCxnSpPr>
        <p:spPr>
          <a:xfrm flipH="1" flipV="1">
            <a:off x="5769737" y="2600542"/>
            <a:ext cx="2228043" cy="400235"/>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619481" y="2783157"/>
            <a:ext cx="115025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5769736" y="2783156"/>
            <a:ext cx="2228044" cy="400238"/>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3827104" y="3000777"/>
            <a:ext cx="1803042" cy="128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5611154" y="3013656"/>
            <a:ext cx="2365677" cy="366715"/>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3137937" y="3197013"/>
            <a:ext cx="1803042" cy="128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4883025" y="3224178"/>
            <a:ext cx="3108615" cy="498227"/>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3515934" y="3420413"/>
            <a:ext cx="1591726" cy="128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107660" y="3459502"/>
            <a:ext cx="2898790" cy="924887"/>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3799786" y="3676027"/>
            <a:ext cx="391345" cy="2377044"/>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03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60382" y="1680925"/>
            <a:ext cx="8767567" cy="3551989"/>
          </a:xfrm>
          <a:prstGeom prst="rect">
            <a:avLst/>
          </a:prstGeom>
          <a:ln>
            <a:solidFill>
              <a:schemeClr val="tx1"/>
            </a:solidFill>
          </a:ln>
        </p:spPr>
      </p:pic>
      <p:sp>
        <p:nvSpPr>
          <p:cNvPr id="5" name="Title 4"/>
          <p:cNvSpPr>
            <a:spLocks noGrp="1"/>
          </p:cNvSpPr>
          <p:nvPr>
            <p:ph type="title"/>
          </p:nvPr>
        </p:nvSpPr>
        <p:spPr/>
        <p:txBody>
          <a:bodyPr/>
          <a:lstStyle/>
          <a:p>
            <a:r>
              <a:rPr lang="en-GB" dirty="0"/>
              <a:t>A real example - the initial order creation</a:t>
            </a:r>
          </a:p>
        </p:txBody>
      </p:sp>
      <p:sp>
        <p:nvSpPr>
          <p:cNvPr id="6" name="Content Placeholder 5"/>
          <p:cNvSpPr>
            <a:spLocks noGrp="1"/>
          </p:cNvSpPr>
          <p:nvPr>
            <p:ph idx="1"/>
          </p:nvPr>
        </p:nvSpPr>
        <p:spPr>
          <a:xfrm>
            <a:off x="414044" y="752605"/>
            <a:ext cx="8282085" cy="1854117"/>
          </a:xfrm>
        </p:spPr>
        <p:txBody>
          <a:bodyPr>
            <a:normAutofit/>
          </a:bodyPr>
          <a:lstStyle/>
          <a:p>
            <a:r>
              <a:rPr lang="en-US" dirty="0" smtClean="0"/>
              <a:t>After importing via the profile the bibliographic record is created with an order</a:t>
            </a:r>
            <a:endParaRPr lang="is-IS" sz="2800" dirty="0"/>
          </a:p>
          <a:p>
            <a:endParaRPr lang="is-IS" dirty="0" smtClean="0"/>
          </a:p>
          <a:p>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17</a:t>
            </a:fld>
            <a:endParaRPr lang="en-US" dirty="0"/>
          </a:p>
        </p:txBody>
      </p:sp>
      <p:sp>
        <p:nvSpPr>
          <p:cNvPr id="9" name="Rectangle 8"/>
          <p:cNvSpPr/>
          <p:nvPr/>
        </p:nvSpPr>
        <p:spPr>
          <a:xfrm>
            <a:off x="5576552" y="285911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362163" y="2137893"/>
            <a:ext cx="2565785" cy="2962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60383" y="3339831"/>
            <a:ext cx="2170694" cy="20177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1823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 real example - the initial order creation</a:t>
            </a:r>
          </a:p>
        </p:txBody>
      </p:sp>
      <p:sp>
        <p:nvSpPr>
          <p:cNvPr id="6" name="Content Placeholder 5"/>
          <p:cNvSpPr>
            <a:spLocks noGrp="1"/>
          </p:cNvSpPr>
          <p:nvPr>
            <p:ph idx="1"/>
          </p:nvPr>
        </p:nvSpPr>
        <p:spPr>
          <a:xfrm>
            <a:off x="414044" y="752605"/>
            <a:ext cx="8282085" cy="1854117"/>
          </a:xfrm>
        </p:spPr>
        <p:txBody>
          <a:bodyPr>
            <a:normAutofit/>
          </a:bodyPr>
          <a:lstStyle/>
          <a:p>
            <a:r>
              <a:rPr lang="en-US" dirty="0" smtClean="0"/>
              <a:t>The bibliographic record is created with an order</a:t>
            </a:r>
            <a:endParaRPr lang="is-IS" sz="2800" dirty="0"/>
          </a:p>
          <a:p>
            <a:endParaRPr lang="is-IS" dirty="0" smtClean="0"/>
          </a:p>
          <a:p>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18</a:t>
            </a:fld>
            <a:endParaRPr lang="en-US" dirty="0"/>
          </a:p>
        </p:txBody>
      </p:sp>
      <p:pic>
        <p:nvPicPr>
          <p:cNvPr id="4" name="Picture 3"/>
          <p:cNvPicPr>
            <a:picLocks noChangeAspect="1"/>
          </p:cNvPicPr>
          <p:nvPr/>
        </p:nvPicPr>
        <p:blipFill>
          <a:blip r:embed="rId2"/>
          <a:stretch>
            <a:fillRect/>
          </a:stretch>
        </p:blipFill>
        <p:spPr>
          <a:xfrm>
            <a:off x="1054662" y="1731178"/>
            <a:ext cx="6688006" cy="2982489"/>
          </a:xfrm>
          <a:prstGeom prst="rect">
            <a:avLst/>
          </a:prstGeom>
          <a:ln>
            <a:solidFill>
              <a:schemeClr val="tx1"/>
            </a:solidFill>
          </a:ln>
        </p:spPr>
      </p:pic>
      <p:sp>
        <p:nvSpPr>
          <p:cNvPr id="9" name="Rectangle 8"/>
          <p:cNvSpPr/>
          <p:nvPr/>
        </p:nvSpPr>
        <p:spPr>
          <a:xfrm>
            <a:off x="5576552" y="285911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253803" y="4417454"/>
            <a:ext cx="1068946" cy="2962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0440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4044" y="1930129"/>
            <a:ext cx="8168095" cy="1999288"/>
          </a:xfrm>
          <a:prstGeom prst="rect">
            <a:avLst/>
          </a:prstGeom>
          <a:ln>
            <a:solidFill>
              <a:schemeClr val="tx1"/>
            </a:solidFill>
          </a:ln>
        </p:spPr>
      </p:pic>
      <p:sp>
        <p:nvSpPr>
          <p:cNvPr id="5" name="Title 4"/>
          <p:cNvSpPr>
            <a:spLocks noGrp="1"/>
          </p:cNvSpPr>
          <p:nvPr>
            <p:ph type="title"/>
          </p:nvPr>
        </p:nvSpPr>
        <p:spPr/>
        <p:txBody>
          <a:bodyPr/>
          <a:lstStyle/>
          <a:p>
            <a:r>
              <a:rPr lang="en-GB" dirty="0"/>
              <a:t>A real example - the initial order creation</a:t>
            </a:r>
          </a:p>
        </p:txBody>
      </p:sp>
      <p:sp>
        <p:nvSpPr>
          <p:cNvPr id="6" name="Content Placeholder 5"/>
          <p:cNvSpPr>
            <a:spLocks noGrp="1"/>
          </p:cNvSpPr>
          <p:nvPr>
            <p:ph idx="1"/>
          </p:nvPr>
        </p:nvSpPr>
        <p:spPr>
          <a:xfrm>
            <a:off x="414044" y="752605"/>
            <a:ext cx="8282085" cy="1854117"/>
          </a:xfrm>
        </p:spPr>
        <p:txBody>
          <a:bodyPr>
            <a:normAutofit/>
          </a:bodyPr>
          <a:lstStyle/>
          <a:p>
            <a:r>
              <a:rPr lang="en-US" dirty="0" smtClean="0"/>
              <a:t>The item and order have information from the input file according to the profile</a:t>
            </a:r>
            <a:endParaRPr lang="is-IS" dirty="0" smtClean="0"/>
          </a:p>
          <a:p>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19</a:t>
            </a:fld>
            <a:endParaRPr lang="en-US" dirty="0"/>
          </a:p>
        </p:txBody>
      </p:sp>
      <p:sp>
        <p:nvSpPr>
          <p:cNvPr id="8" name="Rectangle 7"/>
          <p:cNvSpPr/>
          <p:nvPr/>
        </p:nvSpPr>
        <p:spPr>
          <a:xfrm>
            <a:off x="4039458" y="1930129"/>
            <a:ext cx="941695" cy="3684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692462" y="2446986"/>
            <a:ext cx="991673" cy="369332"/>
          </a:xfrm>
          <a:prstGeom prst="rect">
            <a:avLst/>
          </a:prstGeom>
          <a:solidFill>
            <a:schemeClr val="bg1"/>
          </a:solidFill>
          <a:ln>
            <a:solidFill>
              <a:schemeClr val="tx1"/>
            </a:solidFill>
          </a:ln>
        </p:spPr>
        <p:txBody>
          <a:bodyPr wrap="square" rtlCol="0">
            <a:spAutoFit/>
          </a:bodyPr>
          <a:lstStyle/>
          <a:p>
            <a:r>
              <a:rPr lang="en-US" dirty="0" smtClean="0"/>
              <a:t>980 $$b</a:t>
            </a:r>
            <a:endParaRPr lang="en-GB" dirty="0"/>
          </a:p>
        </p:txBody>
      </p:sp>
      <p:cxnSp>
        <p:nvCxnSpPr>
          <p:cNvPr id="10" name="Straight Connector 9"/>
          <p:cNvCxnSpPr/>
          <p:nvPr/>
        </p:nvCxnSpPr>
        <p:spPr>
          <a:xfrm>
            <a:off x="4981153" y="2114374"/>
            <a:ext cx="711309" cy="332613"/>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45134" y="4539315"/>
            <a:ext cx="991673" cy="369332"/>
          </a:xfrm>
          <a:prstGeom prst="rect">
            <a:avLst/>
          </a:prstGeom>
          <a:solidFill>
            <a:schemeClr val="bg1"/>
          </a:solidFill>
          <a:ln>
            <a:solidFill>
              <a:schemeClr val="tx1"/>
            </a:solidFill>
          </a:ln>
        </p:spPr>
        <p:txBody>
          <a:bodyPr wrap="square" rtlCol="0">
            <a:spAutoFit/>
          </a:bodyPr>
          <a:lstStyle/>
          <a:p>
            <a:r>
              <a:rPr lang="en-US" dirty="0" smtClean="0"/>
              <a:t>981 $$d</a:t>
            </a:r>
            <a:endParaRPr lang="en-GB" dirty="0"/>
          </a:p>
        </p:txBody>
      </p:sp>
      <p:cxnSp>
        <p:nvCxnSpPr>
          <p:cNvPr id="14" name="Straight Connector 13"/>
          <p:cNvCxnSpPr/>
          <p:nvPr/>
        </p:nvCxnSpPr>
        <p:spPr>
          <a:xfrm>
            <a:off x="3733611" y="3784246"/>
            <a:ext cx="611523" cy="755069"/>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841723" y="3415756"/>
            <a:ext cx="941695" cy="3684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1598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Agenda</a:t>
            </a:r>
            <a:endParaRPr lang="en-US" dirty="0"/>
          </a:p>
        </p:txBody>
      </p:sp>
      <p:grpSp>
        <p:nvGrpSpPr>
          <p:cNvPr id="16" name="Group 15"/>
          <p:cNvGrpSpPr/>
          <p:nvPr/>
        </p:nvGrpSpPr>
        <p:grpSpPr>
          <a:xfrm>
            <a:off x="109348" y="1087734"/>
            <a:ext cx="986977" cy="986977"/>
            <a:chOff x="109348" y="1231363"/>
            <a:chExt cx="986977" cy="986977"/>
          </a:xfrm>
        </p:grpSpPr>
        <p:sp>
          <p:nvSpPr>
            <p:cNvPr id="17" name="Oval 16"/>
            <p:cNvSpPr/>
            <p:nvPr/>
          </p:nvSpPr>
          <p:spPr>
            <a:xfrm>
              <a:off x="145636" y="126765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18" name="קשת מלאה 15"/>
            <p:cNvSpPr/>
            <p:nvPr/>
          </p:nvSpPr>
          <p:spPr>
            <a:xfrm rot="305064">
              <a:off x="109348" y="1231363"/>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19" name="Oval 18"/>
            <p:cNvSpPr/>
            <p:nvPr/>
          </p:nvSpPr>
          <p:spPr>
            <a:xfrm>
              <a:off x="205672" y="1327687"/>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grpSp>
      <p:sp>
        <p:nvSpPr>
          <p:cNvPr id="20" name="Text Placeholder 14"/>
          <p:cNvSpPr txBox="1">
            <a:spLocks/>
          </p:cNvSpPr>
          <p:nvPr/>
        </p:nvSpPr>
        <p:spPr>
          <a:xfrm>
            <a:off x="1311922" y="1261182"/>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smtClean="0"/>
              <a:t>What is "shelf-ready"?</a:t>
            </a:r>
          </a:p>
        </p:txBody>
      </p:sp>
      <p:grpSp>
        <p:nvGrpSpPr>
          <p:cNvPr id="21" name="Group 20"/>
          <p:cNvGrpSpPr/>
          <p:nvPr/>
        </p:nvGrpSpPr>
        <p:grpSpPr>
          <a:xfrm>
            <a:off x="109348" y="2093834"/>
            <a:ext cx="986977" cy="986977"/>
            <a:chOff x="109348" y="2301078"/>
            <a:chExt cx="986977" cy="986977"/>
          </a:xfrm>
        </p:grpSpPr>
        <p:sp>
          <p:nvSpPr>
            <p:cNvPr id="22" name="Oval 21"/>
            <p:cNvSpPr/>
            <p:nvPr/>
          </p:nvSpPr>
          <p:spPr>
            <a:xfrm>
              <a:off x="145636" y="2337366"/>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23" name="קשת מלאה 15"/>
            <p:cNvSpPr/>
            <p:nvPr/>
          </p:nvSpPr>
          <p:spPr>
            <a:xfrm rot="2819799">
              <a:off x="109348" y="2301078"/>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24" name="Oval 23"/>
            <p:cNvSpPr/>
            <p:nvPr/>
          </p:nvSpPr>
          <p:spPr>
            <a:xfrm>
              <a:off x="205672" y="2397402"/>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2</a:t>
              </a:r>
              <a:endParaRPr lang="en-US" sz="3600" b="1" dirty="0">
                <a:latin typeface="+mn-lt"/>
              </a:endParaRPr>
            </a:p>
          </p:txBody>
        </p:sp>
      </p:grpSp>
      <p:grpSp>
        <p:nvGrpSpPr>
          <p:cNvPr id="25" name="Group 24"/>
          <p:cNvGrpSpPr/>
          <p:nvPr/>
        </p:nvGrpSpPr>
        <p:grpSpPr>
          <a:xfrm>
            <a:off x="109348" y="3078344"/>
            <a:ext cx="986977" cy="986977"/>
            <a:chOff x="109348" y="3370793"/>
            <a:chExt cx="986977" cy="986977"/>
          </a:xfrm>
        </p:grpSpPr>
        <p:sp>
          <p:nvSpPr>
            <p:cNvPr id="26" name="Oval 25"/>
            <p:cNvSpPr/>
            <p:nvPr/>
          </p:nvSpPr>
          <p:spPr>
            <a:xfrm>
              <a:off x="145636" y="340708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27" name="קשת מלאה 15"/>
            <p:cNvSpPr/>
            <p:nvPr/>
          </p:nvSpPr>
          <p:spPr>
            <a:xfrm rot="4409434">
              <a:off x="109348" y="3370793"/>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28" name="Oval 27"/>
            <p:cNvSpPr/>
            <p:nvPr/>
          </p:nvSpPr>
          <p:spPr>
            <a:xfrm>
              <a:off x="205672" y="3467117"/>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3</a:t>
              </a:r>
              <a:endParaRPr lang="en-US" sz="3600" b="1" dirty="0">
                <a:latin typeface="+mn-lt"/>
              </a:endParaRPr>
            </a:p>
          </p:txBody>
        </p:sp>
      </p:grpSp>
      <p:grpSp>
        <p:nvGrpSpPr>
          <p:cNvPr id="29" name="Group 28"/>
          <p:cNvGrpSpPr/>
          <p:nvPr/>
        </p:nvGrpSpPr>
        <p:grpSpPr>
          <a:xfrm>
            <a:off x="109348" y="4086588"/>
            <a:ext cx="986977" cy="986977"/>
            <a:chOff x="109348" y="4440508"/>
            <a:chExt cx="986977" cy="986977"/>
          </a:xfrm>
        </p:grpSpPr>
        <p:sp>
          <p:nvSpPr>
            <p:cNvPr id="30" name="Oval 29"/>
            <p:cNvSpPr/>
            <p:nvPr/>
          </p:nvSpPr>
          <p:spPr>
            <a:xfrm>
              <a:off x="145636" y="4476796"/>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31" name="קשת מלאה 15"/>
            <p:cNvSpPr/>
            <p:nvPr/>
          </p:nvSpPr>
          <p:spPr>
            <a:xfrm rot="5930780">
              <a:off x="109348" y="4440508"/>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32" name="Oval 31"/>
            <p:cNvSpPr/>
            <p:nvPr/>
          </p:nvSpPr>
          <p:spPr>
            <a:xfrm>
              <a:off x="205672" y="4536832"/>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4</a:t>
              </a:r>
              <a:endParaRPr lang="en-US" sz="3600" b="1" dirty="0">
                <a:latin typeface="+mn-lt"/>
              </a:endParaRPr>
            </a:p>
          </p:txBody>
        </p:sp>
      </p:grpSp>
      <p:sp>
        <p:nvSpPr>
          <p:cNvPr id="33" name="Text Placeholder 14"/>
          <p:cNvSpPr txBox="1">
            <a:spLocks/>
          </p:cNvSpPr>
          <p:nvPr/>
        </p:nvSpPr>
        <p:spPr>
          <a:xfrm>
            <a:off x="1311922" y="2272029"/>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"Shelf-ready" in Alma</a:t>
            </a:r>
            <a:endParaRPr lang="en-US" dirty="0" smtClean="0"/>
          </a:p>
        </p:txBody>
      </p:sp>
      <p:sp>
        <p:nvSpPr>
          <p:cNvPr id="34" name="Text Placeholder 14"/>
          <p:cNvSpPr txBox="1">
            <a:spLocks/>
          </p:cNvSpPr>
          <p:nvPr/>
        </p:nvSpPr>
        <p:spPr>
          <a:xfrm>
            <a:off x="1311922" y="3282876"/>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A real example - the initial order creation</a:t>
            </a:r>
            <a:endParaRPr lang="en-GB" dirty="0"/>
          </a:p>
        </p:txBody>
      </p:sp>
      <p:sp>
        <p:nvSpPr>
          <p:cNvPr id="35" name="Text Placeholder 14"/>
          <p:cNvSpPr txBox="1">
            <a:spLocks/>
          </p:cNvSpPr>
          <p:nvPr/>
        </p:nvSpPr>
        <p:spPr>
          <a:xfrm>
            <a:off x="1311922" y="4293723"/>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A real example - the update inventory and arrival</a:t>
            </a:r>
            <a:endParaRPr lang="en-US" dirty="0"/>
          </a:p>
        </p:txBody>
      </p:sp>
      <p:grpSp>
        <p:nvGrpSpPr>
          <p:cNvPr id="36" name="Group 35"/>
          <p:cNvGrpSpPr/>
          <p:nvPr/>
        </p:nvGrpSpPr>
        <p:grpSpPr>
          <a:xfrm>
            <a:off x="109348" y="5131121"/>
            <a:ext cx="986977" cy="986977"/>
            <a:chOff x="109348" y="5425019"/>
            <a:chExt cx="986977" cy="986977"/>
          </a:xfrm>
        </p:grpSpPr>
        <p:sp>
          <p:nvSpPr>
            <p:cNvPr id="37" name="Oval 36"/>
            <p:cNvSpPr/>
            <p:nvPr/>
          </p:nvSpPr>
          <p:spPr>
            <a:xfrm>
              <a:off x="145636" y="5461307"/>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38" name="קשת מלאה 15"/>
            <p:cNvSpPr/>
            <p:nvPr/>
          </p:nvSpPr>
          <p:spPr>
            <a:xfrm rot="7002521">
              <a:off x="109348" y="5425019"/>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39" name="Oval 38"/>
            <p:cNvSpPr/>
            <p:nvPr/>
          </p:nvSpPr>
          <p:spPr>
            <a:xfrm>
              <a:off x="205672" y="5521343"/>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5</a:t>
              </a:r>
              <a:endParaRPr lang="en-US" sz="3600" b="1" dirty="0">
                <a:latin typeface="+mn-lt"/>
              </a:endParaRPr>
            </a:p>
          </p:txBody>
        </p:sp>
      </p:grpSp>
      <p:sp>
        <p:nvSpPr>
          <p:cNvPr id="40" name="Text Placeholder 14"/>
          <p:cNvSpPr txBox="1">
            <a:spLocks/>
          </p:cNvSpPr>
          <p:nvPr/>
        </p:nvSpPr>
        <p:spPr>
          <a:xfrm>
            <a:off x="1311922" y="5304569"/>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Accompanying files</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a:t>
            </a:fld>
            <a:endParaRPr lang="en-US" dirty="0"/>
          </a:p>
        </p:txBody>
      </p:sp>
    </p:spTree>
    <p:extLst>
      <p:ext uri="{BB962C8B-B14F-4D97-AF65-F5344CB8AC3E}">
        <p14:creationId xmlns:p14="http://schemas.microsoft.com/office/powerpoint/2010/main" val="192865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414044" y="2147677"/>
            <a:ext cx="8274743" cy="3543913"/>
          </a:xfrm>
          <a:prstGeom prst="rect">
            <a:avLst/>
          </a:prstGeom>
          <a:ln>
            <a:solidFill>
              <a:schemeClr val="tx1"/>
            </a:solidFill>
          </a:ln>
        </p:spPr>
      </p:pic>
      <p:sp>
        <p:nvSpPr>
          <p:cNvPr id="5" name="Title 4"/>
          <p:cNvSpPr>
            <a:spLocks noGrp="1"/>
          </p:cNvSpPr>
          <p:nvPr>
            <p:ph type="title"/>
          </p:nvPr>
        </p:nvSpPr>
        <p:spPr/>
        <p:txBody>
          <a:bodyPr/>
          <a:lstStyle/>
          <a:p>
            <a:r>
              <a:rPr lang="en-GB" dirty="0"/>
              <a:t>A real example - the initial order creation</a:t>
            </a:r>
          </a:p>
        </p:txBody>
      </p:sp>
      <p:sp>
        <p:nvSpPr>
          <p:cNvPr id="6" name="Content Placeholder 5"/>
          <p:cNvSpPr>
            <a:spLocks noGrp="1"/>
          </p:cNvSpPr>
          <p:nvPr>
            <p:ph idx="1"/>
          </p:nvPr>
        </p:nvSpPr>
        <p:spPr>
          <a:xfrm>
            <a:off x="414044" y="752605"/>
            <a:ext cx="8282085" cy="1854117"/>
          </a:xfrm>
        </p:spPr>
        <p:txBody>
          <a:bodyPr>
            <a:normAutofit/>
          </a:bodyPr>
          <a:lstStyle/>
          <a:p>
            <a:r>
              <a:rPr lang="en-US" dirty="0" smtClean="0"/>
              <a:t>The item and order have information from the input file according to the profile</a:t>
            </a:r>
            <a:endParaRPr lang="is-IS" dirty="0" smtClean="0"/>
          </a:p>
          <a:p>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20</a:t>
            </a:fld>
            <a:endParaRPr lang="en-US" dirty="0"/>
          </a:p>
        </p:txBody>
      </p:sp>
      <p:sp>
        <p:nvSpPr>
          <p:cNvPr id="7" name="TextBox 6"/>
          <p:cNvSpPr txBox="1"/>
          <p:nvPr/>
        </p:nvSpPr>
        <p:spPr>
          <a:xfrm>
            <a:off x="5692462" y="2446986"/>
            <a:ext cx="991673" cy="369332"/>
          </a:xfrm>
          <a:prstGeom prst="rect">
            <a:avLst/>
          </a:prstGeom>
          <a:solidFill>
            <a:schemeClr val="bg1"/>
          </a:solidFill>
          <a:ln>
            <a:solidFill>
              <a:schemeClr val="tx1"/>
            </a:solidFill>
          </a:ln>
        </p:spPr>
        <p:txBody>
          <a:bodyPr wrap="square" rtlCol="0">
            <a:spAutoFit/>
          </a:bodyPr>
          <a:lstStyle/>
          <a:p>
            <a:r>
              <a:rPr lang="en-US" dirty="0" smtClean="0"/>
              <a:t>981 $$c</a:t>
            </a:r>
            <a:endParaRPr lang="en-GB" dirty="0"/>
          </a:p>
        </p:txBody>
      </p:sp>
      <p:cxnSp>
        <p:nvCxnSpPr>
          <p:cNvPr id="10" name="Straight Connector 9"/>
          <p:cNvCxnSpPr/>
          <p:nvPr/>
        </p:nvCxnSpPr>
        <p:spPr>
          <a:xfrm flipH="1" flipV="1">
            <a:off x="6387922" y="2816318"/>
            <a:ext cx="970127" cy="828403"/>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11823" y="2422056"/>
            <a:ext cx="991673" cy="369332"/>
          </a:xfrm>
          <a:prstGeom prst="rect">
            <a:avLst/>
          </a:prstGeom>
          <a:solidFill>
            <a:schemeClr val="bg1"/>
          </a:solidFill>
          <a:ln>
            <a:solidFill>
              <a:schemeClr val="tx1"/>
            </a:solidFill>
          </a:ln>
        </p:spPr>
        <p:txBody>
          <a:bodyPr wrap="square" rtlCol="0">
            <a:spAutoFit/>
          </a:bodyPr>
          <a:lstStyle/>
          <a:p>
            <a:r>
              <a:rPr lang="en-US" dirty="0" smtClean="0"/>
              <a:t>981 $$f</a:t>
            </a:r>
            <a:endParaRPr lang="en-GB" dirty="0"/>
          </a:p>
        </p:txBody>
      </p:sp>
      <p:cxnSp>
        <p:nvCxnSpPr>
          <p:cNvPr id="14" name="Straight Connector 13"/>
          <p:cNvCxnSpPr>
            <a:endCxn id="13" idx="2"/>
          </p:cNvCxnSpPr>
          <p:nvPr/>
        </p:nvCxnSpPr>
        <p:spPr>
          <a:xfrm flipH="1" flipV="1">
            <a:off x="5107660" y="2791388"/>
            <a:ext cx="2047027" cy="1128245"/>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9163" y="2422056"/>
            <a:ext cx="991673" cy="369332"/>
          </a:xfrm>
          <a:prstGeom prst="rect">
            <a:avLst/>
          </a:prstGeom>
          <a:solidFill>
            <a:schemeClr val="bg1"/>
          </a:solidFill>
          <a:ln>
            <a:solidFill>
              <a:schemeClr val="tx1"/>
            </a:solidFill>
          </a:ln>
        </p:spPr>
        <p:txBody>
          <a:bodyPr wrap="square" rtlCol="0">
            <a:spAutoFit/>
          </a:bodyPr>
          <a:lstStyle/>
          <a:p>
            <a:r>
              <a:rPr lang="en-US" dirty="0" smtClean="0"/>
              <a:t>981 $$b</a:t>
            </a:r>
            <a:endParaRPr lang="en-GB" dirty="0"/>
          </a:p>
        </p:txBody>
      </p:sp>
      <p:cxnSp>
        <p:nvCxnSpPr>
          <p:cNvPr id="17" name="Straight Connector 16"/>
          <p:cNvCxnSpPr/>
          <p:nvPr/>
        </p:nvCxnSpPr>
        <p:spPr>
          <a:xfrm flipV="1">
            <a:off x="3783874" y="2791388"/>
            <a:ext cx="242924" cy="853333"/>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115986" y="5314705"/>
            <a:ext cx="991673" cy="369332"/>
          </a:xfrm>
          <a:prstGeom prst="rect">
            <a:avLst/>
          </a:prstGeom>
          <a:solidFill>
            <a:schemeClr val="bg1"/>
          </a:solidFill>
          <a:ln>
            <a:solidFill>
              <a:schemeClr val="tx1"/>
            </a:solidFill>
          </a:ln>
        </p:spPr>
        <p:txBody>
          <a:bodyPr wrap="square" rtlCol="0">
            <a:spAutoFit/>
          </a:bodyPr>
          <a:lstStyle/>
          <a:p>
            <a:r>
              <a:rPr lang="en-US" dirty="0" smtClean="0"/>
              <a:t>981 $$a</a:t>
            </a:r>
            <a:endParaRPr lang="en-GB" dirty="0"/>
          </a:p>
        </p:txBody>
      </p:sp>
      <p:cxnSp>
        <p:nvCxnSpPr>
          <p:cNvPr id="24" name="Straight Connector 23"/>
          <p:cNvCxnSpPr/>
          <p:nvPr/>
        </p:nvCxnSpPr>
        <p:spPr>
          <a:xfrm flipH="1">
            <a:off x="5107659" y="5076481"/>
            <a:ext cx="2047029" cy="541740"/>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356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Agenda</a:t>
            </a:r>
            <a:endParaRPr lang="en-US" dirty="0"/>
          </a:p>
        </p:txBody>
      </p:sp>
      <p:grpSp>
        <p:nvGrpSpPr>
          <p:cNvPr id="16" name="Group 15"/>
          <p:cNvGrpSpPr/>
          <p:nvPr/>
        </p:nvGrpSpPr>
        <p:grpSpPr>
          <a:xfrm>
            <a:off x="109348" y="1087734"/>
            <a:ext cx="986977" cy="986977"/>
            <a:chOff x="109348" y="1231363"/>
            <a:chExt cx="986977" cy="986977"/>
          </a:xfrm>
        </p:grpSpPr>
        <p:sp>
          <p:nvSpPr>
            <p:cNvPr id="17" name="Oval 16"/>
            <p:cNvSpPr/>
            <p:nvPr/>
          </p:nvSpPr>
          <p:spPr>
            <a:xfrm>
              <a:off x="145636" y="126765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18" name="קשת מלאה 15"/>
            <p:cNvSpPr/>
            <p:nvPr/>
          </p:nvSpPr>
          <p:spPr>
            <a:xfrm rot="305064">
              <a:off x="109348" y="1231363"/>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19" name="Oval 18"/>
            <p:cNvSpPr/>
            <p:nvPr/>
          </p:nvSpPr>
          <p:spPr>
            <a:xfrm>
              <a:off x="205672" y="1327687"/>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grpSp>
      <p:sp>
        <p:nvSpPr>
          <p:cNvPr id="20" name="Text Placeholder 14"/>
          <p:cNvSpPr txBox="1">
            <a:spLocks/>
          </p:cNvSpPr>
          <p:nvPr/>
        </p:nvSpPr>
        <p:spPr>
          <a:xfrm>
            <a:off x="1311922" y="1261182"/>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What is "shelf-ready"?</a:t>
            </a:r>
            <a:endParaRPr lang="en-US" dirty="0"/>
          </a:p>
        </p:txBody>
      </p:sp>
      <p:grpSp>
        <p:nvGrpSpPr>
          <p:cNvPr id="21" name="Group 20"/>
          <p:cNvGrpSpPr/>
          <p:nvPr/>
        </p:nvGrpSpPr>
        <p:grpSpPr>
          <a:xfrm>
            <a:off x="109348" y="2093834"/>
            <a:ext cx="986977" cy="986977"/>
            <a:chOff x="109348" y="2301078"/>
            <a:chExt cx="986977" cy="986977"/>
          </a:xfrm>
        </p:grpSpPr>
        <p:sp>
          <p:nvSpPr>
            <p:cNvPr id="22" name="Oval 21"/>
            <p:cNvSpPr/>
            <p:nvPr/>
          </p:nvSpPr>
          <p:spPr>
            <a:xfrm>
              <a:off x="145636" y="2337366"/>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23" name="קשת מלאה 15"/>
            <p:cNvSpPr/>
            <p:nvPr/>
          </p:nvSpPr>
          <p:spPr>
            <a:xfrm rot="2819799">
              <a:off x="109348" y="2301078"/>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24" name="Oval 23"/>
            <p:cNvSpPr/>
            <p:nvPr/>
          </p:nvSpPr>
          <p:spPr>
            <a:xfrm>
              <a:off x="205672" y="2397402"/>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2</a:t>
              </a:r>
              <a:endParaRPr lang="en-US" sz="3600" b="1" dirty="0">
                <a:latin typeface="+mn-lt"/>
              </a:endParaRPr>
            </a:p>
          </p:txBody>
        </p:sp>
      </p:grpSp>
      <p:grpSp>
        <p:nvGrpSpPr>
          <p:cNvPr id="25" name="Group 24"/>
          <p:cNvGrpSpPr/>
          <p:nvPr/>
        </p:nvGrpSpPr>
        <p:grpSpPr>
          <a:xfrm>
            <a:off x="109348" y="3078344"/>
            <a:ext cx="986977" cy="986977"/>
            <a:chOff x="109348" y="3370793"/>
            <a:chExt cx="986977" cy="986977"/>
          </a:xfrm>
        </p:grpSpPr>
        <p:sp>
          <p:nvSpPr>
            <p:cNvPr id="26" name="Oval 25"/>
            <p:cNvSpPr/>
            <p:nvPr/>
          </p:nvSpPr>
          <p:spPr>
            <a:xfrm>
              <a:off x="145636" y="340708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27" name="קשת מלאה 15"/>
            <p:cNvSpPr/>
            <p:nvPr/>
          </p:nvSpPr>
          <p:spPr>
            <a:xfrm rot="4409434">
              <a:off x="109348" y="3370793"/>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28" name="Oval 27"/>
            <p:cNvSpPr/>
            <p:nvPr/>
          </p:nvSpPr>
          <p:spPr>
            <a:xfrm>
              <a:off x="205672" y="3467117"/>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3</a:t>
              </a:r>
              <a:endParaRPr lang="en-US" sz="3600" b="1" dirty="0">
                <a:latin typeface="+mn-lt"/>
              </a:endParaRPr>
            </a:p>
          </p:txBody>
        </p:sp>
      </p:grpSp>
      <p:grpSp>
        <p:nvGrpSpPr>
          <p:cNvPr id="29" name="Group 28"/>
          <p:cNvGrpSpPr/>
          <p:nvPr/>
        </p:nvGrpSpPr>
        <p:grpSpPr>
          <a:xfrm>
            <a:off x="109348" y="4086588"/>
            <a:ext cx="986977" cy="986977"/>
            <a:chOff x="109348" y="4440508"/>
            <a:chExt cx="986977" cy="986977"/>
          </a:xfrm>
        </p:grpSpPr>
        <p:sp>
          <p:nvSpPr>
            <p:cNvPr id="30" name="Oval 29"/>
            <p:cNvSpPr/>
            <p:nvPr/>
          </p:nvSpPr>
          <p:spPr>
            <a:xfrm>
              <a:off x="145636" y="4476796"/>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31" name="קשת מלאה 15"/>
            <p:cNvSpPr/>
            <p:nvPr/>
          </p:nvSpPr>
          <p:spPr>
            <a:xfrm rot="5930780">
              <a:off x="109348" y="4440508"/>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32" name="Oval 31"/>
            <p:cNvSpPr/>
            <p:nvPr/>
          </p:nvSpPr>
          <p:spPr>
            <a:xfrm>
              <a:off x="205672" y="4536832"/>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4</a:t>
              </a:r>
              <a:endParaRPr lang="en-US" sz="3600" b="1" dirty="0">
                <a:latin typeface="+mn-lt"/>
              </a:endParaRPr>
            </a:p>
          </p:txBody>
        </p:sp>
      </p:grpSp>
      <p:sp>
        <p:nvSpPr>
          <p:cNvPr id="33" name="Text Placeholder 14"/>
          <p:cNvSpPr txBox="1">
            <a:spLocks/>
          </p:cNvSpPr>
          <p:nvPr/>
        </p:nvSpPr>
        <p:spPr>
          <a:xfrm>
            <a:off x="1311922" y="2272029"/>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"Shelf-ready" in Alma</a:t>
            </a:r>
            <a:endParaRPr lang="en-US" dirty="0"/>
          </a:p>
        </p:txBody>
      </p:sp>
      <p:sp>
        <p:nvSpPr>
          <p:cNvPr id="34" name="Text Placeholder 14"/>
          <p:cNvSpPr txBox="1">
            <a:spLocks/>
          </p:cNvSpPr>
          <p:nvPr/>
        </p:nvSpPr>
        <p:spPr>
          <a:xfrm>
            <a:off x="1311922" y="3282876"/>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A real example - the initial order creation</a:t>
            </a:r>
            <a:endParaRPr lang="en-GB" dirty="0"/>
          </a:p>
        </p:txBody>
      </p:sp>
      <p:sp>
        <p:nvSpPr>
          <p:cNvPr id="35" name="Text Placeholder 14"/>
          <p:cNvSpPr txBox="1">
            <a:spLocks/>
          </p:cNvSpPr>
          <p:nvPr/>
        </p:nvSpPr>
        <p:spPr>
          <a:xfrm>
            <a:off x="1311922" y="4293723"/>
            <a:ext cx="7136456"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dirty="0" smtClean="0"/>
              <a:t>A real example - the update inventory and arrival</a:t>
            </a:r>
            <a:endParaRPr lang="en-US" sz="2600" dirty="0"/>
          </a:p>
        </p:txBody>
      </p:sp>
      <p:grpSp>
        <p:nvGrpSpPr>
          <p:cNvPr id="36" name="Group 35"/>
          <p:cNvGrpSpPr/>
          <p:nvPr/>
        </p:nvGrpSpPr>
        <p:grpSpPr>
          <a:xfrm>
            <a:off x="109348" y="5131121"/>
            <a:ext cx="986977" cy="986977"/>
            <a:chOff x="109348" y="5425019"/>
            <a:chExt cx="986977" cy="986977"/>
          </a:xfrm>
        </p:grpSpPr>
        <p:sp>
          <p:nvSpPr>
            <p:cNvPr id="37" name="Oval 36"/>
            <p:cNvSpPr/>
            <p:nvPr/>
          </p:nvSpPr>
          <p:spPr>
            <a:xfrm>
              <a:off x="145636" y="5461307"/>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38" name="קשת מלאה 15"/>
            <p:cNvSpPr/>
            <p:nvPr/>
          </p:nvSpPr>
          <p:spPr>
            <a:xfrm rot="7002521">
              <a:off x="109348" y="5425019"/>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39" name="Oval 38"/>
            <p:cNvSpPr/>
            <p:nvPr/>
          </p:nvSpPr>
          <p:spPr>
            <a:xfrm>
              <a:off x="205672" y="5521343"/>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5</a:t>
              </a:r>
              <a:endParaRPr lang="en-US" sz="3600" b="1" dirty="0">
                <a:latin typeface="+mn-lt"/>
              </a:endParaRPr>
            </a:p>
          </p:txBody>
        </p:sp>
      </p:grpSp>
      <p:sp>
        <p:nvSpPr>
          <p:cNvPr id="40" name="Text Placeholder 14"/>
          <p:cNvSpPr txBox="1">
            <a:spLocks/>
          </p:cNvSpPr>
          <p:nvPr/>
        </p:nvSpPr>
        <p:spPr>
          <a:xfrm>
            <a:off x="1311922" y="5304569"/>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Accompanying files</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21</a:t>
            </a:fld>
            <a:endParaRPr lang="en-US" dirty="0"/>
          </a:p>
        </p:txBody>
      </p:sp>
    </p:spTree>
    <p:extLst>
      <p:ext uri="{BB962C8B-B14F-4D97-AF65-F5344CB8AC3E}">
        <p14:creationId xmlns:p14="http://schemas.microsoft.com/office/powerpoint/2010/main" val="3502874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 real example - the update inventory and arrival</a:t>
            </a:r>
            <a:endParaRPr lang="en-US" dirty="0"/>
          </a:p>
        </p:txBody>
      </p:sp>
      <p:sp>
        <p:nvSpPr>
          <p:cNvPr id="6" name="Content Placeholder 5"/>
          <p:cNvSpPr>
            <a:spLocks noGrp="1"/>
          </p:cNvSpPr>
          <p:nvPr>
            <p:ph idx="1"/>
          </p:nvPr>
        </p:nvSpPr>
        <p:spPr>
          <a:xfrm>
            <a:off x="377325" y="865722"/>
            <a:ext cx="8282085" cy="4543405"/>
          </a:xfrm>
        </p:spPr>
        <p:txBody>
          <a:bodyPr>
            <a:normAutofit/>
          </a:bodyPr>
          <a:lstStyle/>
          <a:p>
            <a:r>
              <a:rPr lang="en-US" dirty="0" smtClean="0"/>
              <a:t>Now the vendor sends the full bibliographic information and matching ‘Additional POL reference’ number.</a:t>
            </a:r>
          </a:p>
          <a:p>
            <a:r>
              <a:rPr lang="en-US" dirty="0" smtClean="0"/>
              <a:t>The bibliographic record has additional fields:</a:t>
            </a:r>
          </a:p>
          <a:p>
            <a:pPr lvl="1"/>
            <a:r>
              <a:rPr lang="en-US" dirty="0" smtClean="0"/>
              <a:t>082</a:t>
            </a:r>
          </a:p>
          <a:p>
            <a:pPr lvl="1"/>
            <a:r>
              <a:rPr lang="en-US" dirty="0" smtClean="0"/>
              <a:t>260</a:t>
            </a:r>
          </a:p>
          <a:p>
            <a:pPr lvl="1"/>
            <a:r>
              <a:rPr lang="en-US" dirty="0" smtClean="0"/>
              <a:t>300</a:t>
            </a:r>
          </a:p>
          <a:p>
            <a:pPr lvl="1"/>
            <a:r>
              <a:rPr lang="en-US" dirty="0" smtClean="0"/>
              <a:t>500 (2x)</a:t>
            </a:r>
          </a:p>
          <a:p>
            <a:pPr lvl="1"/>
            <a:r>
              <a:rPr lang="en-US" dirty="0" smtClean="0"/>
              <a:t>504</a:t>
            </a:r>
          </a:p>
          <a:p>
            <a:pPr lvl="1"/>
            <a:r>
              <a:rPr lang="en-US" dirty="0" smtClean="0"/>
              <a:t>650 (3x)</a:t>
            </a:r>
          </a:p>
          <a:p>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22</a:t>
            </a:fld>
            <a:endParaRPr lang="en-US" dirty="0"/>
          </a:p>
        </p:txBody>
      </p:sp>
    </p:spTree>
    <p:extLst>
      <p:ext uri="{BB962C8B-B14F-4D97-AF65-F5344CB8AC3E}">
        <p14:creationId xmlns:p14="http://schemas.microsoft.com/office/powerpoint/2010/main" val="4037875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14045" y="2639500"/>
            <a:ext cx="8455268" cy="1379730"/>
          </a:xfrm>
          <a:prstGeom prst="rect">
            <a:avLst/>
          </a:prstGeom>
          <a:ln>
            <a:solidFill>
              <a:schemeClr val="tx1"/>
            </a:solidFill>
          </a:ln>
        </p:spPr>
      </p:pic>
      <p:sp>
        <p:nvSpPr>
          <p:cNvPr id="5" name="Title 4"/>
          <p:cNvSpPr>
            <a:spLocks noGrp="1"/>
          </p:cNvSpPr>
          <p:nvPr>
            <p:ph type="title"/>
          </p:nvPr>
        </p:nvSpPr>
        <p:spPr/>
        <p:txBody>
          <a:bodyPr/>
          <a:lstStyle/>
          <a:p>
            <a:r>
              <a:rPr lang="en-GB" dirty="0"/>
              <a:t>A real example - the update inventory and arrival</a:t>
            </a:r>
            <a:endParaRPr lang="en-US" dirty="0"/>
          </a:p>
        </p:txBody>
      </p:sp>
      <p:sp>
        <p:nvSpPr>
          <p:cNvPr id="6" name="Content Placeholder 5"/>
          <p:cNvSpPr>
            <a:spLocks noGrp="1"/>
          </p:cNvSpPr>
          <p:nvPr>
            <p:ph idx="1"/>
          </p:nvPr>
        </p:nvSpPr>
        <p:spPr>
          <a:xfrm>
            <a:off x="99093" y="709470"/>
            <a:ext cx="8911987" cy="1059919"/>
          </a:xfrm>
        </p:spPr>
        <p:txBody>
          <a:bodyPr>
            <a:normAutofit/>
          </a:bodyPr>
          <a:lstStyle/>
          <a:p>
            <a:r>
              <a:rPr lang="en-US" sz="2400" dirty="0" smtClean="0"/>
              <a:t>The update inventory import profile will match by “Match method” “By PO Line”</a:t>
            </a:r>
            <a:endParaRPr lang="en-US" sz="24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23</a:t>
            </a:fld>
            <a:endParaRPr lang="en-US" dirty="0"/>
          </a:p>
        </p:txBody>
      </p:sp>
      <p:sp>
        <p:nvSpPr>
          <p:cNvPr id="4" name="Rectangle 3"/>
          <p:cNvSpPr/>
          <p:nvPr/>
        </p:nvSpPr>
        <p:spPr>
          <a:xfrm>
            <a:off x="6282274" y="3029110"/>
            <a:ext cx="2131356" cy="2860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491333" y="3029110"/>
            <a:ext cx="2131356" cy="2860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285271" y="3757287"/>
            <a:ext cx="2131356" cy="2860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5295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 real example - the update inventory and arrival</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24</a:t>
            </a:fld>
            <a:endParaRPr lang="en-US" dirty="0"/>
          </a:p>
        </p:txBody>
      </p:sp>
      <p:pic>
        <p:nvPicPr>
          <p:cNvPr id="10" name="Picture 9"/>
          <p:cNvPicPr>
            <a:picLocks noChangeAspect="1"/>
          </p:cNvPicPr>
          <p:nvPr/>
        </p:nvPicPr>
        <p:blipFill>
          <a:blip r:embed="rId2"/>
          <a:stretch>
            <a:fillRect/>
          </a:stretch>
        </p:blipFill>
        <p:spPr>
          <a:xfrm>
            <a:off x="414045" y="1938738"/>
            <a:ext cx="7965871" cy="2701319"/>
          </a:xfrm>
          <a:prstGeom prst="rect">
            <a:avLst/>
          </a:prstGeom>
          <a:ln>
            <a:solidFill>
              <a:schemeClr val="tx1"/>
            </a:solidFill>
          </a:ln>
        </p:spPr>
      </p:pic>
      <p:sp>
        <p:nvSpPr>
          <p:cNvPr id="11" name="Content Placeholder 5"/>
          <p:cNvSpPr txBox="1">
            <a:spLocks/>
          </p:cNvSpPr>
          <p:nvPr/>
        </p:nvSpPr>
        <p:spPr>
          <a:xfrm>
            <a:off x="67853" y="889137"/>
            <a:ext cx="8911987" cy="92042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When it matches by PO Line method it will look at the ‘Additional PO Line Reference” and if no match exists then it will look at the “Vendor Reference Number Field”</a:t>
            </a:r>
            <a:endParaRPr lang="en-US" sz="2400" dirty="0"/>
          </a:p>
        </p:txBody>
      </p:sp>
      <p:sp>
        <p:nvSpPr>
          <p:cNvPr id="12" name="Rectangle 11"/>
          <p:cNvSpPr/>
          <p:nvPr/>
        </p:nvSpPr>
        <p:spPr>
          <a:xfrm>
            <a:off x="6087286" y="2636483"/>
            <a:ext cx="1513171" cy="2612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14045" y="3486489"/>
            <a:ext cx="5420085" cy="6605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5047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666968" y="3339608"/>
            <a:ext cx="7156201" cy="3064863"/>
          </a:xfrm>
          <a:prstGeom prst="rect">
            <a:avLst/>
          </a:prstGeom>
          <a:ln>
            <a:solidFill>
              <a:schemeClr val="tx1"/>
            </a:solidFill>
          </a:ln>
        </p:spPr>
      </p:pic>
      <p:sp>
        <p:nvSpPr>
          <p:cNvPr id="5" name="Title 4"/>
          <p:cNvSpPr>
            <a:spLocks noGrp="1"/>
          </p:cNvSpPr>
          <p:nvPr>
            <p:ph type="title"/>
          </p:nvPr>
        </p:nvSpPr>
        <p:spPr/>
        <p:txBody>
          <a:bodyPr/>
          <a:lstStyle/>
          <a:p>
            <a:r>
              <a:rPr lang="en-GB" dirty="0"/>
              <a:t>A real example - the update inventory and arrival</a:t>
            </a:r>
            <a:endParaRPr lang="en-US" dirty="0"/>
          </a:p>
        </p:txBody>
      </p:sp>
      <p:sp>
        <p:nvSpPr>
          <p:cNvPr id="6" name="Content Placeholder 5"/>
          <p:cNvSpPr>
            <a:spLocks noGrp="1"/>
          </p:cNvSpPr>
          <p:nvPr>
            <p:ph idx="1"/>
          </p:nvPr>
        </p:nvSpPr>
        <p:spPr>
          <a:xfrm>
            <a:off x="153959" y="755520"/>
            <a:ext cx="8650738" cy="2673480"/>
          </a:xfrm>
        </p:spPr>
        <p:txBody>
          <a:bodyPr>
            <a:normAutofit/>
          </a:bodyPr>
          <a:lstStyle/>
          <a:p>
            <a:r>
              <a:rPr lang="en-US" dirty="0" smtClean="0"/>
              <a:t>The match will be made because the same match points are in the input file and in the actual existing order.</a:t>
            </a:r>
          </a:p>
          <a:p>
            <a:r>
              <a:rPr lang="en-US" dirty="0" smtClean="0"/>
              <a:t>Only one of them needs to be present.</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25</a:t>
            </a:fld>
            <a:endParaRPr lang="en-US" dirty="0"/>
          </a:p>
        </p:txBody>
      </p:sp>
      <p:pic>
        <p:nvPicPr>
          <p:cNvPr id="7" name="Picture 6"/>
          <p:cNvPicPr>
            <a:picLocks noChangeAspect="1"/>
          </p:cNvPicPr>
          <p:nvPr/>
        </p:nvPicPr>
        <p:blipFill>
          <a:blip r:embed="rId3"/>
          <a:stretch>
            <a:fillRect/>
          </a:stretch>
        </p:blipFill>
        <p:spPr>
          <a:xfrm>
            <a:off x="135487" y="2198560"/>
            <a:ext cx="4419600" cy="1885950"/>
          </a:xfrm>
          <a:prstGeom prst="rect">
            <a:avLst/>
          </a:prstGeom>
          <a:ln>
            <a:solidFill>
              <a:schemeClr val="tx1"/>
            </a:solidFill>
          </a:ln>
        </p:spPr>
      </p:pic>
      <p:cxnSp>
        <p:nvCxnSpPr>
          <p:cNvPr id="9" name="Straight Connector 8"/>
          <p:cNvCxnSpPr/>
          <p:nvPr/>
        </p:nvCxnSpPr>
        <p:spPr>
          <a:xfrm>
            <a:off x="3889420" y="2987899"/>
            <a:ext cx="3734873" cy="0"/>
          </a:xfrm>
          <a:prstGeom prst="line">
            <a:avLst/>
          </a:prstGeom>
          <a:ln w="38100">
            <a:solidFill>
              <a:srgbClr val="EE3A4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24293" y="2987899"/>
            <a:ext cx="150038" cy="2575775"/>
          </a:xfrm>
          <a:prstGeom prst="line">
            <a:avLst/>
          </a:prstGeom>
          <a:ln w="38100">
            <a:solidFill>
              <a:srgbClr val="EE3A4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27301" y="3141535"/>
            <a:ext cx="348232" cy="0"/>
          </a:xfrm>
          <a:prstGeom prst="line">
            <a:avLst/>
          </a:prstGeom>
          <a:ln w="38100">
            <a:solidFill>
              <a:srgbClr val="EE3A4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623989" y="3127029"/>
            <a:ext cx="51544" cy="1443019"/>
          </a:xfrm>
          <a:prstGeom prst="line">
            <a:avLst/>
          </a:prstGeom>
          <a:ln w="38100">
            <a:solidFill>
              <a:srgbClr val="EE3A4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690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2012" y="1703834"/>
            <a:ext cx="8782050" cy="4429125"/>
          </a:xfrm>
          <a:prstGeom prst="rect">
            <a:avLst/>
          </a:prstGeom>
          <a:ln>
            <a:solidFill>
              <a:schemeClr val="tx1"/>
            </a:solidFill>
          </a:ln>
        </p:spPr>
      </p:pic>
      <p:sp>
        <p:nvSpPr>
          <p:cNvPr id="5" name="Title 4"/>
          <p:cNvSpPr>
            <a:spLocks noGrp="1"/>
          </p:cNvSpPr>
          <p:nvPr>
            <p:ph type="title"/>
          </p:nvPr>
        </p:nvSpPr>
        <p:spPr/>
        <p:txBody>
          <a:bodyPr/>
          <a:lstStyle/>
          <a:p>
            <a:r>
              <a:rPr lang="en-GB" dirty="0"/>
              <a:t>A real example - the update inventory and arrival</a:t>
            </a:r>
            <a:endParaRPr lang="en-US" dirty="0"/>
          </a:p>
        </p:txBody>
      </p:sp>
      <p:sp>
        <p:nvSpPr>
          <p:cNvPr id="6" name="Content Placeholder 5"/>
          <p:cNvSpPr>
            <a:spLocks noGrp="1"/>
          </p:cNvSpPr>
          <p:nvPr>
            <p:ph idx="1"/>
          </p:nvPr>
        </p:nvSpPr>
        <p:spPr>
          <a:xfrm>
            <a:off x="232012" y="773709"/>
            <a:ext cx="8748215" cy="1132363"/>
          </a:xfrm>
        </p:spPr>
        <p:txBody>
          <a:bodyPr>
            <a:normAutofit/>
          </a:bodyPr>
          <a:lstStyle/>
          <a:p>
            <a:r>
              <a:rPr lang="en-US" dirty="0" smtClean="0"/>
              <a:t>Note also that in the input profile of type ‘Update Inventory’ we have specified to receive the item.</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26</a:t>
            </a:fld>
            <a:endParaRPr lang="en-US" dirty="0"/>
          </a:p>
        </p:txBody>
      </p:sp>
      <p:sp>
        <p:nvSpPr>
          <p:cNvPr id="14" name="Rectangle 13"/>
          <p:cNvSpPr/>
          <p:nvPr/>
        </p:nvSpPr>
        <p:spPr>
          <a:xfrm>
            <a:off x="1893194" y="5764470"/>
            <a:ext cx="1214041" cy="3684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623037" y="1927148"/>
            <a:ext cx="1739126" cy="3684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422290" y="1659690"/>
            <a:ext cx="2399738" cy="3684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363294" y="1659690"/>
            <a:ext cx="2273839" cy="3684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ight Arrow 2"/>
          <p:cNvSpPr/>
          <p:nvPr/>
        </p:nvSpPr>
        <p:spPr>
          <a:xfrm flipH="1">
            <a:off x="3296991" y="5694943"/>
            <a:ext cx="940158" cy="507541"/>
          </a:xfrm>
          <a:prstGeom prst="right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55073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5512" y="1928984"/>
            <a:ext cx="8439150" cy="3017585"/>
          </a:xfrm>
          <a:prstGeom prst="rect">
            <a:avLst/>
          </a:prstGeom>
          <a:ln>
            <a:solidFill>
              <a:schemeClr val="tx1"/>
            </a:solidFill>
          </a:ln>
        </p:spPr>
      </p:pic>
      <p:sp>
        <p:nvSpPr>
          <p:cNvPr id="5" name="Title 4"/>
          <p:cNvSpPr>
            <a:spLocks noGrp="1"/>
          </p:cNvSpPr>
          <p:nvPr>
            <p:ph type="title"/>
          </p:nvPr>
        </p:nvSpPr>
        <p:spPr/>
        <p:txBody>
          <a:bodyPr/>
          <a:lstStyle/>
          <a:p>
            <a:r>
              <a:rPr lang="en-GB" dirty="0"/>
              <a:t>A real example - the update inventory and arrival</a:t>
            </a:r>
            <a:endParaRPr lang="en-US" dirty="0"/>
          </a:p>
        </p:txBody>
      </p:sp>
      <p:sp>
        <p:nvSpPr>
          <p:cNvPr id="6" name="Content Placeholder 5"/>
          <p:cNvSpPr>
            <a:spLocks noGrp="1"/>
          </p:cNvSpPr>
          <p:nvPr>
            <p:ph idx="1"/>
          </p:nvPr>
        </p:nvSpPr>
        <p:spPr>
          <a:xfrm>
            <a:off x="232012" y="773710"/>
            <a:ext cx="8748215" cy="913422"/>
          </a:xfrm>
        </p:spPr>
        <p:txBody>
          <a:bodyPr>
            <a:normAutofit lnSpcReduction="10000"/>
          </a:bodyPr>
          <a:lstStyle/>
          <a:p>
            <a:r>
              <a:rPr lang="en-US" dirty="0" smtClean="0"/>
              <a:t>The new file with </a:t>
            </a:r>
            <a:r>
              <a:rPr lang="en-US" dirty="0"/>
              <a:t>existing ‘Additional PO Line Reference” </a:t>
            </a:r>
            <a:r>
              <a:rPr lang="en-US" dirty="0" smtClean="0"/>
              <a:t>and richer bibliographic information is loaded.</a:t>
            </a:r>
            <a:endParaRPr lang="en-US" dirty="0"/>
          </a:p>
          <a:p>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27</a:t>
            </a:fld>
            <a:endParaRPr lang="en-US" dirty="0"/>
          </a:p>
        </p:txBody>
      </p:sp>
      <p:sp>
        <p:nvSpPr>
          <p:cNvPr id="14" name="Rectangle 13"/>
          <p:cNvSpPr/>
          <p:nvPr/>
        </p:nvSpPr>
        <p:spPr>
          <a:xfrm>
            <a:off x="6017478" y="2312518"/>
            <a:ext cx="2678652" cy="3684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35512" y="3437776"/>
            <a:ext cx="2034201" cy="15087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348507" y="3773510"/>
            <a:ext cx="1635617" cy="646331"/>
          </a:xfrm>
          <a:prstGeom prst="rect">
            <a:avLst/>
          </a:prstGeom>
          <a:solidFill>
            <a:schemeClr val="bg1"/>
          </a:solidFill>
          <a:ln>
            <a:solidFill>
              <a:schemeClr val="tx1"/>
            </a:solidFill>
          </a:ln>
        </p:spPr>
        <p:txBody>
          <a:bodyPr wrap="square" rtlCol="0">
            <a:spAutoFit/>
          </a:bodyPr>
          <a:lstStyle/>
          <a:p>
            <a:r>
              <a:rPr lang="en-US" dirty="0" smtClean="0"/>
              <a:t>The match was made</a:t>
            </a:r>
            <a:endParaRPr lang="en-GB" dirty="0"/>
          </a:p>
        </p:txBody>
      </p:sp>
    </p:spTree>
    <p:extLst>
      <p:ext uri="{BB962C8B-B14F-4D97-AF65-F5344CB8AC3E}">
        <p14:creationId xmlns:p14="http://schemas.microsoft.com/office/powerpoint/2010/main" val="2910543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7024" y="1687132"/>
            <a:ext cx="7096125" cy="4724400"/>
          </a:xfrm>
          <a:prstGeom prst="rect">
            <a:avLst/>
          </a:prstGeom>
          <a:ln>
            <a:solidFill>
              <a:schemeClr val="tx1"/>
            </a:solidFill>
          </a:ln>
        </p:spPr>
      </p:pic>
      <p:sp>
        <p:nvSpPr>
          <p:cNvPr id="5" name="Title 4"/>
          <p:cNvSpPr>
            <a:spLocks noGrp="1"/>
          </p:cNvSpPr>
          <p:nvPr>
            <p:ph type="title"/>
          </p:nvPr>
        </p:nvSpPr>
        <p:spPr/>
        <p:txBody>
          <a:bodyPr/>
          <a:lstStyle/>
          <a:p>
            <a:r>
              <a:rPr lang="en-GB" dirty="0"/>
              <a:t>A real example - the update inventory and arrival</a:t>
            </a:r>
            <a:endParaRPr lang="en-US" dirty="0"/>
          </a:p>
        </p:txBody>
      </p:sp>
      <p:sp>
        <p:nvSpPr>
          <p:cNvPr id="6" name="Content Placeholder 5"/>
          <p:cNvSpPr>
            <a:spLocks noGrp="1"/>
          </p:cNvSpPr>
          <p:nvPr>
            <p:ph idx="1"/>
          </p:nvPr>
        </p:nvSpPr>
        <p:spPr>
          <a:xfrm>
            <a:off x="232012" y="773710"/>
            <a:ext cx="8748215" cy="913422"/>
          </a:xfrm>
        </p:spPr>
        <p:txBody>
          <a:bodyPr>
            <a:normAutofit lnSpcReduction="10000"/>
          </a:bodyPr>
          <a:lstStyle/>
          <a:p>
            <a:r>
              <a:rPr lang="en-US" dirty="0" smtClean="0"/>
              <a:t>The bibliographic record has been enriched with new fields</a:t>
            </a:r>
            <a:endParaRPr lang="en-US" dirty="0"/>
          </a:p>
          <a:p>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28</a:t>
            </a:fld>
            <a:endParaRPr lang="en-US" dirty="0"/>
          </a:p>
        </p:txBody>
      </p:sp>
      <p:sp>
        <p:nvSpPr>
          <p:cNvPr id="14" name="Rectangle 13"/>
          <p:cNvSpPr/>
          <p:nvPr/>
        </p:nvSpPr>
        <p:spPr>
          <a:xfrm>
            <a:off x="1198397" y="3433921"/>
            <a:ext cx="1634955" cy="2494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198397" y="4049332"/>
            <a:ext cx="3051631" cy="18878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74447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 real example - the update inventory and arrival</a:t>
            </a:r>
            <a:endParaRPr lang="en-US" dirty="0"/>
          </a:p>
        </p:txBody>
      </p:sp>
      <p:sp>
        <p:nvSpPr>
          <p:cNvPr id="6" name="Content Placeholder 5"/>
          <p:cNvSpPr>
            <a:spLocks noGrp="1"/>
          </p:cNvSpPr>
          <p:nvPr>
            <p:ph idx="1"/>
          </p:nvPr>
        </p:nvSpPr>
        <p:spPr>
          <a:xfrm>
            <a:off x="232012" y="773710"/>
            <a:ext cx="8748215" cy="913422"/>
          </a:xfrm>
        </p:spPr>
        <p:txBody>
          <a:bodyPr>
            <a:normAutofit lnSpcReduction="10000"/>
          </a:bodyPr>
          <a:lstStyle/>
          <a:p>
            <a:r>
              <a:rPr lang="en-US" dirty="0" smtClean="0"/>
              <a:t>The item was automatically received at the acquisitions department</a:t>
            </a:r>
            <a:endParaRPr lang="en-US" dirty="0"/>
          </a:p>
          <a:p>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29</a:t>
            </a:fld>
            <a:endParaRPr lang="en-US" dirty="0"/>
          </a:p>
        </p:txBody>
      </p:sp>
      <p:pic>
        <p:nvPicPr>
          <p:cNvPr id="8" name="Picture 7"/>
          <p:cNvPicPr>
            <a:picLocks noChangeAspect="1"/>
          </p:cNvPicPr>
          <p:nvPr/>
        </p:nvPicPr>
        <p:blipFill>
          <a:blip r:embed="rId2"/>
          <a:stretch>
            <a:fillRect/>
          </a:stretch>
        </p:blipFill>
        <p:spPr>
          <a:xfrm>
            <a:off x="232012" y="2113048"/>
            <a:ext cx="8696966" cy="2703651"/>
          </a:xfrm>
          <a:prstGeom prst="rect">
            <a:avLst/>
          </a:prstGeom>
          <a:ln>
            <a:solidFill>
              <a:schemeClr val="tx1"/>
            </a:solidFill>
          </a:ln>
        </p:spPr>
      </p:pic>
    </p:spTree>
    <p:extLst>
      <p:ext uri="{BB962C8B-B14F-4D97-AF65-F5344CB8AC3E}">
        <p14:creationId xmlns:p14="http://schemas.microsoft.com/office/powerpoint/2010/main" val="3127532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"shelf-ready"?</a:t>
            </a:r>
            <a:endParaRPr lang="en-US" dirty="0"/>
          </a:p>
        </p:txBody>
      </p:sp>
      <p:sp>
        <p:nvSpPr>
          <p:cNvPr id="6" name="Content Placeholder 5"/>
          <p:cNvSpPr>
            <a:spLocks noGrp="1"/>
          </p:cNvSpPr>
          <p:nvPr>
            <p:ph idx="1"/>
          </p:nvPr>
        </p:nvSpPr>
        <p:spPr>
          <a:xfrm>
            <a:off x="414044" y="752605"/>
            <a:ext cx="8282085" cy="4679204"/>
          </a:xfrm>
        </p:spPr>
        <p:txBody>
          <a:bodyPr>
            <a:normAutofit/>
          </a:bodyPr>
          <a:lstStyle/>
          <a:p>
            <a:r>
              <a:rPr lang="en-GB" sz="3200" dirty="0" smtClean="0"/>
              <a:t>The term “shelf-ready” may be defined as follows: </a:t>
            </a:r>
          </a:p>
          <a:p>
            <a:r>
              <a:rPr lang="en-GB" sz="3200" dirty="0" smtClean="0"/>
              <a:t>The receiving of physical collection</a:t>
            </a:r>
            <a:r>
              <a:rPr lang="en-GB" sz="3200" baseline="30000" dirty="0" smtClean="0"/>
              <a:t>1</a:t>
            </a:r>
            <a:r>
              <a:rPr lang="en-GB" sz="3200" dirty="0" smtClean="0"/>
              <a:t> materials to the library from </a:t>
            </a:r>
            <a:r>
              <a:rPr lang="en-GB" sz="3200" dirty="0"/>
              <a:t>a </a:t>
            </a:r>
            <a:r>
              <a:rPr lang="en-GB" sz="3200" dirty="0" smtClean="0"/>
              <a:t>vendor including </a:t>
            </a:r>
            <a:r>
              <a:rPr lang="en-GB" sz="3200" dirty="0"/>
              <a:t>catalog records and physical </a:t>
            </a:r>
            <a:r>
              <a:rPr lang="en-GB" sz="3200" dirty="0" smtClean="0"/>
              <a:t>processing.  The physical processing may include for example barcodes, </a:t>
            </a:r>
            <a:r>
              <a:rPr lang="en-GB" sz="3200" dirty="0"/>
              <a:t>spine labels, </a:t>
            </a:r>
            <a:r>
              <a:rPr lang="en-GB" sz="3200" dirty="0" smtClean="0"/>
              <a:t>and security devices (such as RFID chips).</a:t>
            </a:r>
            <a:endParaRPr lang="en-GB" sz="3200" dirty="0"/>
          </a:p>
          <a:p>
            <a:endParaRPr lang="en-GB" sz="3200" dirty="0"/>
          </a:p>
          <a:p>
            <a:endParaRPr lang="en-US" sz="3200" dirty="0" smtClean="0"/>
          </a:p>
        </p:txBody>
      </p:sp>
      <p:sp>
        <p:nvSpPr>
          <p:cNvPr id="2" name="Slide Number Placeholder 1"/>
          <p:cNvSpPr>
            <a:spLocks noGrp="1"/>
          </p:cNvSpPr>
          <p:nvPr>
            <p:ph type="sldNum" sz="quarter" idx="12"/>
          </p:nvPr>
        </p:nvSpPr>
        <p:spPr/>
        <p:txBody>
          <a:bodyPr/>
          <a:lstStyle/>
          <a:p>
            <a:fld id="{1C146586-7EC2-481D-848F-8CE41EB2DE6C}" type="slidenum">
              <a:rPr lang="en-US" smtClean="0"/>
              <a:pPr/>
              <a:t>3</a:t>
            </a:fld>
            <a:endParaRPr lang="en-US" dirty="0"/>
          </a:p>
        </p:txBody>
      </p:sp>
      <p:sp>
        <p:nvSpPr>
          <p:cNvPr id="3" name="TextBox 2"/>
          <p:cNvSpPr txBox="1"/>
          <p:nvPr/>
        </p:nvSpPr>
        <p:spPr>
          <a:xfrm>
            <a:off x="272496" y="5201601"/>
            <a:ext cx="8602126" cy="1200329"/>
          </a:xfrm>
          <a:prstGeom prst="rect">
            <a:avLst/>
          </a:prstGeom>
          <a:noFill/>
        </p:spPr>
        <p:txBody>
          <a:bodyPr wrap="square" rtlCol="0">
            <a:spAutoFit/>
          </a:bodyPr>
          <a:lstStyle/>
          <a:p>
            <a:r>
              <a:rPr lang="en-US" baseline="30000" dirty="0" smtClean="0"/>
              <a:t>1</a:t>
            </a:r>
            <a:r>
              <a:rPr lang="en-US" dirty="0" smtClean="0"/>
              <a:t> Note that strictly speaking ‘shelf-ready’ refers to physical materials, however similar processes do exist for electronic materials even though they do not ‘arrive’ and are not prepared for a ‘shelf’.  The vendor ‘Dawson’ for example uses the shelf-ready process for electronic portfolios and Alma ‘update inventory’ profile allows for electronic inventory.</a:t>
            </a:r>
            <a:endParaRPr lang="en-GB" dirty="0"/>
          </a:p>
        </p:txBody>
      </p:sp>
    </p:spTree>
    <p:extLst>
      <p:ext uri="{BB962C8B-B14F-4D97-AF65-F5344CB8AC3E}">
        <p14:creationId xmlns:p14="http://schemas.microsoft.com/office/powerpoint/2010/main" val="13827151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Agenda</a:t>
            </a:r>
            <a:endParaRPr lang="en-US" dirty="0"/>
          </a:p>
        </p:txBody>
      </p:sp>
      <p:grpSp>
        <p:nvGrpSpPr>
          <p:cNvPr id="16" name="Group 15"/>
          <p:cNvGrpSpPr/>
          <p:nvPr/>
        </p:nvGrpSpPr>
        <p:grpSpPr>
          <a:xfrm>
            <a:off x="109348" y="1087734"/>
            <a:ext cx="986977" cy="986977"/>
            <a:chOff x="109348" y="1231363"/>
            <a:chExt cx="986977" cy="986977"/>
          </a:xfrm>
        </p:grpSpPr>
        <p:sp>
          <p:nvSpPr>
            <p:cNvPr id="17" name="Oval 16"/>
            <p:cNvSpPr/>
            <p:nvPr/>
          </p:nvSpPr>
          <p:spPr>
            <a:xfrm>
              <a:off x="145636" y="126765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18" name="קשת מלאה 15"/>
            <p:cNvSpPr/>
            <p:nvPr/>
          </p:nvSpPr>
          <p:spPr>
            <a:xfrm rot="305064">
              <a:off x="109348" y="1231363"/>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19" name="Oval 18"/>
            <p:cNvSpPr/>
            <p:nvPr/>
          </p:nvSpPr>
          <p:spPr>
            <a:xfrm>
              <a:off x="205672" y="1327687"/>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grpSp>
      <p:sp>
        <p:nvSpPr>
          <p:cNvPr id="20" name="Text Placeholder 14"/>
          <p:cNvSpPr txBox="1">
            <a:spLocks/>
          </p:cNvSpPr>
          <p:nvPr/>
        </p:nvSpPr>
        <p:spPr>
          <a:xfrm>
            <a:off x="1311922" y="1261182"/>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What is "shelf-ready"?</a:t>
            </a:r>
            <a:endParaRPr lang="en-US" dirty="0"/>
          </a:p>
        </p:txBody>
      </p:sp>
      <p:grpSp>
        <p:nvGrpSpPr>
          <p:cNvPr id="21" name="Group 20"/>
          <p:cNvGrpSpPr/>
          <p:nvPr/>
        </p:nvGrpSpPr>
        <p:grpSpPr>
          <a:xfrm>
            <a:off x="109348" y="2093834"/>
            <a:ext cx="986977" cy="986977"/>
            <a:chOff x="109348" y="2301078"/>
            <a:chExt cx="986977" cy="986977"/>
          </a:xfrm>
        </p:grpSpPr>
        <p:sp>
          <p:nvSpPr>
            <p:cNvPr id="22" name="Oval 21"/>
            <p:cNvSpPr/>
            <p:nvPr/>
          </p:nvSpPr>
          <p:spPr>
            <a:xfrm>
              <a:off x="145636" y="2337366"/>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23" name="קשת מלאה 15"/>
            <p:cNvSpPr/>
            <p:nvPr/>
          </p:nvSpPr>
          <p:spPr>
            <a:xfrm rot="2819799">
              <a:off x="109348" y="2301078"/>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24" name="Oval 23"/>
            <p:cNvSpPr/>
            <p:nvPr/>
          </p:nvSpPr>
          <p:spPr>
            <a:xfrm>
              <a:off x="205672" y="2397402"/>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2</a:t>
              </a:r>
              <a:endParaRPr lang="en-US" sz="3600" b="1" dirty="0">
                <a:latin typeface="+mn-lt"/>
              </a:endParaRPr>
            </a:p>
          </p:txBody>
        </p:sp>
      </p:grpSp>
      <p:grpSp>
        <p:nvGrpSpPr>
          <p:cNvPr id="25" name="Group 24"/>
          <p:cNvGrpSpPr/>
          <p:nvPr/>
        </p:nvGrpSpPr>
        <p:grpSpPr>
          <a:xfrm>
            <a:off x="109348" y="3078344"/>
            <a:ext cx="986977" cy="986977"/>
            <a:chOff x="109348" y="3370793"/>
            <a:chExt cx="986977" cy="986977"/>
          </a:xfrm>
        </p:grpSpPr>
        <p:sp>
          <p:nvSpPr>
            <p:cNvPr id="26" name="Oval 25"/>
            <p:cNvSpPr/>
            <p:nvPr/>
          </p:nvSpPr>
          <p:spPr>
            <a:xfrm>
              <a:off x="145636" y="340708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27" name="קשת מלאה 15"/>
            <p:cNvSpPr/>
            <p:nvPr/>
          </p:nvSpPr>
          <p:spPr>
            <a:xfrm rot="4409434">
              <a:off x="109348" y="3370793"/>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28" name="Oval 27"/>
            <p:cNvSpPr/>
            <p:nvPr/>
          </p:nvSpPr>
          <p:spPr>
            <a:xfrm>
              <a:off x="205672" y="3467117"/>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3</a:t>
              </a:r>
              <a:endParaRPr lang="en-US" sz="3600" b="1" dirty="0">
                <a:latin typeface="+mn-lt"/>
              </a:endParaRPr>
            </a:p>
          </p:txBody>
        </p:sp>
      </p:grpSp>
      <p:grpSp>
        <p:nvGrpSpPr>
          <p:cNvPr id="29" name="Group 28"/>
          <p:cNvGrpSpPr/>
          <p:nvPr/>
        </p:nvGrpSpPr>
        <p:grpSpPr>
          <a:xfrm>
            <a:off x="109348" y="4086588"/>
            <a:ext cx="986977" cy="986977"/>
            <a:chOff x="109348" y="4440508"/>
            <a:chExt cx="986977" cy="986977"/>
          </a:xfrm>
        </p:grpSpPr>
        <p:sp>
          <p:nvSpPr>
            <p:cNvPr id="30" name="Oval 29"/>
            <p:cNvSpPr/>
            <p:nvPr/>
          </p:nvSpPr>
          <p:spPr>
            <a:xfrm>
              <a:off x="145636" y="4476796"/>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31" name="קשת מלאה 15"/>
            <p:cNvSpPr/>
            <p:nvPr/>
          </p:nvSpPr>
          <p:spPr>
            <a:xfrm rot="5930780">
              <a:off x="109348" y="4440508"/>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32" name="Oval 31"/>
            <p:cNvSpPr/>
            <p:nvPr/>
          </p:nvSpPr>
          <p:spPr>
            <a:xfrm>
              <a:off x="205672" y="4536832"/>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4</a:t>
              </a:r>
              <a:endParaRPr lang="en-US" sz="3600" b="1" dirty="0">
                <a:latin typeface="+mn-lt"/>
              </a:endParaRPr>
            </a:p>
          </p:txBody>
        </p:sp>
      </p:grpSp>
      <p:sp>
        <p:nvSpPr>
          <p:cNvPr id="33" name="Text Placeholder 14"/>
          <p:cNvSpPr txBox="1">
            <a:spLocks/>
          </p:cNvSpPr>
          <p:nvPr/>
        </p:nvSpPr>
        <p:spPr>
          <a:xfrm>
            <a:off x="1311922" y="2272029"/>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"Shelf-ready" in Alma</a:t>
            </a:r>
            <a:endParaRPr lang="en-US" dirty="0"/>
          </a:p>
        </p:txBody>
      </p:sp>
      <p:sp>
        <p:nvSpPr>
          <p:cNvPr id="34" name="Text Placeholder 14"/>
          <p:cNvSpPr txBox="1">
            <a:spLocks/>
          </p:cNvSpPr>
          <p:nvPr/>
        </p:nvSpPr>
        <p:spPr>
          <a:xfrm>
            <a:off x="1311922" y="3282876"/>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A real example - the initial order creation</a:t>
            </a:r>
            <a:endParaRPr lang="en-GB" dirty="0"/>
          </a:p>
        </p:txBody>
      </p:sp>
      <p:sp>
        <p:nvSpPr>
          <p:cNvPr id="35" name="Text Placeholder 14"/>
          <p:cNvSpPr txBox="1">
            <a:spLocks/>
          </p:cNvSpPr>
          <p:nvPr/>
        </p:nvSpPr>
        <p:spPr>
          <a:xfrm>
            <a:off x="1311922" y="4293723"/>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A real example - the update inventory and arrival</a:t>
            </a:r>
            <a:endParaRPr lang="en-US" dirty="0"/>
          </a:p>
        </p:txBody>
      </p:sp>
      <p:grpSp>
        <p:nvGrpSpPr>
          <p:cNvPr id="36" name="Group 35"/>
          <p:cNvGrpSpPr/>
          <p:nvPr/>
        </p:nvGrpSpPr>
        <p:grpSpPr>
          <a:xfrm>
            <a:off x="109348" y="5131121"/>
            <a:ext cx="986977" cy="986977"/>
            <a:chOff x="109348" y="5425019"/>
            <a:chExt cx="986977" cy="986977"/>
          </a:xfrm>
        </p:grpSpPr>
        <p:sp>
          <p:nvSpPr>
            <p:cNvPr id="37" name="Oval 36"/>
            <p:cNvSpPr/>
            <p:nvPr/>
          </p:nvSpPr>
          <p:spPr>
            <a:xfrm>
              <a:off x="145636" y="5461307"/>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38" name="קשת מלאה 15"/>
            <p:cNvSpPr/>
            <p:nvPr/>
          </p:nvSpPr>
          <p:spPr>
            <a:xfrm rot="7002521">
              <a:off x="109348" y="5425019"/>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39" name="Oval 38"/>
            <p:cNvSpPr/>
            <p:nvPr/>
          </p:nvSpPr>
          <p:spPr>
            <a:xfrm>
              <a:off x="205672" y="5521343"/>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5</a:t>
              </a:r>
              <a:endParaRPr lang="en-US" sz="3600" b="1" dirty="0">
                <a:latin typeface="+mn-lt"/>
              </a:endParaRPr>
            </a:p>
          </p:txBody>
        </p:sp>
      </p:grpSp>
      <p:sp>
        <p:nvSpPr>
          <p:cNvPr id="40" name="Text Placeholder 14"/>
          <p:cNvSpPr txBox="1">
            <a:spLocks/>
          </p:cNvSpPr>
          <p:nvPr/>
        </p:nvSpPr>
        <p:spPr>
          <a:xfrm>
            <a:off x="1311922" y="5304569"/>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smtClean="0"/>
              <a:t>Accompanying files</a:t>
            </a:r>
            <a:endParaRPr lang="en-US" sz="26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30</a:t>
            </a:fld>
            <a:endParaRPr lang="en-US" dirty="0"/>
          </a:p>
        </p:txBody>
      </p:sp>
    </p:spTree>
    <p:extLst>
      <p:ext uri="{BB962C8B-B14F-4D97-AF65-F5344CB8AC3E}">
        <p14:creationId xmlns:p14="http://schemas.microsoft.com/office/powerpoint/2010/main" val="501830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Accompanying files</a:t>
            </a:r>
            <a:endParaRPr lang="en-US" dirty="0"/>
          </a:p>
        </p:txBody>
      </p:sp>
      <p:sp>
        <p:nvSpPr>
          <p:cNvPr id="6" name="Content Placeholder 5"/>
          <p:cNvSpPr>
            <a:spLocks noGrp="1"/>
          </p:cNvSpPr>
          <p:nvPr>
            <p:ph idx="1"/>
          </p:nvPr>
        </p:nvSpPr>
        <p:spPr>
          <a:xfrm>
            <a:off x="232012" y="773709"/>
            <a:ext cx="8748215" cy="462664"/>
          </a:xfrm>
        </p:spPr>
        <p:txBody>
          <a:bodyPr>
            <a:noAutofit/>
          </a:bodyPr>
          <a:lstStyle/>
          <a:p>
            <a:pPr marL="0" indent="0">
              <a:buNone/>
            </a:pPr>
            <a:r>
              <a:rPr lang="en-GB" sz="2400" b="1" dirty="0"/>
              <a:t>Using the shelf-ready process </a:t>
            </a:r>
            <a:r>
              <a:rPr lang="en-GB" sz="2400" b="1" dirty="0" smtClean="0"/>
              <a:t>82021375_J_and_S_stub.xml</a:t>
            </a:r>
            <a:endParaRPr lang="en-US" sz="2400" b="1"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31</a:t>
            </a:fld>
            <a:endParaRPr lang="en-US" dirty="0"/>
          </a:p>
        </p:txBody>
      </p:sp>
      <p:sp>
        <p:nvSpPr>
          <p:cNvPr id="7" name="Content Placeholder 5"/>
          <p:cNvSpPr txBox="1">
            <a:spLocks/>
          </p:cNvSpPr>
          <p:nvPr/>
        </p:nvSpPr>
        <p:spPr>
          <a:xfrm>
            <a:off x="193375" y="1855533"/>
            <a:ext cx="8748215" cy="244601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This is the initial file uploaded from the vendor.  It was uploaded via the ‘New Order’ type import profile. It is sometimes referred to as a stub record, or skeleton record.  It is usually a brief bibliographic record and also includes the EOD information</a:t>
            </a:r>
            <a:endParaRPr lang="en-US" dirty="0"/>
          </a:p>
        </p:txBody>
      </p:sp>
    </p:spTree>
    <p:extLst>
      <p:ext uri="{BB962C8B-B14F-4D97-AF65-F5344CB8AC3E}">
        <p14:creationId xmlns:p14="http://schemas.microsoft.com/office/powerpoint/2010/main" val="22309683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Accompanying files</a:t>
            </a:r>
            <a:endParaRPr lang="en-US" dirty="0"/>
          </a:p>
        </p:txBody>
      </p:sp>
      <p:sp>
        <p:nvSpPr>
          <p:cNvPr id="6" name="Content Placeholder 5"/>
          <p:cNvSpPr>
            <a:spLocks noGrp="1"/>
          </p:cNvSpPr>
          <p:nvPr>
            <p:ph idx="1"/>
          </p:nvPr>
        </p:nvSpPr>
        <p:spPr>
          <a:xfrm>
            <a:off x="232012" y="773709"/>
            <a:ext cx="8748215" cy="462664"/>
          </a:xfrm>
        </p:spPr>
        <p:txBody>
          <a:bodyPr>
            <a:noAutofit/>
          </a:bodyPr>
          <a:lstStyle/>
          <a:p>
            <a:pPr marL="0" indent="0">
              <a:buNone/>
            </a:pPr>
            <a:r>
              <a:rPr lang="en-GB" sz="2400" b="1" dirty="0"/>
              <a:t>Using the shelf-ready process 82021375_J_and_S_full.xml</a:t>
            </a:r>
            <a:endParaRPr lang="en-US" sz="2400" b="1"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32</a:t>
            </a:fld>
            <a:endParaRPr lang="en-US" dirty="0"/>
          </a:p>
        </p:txBody>
      </p:sp>
      <p:sp>
        <p:nvSpPr>
          <p:cNvPr id="7" name="Content Placeholder 5"/>
          <p:cNvSpPr txBox="1">
            <a:spLocks/>
          </p:cNvSpPr>
          <p:nvPr/>
        </p:nvSpPr>
        <p:spPr>
          <a:xfrm>
            <a:off x="193375" y="1855533"/>
            <a:ext cx="8748215" cy="356647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This is the </a:t>
            </a:r>
            <a:r>
              <a:rPr lang="en-GB" dirty="0" smtClean="0"/>
              <a:t>final file </a:t>
            </a:r>
            <a:r>
              <a:rPr lang="en-GB" dirty="0"/>
              <a:t>uploaded from the vendor.  It was uploaded via the </a:t>
            </a:r>
            <a:r>
              <a:rPr lang="en-GB" dirty="0" smtClean="0"/>
              <a:t>‘Update Inventory’ </a:t>
            </a:r>
            <a:r>
              <a:rPr lang="en-GB" dirty="0"/>
              <a:t>type import profile. </a:t>
            </a:r>
            <a:r>
              <a:rPr lang="en-GB" dirty="0" smtClean="0"/>
              <a:t>It </a:t>
            </a:r>
            <a:r>
              <a:rPr lang="en-GB" dirty="0"/>
              <a:t>is usually a </a:t>
            </a:r>
            <a:r>
              <a:rPr lang="en-GB" dirty="0" smtClean="0"/>
              <a:t>full bibliographic </a:t>
            </a:r>
            <a:r>
              <a:rPr lang="en-GB" dirty="0"/>
              <a:t>record and also includes the EOD </a:t>
            </a:r>
            <a:r>
              <a:rPr lang="en-GB" dirty="0" smtClean="0"/>
              <a:t>information.  </a:t>
            </a:r>
          </a:p>
          <a:p>
            <a:pPr marL="0" indent="0">
              <a:buNone/>
            </a:pPr>
            <a:r>
              <a:rPr lang="en-US" dirty="0" smtClean="0"/>
              <a:t>The file includes either the </a:t>
            </a:r>
            <a:r>
              <a:rPr lang="en-US" dirty="0"/>
              <a:t>‘Additional PO Line Reference” </a:t>
            </a:r>
            <a:r>
              <a:rPr lang="en-US" dirty="0" smtClean="0"/>
              <a:t>or the </a:t>
            </a:r>
            <a:r>
              <a:rPr lang="en-US" dirty="0"/>
              <a:t>“Vendor Reference Number Field” </a:t>
            </a:r>
            <a:r>
              <a:rPr lang="en-US" dirty="0" smtClean="0"/>
              <a:t>of the existing order in order for it to match on the existing order and record.</a:t>
            </a:r>
            <a:endParaRPr lang="en-US" dirty="0"/>
          </a:p>
        </p:txBody>
      </p:sp>
    </p:spTree>
    <p:extLst>
      <p:ext uri="{BB962C8B-B14F-4D97-AF65-F5344CB8AC3E}">
        <p14:creationId xmlns:p14="http://schemas.microsoft.com/office/powerpoint/2010/main" val="6797813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Accompanying files</a:t>
            </a:r>
            <a:endParaRPr lang="en-US" dirty="0"/>
          </a:p>
        </p:txBody>
      </p:sp>
      <p:sp>
        <p:nvSpPr>
          <p:cNvPr id="6" name="Content Placeholder 5"/>
          <p:cNvSpPr>
            <a:spLocks noGrp="1"/>
          </p:cNvSpPr>
          <p:nvPr>
            <p:ph idx="1"/>
          </p:nvPr>
        </p:nvSpPr>
        <p:spPr>
          <a:xfrm>
            <a:off x="232012" y="773709"/>
            <a:ext cx="8748215" cy="462664"/>
          </a:xfrm>
        </p:spPr>
        <p:txBody>
          <a:bodyPr>
            <a:noAutofit/>
          </a:bodyPr>
          <a:lstStyle/>
          <a:p>
            <a:pPr marL="0" indent="0">
              <a:buNone/>
            </a:pPr>
            <a:r>
              <a:rPr lang="en-GB" sz="2400" dirty="0" smtClean="0"/>
              <a:t>‘Inventory Information’ tab of the import profile of type ‘New Order’</a:t>
            </a:r>
            <a:endParaRPr lang="en-US" sz="24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33</a:t>
            </a:fld>
            <a:endParaRPr lang="en-US" dirty="0"/>
          </a:p>
        </p:txBody>
      </p:sp>
      <p:pic>
        <p:nvPicPr>
          <p:cNvPr id="3" name="Picture 2"/>
          <p:cNvPicPr>
            <a:picLocks noChangeAspect="1"/>
          </p:cNvPicPr>
          <p:nvPr/>
        </p:nvPicPr>
        <p:blipFill>
          <a:blip r:embed="rId2"/>
          <a:stretch>
            <a:fillRect/>
          </a:stretch>
        </p:blipFill>
        <p:spPr>
          <a:xfrm>
            <a:off x="232012" y="1801622"/>
            <a:ext cx="8748216" cy="3229564"/>
          </a:xfrm>
          <a:prstGeom prst="rect">
            <a:avLst/>
          </a:prstGeom>
          <a:ln>
            <a:solidFill>
              <a:schemeClr val="tx1"/>
            </a:solidFill>
          </a:ln>
        </p:spPr>
      </p:pic>
    </p:spTree>
    <p:extLst>
      <p:ext uri="{BB962C8B-B14F-4D97-AF65-F5344CB8AC3E}">
        <p14:creationId xmlns:p14="http://schemas.microsoft.com/office/powerpoint/2010/main" val="7608150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Accompanying files</a:t>
            </a:r>
            <a:endParaRPr lang="en-US" dirty="0"/>
          </a:p>
        </p:txBody>
      </p:sp>
      <p:sp>
        <p:nvSpPr>
          <p:cNvPr id="6" name="Content Placeholder 5"/>
          <p:cNvSpPr>
            <a:spLocks noGrp="1"/>
          </p:cNvSpPr>
          <p:nvPr>
            <p:ph idx="1"/>
          </p:nvPr>
        </p:nvSpPr>
        <p:spPr>
          <a:xfrm>
            <a:off x="232011" y="693847"/>
            <a:ext cx="8748215" cy="462664"/>
          </a:xfrm>
        </p:spPr>
        <p:txBody>
          <a:bodyPr>
            <a:noAutofit/>
          </a:bodyPr>
          <a:lstStyle/>
          <a:p>
            <a:pPr marL="0" indent="0">
              <a:buNone/>
            </a:pPr>
            <a:r>
              <a:rPr lang="en-GB" sz="2400" dirty="0" smtClean="0"/>
              <a:t>‘PO Line Information’ tab of the import profile of type ‘New Order’</a:t>
            </a:r>
            <a:endParaRPr lang="en-US" sz="24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34</a:t>
            </a:fld>
            <a:endParaRPr lang="en-US" dirty="0"/>
          </a:p>
        </p:txBody>
      </p:sp>
      <p:pic>
        <p:nvPicPr>
          <p:cNvPr id="4" name="Picture 3"/>
          <p:cNvPicPr>
            <a:picLocks noChangeAspect="1"/>
          </p:cNvPicPr>
          <p:nvPr/>
        </p:nvPicPr>
        <p:blipFill>
          <a:blip r:embed="rId2"/>
          <a:stretch>
            <a:fillRect/>
          </a:stretch>
        </p:blipFill>
        <p:spPr>
          <a:xfrm>
            <a:off x="278362" y="1311643"/>
            <a:ext cx="8553450" cy="5076825"/>
          </a:xfrm>
          <a:prstGeom prst="rect">
            <a:avLst/>
          </a:prstGeom>
          <a:ln>
            <a:solidFill>
              <a:schemeClr val="tx1"/>
            </a:solidFill>
          </a:ln>
        </p:spPr>
      </p:pic>
    </p:spTree>
    <p:extLst>
      <p:ext uri="{BB962C8B-B14F-4D97-AF65-F5344CB8AC3E}">
        <p14:creationId xmlns:p14="http://schemas.microsoft.com/office/powerpoint/2010/main" val="38547037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Accompanying files</a:t>
            </a:r>
            <a:endParaRPr lang="en-US" dirty="0"/>
          </a:p>
        </p:txBody>
      </p:sp>
      <p:sp>
        <p:nvSpPr>
          <p:cNvPr id="6" name="Content Placeholder 5"/>
          <p:cNvSpPr>
            <a:spLocks noGrp="1"/>
          </p:cNvSpPr>
          <p:nvPr>
            <p:ph idx="1"/>
          </p:nvPr>
        </p:nvSpPr>
        <p:spPr>
          <a:xfrm>
            <a:off x="232011" y="693847"/>
            <a:ext cx="8748215" cy="462664"/>
          </a:xfrm>
        </p:spPr>
        <p:txBody>
          <a:bodyPr>
            <a:noAutofit/>
          </a:bodyPr>
          <a:lstStyle/>
          <a:p>
            <a:pPr marL="0" indent="0">
              <a:buNone/>
            </a:pPr>
            <a:r>
              <a:rPr lang="en-GB" sz="2400" dirty="0" smtClean="0"/>
              <a:t>‘Match Profile’ tab of the import profile of type ‘Update Inventory’</a:t>
            </a:r>
            <a:endParaRPr lang="en-US" sz="24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35</a:t>
            </a:fld>
            <a:endParaRPr lang="en-US" dirty="0"/>
          </a:p>
        </p:txBody>
      </p:sp>
      <p:pic>
        <p:nvPicPr>
          <p:cNvPr id="3" name="Picture 2"/>
          <p:cNvPicPr>
            <a:picLocks noChangeAspect="1"/>
          </p:cNvPicPr>
          <p:nvPr/>
        </p:nvPicPr>
        <p:blipFill>
          <a:blip r:embed="rId2"/>
          <a:stretch>
            <a:fillRect/>
          </a:stretch>
        </p:blipFill>
        <p:spPr>
          <a:xfrm>
            <a:off x="190500" y="1647825"/>
            <a:ext cx="8763000" cy="3562350"/>
          </a:xfrm>
          <a:prstGeom prst="rect">
            <a:avLst/>
          </a:prstGeom>
        </p:spPr>
      </p:pic>
    </p:spTree>
    <p:extLst>
      <p:ext uri="{BB962C8B-B14F-4D97-AF65-F5344CB8AC3E}">
        <p14:creationId xmlns:p14="http://schemas.microsoft.com/office/powerpoint/2010/main" val="4934127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Accompanying files</a:t>
            </a:r>
            <a:endParaRPr lang="en-US" dirty="0"/>
          </a:p>
        </p:txBody>
      </p:sp>
      <p:sp>
        <p:nvSpPr>
          <p:cNvPr id="6" name="Content Placeholder 5"/>
          <p:cNvSpPr>
            <a:spLocks noGrp="1"/>
          </p:cNvSpPr>
          <p:nvPr>
            <p:ph idx="1"/>
          </p:nvPr>
        </p:nvSpPr>
        <p:spPr>
          <a:xfrm>
            <a:off x="232011" y="693847"/>
            <a:ext cx="8748215" cy="462664"/>
          </a:xfrm>
        </p:spPr>
        <p:txBody>
          <a:bodyPr>
            <a:noAutofit/>
          </a:bodyPr>
          <a:lstStyle/>
          <a:p>
            <a:pPr marL="0" indent="0">
              <a:buNone/>
            </a:pPr>
            <a:r>
              <a:rPr lang="en-GB" sz="2400" dirty="0" smtClean="0"/>
              <a:t>‘Inventory Information’ tab of the import profile of type ‘Update Inventory’</a:t>
            </a:r>
            <a:endParaRPr lang="en-US" sz="24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36</a:t>
            </a:fld>
            <a:endParaRPr lang="en-US" dirty="0"/>
          </a:p>
        </p:txBody>
      </p:sp>
      <p:pic>
        <p:nvPicPr>
          <p:cNvPr id="4" name="Picture 3"/>
          <p:cNvPicPr>
            <a:picLocks noChangeAspect="1"/>
          </p:cNvPicPr>
          <p:nvPr/>
        </p:nvPicPr>
        <p:blipFill>
          <a:blip r:embed="rId2"/>
          <a:stretch>
            <a:fillRect/>
          </a:stretch>
        </p:blipFill>
        <p:spPr>
          <a:xfrm>
            <a:off x="192059" y="1654543"/>
            <a:ext cx="8763000" cy="4391025"/>
          </a:xfrm>
          <a:prstGeom prst="rect">
            <a:avLst/>
          </a:prstGeom>
          <a:ln>
            <a:solidFill>
              <a:schemeClr val="tx1"/>
            </a:solidFill>
          </a:ln>
        </p:spPr>
      </p:pic>
    </p:spTree>
    <p:extLst>
      <p:ext uri="{BB962C8B-B14F-4D97-AF65-F5344CB8AC3E}">
        <p14:creationId xmlns:p14="http://schemas.microsoft.com/office/powerpoint/2010/main" val="18088561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Accompanying files</a:t>
            </a:r>
            <a:endParaRPr lang="en-US" dirty="0"/>
          </a:p>
        </p:txBody>
      </p:sp>
      <p:sp>
        <p:nvSpPr>
          <p:cNvPr id="6" name="Content Placeholder 5"/>
          <p:cNvSpPr>
            <a:spLocks noGrp="1"/>
          </p:cNvSpPr>
          <p:nvPr>
            <p:ph idx="1"/>
          </p:nvPr>
        </p:nvSpPr>
        <p:spPr>
          <a:xfrm>
            <a:off x="232011" y="693847"/>
            <a:ext cx="8748215" cy="462664"/>
          </a:xfrm>
        </p:spPr>
        <p:txBody>
          <a:bodyPr>
            <a:noAutofit/>
          </a:bodyPr>
          <a:lstStyle/>
          <a:p>
            <a:pPr marL="0" indent="0">
              <a:buNone/>
            </a:pPr>
            <a:r>
              <a:rPr lang="en-GB" sz="2400" dirty="0" smtClean="0"/>
              <a:t>‘PO Line Information’ tab of the import profile of type ‘Update Inventory’</a:t>
            </a:r>
            <a:endParaRPr lang="en-US" sz="24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37</a:t>
            </a:fld>
            <a:endParaRPr lang="en-US" dirty="0"/>
          </a:p>
        </p:txBody>
      </p:sp>
      <p:pic>
        <p:nvPicPr>
          <p:cNvPr id="3" name="Picture 2"/>
          <p:cNvPicPr>
            <a:picLocks noChangeAspect="1"/>
          </p:cNvPicPr>
          <p:nvPr/>
        </p:nvPicPr>
        <p:blipFill>
          <a:blip r:embed="rId2"/>
          <a:stretch>
            <a:fillRect/>
          </a:stretch>
        </p:blipFill>
        <p:spPr>
          <a:xfrm>
            <a:off x="200025" y="2181225"/>
            <a:ext cx="8743950" cy="2495550"/>
          </a:xfrm>
          <a:prstGeom prst="rect">
            <a:avLst/>
          </a:prstGeom>
          <a:ln>
            <a:solidFill>
              <a:schemeClr val="tx1"/>
            </a:solidFill>
          </a:ln>
        </p:spPr>
      </p:pic>
    </p:spTree>
    <p:extLst>
      <p:ext uri="{BB962C8B-B14F-4D97-AF65-F5344CB8AC3E}">
        <p14:creationId xmlns:p14="http://schemas.microsoft.com/office/powerpoint/2010/main" val="34218652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Text Placeholder 2"/>
          <p:cNvSpPr>
            <a:spLocks noGrp="1"/>
          </p:cNvSpPr>
          <p:nvPr>
            <p:ph type="body" sz="quarter" idx="10"/>
          </p:nvPr>
        </p:nvSpPr>
        <p:spPr/>
        <p:txBody>
          <a:bodyPr>
            <a:normAutofit fontScale="85000" lnSpcReduction="20000"/>
          </a:bodyPr>
          <a:lstStyle/>
          <a:p>
            <a:r>
              <a:rPr lang="en-US" dirty="0" smtClean="0"/>
              <a:t>Yoel.Kortick@exlibrisgroup.com</a:t>
            </a:r>
            <a:endParaRPr lang="en-US" dirty="0"/>
          </a:p>
        </p:txBody>
      </p:sp>
    </p:spTree>
    <p:extLst>
      <p:ext uri="{BB962C8B-B14F-4D97-AF65-F5344CB8AC3E}">
        <p14:creationId xmlns:p14="http://schemas.microsoft.com/office/powerpoint/2010/main" val="2425007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"shelf-ready"? </a:t>
            </a:r>
            <a:endParaRPr lang="en-US" dirty="0"/>
          </a:p>
        </p:txBody>
      </p:sp>
      <p:sp>
        <p:nvSpPr>
          <p:cNvPr id="6" name="Content Placeholder 5"/>
          <p:cNvSpPr>
            <a:spLocks noGrp="1"/>
          </p:cNvSpPr>
          <p:nvPr>
            <p:ph idx="1"/>
          </p:nvPr>
        </p:nvSpPr>
        <p:spPr/>
        <p:txBody>
          <a:bodyPr>
            <a:normAutofit/>
          </a:bodyPr>
          <a:lstStyle/>
          <a:p>
            <a:r>
              <a:rPr lang="en-US" sz="3200" dirty="0" smtClean="0"/>
              <a:t>The primary aim of the shelf-ready process is to</a:t>
            </a:r>
          </a:p>
          <a:p>
            <a:pPr marL="514350" indent="-514350">
              <a:buFont typeface="+mj-lt"/>
              <a:buAutoNum type="arabicPeriod"/>
            </a:pPr>
            <a:r>
              <a:rPr lang="en-US" sz="3200" dirty="0" smtClean="0"/>
              <a:t>Automate both the acquisitions and metadata import processes.</a:t>
            </a:r>
          </a:p>
          <a:p>
            <a:pPr marL="514350" indent="-514350">
              <a:buFont typeface="+mj-lt"/>
              <a:buAutoNum type="arabicPeriod"/>
            </a:pPr>
            <a:r>
              <a:rPr lang="en-US" sz="3200" dirty="0" smtClean="0"/>
              <a:t>Use human resources which are typically part of the acquisitions process in a more efficient manner</a:t>
            </a:r>
          </a:p>
          <a:p>
            <a:pPr marL="0" indent="0">
              <a:buNone/>
            </a:pPr>
            <a:endParaRPr lang="en-GB" sz="3200" dirty="0"/>
          </a:p>
          <a:p>
            <a:endParaRPr lang="en-GB" sz="3200" dirty="0"/>
          </a:p>
          <a:p>
            <a:endParaRPr lang="en-US" sz="3200" dirty="0" smtClean="0"/>
          </a:p>
        </p:txBody>
      </p:sp>
      <p:sp>
        <p:nvSpPr>
          <p:cNvPr id="2" name="Slide Number Placeholder 1"/>
          <p:cNvSpPr>
            <a:spLocks noGrp="1"/>
          </p:cNvSpPr>
          <p:nvPr>
            <p:ph type="sldNum" sz="quarter" idx="12"/>
          </p:nvPr>
        </p:nvSpPr>
        <p:spPr/>
        <p:txBody>
          <a:bodyPr/>
          <a:lstStyle/>
          <a:p>
            <a:fld id="{1C146586-7EC2-481D-848F-8CE41EB2DE6C}" type="slidenum">
              <a:rPr lang="en-US" smtClean="0"/>
              <a:pPr/>
              <a:t>4</a:t>
            </a:fld>
            <a:endParaRPr lang="en-US" dirty="0"/>
          </a:p>
        </p:txBody>
      </p:sp>
    </p:spTree>
    <p:extLst>
      <p:ext uri="{BB962C8B-B14F-4D97-AF65-F5344CB8AC3E}">
        <p14:creationId xmlns:p14="http://schemas.microsoft.com/office/powerpoint/2010/main" val="2643615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"shelf-ready"?</a:t>
            </a:r>
            <a:endParaRPr lang="en-US" dirty="0"/>
          </a:p>
        </p:txBody>
      </p:sp>
      <p:sp>
        <p:nvSpPr>
          <p:cNvPr id="6" name="Content Placeholder 5"/>
          <p:cNvSpPr>
            <a:spLocks noGrp="1"/>
          </p:cNvSpPr>
          <p:nvPr>
            <p:ph idx="1"/>
          </p:nvPr>
        </p:nvSpPr>
        <p:spPr/>
        <p:txBody>
          <a:bodyPr>
            <a:normAutofit/>
          </a:bodyPr>
          <a:lstStyle/>
          <a:p>
            <a:r>
              <a:rPr lang="en-GB" sz="3200" dirty="0"/>
              <a:t>Typically when purchasing a book it may take much manual effort to get it to the shelf for patron use</a:t>
            </a:r>
          </a:p>
          <a:p>
            <a:r>
              <a:rPr lang="en-GB" sz="3200" dirty="0"/>
              <a:t>Shelf-ready aims to shift that processing from the library to the vendor.</a:t>
            </a:r>
          </a:p>
          <a:p>
            <a:r>
              <a:rPr lang="en-GB" sz="3200" dirty="0"/>
              <a:t>Instead of the library investing resources in copy cataloging</a:t>
            </a:r>
            <a:r>
              <a:rPr lang="en-GB" sz="3200" dirty="0" smtClean="0"/>
              <a:t>, </a:t>
            </a:r>
            <a:r>
              <a:rPr lang="en-GB" sz="3200" dirty="0"/>
              <a:t>barcoding and labeling books, the vendor will do </a:t>
            </a:r>
            <a:r>
              <a:rPr lang="en-GB" sz="3200" dirty="0" smtClean="0"/>
              <a:t>it.</a:t>
            </a:r>
          </a:p>
          <a:p>
            <a:r>
              <a:rPr lang="en-GB" sz="3200" dirty="0" smtClean="0"/>
              <a:t>The </a:t>
            </a:r>
            <a:r>
              <a:rPr lang="en-GB" sz="3200" dirty="0"/>
              <a:t>book will arrive to the library “shelf-ready”.</a:t>
            </a:r>
          </a:p>
          <a:p>
            <a:endParaRPr lang="en-GB" sz="3200" dirty="0"/>
          </a:p>
          <a:p>
            <a:endParaRPr lang="en-US" sz="3200" dirty="0" smtClean="0"/>
          </a:p>
        </p:txBody>
      </p:sp>
      <p:sp>
        <p:nvSpPr>
          <p:cNvPr id="2" name="Slide Number Placeholder 1"/>
          <p:cNvSpPr>
            <a:spLocks noGrp="1"/>
          </p:cNvSpPr>
          <p:nvPr>
            <p:ph type="sldNum" sz="quarter" idx="12"/>
          </p:nvPr>
        </p:nvSpPr>
        <p:spPr/>
        <p:txBody>
          <a:bodyPr/>
          <a:lstStyle/>
          <a:p>
            <a:fld id="{1C146586-7EC2-481D-848F-8CE41EB2DE6C}" type="slidenum">
              <a:rPr lang="en-US" smtClean="0"/>
              <a:pPr/>
              <a:t>5</a:t>
            </a:fld>
            <a:endParaRPr lang="en-US" dirty="0"/>
          </a:p>
        </p:txBody>
      </p:sp>
    </p:spTree>
    <p:extLst>
      <p:ext uri="{BB962C8B-B14F-4D97-AF65-F5344CB8AC3E}">
        <p14:creationId xmlns:p14="http://schemas.microsoft.com/office/powerpoint/2010/main" val="1683907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"shelf-ready"?</a:t>
            </a:r>
            <a:endParaRPr lang="en-US" dirty="0"/>
          </a:p>
        </p:txBody>
      </p:sp>
      <p:sp>
        <p:nvSpPr>
          <p:cNvPr id="6" name="Content Placeholder 5"/>
          <p:cNvSpPr>
            <a:spLocks noGrp="1"/>
          </p:cNvSpPr>
          <p:nvPr>
            <p:ph idx="1"/>
          </p:nvPr>
        </p:nvSpPr>
        <p:spPr/>
        <p:txBody>
          <a:bodyPr>
            <a:normAutofit/>
          </a:bodyPr>
          <a:lstStyle/>
          <a:p>
            <a:r>
              <a:rPr lang="en-US" sz="3200" dirty="0" smtClean="0"/>
              <a:t>In addition to this presentation you may wish to also see the document “</a:t>
            </a:r>
            <a:r>
              <a:rPr lang="en-GB" sz="3200" dirty="0"/>
              <a:t>Dawson Shelf </a:t>
            </a:r>
            <a:r>
              <a:rPr lang="en-GB" sz="3200" dirty="0" smtClean="0"/>
              <a:t>Ready Best Practices” which relates specifically to using the shelf-ready process with the vendor Dawson.</a:t>
            </a:r>
          </a:p>
          <a:p>
            <a:r>
              <a:rPr lang="en-US" sz="3200" dirty="0" smtClean="0"/>
              <a:t>It is referred to in the On Line help at ‘</a:t>
            </a:r>
            <a:r>
              <a:rPr lang="en-GB" sz="3200" dirty="0"/>
              <a:t>Managing Record Imports Using Profiles </a:t>
            </a:r>
            <a:r>
              <a:rPr lang="en-GB" sz="3200" dirty="0" smtClean="0"/>
              <a:t>&gt; </a:t>
            </a:r>
            <a:r>
              <a:rPr lang="en-GB" sz="3200" dirty="0"/>
              <a:t>Configuring New Import Profiles </a:t>
            </a:r>
            <a:r>
              <a:rPr lang="en-GB" sz="3200" dirty="0" smtClean="0"/>
              <a:t>&gt; </a:t>
            </a:r>
            <a:r>
              <a:rPr lang="en-GB" sz="3200" dirty="0"/>
              <a:t>Profile </a:t>
            </a:r>
            <a:r>
              <a:rPr lang="en-GB" sz="3200" dirty="0" smtClean="0"/>
              <a:t>Types’</a:t>
            </a:r>
            <a:endParaRPr lang="en-GB" sz="3200" dirty="0"/>
          </a:p>
          <a:p>
            <a:endParaRPr lang="en-GB" sz="3200" dirty="0"/>
          </a:p>
          <a:p>
            <a:endParaRPr lang="en-US" sz="3200" dirty="0" smtClean="0"/>
          </a:p>
        </p:txBody>
      </p:sp>
      <p:sp>
        <p:nvSpPr>
          <p:cNvPr id="2" name="Slide Number Placeholder 1"/>
          <p:cNvSpPr>
            <a:spLocks noGrp="1"/>
          </p:cNvSpPr>
          <p:nvPr>
            <p:ph type="sldNum" sz="quarter" idx="12"/>
          </p:nvPr>
        </p:nvSpPr>
        <p:spPr/>
        <p:txBody>
          <a:bodyPr/>
          <a:lstStyle/>
          <a:p>
            <a:fld id="{1C146586-7EC2-481D-848F-8CE41EB2DE6C}" type="slidenum">
              <a:rPr lang="en-US" smtClean="0"/>
              <a:pPr/>
              <a:t>6</a:t>
            </a:fld>
            <a:endParaRPr lang="en-US" dirty="0"/>
          </a:p>
        </p:txBody>
      </p:sp>
    </p:spTree>
    <p:extLst>
      <p:ext uri="{BB962C8B-B14F-4D97-AF65-F5344CB8AC3E}">
        <p14:creationId xmlns:p14="http://schemas.microsoft.com/office/powerpoint/2010/main" val="2885442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Agenda</a:t>
            </a:r>
            <a:endParaRPr lang="en-US" dirty="0"/>
          </a:p>
        </p:txBody>
      </p:sp>
      <p:grpSp>
        <p:nvGrpSpPr>
          <p:cNvPr id="16" name="Group 15"/>
          <p:cNvGrpSpPr/>
          <p:nvPr/>
        </p:nvGrpSpPr>
        <p:grpSpPr>
          <a:xfrm>
            <a:off x="109348" y="1087734"/>
            <a:ext cx="986977" cy="986977"/>
            <a:chOff x="109348" y="1231363"/>
            <a:chExt cx="986977" cy="986977"/>
          </a:xfrm>
        </p:grpSpPr>
        <p:sp>
          <p:nvSpPr>
            <p:cNvPr id="17" name="Oval 16"/>
            <p:cNvSpPr/>
            <p:nvPr/>
          </p:nvSpPr>
          <p:spPr>
            <a:xfrm>
              <a:off x="145636" y="126765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18" name="קשת מלאה 15"/>
            <p:cNvSpPr/>
            <p:nvPr/>
          </p:nvSpPr>
          <p:spPr>
            <a:xfrm rot="305064">
              <a:off x="109348" y="1231363"/>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19" name="Oval 18"/>
            <p:cNvSpPr/>
            <p:nvPr/>
          </p:nvSpPr>
          <p:spPr>
            <a:xfrm>
              <a:off x="205672" y="1327687"/>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grpSp>
      <p:sp>
        <p:nvSpPr>
          <p:cNvPr id="20" name="Text Placeholder 14"/>
          <p:cNvSpPr txBox="1">
            <a:spLocks/>
          </p:cNvSpPr>
          <p:nvPr/>
        </p:nvSpPr>
        <p:spPr>
          <a:xfrm>
            <a:off x="1311922" y="1261182"/>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What is "shelf-ready"?</a:t>
            </a:r>
            <a:endParaRPr lang="en-US" dirty="0"/>
          </a:p>
        </p:txBody>
      </p:sp>
      <p:grpSp>
        <p:nvGrpSpPr>
          <p:cNvPr id="21" name="Group 20"/>
          <p:cNvGrpSpPr/>
          <p:nvPr/>
        </p:nvGrpSpPr>
        <p:grpSpPr>
          <a:xfrm>
            <a:off x="109348" y="2093834"/>
            <a:ext cx="986977" cy="986977"/>
            <a:chOff x="109348" y="2301078"/>
            <a:chExt cx="986977" cy="986977"/>
          </a:xfrm>
        </p:grpSpPr>
        <p:sp>
          <p:nvSpPr>
            <p:cNvPr id="22" name="Oval 21"/>
            <p:cNvSpPr/>
            <p:nvPr/>
          </p:nvSpPr>
          <p:spPr>
            <a:xfrm>
              <a:off x="145636" y="2337366"/>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23" name="קשת מלאה 15"/>
            <p:cNvSpPr/>
            <p:nvPr/>
          </p:nvSpPr>
          <p:spPr>
            <a:xfrm rot="2819799">
              <a:off x="109348" y="2301078"/>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24" name="Oval 23"/>
            <p:cNvSpPr/>
            <p:nvPr/>
          </p:nvSpPr>
          <p:spPr>
            <a:xfrm>
              <a:off x="205672" y="2397402"/>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2</a:t>
              </a:r>
              <a:endParaRPr lang="en-US" sz="3600" b="1" dirty="0">
                <a:latin typeface="+mn-lt"/>
              </a:endParaRPr>
            </a:p>
          </p:txBody>
        </p:sp>
      </p:grpSp>
      <p:grpSp>
        <p:nvGrpSpPr>
          <p:cNvPr id="25" name="Group 24"/>
          <p:cNvGrpSpPr/>
          <p:nvPr/>
        </p:nvGrpSpPr>
        <p:grpSpPr>
          <a:xfrm>
            <a:off x="109348" y="3078344"/>
            <a:ext cx="986977" cy="986977"/>
            <a:chOff x="109348" y="3370793"/>
            <a:chExt cx="986977" cy="986977"/>
          </a:xfrm>
        </p:grpSpPr>
        <p:sp>
          <p:nvSpPr>
            <p:cNvPr id="26" name="Oval 25"/>
            <p:cNvSpPr/>
            <p:nvPr/>
          </p:nvSpPr>
          <p:spPr>
            <a:xfrm>
              <a:off x="145636" y="340708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27" name="קשת מלאה 15"/>
            <p:cNvSpPr/>
            <p:nvPr/>
          </p:nvSpPr>
          <p:spPr>
            <a:xfrm rot="4409434">
              <a:off x="109348" y="3370793"/>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28" name="Oval 27"/>
            <p:cNvSpPr/>
            <p:nvPr/>
          </p:nvSpPr>
          <p:spPr>
            <a:xfrm>
              <a:off x="205672" y="3467117"/>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3</a:t>
              </a:r>
              <a:endParaRPr lang="en-US" sz="3600" b="1" dirty="0">
                <a:latin typeface="+mn-lt"/>
              </a:endParaRPr>
            </a:p>
          </p:txBody>
        </p:sp>
      </p:grpSp>
      <p:grpSp>
        <p:nvGrpSpPr>
          <p:cNvPr id="29" name="Group 28"/>
          <p:cNvGrpSpPr/>
          <p:nvPr/>
        </p:nvGrpSpPr>
        <p:grpSpPr>
          <a:xfrm>
            <a:off x="109348" y="4086588"/>
            <a:ext cx="986977" cy="986977"/>
            <a:chOff x="109348" y="4440508"/>
            <a:chExt cx="986977" cy="986977"/>
          </a:xfrm>
        </p:grpSpPr>
        <p:sp>
          <p:nvSpPr>
            <p:cNvPr id="30" name="Oval 29"/>
            <p:cNvSpPr/>
            <p:nvPr/>
          </p:nvSpPr>
          <p:spPr>
            <a:xfrm>
              <a:off x="145636" y="4476796"/>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31" name="קשת מלאה 15"/>
            <p:cNvSpPr/>
            <p:nvPr/>
          </p:nvSpPr>
          <p:spPr>
            <a:xfrm rot="5930780">
              <a:off x="109348" y="4440508"/>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32" name="Oval 31"/>
            <p:cNvSpPr/>
            <p:nvPr/>
          </p:nvSpPr>
          <p:spPr>
            <a:xfrm>
              <a:off x="205672" y="4536832"/>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4</a:t>
              </a:r>
              <a:endParaRPr lang="en-US" sz="3600" b="1" dirty="0">
                <a:latin typeface="+mn-lt"/>
              </a:endParaRPr>
            </a:p>
          </p:txBody>
        </p:sp>
      </p:grpSp>
      <p:sp>
        <p:nvSpPr>
          <p:cNvPr id="33" name="Text Placeholder 14"/>
          <p:cNvSpPr txBox="1">
            <a:spLocks/>
          </p:cNvSpPr>
          <p:nvPr/>
        </p:nvSpPr>
        <p:spPr>
          <a:xfrm>
            <a:off x="1311922" y="2272029"/>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dirty="0" smtClean="0"/>
              <a:t>"Shelf-ready" in Alma</a:t>
            </a:r>
            <a:endParaRPr lang="en-US" sz="2600" dirty="0"/>
          </a:p>
        </p:txBody>
      </p:sp>
      <p:sp>
        <p:nvSpPr>
          <p:cNvPr id="34" name="Text Placeholder 14"/>
          <p:cNvSpPr txBox="1">
            <a:spLocks/>
          </p:cNvSpPr>
          <p:nvPr/>
        </p:nvSpPr>
        <p:spPr>
          <a:xfrm>
            <a:off x="1311922" y="3282876"/>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A real example - the initial order creation</a:t>
            </a:r>
            <a:endParaRPr lang="en-GB" dirty="0"/>
          </a:p>
        </p:txBody>
      </p:sp>
      <p:sp>
        <p:nvSpPr>
          <p:cNvPr id="35" name="Text Placeholder 14"/>
          <p:cNvSpPr txBox="1">
            <a:spLocks/>
          </p:cNvSpPr>
          <p:nvPr/>
        </p:nvSpPr>
        <p:spPr>
          <a:xfrm>
            <a:off x="1311922" y="4293723"/>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A real example - the update inventory and arrival</a:t>
            </a:r>
            <a:endParaRPr lang="en-US" dirty="0"/>
          </a:p>
        </p:txBody>
      </p:sp>
      <p:grpSp>
        <p:nvGrpSpPr>
          <p:cNvPr id="36" name="Group 35"/>
          <p:cNvGrpSpPr/>
          <p:nvPr/>
        </p:nvGrpSpPr>
        <p:grpSpPr>
          <a:xfrm>
            <a:off x="109348" y="5131121"/>
            <a:ext cx="986977" cy="986977"/>
            <a:chOff x="109348" y="5425019"/>
            <a:chExt cx="986977" cy="986977"/>
          </a:xfrm>
        </p:grpSpPr>
        <p:sp>
          <p:nvSpPr>
            <p:cNvPr id="37" name="Oval 36"/>
            <p:cNvSpPr/>
            <p:nvPr/>
          </p:nvSpPr>
          <p:spPr>
            <a:xfrm>
              <a:off x="145636" y="5461307"/>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38" name="קשת מלאה 15"/>
            <p:cNvSpPr/>
            <p:nvPr/>
          </p:nvSpPr>
          <p:spPr>
            <a:xfrm rot="7002521">
              <a:off x="109348" y="5425019"/>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39" name="Oval 38"/>
            <p:cNvSpPr/>
            <p:nvPr/>
          </p:nvSpPr>
          <p:spPr>
            <a:xfrm>
              <a:off x="205672" y="5521343"/>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5</a:t>
              </a:r>
              <a:endParaRPr lang="en-US" sz="3600" b="1" dirty="0">
                <a:latin typeface="+mn-lt"/>
              </a:endParaRPr>
            </a:p>
          </p:txBody>
        </p:sp>
      </p:grpSp>
      <p:sp>
        <p:nvSpPr>
          <p:cNvPr id="40" name="Text Placeholder 14"/>
          <p:cNvSpPr txBox="1">
            <a:spLocks/>
          </p:cNvSpPr>
          <p:nvPr/>
        </p:nvSpPr>
        <p:spPr>
          <a:xfrm>
            <a:off x="1311922" y="5304569"/>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Accompanying files</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7</a:t>
            </a:fld>
            <a:endParaRPr lang="en-US" dirty="0"/>
          </a:p>
        </p:txBody>
      </p:sp>
    </p:spTree>
    <p:extLst>
      <p:ext uri="{BB962C8B-B14F-4D97-AF65-F5344CB8AC3E}">
        <p14:creationId xmlns:p14="http://schemas.microsoft.com/office/powerpoint/2010/main" val="3493926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"Shelf-ready" in </a:t>
            </a:r>
            <a:r>
              <a:rPr lang="en-US" dirty="0" smtClean="0"/>
              <a:t>Alma – step one of three</a:t>
            </a:r>
            <a:endParaRPr lang="en-US" dirty="0"/>
          </a:p>
        </p:txBody>
      </p:sp>
      <p:sp>
        <p:nvSpPr>
          <p:cNvPr id="6" name="Content Placeholder 5"/>
          <p:cNvSpPr>
            <a:spLocks noGrp="1"/>
          </p:cNvSpPr>
          <p:nvPr>
            <p:ph idx="1"/>
          </p:nvPr>
        </p:nvSpPr>
        <p:spPr>
          <a:xfrm>
            <a:off x="414044" y="752604"/>
            <a:ext cx="8282085" cy="5648195"/>
          </a:xfrm>
        </p:spPr>
        <p:txBody>
          <a:bodyPr>
            <a:normAutofit/>
          </a:bodyPr>
          <a:lstStyle/>
          <a:p>
            <a:r>
              <a:rPr lang="en-US" sz="2400" dirty="0" smtClean="0"/>
              <a:t>In Alma the “shelf-ready” process works as follows:</a:t>
            </a:r>
            <a:br>
              <a:rPr lang="en-US" sz="2400" dirty="0" smtClean="0"/>
            </a:br>
            <a:endParaRPr lang="en-US" sz="2400" dirty="0" smtClean="0"/>
          </a:p>
          <a:p>
            <a:pPr marL="514350" indent="-514350">
              <a:buFont typeface="+mj-lt"/>
              <a:buAutoNum type="arabicPeriod"/>
            </a:pPr>
            <a:r>
              <a:rPr lang="en-US" sz="2400" dirty="0" smtClean="0"/>
              <a:t>An acquisitions order and corresponding bibliographic record is created.  This may be done via one of the following methods</a:t>
            </a:r>
          </a:p>
          <a:p>
            <a:pPr marL="971550" lvl="1" indent="-514350">
              <a:buFont typeface="+mj-lt"/>
              <a:buAutoNum type="romanLcPeriod"/>
            </a:pPr>
            <a:r>
              <a:rPr lang="en-US" sz="2000" dirty="0" smtClean="0"/>
              <a:t>Import profile of type ‘New Order’ uploading a brief (‘skeleton’ or ‘stub’) record and EOD (Embedded Order Data)</a:t>
            </a:r>
          </a:p>
          <a:p>
            <a:pPr marL="971550" lvl="1" indent="-514350">
              <a:buFont typeface="+mj-lt"/>
              <a:buAutoNum type="romanLcPeriod"/>
            </a:pPr>
            <a:r>
              <a:rPr lang="en-US" sz="2000" dirty="0" smtClean="0"/>
              <a:t>Directly in the vendor system using an API which creates the order and corresponding bibliographic record in Alma</a:t>
            </a:r>
          </a:p>
          <a:p>
            <a:pPr marL="971550" lvl="1" indent="-514350">
              <a:buFont typeface="+mj-lt"/>
              <a:buAutoNum type="romanLcPeriod"/>
            </a:pPr>
            <a:r>
              <a:rPr lang="en-US" sz="2000" dirty="0" smtClean="0"/>
              <a:t>Manual method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8</a:t>
            </a:fld>
            <a:endParaRPr lang="en-US" dirty="0"/>
          </a:p>
        </p:txBody>
      </p:sp>
    </p:spTree>
    <p:extLst>
      <p:ext uri="{BB962C8B-B14F-4D97-AF65-F5344CB8AC3E}">
        <p14:creationId xmlns:p14="http://schemas.microsoft.com/office/powerpoint/2010/main" val="1470977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"Shelf-ready" in </a:t>
            </a:r>
            <a:r>
              <a:rPr lang="en-US" dirty="0" smtClean="0"/>
              <a:t>Alma</a:t>
            </a:r>
            <a:r>
              <a:rPr lang="en-US" dirty="0"/>
              <a:t> – step </a:t>
            </a:r>
            <a:r>
              <a:rPr lang="en-US" dirty="0" smtClean="0"/>
              <a:t>two of </a:t>
            </a:r>
            <a:r>
              <a:rPr lang="en-US" dirty="0"/>
              <a:t>three</a:t>
            </a:r>
          </a:p>
        </p:txBody>
      </p:sp>
      <p:sp>
        <p:nvSpPr>
          <p:cNvPr id="6" name="Content Placeholder 5"/>
          <p:cNvSpPr>
            <a:spLocks noGrp="1"/>
          </p:cNvSpPr>
          <p:nvPr>
            <p:ph idx="1"/>
          </p:nvPr>
        </p:nvSpPr>
        <p:spPr>
          <a:xfrm>
            <a:off x="414044" y="752604"/>
            <a:ext cx="8282085" cy="5648195"/>
          </a:xfrm>
        </p:spPr>
        <p:txBody>
          <a:bodyPr>
            <a:normAutofit/>
          </a:bodyPr>
          <a:lstStyle/>
          <a:p>
            <a:pPr marL="457200" indent="-457200">
              <a:buFont typeface="+mj-lt"/>
              <a:buAutoNum type="arabicPeriod" startAt="2"/>
            </a:pPr>
            <a:r>
              <a:rPr lang="en-US" sz="2400" dirty="0" smtClean="0"/>
              <a:t>The vendor sends a file including the originally ordered bibliographic record as well as the PO Line information and item information.</a:t>
            </a:r>
          </a:p>
          <a:p>
            <a:pPr marL="971550" lvl="1" indent="-514350">
              <a:buFont typeface="+mj-lt"/>
              <a:buAutoNum type="romanLcPeriod"/>
            </a:pPr>
            <a:r>
              <a:rPr lang="en-US" sz="2000" dirty="0" smtClean="0"/>
              <a:t>This file is imported via an import profile of type ‘update inventory’</a:t>
            </a:r>
          </a:p>
          <a:p>
            <a:pPr marL="971550" lvl="1" indent="-514350">
              <a:buFont typeface="+mj-lt"/>
              <a:buAutoNum type="romanLcPeriod"/>
            </a:pPr>
            <a:r>
              <a:rPr lang="en-GB" sz="2000" dirty="0" smtClean="0"/>
              <a:t>During </a:t>
            </a:r>
            <a:r>
              <a:rPr lang="en-GB" sz="2000" dirty="0"/>
              <a:t>import a match is made on the existing POL via </a:t>
            </a:r>
            <a:r>
              <a:rPr lang="en-GB" sz="2000" dirty="0" smtClean="0"/>
              <a:t>one </a:t>
            </a:r>
            <a:r>
              <a:rPr lang="en-GB" sz="2000" dirty="0"/>
              <a:t>the following two fields:</a:t>
            </a:r>
          </a:p>
          <a:p>
            <a:pPr marL="1428750" lvl="2" indent="-514350">
              <a:buFont typeface="+mj-lt"/>
              <a:buAutoNum type="romanLcPeriod"/>
            </a:pPr>
            <a:r>
              <a:rPr lang="en-GB" dirty="0" smtClean="0"/>
              <a:t>Additional </a:t>
            </a:r>
            <a:r>
              <a:rPr lang="en-GB" dirty="0"/>
              <a:t>PO Line Reference</a:t>
            </a:r>
          </a:p>
          <a:p>
            <a:pPr marL="1428750" lvl="2" indent="-514350">
              <a:buFont typeface="+mj-lt"/>
              <a:buAutoNum type="romanLcPeriod"/>
            </a:pPr>
            <a:r>
              <a:rPr lang="en-GB" dirty="0" smtClean="0"/>
              <a:t>Vendor </a:t>
            </a:r>
            <a:r>
              <a:rPr lang="en-GB" dirty="0"/>
              <a:t>Reference Number field</a:t>
            </a:r>
          </a:p>
          <a:p>
            <a:pPr marL="971550" lvl="1" indent="-514350">
              <a:buFont typeface="+mj-lt"/>
              <a:buAutoNum type="romanLcPeriod"/>
            </a:pPr>
            <a:r>
              <a:rPr lang="en-US" sz="2000" dirty="0" smtClean="0"/>
              <a:t>The </a:t>
            </a:r>
            <a:r>
              <a:rPr lang="en-US" sz="2000" dirty="0" smtClean="0"/>
              <a:t>bibliographic record is enriched with the new record via either merge or overlay</a:t>
            </a:r>
          </a:p>
          <a:p>
            <a:pPr marL="971550" lvl="1" indent="-514350">
              <a:buFont typeface="+mj-lt"/>
              <a:buAutoNum type="romanLcPeriod"/>
            </a:pPr>
            <a:r>
              <a:rPr lang="en-US" sz="2000" dirty="0" smtClean="0"/>
              <a:t>The holdings record call number may optionally be updated</a:t>
            </a:r>
          </a:p>
          <a:p>
            <a:pPr marL="971550" lvl="1" indent="-514350">
              <a:buFont typeface="+mj-lt"/>
              <a:buAutoNum type="romanLcPeriod"/>
            </a:pPr>
            <a:r>
              <a:rPr lang="en-US" sz="2000" dirty="0" smtClean="0"/>
              <a:t>The item may optionally be marked as received</a:t>
            </a:r>
            <a:endParaRPr lang="en-US" sz="28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9</a:t>
            </a:fld>
            <a:endParaRPr lang="en-US" dirty="0"/>
          </a:p>
        </p:txBody>
      </p:sp>
    </p:spTree>
    <p:extLst>
      <p:ext uri="{BB962C8B-B14F-4D97-AF65-F5344CB8AC3E}">
        <p14:creationId xmlns:p14="http://schemas.microsoft.com/office/powerpoint/2010/main" val="2069576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Ex Libris Templat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x Libris Primo">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Ex Libris Alm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Ex Libris Voyager">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Ex Libris Rosett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Ex Libris Aleph">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Ex Libris campusM">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5387</TotalTime>
  <Words>2048</Words>
  <Application>Microsoft Office PowerPoint</Application>
  <PresentationFormat>On-screen Show (4:3)</PresentationFormat>
  <Paragraphs>269</Paragraphs>
  <Slides>38</Slides>
  <Notes>5</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38</vt:i4>
      </vt:variant>
    </vt:vector>
  </HeadingPairs>
  <TitlesOfParts>
    <vt:vector size="47" baseType="lpstr">
      <vt:lpstr>Arial</vt:lpstr>
      <vt:lpstr>Calibri</vt:lpstr>
      <vt:lpstr>1_Ex Libris Template</vt:lpstr>
      <vt:lpstr>2_Ex Libris Primo</vt:lpstr>
      <vt:lpstr>3_Ex Libris Alma</vt:lpstr>
      <vt:lpstr>4_Ex Libris Voyager</vt:lpstr>
      <vt:lpstr>5_Ex Libris Rosetta</vt:lpstr>
      <vt:lpstr>6_Ex Libris Aleph</vt:lpstr>
      <vt:lpstr>7_Ex Libris campusM</vt:lpstr>
      <vt:lpstr>Using the shelf-ready process</vt:lpstr>
      <vt:lpstr>Agenda</vt:lpstr>
      <vt:lpstr>What is "shelf-ready"?</vt:lpstr>
      <vt:lpstr>What is "shelf-ready"? </vt:lpstr>
      <vt:lpstr>What is "shelf-ready"?</vt:lpstr>
      <vt:lpstr>What is "shelf-ready"?</vt:lpstr>
      <vt:lpstr>Agenda</vt:lpstr>
      <vt:lpstr>"Shelf-ready" in Alma – step one of three</vt:lpstr>
      <vt:lpstr>"Shelf-ready" in Alma – step two of three</vt:lpstr>
      <vt:lpstr>"Shelf-ready" in Alma – step three of three</vt:lpstr>
      <vt:lpstr>Agenda</vt:lpstr>
      <vt:lpstr>A real example - the initial order creation</vt:lpstr>
      <vt:lpstr>A real example - the initial order creation</vt:lpstr>
      <vt:lpstr>A real example - the initial order creation</vt:lpstr>
      <vt:lpstr>A real example - the initial order creation</vt:lpstr>
      <vt:lpstr>A real example - the initial order creation</vt:lpstr>
      <vt:lpstr>A real example - the initial order creation</vt:lpstr>
      <vt:lpstr>A real example - the initial order creation</vt:lpstr>
      <vt:lpstr>A real example - the initial order creation</vt:lpstr>
      <vt:lpstr>A real example - the initial order creation</vt:lpstr>
      <vt:lpstr>Agenda</vt:lpstr>
      <vt:lpstr>A real example - the update inventory and arrival</vt:lpstr>
      <vt:lpstr>A real example - the update inventory and arrival</vt:lpstr>
      <vt:lpstr>A real example - the update inventory and arrival</vt:lpstr>
      <vt:lpstr>A real example - the update inventory and arrival</vt:lpstr>
      <vt:lpstr>A real example - the update inventory and arrival</vt:lpstr>
      <vt:lpstr>A real example - the update inventory and arrival</vt:lpstr>
      <vt:lpstr>A real example - the update inventory and arrival</vt:lpstr>
      <vt:lpstr>A real example - the update inventory and arrival</vt:lpstr>
      <vt:lpstr>Agenda</vt:lpstr>
      <vt:lpstr>Accompanying files</vt:lpstr>
      <vt:lpstr>Accompanying files</vt:lpstr>
      <vt:lpstr>Accompanying files</vt:lpstr>
      <vt:lpstr>Accompanying files</vt:lpstr>
      <vt:lpstr>Accompanying files</vt:lpstr>
      <vt:lpstr>Accompanying files</vt:lpstr>
      <vt:lpstr>Accompanying files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שרון דר</dc:creator>
  <cp:lastModifiedBy>Yoel Kortick</cp:lastModifiedBy>
  <cp:revision>280</cp:revision>
  <dcterms:created xsi:type="dcterms:W3CDTF">2015-04-14T20:14:13Z</dcterms:created>
  <dcterms:modified xsi:type="dcterms:W3CDTF">2015-09-21T08:14:33Z</dcterms:modified>
</cp:coreProperties>
</file>