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2"/>
  </p:notesMasterIdLst>
  <p:handoutMasterIdLst>
    <p:handoutMasterId r:id="rId23"/>
  </p:handoutMasterIdLst>
  <p:sldIdLst>
    <p:sldId id="1735" r:id="rId3"/>
    <p:sldId id="1736" r:id="rId4"/>
    <p:sldId id="1968" r:id="rId5"/>
    <p:sldId id="2138" r:id="rId6"/>
    <p:sldId id="2338" r:id="rId7"/>
    <p:sldId id="2339" r:id="rId8"/>
    <p:sldId id="1963" r:id="rId9"/>
    <p:sldId id="2279" r:id="rId10"/>
    <p:sldId id="2354" r:id="rId11"/>
    <p:sldId id="2342" r:id="rId12"/>
    <p:sldId id="2343" r:id="rId13"/>
    <p:sldId id="2355" r:id="rId14"/>
    <p:sldId id="2356" r:id="rId15"/>
    <p:sldId id="2335" r:id="rId16"/>
    <p:sldId id="2344" r:id="rId17"/>
    <p:sldId id="2306" r:id="rId18"/>
    <p:sldId id="2289" r:id="rId19"/>
    <p:sldId id="2290" r:id="rId20"/>
    <p:sldId id="170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67" autoAdjust="0"/>
  </p:normalViewPr>
  <p:slideViewPr>
    <p:cSldViewPr>
      <p:cViewPr varScale="1">
        <p:scale>
          <a:sx n="95" d="100"/>
          <a:sy n="95" d="100"/>
        </p:scale>
        <p:origin x="690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18-Aug-21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18-Aug-21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How to use the SUBSTRING function to separate out part of a column in an Alma analytics report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800199"/>
          </a:xfrm>
        </p:spPr>
        <p:txBody>
          <a:bodyPr>
            <a:noAutofit/>
          </a:bodyPr>
          <a:lstStyle/>
          <a:p>
            <a:r>
              <a:rPr lang="en-US" sz="2000" dirty="0"/>
              <a:t>Then we will choose “Insert Function”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1C1D0-C5AA-46D9-8DFC-23247240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91" y="1672691"/>
            <a:ext cx="5610225" cy="273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39F102-2FF9-4271-AB3D-8541D4844544}"/>
              </a:ext>
            </a:extLst>
          </p:cNvPr>
          <p:cNvSpPr/>
          <p:nvPr/>
        </p:nvSpPr>
        <p:spPr>
          <a:xfrm>
            <a:off x="1835696" y="408391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9AD122-9189-4457-8483-62838550009F}"/>
              </a:ext>
            </a:extLst>
          </p:cNvPr>
          <p:cNvCxnSpPr/>
          <p:nvPr/>
        </p:nvCxnSpPr>
        <p:spPr>
          <a:xfrm>
            <a:off x="2195736" y="3147814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22BFAD-B3E4-4CA8-A9F6-D88FD984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082" y="1092733"/>
            <a:ext cx="3960440" cy="371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576064"/>
          </a:xfrm>
        </p:spPr>
        <p:txBody>
          <a:bodyPr>
            <a:noAutofit/>
          </a:bodyPr>
          <a:lstStyle/>
          <a:p>
            <a:r>
              <a:rPr lang="en-US" dirty="0"/>
              <a:t>Under the “String” section we will choose “Substring”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3C574-B92C-4FCC-80C3-7939020B0C0F}"/>
              </a:ext>
            </a:extLst>
          </p:cNvPr>
          <p:cNvSpPr txBox="1"/>
          <p:nvPr/>
        </p:nvSpPr>
        <p:spPr>
          <a:xfrm>
            <a:off x="6544491" y="2624861"/>
            <a:ext cx="22468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already see an example of what the syntax should be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613594-E2C7-4D57-8FFE-0E1AF7A90402}"/>
              </a:ext>
            </a:extLst>
          </p:cNvPr>
          <p:cNvCxnSpPr/>
          <p:nvPr/>
        </p:nvCxnSpPr>
        <p:spPr bwMode="auto">
          <a:xfrm flipH="1">
            <a:off x="4687974" y="2945884"/>
            <a:ext cx="17765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6BCB4B-D497-4146-874C-D6DAFF3F1D18}"/>
              </a:ext>
            </a:extLst>
          </p:cNvPr>
          <p:cNvSpPr/>
          <p:nvPr/>
        </p:nvSpPr>
        <p:spPr bwMode="auto">
          <a:xfrm>
            <a:off x="3419872" y="2030823"/>
            <a:ext cx="751547" cy="2480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7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D44C5C-12B2-4C7E-B08A-9E02790028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709514"/>
            <a:ext cx="7992374" cy="926131"/>
          </a:xfrm>
        </p:spPr>
        <p:txBody>
          <a:bodyPr>
            <a:normAutofit/>
          </a:bodyPr>
          <a:lstStyle/>
          <a:p>
            <a:r>
              <a:rPr lang="en-US" dirty="0"/>
              <a:t>Now we see that we have: SUBSTRING("Loan Date"."Loan Time" FROM </a:t>
            </a:r>
            <a:r>
              <a:rPr lang="en-US" dirty="0" err="1"/>
              <a:t>startPos</a:t>
            </a:r>
            <a:r>
              <a:rPr lang="en-US" dirty="0"/>
              <a:t> FOR length)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3E4DE-2491-464D-A369-6FAEA8FD0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985592"/>
            <a:ext cx="5505450" cy="247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13EE2F-D971-4741-B5BB-DAD5274714E6}"/>
              </a:ext>
            </a:extLst>
          </p:cNvPr>
          <p:cNvSpPr/>
          <p:nvPr/>
        </p:nvSpPr>
        <p:spPr>
          <a:xfrm>
            <a:off x="3995936" y="3723878"/>
            <a:ext cx="3168352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1E248-4B1D-4063-93F5-5F82ED20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22" y="1726371"/>
            <a:ext cx="4972050" cy="2724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D44C5C-12B2-4C7E-B08A-9E02790028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709514"/>
            <a:ext cx="7992374" cy="926131"/>
          </a:xfrm>
        </p:spPr>
        <p:txBody>
          <a:bodyPr>
            <a:normAutofit/>
          </a:bodyPr>
          <a:lstStyle/>
          <a:p>
            <a:pPr rtl="0"/>
            <a:r>
              <a:rPr lang="en-US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Change it to SUBSTRING("Loan Date"."Loan Time" FROM 0 FOR 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3EE2F-D971-4741-B5BB-DAD5274714E6}"/>
              </a:ext>
            </a:extLst>
          </p:cNvPr>
          <p:cNvSpPr/>
          <p:nvPr/>
        </p:nvSpPr>
        <p:spPr>
          <a:xfrm>
            <a:off x="3995936" y="3795886"/>
            <a:ext cx="3168352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75ADB-5765-44DD-8B75-CD63BEB79872}"/>
              </a:ext>
            </a:extLst>
          </p:cNvPr>
          <p:cNvSpPr txBox="1"/>
          <p:nvPr/>
        </p:nvSpPr>
        <p:spPr>
          <a:xfrm>
            <a:off x="6544491" y="1275606"/>
            <a:ext cx="22468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also changed the column header from “Loan Time” to “Loan Hour”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8AF6D2-37D7-4F3C-86E9-1D9BEEED2D6C}"/>
              </a:ext>
            </a:extLst>
          </p:cNvPr>
          <p:cNvCxnSpPr/>
          <p:nvPr/>
        </p:nvCxnSpPr>
        <p:spPr bwMode="auto">
          <a:xfrm>
            <a:off x="7341326" y="2475935"/>
            <a:ext cx="0" cy="4594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AF50E-F324-4B6F-8010-03676C0B2D66}"/>
              </a:ext>
            </a:extLst>
          </p:cNvPr>
          <p:cNvCxnSpPr/>
          <p:nvPr/>
        </p:nvCxnSpPr>
        <p:spPr bwMode="auto">
          <a:xfrm flipH="1">
            <a:off x="4702629" y="2909236"/>
            <a:ext cx="26517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080831-45C0-4623-AF2A-B3635B5D02EE}"/>
              </a:ext>
            </a:extLst>
          </p:cNvPr>
          <p:cNvSpPr txBox="1"/>
          <p:nvPr/>
        </p:nvSpPr>
        <p:spPr>
          <a:xfrm>
            <a:off x="104502" y="2335197"/>
            <a:ext cx="21423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SUBSTRING syntax to get the “Loan Hour”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ADB5EF-2CE4-4B27-8ED2-89DA8C384D16}"/>
              </a:ext>
            </a:extLst>
          </p:cNvPr>
          <p:cNvCxnSpPr/>
          <p:nvPr/>
        </p:nvCxnSpPr>
        <p:spPr bwMode="auto">
          <a:xfrm>
            <a:off x="1031966" y="4019579"/>
            <a:ext cx="286076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B8436E-1358-41E6-AFAA-C4B547E55D8D}"/>
              </a:ext>
            </a:extLst>
          </p:cNvPr>
          <p:cNvCxnSpPr/>
          <p:nvPr/>
        </p:nvCxnSpPr>
        <p:spPr bwMode="auto">
          <a:xfrm>
            <a:off x="1031966" y="3258527"/>
            <a:ext cx="0" cy="7610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147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C172277-91DE-4524-B7EE-1271D81C8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33" y="952997"/>
            <a:ext cx="8634549" cy="31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The syntax</a:t>
            </a:r>
            <a:br>
              <a:rPr lang="en-US" dirty="0"/>
            </a:br>
            <a:r>
              <a:rPr lang="en-US" sz="2000" b="0" i="0" u="none" strike="noStrike" kern="1200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SUBSTRING("Loan Date"."Loan Time" FROM 0 FOR 2)</a:t>
            </a:r>
            <a:br>
              <a:rPr lang="en-US" sz="2000" b="0" i="0" u="none" strike="noStrike" kern="1200" baseline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means “start at position 0 (the beginning) and take 2 characters”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463AA1-ED9D-43C9-B111-99E575A4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253838"/>
            <a:ext cx="5162550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A98B8A-2C9E-4C03-943B-716810B6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06" y="771550"/>
            <a:ext cx="8424936" cy="66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Now in the results tab we have the hour instead of the full time.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A5090-2303-4E46-B2CF-3ABE3A164DD3}"/>
              </a:ext>
            </a:extLst>
          </p:cNvPr>
          <p:cNvSpPr/>
          <p:nvPr/>
        </p:nvSpPr>
        <p:spPr bwMode="auto">
          <a:xfrm>
            <a:off x="2627784" y="2222565"/>
            <a:ext cx="720080" cy="25191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Creating a graph based on the SUBSTRING function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BFC7C57B-1108-4EE5-A9E2-53DD6CD94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07" y="-20538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graph based on the SUBSTRING function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CEC2BE0-32D0-47DD-8308-42CF94B8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06" y="706710"/>
            <a:ext cx="7992374" cy="7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In order to be able to evaluate the loans per hour in a clear visual manner we can add a graph based on the SUBSTRING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62A74-B329-4732-BCFA-34A43A1C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87" y="1707654"/>
            <a:ext cx="3164625" cy="3040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1FEA99-511F-442F-9CB8-77BDB25DAB59}"/>
              </a:ext>
            </a:extLst>
          </p:cNvPr>
          <p:cNvSpPr/>
          <p:nvPr/>
        </p:nvSpPr>
        <p:spPr>
          <a:xfrm>
            <a:off x="2987824" y="1707654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D1283-EBF0-4135-8B2E-407E0A5915AD}"/>
              </a:ext>
            </a:extLst>
          </p:cNvPr>
          <p:cNvSpPr/>
          <p:nvPr/>
        </p:nvSpPr>
        <p:spPr>
          <a:xfrm>
            <a:off x="2987824" y="350785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C5DDD-ABE2-4C76-8B43-72306C2EBC8F}"/>
              </a:ext>
            </a:extLst>
          </p:cNvPr>
          <p:cNvSpPr/>
          <p:nvPr/>
        </p:nvSpPr>
        <p:spPr>
          <a:xfrm>
            <a:off x="4302217" y="1707654"/>
            <a:ext cx="41379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graph based on the SUBSTRING function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ED657A8-6E42-439D-BFF8-69DA9DFE1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7534"/>
            <a:ext cx="86409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600" dirty="0"/>
              <a:t>We can immediately see that the peak hours are between 11 and 14.</a:t>
            </a:r>
          </a:p>
          <a:p>
            <a:r>
              <a:rPr lang="en-US" sz="1600" dirty="0"/>
              <a:t>Before 09 and after 16 are very low hours.</a:t>
            </a:r>
          </a:p>
          <a:p>
            <a:r>
              <a:rPr lang="en-US" sz="1600" dirty="0"/>
              <a:t>This can help in knowing when to allocate staff to the circulation desk.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935CA-BBB9-432A-84B6-CD66EE4A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651223"/>
            <a:ext cx="5572125" cy="3152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690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784465"/>
            <a:ext cx="5400600" cy="365949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Applying the substring function</a:t>
            </a:r>
          </a:p>
          <a:p>
            <a:pPr lvl="1"/>
            <a:r>
              <a:rPr lang="en-US" dirty="0"/>
              <a:t>Creating a graph based on the SUBSTRING function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There may be cases where the actual text appearing in a report would be more appropriate if only a certain part of it appeared.</a:t>
            </a:r>
          </a:p>
          <a:p>
            <a:r>
              <a:rPr lang="en-US" dirty="0"/>
              <a:t>For example in the fulfillment subject area there is a field “Loan </a:t>
            </a:r>
            <a:r>
              <a:rPr lang="en-US" dirty="0" err="1"/>
              <a:t>Date.Loan</a:t>
            </a:r>
            <a:r>
              <a:rPr lang="en-US" dirty="0"/>
              <a:t> Time”</a:t>
            </a:r>
          </a:p>
          <a:p>
            <a:r>
              <a:rPr lang="en-US" dirty="0"/>
              <a:t>It appears as the full time, for example 11:47:05 or 14:54:08</a:t>
            </a:r>
          </a:p>
          <a:p>
            <a:r>
              <a:rPr lang="en-US" dirty="0"/>
              <a:t>The library may however be interested in getting only the hour, therefore only the first two positions would be desired.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In the following situation, for example, the library is interested in knowing which hours the library circulation desks are most active so that they can correctly allocate staff</a:t>
            </a:r>
          </a:p>
          <a:p>
            <a:r>
              <a:rPr lang="en-US" dirty="0"/>
              <a:t>Thus they have created a report of all loans in 2020 at the “G. Etzion Library Default circulation desk” with the amount of loans and the loan 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46479"/>
            <a:ext cx="8424936" cy="673671"/>
          </a:xfrm>
        </p:spPr>
        <p:txBody>
          <a:bodyPr>
            <a:noAutofit/>
          </a:bodyPr>
          <a:lstStyle/>
          <a:p>
            <a:r>
              <a:rPr lang="en-US" sz="2000" dirty="0"/>
              <a:t>Instead of the loan time we want the loan hour. Then for example all loans in one hour will appear together instead of ‘1’ loan for each exact minute.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DBE10-FE7D-473E-8876-9D6B586C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76" y="1408383"/>
            <a:ext cx="5086350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ABDA1A-1574-48C6-A281-BE5157E3F330}"/>
              </a:ext>
            </a:extLst>
          </p:cNvPr>
          <p:cNvSpPr/>
          <p:nvPr/>
        </p:nvSpPr>
        <p:spPr>
          <a:xfrm>
            <a:off x="2656539" y="2371951"/>
            <a:ext cx="648072" cy="2494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Applying the substring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Autofit/>
          </a:bodyPr>
          <a:lstStyle/>
          <a:p>
            <a:r>
              <a:rPr lang="en-US" dirty="0"/>
              <a:t>If we want the hour from the loan time then we need to take the first two positions of the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ABDC6-35C6-4A2F-86A5-99E8A8163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847" y="2130864"/>
            <a:ext cx="1057416" cy="22253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7B5532-9608-4D11-BD03-1DBE5F7A91F4}"/>
              </a:ext>
            </a:extLst>
          </p:cNvPr>
          <p:cNvSpPr/>
          <p:nvPr/>
        </p:nvSpPr>
        <p:spPr>
          <a:xfrm>
            <a:off x="4004847" y="2130864"/>
            <a:ext cx="927193" cy="1016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2F7EB-F790-4165-802C-35AEADED6D1E}"/>
              </a:ext>
            </a:extLst>
          </p:cNvPr>
          <p:cNvSpPr/>
          <p:nvPr/>
        </p:nvSpPr>
        <p:spPr>
          <a:xfrm>
            <a:off x="4069958" y="3243518"/>
            <a:ext cx="927193" cy="1016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C8CFF-5B71-4512-9F6A-1AB4BC355259}"/>
              </a:ext>
            </a:extLst>
          </p:cNvPr>
          <p:cNvSpPr txBox="1"/>
          <p:nvPr/>
        </p:nvSpPr>
        <p:spPr>
          <a:xfrm>
            <a:off x="1331640" y="2283718"/>
            <a:ext cx="17281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the hour will be “07”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9E471-E1FF-47A6-8AFF-82F6755ED561}"/>
              </a:ext>
            </a:extLst>
          </p:cNvPr>
          <p:cNvSpPr txBox="1"/>
          <p:nvPr/>
        </p:nvSpPr>
        <p:spPr>
          <a:xfrm>
            <a:off x="1331640" y="3363838"/>
            <a:ext cx="17281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Here the hour will be “08”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3A3DE9-1D11-4BA0-A8C2-0EAA091203D6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3059832" y="2606884"/>
            <a:ext cx="945015" cy="324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0C60D0-9976-4FC4-B6EE-D20DEE3EC43F}"/>
              </a:ext>
            </a:extLst>
          </p:cNvPr>
          <p:cNvCxnSpPr/>
          <p:nvPr/>
        </p:nvCxnSpPr>
        <p:spPr>
          <a:xfrm>
            <a:off x="3071017" y="3763431"/>
            <a:ext cx="945015" cy="324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1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substring function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Autofit/>
          </a:bodyPr>
          <a:lstStyle/>
          <a:p>
            <a:r>
              <a:rPr lang="en-US" dirty="0"/>
              <a:t>In the criteria tab for Loan Time we choose “edit formula”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D355B-9A25-4837-A1E8-60EA46D28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526023"/>
            <a:ext cx="5448300" cy="2619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41157D-773C-4957-B2DE-C92EA0281EE7}"/>
              </a:ext>
            </a:extLst>
          </p:cNvPr>
          <p:cNvSpPr/>
          <p:nvPr/>
        </p:nvSpPr>
        <p:spPr>
          <a:xfrm>
            <a:off x="3563888" y="221171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CB29A-3D37-4516-8CF5-54B92A47378A}"/>
              </a:ext>
            </a:extLst>
          </p:cNvPr>
          <p:cNvSpPr/>
          <p:nvPr/>
        </p:nvSpPr>
        <p:spPr>
          <a:xfrm>
            <a:off x="3707904" y="2678150"/>
            <a:ext cx="864096" cy="253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176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21189</TotalTime>
  <Words>547</Words>
  <Application>Microsoft Office PowerPoint</Application>
  <PresentationFormat>On-screen Show (16:9)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IGeLU_2016_16X9 (1)</vt:lpstr>
      <vt:lpstr>Ex_Libris_2020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Applying the substring function</vt:lpstr>
      <vt:lpstr>Applying the substring function</vt:lpstr>
      <vt:lpstr>Applying the substring function</vt:lpstr>
      <vt:lpstr>Applying the substring function</vt:lpstr>
      <vt:lpstr>Applying the substring function</vt:lpstr>
      <vt:lpstr>Applying the substring function</vt:lpstr>
      <vt:lpstr>Applying the substring function</vt:lpstr>
      <vt:lpstr>Applying the substring function</vt:lpstr>
      <vt:lpstr>Applying the substring function</vt:lpstr>
      <vt:lpstr>Creating a graph based on the SUBSTRING function</vt:lpstr>
      <vt:lpstr>Creating a graph based on the SUBSTRING function</vt:lpstr>
      <vt:lpstr>Creating a graph based on the SUBSTRING function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1829</cp:revision>
  <dcterms:created xsi:type="dcterms:W3CDTF">2017-01-02T15:10:30Z</dcterms:created>
  <dcterms:modified xsi:type="dcterms:W3CDTF">2021-08-18T08:15:13Z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