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1719" r:id="rId2"/>
    <p:sldId id="1724" r:id="rId3"/>
    <p:sldId id="310" r:id="rId4"/>
    <p:sldId id="1740" r:id="rId5"/>
    <p:sldId id="1739" r:id="rId6"/>
    <p:sldId id="1744" r:id="rId7"/>
    <p:sldId id="1745" r:id="rId8"/>
    <p:sldId id="1746" r:id="rId9"/>
    <p:sldId id="1764" r:id="rId10"/>
    <p:sldId id="1765" r:id="rId11"/>
    <p:sldId id="1766" r:id="rId12"/>
    <p:sldId id="1767" r:id="rId13"/>
    <p:sldId id="1768" r:id="rId14"/>
    <p:sldId id="1748" r:id="rId15"/>
    <p:sldId id="1747" r:id="rId16"/>
    <p:sldId id="1769" r:id="rId17"/>
    <p:sldId id="1770" r:id="rId18"/>
    <p:sldId id="1771" r:id="rId19"/>
    <p:sldId id="1772" r:id="rId20"/>
    <p:sldId id="1773" r:id="rId21"/>
    <p:sldId id="1774" r:id="rId22"/>
    <p:sldId id="1775" r:id="rId23"/>
    <p:sldId id="1776" r:id="rId24"/>
    <p:sldId id="1782" r:id="rId25"/>
    <p:sldId id="1777" r:id="rId26"/>
    <p:sldId id="1778" r:id="rId27"/>
    <p:sldId id="1779" r:id="rId28"/>
    <p:sldId id="1780" r:id="rId29"/>
    <p:sldId id="1781" r:id="rId30"/>
    <p:sldId id="1783" r:id="rId31"/>
    <p:sldId id="1714"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B2E7E7"/>
    <a:srgbClr val="B9E0E3"/>
    <a:srgbClr val="ABDDD1"/>
    <a:srgbClr val="7CCAB7"/>
    <a:srgbClr val="486AE5"/>
    <a:srgbClr val="F4FAF9"/>
    <a:srgbClr val="C9E9E1"/>
    <a:srgbClr val="DCF1E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55" autoAdjust="0"/>
    <p:restoredTop sz="95181" autoAdjust="0"/>
  </p:normalViewPr>
  <p:slideViewPr>
    <p:cSldViewPr>
      <p:cViewPr varScale="1">
        <p:scale>
          <a:sx n="95" d="100"/>
          <a:sy n="95" d="100"/>
        </p:scale>
        <p:origin x="852" y="66"/>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10-Jun-21</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10-Jun-21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39948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245562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46735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593587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27128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45591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30388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90384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2020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15" r:id="rId4"/>
    <p:sldLayoutId id="2147483816" r:id="rId5"/>
    <p:sldLayoutId id="2147483817" r:id="rId6"/>
    <p:sldLayoutId id="2147483805" r:id="rId7"/>
    <p:sldLayoutId id="2147483768" r:id="rId8"/>
    <p:sldLayoutId id="2147483756" r:id="rId9"/>
    <p:sldLayoutId id="2147483796" r:id="rId10"/>
    <p:sldLayoutId id="2147483758" r:id="rId11"/>
    <p:sldLayoutId id="2147483791" r:id="rId12"/>
    <p:sldLayoutId id="2147483763" r:id="rId13"/>
    <p:sldLayoutId id="2147483803" r:id="rId14"/>
    <p:sldLayoutId id="2147483807" r:id="rId15"/>
    <p:sldLayoutId id="2147483804" r:id="rId16"/>
    <p:sldLayoutId id="2147483810" r:id="rId17"/>
    <p:sldLayoutId id="2147483818" r:id="rId18"/>
    <p:sldLayoutId id="2147483793" r:id="rId19"/>
    <p:sldLayoutId id="2147483802" r:id="rId20"/>
    <p:sldLayoutId id="2147483813" r:id="rId21"/>
    <p:sldLayoutId id="2147483814"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s://developers.exlibrisgroup.com/blog/alma-analytics-sql-filter-examples/" TargetMode="Externa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18B8EA02-15B7-480C-BC95-63B8284CA240}"/>
              </a:ext>
            </a:extLst>
          </p:cNvPr>
          <p:cNvSpPr>
            <a:spLocks noGrp="1"/>
          </p:cNvSpPr>
          <p:nvPr>
            <p:ph type="ctrTitle"/>
          </p:nvPr>
        </p:nvSpPr>
        <p:spPr/>
        <p:txBody>
          <a:bodyPr/>
          <a:lstStyle/>
          <a:p>
            <a:r>
              <a:rPr lang="en-US" sz="2800" dirty="0"/>
              <a:t>How to use the TIMESTAMPADD parameter to retrieve by today - X time in an Alma Analytics report</a:t>
            </a:r>
          </a:p>
        </p:txBody>
      </p:sp>
      <p:sp>
        <p:nvSpPr>
          <p:cNvPr id="19" name="Subtitle 18">
            <a:extLst>
              <a:ext uri="{FF2B5EF4-FFF2-40B4-BE49-F238E27FC236}">
                <a16:creationId xmlns:a16="http://schemas.microsoft.com/office/drawing/2014/main" id="{E8990717-767D-48BF-8C01-3D8D9819D122}"/>
              </a:ext>
            </a:extLst>
          </p:cNvPr>
          <p:cNvSpPr>
            <a:spLocks noGrp="1"/>
          </p:cNvSpPr>
          <p:nvPr>
            <p:ph type="subTitle" idx="1"/>
          </p:nvPr>
        </p:nvSpPr>
        <p:spPr>
          <a:xfrm>
            <a:off x="535709" y="4083918"/>
            <a:ext cx="5404444" cy="478380"/>
          </a:xfrm>
        </p:spPr>
        <p:txBody>
          <a:bodyPr>
            <a:normAutofit fontScale="70000" lnSpcReduction="20000"/>
          </a:bodyPr>
          <a:lstStyle/>
          <a:p>
            <a:r>
              <a:rPr lang="en-US" dirty="0"/>
              <a:t>Yoel Kortick</a:t>
            </a:r>
          </a:p>
          <a:p>
            <a:r>
              <a:rPr lang="en-US" dirty="0"/>
              <a:t>Senior Librarian</a:t>
            </a:r>
          </a:p>
        </p:txBody>
      </p:sp>
    </p:spTree>
    <p:extLst>
      <p:ext uri="{BB962C8B-B14F-4D97-AF65-F5344CB8AC3E}">
        <p14:creationId xmlns:p14="http://schemas.microsoft.com/office/powerpoint/2010/main" val="3595992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Applying the TIMESTAMPADD filter on transaction date</a:t>
            </a:r>
          </a:p>
        </p:txBody>
      </p:sp>
      <p:sp>
        <p:nvSpPr>
          <p:cNvPr id="11" name="Rectangle 3">
            <a:extLst>
              <a:ext uri="{FF2B5EF4-FFF2-40B4-BE49-F238E27FC236}">
                <a16:creationId xmlns:a16="http://schemas.microsoft.com/office/drawing/2014/main" id="{304E26FF-451A-4897-A4B2-3BE0B0F420BB}"/>
              </a:ext>
            </a:extLst>
          </p:cNvPr>
          <p:cNvSpPr txBox="1">
            <a:spLocks noChangeArrowheads="1"/>
          </p:cNvSpPr>
          <p:nvPr/>
        </p:nvSpPr>
        <p:spPr bwMode="auto">
          <a:xfrm>
            <a:off x="323528" y="699542"/>
            <a:ext cx="7992374" cy="16718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solidFill>
                <a:latin typeface="+mn-lt"/>
                <a:ea typeface="+mn-ea"/>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r>
              <a:rPr lang="en-US" sz="2000" dirty="0"/>
              <a:t>Now we see that we have: </a:t>
            </a:r>
            <a:br>
              <a:rPr lang="en-US" sz="2000" dirty="0"/>
            </a:br>
            <a:r>
              <a:rPr lang="en-US" sz="2000" dirty="0"/>
              <a:t>"Transaction </a:t>
            </a:r>
            <a:r>
              <a:rPr lang="en-US" sz="2000" dirty="0" err="1"/>
              <a:t>Date"."Transaction</a:t>
            </a:r>
            <a:r>
              <a:rPr lang="en-US" sz="2000" dirty="0"/>
              <a:t> Date" = </a:t>
            </a:r>
          </a:p>
          <a:p>
            <a:r>
              <a:rPr lang="en-US" sz="2000" dirty="0"/>
              <a:t>We need to change this to reflect the kind of date retrieval we want</a:t>
            </a:r>
          </a:p>
        </p:txBody>
      </p:sp>
      <p:pic>
        <p:nvPicPr>
          <p:cNvPr id="12" name="Picture 2">
            <a:extLst>
              <a:ext uri="{FF2B5EF4-FFF2-40B4-BE49-F238E27FC236}">
                <a16:creationId xmlns:a16="http://schemas.microsoft.com/office/drawing/2014/main" id="{B797CFDE-2C44-4E16-B988-85F73DF1C4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067694"/>
            <a:ext cx="8429761" cy="246724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761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Applying the TIMESTAMPADD filter on transaction date</a:t>
            </a:r>
          </a:p>
        </p:txBody>
      </p:sp>
      <p:sp>
        <p:nvSpPr>
          <p:cNvPr id="6" name="Rectangle 3">
            <a:extLst>
              <a:ext uri="{FF2B5EF4-FFF2-40B4-BE49-F238E27FC236}">
                <a16:creationId xmlns:a16="http://schemas.microsoft.com/office/drawing/2014/main" id="{6B535F87-E134-44A3-B80C-EA269DBD206C}"/>
              </a:ext>
            </a:extLst>
          </p:cNvPr>
          <p:cNvSpPr txBox="1">
            <a:spLocks noChangeArrowheads="1"/>
          </p:cNvSpPr>
          <p:nvPr/>
        </p:nvSpPr>
        <p:spPr bwMode="auto">
          <a:xfrm>
            <a:off x="117567" y="952996"/>
            <a:ext cx="8702905" cy="35629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solidFill>
                <a:latin typeface="+mn-lt"/>
                <a:ea typeface="+mn-ea"/>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r>
              <a:rPr lang="en-US" sz="2000" dirty="0"/>
              <a:t>If we want all transactions in the last </a:t>
            </a:r>
            <a:r>
              <a:rPr lang="en-US" sz="2000" dirty="0">
                <a:solidFill>
                  <a:srgbClr val="FF0000"/>
                </a:solidFill>
              </a:rPr>
              <a:t>14</a:t>
            </a:r>
            <a:r>
              <a:rPr lang="en-US" sz="2000" dirty="0"/>
              <a:t> </a:t>
            </a:r>
            <a:r>
              <a:rPr lang="en-US" sz="2000" dirty="0">
                <a:solidFill>
                  <a:srgbClr val="FF0000"/>
                </a:solidFill>
              </a:rPr>
              <a:t>days</a:t>
            </a:r>
            <a:r>
              <a:rPr lang="en-US" sz="2000" dirty="0"/>
              <a:t>:</a:t>
            </a:r>
            <a:br>
              <a:rPr lang="en-US" sz="2000" dirty="0"/>
            </a:br>
            <a:r>
              <a:rPr lang="en-US" sz="1100" dirty="0"/>
              <a:t>"Transaction </a:t>
            </a:r>
            <a:r>
              <a:rPr lang="en-US" sz="1100" dirty="0" err="1"/>
              <a:t>Date"."Transaction</a:t>
            </a:r>
            <a:r>
              <a:rPr lang="en-US" sz="1100" dirty="0"/>
              <a:t> Date" &gt;= TIMESTAMPADD(SQL_TSI_</a:t>
            </a:r>
            <a:r>
              <a:rPr lang="en-US" sz="1100" dirty="0">
                <a:solidFill>
                  <a:srgbClr val="FF0000"/>
                </a:solidFill>
              </a:rPr>
              <a:t>DAY</a:t>
            </a:r>
            <a:r>
              <a:rPr lang="en-US" sz="1100" dirty="0"/>
              <a:t>, -</a:t>
            </a:r>
            <a:r>
              <a:rPr lang="en-US" sz="1100" dirty="0">
                <a:solidFill>
                  <a:srgbClr val="FF0000"/>
                </a:solidFill>
              </a:rPr>
              <a:t>14</a:t>
            </a:r>
            <a:r>
              <a:rPr lang="en-US" sz="1100" dirty="0"/>
              <a:t>, CURRENT_DATE)</a:t>
            </a:r>
            <a:br>
              <a:rPr lang="en-US" sz="1100" dirty="0"/>
            </a:br>
            <a:endParaRPr lang="en-US" sz="1100" dirty="0"/>
          </a:p>
          <a:p>
            <a:r>
              <a:rPr lang="en-US" sz="2000" dirty="0"/>
              <a:t>If we want all transactions in the last </a:t>
            </a:r>
            <a:r>
              <a:rPr lang="en-US" sz="2000" dirty="0">
                <a:solidFill>
                  <a:srgbClr val="FF0000"/>
                </a:solidFill>
              </a:rPr>
              <a:t>2</a:t>
            </a:r>
            <a:r>
              <a:rPr lang="en-US" sz="2000" dirty="0"/>
              <a:t> </a:t>
            </a:r>
            <a:r>
              <a:rPr lang="en-US" sz="2000" dirty="0">
                <a:solidFill>
                  <a:srgbClr val="FF0000"/>
                </a:solidFill>
              </a:rPr>
              <a:t>years</a:t>
            </a:r>
            <a:r>
              <a:rPr lang="en-US" sz="2000" dirty="0"/>
              <a:t>:</a:t>
            </a:r>
            <a:br>
              <a:rPr lang="en-US" sz="2000" dirty="0"/>
            </a:br>
            <a:r>
              <a:rPr lang="en-US" sz="1100" dirty="0"/>
              <a:t>"Transaction </a:t>
            </a:r>
            <a:r>
              <a:rPr lang="en-US" sz="1100" dirty="0" err="1"/>
              <a:t>Date"."Transaction</a:t>
            </a:r>
            <a:r>
              <a:rPr lang="en-US" sz="1100" dirty="0"/>
              <a:t> Date" &gt;= TIMESTAMPADD(SQL_TSI_</a:t>
            </a:r>
            <a:r>
              <a:rPr lang="en-US" sz="1100" dirty="0">
                <a:solidFill>
                  <a:srgbClr val="FF0000"/>
                </a:solidFill>
              </a:rPr>
              <a:t>YEAR</a:t>
            </a:r>
            <a:r>
              <a:rPr lang="en-US" sz="1100" dirty="0"/>
              <a:t>, -</a:t>
            </a:r>
            <a:r>
              <a:rPr lang="en-US" sz="1100" dirty="0">
                <a:solidFill>
                  <a:srgbClr val="FF0000"/>
                </a:solidFill>
              </a:rPr>
              <a:t>2</a:t>
            </a:r>
            <a:r>
              <a:rPr lang="en-US" sz="1100" dirty="0"/>
              <a:t>, CURRENT_DATE)</a:t>
            </a:r>
            <a:br>
              <a:rPr lang="en-US" sz="1100" dirty="0"/>
            </a:br>
            <a:endParaRPr lang="en-US" sz="1100" dirty="0"/>
          </a:p>
          <a:p>
            <a:r>
              <a:rPr lang="en-US" sz="2000" dirty="0"/>
              <a:t>If we want all transactions in the last </a:t>
            </a:r>
            <a:r>
              <a:rPr lang="en-US" sz="2000" dirty="0">
                <a:solidFill>
                  <a:srgbClr val="FF0000"/>
                </a:solidFill>
              </a:rPr>
              <a:t>3 months</a:t>
            </a:r>
            <a:r>
              <a:rPr lang="en-US" sz="2000" dirty="0"/>
              <a:t>:</a:t>
            </a:r>
            <a:br>
              <a:rPr lang="en-US" sz="2000" dirty="0"/>
            </a:br>
            <a:r>
              <a:rPr lang="en-US" sz="1100" dirty="0"/>
              <a:t>"Transaction </a:t>
            </a:r>
            <a:r>
              <a:rPr lang="en-US" sz="1100" dirty="0" err="1"/>
              <a:t>Date"."Transaction</a:t>
            </a:r>
            <a:r>
              <a:rPr lang="en-US" sz="1100" dirty="0"/>
              <a:t> Date" &gt;= TIMESTAMPADD(SQL_TSI_</a:t>
            </a:r>
            <a:r>
              <a:rPr lang="en-US" sz="1100" dirty="0">
                <a:solidFill>
                  <a:srgbClr val="FF0000"/>
                </a:solidFill>
              </a:rPr>
              <a:t>MONTH</a:t>
            </a:r>
            <a:r>
              <a:rPr lang="en-US" sz="1100" dirty="0"/>
              <a:t>, -</a:t>
            </a:r>
            <a:r>
              <a:rPr lang="en-US" sz="1100" dirty="0">
                <a:solidFill>
                  <a:srgbClr val="FF0000"/>
                </a:solidFill>
              </a:rPr>
              <a:t>3</a:t>
            </a:r>
            <a:r>
              <a:rPr lang="en-US" sz="1100" dirty="0"/>
              <a:t>, CURRENT_DATE)</a:t>
            </a:r>
            <a:br>
              <a:rPr lang="en-US" sz="1100" dirty="0"/>
            </a:br>
            <a:endParaRPr lang="en-US" sz="1100" dirty="0"/>
          </a:p>
          <a:p>
            <a:r>
              <a:rPr lang="en-US" sz="2000" dirty="0"/>
              <a:t>If we want all transactions in the last </a:t>
            </a:r>
            <a:r>
              <a:rPr lang="en-US" sz="2000" dirty="0">
                <a:solidFill>
                  <a:srgbClr val="FF0000"/>
                </a:solidFill>
              </a:rPr>
              <a:t>1 week</a:t>
            </a:r>
            <a:r>
              <a:rPr lang="en-US" sz="2000" dirty="0"/>
              <a:t>:</a:t>
            </a:r>
            <a:br>
              <a:rPr lang="en-US" sz="2000" dirty="0"/>
            </a:br>
            <a:r>
              <a:rPr lang="en-US" sz="1100" dirty="0"/>
              <a:t>"Transaction </a:t>
            </a:r>
            <a:r>
              <a:rPr lang="en-US" sz="1100" dirty="0" err="1"/>
              <a:t>Date"."Transaction</a:t>
            </a:r>
            <a:r>
              <a:rPr lang="en-US" sz="1100" dirty="0"/>
              <a:t> Date" &gt;= TIMESTAMPADD(SQL_TSI_</a:t>
            </a:r>
            <a:r>
              <a:rPr lang="en-US" sz="1100" dirty="0">
                <a:solidFill>
                  <a:srgbClr val="FF0000"/>
                </a:solidFill>
              </a:rPr>
              <a:t>WEEK</a:t>
            </a:r>
            <a:r>
              <a:rPr lang="en-US" sz="1100" dirty="0"/>
              <a:t>, -</a:t>
            </a:r>
            <a:r>
              <a:rPr lang="en-US" sz="1100" dirty="0">
                <a:solidFill>
                  <a:srgbClr val="FF0000"/>
                </a:solidFill>
              </a:rPr>
              <a:t>1</a:t>
            </a:r>
            <a:r>
              <a:rPr lang="en-US" sz="1100" dirty="0"/>
              <a:t>, CURRENT_DATE)</a:t>
            </a:r>
          </a:p>
          <a:p>
            <a:endParaRPr lang="en-US" sz="1100" dirty="0"/>
          </a:p>
          <a:p>
            <a:r>
              <a:rPr lang="en-US" sz="2000" dirty="0"/>
              <a:t>If we want all dates between today and 1 month from now:</a:t>
            </a:r>
            <a:br>
              <a:rPr lang="en-US" sz="2000" dirty="0"/>
            </a:br>
            <a:r>
              <a:rPr lang="en-US" sz="1100" dirty="0"/>
              <a:t>"Borrower </a:t>
            </a:r>
            <a:r>
              <a:rPr lang="en-US" sz="1100" dirty="0" err="1"/>
              <a:t>Details"."Expiry</a:t>
            </a:r>
            <a:r>
              <a:rPr lang="en-US" sz="1100" dirty="0"/>
              <a:t> Date" BETWEEN (CURRENT_DATE) AND TIMESTAMPADD(SQL_TSI_MONTH, +1, CURRENT_DATE)</a:t>
            </a:r>
          </a:p>
          <a:p>
            <a:endParaRPr lang="en-US" sz="1100" dirty="0"/>
          </a:p>
          <a:p>
            <a:endParaRPr lang="en-US" sz="1100" dirty="0"/>
          </a:p>
          <a:p>
            <a:endParaRPr lang="en-US" sz="1100" dirty="0"/>
          </a:p>
        </p:txBody>
      </p:sp>
    </p:spTree>
    <p:extLst>
      <p:ext uri="{BB962C8B-B14F-4D97-AF65-F5344CB8AC3E}">
        <p14:creationId xmlns:p14="http://schemas.microsoft.com/office/powerpoint/2010/main" val="3581567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Applying the TIMESTAMPADD filter on transaction date</a:t>
            </a:r>
          </a:p>
        </p:txBody>
      </p:sp>
      <p:pic>
        <p:nvPicPr>
          <p:cNvPr id="7" name="Picture 3">
            <a:extLst>
              <a:ext uri="{FF2B5EF4-FFF2-40B4-BE49-F238E27FC236}">
                <a16:creationId xmlns:a16="http://schemas.microsoft.com/office/drawing/2014/main" id="{BE0BAF59-E9BC-40A2-BBD0-41F9BDD4E3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481" y="1251507"/>
            <a:ext cx="6987976" cy="32009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a:extLst>
              <a:ext uri="{FF2B5EF4-FFF2-40B4-BE49-F238E27FC236}">
                <a16:creationId xmlns:a16="http://schemas.microsoft.com/office/drawing/2014/main" id="{72A13FA3-1F14-46B3-947B-72479BE19CCB}"/>
              </a:ext>
            </a:extLst>
          </p:cNvPr>
          <p:cNvSpPr txBox="1">
            <a:spLocks noChangeArrowheads="1"/>
          </p:cNvSpPr>
          <p:nvPr/>
        </p:nvSpPr>
        <p:spPr bwMode="auto">
          <a:xfrm>
            <a:off x="117567" y="713826"/>
            <a:ext cx="8895804" cy="8496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solidFill>
                <a:latin typeface="+mn-lt"/>
                <a:ea typeface="+mn-ea"/>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r>
              <a:rPr lang="en-US" dirty="0"/>
              <a:t>For example here we will get all transactions in the past six months:</a:t>
            </a:r>
            <a:endParaRPr lang="en-US" sz="1200" dirty="0"/>
          </a:p>
          <a:p>
            <a:endParaRPr lang="en-US" sz="1200" dirty="0"/>
          </a:p>
          <a:p>
            <a:endParaRPr lang="en-US" sz="1200" dirty="0"/>
          </a:p>
          <a:p>
            <a:endParaRPr lang="en-US" sz="1200" dirty="0"/>
          </a:p>
        </p:txBody>
      </p:sp>
      <p:sp>
        <p:nvSpPr>
          <p:cNvPr id="9" name="Rectangle 8">
            <a:extLst>
              <a:ext uri="{FF2B5EF4-FFF2-40B4-BE49-F238E27FC236}">
                <a16:creationId xmlns:a16="http://schemas.microsoft.com/office/drawing/2014/main" id="{8B769369-C468-4918-81FF-97CE5C12CE24}"/>
              </a:ext>
            </a:extLst>
          </p:cNvPr>
          <p:cNvSpPr/>
          <p:nvPr/>
        </p:nvSpPr>
        <p:spPr bwMode="auto">
          <a:xfrm>
            <a:off x="1097280" y="4155926"/>
            <a:ext cx="6987976" cy="339627"/>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30467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Applying the TIMESTAMPADD filter on transaction date</a:t>
            </a:r>
          </a:p>
        </p:txBody>
      </p:sp>
      <p:sp>
        <p:nvSpPr>
          <p:cNvPr id="10" name="Rectangle 3">
            <a:extLst>
              <a:ext uri="{FF2B5EF4-FFF2-40B4-BE49-F238E27FC236}">
                <a16:creationId xmlns:a16="http://schemas.microsoft.com/office/drawing/2014/main" id="{D082C5BA-FF7F-4E5C-9257-7F747A58F961}"/>
              </a:ext>
            </a:extLst>
          </p:cNvPr>
          <p:cNvSpPr txBox="1">
            <a:spLocks noChangeArrowheads="1"/>
          </p:cNvSpPr>
          <p:nvPr/>
        </p:nvSpPr>
        <p:spPr bwMode="auto">
          <a:xfrm>
            <a:off x="117567" y="952996"/>
            <a:ext cx="3590337" cy="16187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solidFill>
                <a:latin typeface="+mn-lt"/>
                <a:ea typeface="+mn-ea"/>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r>
              <a:rPr lang="en-US" dirty="0"/>
              <a:t>Here we have transactions for the last six months</a:t>
            </a:r>
            <a:endParaRPr lang="en-US" sz="1200" dirty="0"/>
          </a:p>
          <a:p>
            <a:endParaRPr lang="en-US" sz="1200" dirty="0"/>
          </a:p>
          <a:p>
            <a:endParaRPr lang="en-US" sz="1200" dirty="0"/>
          </a:p>
          <a:p>
            <a:endParaRPr lang="en-US" sz="1200" dirty="0"/>
          </a:p>
        </p:txBody>
      </p:sp>
      <p:pic>
        <p:nvPicPr>
          <p:cNvPr id="11" name="Picture 4">
            <a:extLst>
              <a:ext uri="{FF2B5EF4-FFF2-40B4-BE49-F238E27FC236}">
                <a16:creationId xmlns:a16="http://schemas.microsoft.com/office/drawing/2014/main" id="{C5D3AA07-3BB8-47ED-8C82-DABC0A7B5E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6426" y="719137"/>
            <a:ext cx="4695825" cy="3705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6498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3BB630-3901-4F26-A9B7-20A7998E37D8}"/>
              </a:ext>
            </a:extLst>
          </p:cNvPr>
          <p:cNvSpPr>
            <a:spLocks noGrp="1"/>
          </p:cNvSpPr>
          <p:nvPr>
            <p:ph type="ctrTitle"/>
          </p:nvPr>
        </p:nvSpPr>
        <p:spPr>
          <a:xfrm>
            <a:off x="526473" y="3319778"/>
            <a:ext cx="8005967" cy="1240583"/>
          </a:xfrm>
        </p:spPr>
        <p:txBody>
          <a:bodyPr/>
          <a:lstStyle/>
          <a:p>
            <a:r>
              <a:rPr lang="en-US" dirty="0"/>
              <a:t>Applying the TIMESTAMPADD filter on loan date</a:t>
            </a:r>
          </a:p>
        </p:txBody>
      </p:sp>
      <p:sp>
        <p:nvSpPr>
          <p:cNvPr id="3" name="Slide Number Placeholder 2">
            <a:extLst>
              <a:ext uri="{FF2B5EF4-FFF2-40B4-BE49-F238E27FC236}">
                <a16:creationId xmlns:a16="http://schemas.microsoft.com/office/drawing/2014/main" id="{2CDC80CB-652D-4649-8D8E-5F58E4AA95D6}"/>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Tree>
    <p:extLst>
      <p:ext uri="{BB962C8B-B14F-4D97-AF65-F5344CB8AC3E}">
        <p14:creationId xmlns:p14="http://schemas.microsoft.com/office/powerpoint/2010/main" val="31450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Applying the TIMESTAMPADD filter on loan date</a:t>
            </a:r>
          </a:p>
        </p:txBody>
      </p:sp>
      <p:sp>
        <p:nvSpPr>
          <p:cNvPr id="9" name="Rectangle 3">
            <a:extLst>
              <a:ext uri="{FF2B5EF4-FFF2-40B4-BE49-F238E27FC236}">
                <a16:creationId xmlns:a16="http://schemas.microsoft.com/office/drawing/2014/main" id="{00A1F8DF-E023-4773-B870-CF1FA61476C1}"/>
              </a:ext>
            </a:extLst>
          </p:cNvPr>
          <p:cNvSpPr txBox="1">
            <a:spLocks noChangeArrowheads="1"/>
          </p:cNvSpPr>
          <p:nvPr/>
        </p:nvSpPr>
        <p:spPr bwMode="auto">
          <a:xfrm>
            <a:off x="339634" y="952997"/>
            <a:ext cx="7992374" cy="33054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solidFill>
                <a:latin typeface="+mn-lt"/>
                <a:ea typeface="+mn-ea"/>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r>
              <a:rPr lang="en-US" dirty="0"/>
              <a:t>Now the library will make a report of the total amount of loans made at a circulation desk of the main library within different time spans</a:t>
            </a:r>
          </a:p>
          <a:p>
            <a:r>
              <a:rPr lang="en-US" dirty="0"/>
              <a:t>This will include</a:t>
            </a:r>
          </a:p>
          <a:p>
            <a:pPr lvl="1"/>
            <a:r>
              <a:rPr lang="en-US" dirty="0"/>
              <a:t>In the last week</a:t>
            </a:r>
          </a:p>
          <a:p>
            <a:pPr lvl="1"/>
            <a:r>
              <a:rPr lang="en-US" dirty="0"/>
              <a:t>In the last month</a:t>
            </a:r>
          </a:p>
          <a:p>
            <a:pPr lvl="1"/>
            <a:r>
              <a:rPr lang="en-US" dirty="0"/>
              <a:t>In the last year</a:t>
            </a:r>
          </a:p>
        </p:txBody>
      </p:sp>
    </p:spTree>
    <p:extLst>
      <p:ext uri="{BB962C8B-B14F-4D97-AF65-F5344CB8AC3E}">
        <p14:creationId xmlns:p14="http://schemas.microsoft.com/office/powerpoint/2010/main" val="267017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Applying the TIMESTAMPADD filter on loan date</a:t>
            </a:r>
          </a:p>
        </p:txBody>
      </p:sp>
      <p:sp>
        <p:nvSpPr>
          <p:cNvPr id="4" name="Rectangle 3">
            <a:extLst>
              <a:ext uri="{FF2B5EF4-FFF2-40B4-BE49-F238E27FC236}">
                <a16:creationId xmlns:a16="http://schemas.microsoft.com/office/drawing/2014/main" id="{A4766EFA-FCAD-4FB1-8B0D-B8050C4354E8}"/>
              </a:ext>
            </a:extLst>
          </p:cNvPr>
          <p:cNvSpPr txBox="1">
            <a:spLocks noChangeArrowheads="1"/>
          </p:cNvSpPr>
          <p:nvPr/>
        </p:nvSpPr>
        <p:spPr bwMode="auto">
          <a:xfrm>
            <a:off x="306030" y="713593"/>
            <a:ext cx="7992374" cy="1685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solidFill>
                <a:latin typeface="+mn-lt"/>
                <a:ea typeface="+mn-ea"/>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r>
              <a:rPr lang="en-US" dirty="0"/>
              <a:t>Here we have a report of all loans made at a circulation desk of the main library</a:t>
            </a:r>
          </a:p>
        </p:txBody>
      </p:sp>
      <p:pic>
        <p:nvPicPr>
          <p:cNvPr id="6" name="Picture 2">
            <a:extLst>
              <a:ext uri="{FF2B5EF4-FFF2-40B4-BE49-F238E27FC236}">
                <a16:creationId xmlns:a16="http://schemas.microsoft.com/office/drawing/2014/main" id="{8A496BFE-A366-42B5-9C48-65FD960444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0636" y="1592459"/>
            <a:ext cx="5102727" cy="3187745"/>
          </a:xfrm>
          <a:prstGeom prst="rect">
            <a:avLst/>
          </a:prstGeom>
          <a:solidFill>
            <a:schemeClr val="tx1"/>
          </a:solidFill>
          <a:ln>
            <a:solidFill>
              <a:schemeClr val="tx1"/>
            </a:solidFill>
          </a:ln>
          <a:effectLst/>
        </p:spPr>
      </p:pic>
    </p:spTree>
    <p:extLst>
      <p:ext uri="{BB962C8B-B14F-4D97-AF65-F5344CB8AC3E}">
        <p14:creationId xmlns:p14="http://schemas.microsoft.com/office/powerpoint/2010/main" val="1530886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Applying the TIMESTAMPADD filter on loan date</a:t>
            </a:r>
          </a:p>
        </p:txBody>
      </p:sp>
      <p:sp>
        <p:nvSpPr>
          <p:cNvPr id="4" name="Rectangle 3">
            <a:extLst>
              <a:ext uri="{FF2B5EF4-FFF2-40B4-BE49-F238E27FC236}">
                <a16:creationId xmlns:a16="http://schemas.microsoft.com/office/drawing/2014/main" id="{5B955A0F-54B1-47A9-8C88-F38508AB77FD}"/>
              </a:ext>
            </a:extLst>
          </p:cNvPr>
          <p:cNvSpPr txBox="1">
            <a:spLocks noChangeArrowheads="1"/>
          </p:cNvSpPr>
          <p:nvPr/>
        </p:nvSpPr>
        <p:spPr bwMode="auto">
          <a:xfrm>
            <a:off x="323529" y="759189"/>
            <a:ext cx="4392488" cy="18125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solidFill>
                <a:latin typeface="+mn-lt"/>
                <a:ea typeface="+mn-ea"/>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r>
              <a:rPr lang="en-US" dirty="0"/>
              <a:t>The output gives each loan for each time</a:t>
            </a:r>
          </a:p>
        </p:txBody>
      </p:sp>
      <p:pic>
        <p:nvPicPr>
          <p:cNvPr id="6" name="Picture 3">
            <a:extLst>
              <a:ext uri="{FF2B5EF4-FFF2-40B4-BE49-F238E27FC236}">
                <a16:creationId xmlns:a16="http://schemas.microsoft.com/office/drawing/2014/main" id="{3F721C33-52EB-4B72-AE3B-D2C710E371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3990" y="646479"/>
            <a:ext cx="3966482" cy="37535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1692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Applying the TIMESTAMPADD filter on loan date</a:t>
            </a:r>
          </a:p>
        </p:txBody>
      </p:sp>
      <p:sp>
        <p:nvSpPr>
          <p:cNvPr id="4" name="Rectangle 3">
            <a:extLst>
              <a:ext uri="{FF2B5EF4-FFF2-40B4-BE49-F238E27FC236}">
                <a16:creationId xmlns:a16="http://schemas.microsoft.com/office/drawing/2014/main" id="{53533132-BFD6-45A3-9DCB-DBE58A723BD3}"/>
              </a:ext>
            </a:extLst>
          </p:cNvPr>
          <p:cNvSpPr txBox="1">
            <a:spLocks noChangeArrowheads="1"/>
          </p:cNvSpPr>
          <p:nvPr/>
        </p:nvSpPr>
        <p:spPr bwMode="auto">
          <a:xfrm>
            <a:off x="385354" y="822159"/>
            <a:ext cx="8360229" cy="11109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solidFill>
                <a:latin typeface="+mn-lt"/>
                <a:ea typeface="+mn-ea"/>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r>
              <a:rPr lang="en-US" sz="1800" dirty="0"/>
              <a:t>In order to use the timestamp add we will do “Filter &gt; Convert to SQL” on the "Loan </a:t>
            </a:r>
            <a:r>
              <a:rPr lang="en-US" sz="1800" dirty="0" err="1"/>
              <a:t>Date"."Loan</a:t>
            </a:r>
            <a:r>
              <a:rPr lang="en-US" sz="1800" dirty="0"/>
              <a:t> Date" and change as follows:</a:t>
            </a:r>
          </a:p>
        </p:txBody>
      </p:sp>
      <p:sp>
        <p:nvSpPr>
          <p:cNvPr id="6" name="Rectangle 3">
            <a:extLst>
              <a:ext uri="{FF2B5EF4-FFF2-40B4-BE49-F238E27FC236}">
                <a16:creationId xmlns:a16="http://schemas.microsoft.com/office/drawing/2014/main" id="{83199A53-4F85-4C49-BE21-5CA95C22DE97}"/>
              </a:ext>
            </a:extLst>
          </p:cNvPr>
          <p:cNvSpPr txBox="1">
            <a:spLocks noChangeArrowheads="1"/>
          </p:cNvSpPr>
          <p:nvPr/>
        </p:nvSpPr>
        <p:spPr bwMode="auto">
          <a:xfrm>
            <a:off x="385354" y="1779663"/>
            <a:ext cx="8291102" cy="27363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solidFill>
                <a:latin typeface="+mn-lt"/>
                <a:ea typeface="+mn-ea"/>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r>
              <a:rPr lang="en-US" sz="1800" dirty="0"/>
              <a:t>If we want all loans made in the last </a:t>
            </a:r>
            <a:r>
              <a:rPr lang="en-US" sz="1800" dirty="0">
                <a:solidFill>
                  <a:srgbClr val="FF0000"/>
                </a:solidFill>
              </a:rPr>
              <a:t>14</a:t>
            </a:r>
            <a:r>
              <a:rPr lang="en-US" sz="1800" dirty="0"/>
              <a:t> </a:t>
            </a:r>
            <a:r>
              <a:rPr lang="en-US" sz="1800" dirty="0">
                <a:solidFill>
                  <a:srgbClr val="FF0000"/>
                </a:solidFill>
              </a:rPr>
              <a:t>days</a:t>
            </a:r>
            <a:r>
              <a:rPr lang="en-US" sz="1800" dirty="0"/>
              <a:t>:</a:t>
            </a:r>
            <a:br>
              <a:rPr lang="en-US" sz="1800" dirty="0"/>
            </a:br>
            <a:r>
              <a:rPr lang="en-US" sz="1050" dirty="0"/>
              <a:t>"Loan </a:t>
            </a:r>
            <a:r>
              <a:rPr lang="en-US" sz="1050" dirty="0" err="1"/>
              <a:t>Date"."Loan</a:t>
            </a:r>
            <a:r>
              <a:rPr lang="en-US" sz="1050" dirty="0"/>
              <a:t> Date" &gt;= TIMESTAMPADD(SQL_TSI_</a:t>
            </a:r>
            <a:r>
              <a:rPr lang="en-US" sz="1050" dirty="0">
                <a:solidFill>
                  <a:srgbClr val="FF0000"/>
                </a:solidFill>
              </a:rPr>
              <a:t>DAY</a:t>
            </a:r>
            <a:r>
              <a:rPr lang="en-US" sz="1050" dirty="0"/>
              <a:t>, -</a:t>
            </a:r>
            <a:r>
              <a:rPr lang="en-US" sz="1050" dirty="0">
                <a:solidFill>
                  <a:srgbClr val="FF0000"/>
                </a:solidFill>
              </a:rPr>
              <a:t>14</a:t>
            </a:r>
            <a:r>
              <a:rPr lang="en-US" sz="1050" dirty="0"/>
              <a:t>, CURRENT_DATE)</a:t>
            </a:r>
            <a:br>
              <a:rPr lang="en-US" sz="1050" dirty="0"/>
            </a:br>
            <a:endParaRPr lang="en-US" sz="1050" dirty="0"/>
          </a:p>
          <a:p>
            <a:r>
              <a:rPr lang="en-US" sz="1800" dirty="0"/>
              <a:t>If we want all loans made in the last </a:t>
            </a:r>
            <a:r>
              <a:rPr lang="en-US" sz="1800" dirty="0">
                <a:solidFill>
                  <a:srgbClr val="FF0000"/>
                </a:solidFill>
              </a:rPr>
              <a:t>2</a:t>
            </a:r>
            <a:r>
              <a:rPr lang="en-US" sz="1800" dirty="0"/>
              <a:t> </a:t>
            </a:r>
            <a:r>
              <a:rPr lang="en-US" sz="1800" dirty="0">
                <a:solidFill>
                  <a:srgbClr val="FF0000"/>
                </a:solidFill>
              </a:rPr>
              <a:t>years</a:t>
            </a:r>
            <a:r>
              <a:rPr lang="en-US" sz="1800" dirty="0"/>
              <a:t>:</a:t>
            </a:r>
            <a:br>
              <a:rPr lang="en-US" sz="1800" dirty="0"/>
            </a:br>
            <a:r>
              <a:rPr lang="en-US" sz="1050" dirty="0"/>
              <a:t>"Loan </a:t>
            </a:r>
            <a:r>
              <a:rPr lang="en-US" sz="1050" dirty="0" err="1"/>
              <a:t>Date"."Loan</a:t>
            </a:r>
            <a:r>
              <a:rPr lang="en-US" sz="1050" dirty="0"/>
              <a:t> Date" &gt;= TIMESTAMPADD(SQL_TSI_</a:t>
            </a:r>
            <a:r>
              <a:rPr lang="en-US" sz="1050" dirty="0">
                <a:solidFill>
                  <a:srgbClr val="FF0000"/>
                </a:solidFill>
              </a:rPr>
              <a:t>YEAR</a:t>
            </a:r>
            <a:r>
              <a:rPr lang="en-US" sz="1050" dirty="0"/>
              <a:t>, -</a:t>
            </a:r>
            <a:r>
              <a:rPr lang="en-US" sz="1050" dirty="0">
                <a:solidFill>
                  <a:srgbClr val="FF0000"/>
                </a:solidFill>
              </a:rPr>
              <a:t>2</a:t>
            </a:r>
            <a:r>
              <a:rPr lang="en-US" sz="1050" dirty="0"/>
              <a:t>, CURRENT_DATE)</a:t>
            </a:r>
            <a:br>
              <a:rPr lang="en-US" sz="1050" dirty="0"/>
            </a:br>
            <a:endParaRPr lang="en-US" sz="1050" dirty="0"/>
          </a:p>
          <a:p>
            <a:r>
              <a:rPr lang="en-US" sz="1800" dirty="0"/>
              <a:t>If we want all loans made in the last </a:t>
            </a:r>
            <a:r>
              <a:rPr lang="en-US" sz="1800" dirty="0">
                <a:solidFill>
                  <a:srgbClr val="FF0000"/>
                </a:solidFill>
              </a:rPr>
              <a:t>3 months</a:t>
            </a:r>
            <a:r>
              <a:rPr lang="en-US" sz="1800" dirty="0"/>
              <a:t>:</a:t>
            </a:r>
            <a:br>
              <a:rPr lang="en-US" sz="1800" dirty="0"/>
            </a:br>
            <a:r>
              <a:rPr lang="en-US" sz="1050" dirty="0"/>
              <a:t>"Loan </a:t>
            </a:r>
            <a:r>
              <a:rPr lang="en-US" sz="1050" dirty="0" err="1"/>
              <a:t>Date"."Loan</a:t>
            </a:r>
            <a:r>
              <a:rPr lang="en-US" sz="1050" dirty="0"/>
              <a:t> Date" &gt;= TIMESTAMPADD(SQL_TSI_</a:t>
            </a:r>
            <a:r>
              <a:rPr lang="en-US" sz="1050" dirty="0">
                <a:solidFill>
                  <a:srgbClr val="FF0000"/>
                </a:solidFill>
              </a:rPr>
              <a:t>MONTH</a:t>
            </a:r>
            <a:r>
              <a:rPr lang="en-US" sz="1050" dirty="0"/>
              <a:t>, -</a:t>
            </a:r>
            <a:r>
              <a:rPr lang="en-US" sz="1050" dirty="0">
                <a:solidFill>
                  <a:srgbClr val="FF0000"/>
                </a:solidFill>
              </a:rPr>
              <a:t>3</a:t>
            </a:r>
            <a:r>
              <a:rPr lang="en-US" sz="1050" dirty="0"/>
              <a:t>, CURRENT_DATE)</a:t>
            </a:r>
            <a:br>
              <a:rPr lang="en-US" sz="1050" dirty="0"/>
            </a:br>
            <a:endParaRPr lang="en-US" sz="1050" dirty="0"/>
          </a:p>
          <a:p>
            <a:r>
              <a:rPr lang="en-US" sz="1800" dirty="0"/>
              <a:t>If we want all loans made in the last </a:t>
            </a:r>
            <a:r>
              <a:rPr lang="en-US" sz="1800" dirty="0">
                <a:solidFill>
                  <a:srgbClr val="FF0000"/>
                </a:solidFill>
              </a:rPr>
              <a:t>1 week</a:t>
            </a:r>
            <a:r>
              <a:rPr lang="en-US" sz="1800" dirty="0"/>
              <a:t>:</a:t>
            </a:r>
            <a:br>
              <a:rPr lang="en-US" sz="1800" dirty="0"/>
            </a:br>
            <a:r>
              <a:rPr lang="en-US" sz="1050" dirty="0"/>
              <a:t>"Loan </a:t>
            </a:r>
            <a:r>
              <a:rPr lang="en-US" sz="1050" dirty="0" err="1"/>
              <a:t>Date"."Loan</a:t>
            </a:r>
            <a:r>
              <a:rPr lang="en-US" sz="1050" dirty="0"/>
              <a:t> Date" &gt;= TIMESTAMPADD(SQL_TSI_</a:t>
            </a:r>
            <a:r>
              <a:rPr lang="en-US" sz="1050" dirty="0">
                <a:solidFill>
                  <a:srgbClr val="FF0000"/>
                </a:solidFill>
              </a:rPr>
              <a:t>WEEK</a:t>
            </a:r>
            <a:r>
              <a:rPr lang="en-US" sz="1050" dirty="0"/>
              <a:t>, -</a:t>
            </a:r>
            <a:r>
              <a:rPr lang="en-US" sz="1050" dirty="0">
                <a:solidFill>
                  <a:srgbClr val="FF0000"/>
                </a:solidFill>
              </a:rPr>
              <a:t>1</a:t>
            </a:r>
            <a:r>
              <a:rPr lang="en-US" sz="1050" dirty="0"/>
              <a:t>, CURRENT_DATE)</a:t>
            </a:r>
          </a:p>
        </p:txBody>
      </p:sp>
    </p:spTree>
    <p:extLst>
      <p:ext uri="{BB962C8B-B14F-4D97-AF65-F5344CB8AC3E}">
        <p14:creationId xmlns:p14="http://schemas.microsoft.com/office/powerpoint/2010/main" val="508667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Applying the TIMESTAMPADD filter on loan date</a:t>
            </a:r>
          </a:p>
        </p:txBody>
      </p:sp>
      <p:sp>
        <p:nvSpPr>
          <p:cNvPr id="4" name="Rectangle 3">
            <a:extLst>
              <a:ext uri="{FF2B5EF4-FFF2-40B4-BE49-F238E27FC236}">
                <a16:creationId xmlns:a16="http://schemas.microsoft.com/office/drawing/2014/main" id="{86F2DA3B-DD25-4572-9505-9BE63D52AE4F}"/>
              </a:ext>
            </a:extLst>
          </p:cNvPr>
          <p:cNvSpPr txBox="1">
            <a:spLocks noChangeArrowheads="1"/>
          </p:cNvSpPr>
          <p:nvPr/>
        </p:nvSpPr>
        <p:spPr bwMode="auto">
          <a:xfrm>
            <a:off x="339633" y="952997"/>
            <a:ext cx="8360229" cy="11109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solidFill>
                <a:latin typeface="+mn-lt"/>
                <a:ea typeface="+mn-ea"/>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r>
              <a:rPr lang="en-US" dirty="0"/>
              <a:t>It is also possible to define a filter for a date to start at the beginning of ‘X’ previous months.  For example, “2 months ago beginning with the first of the month”</a:t>
            </a:r>
          </a:p>
        </p:txBody>
      </p:sp>
      <p:sp>
        <p:nvSpPr>
          <p:cNvPr id="6" name="Rectangle 3">
            <a:extLst>
              <a:ext uri="{FF2B5EF4-FFF2-40B4-BE49-F238E27FC236}">
                <a16:creationId xmlns:a16="http://schemas.microsoft.com/office/drawing/2014/main" id="{11187624-2E62-4110-B73B-694C811CFCA1}"/>
              </a:ext>
            </a:extLst>
          </p:cNvPr>
          <p:cNvSpPr txBox="1">
            <a:spLocks noChangeArrowheads="1"/>
          </p:cNvSpPr>
          <p:nvPr/>
        </p:nvSpPr>
        <p:spPr bwMode="auto">
          <a:xfrm>
            <a:off x="395536" y="2265733"/>
            <a:ext cx="8136904" cy="22577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solidFill>
                <a:latin typeface="+mn-lt"/>
                <a:ea typeface="+mn-ea"/>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r>
              <a:rPr lang="en-US" dirty="0"/>
              <a:t>If today is Sept. 18 then this will give since Aug. 1</a:t>
            </a:r>
            <a:br>
              <a:rPr lang="en-US" dirty="0"/>
            </a:br>
            <a:r>
              <a:rPr lang="en-US" sz="1400" dirty="0"/>
              <a:t>"Loan </a:t>
            </a:r>
            <a:r>
              <a:rPr lang="en-US" sz="1400" dirty="0" err="1"/>
              <a:t>Date"."Loan</a:t>
            </a:r>
            <a:r>
              <a:rPr lang="en-US" sz="1400" dirty="0"/>
              <a:t> Date" &gt;= TIMESTAMPADD(SQL_TSI_MONTH, -1, TIMESTAMPADD( SQL_TSI_DAY , DAYOFMONTH( CURRENT_DATE) * -(1) + 1, CURRENT_DATE))</a:t>
            </a:r>
            <a:endParaRPr lang="en-GB" sz="1400" dirty="0"/>
          </a:p>
          <a:p>
            <a:endParaRPr lang="en-US" dirty="0"/>
          </a:p>
          <a:p>
            <a:r>
              <a:rPr lang="en-US" dirty="0"/>
              <a:t>If today is Sept. 18 then this will give since July. 1</a:t>
            </a:r>
            <a:br>
              <a:rPr lang="en-US" dirty="0"/>
            </a:br>
            <a:r>
              <a:rPr lang="en-US" sz="1400" dirty="0"/>
              <a:t>"Loan </a:t>
            </a:r>
            <a:r>
              <a:rPr lang="en-US" sz="1400" dirty="0" err="1"/>
              <a:t>Date"."Loan</a:t>
            </a:r>
            <a:r>
              <a:rPr lang="en-US" sz="1400" dirty="0"/>
              <a:t> Date" &gt;= TIMESTAMPADD(SQL_TSI_MONTH, -2, TIMESTAMPADD( SQL_TSI_DAY , DAYOFMONTH( CURRENT_DATE) * -(1) + 1, CURRENT_DATE))</a:t>
            </a:r>
            <a:endParaRPr lang="en-GB" sz="1400" dirty="0"/>
          </a:p>
        </p:txBody>
      </p:sp>
    </p:spTree>
    <p:extLst>
      <p:ext uri="{BB962C8B-B14F-4D97-AF65-F5344CB8AC3E}">
        <p14:creationId xmlns:p14="http://schemas.microsoft.com/office/powerpoint/2010/main" val="1080026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DD39B-3E44-458F-9DEC-06C823C520E2}"/>
              </a:ext>
            </a:extLst>
          </p:cNvPr>
          <p:cNvSpPr>
            <a:spLocks noGrp="1"/>
          </p:cNvSpPr>
          <p:nvPr>
            <p:ph type="sldNum" sz="quarter" idx="10"/>
          </p:nvPr>
        </p:nvSpPr>
        <p:spPr/>
        <p:txBody>
          <a:bodyPr/>
          <a:lstStyle/>
          <a:p>
            <a:fld id="{1C146586-7EC2-481D-848F-8CE41EB2DE6C}" type="slidenum">
              <a:rPr lang="en-US" smtClean="0"/>
              <a:pPr/>
              <a:t>2</a:t>
            </a:fld>
            <a:endParaRPr lang="en-US" dirty="0"/>
          </a:p>
        </p:txBody>
      </p:sp>
      <p:sp>
        <p:nvSpPr>
          <p:cNvPr id="4" name="Content Placeholder 3">
            <a:extLst>
              <a:ext uri="{FF2B5EF4-FFF2-40B4-BE49-F238E27FC236}">
                <a16:creationId xmlns:a16="http://schemas.microsoft.com/office/drawing/2014/main" id="{9DC149F4-2772-4DC6-83C5-E8C2CBAF8EA7}"/>
              </a:ext>
            </a:extLst>
          </p:cNvPr>
          <p:cNvSpPr>
            <a:spLocks noGrp="1"/>
          </p:cNvSpPr>
          <p:nvPr>
            <p:ph idx="1"/>
          </p:nvPr>
        </p:nvSpPr>
        <p:spPr/>
        <p:txBody>
          <a:bodyPr/>
          <a:lstStyle/>
          <a:p>
            <a:r>
              <a:rPr lang="en-US" dirty="0"/>
              <a:t>Introduction</a:t>
            </a:r>
          </a:p>
          <a:p>
            <a:r>
              <a:rPr lang="en-US" dirty="0"/>
              <a:t>Applying the TIMESTAMPADD filter on transaction date</a:t>
            </a:r>
          </a:p>
          <a:p>
            <a:r>
              <a:rPr lang="en-US" dirty="0"/>
              <a:t>Applying the TIMESTAMPADD filter on loan date</a:t>
            </a:r>
          </a:p>
          <a:p>
            <a:r>
              <a:rPr lang="en-US" dirty="0"/>
              <a:t>Other date filters</a:t>
            </a:r>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701595-B3DC-4A35-9531-336A76962B43}"/>
              </a:ext>
            </a:extLst>
          </p:cNvPr>
          <p:cNvPicPr>
            <a:picLocks noChangeAspect="1"/>
          </p:cNvPicPr>
          <p:nvPr/>
        </p:nvPicPr>
        <p:blipFill>
          <a:blip r:embed="rId2"/>
          <a:stretch>
            <a:fillRect/>
          </a:stretch>
        </p:blipFill>
        <p:spPr>
          <a:xfrm>
            <a:off x="2997311" y="1168828"/>
            <a:ext cx="5381625" cy="24193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Applying the TIMESTAMPADD filter on loan date</a:t>
            </a:r>
          </a:p>
        </p:txBody>
      </p:sp>
      <p:sp>
        <p:nvSpPr>
          <p:cNvPr id="4" name="Rectangle 3">
            <a:extLst>
              <a:ext uri="{FF2B5EF4-FFF2-40B4-BE49-F238E27FC236}">
                <a16:creationId xmlns:a16="http://schemas.microsoft.com/office/drawing/2014/main" id="{E88F0505-6CE5-4AE2-AD4A-67654133531B}"/>
              </a:ext>
            </a:extLst>
          </p:cNvPr>
          <p:cNvSpPr txBox="1">
            <a:spLocks noChangeArrowheads="1"/>
          </p:cNvSpPr>
          <p:nvPr/>
        </p:nvSpPr>
        <p:spPr bwMode="auto">
          <a:xfrm>
            <a:off x="179513" y="952996"/>
            <a:ext cx="2376264" cy="26988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solidFill>
                <a:latin typeface="+mn-lt"/>
                <a:ea typeface="+mn-ea"/>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r>
              <a:rPr lang="en-US" dirty="0"/>
              <a:t>Here for example is a filter retrieving the loans made in the last week</a:t>
            </a:r>
          </a:p>
        </p:txBody>
      </p:sp>
      <p:sp>
        <p:nvSpPr>
          <p:cNvPr id="7" name="Rectangle 6">
            <a:extLst>
              <a:ext uri="{FF2B5EF4-FFF2-40B4-BE49-F238E27FC236}">
                <a16:creationId xmlns:a16="http://schemas.microsoft.com/office/drawing/2014/main" id="{5B7973CE-39F9-42C9-91A3-36034DAD5C2C}"/>
              </a:ext>
            </a:extLst>
          </p:cNvPr>
          <p:cNvSpPr/>
          <p:nvPr/>
        </p:nvSpPr>
        <p:spPr bwMode="auto">
          <a:xfrm>
            <a:off x="2997311" y="3196962"/>
            <a:ext cx="5607137" cy="278993"/>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92833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Applying the TIMESTAMPADD filter on loan date</a:t>
            </a:r>
          </a:p>
        </p:txBody>
      </p:sp>
      <p:pic>
        <p:nvPicPr>
          <p:cNvPr id="4" name="Picture 2">
            <a:extLst>
              <a:ext uri="{FF2B5EF4-FFF2-40B4-BE49-F238E27FC236}">
                <a16:creationId xmlns:a16="http://schemas.microsoft.com/office/drawing/2014/main" id="{784C1A48-5973-40C2-97DF-650FF5A49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6228" y="843558"/>
            <a:ext cx="4554243" cy="37314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a:extLst>
              <a:ext uri="{FF2B5EF4-FFF2-40B4-BE49-F238E27FC236}">
                <a16:creationId xmlns:a16="http://schemas.microsoft.com/office/drawing/2014/main" id="{0847D306-9920-4B8E-8666-E786C04C1C8A}"/>
              </a:ext>
            </a:extLst>
          </p:cNvPr>
          <p:cNvSpPr txBox="1">
            <a:spLocks noChangeArrowheads="1"/>
          </p:cNvSpPr>
          <p:nvPr/>
        </p:nvSpPr>
        <p:spPr bwMode="auto">
          <a:xfrm>
            <a:off x="156755" y="952404"/>
            <a:ext cx="3767173" cy="3131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solidFill>
                <a:latin typeface="+mn-lt"/>
                <a:ea typeface="+mn-ea"/>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r>
              <a:rPr lang="en-US" dirty="0"/>
              <a:t>What most interests the person viewing the report is not the specific barcodes but rather the total amount.</a:t>
            </a:r>
          </a:p>
          <a:p>
            <a:r>
              <a:rPr lang="en-US" dirty="0"/>
              <a:t>So we add a “Performance tile”</a:t>
            </a:r>
          </a:p>
        </p:txBody>
      </p:sp>
      <p:sp>
        <p:nvSpPr>
          <p:cNvPr id="7" name="Rectangle 6">
            <a:extLst>
              <a:ext uri="{FF2B5EF4-FFF2-40B4-BE49-F238E27FC236}">
                <a16:creationId xmlns:a16="http://schemas.microsoft.com/office/drawing/2014/main" id="{4171314E-FB0F-47DE-8B09-907214235F0D}"/>
              </a:ext>
            </a:extLst>
          </p:cNvPr>
          <p:cNvSpPr/>
          <p:nvPr/>
        </p:nvSpPr>
        <p:spPr bwMode="auto">
          <a:xfrm>
            <a:off x="6156177" y="2272937"/>
            <a:ext cx="1728192" cy="305926"/>
          </a:xfrm>
          <a:prstGeom prst="rect">
            <a:avLst/>
          </a:prstGeom>
          <a:noFill/>
          <a:ln w="762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4490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Applying the TIMESTAMPADD filter on loan date</a:t>
            </a:r>
          </a:p>
        </p:txBody>
      </p:sp>
      <p:pic>
        <p:nvPicPr>
          <p:cNvPr id="4" name="Picture 2">
            <a:extLst>
              <a:ext uri="{FF2B5EF4-FFF2-40B4-BE49-F238E27FC236}">
                <a16:creationId xmlns:a16="http://schemas.microsoft.com/office/drawing/2014/main" id="{582C4912-D5D7-44BD-A7F2-F23FC727FE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291" y="699542"/>
            <a:ext cx="4303953" cy="37227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a:extLst>
              <a:ext uri="{FF2B5EF4-FFF2-40B4-BE49-F238E27FC236}">
                <a16:creationId xmlns:a16="http://schemas.microsoft.com/office/drawing/2014/main" id="{ED1C9DB7-DE9A-466D-8B85-EB505CAC63C1}"/>
              </a:ext>
            </a:extLst>
          </p:cNvPr>
          <p:cNvSpPr txBox="1">
            <a:spLocks noChangeArrowheads="1"/>
          </p:cNvSpPr>
          <p:nvPr/>
        </p:nvSpPr>
        <p:spPr bwMode="auto">
          <a:xfrm>
            <a:off x="156755" y="847900"/>
            <a:ext cx="3191109" cy="3308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solidFill>
                <a:latin typeface="+mn-lt"/>
                <a:ea typeface="+mn-ea"/>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r>
              <a:rPr lang="en-US" dirty="0"/>
              <a:t>We can then move the performance tile to the top and if desired remove the table with the specific barcodes.</a:t>
            </a:r>
          </a:p>
        </p:txBody>
      </p:sp>
      <p:sp>
        <p:nvSpPr>
          <p:cNvPr id="7" name="Rectangle 6">
            <a:extLst>
              <a:ext uri="{FF2B5EF4-FFF2-40B4-BE49-F238E27FC236}">
                <a16:creationId xmlns:a16="http://schemas.microsoft.com/office/drawing/2014/main" id="{F5783CC7-0BAF-4546-8100-112AE62559DD}"/>
              </a:ext>
            </a:extLst>
          </p:cNvPr>
          <p:cNvSpPr/>
          <p:nvPr/>
        </p:nvSpPr>
        <p:spPr bwMode="auto">
          <a:xfrm>
            <a:off x="7020272" y="2283718"/>
            <a:ext cx="378823" cy="423008"/>
          </a:xfrm>
          <a:prstGeom prst="rect">
            <a:avLst/>
          </a:prstGeom>
          <a:noFill/>
          <a:ln w="762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39995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Applying the TIMESTAMPADD filter on loan date</a:t>
            </a:r>
          </a:p>
        </p:txBody>
      </p:sp>
      <p:sp>
        <p:nvSpPr>
          <p:cNvPr id="4" name="Rectangle 3">
            <a:extLst>
              <a:ext uri="{FF2B5EF4-FFF2-40B4-BE49-F238E27FC236}">
                <a16:creationId xmlns:a16="http://schemas.microsoft.com/office/drawing/2014/main" id="{4F3754E2-A2C7-4A8B-AA2C-D31EE69F072C}"/>
              </a:ext>
            </a:extLst>
          </p:cNvPr>
          <p:cNvSpPr txBox="1">
            <a:spLocks noChangeArrowheads="1"/>
          </p:cNvSpPr>
          <p:nvPr/>
        </p:nvSpPr>
        <p:spPr bwMode="auto">
          <a:xfrm>
            <a:off x="156755" y="847900"/>
            <a:ext cx="3263117" cy="35325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solidFill>
                <a:latin typeface="+mn-lt"/>
                <a:ea typeface="+mn-ea"/>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r>
              <a:rPr lang="en-US" dirty="0"/>
              <a:t>Now the library has a report with the number of loans made in the last week and the filter will never need to be changed.</a:t>
            </a:r>
          </a:p>
          <a:p>
            <a:r>
              <a:rPr lang="en-US" dirty="0"/>
              <a:t>It will always show the last week.</a:t>
            </a:r>
          </a:p>
        </p:txBody>
      </p:sp>
      <p:pic>
        <p:nvPicPr>
          <p:cNvPr id="6" name="Picture 2">
            <a:extLst>
              <a:ext uri="{FF2B5EF4-FFF2-40B4-BE49-F238E27FC236}">
                <a16:creationId xmlns:a16="http://schemas.microsoft.com/office/drawing/2014/main" id="{B3C1B631-7165-4527-9622-E37269E7A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3205" y="805497"/>
            <a:ext cx="5194040" cy="35325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515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3BB630-3901-4F26-A9B7-20A7998E37D8}"/>
              </a:ext>
            </a:extLst>
          </p:cNvPr>
          <p:cNvSpPr>
            <a:spLocks noGrp="1"/>
          </p:cNvSpPr>
          <p:nvPr>
            <p:ph type="ctrTitle"/>
          </p:nvPr>
        </p:nvSpPr>
        <p:spPr>
          <a:xfrm>
            <a:off x="526473" y="3319778"/>
            <a:ext cx="8005967" cy="1240583"/>
          </a:xfrm>
        </p:spPr>
        <p:txBody>
          <a:bodyPr/>
          <a:lstStyle/>
          <a:p>
            <a:r>
              <a:rPr lang="en-US" dirty="0"/>
              <a:t>Other date filters</a:t>
            </a:r>
          </a:p>
        </p:txBody>
      </p:sp>
      <p:sp>
        <p:nvSpPr>
          <p:cNvPr id="3" name="Slide Number Placeholder 2">
            <a:extLst>
              <a:ext uri="{FF2B5EF4-FFF2-40B4-BE49-F238E27FC236}">
                <a16:creationId xmlns:a16="http://schemas.microsoft.com/office/drawing/2014/main" id="{2CDC80CB-652D-4649-8D8E-5F58E4AA95D6}"/>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Tree>
    <p:extLst>
      <p:ext uri="{BB962C8B-B14F-4D97-AF65-F5344CB8AC3E}">
        <p14:creationId xmlns:p14="http://schemas.microsoft.com/office/powerpoint/2010/main" val="3460007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Other date filters</a:t>
            </a:r>
          </a:p>
        </p:txBody>
      </p:sp>
      <p:sp>
        <p:nvSpPr>
          <p:cNvPr id="4" name="Rectangle 3">
            <a:extLst>
              <a:ext uri="{FF2B5EF4-FFF2-40B4-BE49-F238E27FC236}">
                <a16:creationId xmlns:a16="http://schemas.microsoft.com/office/drawing/2014/main" id="{C767B4A2-2890-4B5B-A1C0-C6384B6BEB6A}"/>
              </a:ext>
            </a:extLst>
          </p:cNvPr>
          <p:cNvSpPr txBox="1">
            <a:spLocks noChangeArrowheads="1"/>
          </p:cNvSpPr>
          <p:nvPr/>
        </p:nvSpPr>
        <p:spPr bwMode="auto">
          <a:xfrm>
            <a:off x="223723" y="1146179"/>
            <a:ext cx="8360229" cy="15197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solidFill>
                <a:latin typeface="+mn-lt"/>
                <a:ea typeface="+mn-ea"/>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r>
              <a:rPr lang="en-US" dirty="0"/>
              <a:t>It is also possible to define a filter the current year.  Not “one year ago” but rather “the current year”.  If today is Sept. 02, 2015 then it will start at Jan. 01, 2015</a:t>
            </a:r>
          </a:p>
        </p:txBody>
      </p:sp>
      <p:sp>
        <p:nvSpPr>
          <p:cNvPr id="6" name="Rectangle 3">
            <a:extLst>
              <a:ext uri="{FF2B5EF4-FFF2-40B4-BE49-F238E27FC236}">
                <a16:creationId xmlns:a16="http://schemas.microsoft.com/office/drawing/2014/main" id="{7085BB12-BE40-4A46-898A-43601CD8D026}"/>
              </a:ext>
            </a:extLst>
          </p:cNvPr>
          <p:cNvSpPr txBox="1">
            <a:spLocks noChangeArrowheads="1"/>
          </p:cNvSpPr>
          <p:nvPr/>
        </p:nvSpPr>
        <p:spPr bwMode="auto">
          <a:xfrm>
            <a:off x="223723" y="3158055"/>
            <a:ext cx="8895804" cy="634968"/>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solidFill>
                <a:latin typeface="+mn-lt"/>
                <a:ea typeface="+mn-ea"/>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GB" sz="1400" dirty="0"/>
              <a:t>YEAR("Physical Item </a:t>
            </a:r>
            <a:r>
              <a:rPr lang="en-GB" sz="1400" dirty="0" err="1"/>
              <a:t>Details"."Receiving</a:t>
            </a:r>
            <a:r>
              <a:rPr lang="en-GB" sz="1400" dirty="0"/>
              <a:t>   Date") = YEAR(CURRENT_DATE)</a:t>
            </a:r>
          </a:p>
        </p:txBody>
      </p:sp>
    </p:spTree>
    <p:extLst>
      <p:ext uri="{BB962C8B-B14F-4D97-AF65-F5344CB8AC3E}">
        <p14:creationId xmlns:p14="http://schemas.microsoft.com/office/powerpoint/2010/main" val="3611890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Other date filters</a:t>
            </a:r>
          </a:p>
        </p:txBody>
      </p:sp>
      <p:sp>
        <p:nvSpPr>
          <p:cNvPr id="4" name="Rectangle 3">
            <a:extLst>
              <a:ext uri="{FF2B5EF4-FFF2-40B4-BE49-F238E27FC236}">
                <a16:creationId xmlns:a16="http://schemas.microsoft.com/office/drawing/2014/main" id="{2A1C3CA4-3F9D-4999-A8E3-401CE3574411}"/>
              </a:ext>
            </a:extLst>
          </p:cNvPr>
          <p:cNvSpPr txBox="1">
            <a:spLocks noChangeArrowheads="1"/>
          </p:cNvSpPr>
          <p:nvPr/>
        </p:nvSpPr>
        <p:spPr bwMode="auto">
          <a:xfrm>
            <a:off x="217906" y="673962"/>
            <a:ext cx="8602566" cy="6999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solidFill>
                <a:latin typeface="+mn-lt"/>
                <a:ea typeface="+mn-ea"/>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r>
              <a:rPr lang="en-US" sz="1800" dirty="0"/>
              <a:t>It is also possible to define a filter the current month.  Not “one month ago” but rather “the current month”.  If today is Sept. 02, 2015 then it will start at Sept. 01, 2015</a:t>
            </a:r>
          </a:p>
        </p:txBody>
      </p:sp>
      <p:sp>
        <p:nvSpPr>
          <p:cNvPr id="6" name="Rectangle 3">
            <a:extLst>
              <a:ext uri="{FF2B5EF4-FFF2-40B4-BE49-F238E27FC236}">
                <a16:creationId xmlns:a16="http://schemas.microsoft.com/office/drawing/2014/main" id="{0E3BC172-4604-4FCE-9C77-3550986BA32B}"/>
              </a:ext>
            </a:extLst>
          </p:cNvPr>
          <p:cNvSpPr txBox="1">
            <a:spLocks noChangeArrowheads="1"/>
          </p:cNvSpPr>
          <p:nvPr/>
        </p:nvSpPr>
        <p:spPr bwMode="auto">
          <a:xfrm>
            <a:off x="124098" y="1540233"/>
            <a:ext cx="8895804" cy="331575"/>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solidFill>
                <a:latin typeface="+mn-lt"/>
                <a:ea typeface="+mn-ea"/>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GB" sz="1400" dirty="0"/>
              <a:t>MONTH("Physical Item </a:t>
            </a:r>
            <a:r>
              <a:rPr lang="en-GB" sz="1400" dirty="0" err="1"/>
              <a:t>Details"."Receiving</a:t>
            </a:r>
            <a:r>
              <a:rPr lang="en-GB" sz="1400" dirty="0"/>
              <a:t>   Date") = MONTH(CURRENT_DATE)</a:t>
            </a:r>
          </a:p>
        </p:txBody>
      </p:sp>
      <p:sp>
        <p:nvSpPr>
          <p:cNvPr id="7" name="Rectangle 3">
            <a:extLst>
              <a:ext uri="{FF2B5EF4-FFF2-40B4-BE49-F238E27FC236}">
                <a16:creationId xmlns:a16="http://schemas.microsoft.com/office/drawing/2014/main" id="{73A7496D-EF1F-4E97-9613-B8A402AC324D}"/>
              </a:ext>
            </a:extLst>
          </p:cNvPr>
          <p:cNvSpPr txBox="1">
            <a:spLocks noChangeArrowheads="1"/>
          </p:cNvSpPr>
          <p:nvPr/>
        </p:nvSpPr>
        <p:spPr bwMode="auto">
          <a:xfrm>
            <a:off x="217906" y="2089931"/>
            <a:ext cx="8360229" cy="15197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solidFill>
                <a:latin typeface="+mn-lt"/>
                <a:ea typeface="+mn-ea"/>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r>
              <a:rPr lang="en-US" sz="1800" dirty="0"/>
              <a:t>But we will not want all cases of receiving month Sept.  In that case we would get all years where the month is Sept.  We will want receiving month current month and receiving year current year</a:t>
            </a:r>
          </a:p>
        </p:txBody>
      </p:sp>
      <p:pic>
        <p:nvPicPr>
          <p:cNvPr id="8" name="Picture 7">
            <a:extLst>
              <a:ext uri="{FF2B5EF4-FFF2-40B4-BE49-F238E27FC236}">
                <a16:creationId xmlns:a16="http://schemas.microsoft.com/office/drawing/2014/main" id="{FB5DF71B-DE86-452E-875C-67B326678BDF}"/>
              </a:ext>
            </a:extLst>
          </p:cNvPr>
          <p:cNvPicPr>
            <a:picLocks noChangeAspect="1"/>
          </p:cNvPicPr>
          <p:nvPr/>
        </p:nvPicPr>
        <p:blipFill>
          <a:blip r:embed="rId2"/>
          <a:stretch>
            <a:fillRect/>
          </a:stretch>
        </p:blipFill>
        <p:spPr>
          <a:xfrm>
            <a:off x="1077465" y="3191751"/>
            <a:ext cx="6989070" cy="1584566"/>
          </a:xfrm>
          <a:prstGeom prst="rect">
            <a:avLst/>
          </a:prstGeom>
          <a:ln>
            <a:solidFill>
              <a:schemeClr val="tx1"/>
            </a:solidFill>
          </a:ln>
        </p:spPr>
      </p:pic>
    </p:spTree>
    <p:extLst>
      <p:ext uri="{BB962C8B-B14F-4D97-AF65-F5344CB8AC3E}">
        <p14:creationId xmlns:p14="http://schemas.microsoft.com/office/powerpoint/2010/main" val="3876022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Other date filters</a:t>
            </a:r>
          </a:p>
        </p:txBody>
      </p:sp>
      <p:sp>
        <p:nvSpPr>
          <p:cNvPr id="4" name="Rectangle 3">
            <a:extLst>
              <a:ext uri="{FF2B5EF4-FFF2-40B4-BE49-F238E27FC236}">
                <a16:creationId xmlns:a16="http://schemas.microsoft.com/office/drawing/2014/main" id="{DB28BEC9-0774-4B79-9FAF-84DA7890155D}"/>
              </a:ext>
            </a:extLst>
          </p:cNvPr>
          <p:cNvSpPr txBox="1">
            <a:spLocks noChangeArrowheads="1"/>
          </p:cNvSpPr>
          <p:nvPr/>
        </p:nvSpPr>
        <p:spPr bwMode="auto">
          <a:xfrm>
            <a:off x="236601" y="908193"/>
            <a:ext cx="8360229" cy="10622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solidFill>
                <a:latin typeface="+mn-lt"/>
                <a:ea typeface="+mn-ea"/>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r>
              <a:rPr lang="en-US" dirty="0"/>
              <a:t>It is also possible to display from the date just the year, or just the month, or just the day </a:t>
            </a:r>
          </a:p>
        </p:txBody>
      </p:sp>
      <p:sp>
        <p:nvSpPr>
          <p:cNvPr id="6" name="Rectangle 3">
            <a:extLst>
              <a:ext uri="{FF2B5EF4-FFF2-40B4-BE49-F238E27FC236}">
                <a16:creationId xmlns:a16="http://schemas.microsoft.com/office/drawing/2014/main" id="{CAD81EC7-1BFC-4766-9D5B-1D43576AC985}"/>
              </a:ext>
            </a:extLst>
          </p:cNvPr>
          <p:cNvSpPr txBox="1">
            <a:spLocks noChangeArrowheads="1"/>
          </p:cNvSpPr>
          <p:nvPr/>
        </p:nvSpPr>
        <p:spPr bwMode="auto">
          <a:xfrm>
            <a:off x="460243" y="2413158"/>
            <a:ext cx="8360229" cy="1519747"/>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solidFill>
                <a:latin typeface="+mn-lt"/>
                <a:ea typeface="+mn-ea"/>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GB" dirty="0"/>
              <a:t>YEAR("Physical Item </a:t>
            </a:r>
            <a:r>
              <a:rPr lang="en-GB" dirty="0" err="1"/>
              <a:t>Details"."Receiving</a:t>
            </a:r>
            <a:r>
              <a:rPr lang="en-GB" dirty="0"/>
              <a:t>   Date")</a:t>
            </a:r>
          </a:p>
          <a:p>
            <a:pPr marL="0" indent="0">
              <a:buNone/>
            </a:pPr>
            <a:r>
              <a:rPr lang="en-GB" dirty="0"/>
              <a:t>MONTH("Physical Item </a:t>
            </a:r>
            <a:r>
              <a:rPr lang="en-GB" dirty="0" err="1"/>
              <a:t>Details"."Receiving</a:t>
            </a:r>
            <a:r>
              <a:rPr lang="en-GB" dirty="0"/>
              <a:t>   Date")</a:t>
            </a:r>
          </a:p>
          <a:p>
            <a:pPr marL="0" indent="0">
              <a:buNone/>
            </a:pPr>
            <a:r>
              <a:rPr lang="en-GB" dirty="0"/>
              <a:t>DAY("Physical Item </a:t>
            </a:r>
            <a:r>
              <a:rPr lang="en-GB" dirty="0" err="1"/>
              <a:t>Details"."Receiving</a:t>
            </a:r>
            <a:r>
              <a:rPr lang="en-GB" dirty="0"/>
              <a:t>   Date")</a:t>
            </a:r>
          </a:p>
          <a:p>
            <a:endParaRPr lang="en-US" dirty="0"/>
          </a:p>
        </p:txBody>
      </p:sp>
    </p:spTree>
    <p:extLst>
      <p:ext uri="{BB962C8B-B14F-4D97-AF65-F5344CB8AC3E}">
        <p14:creationId xmlns:p14="http://schemas.microsoft.com/office/powerpoint/2010/main" val="903416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Other date filters</a:t>
            </a:r>
          </a:p>
        </p:txBody>
      </p:sp>
      <p:pic>
        <p:nvPicPr>
          <p:cNvPr id="4" name="Picture 3">
            <a:extLst>
              <a:ext uri="{FF2B5EF4-FFF2-40B4-BE49-F238E27FC236}">
                <a16:creationId xmlns:a16="http://schemas.microsoft.com/office/drawing/2014/main" id="{8ADE3A58-7C67-4CD2-9395-2A9FC14134AA}"/>
              </a:ext>
            </a:extLst>
          </p:cNvPr>
          <p:cNvPicPr>
            <a:picLocks noChangeAspect="1"/>
          </p:cNvPicPr>
          <p:nvPr/>
        </p:nvPicPr>
        <p:blipFill>
          <a:blip r:embed="rId2"/>
          <a:stretch>
            <a:fillRect/>
          </a:stretch>
        </p:blipFill>
        <p:spPr>
          <a:xfrm>
            <a:off x="3995936" y="3365426"/>
            <a:ext cx="4988738" cy="794666"/>
          </a:xfrm>
          <a:prstGeom prst="rect">
            <a:avLst/>
          </a:prstGeom>
          <a:ln>
            <a:solidFill>
              <a:schemeClr val="tx1"/>
            </a:solidFill>
          </a:ln>
        </p:spPr>
      </p:pic>
      <p:pic>
        <p:nvPicPr>
          <p:cNvPr id="6" name="Picture 5">
            <a:extLst>
              <a:ext uri="{FF2B5EF4-FFF2-40B4-BE49-F238E27FC236}">
                <a16:creationId xmlns:a16="http://schemas.microsoft.com/office/drawing/2014/main" id="{80CD2A2A-E039-4111-927A-EA5BCC50DDE4}"/>
              </a:ext>
            </a:extLst>
          </p:cNvPr>
          <p:cNvPicPr>
            <a:picLocks noChangeAspect="1"/>
          </p:cNvPicPr>
          <p:nvPr/>
        </p:nvPicPr>
        <p:blipFill>
          <a:blip r:embed="rId3"/>
          <a:stretch>
            <a:fillRect/>
          </a:stretch>
        </p:blipFill>
        <p:spPr>
          <a:xfrm>
            <a:off x="395536" y="1039921"/>
            <a:ext cx="3146818" cy="1169876"/>
          </a:xfrm>
          <a:prstGeom prst="rect">
            <a:avLst/>
          </a:prstGeom>
          <a:ln>
            <a:solidFill>
              <a:schemeClr val="tx1"/>
            </a:solidFill>
          </a:ln>
        </p:spPr>
      </p:pic>
      <p:pic>
        <p:nvPicPr>
          <p:cNvPr id="7" name="Picture 6">
            <a:extLst>
              <a:ext uri="{FF2B5EF4-FFF2-40B4-BE49-F238E27FC236}">
                <a16:creationId xmlns:a16="http://schemas.microsoft.com/office/drawing/2014/main" id="{2F69462C-47ED-4DB5-9F49-D2B4F35BBCB1}"/>
              </a:ext>
            </a:extLst>
          </p:cNvPr>
          <p:cNvPicPr>
            <a:picLocks noChangeAspect="1"/>
          </p:cNvPicPr>
          <p:nvPr/>
        </p:nvPicPr>
        <p:blipFill>
          <a:blip r:embed="rId4"/>
          <a:stretch>
            <a:fillRect/>
          </a:stretch>
        </p:blipFill>
        <p:spPr>
          <a:xfrm>
            <a:off x="5364088" y="1040908"/>
            <a:ext cx="3299580" cy="1173523"/>
          </a:xfrm>
          <a:prstGeom prst="rect">
            <a:avLst/>
          </a:prstGeom>
          <a:ln>
            <a:solidFill>
              <a:schemeClr val="tx1"/>
            </a:solidFill>
          </a:ln>
        </p:spPr>
      </p:pic>
      <p:pic>
        <p:nvPicPr>
          <p:cNvPr id="8" name="Picture 7">
            <a:extLst>
              <a:ext uri="{FF2B5EF4-FFF2-40B4-BE49-F238E27FC236}">
                <a16:creationId xmlns:a16="http://schemas.microsoft.com/office/drawing/2014/main" id="{24CF9B6D-65D0-469A-9831-A890CCF09DE4}"/>
              </a:ext>
            </a:extLst>
          </p:cNvPr>
          <p:cNvPicPr>
            <a:picLocks noChangeAspect="1"/>
          </p:cNvPicPr>
          <p:nvPr/>
        </p:nvPicPr>
        <p:blipFill>
          <a:blip r:embed="rId5"/>
          <a:stretch>
            <a:fillRect/>
          </a:stretch>
        </p:blipFill>
        <p:spPr>
          <a:xfrm>
            <a:off x="320763" y="3201196"/>
            <a:ext cx="3221591" cy="1198370"/>
          </a:xfrm>
          <a:prstGeom prst="rect">
            <a:avLst/>
          </a:prstGeom>
          <a:ln>
            <a:solidFill>
              <a:schemeClr val="tx1"/>
            </a:solidFill>
          </a:ln>
        </p:spPr>
      </p:pic>
    </p:spTree>
    <p:extLst>
      <p:ext uri="{BB962C8B-B14F-4D97-AF65-F5344CB8AC3E}">
        <p14:creationId xmlns:p14="http://schemas.microsoft.com/office/powerpoint/2010/main" val="2456217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Other date filters</a:t>
            </a:r>
          </a:p>
        </p:txBody>
      </p:sp>
      <p:sp>
        <p:nvSpPr>
          <p:cNvPr id="4" name="Rectangle 3">
            <a:extLst>
              <a:ext uri="{FF2B5EF4-FFF2-40B4-BE49-F238E27FC236}">
                <a16:creationId xmlns:a16="http://schemas.microsoft.com/office/drawing/2014/main" id="{DE6C42CD-C7EB-4CF1-9786-01C776E37638}"/>
              </a:ext>
            </a:extLst>
          </p:cNvPr>
          <p:cNvSpPr txBox="1">
            <a:spLocks noChangeArrowheads="1"/>
          </p:cNvSpPr>
          <p:nvPr/>
        </p:nvSpPr>
        <p:spPr bwMode="auto">
          <a:xfrm>
            <a:off x="249478" y="809762"/>
            <a:ext cx="8360229" cy="6630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solidFill>
                <a:latin typeface="+mn-lt"/>
                <a:ea typeface="+mn-ea"/>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r>
              <a:rPr lang="en-US" dirty="0"/>
              <a:t>To retrieve by date of entire previous year</a:t>
            </a:r>
          </a:p>
        </p:txBody>
      </p:sp>
      <p:sp>
        <p:nvSpPr>
          <p:cNvPr id="6" name="Rectangle 3">
            <a:extLst>
              <a:ext uri="{FF2B5EF4-FFF2-40B4-BE49-F238E27FC236}">
                <a16:creationId xmlns:a16="http://schemas.microsoft.com/office/drawing/2014/main" id="{C3B0F422-E584-45C2-AEFD-9A901608E2A4}"/>
              </a:ext>
            </a:extLst>
          </p:cNvPr>
          <p:cNvSpPr txBox="1">
            <a:spLocks noChangeArrowheads="1"/>
          </p:cNvSpPr>
          <p:nvPr/>
        </p:nvSpPr>
        <p:spPr bwMode="auto">
          <a:xfrm>
            <a:off x="382559" y="1334460"/>
            <a:ext cx="8360229" cy="508483"/>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solidFill>
                <a:latin typeface="+mn-lt"/>
                <a:ea typeface="+mn-ea"/>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GB" sz="1400" dirty="0"/>
              <a:t>YEAR("Physical Item </a:t>
            </a:r>
            <a:r>
              <a:rPr lang="en-GB" sz="1400" dirty="0" err="1"/>
              <a:t>Details"."Receiving</a:t>
            </a:r>
            <a:r>
              <a:rPr lang="en-GB" sz="1400" dirty="0"/>
              <a:t>   Date") = YEAR(CURRENT_DATE)</a:t>
            </a:r>
          </a:p>
        </p:txBody>
      </p:sp>
      <p:sp>
        <p:nvSpPr>
          <p:cNvPr id="7" name="Rectangle 3">
            <a:extLst>
              <a:ext uri="{FF2B5EF4-FFF2-40B4-BE49-F238E27FC236}">
                <a16:creationId xmlns:a16="http://schemas.microsoft.com/office/drawing/2014/main" id="{C9414FE7-973B-4FBB-854F-6749C1B1AF1B}"/>
              </a:ext>
            </a:extLst>
          </p:cNvPr>
          <p:cNvSpPr txBox="1">
            <a:spLocks noChangeArrowheads="1"/>
          </p:cNvSpPr>
          <p:nvPr/>
        </p:nvSpPr>
        <p:spPr bwMode="auto">
          <a:xfrm>
            <a:off x="220075" y="2018684"/>
            <a:ext cx="8360229" cy="6630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solidFill>
                <a:latin typeface="+mn-lt"/>
                <a:ea typeface="+mn-ea"/>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r>
              <a:rPr lang="en-US" dirty="0"/>
              <a:t>To retrieve by date of entire previous month</a:t>
            </a:r>
          </a:p>
        </p:txBody>
      </p:sp>
      <p:sp>
        <p:nvSpPr>
          <p:cNvPr id="8" name="Rectangle 3">
            <a:extLst>
              <a:ext uri="{FF2B5EF4-FFF2-40B4-BE49-F238E27FC236}">
                <a16:creationId xmlns:a16="http://schemas.microsoft.com/office/drawing/2014/main" id="{9B8E4229-05B1-4DEE-A56A-AB3F57331CCB}"/>
              </a:ext>
            </a:extLst>
          </p:cNvPr>
          <p:cNvSpPr txBox="1">
            <a:spLocks noChangeArrowheads="1"/>
          </p:cNvSpPr>
          <p:nvPr/>
        </p:nvSpPr>
        <p:spPr bwMode="auto">
          <a:xfrm>
            <a:off x="273238" y="2656391"/>
            <a:ext cx="8627832" cy="740303"/>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solidFill>
                <a:latin typeface="+mn-lt"/>
                <a:ea typeface="+mn-ea"/>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400" dirty="0"/>
              <a:t>YEAR("PO </a:t>
            </a:r>
            <a:r>
              <a:rPr lang="en-US" sz="1400" dirty="0" err="1"/>
              <a:t>Line"."Receiving</a:t>
            </a:r>
            <a:r>
              <a:rPr lang="en-US" sz="1400" dirty="0"/>
              <a:t> Date (Latest in POL)") = YEAR(CURRENT_DATE) AND MONTH("PO </a:t>
            </a:r>
            <a:r>
              <a:rPr lang="en-US" sz="1400" dirty="0" err="1"/>
              <a:t>Line"."Receiving</a:t>
            </a:r>
            <a:r>
              <a:rPr lang="en-US" sz="1400" dirty="0"/>
              <a:t> Date (Latest in POL)") = (extract(month from </a:t>
            </a:r>
            <a:r>
              <a:rPr lang="en-US" sz="1400" dirty="0" err="1"/>
              <a:t>current_date</a:t>
            </a:r>
            <a:r>
              <a:rPr lang="en-US" sz="1400" dirty="0"/>
              <a:t>)-1)</a:t>
            </a:r>
            <a:r>
              <a:rPr lang="en-GB" sz="1400" dirty="0"/>
              <a:t>)</a:t>
            </a:r>
            <a:endParaRPr lang="en-US" sz="1400" dirty="0"/>
          </a:p>
        </p:txBody>
      </p:sp>
      <p:sp>
        <p:nvSpPr>
          <p:cNvPr id="9" name="Rectangle 3">
            <a:extLst>
              <a:ext uri="{FF2B5EF4-FFF2-40B4-BE49-F238E27FC236}">
                <a16:creationId xmlns:a16="http://schemas.microsoft.com/office/drawing/2014/main" id="{CB6CA0CF-6FAD-4742-AA39-8E5096A1A0B8}"/>
              </a:ext>
            </a:extLst>
          </p:cNvPr>
          <p:cNvSpPr txBox="1">
            <a:spLocks noChangeArrowheads="1"/>
          </p:cNvSpPr>
          <p:nvPr/>
        </p:nvSpPr>
        <p:spPr bwMode="auto">
          <a:xfrm>
            <a:off x="249478" y="3519223"/>
            <a:ext cx="8360229" cy="6630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solidFill>
                <a:latin typeface="+mn-lt"/>
                <a:ea typeface="+mn-ea"/>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r>
              <a:rPr lang="en-US" dirty="0"/>
              <a:t>To retrieve by date of entire previous week</a:t>
            </a:r>
          </a:p>
        </p:txBody>
      </p:sp>
      <p:sp>
        <p:nvSpPr>
          <p:cNvPr id="10" name="Rectangle 3">
            <a:extLst>
              <a:ext uri="{FF2B5EF4-FFF2-40B4-BE49-F238E27FC236}">
                <a16:creationId xmlns:a16="http://schemas.microsoft.com/office/drawing/2014/main" id="{6EA8FF96-E752-47E8-8E65-3FC571C5C863}"/>
              </a:ext>
            </a:extLst>
          </p:cNvPr>
          <p:cNvSpPr txBox="1">
            <a:spLocks noChangeArrowheads="1"/>
          </p:cNvSpPr>
          <p:nvPr/>
        </p:nvSpPr>
        <p:spPr bwMode="auto">
          <a:xfrm>
            <a:off x="269185" y="3969887"/>
            <a:ext cx="8627832" cy="740303"/>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solidFill>
                <a:latin typeface="+mn-lt"/>
                <a:ea typeface="+mn-ea"/>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400" dirty="0"/>
              <a:t>YEAR("PO </a:t>
            </a:r>
            <a:r>
              <a:rPr lang="en-US" sz="1400" dirty="0" err="1"/>
              <a:t>Line"."Receiving</a:t>
            </a:r>
            <a:r>
              <a:rPr lang="en-US" sz="1400" dirty="0"/>
              <a:t> Date (Latest in POL)") = YEAR(CURRENT_DATE) AND WEEK("PO </a:t>
            </a:r>
            <a:r>
              <a:rPr lang="en-US" sz="1400" dirty="0" err="1"/>
              <a:t>Line"."Receiving</a:t>
            </a:r>
            <a:r>
              <a:rPr lang="en-US" sz="1400" dirty="0"/>
              <a:t> Date (Latest in POL)") = WEEK(CURRENT_DATE)-1</a:t>
            </a:r>
          </a:p>
        </p:txBody>
      </p:sp>
    </p:spTree>
    <p:extLst>
      <p:ext uri="{BB962C8B-B14F-4D97-AF65-F5344CB8AC3E}">
        <p14:creationId xmlns:p14="http://schemas.microsoft.com/office/powerpoint/2010/main" val="217202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1846586"/>
            <a:ext cx="8424936" cy="2880320"/>
          </a:xfrm>
        </p:spPr>
        <p:txBody>
          <a:bodyPr/>
          <a:lstStyle/>
          <a:p>
            <a:r>
              <a:rPr lang="en-US" dirty="0"/>
              <a:t>There may be cases where the library is creating a report and does not want to “hard code” a date.</a:t>
            </a:r>
          </a:p>
          <a:p>
            <a:r>
              <a:rPr lang="en-US" dirty="0"/>
              <a:t>For example the library may not want to know which items arrived from Sept. 06 – 12, but instead want to know which items arrived in the last week.</a:t>
            </a:r>
          </a:p>
          <a:p>
            <a:r>
              <a:rPr lang="en-US" dirty="0"/>
              <a:t>Similarly, the library may wish to know how many loans were made by users of group “Undergraduate” in the past year.</a:t>
            </a:r>
          </a:p>
        </p:txBody>
      </p:sp>
      <p:sp>
        <p:nvSpPr>
          <p:cNvPr id="3" name="TextBox 2">
            <a:extLst>
              <a:ext uri="{FF2B5EF4-FFF2-40B4-BE49-F238E27FC236}">
                <a16:creationId xmlns:a16="http://schemas.microsoft.com/office/drawing/2014/main" id="{76354DA4-D793-4D75-A7D9-4EF3B91ED676}"/>
              </a:ext>
            </a:extLst>
          </p:cNvPr>
          <p:cNvSpPr txBox="1"/>
          <p:nvPr/>
        </p:nvSpPr>
        <p:spPr>
          <a:xfrm>
            <a:off x="359532" y="923367"/>
            <a:ext cx="8424936" cy="646331"/>
          </a:xfrm>
          <a:prstGeom prst="rect">
            <a:avLst/>
          </a:prstGeom>
          <a:noFill/>
          <a:ln>
            <a:solidFill>
              <a:schemeClr val="accent1"/>
            </a:solidFill>
          </a:ln>
        </p:spPr>
        <p:txBody>
          <a:bodyPr wrap="square" rtlCol="0">
            <a:spAutoFit/>
          </a:bodyPr>
          <a:lstStyle/>
          <a:p>
            <a:r>
              <a:rPr lang="en-US" dirty="0"/>
              <a:t>See also “Alma Analytics SQL Filter Examples” at </a:t>
            </a:r>
            <a:r>
              <a:rPr lang="en-US" dirty="0">
                <a:hlinkClick r:id="rId2"/>
              </a:rPr>
              <a:t>https://developers.exlibrisgroup.com/blog/alma-analytics-sql-filter-examples/</a:t>
            </a:r>
            <a:r>
              <a:rPr lang="en-US" dirty="0"/>
              <a:t> </a:t>
            </a:r>
          </a:p>
        </p:txBody>
      </p:sp>
    </p:spTree>
    <p:extLst>
      <p:ext uri="{BB962C8B-B14F-4D97-AF65-F5344CB8AC3E}">
        <p14:creationId xmlns:p14="http://schemas.microsoft.com/office/powerpoint/2010/main" val="2420454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Other date filters</a:t>
            </a:r>
          </a:p>
        </p:txBody>
      </p:sp>
      <p:sp>
        <p:nvSpPr>
          <p:cNvPr id="4" name="Rectangle 3">
            <a:extLst>
              <a:ext uri="{FF2B5EF4-FFF2-40B4-BE49-F238E27FC236}">
                <a16:creationId xmlns:a16="http://schemas.microsoft.com/office/drawing/2014/main" id="{DE6C42CD-C7EB-4CF1-9786-01C776E37638}"/>
              </a:ext>
            </a:extLst>
          </p:cNvPr>
          <p:cNvSpPr txBox="1">
            <a:spLocks noChangeArrowheads="1"/>
          </p:cNvSpPr>
          <p:nvPr/>
        </p:nvSpPr>
        <p:spPr bwMode="auto">
          <a:xfrm>
            <a:off x="249478" y="809762"/>
            <a:ext cx="8360229" cy="8258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solidFill>
                <a:latin typeface="+mn-lt"/>
                <a:ea typeface="+mn-ea"/>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r>
              <a:rPr lang="en-US" dirty="0"/>
              <a:t>To retrieve by date greater than or equal to Jan. 1</a:t>
            </a:r>
            <a:r>
              <a:rPr lang="en-US" baseline="30000" dirty="0"/>
              <a:t>st</a:t>
            </a:r>
            <a:r>
              <a:rPr lang="en-US" dirty="0"/>
              <a:t>  5 years ago (1st day of 1st month 5 years ago)</a:t>
            </a:r>
          </a:p>
        </p:txBody>
      </p:sp>
      <p:sp>
        <p:nvSpPr>
          <p:cNvPr id="6" name="Rectangle 3">
            <a:extLst>
              <a:ext uri="{FF2B5EF4-FFF2-40B4-BE49-F238E27FC236}">
                <a16:creationId xmlns:a16="http://schemas.microsoft.com/office/drawing/2014/main" id="{C3B0F422-E584-45C2-AEFD-9A901608E2A4}"/>
              </a:ext>
            </a:extLst>
          </p:cNvPr>
          <p:cNvSpPr txBox="1">
            <a:spLocks noChangeArrowheads="1"/>
          </p:cNvSpPr>
          <p:nvPr/>
        </p:nvSpPr>
        <p:spPr bwMode="auto">
          <a:xfrm>
            <a:off x="460243" y="1807619"/>
            <a:ext cx="8360229" cy="508483"/>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solidFill>
                <a:latin typeface="+mn-lt"/>
                <a:ea typeface="+mn-ea"/>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400" dirty="0"/>
              <a:t>&gt;= TIMESTAMPADD( SQL_TSI_YEAR , -5, TIMESTAMPADD( SQL_TSI_DAY , EXTRACT( DAY_OF_YEAR FROM CURRENT_DATE) * -(1) +1, CURRENT_DATE))</a:t>
            </a:r>
            <a:endParaRPr lang="en-GB" sz="1400" dirty="0"/>
          </a:p>
        </p:txBody>
      </p:sp>
    </p:spTree>
    <p:extLst>
      <p:ext uri="{BB962C8B-B14F-4D97-AF65-F5344CB8AC3E}">
        <p14:creationId xmlns:p14="http://schemas.microsoft.com/office/powerpoint/2010/main" val="2223232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9FBF229-C599-4A23-B7CB-D49D1A797632}"/>
              </a:ext>
            </a:extLst>
          </p:cNvPr>
          <p:cNvSpPr>
            <a:spLocks noGrp="1"/>
          </p:cNvSpPr>
          <p:nvPr>
            <p:ph type="subTitle" idx="1"/>
          </p:nvPr>
        </p:nvSpPr>
        <p:spPr/>
        <p:txBody>
          <a:bodyPr>
            <a:normAutofit fontScale="85000" lnSpcReduction="10000"/>
          </a:bodyPr>
          <a:lstStyle/>
          <a:p>
            <a:r>
              <a:rPr lang="en-US" dirty="0"/>
              <a:t>Yoel.kortick@exlibrisgroup.com</a:t>
            </a:r>
          </a:p>
        </p:txBody>
      </p:sp>
      <p:sp>
        <p:nvSpPr>
          <p:cNvPr id="4" name="TextBox 3">
            <a:extLst>
              <a:ext uri="{FF2B5EF4-FFF2-40B4-BE49-F238E27FC236}">
                <a16:creationId xmlns:a16="http://schemas.microsoft.com/office/drawing/2014/main" id="{2DCDA0A7-6517-4F13-90AE-AAE8D711DE03}"/>
              </a:ext>
            </a:extLst>
          </p:cNvPr>
          <p:cNvSpPr txBox="1"/>
          <p:nvPr/>
        </p:nvSpPr>
        <p:spPr>
          <a:xfrm>
            <a:off x="3580404" y="1635646"/>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spTree>
    <p:extLst>
      <p:ext uri="{BB962C8B-B14F-4D97-AF65-F5344CB8AC3E}">
        <p14:creationId xmlns:p14="http://schemas.microsoft.com/office/powerpoint/2010/main" val="333791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lstStyle/>
          <a:p>
            <a:r>
              <a:rPr lang="en-US" dirty="0"/>
              <a:t>By using a variable which controls the date the report is “dynamic” in that any time it is opened it automatically retrieves  by the current date minus a certain amount of days, weeks, months or years.</a:t>
            </a:r>
          </a:p>
          <a:p>
            <a:r>
              <a:rPr lang="en-US" dirty="0"/>
              <a:t>The variable is called TIMESTAMPADD</a:t>
            </a:r>
          </a:p>
          <a:p>
            <a:r>
              <a:rPr lang="en-US" dirty="0"/>
              <a:t>Thus weekly reports may be called, for example, “Number of … in the last week”</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86957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3BB630-3901-4F26-A9B7-20A7998E37D8}"/>
              </a:ext>
            </a:extLst>
          </p:cNvPr>
          <p:cNvSpPr>
            <a:spLocks noGrp="1"/>
          </p:cNvSpPr>
          <p:nvPr>
            <p:ph type="ctrTitle"/>
          </p:nvPr>
        </p:nvSpPr>
        <p:spPr>
          <a:xfrm>
            <a:off x="323528" y="3319778"/>
            <a:ext cx="8366007" cy="1240583"/>
          </a:xfrm>
        </p:spPr>
        <p:txBody>
          <a:bodyPr/>
          <a:lstStyle/>
          <a:p>
            <a:r>
              <a:rPr lang="en-US" dirty="0"/>
              <a:t>Applying the TIMESTAMPADD filter on transaction date</a:t>
            </a:r>
          </a:p>
        </p:txBody>
      </p:sp>
      <p:sp>
        <p:nvSpPr>
          <p:cNvPr id="3" name="Slide Number Placeholder 2">
            <a:extLst>
              <a:ext uri="{FF2B5EF4-FFF2-40B4-BE49-F238E27FC236}">
                <a16:creationId xmlns:a16="http://schemas.microsoft.com/office/drawing/2014/main" id="{2CDC80CB-652D-4649-8D8E-5F58E4AA95D6}"/>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Tree>
    <p:extLst>
      <p:ext uri="{BB962C8B-B14F-4D97-AF65-F5344CB8AC3E}">
        <p14:creationId xmlns:p14="http://schemas.microsoft.com/office/powerpoint/2010/main" val="3760510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Applying the TIMESTAMPADD filter on transaction date</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lstStyle/>
          <a:p>
            <a:r>
              <a:rPr lang="en-US" dirty="0"/>
              <a:t>Here is a report with transaction of type expenditure with amount, vendor and date</a:t>
            </a:r>
          </a:p>
          <a:p>
            <a:endParaRPr lang="en-US" dirty="0"/>
          </a:p>
        </p:txBody>
      </p:sp>
      <p:pic>
        <p:nvPicPr>
          <p:cNvPr id="7" name="Picture 2">
            <a:extLst>
              <a:ext uri="{FF2B5EF4-FFF2-40B4-BE49-F238E27FC236}">
                <a16:creationId xmlns:a16="http://schemas.microsoft.com/office/drawing/2014/main" id="{261E61D3-D708-4D10-9D45-4B7F67468C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1740" y="1779662"/>
            <a:ext cx="4460520" cy="28868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2283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Applying the TIMESTAMPADD filter on transaction date</a:t>
            </a:r>
          </a:p>
        </p:txBody>
      </p:sp>
      <p:sp>
        <p:nvSpPr>
          <p:cNvPr id="10" name="Rectangle 3">
            <a:extLst>
              <a:ext uri="{FF2B5EF4-FFF2-40B4-BE49-F238E27FC236}">
                <a16:creationId xmlns:a16="http://schemas.microsoft.com/office/drawing/2014/main" id="{2E117133-D219-473C-AE55-DFB4BDEC68E0}"/>
              </a:ext>
            </a:extLst>
          </p:cNvPr>
          <p:cNvSpPr>
            <a:spLocks noGrp="1" noChangeArrowheads="1"/>
          </p:cNvSpPr>
          <p:nvPr>
            <p:ph idx="1"/>
          </p:nvPr>
        </p:nvSpPr>
        <p:spPr>
          <a:xfrm>
            <a:off x="467544" y="968927"/>
            <a:ext cx="8280920" cy="659449"/>
          </a:xfrm>
        </p:spPr>
        <p:txBody>
          <a:bodyPr>
            <a:normAutofit fontScale="92500" lnSpcReduction="20000"/>
          </a:bodyPr>
          <a:lstStyle/>
          <a:p>
            <a:r>
              <a:rPr lang="en-US" dirty="0"/>
              <a:t>Here is a report with transaction of type expenditure with amount, vendor and date</a:t>
            </a:r>
          </a:p>
        </p:txBody>
      </p:sp>
      <p:pic>
        <p:nvPicPr>
          <p:cNvPr id="11" name="Picture 2">
            <a:extLst>
              <a:ext uri="{FF2B5EF4-FFF2-40B4-BE49-F238E27FC236}">
                <a16:creationId xmlns:a16="http://schemas.microsoft.com/office/drawing/2014/main" id="{580F9A68-D8C8-4A84-B58D-C953AC1766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851670"/>
            <a:ext cx="3345315" cy="2737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899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Applying the TIMESTAMPADD filter on transaction date</a:t>
            </a:r>
          </a:p>
        </p:txBody>
      </p:sp>
      <p:pic>
        <p:nvPicPr>
          <p:cNvPr id="16" name="Picture 2">
            <a:extLst>
              <a:ext uri="{FF2B5EF4-FFF2-40B4-BE49-F238E27FC236}">
                <a16:creationId xmlns:a16="http://schemas.microsoft.com/office/drawing/2014/main" id="{BF4E503D-0CD7-485F-B78D-9DEAB346FA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497" y="2010524"/>
            <a:ext cx="4538254" cy="24892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3">
            <a:extLst>
              <a:ext uri="{FF2B5EF4-FFF2-40B4-BE49-F238E27FC236}">
                <a16:creationId xmlns:a16="http://schemas.microsoft.com/office/drawing/2014/main" id="{EA069009-1F03-4C74-BD07-F670DBB5AC4C}"/>
              </a:ext>
            </a:extLst>
          </p:cNvPr>
          <p:cNvSpPr txBox="1">
            <a:spLocks noChangeArrowheads="1"/>
          </p:cNvSpPr>
          <p:nvPr/>
        </p:nvSpPr>
        <p:spPr bwMode="auto">
          <a:xfrm>
            <a:off x="339634" y="952997"/>
            <a:ext cx="7992374" cy="13460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solidFill>
                <a:latin typeface="+mn-lt"/>
                <a:ea typeface="+mn-ea"/>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r>
              <a:rPr lang="en-US" dirty="0"/>
              <a:t>Create any filter on the transaction date</a:t>
            </a:r>
          </a:p>
        </p:txBody>
      </p:sp>
      <p:sp>
        <p:nvSpPr>
          <p:cNvPr id="18" name="Rectangle 17">
            <a:extLst>
              <a:ext uri="{FF2B5EF4-FFF2-40B4-BE49-F238E27FC236}">
                <a16:creationId xmlns:a16="http://schemas.microsoft.com/office/drawing/2014/main" id="{F92BD7F1-1B2B-4485-8F21-28D9D14398E4}"/>
              </a:ext>
            </a:extLst>
          </p:cNvPr>
          <p:cNvSpPr/>
          <p:nvPr/>
        </p:nvSpPr>
        <p:spPr bwMode="auto">
          <a:xfrm>
            <a:off x="3990270" y="3696925"/>
            <a:ext cx="1313250" cy="378685"/>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23539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Applying the TIMESTAMPADD filter on transaction date</a:t>
            </a:r>
          </a:p>
        </p:txBody>
      </p:sp>
      <p:pic>
        <p:nvPicPr>
          <p:cNvPr id="7" name="Picture 2">
            <a:extLst>
              <a:ext uri="{FF2B5EF4-FFF2-40B4-BE49-F238E27FC236}">
                <a16:creationId xmlns:a16="http://schemas.microsoft.com/office/drawing/2014/main" id="{38490CC1-B324-4787-8ABC-73913AC33A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1062" y="771550"/>
            <a:ext cx="5079410" cy="38435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a:extLst>
              <a:ext uri="{FF2B5EF4-FFF2-40B4-BE49-F238E27FC236}">
                <a16:creationId xmlns:a16="http://schemas.microsoft.com/office/drawing/2014/main" id="{7FEB0092-B89F-4F22-BD13-C96E1FF6A1AD}"/>
              </a:ext>
            </a:extLst>
          </p:cNvPr>
          <p:cNvSpPr txBox="1">
            <a:spLocks noChangeArrowheads="1"/>
          </p:cNvSpPr>
          <p:nvPr/>
        </p:nvSpPr>
        <p:spPr bwMode="auto">
          <a:xfrm>
            <a:off x="339634" y="952998"/>
            <a:ext cx="3080238" cy="11146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solidFill>
                <a:latin typeface="+mn-lt"/>
                <a:ea typeface="+mn-ea"/>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r>
              <a:rPr lang="en-US" dirty="0"/>
              <a:t>Select “Convert to SQL” and click OK</a:t>
            </a:r>
          </a:p>
        </p:txBody>
      </p:sp>
      <p:sp>
        <p:nvSpPr>
          <p:cNvPr id="9" name="Rectangle 8">
            <a:extLst>
              <a:ext uri="{FF2B5EF4-FFF2-40B4-BE49-F238E27FC236}">
                <a16:creationId xmlns:a16="http://schemas.microsoft.com/office/drawing/2014/main" id="{A0FB26C0-CF56-4A3C-BAC2-5482483125B1}"/>
              </a:ext>
            </a:extLst>
          </p:cNvPr>
          <p:cNvSpPr/>
          <p:nvPr/>
        </p:nvSpPr>
        <p:spPr bwMode="auto">
          <a:xfrm>
            <a:off x="3635896" y="2666913"/>
            <a:ext cx="2138239" cy="378685"/>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9">
            <a:extLst>
              <a:ext uri="{FF2B5EF4-FFF2-40B4-BE49-F238E27FC236}">
                <a16:creationId xmlns:a16="http://schemas.microsoft.com/office/drawing/2014/main" id="{32918BFB-3939-4ADF-8C05-0BA1C78448E6}"/>
              </a:ext>
            </a:extLst>
          </p:cNvPr>
          <p:cNvSpPr/>
          <p:nvPr/>
        </p:nvSpPr>
        <p:spPr bwMode="auto">
          <a:xfrm>
            <a:off x="7668344" y="4241230"/>
            <a:ext cx="494359" cy="378685"/>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04306064"/>
      </p:ext>
    </p:extLst>
  </p:cSld>
  <p:clrMapOvr>
    <a:masterClrMapping/>
  </p:clrMapOvr>
</p:sld>
</file>

<file path=ppt/theme/theme1.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14500</TotalTime>
  <Words>1581</Words>
  <Application>Microsoft Office PowerPoint</Application>
  <PresentationFormat>On-screen Show (16:9)</PresentationFormat>
  <Paragraphs>130</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Ex_Libris_2020</vt:lpstr>
      <vt:lpstr>How to use the TIMESTAMPADD parameter to retrieve by today - X time in an Alma Analytics report</vt:lpstr>
      <vt:lpstr>PowerPoint Presentation</vt:lpstr>
      <vt:lpstr>Introduction</vt:lpstr>
      <vt:lpstr>Introduction</vt:lpstr>
      <vt:lpstr>Applying the TIMESTAMPADD filter on transaction date</vt:lpstr>
      <vt:lpstr>Applying the TIMESTAMPADD filter on transaction date</vt:lpstr>
      <vt:lpstr>Applying the TIMESTAMPADD filter on transaction date</vt:lpstr>
      <vt:lpstr>Applying the TIMESTAMPADD filter on transaction date</vt:lpstr>
      <vt:lpstr>Applying the TIMESTAMPADD filter on transaction date</vt:lpstr>
      <vt:lpstr>Applying the TIMESTAMPADD filter on transaction date</vt:lpstr>
      <vt:lpstr>Applying the TIMESTAMPADD filter on transaction date</vt:lpstr>
      <vt:lpstr>Applying the TIMESTAMPADD filter on transaction date</vt:lpstr>
      <vt:lpstr>Applying the TIMESTAMPADD filter on transaction date</vt:lpstr>
      <vt:lpstr>Applying the TIMESTAMPADD filter on loan date</vt:lpstr>
      <vt:lpstr>Applying the TIMESTAMPADD filter on loan date</vt:lpstr>
      <vt:lpstr>Applying the TIMESTAMPADD filter on loan date</vt:lpstr>
      <vt:lpstr>Applying the TIMESTAMPADD filter on loan date</vt:lpstr>
      <vt:lpstr>Applying the TIMESTAMPADD filter on loan date</vt:lpstr>
      <vt:lpstr>Applying the TIMESTAMPADD filter on loan date</vt:lpstr>
      <vt:lpstr>Applying the TIMESTAMPADD filter on loan date</vt:lpstr>
      <vt:lpstr>Applying the TIMESTAMPADD filter on loan date</vt:lpstr>
      <vt:lpstr>Applying the TIMESTAMPADD filter on loan date</vt:lpstr>
      <vt:lpstr>Applying the TIMESTAMPADD filter on loan date</vt:lpstr>
      <vt:lpstr>Other date filters</vt:lpstr>
      <vt:lpstr>Other date filters</vt:lpstr>
      <vt:lpstr>Other date filters</vt:lpstr>
      <vt:lpstr>Other date filters</vt:lpstr>
      <vt:lpstr>Other date filters</vt:lpstr>
      <vt:lpstr>Other date filters</vt:lpstr>
      <vt:lpstr>Other date filters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579</cp:revision>
  <dcterms:created xsi:type="dcterms:W3CDTF">2017-01-02T15:10:30Z</dcterms:created>
  <dcterms:modified xsi:type="dcterms:W3CDTF">2021-06-10T07:50:02Z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