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3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4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5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6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  <p:sldMasterId id="2147483789" r:id="rId2"/>
    <p:sldMasterId id="2147483800" r:id="rId3"/>
    <p:sldMasterId id="2147483821" r:id="rId4"/>
    <p:sldMasterId id="2147483839" r:id="rId5"/>
    <p:sldMasterId id="2147483854" r:id="rId6"/>
    <p:sldMasterId id="2147483932" r:id="rId7"/>
  </p:sldMasterIdLst>
  <p:notesMasterIdLst>
    <p:notesMasterId r:id="rId43"/>
  </p:notesMasterIdLst>
  <p:handoutMasterIdLst>
    <p:handoutMasterId r:id="rId44"/>
  </p:handoutMasterIdLst>
  <p:sldIdLst>
    <p:sldId id="488" r:id="rId8"/>
    <p:sldId id="392" r:id="rId9"/>
    <p:sldId id="394" r:id="rId10"/>
    <p:sldId id="458" r:id="rId11"/>
    <p:sldId id="478" r:id="rId12"/>
    <p:sldId id="393" r:id="rId13"/>
    <p:sldId id="459" r:id="rId14"/>
    <p:sldId id="460" r:id="rId15"/>
    <p:sldId id="461" r:id="rId16"/>
    <p:sldId id="462" r:id="rId17"/>
    <p:sldId id="479" r:id="rId18"/>
    <p:sldId id="396" r:id="rId19"/>
    <p:sldId id="463" r:id="rId20"/>
    <p:sldId id="464" r:id="rId21"/>
    <p:sldId id="465" r:id="rId22"/>
    <p:sldId id="466" r:id="rId23"/>
    <p:sldId id="467" r:id="rId24"/>
    <p:sldId id="468" r:id="rId25"/>
    <p:sldId id="482" r:id="rId26"/>
    <p:sldId id="483" r:id="rId27"/>
    <p:sldId id="484" r:id="rId28"/>
    <p:sldId id="485" r:id="rId29"/>
    <p:sldId id="480" r:id="rId30"/>
    <p:sldId id="395" r:id="rId31"/>
    <p:sldId id="469" r:id="rId32"/>
    <p:sldId id="470" r:id="rId33"/>
    <p:sldId id="471" r:id="rId34"/>
    <p:sldId id="472" r:id="rId35"/>
    <p:sldId id="481" r:id="rId36"/>
    <p:sldId id="473" r:id="rId37"/>
    <p:sldId id="474" r:id="rId38"/>
    <p:sldId id="475" r:id="rId39"/>
    <p:sldId id="477" r:id="rId40"/>
    <p:sldId id="476" r:id="rId41"/>
    <p:sldId id="487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3A43"/>
    <a:srgbClr val="313133"/>
    <a:srgbClr val="003466"/>
    <a:srgbClr val="787878"/>
    <a:srgbClr val="646464"/>
    <a:srgbClr val="E6E6E6"/>
    <a:srgbClr val="DCDCDC"/>
    <a:srgbClr val="525254"/>
    <a:srgbClr val="B20837"/>
    <a:srgbClr val="0563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7" autoAdjust="0"/>
    <p:restoredTop sz="94605" autoAdjust="0"/>
  </p:normalViewPr>
  <p:slideViewPr>
    <p:cSldViewPr snapToGrid="0" showGuides="1">
      <p:cViewPr varScale="1">
        <p:scale>
          <a:sx n="70" d="100"/>
          <a:sy n="70" d="100"/>
        </p:scale>
        <p:origin x="1332" y="72"/>
      </p:cViewPr>
      <p:guideLst>
        <p:guide orient="horz" pos="21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774"/>
    </p:cViewPr>
  </p:sorterViewPr>
  <p:notesViewPr>
    <p:cSldViewPr snapToGrid="0"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5F226F-8ED5-495D-A17F-2CD75E10BF0C}" type="datetimeFigureOut">
              <a:rPr lang="en-US" smtClean="0"/>
              <a:t>10/9/2016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C4FF8-6ED0-4190-AEBB-5AD2583082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332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2BA45-5BA8-4098-BC1A-EE8A5C9DAADA}" type="datetimeFigureOut">
              <a:rPr lang="en-US" smtClean="0"/>
              <a:t>10/9/2016</a:t>
            </a:fld>
            <a:endParaRPr lang="en-US" dirty="0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DBCF67-2B39-4494-9A46-CAA40423D8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663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992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620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869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584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911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18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9590"/>
            <a:ext cx="9155957" cy="657014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462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88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932595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610144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utterstock_201882418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"/>
            <a:ext cx="9203792" cy="5631322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156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605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  </a:t>
            </a:r>
            <a:endParaRPr lang="he-IL" dirty="0" smtClean="0"/>
          </a:p>
          <a:p>
            <a:pPr lvl="2"/>
            <a:r>
              <a:rPr lang="en-US" dirty="0" smtClean="0"/>
              <a:t>3rd level </a:t>
            </a:r>
            <a:endParaRPr lang="he-IL" dirty="0" smtClean="0"/>
          </a:p>
          <a:p>
            <a:pPr lvl="3"/>
            <a:r>
              <a:rPr lang="en-US" dirty="0" smtClean="0"/>
              <a:t>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12255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32546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EE3A43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616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2669" y="198033"/>
            <a:ext cx="1493429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2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819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utterstock_23159863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5896251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D9432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44192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939049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0"/>
            <a:ext cx="9153237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55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02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  </a:t>
            </a:r>
            <a:endParaRPr lang="he-IL" dirty="0" smtClean="0"/>
          </a:p>
          <a:p>
            <a:pPr lvl="2"/>
            <a:r>
              <a:rPr lang="en-US" dirty="0" smtClean="0"/>
              <a:t>3rd level </a:t>
            </a:r>
            <a:endParaRPr lang="he-IL" dirty="0" smtClean="0"/>
          </a:p>
          <a:p>
            <a:pPr lvl="3"/>
            <a:r>
              <a:rPr lang="en-US" dirty="0" smtClean="0"/>
              <a:t>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99980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314325" y="1100138"/>
            <a:ext cx="8451850" cy="444341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04231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תמונה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772" y="1954537"/>
            <a:ext cx="2568370" cy="2569464"/>
          </a:xfrm>
          <a:prstGeom prst="flowChartConnector">
            <a:avLst/>
          </a:prstGeom>
        </p:spPr>
      </p:pic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313133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465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rgbClr val="313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rgbClr val="313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rgbClr val="313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rgbClr val="313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1</a:t>
            </a:r>
            <a:endParaRPr lang="en-US" sz="2000" b="1" dirty="0">
              <a:latin typeface="+mn-lt"/>
            </a:endParaRP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2</a:t>
            </a:r>
            <a:endParaRPr lang="en-US" sz="2000" b="1" dirty="0">
              <a:latin typeface="+mn-lt"/>
            </a:endParaRP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3</a:t>
            </a:r>
            <a:endParaRPr lang="en-US" sz="2000" b="1" dirty="0">
              <a:latin typeface="+mn-lt"/>
            </a:endParaRP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4</a:t>
            </a:r>
            <a:endParaRPr lang="en-US" sz="2000" b="1" dirty="0">
              <a:latin typeface="+mn-lt"/>
            </a:endParaRPr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936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 key topic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KEY  TOPICS</a:t>
            </a:r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5</a:t>
            </a:r>
            <a:endParaRPr lang="en-US" sz="3600" b="1" dirty="0">
              <a:latin typeface="+mn-lt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4</a:t>
            </a:r>
            <a:endParaRPr lang="en-US" sz="3600" b="1" dirty="0">
              <a:latin typeface="+mn-lt"/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3</a:t>
            </a:r>
            <a:endParaRPr lang="en-US" sz="3600" b="1" dirty="0">
              <a:latin typeface="+mn-lt"/>
            </a:endParaRP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2</a:t>
            </a:r>
            <a:endParaRPr lang="en-US" sz="3600" b="1" dirty="0">
              <a:latin typeface="+mn-lt"/>
            </a:endParaRP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 smtClean="0">
                <a:latin typeface="+mn-lt"/>
              </a:rPr>
              <a:t>1</a:t>
            </a:r>
            <a:endParaRPr lang="en-US" sz="3600" b="1" dirty="0"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191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 key topic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525254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713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1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38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42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3" name="Picture 4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1091" y="192870"/>
            <a:ext cx="1490472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971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05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540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25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46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2"/>
          <a:stretch/>
        </p:blipFill>
        <p:spPr>
          <a:xfrm>
            <a:off x="-1" y="-25393"/>
            <a:ext cx="9144001" cy="6605127"/>
          </a:xfrm>
          <a:prstGeom prst="rect">
            <a:avLst/>
          </a:prstGeom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96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24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"/>
            <a:ext cx="9153236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00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484"/>
            <a:ext cx="9153236" cy="658121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62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354"/>
            <a:ext cx="9168828" cy="657938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71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0"/>
            <a:ext cx="9153237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66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357284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572897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162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002526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691805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392"/>
            <a:ext cx="9144000" cy="6099048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41507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760746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60775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"/>
            <a:ext cx="9153236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85775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484"/>
            <a:ext cx="9153236" cy="658121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205494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354"/>
            <a:ext cx="9155957" cy="657014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981230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0"/>
            <a:ext cx="9153237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269314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003466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474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785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178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748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852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255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  </a:t>
            </a:r>
            <a:endParaRPr lang="he-IL" dirty="0" smtClean="0"/>
          </a:p>
          <a:p>
            <a:pPr lvl="2"/>
            <a:r>
              <a:rPr lang="en-US" dirty="0" smtClean="0"/>
              <a:t>3rd level </a:t>
            </a:r>
            <a:endParaRPr lang="he-IL" dirty="0" smtClean="0"/>
          </a:p>
          <a:p>
            <a:pPr lvl="3"/>
            <a:r>
              <a:rPr lang="en-US" dirty="0" smtClean="0"/>
              <a:t>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94197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314325" y="1100138"/>
            <a:ext cx="8451850" cy="444341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15852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תמונה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2929" y="1954537"/>
            <a:ext cx="2560056" cy="2569464"/>
          </a:xfrm>
          <a:prstGeom prst="flowChartConnector">
            <a:avLst/>
          </a:prstGeom>
        </p:spPr>
      </p:pic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2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</p:spTree>
    <p:extLst>
      <p:ext uri="{BB962C8B-B14F-4D97-AF65-F5344CB8AC3E}">
        <p14:creationId xmlns:p14="http://schemas.microsoft.com/office/powerpoint/2010/main" val="1976545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1</a:t>
            </a:r>
            <a:endParaRPr lang="en-US" sz="2000" b="1" dirty="0">
              <a:latin typeface="+mn-lt"/>
            </a:endParaRP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2</a:t>
            </a:r>
            <a:endParaRPr lang="en-US" sz="2000" b="1" dirty="0">
              <a:latin typeface="+mn-lt"/>
            </a:endParaRP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3</a:t>
            </a:r>
            <a:endParaRPr lang="en-US" sz="2000" b="1" dirty="0">
              <a:latin typeface="+mn-lt"/>
            </a:endParaRP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4</a:t>
            </a:r>
            <a:endParaRPr lang="en-US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608724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KEY  TOPICS</a:t>
            </a:r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5</a:t>
            </a:r>
            <a:endParaRPr lang="en-US" sz="3600" b="1" dirty="0">
              <a:latin typeface="+mn-lt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4</a:t>
            </a:r>
            <a:endParaRPr lang="en-US" sz="3600" b="1" dirty="0">
              <a:latin typeface="+mn-lt"/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3</a:t>
            </a:r>
            <a:endParaRPr lang="en-US" sz="3600" b="1" dirty="0">
              <a:latin typeface="+mn-lt"/>
            </a:endParaRP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2</a:t>
            </a:r>
            <a:endParaRPr lang="en-US" sz="3600" b="1" dirty="0">
              <a:latin typeface="+mn-lt"/>
            </a:endParaRP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 smtClean="0">
                <a:latin typeface="+mn-lt"/>
              </a:rPr>
              <a:t>1</a:t>
            </a:r>
            <a:endParaRPr lang="en-US" sz="3600" b="1" dirty="0"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838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910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392"/>
            <a:ext cx="9144000" cy="6099048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495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0574" y="198033"/>
            <a:ext cx="1491505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4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828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30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574304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736145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392"/>
            <a:ext cx="9144000" cy="6099048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851000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70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250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196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  </a:t>
            </a:r>
            <a:endParaRPr lang="he-IL" dirty="0" smtClean="0"/>
          </a:p>
          <a:p>
            <a:pPr lvl="2"/>
            <a:r>
              <a:rPr lang="en-US" dirty="0" smtClean="0"/>
              <a:t>3rd level </a:t>
            </a:r>
            <a:endParaRPr lang="he-IL" dirty="0" smtClean="0"/>
          </a:p>
          <a:p>
            <a:pPr lvl="3"/>
            <a:r>
              <a:rPr lang="en-US" dirty="0" smtClean="0"/>
              <a:t>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23459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314325" y="1100138"/>
            <a:ext cx="8451850" cy="444341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2936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453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909" y="1954537"/>
            <a:ext cx="2568096" cy="2569464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4164021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1</a:t>
            </a:r>
            <a:endParaRPr lang="en-US" sz="2000" b="1" dirty="0">
              <a:latin typeface="+mn-lt"/>
            </a:endParaRP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2</a:t>
            </a:r>
            <a:endParaRPr lang="en-US" sz="2000" b="1" dirty="0">
              <a:latin typeface="+mn-lt"/>
            </a:endParaRP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3</a:t>
            </a:r>
            <a:endParaRPr lang="en-US" sz="2000" b="1" dirty="0">
              <a:latin typeface="+mn-lt"/>
            </a:endParaRP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4</a:t>
            </a:r>
            <a:endParaRPr lang="en-US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643252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KEY  TOPICS</a:t>
            </a:r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5</a:t>
            </a:r>
            <a:endParaRPr lang="en-US" sz="3600" b="1" dirty="0">
              <a:latin typeface="+mn-lt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4</a:t>
            </a:r>
            <a:endParaRPr lang="en-US" sz="3600" b="1" dirty="0">
              <a:latin typeface="+mn-lt"/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3</a:t>
            </a:r>
            <a:endParaRPr lang="en-US" sz="3600" b="1" dirty="0">
              <a:latin typeface="+mn-lt"/>
            </a:endParaRP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2</a:t>
            </a:r>
            <a:endParaRPr lang="en-US" sz="3600" b="1" dirty="0">
              <a:latin typeface="+mn-lt"/>
            </a:endParaRP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 smtClean="0">
                <a:latin typeface="+mn-lt"/>
              </a:rPr>
              <a:t>1</a:t>
            </a:r>
            <a:endParaRPr lang="en-US" sz="3600" b="1" dirty="0"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615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003466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373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7247" y="204731"/>
            <a:ext cx="1490474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2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513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71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113860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799342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634776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style Edit style Edit style Edit style Edit style Edit style Edit style</a:t>
            </a:r>
            <a:r>
              <a:rPr lang="en-US" dirty="0"/>
              <a:t> </a:t>
            </a:r>
            <a:r>
              <a:rPr lang="en-US" dirty="0" smtClean="0"/>
              <a:t>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372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063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style Edit style Edit style Edit style Edit style Edit style Edit style</a:t>
            </a:r>
            <a:r>
              <a:rPr lang="en-US" dirty="0"/>
              <a:t> </a:t>
            </a:r>
            <a:r>
              <a:rPr lang="en-US" dirty="0" smtClean="0"/>
              <a:t>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488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  </a:t>
            </a:r>
            <a:endParaRPr lang="he-IL" dirty="0" smtClean="0"/>
          </a:p>
          <a:p>
            <a:pPr lvl="2"/>
            <a:r>
              <a:rPr lang="en-US" dirty="0" smtClean="0"/>
              <a:t>3rd level </a:t>
            </a:r>
            <a:endParaRPr lang="he-IL" dirty="0" smtClean="0"/>
          </a:p>
          <a:p>
            <a:pPr lvl="3"/>
            <a:r>
              <a:rPr lang="en-US" dirty="0" smtClean="0"/>
              <a:t>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4496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6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890" y="1954537"/>
            <a:ext cx="2568133" cy="2569464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2652153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1</a:t>
            </a:r>
            <a:endParaRPr lang="en-US" sz="2000" b="1" dirty="0">
              <a:latin typeface="+mn-lt"/>
            </a:endParaRP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2</a:t>
            </a:r>
            <a:endParaRPr lang="en-US" sz="2000" b="1" dirty="0">
              <a:latin typeface="+mn-lt"/>
            </a:endParaRP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3</a:t>
            </a:r>
            <a:endParaRPr lang="en-US" sz="2000" b="1" dirty="0">
              <a:latin typeface="+mn-lt"/>
            </a:endParaRP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4</a:t>
            </a:r>
            <a:endParaRPr lang="en-US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8604305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KEY  TOPICS</a:t>
            </a:r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5</a:t>
            </a:r>
            <a:endParaRPr lang="en-US" sz="3600" b="1" dirty="0">
              <a:latin typeface="+mn-lt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4</a:t>
            </a:r>
            <a:endParaRPr lang="en-US" sz="3600" b="1" dirty="0">
              <a:latin typeface="+mn-lt"/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3</a:t>
            </a:r>
            <a:endParaRPr lang="en-US" sz="3600" b="1" dirty="0">
              <a:latin typeface="+mn-lt"/>
            </a:endParaRP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2</a:t>
            </a:r>
            <a:endParaRPr lang="en-US" sz="3600" b="1" dirty="0">
              <a:latin typeface="+mn-lt"/>
            </a:endParaRP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 smtClean="0">
                <a:latin typeface="+mn-lt"/>
              </a:rPr>
              <a:t>1</a:t>
            </a:r>
            <a:endParaRPr lang="en-US" sz="3600" b="1" dirty="0"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041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accent6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301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4" name="Title 1"/>
          <p:cNvSpPr txBox="1">
            <a:spLocks/>
          </p:cNvSpPr>
          <p:nvPr userDrawn="1"/>
        </p:nvSpPr>
        <p:spPr>
          <a:xfrm>
            <a:off x="414045" y="46060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313133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8021" y="204731"/>
            <a:ext cx="1489700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4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70144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6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6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786414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6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271497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"/>
            <a:ext cx="9153236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848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392"/>
            <a:ext cx="9144000" cy="6099048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style Edit style Edit style Edit style Edit style Edit style Edit style</a:t>
            </a:r>
            <a:r>
              <a:rPr lang="en-US" dirty="0"/>
              <a:t> </a:t>
            </a:r>
            <a:r>
              <a:rPr lang="en-US" dirty="0" smtClean="0"/>
              <a:t>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921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style Edit style Edit style Edit style Edit style Edit style Edit style</a:t>
            </a:r>
            <a:r>
              <a:rPr lang="en-US" dirty="0"/>
              <a:t> </a:t>
            </a:r>
            <a:r>
              <a:rPr lang="en-US" dirty="0" smtClean="0"/>
              <a:t>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371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style Edit style Edit style Edit style Edit style Edit style Edit style</a:t>
            </a:r>
            <a:r>
              <a:rPr lang="en-US" dirty="0"/>
              <a:t> </a:t>
            </a:r>
            <a:r>
              <a:rPr lang="en-US" dirty="0" smtClean="0"/>
              <a:t>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962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  </a:t>
            </a:r>
            <a:endParaRPr lang="he-IL" dirty="0" smtClean="0"/>
          </a:p>
          <a:p>
            <a:pPr lvl="2"/>
            <a:r>
              <a:rPr lang="en-US" dirty="0" smtClean="0"/>
              <a:t>3rd level </a:t>
            </a:r>
            <a:endParaRPr lang="he-IL" dirty="0" smtClean="0"/>
          </a:p>
          <a:p>
            <a:pPr lvl="3"/>
            <a:r>
              <a:rPr lang="en-US" dirty="0" smtClean="0"/>
              <a:t>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55901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3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627" y="1954537"/>
            <a:ext cx="2570660" cy="2569464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13434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1</a:t>
            </a:r>
            <a:endParaRPr lang="en-US" sz="2000" b="1" dirty="0">
              <a:latin typeface="+mn-lt"/>
            </a:endParaRP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2</a:t>
            </a:r>
            <a:endParaRPr lang="en-US" sz="2000" b="1" dirty="0">
              <a:latin typeface="+mn-lt"/>
            </a:endParaRP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3</a:t>
            </a:r>
            <a:endParaRPr lang="en-US" sz="2000" b="1" dirty="0">
              <a:latin typeface="+mn-lt"/>
            </a:endParaRP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4</a:t>
            </a:r>
            <a:endParaRPr lang="en-US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1167519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KEY  TOPICS</a:t>
            </a:r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5</a:t>
            </a:r>
            <a:endParaRPr lang="en-US" sz="3600" b="1" dirty="0">
              <a:latin typeface="+mn-lt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4</a:t>
            </a:r>
            <a:endParaRPr lang="en-US" sz="3600" b="1" dirty="0">
              <a:latin typeface="+mn-lt"/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3</a:t>
            </a:r>
            <a:endParaRPr lang="en-US" sz="3600" b="1" dirty="0">
              <a:latin typeface="+mn-lt"/>
            </a:endParaRP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2</a:t>
            </a:r>
            <a:endParaRPr lang="en-US" sz="3600" b="1" dirty="0">
              <a:latin typeface="+mn-lt"/>
            </a:endParaRP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 smtClean="0">
                <a:latin typeface="+mn-lt"/>
              </a:rPr>
              <a:t>1</a:t>
            </a:r>
            <a:endParaRPr lang="en-US" sz="3600" b="1" dirty="0"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990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EE3A43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565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3"/>
          <a:stretch/>
        </p:blipFill>
        <p:spPr>
          <a:xfrm>
            <a:off x="7164932" y="198033"/>
            <a:ext cx="1491166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822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484"/>
            <a:ext cx="9153236" cy="658121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32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484"/>
            <a:ext cx="9153236" cy="658121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824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392"/>
            <a:ext cx="9144000" cy="6099048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958511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210271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088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738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  </a:t>
            </a:r>
            <a:endParaRPr lang="he-IL" dirty="0" smtClean="0"/>
          </a:p>
          <a:p>
            <a:pPr lvl="2"/>
            <a:r>
              <a:rPr lang="en-US" dirty="0" smtClean="0"/>
              <a:t>3rd level </a:t>
            </a:r>
            <a:endParaRPr lang="he-IL" dirty="0" smtClean="0"/>
          </a:p>
          <a:p>
            <a:pPr lvl="3"/>
            <a:r>
              <a:rPr lang="en-US" dirty="0" smtClean="0"/>
              <a:t>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71383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5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676" y="1954537"/>
            <a:ext cx="2574562" cy="2569464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1464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1</a:t>
            </a:r>
            <a:endParaRPr lang="en-US" sz="2000" b="1" dirty="0">
              <a:latin typeface="+mn-lt"/>
            </a:endParaRP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2</a:t>
            </a:r>
            <a:endParaRPr lang="en-US" sz="2000" b="1" dirty="0">
              <a:latin typeface="+mn-lt"/>
            </a:endParaRP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3</a:t>
            </a:r>
            <a:endParaRPr lang="en-US" sz="2000" b="1" dirty="0">
              <a:latin typeface="+mn-lt"/>
            </a:endParaRP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4</a:t>
            </a:r>
            <a:endParaRPr lang="en-US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4296470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KEY  TOPICS</a:t>
            </a:r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5</a:t>
            </a:r>
            <a:endParaRPr lang="en-US" sz="3600" b="1" dirty="0">
              <a:latin typeface="+mn-lt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4</a:t>
            </a:r>
            <a:endParaRPr lang="en-US" sz="3600" b="1" dirty="0">
              <a:latin typeface="+mn-lt"/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3</a:t>
            </a:r>
            <a:endParaRPr lang="en-US" sz="3600" b="1" dirty="0">
              <a:latin typeface="+mn-lt"/>
            </a:endParaRP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2</a:t>
            </a:r>
            <a:endParaRPr lang="en-US" sz="3600" b="1" dirty="0">
              <a:latin typeface="+mn-lt"/>
            </a:endParaRP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 smtClean="0">
                <a:latin typeface="+mn-lt"/>
              </a:rPr>
              <a:t>1</a:t>
            </a:r>
            <a:endParaRPr lang="en-US" sz="3600" b="1" dirty="0"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455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accent5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74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2669" y="198033"/>
            <a:ext cx="1493429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2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872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6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4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style 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  <a:p>
            <a:pPr lvl="2"/>
            <a:r>
              <a:rPr lang="en-US" dirty="0" smtClean="0"/>
              <a:t>Edit style – 3rd level</a:t>
            </a:r>
            <a:endParaRPr lang="he-IL" dirty="0" smtClean="0"/>
          </a:p>
          <a:p>
            <a:pPr lvl="3"/>
            <a:r>
              <a:rPr lang="en-US" dirty="0" smtClean="0"/>
              <a:t>Edit style – 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559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908" r:id="rId7"/>
    <p:sldLayoutId id="2147483909" r:id="rId8"/>
    <p:sldLayoutId id="2147483910" r:id="rId9"/>
    <p:sldLayoutId id="2147483929" r:id="rId10"/>
    <p:sldLayoutId id="2147483926" r:id="rId11"/>
    <p:sldLayoutId id="2147483720" r:id="rId12"/>
    <p:sldLayoutId id="2147483869" r:id="rId13"/>
    <p:sldLayoutId id="2147483728" r:id="rId14"/>
    <p:sldLayoutId id="2147483729" r:id="rId15"/>
    <p:sldLayoutId id="2147483730" r:id="rId16"/>
    <p:sldLayoutId id="2147483876" r:id="rId17"/>
    <p:sldLayoutId id="2147483820" r:id="rId18"/>
    <p:sldLayoutId id="2147483737" r:id="rId19"/>
    <p:sldLayoutId id="2147483918" r:id="rId20"/>
    <p:sldLayoutId id="2147483917" r:id="rId21"/>
    <p:sldLayoutId id="2147483912" r:id="rId22"/>
    <p:sldLayoutId id="2147483914" r:id="rId23"/>
    <p:sldLayoutId id="2147483915" r:id="rId24"/>
    <p:sldLayoutId id="2147483916" r:id="rId25"/>
    <p:sldLayoutId id="2147483927" r:id="rId26"/>
    <p:sldLayoutId id="2147483925" r:id="rId27"/>
    <p:sldLayoutId id="2147483741" r:id="rId28"/>
    <p:sldLayoutId id="2147483882" r:id="rId29"/>
    <p:sldLayoutId id="2147483884" r:id="rId30"/>
    <p:sldLayoutId id="2147483919" r:id="rId31"/>
    <p:sldLayoutId id="2147483920" r:id="rId32"/>
    <p:sldLayoutId id="2147483883" r:id="rId33"/>
    <p:sldLayoutId id="2147483921" r:id="rId34"/>
    <p:sldLayoutId id="2147483922" r:id="rId35"/>
    <p:sldLayoutId id="2147483923" r:id="rId36"/>
    <p:sldLayoutId id="2147483928" r:id="rId37"/>
    <p:sldLayoutId id="2147483924" r:id="rId38"/>
    <p:sldLayoutId id="2147483943" r:id="rId39"/>
    <p:sldLayoutId id="2147483944" r:id="rId4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style 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  <a:p>
            <a:pPr lvl="2"/>
            <a:r>
              <a:rPr lang="en-US" dirty="0" smtClean="0"/>
              <a:t>Edit style – 3rd level</a:t>
            </a:r>
            <a:endParaRPr lang="he-IL" dirty="0" smtClean="0"/>
          </a:p>
          <a:p>
            <a:pPr lvl="3"/>
            <a:r>
              <a:rPr lang="en-US" dirty="0" smtClean="0"/>
              <a:t>Edit style – 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88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886" r:id="rId2"/>
    <p:sldLayoutId id="2147483892" r:id="rId3"/>
    <p:sldLayoutId id="2147483791" r:id="rId4"/>
    <p:sldLayoutId id="2147483870" r:id="rId5"/>
    <p:sldLayoutId id="2147483793" r:id="rId6"/>
    <p:sldLayoutId id="2147483794" r:id="rId7"/>
    <p:sldLayoutId id="2147483795" r:id="rId8"/>
    <p:sldLayoutId id="2147483836" r:id="rId9"/>
    <p:sldLayoutId id="2147483903" r:id="rId10"/>
    <p:sldLayoutId id="2147483797" r:id="rId11"/>
    <p:sldLayoutId id="2147483799" r:id="rId12"/>
    <p:sldLayoutId id="2147483887" r:id="rId13"/>
    <p:sldLayoutId id="2147483888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style 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  <a:p>
            <a:pPr lvl="2"/>
            <a:r>
              <a:rPr lang="en-US" dirty="0" smtClean="0"/>
              <a:t>Edit style – 3rd level</a:t>
            </a:r>
            <a:endParaRPr lang="he-IL" dirty="0" smtClean="0"/>
          </a:p>
          <a:p>
            <a:pPr lvl="3"/>
            <a:r>
              <a:rPr lang="en-US" dirty="0" smtClean="0"/>
              <a:t>Edit style – 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36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89" r:id="rId2"/>
    <p:sldLayoutId id="2147483890" r:id="rId3"/>
    <p:sldLayoutId id="2147483802" r:id="rId4"/>
    <p:sldLayoutId id="2147483811" r:id="rId5"/>
    <p:sldLayoutId id="2147483804" r:id="rId6"/>
    <p:sldLayoutId id="2147483805" r:id="rId7"/>
    <p:sldLayoutId id="2147483806" r:id="rId8"/>
    <p:sldLayoutId id="2147483837" r:id="rId9"/>
    <p:sldLayoutId id="2147483904" r:id="rId10"/>
    <p:sldLayoutId id="2147483808" r:id="rId11"/>
    <p:sldLayoutId id="2147483810" r:id="rId12"/>
    <p:sldLayoutId id="2147483893" r:id="rId13"/>
    <p:sldLayoutId id="2147483894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style 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  <a:p>
            <a:pPr lvl="2"/>
            <a:r>
              <a:rPr lang="en-US" dirty="0" smtClean="0"/>
              <a:t>Edit style – 3rd level</a:t>
            </a:r>
            <a:endParaRPr lang="he-IL" dirty="0" smtClean="0"/>
          </a:p>
          <a:p>
            <a:pPr lvl="3"/>
            <a:r>
              <a:rPr lang="en-US" dirty="0" smtClean="0"/>
              <a:t>Edit style – 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069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23" r:id="rId3"/>
    <p:sldLayoutId id="2147483827" r:id="rId4"/>
    <p:sldLayoutId id="2147483828" r:id="rId5"/>
    <p:sldLayoutId id="2147483829" r:id="rId6"/>
    <p:sldLayoutId id="2147483838" r:id="rId7"/>
    <p:sldLayoutId id="2147483831" r:id="rId8"/>
    <p:sldLayoutId id="2147483832" r:id="rId9"/>
    <p:sldLayoutId id="2147483834" r:id="rId10"/>
    <p:sldLayoutId id="214748389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style 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  <a:p>
            <a:pPr lvl="2"/>
            <a:r>
              <a:rPr lang="en-US" dirty="0" smtClean="0"/>
              <a:t>Edit style – 3rd level</a:t>
            </a:r>
            <a:endParaRPr lang="he-IL" dirty="0" smtClean="0"/>
          </a:p>
          <a:p>
            <a:pPr lvl="3"/>
            <a:r>
              <a:rPr lang="en-US" dirty="0" smtClean="0"/>
              <a:t>Edit style – 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תמונה 12"/>
          <p:cNvPicPr>
            <a:picLocks noChangeAspect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765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98" r:id="rId2"/>
    <p:sldLayoutId id="2147483899" r:id="rId3"/>
    <p:sldLayoutId id="2147483841" r:id="rId4"/>
    <p:sldLayoutId id="2147483845" r:id="rId5"/>
    <p:sldLayoutId id="2147483846" r:id="rId6"/>
    <p:sldLayoutId id="2147483847" r:id="rId7"/>
    <p:sldLayoutId id="2147483848" r:id="rId8"/>
    <p:sldLayoutId id="2147483905" r:id="rId9"/>
    <p:sldLayoutId id="2147483851" r:id="rId10"/>
    <p:sldLayoutId id="2147483853" r:id="rId11"/>
    <p:sldLayoutId id="214748393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style 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  <a:p>
            <a:pPr lvl="2"/>
            <a:r>
              <a:rPr lang="en-US" dirty="0" smtClean="0"/>
              <a:t>Edit style – 3rd level</a:t>
            </a:r>
            <a:endParaRPr lang="he-IL" dirty="0" smtClean="0"/>
          </a:p>
          <a:p>
            <a:pPr lvl="3"/>
            <a:r>
              <a:rPr lang="en-US" dirty="0" smtClean="0"/>
              <a:t>Edit style – 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912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901" r:id="rId2"/>
    <p:sldLayoutId id="2147483856" r:id="rId3"/>
    <p:sldLayoutId id="2147483860" r:id="rId4"/>
    <p:sldLayoutId id="2147483861" r:id="rId5"/>
    <p:sldLayoutId id="2147483862" r:id="rId6"/>
    <p:sldLayoutId id="2147483863" r:id="rId7"/>
    <p:sldLayoutId id="2147483907" r:id="rId8"/>
    <p:sldLayoutId id="2147483866" r:id="rId9"/>
    <p:sldLayoutId id="2147483868" r:id="rId10"/>
    <p:sldLayoutId id="214748390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style 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  <a:p>
            <a:pPr lvl="2"/>
            <a:r>
              <a:rPr lang="en-US" dirty="0" smtClean="0"/>
              <a:t>Edit style – 3rd level</a:t>
            </a:r>
            <a:endParaRPr lang="he-IL" dirty="0" smtClean="0"/>
          </a:p>
          <a:p>
            <a:pPr lvl="3"/>
            <a:r>
              <a:rPr lang="en-US" dirty="0" smtClean="0"/>
              <a:t>Edit style – 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459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7" r:id="rId4"/>
    <p:sldLayoutId id="2147483938" r:id="rId5"/>
    <p:sldLayoutId id="2147483939" r:id="rId6"/>
    <p:sldLayoutId id="2147483941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09904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מלבן 7"/>
          <p:cNvSpPr/>
          <p:nvPr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0" name="מלבן 14"/>
          <p:cNvSpPr/>
          <p:nvPr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1" name="תמונה 1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4952220"/>
            <a:ext cx="9144000" cy="6712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 idx="4294967295"/>
          </p:nvPr>
        </p:nvSpPr>
        <p:spPr>
          <a:xfrm>
            <a:off x="81886" y="5070406"/>
            <a:ext cx="8993876" cy="513652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How to input special characters in </a:t>
            </a:r>
            <a:r>
              <a:rPr lang="en-US" sz="3200" dirty="0" smtClean="0">
                <a:solidFill>
                  <a:schemeClr val="bg1"/>
                </a:solidFill>
              </a:rPr>
              <a:t>Alma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" name="מציין מיקום טקסט 4"/>
          <p:cNvSpPr txBox="1">
            <a:spLocks/>
          </p:cNvSpPr>
          <p:nvPr/>
        </p:nvSpPr>
        <p:spPr>
          <a:xfrm>
            <a:off x="3345424" y="5861649"/>
            <a:ext cx="2453152" cy="71645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800" dirty="0" smtClean="0"/>
              <a:t>Yoel Kortick</a:t>
            </a:r>
            <a:br>
              <a:rPr lang="en-US" sz="2800" dirty="0" smtClean="0"/>
            </a:br>
            <a:r>
              <a:rPr lang="en-US" sz="2800" dirty="0" smtClean="0"/>
              <a:t>Senior Librarian</a:t>
            </a:r>
          </a:p>
        </p:txBody>
      </p:sp>
    </p:spTree>
    <p:extLst>
      <p:ext uri="{BB962C8B-B14F-4D97-AF65-F5344CB8AC3E}">
        <p14:creationId xmlns:p14="http://schemas.microsoft.com/office/powerpoint/2010/main" val="296771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39" y="1377639"/>
            <a:ext cx="8287936" cy="19776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 and paste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1250069"/>
          </a:xfrm>
        </p:spPr>
        <p:txBody>
          <a:bodyPr>
            <a:normAutofit/>
          </a:bodyPr>
          <a:lstStyle/>
          <a:p>
            <a:r>
              <a:rPr lang="en-US" dirty="0" smtClean="0"/>
              <a:t>The characters are added as desired</a:t>
            </a:r>
            <a:endParaRPr lang="is-IS" sz="2800" dirty="0"/>
          </a:p>
          <a:p>
            <a:endParaRPr lang="is-IS" dirty="0" smtClean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>
            <a:off x="3773325" y="1849129"/>
            <a:ext cx="423080" cy="682388"/>
          </a:xfrm>
          <a:prstGeom prst="down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Down Arrow 8"/>
          <p:cNvSpPr/>
          <p:nvPr/>
        </p:nvSpPr>
        <p:spPr>
          <a:xfrm>
            <a:off x="5175900" y="1849129"/>
            <a:ext cx="423080" cy="682388"/>
          </a:xfrm>
          <a:prstGeom prst="down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272" y="3847214"/>
            <a:ext cx="7698670" cy="22044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Down Arrow 10"/>
          <p:cNvSpPr/>
          <p:nvPr/>
        </p:nvSpPr>
        <p:spPr>
          <a:xfrm>
            <a:off x="2831629" y="4373965"/>
            <a:ext cx="423080" cy="682388"/>
          </a:xfrm>
          <a:prstGeom prst="down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Down Arrow 11"/>
          <p:cNvSpPr/>
          <p:nvPr/>
        </p:nvSpPr>
        <p:spPr>
          <a:xfrm>
            <a:off x="4448551" y="4373965"/>
            <a:ext cx="423080" cy="682388"/>
          </a:xfrm>
          <a:prstGeom prst="down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362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109348" y="1087734"/>
            <a:ext cx="986977" cy="986977"/>
            <a:chOff x="109348" y="1231363"/>
            <a:chExt cx="986977" cy="986977"/>
          </a:xfrm>
        </p:grpSpPr>
        <p:sp>
          <p:nvSpPr>
            <p:cNvPr id="17" name="Oval 16"/>
            <p:cNvSpPr/>
            <p:nvPr/>
          </p:nvSpPr>
          <p:spPr>
            <a:xfrm>
              <a:off x="145636" y="1267651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latin typeface="+mn-lt"/>
              </a:endParaRPr>
            </a:p>
          </p:txBody>
        </p:sp>
        <p:sp>
          <p:nvSpPr>
            <p:cNvPr id="18" name="קשת מלאה 15"/>
            <p:cNvSpPr/>
            <p:nvPr/>
          </p:nvSpPr>
          <p:spPr>
            <a:xfrm rot="305064">
              <a:off x="109348" y="1231363"/>
              <a:ext cx="986977" cy="986977"/>
            </a:xfrm>
            <a:prstGeom prst="blockArc">
              <a:avLst>
                <a:gd name="adj1" fmla="val 18172478"/>
                <a:gd name="adj2" fmla="val 42430"/>
                <a:gd name="adj3" fmla="val 3523"/>
              </a:avLst>
            </a:prstGeom>
            <a:solidFill>
              <a:srgbClr val="5252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205672" y="1327687"/>
              <a:ext cx="794328" cy="794328"/>
            </a:xfrm>
            <a:prstGeom prst="ellipse">
              <a:avLst/>
            </a:prstGeom>
            <a:solidFill>
              <a:srgbClr val="313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3600" b="1" dirty="0" smtClean="0">
                  <a:latin typeface="+mn-lt"/>
                </a:rPr>
                <a:t>1</a:t>
              </a:r>
              <a:endParaRPr lang="en-US" sz="3600" b="1" dirty="0">
                <a:latin typeface="+mn-lt"/>
              </a:endParaRPr>
            </a:p>
          </p:txBody>
        </p:sp>
      </p:grpSp>
      <p:sp>
        <p:nvSpPr>
          <p:cNvPr id="20" name="Text Placeholder 14"/>
          <p:cNvSpPr txBox="1">
            <a:spLocks/>
          </p:cNvSpPr>
          <p:nvPr/>
        </p:nvSpPr>
        <p:spPr>
          <a:xfrm>
            <a:off x="1311922" y="1261182"/>
            <a:ext cx="5550695" cy="640080"/>
          </a:xfrm>
          <a:prstGeom prst="rect">
            <a:avLst/>
          </a:prstGeom>
        </p:spPr>
        <p:txBody>
          <a:bodyPr lIns="45720" rIns="4572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Introduction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09348" y="2093834"/>
            <a:ext cx="986977" cy="986977"/>
            <a:chOff x="109348" y="2301078"/>
            <a:chExt cx="986977" cy="986977"/>
          </a:xfrm>
        </p:grpSpPr>
        <p:sp>
          <p:nvSpPr>
            <p:cNvPr id="22" name="Oval 21"/>
            <p:cNvSpPr/>
            <p:nvPr/>
          </p:nvSpPr>
          <p:spPr>
            <a:xfrm>
              <a:off x="145636" y="2337366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latin typeface="+mn-lt"/>
              </a:endParaRPr>
            </a:p>
          </p:txBody>
        </p:sp>
        <p:sp>
          <p:nvSpPr>
            <p:cNvPr id="23" name="קשת מלאה 15"/>
            <p:cNvSpPr/>
            <p:nvPr/>
          </p:nvSpPr>
          <p:spPr>
            <a:xfrm rot="2819799">
              <a:off x="109348" y="2301078"/>
              <a:ext cx="986977" cy="986977"/>
            </a:xfrm>
            <a:prstGeom prst="blockArc">
              <a:avLst>
                <a:gd name="adj1" fmla="val 18172478"/>
                <a:gd name="adj2" fmla="val 42430"/>
                <a:gd name="adj3" fmla="val 3523"/>
              </a:avLst>
            </a:prstGeom>
            <a:solidFill>
              <a:srgbClr val="5252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205672" y="2397402"/>
              <a:ext cx="794328" cy="794328"/>
            </a:xfrm>
            <a:prstGeom prst="ellipse">
              <a:avLst/>
            </a:prstGeom>
            <a:solidFill>
              <a:srgbClr val="313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3600" b="1" dirty="0" smtClean="0">
                  <a:latin typeface="+mn-lt"/>
                </a:rPr>
                <a:t>2</a:t>
              </a:r>
              <a:endParaRPr lang="en-US" sz="3600" b="1" dirty="0">
                <a:latin typeface="+mn-lt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09348" y="3078344"/>
            <a:ext cx="986977" cy="986977"/>
            <a:chOff x="109348" y="3370793"/>
            <a:chExt cx="986977" cy="986977"/>
          </a:xfrm>
        </p:grpSpPr>
        <p:sp>
          <p:nvSpPr>
            <p:cNvPr id="26" name="Oval 25"/>
            <p:cNvSpPr/>
            <p:nvPr/>
          </p:nvSpPr>
          <p:spPr>
            <a:xfrm>
              <a:off x="145636" y="3407081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latin typeface="+mn-lt"/>
              </a:endParaRPr>
            </a:p>
          </p:txBody>
        </p:sp>
        <p:sp>
          <p:nvSpPr>
            <p:cNvPr id="27" name="קשת מלאה 15"/>
            <p:cNvSpPr/>
            <p:nvPr/>
          </p:nvSpPr>
          <p:spPr>
            <a:xfrm rot="4409434">
              <a:off x="109348" y="3370793"/>
              <a:ext cx="986977" cy="986977"/>
            </a:xfrm>
            <a:prstGeom prst="blockArc">
              <a:avLst>
                <a:gd name="adj1" fmla="val 18172478"/>
                <a:gd name="adj2" fmla="val 42430"/>
                <a:gd name="adj3" fmla="val 3523"/>
              </a:avLst>
            </a:prstGeom>
            <a:solidFill>
              <a:srgbClr val="5252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205672" y="3467117"/>
              <a:ext cx="794328" cy="794328"/>
            </a:xfrm>
            <a:prstGeom prst="ellipse">
              <a:avLst/>
            </a:prstGeom>
            <a:solidFill>
              <a:srgbClr val="313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3600" b="1" dirty="0" smtClean="0">
                  <a:latin typeface="+mn-lt"/>
                </a:rPr>
                <a:t>3</a:t>
              </a:r>
              <a:endParaRPr lang="en-US" sz="3600" b="1" dirty="0">
                <a:latin typeface="+mn-lt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09348" y="4086588"/>
            <a:ext cx="986977" cy="986977"/>
            <a:chOff x="109348" y="4440508"/>
            <a:chExt cx="986977" cy="986977"/>
          </a:xfrm>
        </p:grpSpPr>
        <p:sp>
          <p:nvSpPr>
            <p:cNvPr id="30" name="Oval 29"/>
            <p:cNvSpPr/>
            <p:nvPr/>
          </p:nvSpPr>
          <p:spPr>
            <a:xfrm>
              <a:off x="145636" y="4476796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latin typeface="+mn-lt"/>
              </a:endParaRPr>
            </a:p>
          </p:txBody>
        </p:sp>
        <p:sp>
          <p:nvSpPr>
            <p:cNvPr id="31" name="קשת מלאה 15"/>
            <p:cNvSpPr/>
            <p:nvPr/>
          </p:nvSpPr>
          <p:spPr>
            <a:xfrm rot="5930780">
              <a:off x="109348" y="4440508"/>
              <a:ext cx="986977" cy="986977"/>
            </a:xfrm>
            <a:prstGeom prst="blockArc">
              <a:avLst>
                <a:gd name="adj1" fmla="val 18172478"/>
                <a:gd name="adj2" fmla="val 42430"/>
                <a:gd name="adj3" fmla="val 3523"/>
              </a:avLst>
            </a:prstGeom>
            <a:solidFill>
              <a:srgbClr val="5252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05672" y="4536832"/>
              <a:ext cx="794328" cy="794328"/>
            </a:xfrm>
            <a:prstGeom prst="ellipse">
              <a:avLst/>
            </a:prstGeom>
            <a:solidFill>
              <a:srgbClr val="313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3600" b="1" dirty="0" smtClean="0">
                  <a:latin typeface="+mn-lt"/>
                </a:rPr>
                <a:t>4</a:t>
              </a:r>
              <a:endParaRPr lang="en-US" sz="3600" b="1" dirty="0">
                <a:latin typeface="+mn-lt"/>
              </a:endParaRPr>
            </a:p>
          </p:txBody>
        </p:sp>
      </p:grpSp>
      <p:sp>
        <p:nvSpPr>
          <p:cNvPr id="33" name="Text Placeholder 14"/>
          <p:cNvSpPr txBox="1">
            <a:spLocks/>
          </p:cNvSpPr>
          <p:nvPr/>
        </p:nvSpPr>
        <p:spPr>
          <a:xfrm>
            <a:off x="1311922" y="2272029"/>
            <a:ext cx="5550695" cy="640080"/>
          </a:xfrm>
          <a:prstGeom prst="rect">
            <a:avLst/>
          </a:prstGeom>
        </p:spPr>
        <p:txBody>
          <a:bodyPr lIns="45720" rIns="4572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Copy and Paste</a:t>
            </a:r>
            <a:endParaRPr lang="en-US" dirty="0"/>
          </a:p>
        </p:txBody>
      </p:sp>
      <p:sp>
        <p:nvSpPr>
          <p:cNvPr id="34" name="Text Placeholder 14"/>
          <p:cNvSpPr txBox="1">
            <a:spLocks/>
          </p:cNvSpPr>
          <p:nvPr/>
        </p:nvSpPr>
        <p:spPr>
          <a:xfrm>
            <a:off x="1311922" y="3282876"/>
            <a:ext cx="5550695" cy="640080"/>
          </a:xfrm>
          <a:prstGeom prst="rect">
            <a:avLst/>
          </a:prstGeom>
        </p:spPr>
        <p:txBody>
          <a:bodyPr lIns="45720" rIns="4572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00" dirty="0"/>
              <a:t>Windows built-in “Character Map”</a:t>
            </a:r>
          </a:p>
        </p:txBody>
      </p:sp>
      <p:sp>
        <p:nvSpPr>
          <p:cNvPr id="35" name="Text Placeholder 14"/>
          <p:cNvSpPr txBox="1">
            <a:spLocks/>
          </p:cNvSpPr>
          <p:nvPr/>
        </p:nvSpPr>
        <p:spPr>
          <a:xfrm>
            <a:off x="1311922" y="4293723"/>
            <a:ext cx="5550695" cy="640080"/>
          </a:xfrm>
          <a:prstGeom prst="rect">
            <a:avLst/>
          </a:prstGeom>
        </p:spPr>
        <p:txBody>
          <a:bodyPr lIns="45720" rIns="4572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Web Browser </a:t>
            </a:r>
            <a:r>
              <a:rPr lang="en-US" dirty="0"/>
              <a:t>“add-on”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109348" y="5131121"/>
            <a:ext cx="986977" cy="986977"/>
            <a:chOff x="109348" y="5425019"/>
            <a:chExt cx="986977" cy="986977"/>
          </a:xfrm>
        </p:grpSpPr>
        <p:sp>
          <p:nvSpPr>
            <p:cNvPr id="37" name="Oval 36"/>
            <p:cNvSpPr/>
            <p:nvPr/>
          </p:nvSpPr>
          <p:spPr>
            <a:xfrm>
              <a:off x="145636" y="5461307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latin typeface="+mn-lt"/>
              </a:endParaRPr>
            </a:p>
          </p:txBody>
        </p:sp>
        <p:sp>
          <p:nvSpPr>
            <p:cNvPr id="38" name="קשת מלאה 15"/>
            <p:cNvSpPr/>
            <p:nvPr/>
          </p:nvSpPr>
          <p:spPr>
            <a:xfrm rot="7002521">
              <a:off x="109348" y="5425019"/>
              <a:ext cx="986977" cy="986977"/>
            </a:xfrm>
            <a:prstGeom prst="blockArc">
              <a:avLst>
                <a:gd name="adj1" fmla="val 18172478"/>
                <a:gd name="adj2" fmla="val 42430"/>
                <a:gd name="adj3" fmla="val 3523"/>
              </a:avLst>
            </a:prstGeom>
            <a:solidFill>
              <a:srgbClr val="5252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05672" y="5521343"/>
              <a:ext cx="794328" cy="794328"/>
            </a:xfrm>
            <a:prstGeom prst="ellipse">
              <a:avLst/>
            </a:prstGeom>
            <a:solidFill>
              <a:srgbClr val="313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3600" b="1" dirty="0" smtClean="0">
                  <a:latin typeface="+mn-lt"/>
                </a:rPr>
                <a:t>5</a:t>
              </a:r>
              <a:endParaRPr lang="en-US" sz="3600" b="1" dirty="0">
                <a:latin typeface="+mn-lt"/>
              </a:endParaRPr>
            </a:p>
          </p:txBody>
        </p:sp>
      </p:grpSp>
      <p:sp>
        <p:nvSpPr>
          <p:cNvPr id="40" name="Text Placeholder 14"/>
          <p:cNvSpPr txBox="1">
            <a:spLocks/>
          </p:cNvSpPr>
          <p:nvPr/>
        </p:nvSpPr>
        <p:spPr>
          <a:xfrm>
            <a:off x="1311922" y="5304569"/>
            <a:ext cx="5550695" cy="640080"/>
          </a:xfrm>
          <a:prstGeom prst="rect">
            <a:avLst/>
          </a:prstGeom>
        </p:spPr>
        <p:txBody>
          <a:bodyPr lIns="45720" rIns="4572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Other Places in Alma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25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</a:t>
            </a:r>
            <a:r>
              <a:rPr lang="en-GB" dirty="0"/>
              <a:t>windows built-in “Character Map</a:t>
            </a:r>
            <a:r>
              <a:rPr lang="en-GB" dirty="0" smtClean="0"/>
              <a:t>”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4044" y="752606"/>
            <a:ext cx="8282085" cy="1362798"/>
          </a:xfrm>
        </p:spPr>
        <p:txBody>
          <a:bodyPr>
            <a:normAutofit/>
          </a:bodyPr>
          <a:lstStyle/>
          <a:p>
            <a:r>
              <a:rPr lang="en-US" dirty="0" smtClean="0"/>
              <a:t>The windows built-in ‘Character Map’ </a:t>
            </a:r>
            <a:r>
              <a:rPr lang="en-US" dirty="0"/>
              <a:t>is typically </a:t>
            </a:r>
            <a:r>
              <a:rPr lang="en-US" dirty="0" smtClean="0"/>
              <a:t>located under </a:t>
            </a:r>
            <a:r>
              <a:rPr lang="en-US" dirty="0"/>
              <a:t>C:\</a:t>
            </a:r>
            <a:r>
              <a:rPr lang="en-US" dirty="0" smtClean="0"/>
              <a:t>Windows\system32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155" y="2216408"/>
            <a:ext cx="7705547" cy="22327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5459104" y="4012442"/>
            <a:ext cx="2047165" cy="5459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992293" y="2115404"/>
            <a:ext cx="5513976" cy="5459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94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</a:t>
            </a:r>
            <a:r>
              <a:rPr lang="en-GB" dirty="0"/>
              <a:t>windows built-in “Character Map</a:t>
            </a:r>
            <a:r>
              <a:rPr lang="en-GB" dirty="0" smtClean="0"/>
              <a:t>”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4044" y="752606"/>
            <a:ext cx="8282085" cy="1362798"/>
          </a:xfrm>
        </p:spPr>
        <p:txBody>
          <a:bodyPr>
            <a:normAutofit/>
          </a:bodyPr>
          <a:lstStyle/>
          <a:p>
            <a:r>
              <a:rPr lang="en-US" dirty="0" smtClean="0"/>
              <a:t>The ‘Character Map’ can also be accessed by </a:t>
            </a:r>
            <a:r>
              <a:rPr lang="en-US" dirty="0"/>
              <a:t>doing “start” and searching for “character map”.</a:t>
            </a:r>
            <a:endParaRPr lang="en-GB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960" y="3683686"/>
            <a:ext cx="6154485" cy="16140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259" y="2029891"/>
            <a:ext cx="6213187" cy="115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51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</a:t>
            </a:r>
            <a:r>
              <a:rPr lang="en-GB" dirty="0"/>
              <a:t>windows built-in “Character Map</a:t>
            </a:r>
            <a:r>
              <a:rPr lang="en-GB" dirty="0" smtClean="0"/>
              <a:t>”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4044" y="752606"/>
            <a:ext cx="8282085" cy="1362798"/>
          </a:xfrm>
        </p:spPr>
        <p:txBody>
          <a:bodyPr>
            <a:normAutofit/>
          </a:bodyPr>
          <a:lstStyle/>
          <a:p>
            <a:r>
              <a:rPr lang="en-US" dirty="0" smtClean="0"/>
              <a:t>Any character can be copied from the ‘Character Map’ and then pasted into the metadata editor</a:t>
            </a:r>
            <a:endParaRPr lang="en-GB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195" y="1724878"/>
            <a:ext cx="5421782" cy="467279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268036" y="5459104"/>
            <a:ext cx="941695" cy="3684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6198358" y="5461376"/>
            <a:ext cx="941695" cy="3684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41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windows built-in “Character Map”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example, the cataloger may want to add an alternate title (246) “</a:t>
            </a:r>
            <a:r>
              <a:rPr lang="nn-NO" dirty="0"/>
              <a:t>Håndboken for kunst og design bibliotek</a:t>
            </a:r>
            <a:r>
              <a:rPr lang="en-US" dirty="0" smtClean="0"/>
              <a:t>”</a:t>
            </a:r>
            <a:r>
              <a:rPr lang="is-IS" dirty="0" smtClean="0"/>
              <a:t>, which is Norwegian for “</a:t>
            </a:r>
            <a:r>
              <a:rPr lang="en-GB" dirty="0"/>
              <a:t>The handbook of art and design </a:t>
            </a:r>
            <a:r>
              <a:rPr lang="en-GB" dirty="0" smtClean="0"/>
              <a:t>librarianship</a:t>
            </a:r>
            <a:r>
              <a:rPr lang="en-US" dirty="0" smtClean="0"/>
              <a:t>”</a:t>
            </a:r>
            <a:endParaRPr lang="is-IS" dirty="0" smtClean="0"/>
          </a:p>
          <a:p>
            <a:r>
              <a:rPr lang="is-IS" dirty="0" smtClean="0"/>
              <a:t>On the keyboard of the cataloger he does not have the option </a:t>
            </a:r>
            <a:r>
              <a:rPr lang="is-IS" dirty="0"/>
              <a:t>to </a:t>
            </a:r>
            <a:r>
              <a:rPr lang="en-US" dirty="0" smtClean="0"/>
              <a:t>“</a:t>
            </a:r>
            <a:r>
              <a:rPr lang="is-IS" dirty="0" smtClean="0"/>
              <a:t>type</a:t>
            </a:r>
            <a:r>
              <a:rPr lang="en-US" dirty="0" smtClean="0"/>
              <a:t>”</a:t>
            </a:r>
            <a:r>
              <a:rPr lang="is-IS" dirty="0" smtClean="0"/>
              <a:t> </a:t>
            </a:r>
            <a:r>
              <a:rPr lang="is-IS" dirty="0"/>
              <a:t>following </a:t>
            </a:r>
            <a:r>
              <a:rPr lang="is-IS" dirty="0" smtClean="0"/>
              <a:t>letter:</a:t>
            </a:r>
          </a:p>
          <a:p>
            <a:pPr lvl="1"/>
            <a:r>
              <a:rPr lang="nn-NO" sz="2800" dirty="0" smtClean="0"/>
              <a:t>å</a:t>
            </a:r>
            <a:endParaRPr lang="is-IS" sz="2800" dirty="0"/>
          </a:p>
          <a:p>
            <a:endParaRPr lang="is-IS" dirty="0" smtClean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41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windows built-in “Character Map”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1854117"/>
          </a:xfrm>
        </p:spPr>
        <p:txBody>
          <a:bodyPr>
            <a:normAutofit/>
          </a:bodyPr>
          <a:lstStyle/>
          <a:p>
            <a:r>
              <a:rPr lang="en-US" dirty="0" smtClean="0"/>
              <a:t>The cataloger can type what he can with his keyboard and leave (“skip”) the special character </a:t>
            </a:r>
            <a:r>
              <a:rPr lang="nn-NO" dirty="0" smtClean="0"/>
              <a:t>å</a:t>
            </a:r>
          </a:p>
          <a:p>
            <a:r>
              <a:rPr lang="nn-NO" dirty="0" smtClean="0"/>
              <a:t>Then he can put his cursor on the place where it needs to be entered</a:t>
            </a:r>
            <a:endParaRPr lang="is-IS" sz="2800" dirty="0"/>
          </a:p>
          <a:p>
            <a:endParaRPr lang="is-IS" dirty="0" smtClean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216" y="2808951"/>
            <a:ext cx="6582682" cy="1779529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7" name="Straight Arrow Connector 6"/>
          <p:cNvCxnSpPr/>
          <p:nvPr/>
        </p:nvCxnSpPr>
        <p:spPr>
          <a:xfrm flipV="1">
            <a:off x="3343701" y="4148919"/>
            <a:ext cx="491320" cy="140572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678674" y="5554639"/>
            <a:ext cx="458564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Missing </a:t>
            </a:r>
            <a:r>
              <a:rPr lang="en-US" sz="2800" dirty="0" smtClean="0"/>
              <a:t>å.  The cursor is here.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11182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windows built-in “Character Map”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1854117"/>
          </a:xfrm>
        </p:spPr>
        <p:txBody>
          <a:bodyPr>
            <a:normAutofit/>
          </a:bodyPr>
          <a:lstStyle/>
          <a:p>
            <a:r>
              <a:rPr lang="en-US" dirty="0" smtClean="0"/>
              <a:t>Here it is copied from the character map</a:t>
            </a:r>
            <a:endParaRPr lang="is-IS" sz="2800" dirty="0"/>
          </a:p>
          <a:p>
            <a:endParaRPr lang="is-IS" dirty="0" smtClean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700" y="1374799"/>
            <a:ext cx="5714147" cy="48430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5240740" y="5254384"/>
            <a:ext cx="941695" cy="3684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171062" y="5256656"/>
            <a:ext cx="941695" cy="3684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59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558" y="3762204"/>
            <a:ext cx="6606577" cy="242023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windows built-in “Character Map”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612171"/>
          </a:xfrm>
        </p:spPr>
        <p:txBody>
          <a:bodyPr>
            <a:normAutofit/>
          </a:bodyPr>
          <a:lstStyle/>
          <a:p>
            <a:r>
              <a:rPr lang="en-US" dirty="0" smtClean="0"/>
              <a:t>Then it is pasted to the metadata editor</a:t>
            </a:r>
            <a:endParaRPr lang="is-IS" sz="2800" dirty="0"/>
          </a:p>
          <a:p>
            <a:endParaRPr lang="is-IS" dirty="0" smtClean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960" y="1506580"/>
            <a:ext cx="6578378" cy="183245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Down Arrow 6"/>
          <p:cNvSpPr/>
          <p:nvPr/>
        </p:nvSpPr>
        <p:spPr>
          <a:xfrm>
            <a:off x="2504080" y="4524093"/>
            <a:ext cx="423080" cy="682388"/>
          </a:xfrm>
          <a:prstGeom prst="down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Down Arrow 7"/>
          <p:cNvSpPr/>
          <p:nvPr/>
        </p:nvSpPr>
        <p:spPr>
          <a:xfrm>
            <a:off x="3309301" y="1912691"/>
            <a:ext cx="423080" cy="682388"/>
          </a:xfrm>
          <a:prstGeom prst="down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31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windows </a:t>
            </a:r>
            <a:r>
              <a:rPr lang="en-GB" dirty="0" smtClean="0"/>
              <a:t>On Screen Keyboard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4044" y="752604"/>
            <a:ext cx="8282085" cy="367198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 addition to the windows character map there is also a “Windows On Screen keyboard”.</a:t>
            </a:r>
          </a:p>
          <a:p>
            <a:r>
              <a:rPr lang="en-US" sz="2800" dirty="0" smtClean="0"/>
              <a:t>Using the Windows </a:t>
            </a:r>
            <a:r>
              <a:rPr lang="en-US" dirty="0"/>
              <a:t>On Screen </a:t>
            </a:r>
            <a:r>
              <a:rPr lang="en-US" dirty="0" smtClean="0"/>
              <a:t>keyboard requires that you have the specific language installed on your PC but you do not need the special keyboard of that language.</a:t>
            </a:r>
          </a:p>
          <a:p>
            <a:r>
              <a:rPr lang="en-US" dirty="0" smtClean="0"/>
              <a:t>This is not the “recommended method” because it requires that the language is installed. </a:t>
            </a:r>
            <a:r>
              <a:rPr lang="en-GB" dirty="0"/>
              <a:t>The windows built-in “Character Map</a:t>
            </a:r>
            <a:r>
              <a:rPr lang="en-GB" dirty="0" smtClean="0"/>
              <a:t>” does not require that the language be installed and thus can be used for any language.</a:t>
            </a:r>
            <a:r>
              <a:rPr lang="en-US" dirty="0" smtClean="0"/>
              <a:t> </a:t>
            </a:r>
          </a:p>
          <a:p>
            <a:r>
              <a:rPr lang="en-US" sz="2800" dirty="0" smtClean="0"/>
              <a:t>The On Screen Keyboard may be accessed via ‘Start &gt; </a:t>
            </a:r>
            <a:r>
              <a:rPr lang="en-US" sz="2800" dirty="0" err="1" smtClean="0"/>
              <a:t>osk</a:t>
            </a:r>
            <a:r>
              <a:rPr lang="en-US" sz="2800" dirty="0" smtClean="0"/>
              <a:t>’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363" y="4621976"/>
            <a:ext cx="5651894" cy="8420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2363" y="5718738"/>
            <a:ext cx="5690066" cy="62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56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109348" y="1087734"/>
            <a:ext cx="986977" cy="986977"/>
            <a:chOff x="109348" y="1231363"/>
            <a:chExt cx="986977" cy="986977"/>
          </a:xfrm>
        </p:grpSpPr>
        <p:sp>
          <p:nvSpPr>
            <p:cNvPr id="17" name="Oval 16"/>
            <p:cNvSpPr/>
            <p:nvPr/>
          </p:nvSpPr>
          <p:spPr>
            <a:xfrm>
              <a:off x="145636" y="1267651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latin typeface="+mn-lt"/>
              </a:endParaRPr>
            </a:p>
          </p:txBody>
        </p:sp>
        <p:sp>
          <p:nvSpPr>
            <p:cNvPr id="18" name="קשת מלאה 15"/>
            <p:cNvSpPr/>
            <p:nvPr/>
          </p:nvSpPr>
          <p:spPr>
            <a:xfrm rot="305064">
              <a:off x="109348" y="1231363"/>
              <a:ext cx="986977" cy="986977"/>
            </a:xfrm>
            <a:prstGeom prst="blockArc">
              <a:avLst>
                <a:gd name="adj1" fmla="val 18172478"/>
                <a:gd name="adj2" fmla="val 42430"/>
                <a:gd name="adj3" fmla="val 3523"/>
              </a:avLst>
            </a:prstGeom>
            <a:solidFill>
              <a:srgbClr val="5252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205672" y="1327687"/>
              <a:ext cx="794328" cy="794328"/>
            </a:xfrm>
            <a:prstGeom prst="ellipse">
              <a:avLst/>
            </a:prstGeom>
            <a:solidFill>
              <a:srgbClr val="313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3600" b="1" dirty="0" smtClean="0">
                  <a:latin typeface="+mn-lt"/>
                </a:rPr>
                <a:t>1</a:t>
              </a:r>
              <a:endParaRPr lang="en-US" sz="3600" b="1" dirty="0">
                <a:latin typeface="+mn-lt"/>
              </a:endParaRPr>
            </a:p>
          </p:txBody>
        </p:sp>
      </p:grpSp>
      <p:sp>
        <p:nvSpPr>
          <p:cNvPr id="20" name="Text Placeholder 14"/>
          <p:cNvSpPr txBox="1">
            <a:spLocks/>
          </p:cNvSpPr>
          <p:nvPr/>
        </p:nvSpPr>
        <p:spPr>
          <a:xfrm>
            <a:off x="1311922" y="1261182"/>
            <a:ext cx="5550695" cy="640080"/>
          </a:xfrm>
          <a:prstGeom prst="rect">
            <a:avLst/>
          </a:prstGeom>
        </p:spPr>
        <p:txBody>
          <a:bodyPr lIns="45720" rIns="4572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 smtClean="0"/>
              <a:t>Introduction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09348" y="2093834"/>
            <a:ext cx="986977" cy="986977"/>
            <a:chOff x="109348" y="2301078"/>
            <a:chExt cx="986977" cy="986977"/>
          </a:xfrm>
        </p:grpSpPr>
        <p:sp>
          <p:nvSpPr>
            <p:cNvPr id="22" name="Oval 21"/>
            <p:cNvSpPr/>
            <p:nvPr/>
          </p:nvSpPr>
          <p:spPr>
            <a:xfrm>
              <a:off x="145636" y="2337366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latin typeface="+mn-lt"/>
              </a:endParaRPr>
            </a:p>
          </p:txBody>
        </p:sp>
        <p:sp>
          <p:nvSpPr>
            <p:cNvPr id="23" name="קשת מלאה 15"/>
            <p:cNvSpPr/>
            <p:nvPr/>
          </p:nvSpPr>
          <p:spPr>
            <a:xfrm rot="2819799">
              <a:off x="109348" y="2301078"/>
              <a:ext cx="986977" cy="986977"/>
            </a:xfrm>
            <a:prstGeom prst="blockArc">
              <a:avLst>
                <a:gd name="adj1" fmla="val 18172478"/>
                <a:gd name="adj2" fmla="val 42430"/>
                <a:gd name="adj3" fmla="val 3523"/>
              </a:avLst>
            </a:prstGeom>
            <a:solidFill>
              <a:srgbClr val="5252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205672" y="2397402"/>
              <a:ext cx="794328" cy="794328"/>
            </a:xfrm>
            <a:prstGeom prst="ellipse">
              <a:avLst/>
            </a:prstGeom>
            <a:solidFill>
              <a:srgbClr val="313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3600" b="1" dirty="0" smtClean="0">
                  <a:latin typeface="+mn-lt"/>
                </a:rPr>
                <a:t>2</a:t>
              </a:r>
              <a:endParaRPr lang="en-US" sz="3600" b="1" dirty="0">
                <a:latin typeface="+mn-lt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09348" y="3078344"/>
            <a:ext cx="986977" cy="986977"/>
            <a:chOff x="109348" y="3370793"/>
            <a:chExt cx="986977" cy="986977"/>
          </a:xfrm>
        </p:grpSpPr>
        <p:sp>
          <p:nvSpPr>
            <p:cNvPr id="26" name="Oval 25"/>
            <p:cNvSpPr/>
            <p:nvPr/>
          </p:nvSpPr>
          <p:spPr>
            <a:xfrm>
              <a:off x="145636" y="3407081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latin typeface="+mn-lt"/>
              </a:endParaRPr>
            </a:p>
          </p:txBody>
        </p:sp>
        <p:sp>
          <p:nvSpPr>
            <p:cNvPr id="27" name="קשת מלאה 15"/>
            <p:cNvSpPr/>
            <p:nvPr/>
          </p:nvSpPr>
          <p:spPr>
            <a:xfrm rot="4409434">
              <a:off x="109348" y="3370793"/>
              <a:ext cx="986977" cy="986977"/>
            </a:xfrm>
            <a:prstGeom prst="blockArc">
              <a:avLst>
                <a:gd name="adj1" fmla="val 18172478"/>
                <a:gd name="adj2" fmla="val 42430"/>
                <a:gd name="adj3" fmla="val 3523"/>
              </a:avLst>
            </a:prstGeom>
            <a:solidFill>
              <a:srgbClr val="5252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205672" y="3467117"/>
              <a:ext cx="794328" cy="794328"/>
            </a:xfrm>
            <a:prstGeom prst="ellipse">
              <a:avLst/>
            </a:prstGeom>
            <a:solidFill>
              <a:srgbClr val="313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3600" b="1" dirty="0" smtClean="0">
                  <a:latin typeface="+mn-lt"/>
                </a:rPr>
                <a:t>3</a:t>
              </a:r>
              <a:endParaRPr lang="en-US" sz="3600" b="1" dirty="0">
                <a:latin typeface="+mn-lt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09348" y="4086588"/>
            <a:ext cx="986977" cy="986977"/>
            <a:chOff x="109348" y="4440508"/>
            <a:chExt cx="986977" cy="986977"/>
          </a:xfrm>
        </p:grpSpPr>
        <p:sp>
          <p:nvSpPr>
            <p:cNvPr id="30" name="Oval 29"/>
            <p:cNvSpPr/>
            <p:nvPr/>
          </p:nvSpPr>
          <p:spPr>
            <a:xfrm>
              <a:off x="145636" y="4476796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latin typeface="+mn-lt"/>
              </a:endParaRPr>
            </a:p>
          </p:txBody>
        </p:sp>
        <p:sp>
          <p:nvSpPr>
            <p:cNvPr id="31" name="קשת מלאה 15"/>
            <p:cNvSpPr/>
            <p:nvPr/>
          </p:nvSpPr>
          <p:spPr>
            <a:xfrm rot="5930780">
              <a:off x="109348" y="4440508"/>
              <a:ext cx="986977" cy="986977"/>
            </a:xfrm>
            <a:prstGeom prst="blockArc">
              <a:avLst>
                <a:gd name="adj1" fmla="val 18172478"/>
                <a:gd name="adj2" fmla="val 42430"/>
                <a:gd name="adj3" fmla="val 3523"/>
              </a:avLst>
            </a:prstGeom>
            <a:solidFill>
              <a:srgbClr val="5252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05672" y="4536832"/>
              <a:ext cx="794328" cy="794328"/>
            </a:xfrm>
            <a:prstGeom prst="ellipse">
              <a:avLst/>
            </a:prstGeom>
            <a:solidFill>
              <a:srgbClr val="313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3600" b="1" dirty="0" smtClean="0">
                  <a:latin typeface="+mn-lt"/>
                </a:rPr>
                <a:t>4</a:t>
              </a:r>
              <a:endParaRPr lang="en-US" sz="3600" b="1" dirty="0">
                <a:latin typeface="+mn-lt"/>
              </a:endParaRPr>
            </a:p>
          </p:txBody>
        </p:sp>
      </p:grpSp>
      <p:sp>
        <p:nvSpPr>
          <p:cNvPr id="33" name="Text Placeholder 14"/>
          <p:cNvSpPr txBox="1">
            <a:spLocks/>
          </p:cNvSpPr>
          <p:nvPr/>
        </p:nvSpPr>
        <p:spPr>
          <a:xfrm>
            <a:off x="1311922" y="2272029"/>
            <a:ext cx="5550695" cy="640080"/>
          </a:xfrm>
          <a:prstGeom prst="rect">
            <a:avLst/>
          </a:prstGeom>
        </p:spPr>
        <p:txBody>
          <a:bodyPr lIns="45720" rIns="4572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Copy and Paste</a:t>
            </a:r>
            <a:endParaRPr lang="en-US" dirty="0" smtClean="0"/>
          </a:p>
        </p:txBody>
      </p:sp>
      <p:sp>
        <p:nvSpPr>
          <p:cNvPr id="34" name="Text Placeholder 14"/>
          <p:cNvSpPr txBox="1">
            <a:spLocks/>
          </p:cNvSpPr>
          <p:nvPr/>
        </p:nvSpPr>
        <p:spPr>
          <a:xfrm>
            <a:off x="1311922" y="3282876"/>
            <a:ext cx="5550695" cy="640080"/>
          </a:xfrm>
          <a:prstGeom prst="rect">
            <a:avLst/>
          </a:prstGeom>
        </p:spPr>
        <p:txBody>
          <a:bodyPr lIns="45720" rIns="4572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Windows </a:t>
            </a:r>
            <a:r>
              <a:rPr lang="en-GB" dirty="0"/>
              <a:t>built-in “Character Map”</a:t>
            </a:r>
          </a:p>
        </p:txBody>
      </p:sp>
      <p:sp>
        <p:nvSpPr>
          <p:cNvPr id="35" name="Text Placeholder 14"/>
          <p:cNvSpPr txBox="1">
            <a:spLocks/>
          </p:cNvSpPr>
          <p:nvPr/>
        </p:nvSpPr>
        <p:spPr>
          <a:xfrm>
            <a:off x="1311922" y="4293723"/>
            <a:ext cx="5550695" cy="640080"/>
          </a:xfrm>
          <a:prstGeom prst="rect">
            <a:avLst/>
          </a:prstGeom>
        </p:spPr>
        <p:txBody>
          <a:bodyPr lIns="45720" rIns="4572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Web Browser </a:t>
            </a:r>
            <a:r>
              <a:rPr lang="en-US" dirty="0"/>
              <a:t>“add-on”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109348" y="5131121"/>
            <a:ext cx="986977" cy="986977"/>
            <a:chOff x="109348" y="5425019"/>
            <a:chExt cx="986977" cy="986977"/>
          </a:xfrm>
        </p:grpSpPr>
        <p:sp>
          <p:nvSpPr>
            <p:cNvPr id="37" name="Oval 36"/>
            <p:cNvSpPr/>
            <p:nvPr/>
          </p:nvSpPr>
          <p:spPr>
            <a:xfrm>
              <a:off x="145636" y="5461307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latin typeface="+mn-lt"/>
              </a:endParaRPr>
            </a:p>
          </p:txBody>
        </p:sp>
        <p:sp>
          <p:nvSpPr>
            <p:cNvPr id="38" name="קשת מלאה 15"/>
            <p:cNvSpPr/>
            <p:nvPr/>
          </p:nvSpPr>
          <p:spPr>
            <a:xfrm rot="7002521">
              <a:off x="109348" y="5425019"/>
              <a:ext cx="986977" cy="986977"/>
            </a:xfrm>
            <a:prstGeom prst="blockArc">
              <a:avLst>
                <a:gd name="adj1" fmla="val 18172478"/>
                <a:gd name="adj2" fmla="val 42430"/>
                <a:gd name="adj3" fmla="val 3523"/>
              </a:avLst>
            </a:prstGeom>
            <a:solidFill>
              <a:srgbClr val="5252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05672" y="5521343"/>
              <a:ext cx="794328" cy="794328"/>
            </a:xfrm>
            <a:prstGeom prst="ellipse">
              <a:avLst/>
            </a:prstGeom>
            <a:solidFill>
              <a:srgbClr val="313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3600" b="1" dirty="0" smtClean="0">
                  <a:latin typeface="+mn-lt"/>
                </a:rPr>
                <a:t>5</a:t>
              </a:r>
              <a:endParaRPr lang="en-US" sz="3600" b="1" dirty="0">
                <a:latin typeface="+mn-lt"/>
              </a:endParaRPr>
            </a:p>
          </p:txBody>
        </p:sp>
      </p:grpSp>
      <p:sp>
        <p:nvSpPr>
          <p:cNvPr id="40" name="Text Placeholder 14"/>
          <p:cNvSpPr txBox="1">
            <a:spLocks/>
          </p:cNvSpPr>
          <p:nvPr/>
        </p:nvSpPr>
        <p:spPr>
          <a:xfrm>
            <a:off x="1311922" y="5304569"/>
            <a:ext cx="5550695" cy="640080"/>
          </a:xfrm>
          <a:prstGeom prst="rect">
            <a:avLst/>
          </a:prstGeom>
        </p:spPr>
        <p:txBody>
          <a:bodyPr lIns="45720" rIns="4572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Other Places in Alma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6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windows </a:t>
            </a:r>
            <a:r>
              <a:rPr lang="en-GB" dirty="0" smtClean="0"/>
              <a:t>On Screen Keyboard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8357" y="675843"/>
            <a:ext cx="8282085" cy="133819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For example we want to add </a:t>
            </a:r>
            <a:r>
              <a:rPr lang="en-US" dirty="0"/>
              <a:t>the </a:t>
            </a:r>
            <a:r>
              <a:rPr lang="en-US" dirty="0" smtClean="0"/>
              <a:t>French è after ‘</a:t>
            </a:r>
            <a:r>
              <a:rPr lang="en-US" dirty="0" err="1" smtClean="0"/>
              <a:t>biblioth</a:t>
            </a:r>
            <a:r>
              <a:rPr lang="en-US" dirty="0" smtClean="0"/>
              <a:t>’ in field 245.   The keyboard opens in English and we must change the windows to French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29" y="2014034"/>
            <a:ext cx="8420100" cy="45053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6933063" y="4940485"/>
            <a:ext cx="1319375" cy="2729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Down Arrow 8"/>
          <p:cNvSpPr/>
          <p:nvPr/>
        </p:nvSpPr>
        <p:spPr>
          <a:xfrm rot="5400000">
            <a:off x="2517730" y="3898206"/>
            <a:ext cx="423080" cy="682388"/>
          </a:xfrm>
          <a:prstGeom prst="down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98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09" y="2728909"/>
            <a:ext cx="8496300" cy="29527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windows </a:t>
            </a:r>
            <a:r>
              <a:rPr lang="en-GB" dirty="0" smtClean="0"/>
              <a:t>On Screen Keyboard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8357" y="675843"/>
            <a:ext cx="8282085" cy="1677325"/>
          </a:xfrm>
        </p:spPr>
        <p:txBody>
          <a:bodyPr>
            <a:noAutofit/>
          </a:bodyPr>
          <a:lstStyle/>
          <a:p>
            <a:r>
              <a:rPr lang="en-US" dirty="0" smtClean="0"/>
              <a:t>After switching the Windows to French the French keyboard opens.</a:t>
            </a:r>
          </a:p>
          <a:p>
            <a:r>
              <a:rPr lang="en-US" dirty="0" smtClean="0"/>
              <a:t>We click the è in the keyboard and it gets added in the metadata editor where the cursor was placed.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26341" y="3094342"/>
            <a:ext cx="491319" cy="2766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Down Arrow 8"/>
          <p:cNvSpPr/>
          <p:nvPr/>
        </p:nvSpPr>
        <p:spPr>
          <a:xfrm rot="5400000">
            <a:off x="2735308" y="4565175"/>
            <a:ext cx="423080" cy="682388"/>
          </a:xfrm>
          <a:prstGeom prst="down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126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998" y="3193575"/>
            <a:ext cx="8260364" cy="20198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windows </a:t>
            </a:r>
            <a:r>
              <a:rPr lang="en-GB" dirty="0" smtClean="0"/>
              <a:t>On Screen Keyboard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8357" y="675843"/>
            <a:ext cx="8282085" cy="1677325"/>
          </a:xfrm>
        </p:spPr>
        <p:txBody>
          <a:bodyPr>
            <a:noAutofit/>
          </a:bodyPr>
          <a:lstStyle/>
          <a:p>
            <a:r>
              <a:rPr lang="en-US" dirty="0" smtClean="0"/>
              <a:t>Now the record is complete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9" name="Down Arrow 8"/>
          <p:cNvSpPr/>
          <p:nvPr/>
        </p:nvSpPr>
        <p:spPr>
          <a:xfrm>
            <a:off x="4044100" y="3193575"/>
            <a:ext cx="423080" cy="682388"/>
          </a:xfrm>
          <a:prstGeom prst="down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29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109348" y="1087734"/>
            <a:ext cx="986977" cy="986977"/>
            <a:chOff x="109348" y="1231363"/>
            <a:chExt cx="986977" cy="986977"/>
          </a:xfrm>
        </p:grpSpPr>
        <p:sp>
          <p:nvSpPr>
            <p:cNvPr id="17" name="Oval 16"/>
            <p:cNvSpPr/>
            <p:nvPr/>
          </p:nvSpPr>
          <p:spPr>
            <a:xfrm>
              <a:off x="145636" y="1267651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latin typeface="+mn-lt"/>
              </a:endParaRPr>
            </a:p>
          </p:txBody>
        </p:sp>
        <p:sp>
          <p:nvSpPr>
            <p:cNvPr id="18" name="קשת מלאה 15"/>
            <p:cNvSpPr/>
            <p:nvPr/>
          </p:nvSpPr>
          <p:spPr>
            <a:xfrm rot="305064">
              <a:off x="109348" y="1231363"/>
              <a:ext cx="986977" cy="986977"/>
            </a:xfrm>
            <a:prstGeom prst="blockArc">
              <a:avLst>
                <a:gd name="adj1" fmla="val 18172478"/>
                <a:gd name="adj2" fmla="val 42430"/>
                <a:gd name="adj3" fmla="val 3523"/>
              </a:avLst>
            </a:prstGeom>
            <a:solidFill>
              <a:srgbClr val="5252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205672" y="1327687"/>
              <a:ext cx="794328" cy="794328"/>
            </a:xfrm>
            <a:prstGeom prst="ellipse">
              <a:avLst/>
            </a:prstGeom>
            <a:solidFill>
              <a:srgbClr val="313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3600" b="1" dirty="0" smtClean="0">
                  <a:latin typeface="+mn-lt"/>
                </a:rPr>
                <a:t>1</a:t>
              </a:r>
              <a:endParaRPr lang="en-US" sz="3600" b="1" dirty="0">
                <a:latin typeface="+mn-lt"/>
              </a:endParaRPr>
            </a:p>
          </p:txBody>
        </p:sp>
      </p:grpSp>
      <p:sp>
        <p:nvSpPr>
          <p:cNvPr id="20" name="Text Placeholder 14"/>
          <p:cNvSpPr txBox="1">
            <a:spLocks/>
          </p:cNvSpPr>
          <p:nvPr/>
        </p:nvSpPr>
        <p:spPr>
          <a:xfrm>
            <a:off x="1311922" y="1261182"/>
            <a:ext cx="5550695" cy="640080"/>
          </a:xfrm>
          <a:prstGeom prst="rect">
            <a:avLst/>
          </a:prstGeom>
        </p:spPr>
        <p:txBody>
          <a:bodyPr lIns="45720" rIns="4572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Introduction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09348" y="2093834"/>
            <a:ext cx="986977" cy="986977"/>
            <a:chOff x="109348" y="2301078"/>
            <a:chExt cx="986977" cy="986977"/>
          </a:xfrm>
        </p:grpSpPr>
        <p:sp>
          <p:nvSpPr>
            <p:cNvPr id="22" name="Oval 21"/>
            <p:cNvSpPr/>
            <p:nvPr/>
          </p:nvSpPr>
          <p:spPr>
            <a:xfrm>
              <a:off x="145636" y="2337366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latin typeface="+mn-lt"/>
              </a:endParaRPr>
            </a:p>
          </p:txBody>
        </p:sp>
        <p:sp>
          <p:nvSpPr>
            <p:cNvPr id="23" name="קשת מלאה 15"/>
            <p:cNvSpPr/>
            <p:nvPr/>
          </p:nvSpPr>
          <p:spPr>
            <a:xfrm rot="2819799">
              <a:off x="109348" y="2301078"/>
              <a:ext cx="986977" cy="986977"/>
            </a:xfrm>
            <a:prstGeom prst="blockArc">
              <a:avLst>
                <a:gd name="adj1" fmla="val 18172478"/>
                <a:gd name="adj2" fmla="val 42430"/>
                <a:gd name="adj3" fmla="val 3523"/>
              </a:avLst>
            </a:prstGeom>
            <a:solidFill>
              <a:srgbClr val="5252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205672" y="2397402"/>
              <a:ext cx="794328" cy="794328"/>
            </a:xfrm>
            <a:prstGeom prst="ellipse">
              <a:avLst/>
            </a:prstGeom>
            <a:solidFill>
              <a:srgbClr val="313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3600" b="1" dirty="0" smtClean="0">
                  <a:latin typeface="+mn-lt"/>
                </a:rPr>
                <a:t>2</a:t>
              </a:r>
              <a:endParaRPr lang="en-US" sz="3600" b="1" dirty="0">
                <a:latin typeface="+mn-lt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09348" y="3078344"/>
            <a:ext cx="986977" cy="986977"/>
            <a:chOff x="109348" y="3370793"/>
            <a:chExt cx="986977" cy="986977"/>
          </a:xfrm>
        </p:grpSpPr>
        <p:sp>
          <p:nvSpPr>
            <p:cNvPr id="26" name="Oval 25"/>
            <p:cNvSpPr/>
            <p:nvPr/>
          </p:nvSpPr>
          <p:spPr>
            <a:xfrm>
              <a:off x="145636" y="3407081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latin typeface="+mn-lt"/>
              </a:endParaRPr>
            </a:p>
          </p:txBody>
        </p:sp>
        <p:sp>
          <p:nvSpPr>
            <p:cNvPr id="27" name="קשת מלאה 15"/>
            <p:cNvSpPr/>
            <p:nvPr/>
          </p:nvSpPr>
          <p:spPr>
            <a:xfrm rot="4409434">
              <a:off x="109348" y="3370793"/>
              <a:ext cx="986977" cy="986977"/>
            </a:xfrm>
            <a:prstGeom prst="blockArc">
              <a:avLst>
                <a:gd name="adj1" fmla="val 18172478"/>
                <a:gd name="adj2" fmla="val 42430"/>
                <a:gd name="adj3" fmla="val 3523"/>
              </a:avLst>
            </a:prstGeom>
            <a:solidFill>
              <a:srgbClr val="5252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205672" y="3467117"/>
              <a:ext cx="794328" cy="794328"/>
            </a:xfrm>
            <a:prstGeom prst="ellipse">
              <a:avLst/>
            </a:prstGeom>
            <a:solidFill>
              <a:srgbClr val="313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3600" b="1" dirty="0" smtClean="0">
                  <a:latin typeface="+mn-lt"/>
                </a:rPr>
                <a:t>3</a:t>
              </a:r>
              <a:endParaRPr lang="en-US" sz="3600" b="1" dirty="0">
                <a:latin typeface="+mn-lt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09348" y="4086588"/>
            <a:ext cx="986977" cy="986977"/>
            <a:chOff x="109348" y="4440508"/>
            <a:chExt cx="986977" cy="986977"/>
          </a:xfrm>
        </p:grpSpPr>
        <p:sp>
          <p:nvSpPr>
            <p:cNvPr id="30" name="Oval 29"/>
            <p:cNvSpPr/>
            <p:nvPr/>
          </p:nvSpPr>
          <p:spPr>
            <a:xfrm>
              <a:off x="145636" y="4476796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latin typeface="+mn-lt"/>
              </a:endParaRPr>
            </a:p>
          </p:txBody>
        </p:sp>
        <p:sp>
          <p:nvSpPr>
            <p:cNvPr id="31" name="קשת מלאה 15"/>
            <p:cNvSpPr/>
            <p:nvPr/>
          </p:nvSpPr>
          <p:spPr>
            <a:xfrm rot="5930780">
              <a:off x="109348" y="4440508"/>
              <a:ext cx="986977" cy="986977"/>
            </a:xfrm>
            <a:prstGeom prst="blockArc">
              <a:avLst>
                <a:gd name="adj1" fmla="val 18172478"/>
                <a:gd name="adj2" fmla="val 42430"/>
                <a:gd name="adj3" fmla="val 3523"/>
              </a:avLst>
            </a:prstGeom>
            <a:solidFill>
              <a:srgbClr val="5252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05672" y="4536832"/>
              <a:ext cx="794328" cy="794328"/>
            </a:xfrm>
            <a:prstGeom prst="ellipse">
              <a:avLst/>
            </a:prstGeom>
            <a:solidFill>
              <a:srgbClr val="313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3600" b="1" dirty="0" smtClean="0">
                  <a:latin typeface="+mn-lt"/>
                </a:rPr>
                <a:t>4</a:t>
              </a:r>
              <a:endParaRPr lang="en-US" sz="3600" b="1" dirty="0">
                <a:latin typeface="+mn-lt"/>
              </a:endParaRPr>
            </a:p>
          </p:txBody>
        </p:sp>
      </p:grpSp>
      <p:sp>
        <p:nvSpPr>
          <p:cNvPr id="33" name="Text Placeholder 14"/>
          <p:cNvSpPr txBox="1">
            <a:spLocks/>
          </p:cNvSpPr>
          <p:nvPr/>
        </p:nvSpPr>
        <p:spPr>
          <a:xfrm>
            <a:off x="1311922" y="2272029"/>
            <a:ext cx="5550695" cy="640080"/>
          </a:xfrm>
          <a:prstGeom prst="rect">
            <a:avLst/>
          </a:prstGeom>
        </p:spPr>
        <p:txBody>
          <a:bodyPr lIns="45720" rIns="4572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Copy and Paste</a:t>
            </a:r>
            <a:endParaRPr lang="en-US" dirty="0"/>
          </a:p>
        </p:txBody>
      </p:sp>
      <p:sp>
        <p:nvSpPr>
          <p:cNvPr id="34" name="Text Placeholder 14"/>
          <p:cNvSpPr txBox="1">
            <a:spLocks/>
          </p:cNvSpPr>
          <p:nvPr/>
        </p:nvSpPr>
        <p:spPr>
          <a:xfrm>
            <a:off x="1311922" y="3282876"/>
            <a:ext cx="5550695" cy="640080"/>
          </a:xfrm>
          <a:prstGeom prst="rect">
            <a:avLst/>
          </a:prstGeom>
        </p:spPr>
        <p:txBody>
          <a:bodyPr lIns="45720" rIns="4572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Windows built-in “Character Map”</a:t>
            </a:r>
          </a:p>
        </p:txBody>
      </p:sp>
      <p:sp>
        <p:nvSpPr>
          <p:cNvPr id="35" name="Text Placeholder 14"/>
          <p:cNvSpPr txBox="1">
            <a:spLocks/>
          </p:cNvSpPr>
          <p:nvPr/>
        </p:nvSpPr>
        <p:spPr>
          <a:xfrm>
            <a:off x="1311922" y="4293723"/>
            <a:ext cx="5550695" cy="640080"/>
          </a:xfrm>
          <a:prstGeom prst="rect">
            <a:avLst/>
          </a:prstGeom>
        </p:spPr>
        <p:txBody>
          <a:bodyPr lIns="45720" rIns="4572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Web Browser “add-on”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109348" y="5131121"/>
            <a:ext cx="986977" cy="986977"/>
            <a:chOff x="109348" y="5425019"/>
            <a:chExt cx="986977" cy="986977"/>
          </a:xfrm>
        </p:grpSpPr>
        <p:sp>
          <p:nvSpPr>
            <p:cNvPr id="37" name="Oval 36"/>
            <p:cNvSpPr/>
            <p:nvPr/>
          </p:nvSpPr>
          <p:spPr>
            <a:xfrm>
              <a:off x="145636" y="5461307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latin typeface="+mn-lt"/>
              </a:endParaRPr>
            </a:p>
          </p:txBody>
        </p:sp>
        <p:sp>
          <p:nvSpPr>
            <p:cNvPr id="38" name="קשת מלאה 15"/>
            <p:cNvSpPr/>
            <p:nvPr/>
          </p:nvSpPr>
          <p:spPr>
            <a:xfrm rot="7002521">
              <a:off x="109348" y="5425019"/>
              <a:ext cx="986977" cy="986977"/>
            </a:xfrm>
            <a:prstGeom prst="blockArc">
              <a:avLst>
                <a:gd name="adj1" fmla="val 18172478"/>
                <a:gd name="adj2" fmla="val 42430"/>
                <a:gd name="adj3" fmla="val 3523"/>
              </a:avLst>
            </a:prstGeom>
            <a:solidFill>
              <a:srgbClr val="5252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05672" y="5521343"/>
              <a:ext cx="794328" cy="794328"/>
            </a:xfrm>
            <a:prstGeom prst="ellipse">
              <a:avLst/>
            </a:prstGeom>
            <a:solidFill>
              <a:srgbClr val="313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3600" b="1" dirty="0" smtClean="0">
                  <a:latin typeface="+mn-lt"/>
                </a:rPr>
                <a:t>5</a:t>
              </a:r>
              <a:endParaRPr lang="en-US" sz="3600" b="1" dirty="0">
                <a:latin typeface="+mn-lt"/>
              </a:endParaRPr>
            </a:p>
          </p:txBody>
        </p:sp>
      </p:grpSp>
      <p:sp>
        <p:nvSpPr>
          <p:cNvPr id="40" name="Text Placeholder 14"/>
          <p:cNvSpPr txBox="1">
            <a:spLocks/>
          </p:cNvSpPr>
          <p:nvPr/>
        </p:nvSpPr>
        <p:spPr>
          <a:xfrm>
            <a:off x="1311922" y="5304569"/>
            <a:ext cx="5550695" cy="640080"/>
          </a:xfrm>
          <a:prstGeom prst="rect">
            <a:avLst/>
          </a:prstGeom>
        </p:spPr>
        <p:txBody>
          <a:bodyPr lIns="45720" rIns="4572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Other Places in Alma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87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Browser Add-On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77325" y="865722"/>
            <a:ext cx="8282085" cy="140379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Another popular method of entering special characters is to use a web browser add-on.</a:t>
            </a:r>
          </a:p>
          <a:p>
            <a:r>
              <a:rPr lang="en-US" dirty="0" smtClean="0"/>
              <a:t>For example in this case we will use ‘Zombie Keys’ for Firefox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542" y="3016156"/>
            <a:ext cx="6621653" cy="327020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1620" y="2039246"/>
            <a:ext cx="1446165" cy="74921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3787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Browser Add-On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2830" y="797482"/>
            <a:ext cx="8911987" cy="140379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Now we can enter any of these characters in the metadata editor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2354" y="1363498"/>
            <a:ext cx="4572000" cy="50863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6059608" y="1363498"/>
            <a:ext cx="382137" cy="2860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529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Browser Add-On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4045" y="865723"/>
            <a:ext cx="8282085" cy="2673480"/>
          </a:xfrm>
        </p:spPr>
        <p:txBody>
          <a:bodyPr>
            <a:normAutofit/>
          </a:bodyPr>
          <a:lstStyle/>
          <a:p>
            <a:r>
              <a:rPr lang="en-US" dirty="0" smtClean="0"/>
              <a:t>For example now we want to enter the character </a:t>
            </a:r>
            <a:r>
              <a:rPr lang="fi-FI" dirty="0" smtClean="0"/>
              <a:t>ä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full text we will enter is “</a:t>
            </a:r>
            <a:r>
              <a:rPr lang="fi-FI" dirty="0"/>
              <a:t>K</a:t>
            </a:r>
            <a:r>
              <a:rPr lang="fi-FI" b="1" dirty="0"/>
              <a:t>ä</a:t>
            </a:r>
            <a:r>
              <a:rPr lang="fi-FI" dirty="0"/>
              <a:t>sikirja taiteen ja muotoilun </a:t>
            </a:r>
            <a:r>
              <a:rPr lang="fi-FI" dirty="0" smtClean="0"/>
              <a:t>kirjastotieteen” in 246 field.</a:t>
            </a:r>
          </a:p>
          <a:p>
            <a:r>
              <a:rPr lang="fi-FI" dirty="0" smtClean="0"/>
              <a:t>This is Finnish for ”</a:t>
            </a:r>
            <a:r>
              <a:rPr lang="en-GB" dirty="0" smtClean="0"/>
              <a:t>The </a:t>
            </a:r>
            <a:r>
              <a:rPr lang="en-GB" dirty="0"/>
              <a:t>handbook of art and design </a:t>
            </a:r>
            <a:r>
              <a:rPr lang="en-GB" dirty="0" smtClean="0"/>
              <a:t>librarianship”</a:t>
            </a:r>
          </a:p>
          <a:p>
            <a:r>
              <a:rPr lang="en-US" dirty="0" smtClean="0"/>
              <a:t>First we will enter just the K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638" y="4023196"/>
            <a:ext cx="5667770" cy="20364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437318" y="3753324"/>
            <a:ext cx="3190179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sz="2800" dirty="0" smtClean="0"/>
              <a:t>ä will be added here</a:t>
            </a:r>
            <a:endParaRPr lang="en-GB" sz="28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684896" y="4462818"/>
            <a:ext cx="1037229" cy="103723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722125" y="4148919"/>
            <a:ext cx="715193" cy="3138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469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461" y="1431893"/>
            <a:ext cx="5756680" cy="23214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461" y="4285399"/>
            <a:ext cx="5631792" cy="20583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Browser Add-On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4045" y="865723"/>
            <a:ext cx="8282085" cy="566170"/>
          </a:xfrm>
        </p:spPr>
        <p:txBody>
          <a:bodyPr>
            <a:normAutofit/>
          </a:bodyPr>
          <a:lstStyle/>
          <a:p>
            <a:r>
              <a:rPr lang="en-US" dirty="0" smtClean="0"/>
              <a:t>Using the specified shortcut key the </a:t>
            </a:r>
            <a:r>
              <a:rPr lang="fi-FI" b="1" dirty="0"/>
              <a:t>ä</a:t>
            </a:r>
            <a:r>
              <a:rPr lang="fi-FI" dirty="0"/>
              <a:t> </a:t>
            </a:r>
            <a:r>
              <a:rPr lang="en-US" dirty="0" smtClean="0"/>
              <a:t>has been added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37318" y="3944396"/>
            <a:ext cx="3542909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sz="2800" dirty="0" smtClean="0"/>
              <a:t>ä has been added here</a:t>
            </a:r>
            <a:endParaRPr lang="en-GB" sz="28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684896" y="4653890"/>
            <a:ext cx="1037229" cy="103723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722125" y="4339991"/>
            <a:ext cx="715193" cy="3138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381461" y="3166281"/>
            <a:ext cx="5469715" cy="3729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597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Browser Add-On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32012" y="773710"/>
            <a:ext cx="8748215" cy="56617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Now we can add the rest of the field “as normal” and we are done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378" y="1263583"/>
            <a:ext cx="5994551" cy="22026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8394" y="3632443"/>
            <a:ext cx="5682520" cy="27449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3398293" y="2497539"/>
            <a:ext cx="464023" cy="3684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2759122" y="5188422"/>
            <a:ext cx="464023" cy="3684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50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109348" y="1087734"/>
            <a:ext cx="986977" cy="986977"/>
            <a:chOff x="109348" y="1231363"/>
            <a:chExt cx="986977" cy="986977"/>
          </a:xfrm>
        </p:grpSpPr>
        <p:sp>
          <p:nvSpPr>
            <p:cNvPr id="17" name="Oval 16"/>
            <p:cNvSpPr/>
            <p:nvPr/>
          </p:nvSpPr>
          <p:spPr>
            <a:xfrm>
              <a:off x="145636" y="1267651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latin typeface="+mn-lt"/>
              </a:endParaRPr>
            </a:p>
          </p:txBody>
        </p:sp>
        <p:sp>
          <p:nvSpPr>
            <p:cNvPr id="18" name="קשת מלאה 15"/>
            <p:cNvSpPr/>
            <p:nvPr/>
          </p:nvSpPr>
          <p:spPr>
            <a:xfrm rot="305064">
              <a:off x="109348" y="1231363"/>
              <a:ext cx="986977" cy="986977"/>
            </a:xfrm>
            <a:prstGeom prst="blockArc">
              <a:avLst>
                <a:gd name="adj1" fmla="val 18172478"/>
                <a:gd name="adj2" fmla="val 42430"/>
                <a:gd name="adj3" fmla="val 3523"/>
              </a:avLst>
            </a:prstGeom>
            <a:solidFill>
              <a:srgbClr val="5252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205672" y="1327687"/>
              <a:ext cx="794328" cy="794328"/>
            </a:xfrm>
            <a:prstGeom prst="ellipse">
              <a:avLst/>
            </a:prstGeom>
            <a:solidFill>
              <a:srgbClr val="313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3600" b="1" dirty="0" smtClean="0">
                  <a:latin typeface="+mn-lt"/>
                </a:rPr>
                <a:t>1</a:t>
              </a:r>
              <a:endParaRPr lang="en-US" sz="3600" b="1" dirty="0">
                <a:latin typeface="+mn-lt"/>
              </a:endParaRPr>
            </a:p>
          </p:txBody>
        </p:sp>
      </p:grpSp>
      <p:sp>
        <p:nvSpPr>
          <p:cNvPr id="20" name="Text Placeholder 14"/>
          <p:cNvSpPr txBox="1">
            <a:spLocks/>
          </p:cNvSpPr>
          <p:nvPr/>
        </p:nvSpPr>
        <p:spPr>
          <a:xfrm>
            <a:off x="1311922" y="1261182"/>
            <a:ext cx="5550695" cy="640080"/>
          </a:xfrm>
          <a:prstGeom prst="rect">
            <a:avLst/>
          </a:prstGeom>
        </p:spPr>
        <p:txBody>
          <a:bodyPr lIns="45720" rIns="4572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Introduction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09348" y="2093834"/>
            <a:ext cx="986977" cy="986977"/>
            <a:chOff x="109348" y="2301078"/>
            <a:chExt cx="986977" cy="986977"/>
          </a:xfrm>
        </p:grpSpPr>
        <p:sp>
          <p:nvSpPr>
            <p:cNvPr id="22" name="Oval 21"/>
            <p:cNvSpPr/>
            <p:nvPr/>
          </p:nvSpPr>
          <p:spPr>
            <a:xfrm>
              <a:off x="145636" y="2337366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latin typeface="+mn-lt"/>
              </a:endParaRPr>
            </a:p>
          </p:txBody>
        </p:sp>
        <p:sp>
          <p:nvSpPr>
            <p:cNvPr id="23" name="קשת מלאה 15"/>
            <p:cNvSpPr/>
            <p:nvPr/>
          </p:nvSpPr>
          <p:spPr>
            <a:xfrm rot="2819799">
              <a:off x="109348" y="2301078"/>
              <a:ext cx="986977" cy="986977"/>
            </a:xfrm>
            <a:prstGeom prst="blockArc">
              <a:avLst>
                <a:gd name="adj1" fmla="val 18172478"/>
                <a:gd name="adj2" fmla="val 42430"/>
                <a:gd name="adj3" fmla="val 3523"/>
              </a:avLst>
            </a:prstGeom>
            <a:solidFill>
              <a:srgbClr val="5252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205672" y="2397402"/>
              <a:ext cx="794328" cy="794328"/>
            </a:xfrm>
            <a:prstGeom prst="ellipse">
              <a:avLst/>
            </a:prstGeom>
            <a:solidFill>
              <a:srgbClr val="313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3600" b="1" dirty="0" smtClean="0">
                  <a:latin typeface="+mn-lt"/>
                </a:rPr>
                <a:t>2</a:t>
              </a:r>
              <a:endParaRPr lang="en-US" sz="3600" b="1" dirty="0">
                <a:latin typeface="+mn-lt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09348" y="3078344"/>
            <a:ext cx="986977" cy="986977"/>
            <a:chOff x="109348" y="3370793"/>
            <a:chExt cx="986977" cy="986977"/>
          </a:xfrm>
        </p:grpSpPr>
        <p:sp>
          <p:nvSpPr>
            <p:cNvPr id="26" name="Oval 25"/>
            <p:cNvSpPr/>
            <p:nvPr/>
          </p:nvSpPr>
          <p:spPr>
            <a:xfrm>
              <a:off x="145636" y="3407081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latin typeface="+mn-lt"/>
              </a:endParaRPr>
            </a:p>
          </p:txBody>
        </p:sp>
        <p:sp>
          <p:nvSpPr>
            <p:cNvPr id="27" name="קשת מלאה 15"/>
            <p:cNvSpPr/>
            <p:nvPr/>
          </p:nvSpPr>
          <p:spPr>
            <a:xfrm rot="4409434">
              <a:off x="109348" y="3370793"/>
              <a:ext cx="986977" cy="986977"/>
            </a:xfrm>
            <a:prstGeom prst="blockArc">
              <a:avLst>
                <a:gd name="adj1" fmla="val 18172478"/>
                <a:gd name="adj2" fmla="val 42430"/>
                <a:gd name="adj3" fmla="val 3523"/>
              </a:avLst>
            </a:prstGeom>
            <a:solidFill>
              <a:srgbClr val="5252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205672" y="3467117"/>
              <a:ext cx="794328" cy="794328"/>
            </a:xfrm>
            <a:prstGeom prst="ellipse">
              <a:avLst/>
            </a:prstGeom>
            <a:solidFill>
              <a:srgbClr val="313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3600" b="1" dirty="0" smtClean="0">
                  <a:latin typeface="+mn-lt"/>
                </a:rPr>
                <a:t>3</a:t>
              </a:r>
              <a:endParaRPr lang="en-US" sz="3600" b="1" dirty="0">
                <a:latin typeface="+mn-lt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09348" y="4086588"/>
            <a:ext cx="986977" cy="986977"/>
            <a:chOff x="109348" y="4440508"/>
            <a:chExt cx="986977" cy="986977"/>
          </a:xfrm>
        </p:grpSpPr>
        <p:sp>
          <p:nvSpPr>
            <p:cNvPr id="30" name="Oval 29"/>
            <p:cNvSpPr/>
            <p:nvPr/>
          </p:nvSpPr>
          <p:spPr>
            <a:xfrm>
              <a:off x="145636" y="4476796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latin typeface="+mn-lt"/>
              </a:endParaRPr>
            </a:p>
          </p:txBody>
        </p:sp>
        <p:sp>
          <p:nvSpPr>
            <p:cNvPr id="31" name="קשת מלאה 15"/>
            <p:cNvSpPr/>
            <p:nvPr/>
          </p:nvSpPr>
          <p:spPr>
            <a:xfrm rot="5930780">
              <a:off x="109348" y="4440508"/>
              <a:ext cx="986977" cy="986977"/>
            </a:xfrm>
            <a:prstGeom prst="blockArc">
              <a:avLst>
                <a:gd name="adj1" fmla="val 18172478"/>
                <a:gd name="adj2" fmla="val 42430"/>
                <a:gd name="adj3" fmla="val 3523"/>
              </a:avLst>
            </a:prstGeom>
            <a:solidFill>
              <a:srgbClr val="5252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05672" y="4536832"/>
              <a:ext cx="794328" cy="794328"/>
            </a:xfrm>
            <a:prstGeom prst="ellipse">
              <a:avLst/>
            </a:prstGeom>
            <a:solidFill>
              <a:srgbClr val="313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3600" b="1" dirty="0" smtClean="0">
                  <a:latin typeface="+mn-lt"/>
                </a:rPr>
                <a:t>4</a:t>
              </a:r>
              <a:endParaRPr lang="en-US" sz="3600" b="1" dirty="0">
                <a:latin typeface="+mn-lt"/>
              </a:endParaRPr>
            </a:p>
          </p:txBody>
        </p:sp>
      </p:grpSp>
      <p:sp>
        <p:nvSpPr>
          <p:cNvPr id="33" name="Text Placeholder 14"/>
          <p:cNvSpPr txBox="1">
            <a:spLocks/>
          </p:cNvSpPr>
          <p:nvPr/>
        </p:nvSpPr>
        <p:spPr>
          <a:xfrm>
            <a:off x="1311922" y="2272029"/>
            <a:ext cx="5550695" cy="640080"/>
          </a:xfrm>
          <a:prstGeom prst="rect">
            <a:avLst/>
          </a:prstGeom>
        </p:spPr>
        <p:txBody>
          <a:bodyPr lIns="45720" rIns="4572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Copy and Paste</a:t>
            </a:r>
            <a:endParaRPr lang="en-US" dirty="0"/>
          </a:p>
        </p:txBody>
      </p:sp>
      <p:sp>
        <p:nvSpPr>
          <p:cNvPr id="34" name="Text Placeholder 14"/>
          <p:cNvSpPr txBox="1">
            <a:spLocks/>
          </p:cNvSpPr>
          <p:nvPr/>
        </p:nvSpPr>
        <p:spPr>
          <a:xfrm>
            <a:off x="1311922" y="3282876"/>
            <a:ext cx="5550695" cy="640080"/>
          </a:xfrm>
          <a:prstGeom prst="rect">
            <a:avLst/>
          </a:prstGeom>
        </p:spPr>
        <p:txBody>
          <a:bodyPr lIns="45720" rIns="4572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Windows built-in “Character Map”</a:t>
            </a:r>
          </a:p>
        </p:txBody>
      </p:sp>
      <p:sp>
        <p:nvSpPr>
          <p:cNvPr id="35" name="Text Placeholder 14"/>
          <p:cNvSpPr txBox="1">
            <a:spLocks/>
          </p:cNvSpPr>
          <p:nvPr/>
        </p:nvSpPr>
        <p:spPr>
          <a:xfrm>
            <a:off x="1311922" y="4293723"/>
            <a:ext cx="5550695" cy="640080"/>
          </a:xfrm>
          <a:prstGeom prst="rect">
            <a:avLst/>
          </a:prstGeom>
        </p:spPr>
        <p:txBody>
          <a:bodyPr lIns="45720" rIns="4572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Web Browser “add-on”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109348" y="5131121"/>
            <a:ext cx="986977" cy="986977"/>
            <a:chOff x="109348" y="5425019"/>
            <a:chExt cx="986977" cy="986977"/>
          </a:xfrm>
        </p:grpSpPr>
        <p:sp>
          <p:nvSpPr>
            <p:cNvPr id="37" name="Oval 36"/>
            <p:cNvSpPr/>
            <p:nvPr/>
          </p:nvSpPr>
          <p:spPr>
            <a:xfrm>
              <a:off x="145636" y="5461307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latin typeface="+mn-lt"/>
              </a:endParaRPr>
            </a:p>
          </p:txBody>
        </p:sp>
        <p:sp>
          <p:nvSpPr>
            <p:cNvPr id="38" name="קשת מלאה 15"/>
            <p:cNvSpPr/>
            <p:nvPr/>
          </p:nvSpPr>
          <p:spPr>
            <a:xfrm rot="7002521">
              <a:off x="109348" y="5425019"/>
              <a:ext cx="986977" cy="986977"/>
            </a:xfrm>
            <a:prstGeom prst="blockArc">
              <a:avLst>
                <a:gd name="adj1" fmla="val 18172478"/>
                <a:gd name="adj2" fmla="val 42430"/>
                <a:gd name="adj3" fmla="val 3523"/>
              </a:avLst>
            </a:prstGeom>
            <a:solidFill>
              <a:srgbClr val="5252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05672" y="5521343"/>
              <a:ext cx="794328" cy="794328"/>
            </a:xfrm>
            <a:prstGeom prst="ellipse">
              <a:avLst/>
            </a:prstGeom>
            <a:solidFill>
              <a:srgbClr val="313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3600" b="1" dirty="0" smtClean="0">
                  <a:latin typeface="+mn-lt"/>
                </a:rPr>
                <a:t>5</a:t>
              </a:r>
              <a:endParaRPr lang="en-US" sz="3600" b="1" dirty="0">
                <a:latin typeface="+mn-lt"/>
              </a:endParaRPr>
            </a:p>
          </p:txBody>
        </p:sp>
      </p:grpSp>
      <p:sp>
        <p:nvSpPr>
          <p:cNvPr id="40" name="Text Placeholder 14"/>
          <p:cNvSpPr txBox="1">
            <a:spLocks/>
          </p:cNvSpPr>
          <p:nvPr/>
        </p:nvSpPr>
        <p:spPr>
          <a:xfrm>
            <a:off x="1311922" y="5304569"/>
            <a:ext cx="5550695" cy="640080"/>
          </a:xfrm>
          <a:prstGeom prst="rect">
            <a:avLst/>
          </a:prstGeom>
        </p:spPr>
        <p:txBody>
          <a:bodyPr lIns="45720" rIns="4572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Other Places in Alma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83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Alma is a web-based application.  Therefore the the options to add special characters such as diacritics to records are diverse and similar to other web based applications.</a:t>
            </a:r>
          </a:p>
          <a:p>
            <a:r>
              <a:rPr lang="en-US" sz="3200" dirty="0" smtClean="0"/>
              <a:t>When we state here “special characters” we mean characters that are not available via the standard keyboard used by the cataloger.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71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places in Alma - Vendor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32012" y="773708"/>
            <a:ext cx="8748215" cy="278835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methods used here for the metadata editor can also be used for other fields in other places in Alma</a:t>
            </a:r>
          </a:p>
          <a:p>
            <a:r>
              <a:rPr lang="en-US" dirty="0" smtClean="0"/>
              <a:t>For example we may have a vendor with name “</a:t>
            </a:r>
            <a:r>
              <a:rPr lang="cs-CZ" dirty="0"/>
              <a:t>Knihovna elektronick</a:t>
            </a:r>
            <a:r>
              <a:rPr lang="cs-CZ" b="1" dirty="0"/>
              <a:t>é</a:t>
            </a:r>
            <a:r>
              <a:rPr lang="cs-CZ" dirty="0"/>
              <a:t> zdroje po cel</a:t>
            </a:r>
            <a:r>
              <a:rPr lang="cs-CZ" b="1" dirty="0"/>
              <a:t>é</a:t>
            </a:r>
            <a:r>
              <a:rPr lang="cs-CZ" dirty="0"/>
              <a:t>m </a:t>
            </a:r>
            <a:r>
              <a:rPr lang="cs-CZ" dirty="0" smtClean="0"/>
              <a:t>sv</a:t>
            </a:r>
            <a:r>
              <a:rPr lang="cs-CZ" b="1" dirty="0" smtClean="0"/>
              <a:t>ě</a:t>
            </a:r>
            <a:r>
              <a:rPr lang="cs-CZ" dirty="0" smtClean="0"/>
              <a:t>t</a:t>
            </a:r>
            <a:r>
              <a:rPr lang="cs-CZ" b="1" dirty="0" smtClean="0"/>
              <a:t>ě</a:t>
            </a:r>
            <a:r>
              <a:rPr lang="en-US" dirty="0" smtClean="0"/>
              <a:t>” (which </a:t>
            </a:r>
            <a:r>
              <a:rPr lang="en-US" dirty="0"/>
              <a:t>is Czech for “Library Electronic Resources </a:t>
            </a:r>
            <a:r>
              <a:rPr lang="en-US" dirty="0" smtClean="0"/>
              <a:t>Worldwide”).  The </a:t>
            </a:r>
            <a:r>
              <a:rPr lang="cs-CZ" b="1" dirty="0" smtClean="0"/>
              <a:t>é</a:t>
            </a:r>
            <a:r>
              <a:rPr lang="en-US" b="1" dirty="0" smtClean="0"/>
              <a:t> </a:t>
            </a:r>
            <a:r>
              <a:rPr lang="en-US" dirty="0" smtClean="0"/>
              <a:t>and </a:t>
            </a:r>
            <a:r>
              <a:rPr lang="cs-CZ" b="1" dirty="0" smtClean="0"/>
              <a:t>ě</a:t>
            </a:r>
            <a:r>
              <a:rPr lang="en-US" dirty="0" smtClean="0"/>
              <a:t> are not on the specific librarian’s keyboard</a:t>
            </a:r>
          </a:p>
          <a:p>
            <a:r>
              <a:rPr lang="en-US" dirty="0" smtClean="0"/>
              <a:t>It can be copied in windows: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45" y="3997689"/>
            <a:ext cx="8388466" cy="13385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5336275" y="4640239"/>
            <a:ext cx="764274" cy="3957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96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209" y="4203149"/>
            <a:ext cx="6533436" cy="10989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2726286" y="4496797"/>
            <a:ext cx="4507027" cy="3276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209" y="1844408"/>
            <a:ext cx="6450779" cy="214589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places in </a:t>
            </a:r>
            <a:r>
              <a:rPr lang="en-US" dirty="0"/>
              <a:t>Alma - Vendor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742965" y="3577389"/>
            <a:ext cx="1122382" cy="3304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314" y="5423167"/>
            <a:ext cx="8617548" cy="9366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3585613" y="5724728"/>
            <a:ext cx="3466531" cy="622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Content Placeholder 5"/>
          <p:cNvSpPr>
            <a:spLocks noGrp="1"/>
          </p:cNvSpPr>
          <p:nvPr>
            <p:ph idx="1"/>
          </p:nvPr>
        </p:nvSpPr>
        <p:spPr>
          <a:xfrm>
            <a:off x="232012" y="773709"/>
            <a:ext cx="8748215" cy="49553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Then paste the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8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places in </a:t>
            </a:r>
            <a:r>
              <a:rPr lang="en-US" dirty="0"/>
              <a:t>Alma - </a:t>
            </a:r>
            <a:r>
              <a:rPr lang="en-US" dirty="0" smtClean="0"/>
              <a:t>Patron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32012" y="963077"/>
            <a:ext cx="8748215" cy="2285090"/>
          </a:xfrm>
        </p:spPr>
        <p:txBody>
          <a:bodyPr>
            <a:normAutofit/>
          </a:bodyPr>
          <a:lstStyle/>
          <a:p>
            <a:r>
              <a:rPr lang="en-US" dirty="0" smtClean="0"/>
              <a:t>In another example we may have a patron with name “</a:t>
            </a:r>
            <a:r>
              <a:rPr lang="en-GB" dirty="0" err="1"/>
              <a:t>Bjørg</a:t>
            </a:r>
            <a:r>
              <a:rPr lang="en-GB" dirty="0"/>
              <a:t> </a:t>
            </a:r>
            <a:r>
              <a:rPr lang="en-GB" dirty="0" smtClean="0"/>
              <a:t>Smith</a:t>
            </a:r>
            <a:r>
              <a:rPr lang="en-US" dirty="0" smtClean="0"/>
              <a:t>”.  The specific cataloger does not have  </a:t>
            </a:r>
            <a:r>
              <a:rPr lang="en-GB" dirty="0" smtClean="0"/>
              <a:t>ø on his keyboard.</a:t>
            </a:r>
            <a:endParaRPr lang="en-US" dirty="0"/>
          </a:p>
          <a:p>
            <a:r>
              <a:rPr lang="en-US" dirty="0" smtClean="0"/>
              <a:t>After typing ‘</a:t>
            </a:r>
            <a:r>
              <a:rPr lang="en-US" dirty="0" err="1" smtClean="0"/>
              <a:t>Bj</a:t>
            </a:r>
            <a:r>
              <a:rPr lang="en-US" dirty="0" smtClean="0"/>
              <a:t>’ we can use the shortcut key for Zombie Keys to add the </a:t>
            </a:r>
            <a:r>
              <a:rPr lang="en-GB" dirty="0"/>
              <a:t>ø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467" y="3709768"/>
            <a:ext cx="7195239" cy="143301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2177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878" y="4823713"/>
            <a:ext cx="3315892" cy="11196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places in </a:t>
            </a:r>
            <a:r>
              <a:rPr lang="en-US" dirty="0"/>
              <a:t>Alma - </a:t>
            </a:r>
            <a:r>
              <a:rPr lang="en-US" dirty="0" smtClean="0"/>
              <a:t>Patron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0552" y="888427"/>
            <a:ext cx="5948675" cy="29329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1839182" y="3463655"/>
            <a:ext cx="5257653" cy="3304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Down Arrow 10"/>
          <p:cNvSpPr/>
          <p:nvPr/>
        </p:nvSpPr>
        <p:spPr>
          <a:xfrm>
            <a:off x="4522600" y="4299045"/>
            <a:ext cx="472482" cy="655092"/>
          </a:xfrm>
          <a:prstGeom prst="down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39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places in </a:t>
            </a:r>
            <a:r>
              <a:rPr lang="en-US" dirty="0"/>
              <a:t>Alma - </a:t>
            </a:r>
            <a:r>
              <a:rPr lang="en-US" dirty="0" smtClean="0"/>
              <a:t>Patron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419" y="2249749"/>
            <a:ext cx="6154596" cy="21367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Down Arrow 11"/>
          <p:cNvSpPr/>
          <p:nvPr/>
        </p:nvSpPr>
        <p:spPr>
          <a:xfrm>
            <a:off x="2434492" y="1774209"/>
            <a:ext cx="472482" cy="655092"/>
          </a:xfrm>
          <a:prstGeom prst="down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43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09904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מלבן 7"/>
          <p:cNvSpPr/>
          <p:nvPr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0" name="מלבן 14"/>
          <p:cNvSpPr/>
          <p:nvPr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1" name="תמונה 1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15370" y="5090017"/>
            <a:ext cx="9144000" cy="5141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 idx="4294967295"/>
          </p:nvPr>
        </p:nvSpPr>
        <p:spPr>
          <a:xfrm>
            <a:off x="75062" y="5057758"/>
            <a:ext cx="8993876" cy="649662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Thank you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מציין מיקום טקסט 4"/>
          <p:cNvSpPr txBox="1">
            <a:spLocks/>
          </p:cNvSpPr>
          <p:nvPr/>
        </p:nvSpPr>
        <p:spPr>
          <a:xfrm>
            <a:off x="3345424" y="5861649"/>
            <a:ext cx="2453152" cy="71645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800" dirty="0" smtClean="0"/>
              <a:t>Yoel Kortick</a:t>
            </a:r>
            <a:br>
              <a:rPr lang="en-US" sz="2800" dirty="0" smtClean="0"/>
            </a:br>
            <a:r>
              <a:rPr lang="en-US" sz="2800" dirty="0" smtClean="0"/>
              <a:t>Senior Librarian</a:t>
            </a:r>
          </a:p>
        </p:txBody>
      </p:sp>
    </p:spTree>
    <p:extLst>
      <p:ext uri="{BB962C8B-B14F-4D97-AF65-F5344CB8AC3E}">
        <p14:creationId xmlns:p14="http://schemas.microsoft.com/office/powerpoint/2010/main" val="116149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Three options for adding special characters are to: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/>
              <a:t>Copy and paste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/>
              <a:t>Use the windows built-in “Character Map”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/>
              <a:t>Use a web browser “add-on”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88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109348" y="1087734"/>
            <a:ext cx="986977" cy="986977"/>
            <a:chOff x="109348" y="1231363"/>
            <a:chExt cx="986977" cy="986977"/>
          </a:xfrm>
        </p:grpSpPr>
        <p:sp>
          <p:nvSpPr>
            <p:cNvPr id="17" name="Oval 16"/>
            <p:cNvSpPr/>
            <p:nvPr/>
          </p:nvSpPr>
          <p:spPr>
            <a:xfrm>
              <a:off x="145636" y="1267651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latin typeface="+mn-lt"/>
              </a:endParaRPr>
            </a:p>
          </p:txBody>
        </p:sp>
        <p:sp>
          <p:nvSpPr>
            <p:cNvPr id="18" name="קשת מלאה 15"/>
            <p:cNvSpPr/>
            <p:nvPr/>
          </p:nvSpPr>
          <p:spPr>
            <a:xfrm rot="305064">
              <a:off x="109348" y="1231363"/>
              <a:ext cx="986977" cy="986977"/>
            </a:xfrm>
            <a:prstGeom prst="blockArc">
              <a:avLst>
                <a:gd name="adj1" fmla="val 18172478"/>
                <a:gd name="adj2" fmla="val 42430"/>
                <a:gd name="adj3" fmla="val 3523"/>
              </a:avLst>
            </a:prstGeom>
            <a:solidFill>
              <a:srgbClr val="5252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205672" y="1327687"/>
              <a:ext cx="794328" cy="794328"/>
            </a:xfrm>
            <a:prstGeom prst="ellipse">
              <a:avLst/>
            </a:prstGeom>
            <a:solidFill>
              <a:srgbClr val="313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3600" b="1" dirty="0" smtClean="0">
                  <a:latin typeface="+mn-lt"/>
                </a:rPr>
                <a:t>1</a:t>
              </a:r>
              <a:endParaRPr lang="en-US" sz="3600" b="1" dirty="0">
                <a:latin typeface="+mn-lt"/>
              </a:endParaRPr>
            </a:p>
          </p:txBody>
        </p:sp>
      </p:grpSp>
      <p:sp>
        <p:nvSpPr>
          <p:cNvPr id="20" name="Text Placeholder 14"/>
          <p:cNvSpPr txBox="1">
            <a:spLocks/>
          </p:cNvSpPr>
          <p:nvPr/>
        </p:nvSpPr>
        <p:spPr>
          <a:xfrm>
            <a:off x="1311922" y="1261182"/>
            <a:ext cx="5550695" cy="640080"/>
          </a:xfrm>
          <a:prstGeom prst="rect">
            <a:avLst/>
          </a:prstGeom>
        </p:spPr>
        <p:txBody>
          <a:bodyPr lIns="45720" rIns="4572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Introduction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09348" y="2093834"/>
            <a:ext cx="986977" cy="986977"/>
            <a:chOff x="109348" y="2301078"/>
            <a:chExt cx="986977" cy="986977"/>
          </a:xfrm>
        </p:grpSpPr>
        <p:sp>
          <p:nvSpPr>
            <p:cNvPr id="22" name="Oval 21"/>
            <p:cNvSpPr/>
            <p:nvPr/>
          </p:nvSpPr>
          <p:spPr>
            <a:xfrm>
              <a:off x="145636" y="2337366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latin typeface="+mn-lt"/>
              </a:endParaRPr>
            </a:p>
          </p:txBody>
        </p:sp>
        <p:sp>
          <p:nvSpPr>
            <p:cNvPr id="23" name="קשת מלאה 15"/>
            <p:cNvSpPr/>
            <p:nvPr/>
          </p:nvSpPr>
          <p:spPr>
            <a:xfrm rot="2819799">
              <a:off x="109348" y="2301078"/>
              <a:ext cx="986977" cy="986977"/>
            </a:xfrm>
            <a:prstGeom prst="blockArc">
              <a:avLst>
                <a:gd name="adj1" fmla="val 18172478"/>
                <a:gd name="adj2" fmla="val 42430"/>
                <a:gd name="adj3" fmla="val 3523"/>
              </a:avLst>
            </a:prstGeom>
            <a:solidFill>
              <a:srgbClr val="5252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205672" y="2397402"/>
              <a:ext cx="794328" cy="794328"/>
            </a:xfrm>
            <a:prstGeom prst="ellipse">
              <a:avLst/>
            </a:prstGeom>
            <a:solidFill>
              <a:srgbClr val="313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3600" b="1" dirty="0" smtClean="0">
                  <a:latin typeface="+mn-lt"/>
                </a:rPr>
                <a:t>2</a:t>
              </a:r>
              <a:endParaRPr lang="en-US" sz="3600" b="1" dirty="0">
                <a:latin typeface="+mn-lt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09348" y="3078344"/>
            <a:ext cx="986977" cy="986977"/>
            <a:chOff x="109348" y="3370793"/>
            <a:chExt cx="986977" cy="986977"/>
          </a:xfrm>
        </p:grpSpPr>
        <p:sp>
          <p:nvSpPr>
            <p:cNvPr id="26" name="Oval 25"/>
            <p:cNvSpPr/>
            <p:nvPr/>
          </p:nvSpPr>
          <p:spPr>
            <a:xfrm>
              <a:off x="145636" y="3407081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latin typeface="+mn-lt"/>
              </a:endParaRPr>
            </a:p>
          </p:txBody>
        </p:sp>
        <p:sp>
          <p:nvSpPr>
            <p:cNvPr id="27" name="קשת מלאה 15"/>
            <p:cNvSpPr/>
            <p:nvPr/>
          </p:nvSpPr>
          <p:spPr>
            <a:xfrm rot="4409434">
              <a:off x="109348" y="3370793"/>
              <a:ext cx="986977" cy="986977"/>
            </a:xfrm>
            <a:prstGeom prst="blockArc">
              <a:avLst>
                <a:gd name="adj1" fmla="val 18172478"/>
                <a:gd name="adj2" fmla="val 42430"/>
                <a:gd name="adj3" fmla="val 3523"/>
              </a:avLst>
            </a:prstGeom>
            <a:solidFill>
              <a:srgbClr val="5252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205672" y="3467117"/>
              <a:ext cx="794328" cy="794328"/>
            </a:xfrm>
            <a:prstGeom prst="ellipse">
              <a:avLst/>
            </a:prstGeom>
            <a:solidFill>
              <a:srgbClr val="313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3600" b="1" dirty="0" smtClean="0">
                  <a:latin typeface="+mn-lt"/>
                </a:rPr>
                <a:t>3</a:t>
              </a:r>
              <a:endParaRPr lang="en-US" sz="3600" b="1" dirty="0">
                <a:latin typeface="+mn-lt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09348" y="4086588"/>
            <a:ext cx="986977" cy="986977"/>
            <a:chOff x="109348" y="4440508"/>
            <a:chExt cx="986977" cy="986977"/>
          </a:xfrm>
        </p:grpSpPr>
        <p:sp>
          <p:nvSpPr>
            <p:cNvPr id="30" name="Oval 29"/>
            <p:cNvSpPr/>
            <p:nvPr/>
          </p:nvSpPr>
          <p:spPr>
            <a:xfrm>
              <a:off x="145636" y="4476796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latin typeface="+mn-lt"/>
              </a:endParaRPr>
            </a:p>
          </p:txBody>
        </p:sp>
        <p:sp>
          <p:nvSpPr>
            <p:cNvPr id="31" name="קשת מלאה 15"/>
            <p:cNvSpPr/>
            <p:nvPr/>
          </p:nvSpPr>
          <p:spPr>
            <a:xfrm rot="5930780">
              <a:off x="109348" y="4440508"/>
              <a:ext cx="986977" cy="986977"/>
            </a:xfrm>
            <a:prstGeom prst="blockArc">
              <a:avLst>
                <a:gd name="adj1" fmla="val 18172478"/>
                <a:gd name="adj2" fmla="val 42430"/>
                <a:gd name="adj3" fmla="val 3523"/>
              </a:avLst>
            </a:prstGeom>
            <a:solidFill>
              <a:srgbClr val="5252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05672" y="4536832"/>
              <a:ext cx="794328" cy="794328"/>
            </a:xfrm>
            <a:prstGeom prst="ellipse">
              <a:avLst/>
            </a:prstGeom>
            <a:solidFill>
              <a:srgbClr val="313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3600" b="1" dirty="0" smtClean="0">
                  <a:latin typeface="+mn-lt"/>
                </a:rPr>
                <a:t>4</a:t>
              </a:r>
              <a:endParaRPr lang="en-US" sz="3600" b="1" dirty="0">
                <a:latin typeface="+mn-lt"/>
              </a:endParaRPr>
            </a:p>
          </p:txBody>
        </p:sp>
      </p:grpSp>
      <p:sp>
        <p:nvSpPr>
          <p:cNvPr id="33" name="Text Placeholder 14"/>
          <p:cNvSpPr txBox="1">
            <a:spLocks/>
          </p:cNvSpPr>
          <p:nvPr/>
        </p:nvSpPr>
        <p:spPr>
          <a:xfrm>
            <a:off x="1311922" y="2272029"/>
            <a:ext cx="5550695" cy="640080"/>
          </a:xfrm>
          <a:prstGeom prst="rect">
            <a:avLst/>
          </a:prstGeom>
        </p:spPr>
        <p:txBody>
          <a:bodyPr lIns="45720" rIns="4572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00" dirty="0"/>
              <a:t>Copy and Paste</a:t>
            </a:r>
            <a:endParaRPr lang="en-US" sz="2600" dirty="0"/>
          </a:p>
        </p:txBody>
      </p:sp>
      <p:sp>
        <p:nvSpPr>
          <p:cNvPr id="34" name="Text Placeholder 14"/>
          <p:cNvSpPr txBox="1">
            <a:spLocks/>
          </p:cNvSpPr>
          <p:nvPr/>
        </p:nvSpPr>
        <p:spPr>
          <a:xfrm>
            <a:off x="1311922" y="3282876"/>
            <a:ext cx="5550695" cy="640080"/>
          </a:xfrm>
          <a:prstGeom prst="rect">
            <a:avLst/>
          </a:prstGeom>
        </p:spPr>
        <p:txBody>
          <a:bodyPr lIns="45720" rIns="4572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Windows </a:t>
            </a:r>
            <a:r>
              <a:rPr lang="en-GB" dirty="0"/>
              <a:t>built-in “Character Map”</a:t>
            </a:r>
          </a:p>
        </p:txBody>
      </p:sp>
      <p:sp>
        <p:nvSpPr>
          <p:cNvPr id="35" name="Text Placeholder 14"/>
          <p:cNvSpPr txBox="1">
            <a:spLocks/>
          </p:cNvSpPr>
          <p:nvPr/>
        </p:nvSpPr>
        <p:spPr>
          <a:xfrm>
            <a:off x="1311922" y="4293723"/>
            <a:ext cx="5550695" cy="640080"/>
          </a:xfrm>
          <a:prstGeom prst="rect">
            <a:avLst/>
          </a:prstGeom>
        </p:spPr>
        <p:txBody>
          <a:bodyPr lIns="45720" rIns="4572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Web Browser </a:t>
            </a:r>
            <a:r>
              <a:rPr lang="en-US" dirty="0"/>
              <a:t>“add-on”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109348" y="5131121"/>
            <a:ext cx="986977" cy="986977"/>
            <a:chOff x="109348" y="5425019"/>
            <a:chExt cx="986977" cy="986977"/>
          </a:xfrm>
        </p:grpSpPr>
        <p:sp>
          <p:nvSpPr>
            <p:cNvPr id="37" name="Oval 36"/>
            <p:cNvSpPr/>
            <p:nvPr/>
          </p:nvSpPr>
          <p:spPr>
            <a:xfrm>
              <a:off x="145636" y="5461307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latin typeface="+mn-lt"/>
              </a:endParaRPr>
            </a:p>
          </p:txBody>
        </p:sp>
        <p:sp>
          <p:nvSpPr>
            <p:cNvPr id="38" name="קשת מלאה 15"/>
            <p:cNvSpPr/>
            <p:nvPr/>
          </p:nvSpPr>
          <p:spPr>
            <a:xfrm rot="7002521">
              <a:off x="109348" y="5425019"/>
              <a:ext cx="986977" cy="986977"/>
            </a:xfrm>
            <a:prstGeom prst="blockArc">
              <a:avLst>
                <a:gd name="adj1" fmla="val 18172478"/>
                <a:gd name="adj2" fmla="val 42430"/>
                <a:gd name="adj3" fmla="val 3523"/>
              </a:avLst>
            </a:prstGeom>
            <a:solidFill>
              <a:srgbClr val="5252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05672" y="5521343"/>
              <a:ext cx="794328" cy="794328"/>
            </a:xfrm>
            <a:prstGeom prst="ellipse">
              <a:avLst/>
            </a:prstGeom>
            <a:solidFill>
              <a:srgbClr val="313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3600" b="1" dirty="0" smtClean="0">
                  <a:latin typeface="+mn-lt"/>
                </a:rPr>
                <a:t>5</a:t>
              </a:r>
              <a:endParaRPr lang="en-US" sz="3600" b="1" dirty="0">
                <a:latin typeface="+mn-lt"/>
              </a:endParaRPr>
            </a:p>
          </p:txBody>
        </p:sp>
      </p:grpSp>
      <p:sp>
        <p:nvSpPr>
          <p:cNvPr id="40" name="Text Placeholder 14"/>
          <p:cNvSpPr txBox="1">
            <a:spLocks/>
          </p:cNvSpPr>
          <p:nvPr/>
        </p:nvSpPr>
        <p:spPr>
          <a:xfrm>
            <a:off x="1311922" y="5304569"/>
            <a:ext cx="5550695" cy="640080"/>
          </a:xfrm>
          <a:prstGeom prst="rect">
            <a:avLst/>
          </a:prstGeom>
        </p:spPr>
        <p:txBody>
          <a:bodyPr lIns="45720" rIns="4572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Other Places in Alma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92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 and paste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the case of “copy and paste” the characters are copied from any web page or windows document.</a:t>
            </a:r>
          </a:p>
          <a:p>
            <a:r>
              <a:rPr lang="en-US" dirty="0" smtClean="0"/>
              <a:t>For example, the cataloger may want to add an alternate title (246) “</a:t>
            </a:r>
            <a:r>
              <a:rPr lang="is-IS" dirty="0"/>
              <a:t>Handbókin list og hönnun </a:t>
            </a:r>
            <a:r>
              <a:rPr lang="is-IS" dirty="0" smtClean="0"/>
              <a:t>Librarianship</a:t>
            </a:r>
            <a:r>
              <a:rPr lang="en-US" dirty="0" smtClean="0"/>
              <a:t>”</a:t>
            </a:r>
            <a:r>
              <a:rPr lang="is-IS" dirty="0" smtClean="0"/>
              <a:t>, which is Icelandic for “</a:t>
            </a:r>
            <a:r>
              <a:rPr lang="en-GB" dirty="0"/>
              <a:t>The handbook of art and design </a:t>
            </a:r>
            <a:r>
              <a:rPr lang="en-GB" dirty="0" smtClean="0"/>
              <a:t>librarianship</a:t>
            </a:r>
            <a:r>
              <a:rPr lang="en-US" dirty="0" smtClean="0"/>
              <a:t>”</a:t>
            </a:r>
            <a:endParaRPr lang="is-IS" dirty="0" smtClean="0"/>
          </a:p>
          <a:p>
            <a:r>
              <a:rPr lang="is-IS" dirty="0" smtClean="0"/>
              <a:t>On the keyboard of the cataloger he does not have the option to </a:t>
            </a:r>
            <a:r>
              <a:rPr lang="en-US" dirty="0" smtClean="0"/>
              <a:t>“</a:t>
            </a:r>
            <a:r>
              <a:rPr lang="is-IS" dirty="0" smtClean="0"/>
              <a:t>type</a:t>
            </a:r>
            <a:r>
              <a:rPr lang="en-US" dirty="0" smtClean="0"/>
              <a:t>”</a:t>
            </a:r>
            <a:r>
              <a:rPr lang="is-IS" dirty="0" smtClean="0"/>
              <a:t> </a:t>
            </a:r>
            <a:r>
              <a:rPr lang="is-IS" dirty="0"/>
              <a:t>following </a:t>
            </a:r>
            <a:r>
              <a:rPr lang="is-IS" dirty="0" smtClean="0"/>
              <a:t>letters:</a:t>
            </a:r>
          </a:p>
          <a:p>
            <a:pPr lvl="1"/>
            <a:r>
              <a:rPr lang="is-IS" sz="2800" dirty="0"/>
              <a:t>ó</a:t>
            </a:r>
          </a:p>
          <a:p>
            <a:pPr lvl="1"/>
            <a:r>
              <a:rPr lang="is-IS" sz="2800" dirty="0"/>
              <a:t>ö</a:t>
            </a:r>
          </a:p>
          <a:p>
            <a:endParaRPr lang="is-IS" dirty="0" smtClean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97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 and paste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1250069"/>
          </a:xfrm>
        </p:spPr>
        <p:txBody>
          <a:bodyPr>
            <a:normAutofit/>
          </a:bodyPr>
          <a:lstStyle/>
          <a:p>
            <a:r>
              <a:rPr lang="en-US" dirty="0" smtClean="0"/>
              <a:t>The cataloger can copy from here (either just the specific letters he needs or the entire string)</a:t>
            </a:r>
            <a:endParaRPr lang="is-IS" sz="2800" dirty="0"/>
          </a:p>
          <a:p>
            <a:endParaRPr lang="is-IS" dirty="0" smtClean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824" y="2691383"/>
            <a:ext cx="7478857" cy="316350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Down Arrow 3"/>
          <p:cNvSpPr/>
          <p:nvPr/>
        </p:nvSpPr>
        <p:spPr>
          <a:xfrm>
            <a:off x="2019869" y="2210937"/>
            <a:ext cx="423080" cy="682388"/>
          </a:xfrm>
          <a:prstGeom prst="down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Down Arrow 6"/>
          <p:cNvSpPr/>
          <p:nvPr/>
        </p:nvSpPr>
        <p:spPr>
          <a:xfrm>
            <a:off x="4191423" y="2218357"/>
            <a:ext cx="423080" cy="682388"/>
          </a:xfrm>
          <a:prstGeom prst="down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4299045" y="3220872"/>
            <a:ext cx="808615" cy="4272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77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425" y="2181204"/>
            <a:ext cx="8131764" cy="32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 and paste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1250069"/>
          </a:xfrm>
        </p:spPr>
        <p:txBody>
          <a:bodyPr>
            <a:normAutofit/>
          </a:bodyPr>
          <a:lstStyle/>
          <a:p>
            <a:r>
              <a:rPr lang="en-US" dirty="0" smtClean="0"/>
              <a:t>Then in the metadata editor the cataloger can right click in the desired field and paste</a:t>
            </a:r>
            <a:endParaRPr lang="is-IS" sz="2800" dirty="0"/>
          </a:p>
          <a:p>
            <a:endParaRPr lang="is-IS" dirty="0" smtClean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>
            <a:off x="3290670" y="2354835"/>
            <a:ext cx="423080" cy="682388"/>
          </a:xfrm>
          <a:prstGeom prst="down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4299045" y="4203511"/>
            <a:ext cx="1173707" cy="4272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984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747" y="1693356"/>
            <a:ext cx="4795624" cy="48502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 and paste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1250069"/>
          </a:xfrm>
        </p:spPr>
        <p:txBody>
          <a:bodyPr>
            <a:normAutofit/>
          </a:bodyPr>
          <a:lstStyle/>
          <a:p>
            <a:r>
              <a:rPr lang="en-US" dirty="0" smtClean="0"/>
              <a:t>The cataloger could also use the “edit” menu to paste or use “</a:t>
            </a:r>
            <a:r>
              <a:rPr lang="en-US" dirty="0" err="1" smtClean="0"/>
              <a:t>ctrl+v</a:t>
            </a:r>
            <a:r>
              <a:rPr lang="en-US" dirty="0" smtClean="0"/>
              <a:t>”</a:t>
            </a:r>
            <a:endParaRPr lang="is-IS" sz="2800" dirty="0"/>
          </a:p>
          <a:p>
            <a:endParaRPr lang="is-IS" dirty="0" smtClean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 rot="16200000">
            <a:off x="2089667" y="2539927"/>
            <a:ext cx="423080" cy="682388"/>
          </a:xfrm>
          <a:prstGeom prst="down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452604" y="6082754"/>
            <a:ext cx="1173707" cy="4272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913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Ex Libris Template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Ex Libris Primo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Ex Libris Alma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Ex Libris Voyager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Ex Libris Rosetta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Ex Libris Aleph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Ex Libris campusM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5010</TotalTime>
  <Words>1098</Words>
  <Application>Microsoft Office PowerPoint</Application>
  <PresentationFormat>On-screen Show (4:3)</PresentationFormat>
  <Paragraphs>176</Paragraphs>
  <Slides>35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Arial</vt:lpstr>
      <vt:lpstr>Calibri</vt:lpstr>
      <vt:lpstr>1_Ex Libris Template</vt:lpstr>
      <vt:lpstr>2_Ex Libris Primo</vt:lpstr>
      <vt:lpstr>3_Ex Libris Alma</vt:lpstr>
      <vt:lpstr>4_Ex Libris Voyager</vt:lpstr>
      <vt:lpstr>5_Ex Libris Rosetta</vt:lpstr>
      <vt:lpstr>6_Ex Libris Aleph</vt:lpstr>
      <vt:lpstr>7_Ex Libris campusM</vt:lpstr>
      <vt:lpstr>How to input special characters in Alma</vt:lpstr>
      <vt:lpstr>Agenda</vt:lpstr>
      <vt:lpstr>Introduction</vt:lpstr>
      <vt:lpstr>Introduction</vt:lpstr>
      <vt:lpstr>Agenda</vt:lpstr>
      <vt:lpstr>Copy and paste</vt:lpstr>
      <vt:lpstr>Copy and paste</vt:lpstr>
      <vt:lpstr>Copy and paste</vt:lpstr>
      <vt:lpstr>Copy and paste</vt:lpstr>
      <vt:lpstr>Copy and paste</vt:lpstr>
      <vt:lpstr>Agenda</vt:lpstr>
      <vt:lpstr>The windows built-in “Character Map”</vt:lpstr>
      <vt:lpstr>The windows built-in “Character Map”</vt:lpstr>
      <vt:lpstr>The windows built-in “Character Map”</vt:lpstr>
      <vt:lpstr>The windows built-in “Character Map”</vt:lpstr>
      <vt:lpstr>The windows built-in “Character Map”</vt:lpstr>
      <vt:lpstr>The windows built-in “Character Map”</vt:lpstr>
      <vt:lpstr>The windows built-in “Character Map”</vt:lpstr>
      <vt:lpstr>The windows On Screen Keyboard</vt:lpstr>
      <vt:lpstr>The windows On Screen Keyboard</vt:lpstr>
      <vt:lpstr>The windows On Screen Keyboard</vt:lpstr>
      <vt:lpstr>The windows On Screen Keyboard</vt:lpstr>
      <vt:lpstr>Agenda</vt:lpstr>
      <vt:lpstr>Web Browser Add-On</vt:lpstr>
      <vt:lpstr>Web Browser Add-On</vt:lpstr>
      <vt:lpstr>Web Browser Add-On</vt:lpstr>
      <vt:lpstr>Web Browser Add-On</vt:lpstr>
      <vt:lpstr>Web Browser Add-On</vt:lpstr>
      <vt:lpstr>Agenda</vt:lpstr>
      <vt:lpstr>Other places in Alma - Vendor</vt:lpstr>
      <vt:lpstr>Other places in Alma - Vendor</vt:lpstr>
      <vt:lpstr>Other places in Alma - Patron</vt:lpstr>
      <vt:lpstr>Other places in Alma - Patron</vt:lpstr>
      <vt:lpstr>Other places in Alma - Patron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שרון דר</dc:creator>
  <cp:lastModifiedBy>Yoel Kortick</cp:lastModifiedBy>
  <cp:revision>255</cp:revision>
  <dcterms:created xsi:type="dcterms:W3CDTF">2015-04-14T20:14:13Z</dcterms:created>
  <dcterms:modified xsi:type="dcterms:W3CDTF">2016-10-09T03:41:07Z</dcterms:modified>
</cp:coreProperties>
</file>