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705" r:id="rId2"/>
    <p:sldId id="1704" r:id="rId3"/>
    <p:sldId id="1706" r:id="rId4"/>
    <p:sldId id="1708" r:id="rId5"/>
    <p:sldId id="1709" r:id="rId6"/>
    <p:sldId id="1710" r:id="rId7"/>
    <p:sldId id="1711" r:id="rId8"/>
    <p:sldId id="1712" r:id="rId9"/>
    <p:sldId id="1713" r:id="rId10"/>
    <p:sldId id="1714" r:id="rId11"/>
    <p:sldId id="1715" r:id="rId12"/>
    <p:sldId id="1716" r:id="rId13"/>
    <p:sldId id="1717" r:id="rId14"/>
    <p:sldId id="1718" r:id="rId15"/>
    <p:sldId id="1719" r:id="rId16"/>
    <p:sldId id="1720" r:id="rId17"/>
    <p:sldId id="169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90" d="100"/>
          <a:sy n="90" d="100"/>
        </p:scale>
        <p:origin x="1002" y="-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80Analytics/040Scheduling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dc.typepad.com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1D1FC8-0403-4322-8746-2486C3676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714222"/>
            <a:ext cx="6326909" cy="122568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E4C56"/>
                </a:solidFill>
              </a:rPr>
              <a:t>How to add a non-Analytics widget to the Alma Dashboard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375297-E68A-4CB9-A796-9469E0C2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39902"/>
            <a:ext cx="6326909" cy="987574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218215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 – Make widget refer to URL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393CAD-4AC6-4294-9300-10DFAA38726C}"/>
              </a:ext>
            </a:extLst>
          </p:cNvPr>
          <p:cNvSpPr txBox="1">
            <a:spLocks noChangeArrowheads="1"/>
          </p:cNvSpPr>
          <p:nvPr/>
        </p:nvSpPr>
        <p:spPr>
          <a:xfrm>
            <a:off x="216024" y="836712"/>
            <a:ext cx="5436096" cy="1728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3E4C56"/>
                </a:solidFill>
              </a:rPr>
              <a:t>Add the widget to refer to the URL.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3E4C56"/>
                </a:solidFill>
              </a:rPr>
              <a:t>In the “Create a New Mapping Row” section fill in fields as follows</a:t>
            </a: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rgbClr val="2C4D8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69B941-CC67-4748-A647-8B8C6F62E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866185"/>
            <a:ext cx="2506594" cy="36008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34886D-1BF1-4E3C-9529-A68E2633F06D}"/>
              </a:ext>
            </a:extLst>
          </p:cNvPr>
          <p:cNvSpPr txBox="1"/>
          <p:nvPr/>
        </p:nvSpPr>
        <p:spPr>
          <a:xfrm>
            <a:off x="971600" y="3053974"/>
            <a:ext cx="403244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The Privileges come from column “Value” (not “Code”) in the privileges report from Administration &gt; User management &gt; Privileges Report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5D5570-E82D-41D2-9B6F-EBD5A6178E9D}"/>
              </a:ext>
            </a:extLst>
          </p:cNvPr>
          <p:cNvCxnSpPr>
            <a:cxnSpLocks/>
          </p:cNvCxnSpPr>
          <p:nvPr/>
        </p:nvCxnSpPr>
        <p:spPr bwMode="auto">
          <a:xfrm flipV="1">
            <a:off x="5004048" y="2755137"/>
            <a:ext cx="1224136" cy="75271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519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 – Make widget refer to URL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272C05E-B3B8-452C-A5C7-733DDB2135DA}"/>
              </a:ext>
            </a:extLst>
          </p:cNvPr>
          <p:cNvSpPr txBox="1">
            <a:spLocks noChangeArrowheads="1"/>
          </p:cNvSpPr>
          <p:nvPr/>
        </p:nvSpPr>
        <p:spPr>
          <a:xfrm>
            <a:off x="216024" y="836712"/>
            <a:ext cx="889248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>
                <a:solidFill>
                  <a:srgbClr val="3E4C56"/>
                </a:solidFill>
              </a:rPr>
              <a:t>After clicking ‘Add Row’ the new widget is added</a:t>
            </a:r>
            <a:endParaRPr lang="en-US" sz="2800" b="1" dirty="0">
              <a:solidFill>
                <a:srgbClr val="2C4D82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B64589-7A5E-46E6-B8EB-4E9BFA44EE9F}"/>
              </a:ext>
            </a:extLst>
          </p:cNvPr>
          <p:cNvCxnSpPr/>
          <p:nvPr/>
        </p:nvCxnSpPr>
        <p:spPr bwMode="auto">
          <a:xfrm flipV="1">
            <a:off x="5292080" y="2220863"/>
            <a:ext cx="0" cy="9021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31AD5CC-4E14-4B77-B4F6-164AB42E4F3F}"/>
              </a:ext>
            </a:extLst>
          </p:cNvPr>
          <p:cNvSpPr txBox="1"/>
          <p:nvPr/>
        </p:nvSpPr>
        <p:spPr>
          <a:xfrm>
            <a:off x="3059832" y="3123018"/>
            <a:ext cx="40324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The URL has gotten added “</a:t>
            </a:r>
            <a:r>
              <a:rPr lang="en-US" b="0" dirty="0" err="1"/>
              <a:t>url</a:t>
            </a:r>
            <a:r>
              <a:rPr lang="en-US" b="0" dirty="0"/>
              <a:t>=” at the beginning.  We added it in the mapping row without the “</a:t>
            </a:r>
            <a:r>
              <a:rPr lang="en-US" b="0" dirty="0" err="1"/>
              <a:t>url</a:t>
            </a:r>
            <a:r>
              <a:rPr lang="en-US" b="0" dirty="0"/>
              <a:t>=“ at the beginning.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25FD9-070D-43C7-BBA9-A3C8B6F1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563638"/>
            <a:ext cx="84010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55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 – Make widget refer to URL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D2DEB6-77EC-4403-B3AB-59E77665B925}"/>
              </a:ext>
            </a:extLst>
          </p:cNvPr>
          <p:cNvSpPr txBox="1">
            <a:spLocks noChangeArrowheads="1"/>
          </p:cNvSpPr>
          <p:nvPr/>
        </p:nvSpPr>
        <p:spPr>
          <a:xfrm>
            <a:off x="216024" y="836712"/>
            <a:ext cx="8892480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</a:rPr>
              <a:t>In the Privileges section we added “CATALOGING”.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</a:rPr>
              <a:t>We took that value from the column “Value” (not “Code”) in the privileges report from “Administration &gt; User management &gt; Privileges Report”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151C03-C400-4413-B670-A20B9FBA6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" y="2280983"/>
            <a:ext cx="9144000" cy="202580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6453D1-C489-4995-89D9-13DB1CAAA83F}"/>
              </a:ext>
            </a:extLst>
          </p:cNvPr>
          <p:cNvCxnSpPr>
            <a:cxnSpLocks/>
          </p:cNvCxnSpPr>
          <p:nvPr/>
        </p:nvCxnSpPr>
        <p:spPr bwMode="auto">
          <a:xfrm flipV="1">
            <a:off x="4841784" y="3913743"/>
            <a:ext cx="504056" cy="60222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90966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E4C56"/>
                </a:solidFill>
              </a:rPr>
              <a:t>Step Three – Add to Dashboard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4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Three – Add to Dashboard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8A042C-E105-4D7E-A02E-34139CB15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303" y="2518561"/>
            <a:ext cx="5524500" cy="1943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B9F864-9A03-4E78-B187-20B1132DA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053" y="1580142"/>
            <a:ext cx="1333500" cy="857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75528B15-209A-4443-9123-D3C82C79EB00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670898"/>
            <a:ext cx="90010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</a:rPr>
              <a:t>Any user (with specified privilege) can add this to his dashboard by clicking “Add Widget” and then clicking the relevant check mark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011011-C057-4197-BE20-D0C8C13B9C90}"/>
              </a:ext>
            </a:extLst>
          </p:cNvPr>
          <p:cNvSpPr/>
          <p:nvPr/>
        </p:nvSpPr>
        <p:spPr bwMode="auto">
          <a:xfrm>
            <a:off x="7632364" y="1498973"/>
            <a:ext cx="829106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EE63562-E45A-4BCD-8D9D-F93B35496A04}"/>
              </a:ext>
            </a:extLst>
          </p:cNvPr>
          <p:cNvCxnSpPr>
            <a:cxnSpLocks/>
          </p:cNvCxnSpPr>
          <p:nvPr/>
        </p:nvCxnSpPr>
        <p:spPr bwMode="auto">
          <a:xfrm>
            <a:off x="1043608" y="2715766"/>
            <a:ext cx="12961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D022580-B7F7-45C9-A58B-37400BF443DD}"/>
              </a:ext>
            </a:extLst>
          </p:cNvPr>
          <p:cNvSpPr txBox="1"/>
          <p:nvPr/>
        </p:nvSpPr>
        <p:spPr>
          <a:xfrm>
            <a:off x="179512" y="3509595"/>
            <a:ext cx="21602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Click here to make it active on dashboard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0F3F06-79FD-4137-9256-796C22C8573B}"/>
              </a:ext>
            </a:extLst>
          </p:cNvPr>
          <p:cNvCxnSpPr>
            <a:cxnSpLocks/>
          </p:cNvCxnSpPr>
          <p:nvPr/>
        </p:nvCxnSpPr>
        <p:spPr bwMode="auto">
          <a:xfrm>
            <a:off x="1043608" y="2715766"/>
            <a:ext cx="0" cy="7938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19079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Three – Add to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4FE2F-E602-445E-B7B3-D47FFC799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574943"/>
            <a:ext cx="7639050" cy="118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79D26B-333D-4B33-B02C-C1609385E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563638"/>
            <a:ext cx="7505700" cy="962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3DCDAD-52C9-4ABC-B365-3DD73282DEDD}"/>
              </a:ext>
            </a:extLst>
          </p:cNvPr>
          <p:cNvSpPr txBox="1">
            <a:spLocks noChangeArrowheads="1"/>
          </p:cNvSpPr>
          <p:nvPr/>
        </p:nvSpPr>
        <p:spPr>
          <a:xfrm>
            <a:off x="216024" y="771550"/>
            <a:ext cx="889248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</a:rPr>
              <a:t>This user </a:t>
            </a:r>
            <a:r>
              <a:rPr lang="en-US" b="1" dirty="0">
                <a:solidFill>
                  <a:srgbClr val="FF0000"/>
                </a:solidFill>
              </a:rPr>
              <a:t>has</a:t>
            </a:r>
            <a:r>
              <a:rPr lang="en-US" dirty="0">
                <a:solidFill>
                  <a:srgbClr val="3E4C56"/>
                </a:solidFill>
              </a:rPr>
              <a:t> the privilege CATALOGING so he </a:t>
            </a:r>
            <a:r>
              <a:rPr lang="en-US" b="1" dirty="0">
                <a:solidFill>
                  <a:srgbClr val="FF0000"/>
                </a:solidFill>
              </a:rPr>
              <a:t>does</a:t>
            </a:r>
            <a:r>
              <a:rPr lang="en-US" dirty="0">
                <a:solidFill>
                  <a:srgbClr val="3E4C56"/>
                </a:solidFill>
              </a:rPr>
              <a:t> see the option to add the widget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7DC5D6-F662-4238-9D5C-48EB4490DE60}"/>
              </a:ext>
            </a:extLst>
          </p:cNvPr>
          <p:cNvSpPr/>
          <p:nvPr/>
        </p:nvSpPr>
        <p:spPr bwMode="auto">
          <a:xfrm>
            <a:off x="3284290" y="1635646"/>
            <a:ext cx="4248472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9987653-01CC-4171-BE80-6B51E8AA4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60" y="2643758"/>
            <a:ext cx="889248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r" rtl="1" eaLnBrk="1" fontAlgn="base" hangingPunct="1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r" rtl="1" eaLnBrk="1" fontAlgn="base" hangingPunct="1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r" rtl="1" eaLnBrk="1" fontAlgn="base" hangingPunct="1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r" rtl="1" eaLnBrk="1" fontAlgn="base" hangingPunct="1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r" rtl="1" eaLnBrk="1" fontAlgn="base" hangingPunct="1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en-US" sz="2400" b="0" kern="0" dirty="0">
                <a:solidFill>
                  <a:srgbClr val="3E4C56"/>
                </a:solidFill>
              </a:rPr>
              <a:t>This user does</a:t>
            </a:r>
            <a:r>
              <a:rPr lang="en-US" sz="2400" b="1" kern="0" dirty="0">
                <a:solidFill>
                  <a:srgbClr val="FF0000"/>
                </a:solidFill>
              </a:rPr>
              <a:t> not</a:t>
            </a:r>
            <a:r>
              <a:rPr lang="en-US" sz="2400" b="0" kern="0" dirty="0">
                <a:solidFill>
                  <a:srgbClr val="3E4C56"/>
                </a:solidFill>
              </a:rPr>
              <a:t> have the privilege CATALOGING so he does</a:t>
            </a:r>
            <a:r>
              <a:rPr lang="en-US" sz="2400" b="1" kern="0" dirty="0">
                <a:solidFill>
                  <a:srgbClr val="FF0000"/>
                </a:solidFill>
              </a:rPr>
              <a:t> not</a:t>
            </a:r>
            <a:r>
              <a:rPr lang="en-US" sz="2400" b="0" kern="0" dirty="0">
                <a:solidFill>
                  <a:srgbClr val="3E4C56"/>
                </a:solidFill>
              </a:rPr>
              <a:t> see the option to add the widget</a:t>
            </a:r>
          </a:p>
        </p:txBody>
      </p:sp>
    </p:spTree>
    <p:extLst>
      <p:ext uri="{BB962C8B-B14F-4D97-AF65-F5344CB8AC3E}">
        <p14:creationId xmlns:p14="http://schemas.microsoft.com/office/powerpoint/2010/main" val="3911612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Three – Add to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BCAB8E-9038-4188-8122-208AA7A08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9" y="1303714"/>
            <a:ext cx="9144000" cy="31417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CEA7C22-6867-4396-9D09-DF8B52F66FCB}"/>
              </a:ext>
            </a:extLst>
          </p:cNvPr>
          <p:cNvSpPr txBox="1">
            <a:spLocks noChangeArrowheads="1"/>
          </p:cNvSpPr>
          <p:nvPr/>
        </p:nvSpPr>
        <p:spPr>
          <a:xfrm>
            <a:off x="216024" y="836712"/>
            <a:ext cx="88924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</a:rPr>
              <a:t>After clicking the checkmark the widget appears on the dashboard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24493-092C-4403-9D67-8FF2CCEA1CE7}"/>
              </a:ext>
            </a:extLst>
          </p:cNvPr>
          <p:cNvSpPr/>
          <p:nvPr/>
        </p:nvSpPr>
        <p:spPr bwMode="auto">
          <a:xfrm>
            <a:off x="21579" y="2114830"/>
            <a:ext cx="2953559" cy="231030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24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3E4C56"/>
                </a:solidFill>
              </a:rPr>
              <a:t>Introduction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3E4C56"/>
                </a:solidFill>
              </a:rPr>
              <a:t>Step One – Create or identify URL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3E4C56"/>
                </a:solidFill>
              </a:rPr>
              <a:t>Step Two – Make widget refer to URL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3E4C56"/>
                </a:solidFill>
              </a:rPr>
              <a:t>Step Three – Add to dashboard</a:t>
            </a:r>
          </a:p>
        </p:txBody>
      </p:sp>
    </p:spTree>
    <p:extLst>
      <p:ext uri="{BB962C8B-B14F-4D97-AF65-F5344CB8AC3E}">
        <p14:creationId xmlns:p14="http://schemas.microsoft.com/office/powerpoint/2010/main" val="59156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5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2322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</a:rPr>
              <a:t>This presentation will describe how to create and add a non-Analytics widget to the Alma dashboard.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</a:rPr>
              <a:t>This can be useful to enable users to quickly and easily access particular web sites from the Alma dashboard.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</a:rPr>
              <a:t>In order to add an Analytics widget to the dashboard see </a:t>
            </a:r>
            <a:r>
              <a:rPr lang="en-US" dirty="0">
                <a:hlinkClick r:id="rId2" tooltip="Running Analytics Reports and Displaying Them in Alma"/>
              </a:rPr>
              <a:t>Running Analytics Reports and Displaying Them in Alma</a:t>
            </a:r>
            <a:endParaRPr lang="en-US" dirty="0">
              <a:solidFill>
                <a:srgbClr val="3E4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0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E4C56"/>
                </a:solidFill>
              </a:rPr>
              <a:t>Step One – Create or identify URL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1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 – Create or identify URL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</a:rPr>
              <a:t>The first step is to create a page (or identify an existing page) to which the URL of the Widget will refer.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</a:rPr>
              <a:t>It must be a URL which may be accessed by the user and PC for which Alma will include the Widget</a:t>
            </a:r>
          </a:p>
        </p:txBody>
      </p:sp>
    </p:spTree>
    <p:extLst>
      <p:ext uri="{BB962C8B-B14F-4D97-AF65-F5344CB8AC3E}">
        <p14:creationId xmlns:p14="http://schemas.microsoft.com/office/powerpoint/2010/main" val="158393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 – Create or identify URL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DFF32C8-4BF0-4F45-8381-8FFAE768C392}"/>
              </a:ext>
            </a:extLst>
          </p:cNvPr>
          <p:cNvSpPr txBox="1">
            <a:spLocks noChangeArrowheads="1"/>
          </p:cNvSpPr>
          <p:nvPr/>
        </p:nvSpPr>
        <p:spPr>
          <a:xfrm>
            <a:off x="216024" y="836712"/>
            <a:ext cx="889248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3E4C56"/>
                </a:solidFill>
              </a:rPr>
              <a:t>We will use this.  It is at URL </a:t>
            </a:r>
            <a:r>
              <a:rPr lang="en-US" sz="2800" dirty="0">
                <a:hlinkClick r:id="rId2"/>
              </a:rPr>
              <a:t>https://ddc.typepad.com/</a:t>
            </a:r>
            <a:r>
              <a:rPr lang="en-US" sz="2800" dirty="0"/>
              <a:t> </a:t>
            </a:r>
            <a:endParaRPr lang="en-US" sz="2800" b="1" dirty="0">
              <a:solidFill>
                <a:srgbClr val="2C4D8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274F72-4C03-418A-A063-E1BB15CF5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1434104"/>
            <a:ext cx="6877050" cy="3143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85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E4C56"/>
                </a:solidFill>
              </a:rPr>
              <a:t>Step Two – Make widget refer to URL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93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 – Make widget refer to URL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DFD39-0595-4F9D-881C-770997621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52" y="1733163"/>
            <a:ext cx="5350895" cy="28795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12FCF26-6970-41EB-A893-1811DFEC9AEA}"/>
              </a:ext>
            </a:extLst>
          </p:cNvPr>
          <p:cNvSpPr txBox="1">
            <a:spLocks noChangeArrowheads="1"/>
          </p:cNvSpPr>
          <p:nvPr/>
        </p:nvSpPr>
        <p:spPr>
          <a:xfrm>
            <a:off x="216024" y="836712"/>
            <a:ext cx="889248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>
                <a:solidFill>
                  <a:srgbClr val="3E4C56"/>
                </a:solidFill>
              </a:rPr>
              <a:t>Access the widget configuration via:</a:t>
            </a:r>
            <a:br>
              <a:rPr lang="en-US" sz="2800">
                <a:solidFill>
                  <a:srgbClr val="3E4C56"/>
                </a:solidFill>
              </a:rPr>
            </a:br>
            <a:r>
              <a:rPr lang="en-US" sz="2800">
                <a:solidFill>
                  <a:srgbClr val="3E4C56"/>
                </a:solidFill>
              </a:rPr>
              <a:t>Configuration &gt; General &gt; Widgets &gt; Customize Widgets</a:t>
            </a: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rgbClr val="2C4D8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990D52-57C2-45A4-982D-541B80CCB69E}"/>
              </a:ext>
            </a:extLst>
          </p:cNvPr>
          <p:cNvSpPr/>
          <p:nvPr/>
        </p:nvSpPr>
        <p:spPr bwMode="auto">
          <a:xfrm>
            <a:off x="2195736" y="2476241"/>
            <a:ext cx="331236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5752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6152</TotalTime>
  <Words>481</Words>
  <Application>Microsoft Office PowerPoint</Application>
  <PresentationFormat>On-screen Show (16:9)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IGeLU_2016_16X9 (1)</vt:lpstr>
      <vt:lpstr>How to add a non-Analytics widget to the Alma Dashboard</vt:lpstr>
      <vt:lpstr>PowerPoint Presentation</vt:lpstr>
      <vt:lpstr>Introduction</vt:lpstr>
      <vt:lpstr>Introduction</vt:lpstr>
      <vt:lpstr>Step One – Create or identify URL</vt:lpstr>
      <vt:lpstr>Step One – Create or identify URL</vt:lpstr>
      <vt:lpstr>Step One – Create or identify URL</vt:lpstr>
      <vt:lpstr>Step Two – Make widget refer to URL</vt:lpstr>
      <vt:lpstr>Step Two – Make widget refer to URL</vt:lpstr>
      <vt:lpstr>Step Two – Make widget refer to URL</vt:lpstr>
      <vt:lpstr>Step Two – Make widget refer to URL</vt:lpstr>
      <vt:lpstr>Step Two – Make widget refer to URL</vt:lpstr>
      <vt:lpstr>Step Three – Add to Dashboard</vt:lpstr>
      <vt:lpstr>Step Three – Add to Dashboard</vt:lpstr>
      <vt:lpstr>Step Three – Add to Dashboard</vt:lpstr>
      <vt:lpstr>Step Three – Add to Dashboard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422</cp:revision>
  <dcterms:created xsi:type="dcterms:W3CDTF">2017-01-02T15:10:30Z</dcterms:created>
  <dcterms:modified xsi:type="dcterms:W3CDTF">2021-04-20T14:13:43Z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