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28"/>
  </p:notesMasterIdLst>
  <p:handoutMasterIdLst>
    <p:handoutMasterId r:id="rId29"/>
  </p:handoutMasterIdLst>
  <p:sldIdLst>
    <p:sldId id="397" r:id="rId8"/>
    <p:sldId id="398" r:id="rId9"/>
    <p:sldId id="290" r:id="rId10"/>
    <p:sldId id="400" r:id="rId11"/>
    <p:sldId id="391" r:id="rId12"/>
    <p:sldId id="401" r:id="rId13"/>
    <p:sldId id="392" r:id="rId14"/>
    <p:sldId id="393" r:id="rId15"/>
    <p:sldId id="395" r:id="rId16"/>
    <p:sldId id="402" r:id="rId17"/>
    <p:sldId id="394" r:id="rId18"/>
    <p:sldId id="396" r:id="rId19"/>
    <p:sldId id="409" r:id="rId20"/>
    <p:sldId id="403" r:id="rId21"/>
    <p:sldId id="408" r:id="rId22"/>
    <p:sldId id="404" r:id="rId23"/>
    <p:sldId id="405" r:id="rId24"/>
    <p:sldId id="406" r:id="rId25"/>
    <p:sldId id="407" r:id="rId26"/>
    <p:sldId id="3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4605" autoAdjust="0"/>
  </p:normalViewPr>
  <p:slideViewPr>
    <p:cSldViewPr snapToGrid="0" showGuides="1">
      <p:cViewPr varScale="1">
        <p:scale>
          <a:sx n="70" d="100"/>
          <a:sy n="70" d="100"/>
        </p:scale>
        <p:origin x="1344" y="72"/>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11/15/2016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11/15/2016</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25934"/>
            <a:ext cx="1606122" cy="66863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1"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89260"/>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28734"/>
            <a:ext cx="1606122" cy="668633"/>
          </a:xfrm>
          <a:prstGeom prst="rect">
            <a:avLst/>
          </a:prstGeom>
        </p:spPr>
      </p:pic>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5995163"/>
            <a:ext cx="1606122" cy="668633"/>
          </a:xfrm>
          <a:prstGeom prst="rect">
            <a:avLst/>
          </a:prstGeom>
        </p:spPr>
      </p:pic>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74189"/>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56078"/>
            <a:ext cx="1606122" cy="668633"/>
          </a:xfrm>
          <a:prstGeom prst="rect">
            <a:avLst/>
          </a:prstGeom>
        </p:spPr>
      </p:pic>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55527"/>
            <a:ext cx="1606122" cy="668633"/>
          </a:xfrm>
          <a:prstGeom prst="rect">
            <a:avLst/>
          </a:prstGeom>
        </p:spPr>
      </p:pic>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990551"/>
            <a:ext cx="1606122" cy="668633"/>
          </a:xfrm>
          <a:prstGeom prst="rect">
            <a:avLst/>
          </a:prstGeom>
        </p:spPr>
      </p:pic>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28734"/>
            <a:ext cx="1606122" cy="668633"/>
          </a:xfrm>
          <a:prstGeom prst="rect">
            <a:avLst/>
          </a:prstGeom>
        </p:spPr>
      </p:pic>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989" y="6028734"/>
            <a:ext cx="1606122" cy="668633"/>
          </a:xfrm>
          <a:prstGeom prst="rect">
            <a:avLst/>
          </a:prstGeom>
        </p:spPr>
      </p:pic>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496" y="6056078"/>
            <a:ext cx="1606122" cy="668633"/>
          </a:xfrm>
          <a:prstGeom prst="rect">
            <a:avLst/>
          </a:prstGeom>
        </p:spPr>
      </p:pic>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6028734"/>
            <a:ext cx="1606122" cy="668633"/>
          </a:xfrm>
          <a:prstGeom prst="rect">
            <a:avLst/>
          </a:prstGeom>
        </p:spPr>
      </p:pic>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3824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74071"/>
            <a:ext cx="1606122" cy="66863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860502"/>
            <a:ext cx="1606122" cy="66863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9379"/>
            <a:ext cx="1606122" cy="66863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1" y="5911102"/>
            <a:ext cx="1606122" cy="66863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4" y="0"/>
            <a:ext cx="9144000" cy="6096000"/>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4552659"/>
            <a:ext cx="9144000" cy="1058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4549772"/>
            <a:ext cx="8993876" cy="1034285"/>
          </a:xfrm>
        </p:spPr>
        <p:txBody>
          <a:bodyPr>
            <a:noAutofit/>
          </a:bodyPr>
          <a:lstStyle/>
          <a:p>
            <a:pPr algn="ctr"/>
            <a:r>
              <a:rPr lang="en-US" sz="3200" dirty="0" smtClean="0">
                <a:solidFill>
                  <a:schemeClr val="bg1"/>
                </a:solidFill>
              </a:rPr>
              <a:t>Publishing non-preferred terms to Primo</a:t>
            </a:r>
            <a:endParaRPr lang="en-US" sz="3200" dirty="0">
              <a:solidFill>
                <a:schemeClr val="bg1"/>
              </a:solidFill>
            </a:endParaRPr>
          </a:p>
        </p:txBody>
      </p:sp>
      <p:sp>
        <p:nvSpPr>
          <p:cNvPr id="12" name="מציין מיקום טקסט 4"/>
          <p:cNvSpPr txBox="1">
            <a:spLocks/>
          </p:cNvSpPr>
          <p:nvPr/>
        </p:nvSpPr>
        <p:spPr>
          <a:xfrm>
            <a:off x="3345424" y="5861649"/>
            <a:ext cx="2453152" cy="716459"/>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8" name="TextBox 7"/>
          <p:cNvSpPr txBox="1"/>
          <p:nvPr/>
        </p:nvSpPr>
        <p:spPr>
          <a:xfrm>
            <a:off x="40942" y="6523632"/>
            <a:ext cx="3070747" cy="200055"/>
          </a:xfrm>
          <a:prstGeom prst="rect">
            <a:avLst/>
          </a:prstGeom>
          <a:noFill/>
        </p:spPr>
        <p:txBody>
          <a:bodyPr wrap="square" rtlCol="0">
            <a:spAutoFit/>
          </a:bodyPr>
          <a:lstStyle/>
          <a:p>
            <a:r>
              <a:rPr lang="en-US" sz="700" dirty="0">
                <a:solidFill>
                  <a:schemeClr val="bg1"/>
                </a:solidFill>
              </a:rPr>
              <a:t>https://pixabay.com/en/library-la-trobe-study-students-1400313/</a:t>
            </a:r>
            <a:endParaRPr lang="en-US" sz="700" dirty="0">
              <a:solidFill>
                <a:schemeClr val="bg1"/>
              </a:solidFill>
            </a:endParaRPr>
          </a:p>
        </p:txBody>
      </p:sp>
    </p:spTree>
    <p:extLst>
      <p:ext uri="{BB962C8B-B14F-4D97-AF65-F5344CB8AC3E}">
        <p14:creationId xmlns:p14="http://schemas.microsoft.com/office/powerpoint/2010/main" val="4006488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11" name="TextBox 10"/>
          <p:cNvSpPr txBox="1"/>
          <p:nvPr/>
        </p:nvSpPr>
        <p:spPr>
          <a:xfrm>
            <a:off x="1392072" y="869619"/>
            <a:ext cx="184731" cy="492443"/>
          </a:xfrm>
          <a:prstGeom prst="rect">
            <a:avLst/>
          </a:prstGeom>
          <a:noFill/>
        </p:spPr>
        <p:txBody>
          <a:bodyPr wrap="none" rtlCol="0">
            <a:spAutoFit/>
          </a:bodyPr>
          <a:lstStyle/>
          <a:p>
            <a:endParaRPr lang="en-US" sz="26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974006" cy="523220"/>
          </a:xfrm>
          <a:prstGeom prst="rect">
            <a:avLst/>
          </a:prstGeom>
          <a:noFill/>
        </p:spPr>
        <p:txBody>
          <a:bodyPr wrap="square" rtlCol="0">
            <a:spAutoFit/>
          </a:bodyPr>
          <a:lstStyle/>
          <a:p>
            <a:r>
              <a:rPr lang="en-US" sz="2800" dirty="0"/>
              <a:t>The publishing profile</a:t>
            </a:r>
            <a:endParaRPr lang="en-US" sz="2600" dirty="0"/>
          </a:p>
        </p:txBody>
      </p:sp>
      <p:sp>
        <p:nvSpPr>
          <p:cNvPr id="8" name="TextBox 7"/>
          <p:cNvSpPr txBox="1"/>
          <p:nvPr/>
        </p:nvSpPr>
        <p:spPr>
          <a:xfrm>
            <a:off x="1392072" y="2204944"/>
            <a:ext cx="6114198" cy="492443"/>
          </a:xfrm>
          <a:prstGeom prst="rect">
            <a:avLst/>
          </a:prstGeom>
          <a:noFill/>
        </p:spPr>
        <p:txBody>
          <a:bodyPr wrap="square" rtlCol="0">
            <a:spAutoFit/>
          </a:bodyPr>
          <a:lstStyle/>
          <a:p>
            <a:r>
              <a:rPr lang="en-US" sz="2600" dirty="0" smtClean="0"/>
              <a:t>The sample record</a:t>
            </a:r>
            <a:endParaRPr lang="en-US" sz="2600" dirty="0"/>
          </a:p>
        </p:txBody>
      </p:sp>
      <p:sp>
        <p:nvSpPr>
          <p:cNvPr id="9" name="TextBox 8"/>
          <p:cNvSpPr txBox="1"/>
          <p:nvPr/>
        </p:nvSpPr>
        <p:spPr>
          <a:xfrm>
            <a:off x="1392070" y="3272631"/>
            <a:ext cx="6414449" cy="492443"/>
          </a:xfrm>
          <a:prstGeom prst="rect">
            <a:avLst/>
          </a:prstGeom>
          <a:noFill/>
        </p:spPr>
        <p:txBody>
          <a:bodyPr wrap="square" rtlCol="0">
            <a:spAutoFit/>
          </a:bodyPr>
          <a:lstStyle/>
          <a:p>
            <a:r>
              <a:rPr lang="en-US" sz="2600" dirty="0" smtClean="0"/>
              <a:t>The published record</a:t>
            </a:r>
            <a:endParaRPr lang="en-US" sz="2600" dirty="0"/>
          </a:p>
        </p:txBody>
      </p:sp>
      <p:sp>
        <p:nvSpPr>
          <p:cNvPr id="10" name="TextBox 9"/>
          <p:cNvSpPr txBox="1"/>
          <p:nvPr/>
        </p:nvSpPr>
        <p:spPr>
          <a:xfrm>
            <a:off x="1392071" y="4349031"/>
            <a:ext cx="6974007" cy="492443"/>
          </a:xfrm>
          <a:prstGeom prst="rect">
            <a:avLst/>
          </a:prstGeom>
          <a:noFill/>
        </p:spPr>
        <p:txBody>
          <a:bodyPr wrap="square" rtlCol="0">
            <a:spAutoFit/>
          </a:bodyPr>
          <a:lstStyle/>
          <a:p>
            <a:r>
              <a:rPr lang="en-US" sz="2600" dirty="0" smtClean="0"/>
              <a:t>The results in Primo</a:t>
            </a:r>
            <a:endParaRPr lang="en-US" sz="26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4279414"/>
            <a:ext cx="3575714"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TextBox 14"/>
          <p:cNvSpPr txBox="1"/>
          <p:nvPr/>
        </p:nvSpPr>
        <p:spPr>
          <a:xfrm>
            <a:off x="1392070" y="5515847"/>
            <a:ext cx="6974007" cy="492443"/>
          </a:xfrm>
          <a:prstGeom prst="rect">
            <a:avLst/>
          </a:prstGeom>
          <a:noFill/>
        </p:spPr>
        <p:txBody>
          <a:bodyPr wrap="square" rtlCol="0">
            <a:spAutoFit/>
          </a:bodyPr>
          <a:lstStyle/>
          <a:p>
            <a:r>
              <a:rPr lang="en-US" sz="2600" dirty="0" smtClean="0"/>
              <a:t>Broader and narrower terms</a:t>
            </a:r>
            <a:endParaRPr lang="en-US" sz="2600" dirty="0"/>
          </a:p>
        </p:txBody>
      </p:sp>
    </p:spTree>
    <p:extLst>
      <p:ext uri="{BB962C8B-B14F-4D97-AF65-F5344CB8AC3E}">
        <p14:creationId xmlns:p14="http://schemas.microsoft.com/office/powerpoint/2010/main" val="1418274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391" y="2351036"/>
            <a:ext cx="9052560" cy="3512536"/>
          </a:xfrm>
          <a:prstGeom prst="rect">
            <a:avLst/>
          </a:prstGeom>
        </p:spPr>
      </p:pic>
      <p:sp>
        <p:nvSpPr>
          <p:cNvPr id="4" name="Title 3"/>
          <p:cNvSpPr>
            <a:spLocks noGrp="1"/>
          </p:cNvSpPr>
          <p:nvPr>
            <p:ph type="title"/>
          </p:nvPr>
        </p:nvSpPr>
        <p:spPr/>
        <p:txBody>
          <a:bodyPr/>
          <a:lstStyle/>
          <a:p>
            <a:r>
              <a:rPr lang="en-US" dirty="0" smtClean="0"/>
              <a:t>The results in Primo</a:t>
            </a:r>
            <a:endParaRPr lang="en-US" dirty="0"/>
          </a:p>
        </p:txBody>
      </p:sp>
      <p:sp>
        <p:nvSpPr>
          <p:cNvPr id="5" name="Content Placeholder 4"/>
          <p:cNvSpPr>
            <a:spLocks noGrp="1"/>
          </p:cNvSpPr>
          <p:nvPr>
            <p:ph idx="1"/>
          </p:nvPr>
        </p:nvSpPr>
        <p:spPr>
          <a:xfrm>
            <a:off x="414044" y="752605"/>
            <a:ext cx="8484296" cy="1320078"/>
          </a:xfrm>
        </p:spPr>
        <p:txBody>
          <a:bodyPr>
            <a:normAutofit fontScale="85000" lnSpcReduction="10000"/>
          </a:bodyPr>
          <a:lstStyle/>
          <a:p>
            <a:r>
              <a:rPr lang="en-US" dirty="0" smtClean="0"/>
              <a:t>In Primo it is then possible to search by the non preferred term (because it was published from Alma and indexed in Primo) and find the record which contains only the preferred term</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9" name="TextBox 8"/>
          <p:cNvSpPr txBox="1"/>
          <p:nvPr/>
        </p:nvSpPr>
        <p:spPr>
          <a:xfrm>
            <a:off x="4782167" y="2752711"/>
            <a:ext cx="1840832" cy="646331"/>
          </a:xfrm>
          <a:prstGeom prst="rect">
            <a:avLst/>
          </a:prstGeom>
          <a:solidFill>
            <a:srgbClr val="FFFF00"/>
          </a:solidFill>
          <a:ln>
            <a:solidFill>
              <a:schemeClr val="tx1"/>
            </a:solidFill>
          </a:ln>
        </p:spPr>
        <p:txBody>
          <a:bodyPr wrap="square" rtlCol="0">
            <a:spAutoFit/>
          </a:bodyPr>
          <a:lstStyle/>
          <a:p>
            <a:r>
              <a:rPr lang="en-US" dirty="0" smtClean="0"/>
              <a:t>Search by </a:t>
            </a:r>
            <a:r>
              <a:rPr lang="en-US" b="1" dirty="0" smtClean="0">
                <a:solidFill>
                  <a:srgbClr val="FF0000"/>
                </a:solidFill>
              </a:rPr>
              <a:t>non-preferred term</a:t>
            </a:r>
            <a:endParaRPr lang="en-US" b="1" dirty="0">
              <a:solidFill>
                <a:srgbClr val="FF0000"/>
              </a:solidFill>
            </a:endParaRPr>
          </a:p>
        </p:txBody>
      </p:sp>
      <p:cxnSp>
        <p:nvCxnSpPr>
          <p:cNvPr id="8" name="Straight Arrow Connector 7"/>
          <p:cNvCxnSpPr/>
          <p:nvPr/>
        </p:nvCxnSpPr>
        <p:spPr>
          <a:xfrm flipH="1" flipV="1">
            <a:off x="2004039" y="3129690"/>
            <a:ext cx="1339662" cy="2693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90886" y="5691613"/>
            <a:ext cx="2448572" cy="923330"/>
          </a:xfrm>
          <a:prstGeom prst="rect">
            <a:avLst/>
          </a:prstGeom>
          <a:solidFill>
            <a:srgbClr val="FFFF00"/>
          </a:solidFill>
          <a:ln>
            <a:solidFill>
              <a:schemeClr val="tx1"/>
            </a:solidFill>
          </a:ln>
        </p:spPr>
        <p:txBody>
          <a:bodyPr wrap="square" rtlCol="0">
            <a:spAutoFit/>
          </a:bodyPr>
          <a:lstStyle/>
          <a:p>
            <a:r>
              <a:rPr lang="en-US" dirty="0" smtClean="0"/>
              <a:t>Find records which contain </a:t>
            </a:r>
            <a:r>
              <a:rPr lang="en-US" b="1" dirty="0" smtClean="0">
                <a:solidFill>
                  <a:srgbClr val="FF0000"/>
                </a:solidFill>
              </a:rPr>
              <a:t>only the preferred term</a:t>
            </a:r>
            <a:endParaRPr lang="en-US" b="1" dirty="0">
              <a:solidFill>
                <a:srgbClr val="FF0000"/>
              </a:solidFill>
            </a:endParaRPr>
          </a:p>
        </p:txBody>
      </p:sp>
      <p:cxnSp>
        <p:nvCxnSpPr>
          <p:cNvPr id="15" name="Straight Arrow Connector 14"/>
          <p:cNvCxnSpPr/>
          <p:nvPr/>
        </p:nvCxnSpPr>
        <p:spPr>
          <a:xfrm flipV="1">
            <a:off x="3343701" y="5014250"/>
            <a:ext cx="844423" cy="1991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139523" y="5192044"/>
            <a:ext cx="192506" cy="42182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343701" y="3264366"/>
            <a:ext cx="1438466" cy="13467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219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results </a:t>
            </a:r>
            <a:r>
              <a:rPr lang="en-US" dirty="0"/>
              <a:t>in Primo</a:t>
            </a:r>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pic>
        <p:nvPicPr>
          <p:cNvPr id="3" name="Picture 2"/>
          <p:cNvPicPr>
            <a:picLocks noChangeAspect="1"/>
          </p:cNvPicPr>
          <p:nvPr/>
        </p:nvPicPr>
        <p:blipFill>
          <a:blip r:embed="rId2"/>
          <a:stretch>
            <a:fillRect/>
          </a:stretch>
        </p:blipFill>
        <p:spPr>
          <a:xfrm>
            <a:off x="799672" y="989036"/>
            <a:ext cx="7293449" cy="5453660"/>
          </a:xfrm>
          <a:prstGeom prst="rect">
            <a:avLst/>
          </a:prstGeom>
          <a:ln>
            <a:solidFill>
              <a:schemeClr val="tx1"/>
            </a:solidFill>
          </a:ln>
        </p:spPr>
      </p:pic>
      <p:sp>
        <p:nvSpPr>
          <p:cNvPr id="11" name="TextBox 10"/>
          <p:cNvSpPr txBox="1"/>
          <p:nvPr/>
        </p:nvSpPr>
        <p:spPr>
          <a:xfrm>
            <a:off x="6402415" y="1282331"/>
            <a:ext cx="2564163" cy="3139321"/>
          </a:xfrm>
          <a:prstGeom prst="rect">
            <a:avLst/>
          </a:prstGeom>
          <a:solidFill>
            <a:schemeClr val="bg1"/>
          </a:solidFill>
          <a:ln>
            <a:solidFill>
              <a:schemeClr val="tx1"/>
            </a:solidFill>
          </a:ln>
        </p:spPr>
        <p:txBody>
          <a:bodyPr wrap="square" rtlCol="0">
            <a:spAutoFit/>
          </a:bodyPr>
          <a:lstStyle/>
          <a:p>
            <a:r>
              <a:rPr lang="en-US" dirty="0" smtClean="0"/>
              <a:t>This is the record which was found in Primo when searching by </a:t>
            </a:r>
            <a:r>
              <a:rPr lang="az-Cyrl-AZ" dirty="0"/>
              <a:t>Чайковский, Петр </a:t>
            </a:r>
            <a:r>
              <a:rPr lang="az-Cyrl-AZ" dirty="0" smtClean="0"/>
              <a:t>Ильич</a:t>
            </a:r>
            <a:endParaRPr lang="en-US" dirty="0" smtClean="0"/>
          </a:p>
          <a:p>
            <a:endParaRPr lang="en-US" dirty="0"/>
          </a:p>
          <a:p>
            <a:r>
              <a:rPr lang="en-US" dirty="0" smtClean="0"/>
              <a:t>The term </a:t>
            </a:r>
            <a:r>
              <a:rPr lang="az-Cyrl-AZ" dirty="0"/>
              <a:t>Чайковский, Петр </a:t>
            </a:r>
            <a:r>
              <a:rPr lang="az-Cyrl-AZ" dirty="0" smtClean="0"/>
              <a:t>Ильич</a:t>
            </a:r>
            <a:r>
              <a:rPr lang="en-US" dirty="0" smtClean="0"/>
              <a:t> does not appear in the record, but it is a non preferred term for </a:t>
            </a:r>
            <a:r>
              <a:rPr lang="en-US" dirty="0"/>
              <a:t>Tchaikovsky, Peter </a:t>
            </a:r>
            <a:r>
              <a:rPr lang="en-US" dirty="0" smtClean="0"/>
              <a:t>Ilich1840-1893</a:t>
            </a:r>
            <a:endParaRPr lang="en-US" dirty="0"/>
          </a:p>
        </p:txBody>
      </p:sp>
      <p:sp>
        <p:nvSpPr>
          <p:cNvPr id="5" name="Rectangle 4"/>
          <p:cNvSpPr/>
          <p:nvPr/>
        </p:nvSpPr>
        <p:spPr>
          <a:xfrm>
            <a:off x="846161" y="5936776"/>
            <a:ext cx="3289111" cy="300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170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11" name="TextBox 10"/>
          <p:cNvSpPr txBox="1"/>
          <p:nvPr/>
        </p:nvSpPr>
        <p:spPr>
          <a:xfrm>
            <a:off x="1392072" y="869619"/>
            <a:ext cx="184731" cy="492443"/>
          </a:xfrm>
          <a:prstGeom prst="rect">
            <a:avLst/>
          </a:prstGeom>
          <a:noFill/>
        </p:spPr>
        <p:txBody>
          <a:bodyPr wrap="none" rtlCol="0">
            <a:spAutoFit/>
          </a:bodyPr>
          <a:lstStyle/>
          <a:p>
            <a:endParaRPr lang="en-US" sz="26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974006" cy="523220"/>
          </a:xfrm>
          <a:prstGeom prst="rect">
            <a:avLst/>
          </a:prstGeom>
          <a:noFill/>
        </p:spPr>
        <p:txBody>
          <a:bodyPr wrap="square" rtlCol="0">
            <a:spAutoFit/>
          </a:bodyPr>
          <a:lstStyle/>
          <a:p>
            <a:r>
              <a:rPr lang="en-US" sz="2800" dirty="0"/>
              <a:t>The publishing profile</a:t>
            </a:r>
            <a:endParaRPr lang="en-US" sz="2600" dirty="0"/>
          </a:p>
        </p:txBody>
      </p:sp>
      <p:sp>
        <p:nvSpPr>
          <p:cNvPr id="8" name="TextBox 7"/>
          <p:cNvSpPr txBox="1"/>
          <p:nvPr/>
        </p:nvSpPr>
        <p:spPr>
          <a:xfrm>
            <a:off x="1392072" y="2204944"/>
            <a:ext cx="6114198" cy="492443"/>
          </a:xfrm>
          <a:prstGeom prst="rect">
            <a:avLst/>
          </a:prstGeom>
          <a:noFill/>
        </p:spPr>
        <p:txBody>
          <a:bodyPr wrap="square" rtlCol="0">
            <a:spAutoFit/>
          </a:bodyPr>
          <a:lstStyle/>
          <a:p>
            <a:r>
              <a:rPr lang="en-US" sz="2600" dirty="0" smtClean="0"/>
              <a:t>The sample record</a:t>
            </a:r>
            <a:endParaRPr lang="en-US" sz="2600" dirty="0"/>
          </a:p>
        </p:txBody>
      </p:sp>
      <p:sp>
        <p:nvSpPr>
          <p:cNvPr id="9" name="TextBox 8"/>
          <p:cNvSpPr txBox="1"/>
          <p:nvPr/>
        </p:nvSpPr>
        <p:spPr>
          <a:xfrm>
            <a:off x="1392070" y="3272631"/>
            <a:ext cx="6414449" cy="492443"/>
          </a:xfrm>
          <a:prstGeom prst="rect">
            <a:avLst/>
          </a:prstGeom>
          <a:noFill/>
        </p:spPr>
        <p:txBody>
          <a:bodyPr wrap="square" rtlCol="0">
            <a:spAutoFit/>
          </a:bodyPr>
          <a:lstStyle/>
          <a:p>
            <a:r>
              <a:rPr lang="en-US" sz="2600" dirty="0" smtClean="0"/>
              <a:t>The published record</a:t>
            </a:r>
            <a:endParaRPr lang="en-US" sz="2600" dirty="0"/>
          </a:p>
        </p:txBody>
      </p:sp>
      <p:sp>
        <p:nvSpPr>
          <p:cNvPr id="10" name="TextBox 9"/>
          <p:cNvSpPr txBox="1"/>
          <p:nvPr/>
        </p:nvSpPr>
        <p:spPr>
          <a:xfrm>
            <a:off x="1392071" y="4349031"/>
            <a:ext cx="6974007" cy="492443"/>
          </a:xfrm>
          <a:prstGeom prst="rect">
            <a:avLst/>
          </a:prstGeom>
          <a:noFill/>
        </p:spPr>
        <p:txBody>
          <a:bodyPr wrap="square" rtlCol="0">
            <a:spAutoFit/>
          </a:bodyPr>
          <a:lstStyle/>
          <a:p>
            <a:r>
              <a:rPr lang="en-US" sz="2600" dirty="0" smtClean="0"/>
              <a:t>The results in Primo</a:t>
            </a:r>
            <a:endParaRPr lang="en-US" sz="26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5439476"/>
            <a:ext cx="4135272"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TextBox 14"/>
          <p:cNvSpPr txBox="1"/>
          <p:nvPr/>
        </p:nvSpPr>
        <p:spPr>
          <a:xfrm>
            <a:off x="1392070" y="5515847"/>
            <a:ext cx="6974007" cy="492443"/>
          </a:xfrm>
          <a:prstGeom prst="rect">
            <a:avLst/>
          </a:prstGeom>
          <a:noFill/>
        </p:spPr>
        <p:txBody>
          <a:bodyPr wrap="square" rtlCol="0">
            <a:spAutoFit/>
          </a:bodyPr>
          <a:lstStyle/>
          <a:p>
            <a:r>
              <a:rPr lang="en-US" sz="2600" dirty="0" smtClean="0"/>
              <a:t>Broader and narrower terms</a:t>
            </a:r>
            <a:endParaRPr lang="en-US" sz="2600" dirty="0"/>
          </a:p>
        </p:txBody>
      </p:sp>
    </p:spTree>
    <p:extLst>
      <p:ext uri="{BB962C8B-B14F-4D97-AF65-F5344CB8AC3E}">
        <p14:creationId xmlns:p14="http://schemas.microsoft.com/office/powerpoint/2010/main" val="2125859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broader and narrower term</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14</a:t>
            </a:fld>
            <a:endParaRPr lang="en-US" dirty="0"/>
          </a:p>
        </p:txBody>
      </p:sp>
      <p:sp>
        <p:nvSpPr>
          <p:cNvPr id="7" name="Content Placeholder 4"/>
          <p:cNvSpPr>
            <a:spLocks noGrp="1"/>
          </p:cNvSpPr>
          <p:nvPr>
            <p:ph idx="1"/>
          </p:nvPr>
        </p:nvSpPr>
        <p:spPr>
          <a:xfrm>
            <a:off x="414044" y="752604"/>
            <a:ext cx="8484296" cy="4638261"/>
          </a:xfrm>
        </p:spPr>
        <p:txBody>
          <a:bodyPr>
            <a:normAutofit/>
          </a:bodyPr>
          <a:lstStyle/>
          <a:p>
            <a:r>
              <a:rPr lang="en-US" dirty="0" smtClean="0"/>
              <a:t>Note also that the broader and narrower terms are also published to Primo and can this be retrieved by the end user.</a:t>
            </a:r>
          </a:p>
          <a:p>
            <a:r>
              <a:rPr lang="en-US" dirty="0" smtClean="0"/>
              <a:t>The institution can index them as “subject” or specifically as the relevant “broader term” or “narrower term”.</a:t>
            </a:r>
            <a:endParaRPr lang="en-US" dirty="0"/>
          </a:p>
        </p:txBody>
      </p:sp>
    </p:spTree>
    <p:extLst>
      <p:ext uri="{BB962C8B-B14F-4D97-AF65-F5344CB8AC3E}">
        <p14:creationId xmlns:p14="http://schemas.microsoft.com/office/powerpoint/2010/main" val="3624655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broader and narrower term</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15</a:t>
            </a:fld>
            <a:endParaRPr lang="en-US" dirty="0"/>
          </a:p>
        </p:txBody>
      </p:sp>
      <p:sp>
        <p:nvSpPr>
          <p:cNvPr id="9" name="Content Placeholder 4"/>
          <p:cNvSpPr txBox="1">
            <a:spLocks/>
          </p:cNvSpPr>
          <p:nvPr/>
        </p:nvSpPr>
        <p:spPr>
          <a:xfrm>
            <a:off x="259027" y="1185578"/>
            <a:ext cx="3780431" cy="299063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Here for </a:t>
            </a:r>
            <a:r>
              <a:rPr lang="en-US" dirty="0"/>
              <a:t>example is the Alma Community Zone showing the Library of Congress Subject heading for “Feminism”.</a:t>
            </a:r>
          </a:p>
          <a:p>
            <a:r>
              <a:rPr lang="en-US" dirty="0"/>
              <a:t>You can see that “broader term” is “social movements”.</a:t>
            </a:r>
          </a:p>
        </p:txBody>
      </p:sp>
      <p:pic>
        <p:nvPicPr>
          <p:cNvPr id="8" name="Picture 7"/>
          <p:cNvPicPr>
            <a:picLocks noChangeAspect="1"/>
          </p:cNvPicPr>
          <p:nvPr/>
        </p:nvPicPr>
        <p:blipFill>
          <a:blip r:embed="rId2"/>
          <a:stretch>
            <a:fillRect/>
          </a:stretch>
        </p:blipFill>
        <p:spPr>
          <a:xfrm>
            <a:off x="4371780" y="919231"/>
            <a:ext cx="4248150" cy="4610100"/>
          </a:xfrm>
          <a:prstGeom prst="rect">
            <a:avLst/>
          </a:prstGeom>
          <a:ln>
            <a:solidFill>
              <a:schemeClr val="accent1"/>
            </a:solidFill>
          </a:ln>
        </p:spPr>
      </p:pic>
      <p:sp>
        <p:nvSpPr>
          <p:cNvPr id="10" name="Rectangle 9"/>
          <p:cNvSpPr/>
          <p:nvPr/>
        </p:nvSpPr>
        <p:spPr>
          <a:xfrm>
            <a:off x="4371780" y="4353633"/>
            <a:ext cx="2124075" cy="259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84948" y="2496649"/>
            <a:ext cx="2124075" cy="2593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777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broader and narrower term</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16</a:t>
            </a:fld>
            <a:endParaRPr lang="en-US" dirty="0"/>
          </a:p>
        </p:txBody>
      </p:sp>
      <p:sp>
        <p:nvSpPr>
          <p:cNvPr id="7" name="Content Placeholder 4"/>
          <p:cNvSpPr>
            <a:spLocks noGrp="1"/>
          </p:cNvSpPr>
          <p:nvPr>
            <p:ph idx="1"/>
          </p:nvPr>
        </p:nvSpPr>
        <p:spPr>
          <a:xfrm>
            <a:off x="414044" y="752605"/>
            <a:ext cx="8484296" cy="1320078"/>
          </a:xfrm>
        </p:spPr>
        <p:txBody>
          <a:bodyPr>
            <a:normAutofit lnSpcReduction="10000"/>
          </a:bodyPr>
          <a:lstStyle/>
          <a:p>
            <a:r>
              <a:rPr lang="en-US" dirty="0" smtClean="0"/>
              <a:t>Here we have MMS ID 9958305130601381 title “Feminism” by “Susan Osborne” linked to the authority record</a:t>
            </a:r>
            <a:endParaRPr lang="en-US" dirty="0"/>
          </a:p>
        </p:txBody>
      </p:sp>
      <p:pic>
        <p:nvPicPr>
          <p:cNvPr id="3" name="Picture 2"/>
          <p:cNvPicPr>
            <a:picLocks noChangeAspect="1"/>
          </p:cNvPicPr>
          <p:nvPr/>
        </p:nvPicPr>
        <p:blipFill>
          <a:blip r:embed="rId2"/>
          <a:stretch>
            <a:fillRect/>
          </a:stretch>
        </p:blipFill>
        <p:spPr>
          <a:xfrm>
            <a:off x="526931" y="2072683"/>
            <a:ext cx="7941009" cy="3563842"/>
          </a:xfrm>
          <a:prstGeom prst="rect">
            <a:avLst/>
          </a:prstGeom>
          <a:ln>
            <a:solidFill>
              <a:schemeClr val="tx1"/>
            </a:solidFill>
          </a:ln>
        </p:spPr>
      </p:pic>
      <p:sp>
        <p:nvSpPr>
          <p:cNvPr id="5" name="Rectangle 4"/>
          <p:cNvSpPr/>
          <p:nvPr/>
        </p:nvSpPr>
        <p:spPr>
          <a:xfrm>
            <a:off x="627797" y="4299045"/>
            <a:ext cx="3534770" cy="3957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751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81611" y="1772346"/>
            <a:ext cx="6238306" cy="4298214"/>
          </a:xfrm>
          <a:prstGeom prst="rect">
            <a:avLst/>
          </a:prstGeom>
          <a:ln>
            <a:solidFill>
              <a:schemeClr val="tx1"/>
            </a:solidFill>
          </a:ln>
        </p:spPr>
      </p:pic>
      <p:sp>
        <p:nvSpPr>
          <p:cNvPr id="4" name="Title 3"/>
          <p:cNvSpPr>
            <a:spLocks noGrp="1"/>
          </p:cNvSpPr>
          <p:nvPr>
            <p:ph type="title"/>
          </p:nvPr>
        </p:nvSpPr>
        <p:spPr/>
        <p:txBody>
          <a:bodyPr/>
          <a:lstStyle/>
          <a:p>
            <a:r>
              <a:rPr lang="en-US" dirty="0" smtClean="0"/>
              <a:t>The broader and narrower term</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17</a:t>
            </a:fld>
            <a:endParaRPr lang="en-US" dirty="0"/>
          </a:p>
        </p:txBody>
      </p:sp>
      <p:sp>
        <p:nvSpPr>
          <p:cNvPr id="7" name="Content Placeholder 4"/>
          <p:cNvSpPr>
            <a:spLocks noGrp="1"/>
          </p:cNvSpPr>
          <p:nvPr>
            <p:ph idx="1"/>
          </p:nvPr>
        </p:nvSpPr>
        <p:spPr>
          <a:xfrm>
            <a:off x="414044" y="752605"/>
            <a:ext cx="8484296" cy="1320078"/>
          </a:xfrm>
        </p:spPr>
        <p:txBody>
          <a:bodyPr>
            <a:normAutofit/>
          </a:bodyPr>
          <a:lstStyle/>
          <a:p>
            <a:r>
              <a:rPr lang="en-US" dirty="0" smtClean="0"/>
              <a:t>The broader term is published to primo and can then be indexed and search as a broader term</a:t>
            </a:r>
            <a:endParaRPr lang="en-US" dirty="0"/>
          </a:p>
        </p:txBody>
      </p:sp>
      <p:sp>
        <p:nvSpPr>
          <p:cNvPr id="5" name="Rectangle 4"/>
          <p:cNvSpPr/>
          <p:nvPr/>
        </p:nvSpPr>
        <p:spPr>
          <a:xfrm>
            <a:off x="1572889" y="2894531"/>
            <a:ext cx="5947027" cy="1418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603009" y="2402006"/>
            <a:ext cx="436449" cy="736979"/>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58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6429" y="2172647"/>
            <a:ext cx="7732240" cy="2949872"/>
          </a:xfrm>
          <a:prstGeom prst="rect">
            <a:avLst/>
          </a:prstGeom>
        </p:spPr>
      </p:pic>
      <p:sp>
        <p:nvSpPr>
          <p:cNvPr id="4" name="Title 3"/>
          <p:cNvSpPr>
            <a:spLocks noGrp="1"/>
          </p:cNvSpPr>
          <p:nvPr>
            <p:ph type="title"/>
          </p:nvPr>
        </p:nvSpPr>
        <p:spPr/>
        <p:txBody>
          <a:bodyPr/>
          <a:lstStyle/>
          <a:p>
            <a:r>
              <a:rPr lang="en-US" dirty="0" smtClean="0"/>
              <a:t>The broader and narrower term</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18</a:t>
            </a:fld>
            <a:endParaRPr lang="en-US" dirty="0"/>
          </a:p>
        </p:txBody>
      </p:sp>
      <p:sp>
        <p:nvSpPr>
          <p:cNvPr id="7" name="Content Placeholder 4"/>
          <p:cNvSpPr>
            <a:spLocks noGrp="1"/>
          </p:cNvSpPr>
          <p:nvPr>
            <p:ph idx="1"/>
          </p:nvPr>
        </p:nvSpPr>
        <p:spPr>
          <a:xfrm>
            <a:off x="414044" y="752605"/>
            <a:ext cx="8484296" cy="1320078"/>
          </a:xfrm>
        </p:spPr>
        <p:txBody>
          <a:bodyPr>
            <a:normAutofit/>
          </a:bodyPr>
          <a:lstStyle/>
          <a:p>
            <a:r>
              <a:rPr lang="en-US" dirty="0" smtClean="0"/>
              <a:t>We search Primo here for the author and the subject broader term</a:t>
            </a:r>
            <a:endParaRPr lang="en-US" dirty="0"/>
          </a:p>
        </p:txBody>
      </p:sp>
      <p:sp>
        <p:nvSpPr>
          <p:cNvPr id="5" name="Rectangle 4"/>
          <p:cNvSpPr/>
          <p:nvPr/>
        </p:nvSpPr>
        <p:spPr>
          <a:xfrm>
            <a:off x="1120535" y="2982653"/>
            <a:ext cx="7204599" cy="611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885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broader and narrower term</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19</a:t>
            </a:fld>
            <a:endParaRPr lang="en-US" dirty="0"/>
          </a:p>
        </p:txBody>
      </p:sp>
      <p:sp>
        <p:nvSpPr>
          <p:cNvPr id="7" name="Content Placeholder 4"/>
          <p:cNvSpPr>
            <a:spLocks noGrp="1"/>
          </p:cNvSpPr>
          <p:nvPr>
            <p:ph idx="1"/>
          </p:nvPr>
        </p:nvSpPr>
        <p:spPr>
          <a:xfrm>
            <a:off x="414044" y="752605"/>
            <a:ext cx="8484296" cy="1320078"/>
          </a:xfrm>
        </p:spPr>
        <p:txBody>
          <a:bodyPr>
            <a:normAutofit/>
          </a:bodyPr>
          <a:lstStyle/>
          <a:p>
            <a:r>
              <a:rPr lang="en-US" dirty="0" smtClean="0"/>
              <a:t>The record is retrieved</a:t>
            </a:r>
            <a:endParaRPr lang="en-US" dirty="0"/>
          </a:p>
        </p:txBody>
      </p:sp>
      <p:pic>
        <p:nvPicPr>
          <p:cNvPr id="6" name="Picture 5"/>
          <p:cNvPicPr>
            <a:picLocks noChangeAspect="1"/>
          </p:cNvPicPr>
          <p:nvPr/>
        </p:nvPicPr>
        <p:blipFill>
          <a:blip r:embed="rId2"/>
          <a:stretch>
            <a:fillRect/>
          </a:stretch>
        </p:blipFill>
        <p:spPr>
          <a:xfrm>
            <a:off x="937004" y="1826027"/>
            <a:ext cx="7216386" cy="3851442"/>
          </a:xfrm>
          <a:prstGeom prst="rect">
            <a:avLst/>
          </a:prstGeom>
          <a:ln>
            <a:solidFill>
              <a:schemeClr val="tx1"/>
            </a:solidFill>
          </a:ln>
        </p:spPr>
      </p:pic>
    </p:spTree>
    <p:extLst>
      <p:ext uri="{BB962C8B-B14F-4D97-AF65-F5344CB8AC3E}">
        <p14:creationId xmlns:p14="http://schemas.microsoft.com/office/powerpoint/2010/main" val="3991793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
        <p:nvSpPr>
          <p:cNvPr id="11" name="TextBox 10"/>
          <p:cNvSpPr txBox="1"/>
          <p:nvPr/>
        </p:nvSpPr>
        <p:spPr>
          <a:xfrm>
            <a:off x="1392072" y="869619"/>
            <a:ext cx="184731" cy="492443"/>
          </a:xfrm>
          <a:prstGeom prst="rect">
            <a:avLst/>
          </a:prstGeom>
          <a:noFill/>
        </p:spPr>
        <p:txBody>
          <a:bodyPr wrap="none" rtlCol="0">
            <a:spAutoFit/>
          </a:bodyPr>
          <a:lstStyle/>
          <a:p>
            <a:endParaRPr lang="en-US" sz="26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974006" cy="523220"/>
          </a:xfrm>
          <a:prstGeom prst="rect">
            <a:avLst/>
          </a:prstGeom>
          <a:noFill/>
        </p:spPr>
        <p:txBody>
          <a:bodyPr wrap="square" rtlCol="0">
            <a:spAutoFit/>
          </a:bodyPr>
          <a:lstStyle/>
          <a:p>
            <a:r>
              <a:rPr lang="en-US" sz="2800" dirty="0"/>
              <a:t>The publishing profile</a:t>
            </a:r>
            <a:endParaRPr lang="en-US" sz="2600" dirty="0"/>
          </a:p>
        </p:txBody>
      </p:sp>
      <p:sp>
        <p:nvSpPr>
          <p:cNvPr id="8" name="TextBox 7"/>
          <p:cNvSpPr txBox="1"/>
          <p:nvPr/>
        </p:nvSpPr>
        <p:spPr>
          <a:xfrm>
            <a:off x="1392072" y="2204944"/>
            <a:ext cx="6114198" cy="492443"/>
          </a:xfrm>
          <a:prstGeom prst="rect">
            <a:avLst/>
          </a:prstGeom>
          <a:noFill/>
        </p:spPr>
        <p:txBody>
          <a:bodyPr wrap="square" rtlCol="0">
            <a:spAutoFit/>
          </a:bodyPr>
          <a:lstStyle/>
          <a:p>
            <a:r>
              <a:rPr lang="en-US" sz="2600" dirty="0" smtClean="0"/>
              <a:t>The sample record</a:t>
            </a:r>
            <a:endParaRPr lang="en-US" sz="2600" dirty="0"/>
          </a:p>
        </p:txBody>
      </p:sp>
      <p:sp>
        <p:nvSpPr>
          <p:cNvPr id="9" name="TextBox 8"/>
          <p:cNvSpPr txBox="1"/>
          <p:nvPr/>
        </p:nvSpPr>
        <p:spPr>
          <a:xfrm>
            <a:off x="1392070" y="3272631"/>
            <a:ext cx="6414449" cy="492443"/>
          </a:xfrm>
          <a:prstGeom prst="rect">
            <a:avLst/>
          </a:prstGeom>
          <a:noFill/>
        </p:spPr>
        <p:txBody>
          <a:bodyPr wrap="square" rtlCol="0">
            <a:spAutoFit/>
          </a:bodyPr>
          <a:lstStyle/>
          <a:p>
            <a:r>
              <a:rPr lang="en-US" sz="2600" dirty="0" smtClean="0"/>
              <a:t>The published record</a:t>
            </a:r>
            <a:endParaRPr lang="en-US" sz="2600" dirty="0"/>
          </a:p>
        </p:txBody>
      </p:sp>
      <p:sp>
        <p:nvSpPr>
          <p:cNvPr id="10" name="TextBox 9"/>
          <p:cNvSpPr txBox="1"/>
          <p:nvPr/>
        </p:nvSpPr>
        <p:spPr>
          <a:xfrm>
            <a:off x="1392071" y="4349031"/>
            <a:ext cx="6974007" cy="492443"/>
          </a:xfrm>
          <a:prstGeom prst="rect">
            <a:avLst/>
          </a:prstGeom>
          <a:noFill/>
        </p:spPr>
        <p:txBody>
          <a:bodyPr wrap="square" rtlCol="0">
            <a:spAutoFit/>
          </a:bodyPr>
          <a:lstStyle/>
          <a:p>
            <a:r>
              <a:rPr lang="en-US" sz="2600" dirty="0" smtClean="0"/>
              <a:t>The results in Primo</a:t>
            </a:r>
            <a:endParaRPr lang="en-US" sz="26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1113123"/>
            <a:ext cx="3575714"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TextBox 14"/>
          <p:cNvSpPr txBox="1"/>
          <p:nvPr/>
        </p:nvSpPr>
        <p:spPr>
          <a:xfrm>
            <a:off x="1392070" y="5515847"/>
            <a:ext cx="6974007" cy="492443"/>
          </a:xfrm>
          <a:prstGeom prst="rect">
            <a:avLst/>
          </a:prstGeom>
          <a:noFill/>
        </p:spPr>
        <p:txBody>
          <a:bodyPr wrap="square" rtlCol="0">
            <a:spAutoFit/>
          </a:bodyPr>
          <a:lstStyle/>
          <a:p>
            <a:r>
              <a:rPr lang="en-US" sz="2600" dirty="0" smtClean="0"/>
              <a:t>Broader and narrower terms</a:t>
            </a:r>
            <a:endParaRPr lang="en-US" sz="2600" dirty="0"/>
          </a:p>
        </p:txBody>
      </p:sp>
    </p:spTree>
    <p:extLst>
      <p:ext uri="{BB962C8B-B14F-4D97-AF65-F5344CB8AC3E}">
        <p14:creationId xmlns:p14="http://schemas.microsoft.com/office/powerpoint/2010/main" val="2221316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2" name="Rectangle 1"/>
          <p:cNvSpPr/>
          <p:nvPr/>
        </p:nvSpPr>
        <p:spPr>
          <a:xfrm>
            <a:off x="0" y="4552659"/>
            <a:ext cx="9144000" cy="10708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4549774"/>
            <a:ext cx="8993876" cy="1034284"/>
          </a:xfrm>
        </p:spPr>
        <p:txBody>
          <a:bodyPr>
            <a:noAutofit/>
          </a:bodyPr>
          <a:lstStyle/>
          <a:p>
            <a:pPr algn="ctr"/>
            <a:r>
              <a:rPr lang="en-US" dirty="0" smtClean="0">
                <a:solidFill>
                  <a:schemeClr val="bg1"/>
                </a:solidFill>
              </a:rPr>
              <a:t>Thank you</a:t>
            </a:r>
            <a:endParaRPr lang="en-US" dirty="0">
              <a:solidFill>
                <a:schemeClr val="bg1"/>
              </a:solidFill>
            </a:endParaRPr>
          </a:p>
        </p:txBody>
      </p:sp>
      <p:sp>
        <p:nvSpPr>
          <p:cNvPr id="12" name="מציין מיקום טקסט 4"/>
          <p:cNvSpPr txBox="1">
            <a:spLocks/>
          </p:cNvSpPr>
          <p:nvPr/>
        </p:nvSpPr>
        <p:spPr>
          <a:xfrm>
            <a:off x="3345424" y="5861649"/>
            <a:ext cx="2453152" cy="716459"/>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8" name="TextBox 7"/>
          <p:cNvSpPr txBox="1"/>
          <p:nvPr/>
        </p:nvSpPr>
        <p:spPr>
          <a:xfrm>
            <a:off x="40942" y="6523632"/>
            <a:ext cx="3070747" cy="200055"/>
          </a:xfrm>
          <a:prstGeom prst="rect">
            <a:avLst/>
          </a:prstGeom>
          <a:noFill/>
        </p:spPr>
        <p:txBody>
          <a:bodyPr wrap="square" rtlCol="0">
            <a:spAutoFit/>
          </a:bodyPr>
          <a:lstStyle/>
          <a:p>
            <a:r>
              <a:rPr lang="en-US" sz="700" dirty="0">
                <a:solidFill>
                  <a:schemeClr val="bg1"/>
                </a:solidFill>
              </a:rPr>
              <a:t>https://pixabay.com/en/library-la-trobe-study-students-1400313/</a:t>
            </a:r>
            <a:endParaRPr lang="en-US" sz="700" dirty="0">
              <a:solidFill>
                <a:schemeClr val="bg1"/>
              </a:solidFill>
            </a:endParaRPr>
          </a:p>
        </p:txBody>
      </p:sp>
    </p:spTree>
    <p:extLst>
      <p:ext uri="{BB962C8B-B14F-4D97-AF65-F5344CB8AC3E}">
        <p14:creationId xmlns:p14="http://schemas.microsoft.com/office/powerpoint/2010/main" val="3324900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publishing profile</a:t>
            </a:r>
            <a:endParaRPr lang="en-US" dirty="0"/>
          </a:p>
        </p:txBody>
      </p:sp>
      <p:sp>
        <p:nvSpPr>
          <p:cNvPr id="5" name="Content Placeholder 4"/>
          <p:cNvSpPr>
            <a:spLocks noGrp="1"/>
          </p:cNvSpPr>
          <p:nvPr>
            <p:ph idx="1"/>
          </p:nvPr>
        </p:nvSpPr>
        <p:spPr>
          <a:xfrm>
            <a:off x="414044" y="752605"/>
            <a:ext cx="8484296" cy="1130786"/>
          </a:xfrm>
        </p:spPr>
        <p:txBody>
          <a:bodyPr>
            <a:normAutofit fontScale="92500"/>
          </a:bodyPr>
          <a:lstStyle/>
          <a:p>
            <a:r>
              <a:rPr lang="en-US" dirty="0" smtClean="0"/>
              <a:t>The option to publish (or not publish) the related terms  from the authority record is defined in the publishing profile</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pic>
        <p:nvPicPr>
          <p:cNvPr id="3" name="Picture 2"/>
          <p:cNvPicPr>
            <a:picLocks noChangeAspect="1"/>
          </p:cNvPicPr>
          <p:nvPr/>
        </p:nvPicPr>
        <p:blipFill>
          <a:blip r:embed="rId2"/>
          <a:stretch>
            <a:fillRect/>
          </a:stretch>
        </p:blipFill>
        <p:spPr>
          <a:xfrm>
            <a:off x="3493347" y="1883391"/>
            <a:ext cx="5202783" cy="4509079"/>
          </a:xfrm>
          <a:prstGeom prst="rect">
            <a:avLst/>
          </a:prstGeom>
          <a:ln>
            <a:solidFill>
              <a:schemeClr val="accent1"/>
            </a:solidFill>
          </a:ln>
        </p:spPr>
      </p:pic>
      <p:sp>
        <p:nvSpPr>
          <p:cNvPr id="6" name="Rectangle 5"/>
          <p:cNvSpPr/>
          <p:nvPr/>
        </p:nvSpPr>
        <p:spPr>
          <a:xfrm>
            <a:off x="3818829" y="5199797"/>
            <a:ext cx="4640239" cy="11926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2565" y="3821373"/>
            <a:ext cx="3098041" cy="1200329"/>
          </a:xfrm>
          <a:prstGeom prst="rect">
            <a:avLst/>
          </a:prstGeom>
          <a:noFill/>
          <a:ln>
            <a:solidFill>
              <a:schemeClr val="accent1"/>
            </a:solidFill>
          </a:ln>
        </p:spPr>
        <p:txBody>
          <a:bodyPr wrap="square" rtlCol="0">
            <a:spAutoFit/>
          </a:bodyPr>
          <a:lstStyle/>
          <a:p>
            <a:r>
              <a:rPr lang="en-US" dirty="0"/>
              <a:t>The first checkbox refers to the 4XX</a:t>
            </a:r>
          </a:p>
          <a:p>
            <a:r>
              <a:rPr lang="en-US" dirty="0" smtClean="0"/>
              <a:t>The </a:t>
            </a:r>
            <a:r>
              <a:rPr lang="en-US" dirty="0"/>
              <a:t>second checkbox refers to </a:t>
            </a:r>
            <a:r>
              <a:rPr lang="en-US" dirty="0" smtClean="0"/>
              <a:t>5XX</a:t>
            </a:r>
            <a:endParaRPr lang="en-US" dirty="0"/>
          </a:p>
        </p:txBody>
      </p:sp>
      <p:cxnSp>
        <p:nvCxnSpPr>
          <p:cNvPr id="9" name="Straight Arrow Connector 8"/>
          <p:cNvCxnSpPr/>
          <p:nvPr/>
        </p:nvCxnSpPr>
        <p:spPr>
          <a:xfrm>
            <a:off x="2729552" y="5377218"/>
            <a:ext cx="1089277" cy="3275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22172" y="5021702"/>
            <a:ext cx="735588" cy="35551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9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
        <p:nvSpPr>
          <p:cNvPr id="11" name="TextBox 10"/>
          <p:cNvSpPr txBox="1"/>
          <p:nvPr/>
        </p:nvSpPr>
        <p:spPr>
          <a:xfrm>
            <a:off x="1392072" y="869619"/>
            <a:ext cx="184731" cy="492443"/>
          </a:xfrm>
          <a:prstGeom prst="rect">
            <a:avLst/>
          </a:prstGeom>
          <a:noFill/>
        </p:spPr>
        <p:txBody>
          <a:bodyPr wrap="none" rtlCol="0">
            <a:spAutoFit/>
          </a:bodyPr>
          <a:lstStyle/>
          <a:p>
            <a:endParaRPr lang="en-US" sz="26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974006" cy="523220"/>
          </a:xfrm>
          <a:prstGeom prst="rect">
            <a:avLst/>
          </a:prstGeom>
          <a:noFill/>
        </p:spPr>
        <p:txBody>
          <a:bodyPr wrap="square" rtlCol="0">
            <a:spAutoFit/>
          </a:bodyPr>
          <a:lstStyle/>
          <a:p>
            <a:r>
              <a:rPr lang="en-US" sz="2800" dirty="0"/>
              <a:t>The publishing profile</a:t>
            </a:r>
            <a:endParaRPr lang="en-US" sz="2600" dirty="0"/>
          </a:p>
        </p:txBody>
      </p:sp>
      <p:sp>
        <p:nvSpPr>
          <p:cNvPr id="8" name="TextBox 7"/>
          <p:cNvSpPr txBox="1"/>
          <p:nvPr/>
        </p:nvSpPr>
        <p:spPr>
          <a:xfrm>
            <a:off x="1392072" y="2204944"/>
            <a:ext cx="6114198" cy="492443"/>
          </a:xfrm>
          <a:prstGeom prst="rect">
            <a:avLst/>
          </a:prstGeom>
          <a:noFill/>
        </p:spPr>
        <p:txBody>
          <a:bodyPr wrap="square" rtlCol="0">
            <a:spAutoFit/>
          </a:bodyPr>
          <a:lstStyle/>
          <a:p>
            <a:r>
              <a:rPr lang="en-US" sz="2600" dirty="0" smtClean="0"/>
              <a:t>The sample record</a:t>
            </a:r>
            <a:endParaRPr lang="en-US" sz="2600" dirty="0"/>
          </a:p>
        </p:txBody>
      </p:sp>
      <p:sp>
        <p:nvSpPr>
          <p:cNvPr id="9" name="TextBox 8"/>
          <p:cNvSpPr txBox="1"/>
          <p:nvPr/>
        </p:nvSpPr>
        <p:spPr>
          <a:xfrm>
            <a:off x="1392070" y="3272631"/>
            <a:ext cx="6414449" cy="492443"/>
          </a:xfrm>
          <a:prstGeom prst="rect">
            <a:avLst/>
          </a:prstGeom>
          <a:noFill/>
        </p:spPr>
        <p:txBody>
          <a:bodyPr wrap="square" rtlCol="0">
            <a:spAutoFit/>
          </a:bodyPr>
          <a:lstStyle/>
          <a:p>
            <a:r>
              <a:rPr lang="en-US" sz="2600" dirty="0" smtClean="0"/>
              <a:t>The published record</a:t>
            </a:r>
            <a:endParaRPr lang="en-US" sz="2600" dirty="0"/>
          </a:p>
        </p:txBody>
      </p:sp>
      <p:sp>
        <p:nvSpPr>
          <p:cNvPr id="10" name="TextBox 9"/>
          <p:cNvSpPr txBox="1"/>
          <p:nvPr/>
        </p:nvSpPr>
        <p:spPr>
          <a:xfrm>
            <a:off x="1392071" y="4349031"/>
            <a:ext cx="6974007" cy="492443"/>
          </a:xfrm>
          <a:prstGeom prst="rect">
            <a:avLst/>
          </a:prstGeom>
          <a:noFill/>
        </p:spPr>
        <p:txBody>
          <a:bodyPr wrap="square" rtlCol="0">
            <a:spAutoFit/>
          </a:bodyPr>
          <a:lstStyle/>
          <a:p>
            <a:r>
              <a:rPr lang="en-US" sz="2600" dirty="0" smtClean="0"/>
              <a:t>The results in Primo</a:t>
            </a:r>
            <a:endParaRPr lang="en-US" sz="26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2082119"/>
            <a:ext cx="3575714"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TextBox 14"/>
          <p:cNvSpPr txBox="1"/>
          <p:nvPr/>
        </p:nvSpPr>
        <p:spPr>
          <a:xfrm>
            <a:off x="1392070" y="5515847"/>
            <a:ext cx="6974007" cy="492443"/>
          </a:xfrm>
          <a:prstGeom prst="rect">
            <a:avLst/>
          </a:prstGeom>
          <a:noFill/>
        </p:spPr>
        <p:txBody>
          <a:bodyPr wrap="square" rtlCol="0">
            <a:spAutoFit/>
          </a:bodyPr>
          <a:lstStyle/>
          <a:p>
            <a:r>
              <a:rPr lang="en-US" sz="2600" dirty="0" smtClean="0"/>
              <a:t>Broader and narrower terms</a:t>
            </a:r>
            <a:endParaRPr lang="en-US" sz="2600" dirty="0"/>
          </a:p>
        </p:txBody>
      </p:sp>
    </p:spTree>
    <p:extLst>
      <p:ext uri="{BB962C8B-B14F-4D97-AF65-F5344CB8AC3E}">
        <p14:creationId xmlns:p14="http://schemas.microsoft.com/office/powerpoint/2010/main" val="1442634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sample record</a:t>
            </a:r>
            <a:endParaRPr lang="en-US" dirty="0"/>
          </a:p>
        </p:txBody>
      </p:sp>
      <p:sp>
        <p:nvSpPr>
          <p:cNvPr id="5" name="Content Placeholder 4"/>
          <p:cNvSpPr>
            <a:spLocks noGrp="1"/>
          </p:cNvSpPr>
          <p:nvPr>
            <p:ph idx="1"/>
          </p:nvPr>
        </p:nvSpPr>
        <p:spPr>
          <a:xfrm>
            <a:off x="414044" y="752605"/>
            <a:ext cx="8484296" cy="3164302"/>
          </a:xfrm>
        </p:spPr>
        <p:txBody>
          <a:bodyPr>
            <a:normAutofit/>
          </a:bodyPr>
          <a:lstStyle/>
          <a:p>
            <a:r>
              <a:rPr lang="en-US" dirty="0" smtClean="0"/>
              <a:t>MMSID 9948425890001381 has 600 </a:t>
            </a:r>
            <a:r>
              <a:rPr lang="en-US" dirty="0"/>
              <a:t>field with:</a:t>
            </a:r>
            <a:br>
              <a:rPr lang="en-US" dirty="0"/>
            </a:br>
            <a:r>
              <a:rPr lang="en-US" dirty="0"/>
              <a:t>$$a Tchaikovsky, Peter </a:t>
            </a:r>
            <a:r>
              <a:rPr lang="en-US" dirty="0" err="1"/>
              <a:t>Ilich</a:t>
            </a:r>
            <a:r>
              <a:rPr lang="en-US" dirty="0"/>
              <a:t>, $$d 1840-1893</a:t>
            </a:r>
            <a:r>
              <a:rPr lang="en-US" dirty="0" smtClean="0"/>
              <a:t>.</a:t>
            </a:r>
          </a:p>
          <a:p>
            <a:r>
              <a:rPr lang="en-US" dirty="0" smtClean="0"/>
              <a:t>This is connected to an authority record with many related terms </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pic>
        <p:nvPicPr>
          <p:cNvPr id="7" name="Picture 6"/>
          <p:cNvPicPr>
            <a:picLocks noChangeAspect="1"/>
          </p:cNvPicPr>
          <p:nvPr/>
        </p:nvPicPr>
        <p:blipFill>
          <a:blip r:embed="rId2"/>
          <a:stretch>
            <a:fillRect/>
          </a:stretch>
        </p:blipFill>
        <p:spPr>
          <a:xfrm>
            <a:off x="414044" y="3408626"/>
            <a:ext cx="8652680" cy="2261591"/>
          </a:xfrm>
          <a:prstGeom prst="rect">
            <a:avLst/>
          </a:prstGeom>
          <a:ln>
            <a:solidFill>
              <a:schemeClr val="tx1"/>
            </a:solidFill>
          </a:ln>
        </p:spPr>
      </p:pic>
      <p:sp>
        <p:nvSpPr>
          <p:cNvPr id="8" name="Rectangle 7"/>
          <p:cNvSpPr/>
          <p:nvPr/>
        </p:nvSpPr>
        <p:spPr>
          <a:xfrm>
            <a:off x="414044" y="5363570"/>
            <a:ext cx="3625414" cy="450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272926" y="4804012"/>
            <a:ext cx="3625414" cy="1009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041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11" name="TextBox 10"/>
          <p:cNvSpPr txBox="1"/>
          <p:nvPr/>
        </p:nvSpPr>
        <p:spPr>
          <a:xfrm>
            <a:off x="1392072" y="869619"/>
            <a:ext cx="184731" cy="492443"/>
          </a:xfrm>
          <a:prstGeom prst="rect">
            <a:avLst/>
          </a:prstGeom>
          <a:noFill/>
        </p:spPr>
        <p:txBody>
          <a:bodyPr wrap="none" rtlCol="0">
            <a:spAutoFit/>
          </a:bodyPr>
          <a:lstStyle/>
          <a:p>
            <a:endParaRPr lang="en-US" sz="2600" dirty="0"/>
          </a:p>
        </p:txBody>
      </p:sp>
      <p:pic>
        <p:nvPicPr>
          <p:cNvPr id="3" name="Picture 2"/>
          <p:cNvPicPr>
            <a:picLocks noChangeAspect="1"/>
          </p:cNvPicPr>
          <p:nvPr/>
        </p:nvPicPr>
        <p:blipFill>
          <a:blip r:embed="rId2"/>
          <a:stretch>
            <a:fillRect/>
          </a:stretch>
        </p:blipFill>
        <p:spPr>
          <a:xfrm>
            <a:off x="161632" y="869619"/>
            <a:ext cx="1126599" cy="5462942"/>
          </a:xfrm>
          <a:prstGeom prst="rect">
            <a:avLst/>
          </a:prstGeom>
        </p:spPr>
      </p:pic>
      <p:sp>
        <p:nvSpPr>
          <p:cNvPr id="4" name="TextBox 3"/>
          <p:cNvSpPr txBox="1"/>
          <p:nvPr/>
        </p:nvSpPr>
        <p:spPr>
          <a:xfrm>
            <a:off x="1392072" y="1126771"/>
            <a:ext cx="6974006" cy="523220"/>
          </a:xfrm>
          <a:prstGeom prst="rect">
            <a:avLst/>
          </a:prstGeom>
          <a:noFill/>
        </p:spPr>
        <p:txBody>
          <a:bodyPr wrap="square" rtlCol="0">
            <a:spAutoFit/>
          </a:bodyPr>
          <a:lstStyle/>
          <a:p>
            <a:r>
              <a:rPr lang="en-US" sz="2800" dirty="0"/>
              <a:t>The publishing profile</a:t>
            </a:r>
            <a:endParaRPr lang="en-US" sz="2600" dirty="0"/>
          </a:p>
        </p:txBody>
      </p:sp>
      <p:sp>
        <p:nvSpPr>
          <p:cNvPr id="8" name="TextBox 7"/>
          <p:cNvSpPr txBox="1"/>
          <p:nvPr/>
        </p:nvSpPr>
        <p:spPr>
          <a:xfrm>
            <a:off x="1392072" y="2204944"/>
            <a:ext cx="6114198" cy="492443"/>
          </a:xfrm>
          <a:prstGeom prst="rect">
            <a:avLst/>
          </a:prstGeom>
          <a:noFill/>
        </p:spPr>
        <p:txBody>
          <a:bodyPr wrap="square" rtlCol="0">
            <a:spAutoFit/>
          </a:bodyPr>
          <a:lstStyle/>
          <a:p>
            <a:r>
              <a:rPr lang="en-US" sz="2600" dirty="0" smtClean="0"/>
              <a:t>The sample record</a:t>
            </a:r>
            <a:endParaRPr lang="en-US" sz="2600" dirty="0"/>
          </a:p>
        </p:txBody>
      </p:sp>
      <p:sp>
        <p:nvSpPr>
          <p:cNvPr id="9" name="TextBox 8"/>
          <p:cNvSpPr txBox="1"/>
          <p:nvPr/>
        </p:nvSpPr>
        <p:spPr>
          <a:xfrm>
            <a:off x="1392070" y="3272631"/>
            <a:ext cx="6414449" cy="492443"/>
          </a:xfrm>
          <a:prstGeom prst="rect">
            <a:avLst/>
          </a:prstGeom>
          <a:noFill/>
        </p:spPr>
        <p:txBody>
          <a:bodyPr wrap="square" rtlCol="0">
            <a:spAutoFit/>
          </a:bodyPr>
          <a:lstStyle/>
          <a:p>
            <a:r>
              <a:rPr lang="en-US" sz="2600" dirty="0" smtClean="0"/>
              <a:t>The published record</a:t>
            </a:r>
            <a:endParaRPr lang="en-US" sz="2600" dirty="0"/>
          </a:p>
        </p:txBody>
      </p:sp>
      <p:sp>
        <p:nvSpPr>
          <p:cNvPr id="10" name="TextBox 9"/>
          <p:cNvSpPr txBox="1"/>
          <p:nvPr/>
        </p:nvSpPr>
        <p:spPr>
          <a:xfrm>
            <a:off x="1392071" y="4349031"/>
            <a:ext cx="6974007" cy="492443"/>
          </a:xfrm>
          <a:prstGeom prst="rect">
            <a:avLst/>
          </a:prstGeom>
          <a:noFill/>
        </p:spPr>
        <p:txBody>
          <a:bodyPr wrap="square" rtlCol="0">
            <a:spAutoFit/>
          </a:bodyPr>
          <a:lstStyle/>
          <a:p>
            <a:r>
              <a:rPr lang="en-US" sz="2600" dirty="0" smtClean="0"/>
              <a:t>The results in Primo</a:t>
            </a:r>
            <a:endParaRPr lang="en-US" sz="2600" dirty="0"/>
          </a:p>
        </p:txBody>
      </p:sp>
      <p:sp>
        <p:nvSpPr>
          <p:cNvPr id="14" name="TextBox 13"/>
          <p:cNvSpPr txBox="1"/>
          <p:nvPr/>
        </p:nvSpPr>
        <p:spPr>
          <a:xfrm>
            <a:off x="40942" y="6373504"/>
            <a:ext cx="3575715" cy="200055"/>
          </a:xfrm>
          <a:prstGeom prst="rect">
            <a:avLst/>
          </a:prstGeom>
          <a:noFill/>
        </p:spPr>
        <p:txBody>
          <a:bodyPr wrap="square" rtlCol="0">
            <a:spAutoFit/>
          </a:bodyPr>
          <a:lstStyle/>
          <a:p>
            <a:r>
              <a:rPr lang="en-US" sz="700" dirty="0"/>
              <a:t>https://slidemodel.com/templates/animated-rainbow-business-powerpoint-template/</a:t>
            </a:r>
          </a:p>
        </p:txBody>
      </p:sp>
      <p:sp>
        <p:nvSpPr>
          <p:cNvPr id="7" name="Rectangle 6"/>
          <p:cNvSpPr/>
          <p:nvPr/>
        </p:nvSpPr>
        <p:spPr>
          <a:xfrm>
            <a:off x="1392071" y="3173937"/>
            <a:ext cx="3575714" cy="7429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17" name="TextBox 16"/>
          <p:cNvSpPr txBox="1"/>
          <p:nvPr/>
        </p:nvSpPr>
        <p:spPr>
          <a:xfrm>
            <a:off x="3657599" y="6343546"/>
            <a:ext cx="4817661" cy="200055"/>
          </a:xfrm>
          <a:prstGeom prst="rect">
            <a:avLst/>
          </a:prstGeom>
          <a:noFill/>
        </p:spPr>
        <p:txBody>
          <a:bodyPr wrap="square" rtlCol="0">
            <a:spAutoFit/>
          </a:bodyPr>
          <a:lstStyle/>
          <a:p>
            <a:r>
              <a:rPr lang="en-US" sz="700" dirty="0"/>
              <a:t>http://image.shutterstock.com/z/stock-photo-business-hand-writing-blank-agenda-list-130255148.jpg</a:t>
            </a:r>
          </a:p>
        </p:txBody>
      </p:sp>
      <p:sp>
        <p:nvSpPr>
          <p:cNvPr id="5" name="Rectangle 4"/>
          <p:cNvSpPr/>
          <p:nvPr/>
        </p:nvSpPr>
        <p:spPr>
          <a:xfrm>
            <a:off x="0" y="0"/>
            <a:ext cx="9052560" cy="750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972175" y="27010"/>
            <a:ext cx="3171825" cy="1466850"/>
          </a:xfrm>
          <a:prstGeom prst="rect">
            <a:avLst/>
          </a:prstGeom>
        </p:spPr>
      </p:pic>
      <p:sp>
        <p:nvSpPr>
          <p:cNvPr id="15" name="TextBox 14"/>
          <p:cNvSpPr txBox="1"/>
          <p:nvPr/>
        </p:nvSpPr>
        <p:spPr>
          <a:xfrm>
            <a:off x="1392070" y="5515847"/>
            <a:ext cx="6974007" cy="492443"/>
          </a:xfrm>
          <a:prstGeom prst="rect">
            <a:avLst/>
          </a:prstGeom>
          <a:noFill/>
        </p:spPr>
        <p:txBody>
          <a:bodyPr wrap="square" rtlCol="0">
            <a:spAutoFit/>
          </a:bodyPr>
          <a:lstStyle/>
          <a:p>
            <a:r>
              <a:rPr lang="en-US" sz="2600" dirty="0" smtClean="0"/>
              <a:t>Broader and narrower terms</a:t>
            </a:r>
            <a:endParaRPr lang="en-US" sz="2600" dirty="0"/>
          </a:p>
        </p:txBody>
      </p:sp>
    </p:spTree>
    <p:extLst>
      <p:ext uri="{BB962C8B-B14F-4D97-AF65-F5344CB8AC3E}">
        <p14:creationId xmlns:p14="http://schemas.microsoft.com/office/powerpoint/2010/main" val="1583104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916537" y="2400550"/>
            <a:ext cx="7277100" cy="3476625"/>
          </a:xfrm>
          <a:prstGeom prst="rect">
            <a:avLst/>
          </a:prstGeom>
          <a:ln>
            <a:solidFill>
              <a:schemeClr val="tx1"/>
            </a:solidFill>
          </a:ln>
        </p:spPr>
      </p:pic>
      <p:sp>
        <p:nvSpPr>
          <p:cNvPr id="4" name="Title 3"/>
          <p:cNvSpPr>
            <a:spLocks noGrp="1"/>
          </p:cNvSpPr>
          <p:nvPr>
            <p:ph type="title"/>
          </p:nvPr>
        </p:nvSpPr>
        <p:spPr/>
        <p:txBody>
          <a:bodyPr/>
          <a:lstStyle/>
          <a:p>
            <a:r>
              <a:rPr lang="en-US" dirty="0" smtClean="0"/>
              <a:t>The published record</a:t>
            </a:r>
            <a:endParaRPr lang="en-US" dirty="0"/>
          </a:p>
        </p:txBody>
      </p:sp>
      <p:sp>
        <p:nvSpPr>
          <p:cNvPr id="5" name="Content Placeholder 4"/>
          <p:cNvSpPr>
            <a:spLocks noGrp="1"/>
          </p:cNvSpPr>
          <p:nvPr>
            <p:ph idx="1"/>
          </p:nvPr>
        </p:nvSpPr>
        <p:spPr>
          <a:xfrm>
            <a:off x="414044" y="752605"/>
            <a:ext cx="8484296" cy="1320078"/>
          </a:xfrm>
        </p:spPr>
        <p:txBody>
          <a:bodyPr>
            <a:normAutofit lnSpcReduction="10000"/>
          </a:bodyPr>
          <a:lstStyle/>
          <a:p>
            <a:r>
              <a:rPr lang="en-US" dirty="0" smtClean="0"/>
              <a:t>The published record contains both the preferred term which is in the bibliographic record as well as the non-preferred terms from the authority record</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sp>
        <p:nvSpPr>
          <p:cNvPr id="10" name="Rectangle 9"/>
          <p:cNvSpPr/>
          <p:nvPr/>
        </p:nvSpPr>
        <p:spPr>
          <a:xfrm>
            <a:off x="2959768" y="4030579"/>
            <a:ext cx="4402843" cy="11309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1421" y="3356811"/>
            <a:ext cx="1840832" cy="1754326"/>
          </a:xfrm>
          <a:prstGeom prst="rect">
            <a:avLst/>
          </a:prstGeom>
          <a:solidFill>
            <a:schemeClr val="bg1"/>
          </a:solidFill>
          <a:ln>
            <a:solidFill>
              <a:schemeClr val="tx1"/>
            </a:solidFill>
          </a:ln>
        </p:spPr>
        <p:txBody>
          <a:bodyPr wrap="square" rtlCol="0">
            <a:spAutoFit/>
          </a:bodyPr>
          <a:lstStyle/>
          <a:p>
            <a:r>
              <a:rPr lang="en-US" dirty="0" smtClean="0"/>
              <a:t>This is the preferred term in the bibliographic record as it appears in the published record</a:t>
            </a:r>
            <a:endParaRPr lang="en-US" dirty="0"/>
          </a:p>
        </p:txBody>
      </p:sp>
      <p:sp>
        <p:nvSpPr>
          <p:cNvPr id="3" name="TextBox 2"/>
          <p:cNvSpPr txBox="1"/>
          <p:nvPr/>
        </p:nvSpPr>
        <p:spPr>
          <a:xfrm>
            <a:off x="6141493" y="5349922"/>
            <a:ext cx="2251880" cy="923330"/>
          </a:xfrm>
          <a:prstGeom prst="rect">
            <a:avLst/>
          </a:prstGeom>
          <a:solidFill>
            <a:schemeClr val="bg1"/>
          </a:solidFill>
          <a:ln>
            <a:solidFill>
              <a:schemeClr val="accent1"/>
            </a:solidFill>
          </a:ln>
        </p:spPr>
        <p:txBody>
          <a:bodyPr wrap="square" rtlCol="0">
            <a:spAutoFit/>
          </a:bodyPr>
          <a:lstStyle/>
          <a:p>
            <a:r>
              <a:rPr lang="en-US" dirty="0" smtClean="0"/>
              <a:t>The subfield 9 with Y means it is a preferred term</a:t>
            </a:r>
            <a:endParaRPr lang="en-US" dirty="0"/>
          </a:p>
        </p:txBody>
      </p:sp>
      <p:cxnSp>
        <p:nvCxnSpPr>
          <p:cNvPr id="7" name="Straight Arrow Connector 6"/>
          <p:cNvCxnSpPr/>
          <p:nvPr/>
        </p:nvCxnSpPr>
        <p:spPr>
          <a:xfrm flipH="1" flipV="1">
            <a:off x="4312693" y="4995081"/>
            <a:ext cx="491319" cy="6687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4012" y="5663821"/>
            <a:ext cx="1337482" cy="21219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131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published record</a:t>
            </a:r>
            <a:endParaRPr lang="en-US" dirty="0"/>
          </a:p>
        </p:txBody>
      </p:sp>
      <p:sp>
        <p:nvSpPr>
          <p:cNvPr id="5" name="Content Placeholder 4"/>
          <p:cNvSpPr>
            <a:spLocks noGrp="1"/>
          </p:cNvSpPr>
          <p:nvPr>
            <p:ph idx="1"/>
          </p:nvPr>
        </p:nvSpPr>
        <p:spPr>
          <a:xfrm>
            <a:off x="414044" y="752605"/>
            <a:ext cx="8484296" cy="1320078"/>
          </a:xfrm>
        </p:spPr>
        <p:txBody>
          <a:bodyPr>
            <a:normAutofit lnSpcReduction="10000"/>
          </a:bodyPr>
          <a:lstStyle/>
          <a:p>
            <a:r>
              <a:rPr lang="en-US" dirty="0" smtClean="0"/>
              <a:t>The published record contains both the preferred term which is in the bibliographic record as well as the non-preferred terms from the authority record</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pic>
        <p:nvPicPr>
          <p:cNvPr id="3" name="Picture 2"/>
          <p:cNvPicPr>
            <a:picLocks noChangeAspect="1"/>
          </p:cNvPicPr>
          <p:nvPr/>
        </p:nvPicPr>
        <p:blipFill>
          <a:blip r:embed="rId2"/>
          <a:stretch>
            <a:fillRect/>
          </a:stretch>
        </p:blipFill>
        <p:spPr>
          <a:xfrm>
            <a:off x="1180886" y="2072683"/>
            <a:ext cx="6181725" cy="4295775"/>
          </a:xfrm>
          <a:prstGeom prst="rect">
            <a:avLst/>
          </a:prstGeom>
          <a:ln>
            <a:solidFill>
              <a:schemeClr val="tx1"/>
            </a:solidFill>
          </a:ln>
        </p:spPr>
      </p:pic>
      <p:sp>
        <p:nvSpPr>
          <p:cNvPr id="10" name="Rectangle 9"/>
          <p:cNvSpPr/>
          <p:nvPr/>
        </p:nvSpPr>
        <p:spPr>
          <a:xfrm>
            <a:off x="2715904" y="2811438"/>
            <a:ext cx="4646707" cy="3557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41421" y="3356811"/>
            <a:ext cx="1840832" cy="2308324"/>
          </a:xfrm>
          <a:prstGeom prst="rect">
            <a:avLst/>
          </a:prstGeom>
          <a:solidFill>
            <a:schemeClr val="bg1"/>
          </a:solidFill>
          <a:ln>
            <a:solidFill>
              <a:schemeClr val="tx1"/>
            </a:solidFill>
          </a:ln>
        </p:spPr>
        <p:txBody>
          <a:bodyPr wrap="square" rtlCol="0">
            <a:spAutoFit/>
          </a:bodyPr>
          <a:lstStyle/>
          <a:p>
            <a:r>
              <a:rPr lang="en-US" dirty="0" smtClean="0"/>
              <a:t>These are </a:t>
            </a:r>
            <a:r>
              <a:rPr lang="en-US" b="1" dirty="0" smtClean="0"/>
              <a:t>non preferred 4XX </a:t>
            </a:r>
            <a:r>
              <a:rPr lang="en-US" dirty="0" smtClean="0"/>
              <a:t>headings from the authority record which appear in the published record to Primo</a:t>
            </a:r>
            <a:endParaRPr lang="en-US" dirty="0"/>
          </a:p>
        </p:txBody>
      </p:sp>
      <p:sp>
        <p:nvSpPr>
          <p:cNvPr id="8" name="TextBox 7"/>
          <p:cNvSpPr txBox="1"/>
          <p:nvPr/>
        </p:nvSpPr>
        <p:spPr>
          <a:xfrm>
            <a:off x="5991368" y="5203470"/>
            <a:ext cx="2251880" cy="923330"/>
          </a:xfrm>
          <a:prstGeom prst="rect">
            <a:avLst/>
          </a:prstGeom>
          <a:solidFill>
            <a:schemeClr val="bg1"/>
          </a:solidFill>
          <a:ln>
            <a:solidFill>
              <a:schemeClr val="accent1"/>
            </a:solidFill>
          </a:ln>
        </p:spPr>
        <p:txBody>
          <a:bodyPr wrap="square" rtlCol="0">
            <a:spAutoFit/>
          </a:bodyPr>
          <a:lstStyle/>
          <a:p>
            <a:r>
              <a:rPr lang="en-US" dirty="0" smtClean="0"/>
              <a:t>The subfield 9 with N means it is a non preferred term</a:t>
            </a:r>
            <a:endParaRPr lang="en-US" dirty="0"/>
          </a:p>
        </p:txBody>
      </p:sp>
      <p:cxnSp>
        <p:nvCxnSpPr>
          <p:cNvPr id="9" name="Straight Arrow Connector 8"/>
          <p:cNvCxnSpPr/>
          <p:nvPr/>
        </p:nvCxnSpPr>
        <p:spPr>
          <a:xfrm flipH="1" flipV="1">
            <a:off x="4162568" y="4848629"/>
            <a:ext cx="491319" cy="6687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53887" y="5517369"/>
            <a:ext cx="1337482" cy="212197"/>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4162568" y="3741462"/>
            <a:ext cx="109180" cy="2287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71748" y="3945563"/>
            <a:ext cx="2456598" cy="136929"/>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28346" y="4082492"/>
            <a:ext cx="388962" cy="1103483"/>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19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2012" y="818866"/>
            <a:ext cx="8734567" cy="5262979"/>
          </a:xfrm>
          <a:prstGeom prst="rect">
            <a:avLst/>
          </a:prstGeom>
          <a:solidFill>
            <a:schemeClr val="bg1"/>
          </a:solidFill>
          <a:ln>
            <a:solidFill>
              <a:schemeClr val="tx1"/>
            </a:solidFill>
          </a:ln>
        </p:spPr>
        <p:txBody>
          <a:bodyPr wrap="square" rtlCol="0">
            <a:spAutoFit/>
          </a:bodyPr>
          <a:lstStyle/>
          <a:p>
            <a:r>
              <a:rPr lang="en-US" sz="1200" dirty="0" smtClean="0"/>
              <a:t>          &lt;</a:t>
            </a:r>
            <a:r>
              <a:rPr lang="en-US" sz="1200" dirty="0" err="1"/>
              <a:t>datafield</a:t>
            </a:r>
            <a:r>
              <a:rPr lang="en-US" sz="1200" dirty="0"/>
              <a:t> tag="600" ind1="1" ind2="0"&gt;</a:t>
            </a:r>
          </a:p>
          <a:p>
            <a:r>
              <a:rPr lang="en-US" sz="1200" dirty="0"/>
              <a:t>            &lt;subfield code="a"&gt;Tchaikovsky, Peter </a:t>
            </a:r>
            <a:r>
              <a:rPr lang="en-US" sz="1200" dirty="0" err="1"/>
              <a:t>Ilich</a:t>
            </a:r>
            <a:r>
              <a:rPr lang="en-US" sz="1200" dirty="0"/>
              <a:t>,&lt;/subfield&gt;</a:t>
            </a:r>
          </a:p>
          <a:p>
            <a:r>
              <a:rPr lang="en-US" sz="1200" dirty="0"/>
              <a:t>            &lt;subfield code="d"&gt;1840-1893.&lt;/subfield&gt;</a:t>
            </a:r>
          </a:p>
          <a:p>
            <a:r>
              <a:rPr lang="en-US" sz="1200" dirty="0"/>
              <a:t>            &lt;subfield code="2"&gt;LCNAMES&lt;/subfield&gt;</a:t>
            </a:r>
          </a:p>
          <a:p>
            <a:r>
              <a:rPr lang="en-US" sz="1200" dirty="0"/>
              <a:t>            &lt;subfield code="0"&gt;41-LIBRARY_OF_CONGRESS-n  79072979&lt;/subfield&gt;</a:t>
            </a:r>
          </a:p>
          <a:p>
            <a:r>
              <a:rPr lang="en-US" sz="1200" dirty="0"/>
              <a:t>            </a:t>
            </a:r>
            <a:r>
              <a:rPr lang="en-US" sz="1200" dirty="0">
                <a:solidFill>
                  <a:srgbClr val="FF0000"/>
                </a:solidFill>
              </a:rPr>
              <a:t>&lt;subfield code="9"&gt;Y&lt;/subfield&gt;</a:t>
            </a:r>
          </a:p>
          <a:p>
            <a:r>
              <a:rPr lang="en-US" sz="1200" dirty="0"/>
              <a:t>          &lt;/</a:t>
            </a:r>
            <a:r>
              <a:rPr lang="en-US" sz="1200" dirty="0" err="1"/>
              <a:t>datafield</a:t>
            </a:r>
            <a:r>
              <a:rPr lang="en-US" sz="1200" dirty="0"/>
              <a:t>&gt;</a:t>
            </a:r>
          </a:p>
          <a:p>
            <a:r>
              <a:rPr lang="en-US" sz="1200" dirty="0" smtClean="0"/>
              <a:t>          &lt;</a:t>
            </a:r>
            <a:r>
              <a:rPr lang="en-US" sz="1200" dirty="0" err="1"/>
              <a:t>datafield</a:t>
            </a:r>
            <a:r>
              <a:rPr lang="en-US" sz="1200" dirty="0"/>
              <a:t> tag="600" ind1="1" ind2="0"&gt;</a:t>
            </a:r>
          </a:p>
          <a:p>
            <a:r>
              <a:rPr lang="en-US" sz="1200" dirty="0"/>
              <a:t>            &lt;subfield code="a"&gt;</a:t>
            </a:r>
            <a:r>
              <a:rPr lang="en-US" sz="1200" dirty="0" err="1"/>
              <a:t>Ciaikovsky</a:t>
            </a:r>
            <a:r>
              <a:rPr lang="en-US" sz="1200" dirty="0"/>
              <a:t>, Piotr </a:t>
            </a:r>
            <a:r>
              <a:rPr lang="en-US" sz="1200" dirty="0" err="1"/>
              <a:t>Ilic</a:t>
            </a:r>
            <a:r>
              <a:rPr lang="en-US" sz="1200" dirty="0"/>
              <a:t>,&lt;/subfield&gt;</a:t>
            </a:r>
          </a:p>
          <a:p>
            <a:r>
              <a:rPr lang="en-US" sz="1200" dirty="0"/>
              <a:t>            &lt;subfield code="d"&gt;1840-1893&lt;/subfield&gt;</a:t>
            </a:r>
          </a:p>
          <a:p>
            <a:r>
              <a:rPr lang="en-US" sz="1200" dirty="0"/>
              <a:t>            &lt;subfield code="2"&gt;LCNAMES&lt;/subfield&gt;</a:t>
            </a:r>
          </a:p>
          <a:p>
            <a:r>
              <a:rPr lang="en-US" sz="1200" dirty="0"/>
              <a:t>            &lt;subfield code="0"&gt;41-LIBRARY_OF_CONGRESS-n  79072979&lt;/subfield&gt;</a:t>
            </a:r>
          </a:p>
          <a:p>
            <a:r>
              <a:rPr lang="en-US" sz="1200" dirty="0"/>
              <a:t>            </a:t>
            </a:r>
            <a:r>
              <a:rPr lang="en-US" sz="1200" b="1" dirty="0"/>
              <a:t>&lt;subfield code="9"&gt;N&lt;/subfield&gt;</a:t>
            </a:r>
          </a:p>
          <a:p>
            <a:r>
              <a:rPr lang="en-US" sz="1200" dirty="0"/>
              <a:t>          &lt;/</a:t>
            </a:r>
            <a:r>
              <a:rPr lang="en-US" sz="1200" dirty="0" err="1"/>
              <a:t>datafield</a:t>
            </a:r>
            <a:r>
              <a:rPr lang="en-US" sz="1200" dirty="0"/>
              <a:t>&gt;</a:t>
            </a:r>
          </a:p>
          <a:p>
            <a:r>
              <a:rPr lang="en-US" sz="1200" dirty="0"/>
              <a:t>          &lt;</a:t>
            </a:r>
            <a:r>
              <a:rPr lang="en-US" sz="1200" dirty="0" err="1"/>
              <a:t>datafield</a:t>
            </a:r>
            <a:r>
              <a:rPr lang="en-US" sz="1200" dirty="0"/>
              <a:t> tag="600" ind1="1" ind2="0"&gt;</a:t>
            </a:r>
          </a:p>
          <a:p>
            <a:r>
              <a:rPr lang="en-US" sz="1200" dirty="0"/>
              <a:t>            &lt;subfield code="a"&gt;</a:t>
            </a:r>
            <a:r>
              <a:rPr lang="en-US" sz="1200" dirty="0" err="1"/>
              <a:t>Tschaikowsky</a:t>
            </a:r>
            <a:r>
              <a:rPr lang="en-US" sz="1200" dirty="0"/>
              <a:t>, Peter </a:t>
            </a:r>
            <a:r>
              <a:rPr lang="en-US" sz="1200" dirty="0" err="1"/>
              <a:t>Iljitch</a:t>
            </a:r>
            <a:r>
              <a:rPr lang="en-US" sz="1200" dirty="0"/>
              <a:t>,&lt;/subfield&gt;</a:t>
            </a:r>
          </a:p>
          <a:p>
            <a:r>
              <a:rPr lang="en-US" sz="1200" dirty="0"/>
              <a:t>            &lt;subfield code="d"&gt;1840-1893&lt;/subfield&gt;</a:t>
            </a:r>
          </a:p>
          <a:p>
            <a:r>
              <a:rPr lang="en-US" sz="1200" dirty="0"/>
              <a:t>            &lt;subfield code="2"&gt;LCNAMES&lt;/subfield&gt;</a:t>
            </a:r>
          </a:p>
          <a:p>
            <a:r>
              <a:rPr lang="en-US" sz="1200" dirty="0"/>
              <a:t>            &lt;subfield code="0"&gt;41-LIBRARY_OF_CONGRESS-n  79072979&lt;/subfield&gt;</a:t>
            </a:r>
          </a:p>
          <a:p>
            <a:r>
              <a:rPr lang="en-US" sz="1200" dirty="0"/>
              <a:t>            &lt;</a:t>
            </a:r>
            <a:r>
              <a:rPr lang="en-US" sz="1200" dirty="0">
                <a:solidFill>
                  <a:srgbClr val="FF0000"/>
                </a:solidFill>
              </a:rPr>
              <a:t>subfield code="9"&gt;N&lt;/subfield&gt;</a:t>
            </a:r>
          </a:p>
          <a:p>
            <a:r>
              <a:rPr lang="en-US" sz="1200" dirty="0"/>
              <a:t>          &lt;/</a:t>
            </a:r>
            <a:r>
              <a:rPr lang="en-US" sz="1200" dirty="0" err="1"/>
              <a:t>datafield</a:t>
            </a:r>
            <a:r>
              <a:rPr lang="en-US" sz="1200" dirty="0"/>
              <a:t>&gt;</a:t>
            </a:r>
          </a:p>
          <a:p>
            <a:r>
              <a:rPr lang="en-US" sz="1200" dirty="0" smtClean="0"/>
              <a:t>          </a:t>
            </a:r>
            <a:r>
              <a:rPr lang="en-US" sz="1200" dirty="0"/>
              <a:t>&lt;</a:t>
            </a:r>
            <a:r>
              <a:rPr lang="en-US" sz="1200" dirty="0" err="1"/>
              <a:t>datafield</a:t>
            </a:r>
            <a:r>
              <a:rPr lang="en-US" sz="1200" dirty="0"/>
              <a:t> tag="600" ind1="1" ind2="0"&gt;</a:t>
            </a:r>
          </a:p>
          <a:p>
            <a:r>
              <a:rPr lang="en-US" sz="1200" dirty="0"/>
              <a:t>            &lt;subfield code="a"&gt;</a:t>
            </a:r>
            <a:r>
              <a:rPr lang="az-Cyrl-AZ" sz="1200" dirty="0"/>
              <a:t>Чайковский, Петр Ильич,&lt;/</a:t>
            </a:r>
            <a:r>
              <a:rPr lang="en-US" sz="1200" dirty="0"/>
              <a:t>subfield&gt;</a:t>
            </a:r>
          </a:p>
          <a:p>
            <a:r>
              <a:rPr lang="en-US" sz="1200" dirty="0"/>
              <a:t>            &lt;subfield code="d"&gt;1840-1893&lt;/subfield&gt;</a:t>
            </a:r>
          </a:p>
          <a:p>
            <a:r>
              <a:rPr lang="en-US" sz="1200" dirty="0"/>
              <a:t>            &lt;subfield code="2"&gt;LCNAMES&lt;/subfield&gt;</a:t>
            </a:r>
          </a:p>
          <a:p>
            <a:r>
              <a:rPr lang="en-US" sz="1200" dirty="0"/>
              <a:t>            &lt;subfield code="0"&gt;41-LIBRARY_OF_CONGRESS-n  79072979&lt;/subfield&gt;</a:t>
            </a:r>
          </a:p>
          <a:p>
            <a:r>
              <a:rPr lang="en-US" sz="1200" dirty="0">
                <a:solidFill>
                  <a:srgbClr val="FF0000"/>
                </a:solidFill>
              </a:rPr>
              <a:t>            &lt;subfield code="9"&gt;N&lt;/subfield&gt;</a:t>
            </a:r>
          </a:p>
          <a:p>
            <a:r>
              <a:rPr lang="en-US" sz="1200" dirty="0"/>
              <a:t>          &lt;/</a:t>
            </a:r>
            <a:r>
              <a:rPr lang="en-US" sz="1200" dirty="0" err="1"/>
              <a:t>datafield</a:t>
            </a:r>
            <a:r>
              <a:rPr lang="en-US" sz="1200" dirty="0" smtClean="0"/>
              <a:t>&gt;</a:t>
            </a:r>
            <a:endParaRPr lang="en-US" sz="1200" dirty="0"/>
          </a:p>
        </p:txBody>
      </p:sp>
      <p:sp>
        <p:nvSpPr>
          <p:cNvPr id="4" name="Title 3"/>
          <p:cNvSpPr>
            <a:spLocks noGrp="1"/>
          </p:cNvSpPr>
          <p:nvPr>
            <p:ph type="title"/>
          </p:nvPr>
        </p:nvSpPr>
        <p:spPr/>
        <p:txBody>
          <a:bodyPr/>
          <a:lstStyle/>
          <a:p>
            <a:r>
              <a:rPr lang="en-US" dirty="0" smtClean="0"/>
              <a:t>The published record</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11" name="TextBox 10"/>
          <p:cNvSpPr txBox="1"/>
          <p:nvPr/>
        </p:nvSpPr>
        <p:spPr>
          <a:xfrm>
            <a:off x="6402415" y="1282331"/>
            <a:ext cx="2564163" cy="3139321"/>
          </a:xfrm>
          <a:prstGeom prst="rect">
            <a:avLst/>
          </a:prstGeom>
          <a:solidFill>
            <a:schemeClr val="bg1"/>
          </a:solidFill>
          <a:ln>
            <a:solidFill>
              <a:schemeClr val="tx1"/>
            </a:solidFill>
          </a:ln>
        </p:spPr>
        <p:txBody>
          <a:bodyPr wrap="square" rtlCol="0">
            <a:spAutoFit/>
          </a:bodyPr>
          <a:lstStyle/>
          <a:p>
            <a:r>
              <a:rPr lang="en-US" dirty="0" smtClean="0"/>
              <a:t>The differentiation using the subfield 9 Y or N allows the library to make normalization rules in Primo.</a:t>
            </a:r>
          </a:p>
          <a:p>
            <a:endParaRPr lang="en-US" dirty="0" smtClean="0"/>
          </a:p>
          <a:p>
            <a:r>
              <a:rPr lang="en-US" dirty="0" smtClean="0"/>
              <a:t>For example the library may wish to display headings with Y and index headings with Y or N.</a:t>
            </a:r>
            <a:endParaRPr lang="en-US" dirty="0"/>
          </a:p>
        </p:txBody>
      </p:sp>
    </p:spTree>
    <p:extLst>
      <p:ext uri="{BB962C8B-B14F-4D97-AF65-F5344CB8AC3E}">
        <p14:creationId xmlns:p14="http://schemas.microsoft.com/office/powerpoint/2010/main" val="3319570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4808</TotalTime>
  <Words>927</Words>
  <Application>Microsoft Office PowerPoint</Application>
  <PresentationFormat>On-screen Show (4:3)</PresentationFormat>
  <Paragraphs>128</Paragraphs>
  <Slides>20</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20</vt:i4>
      </vt:variant>
    </vt:vector>
  </HeadingPairs>
  <TitlesOfParts>
    <vt:vector size="29"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Publishing non-preferred terms to Primo</vt:lpstr>
      <vt:lpstr>PowerPoint Presentation</vt:lpstr>
      <vt:lpstr>The publishing profile</vt:lpstr>
      <vt:lpstr>PowerPoint Presentation</vt:lpstr>
      <vt:lpstr>The sample record</vt:lpstr>
      <vt:lpstr>PowerPoint Presentation</vt:lpstr>
      <vt:lpstr>The published record</vt:lpstr>
      <vt:lpstr>The published record</vt:lpstr>
      <vt:lpstr>The published record</vt:lpstr>
      <vt:lpstr>PowerPoint Presentation</vt:lpstr>
      <vt:lpstr>The results in Primo</vt:lpstr>
      <vt:lpstr>The results in Primo</vt:lpstr>
      <vt:lpstr>PowerPoint Presentation</vt:lpstr>
      <vt:lpstr>The broader and narrower term</vt:lpstr>
      <vt:lpstr>The broader and narrower term</vt:lpstr>
      <vt:lpstr>The broader and narrower term</vt:lpstr>
      <vt:lpstr>The broader and narrower term</vt:lpstr>
      <vt:lpstr>The broader and narrower term</vt:lpstr>
      <vt:lpstr>The broader and narrower term</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218</cp:revision>
  <dcterms:created xsi:type="dcterms:W3CDTF">2015-04-14T20:14:13Z</dcterms:created>
  <dcterms:modified xsi:type="dcterms:W3CDTF">2016-11-15T02:34:21Z</dcterms:modified>
</cp:coreProperties>
</file>