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6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89" r:id="rId2"/>
    <p:sldMasterId id="2147483800" r:id="rId3"/>
    <p:sldMasterId id="2147483821" r:id="rId4"/>
    <p:sldMasterId id="2147483839" r:id="rId5"/>
    <p:sldMasterId id="2147483854" r:id="rId6"/>
    <p:sldMasterId id="2147483932" r:id="rId7"/>
  </p:sldMasterIdLst>
  <p:notesMasterIdLst>
    <p:notesMasterId r:id="rId35"/>
  </p:notesMasterIdLst>
  <p:handoutMasterIdLst>
    <p:handoutMasterId r:id="rId36"/>
  </p:handoutMasterIdLst>
  <p:sldIdLst>
    <p:sldId id="391" r:id="rId8"/>
    <p:sldId id="505" r:id="rId9"/>
    <p:sldId id="393" r:id="rId10"/>
    <p:sldId id="501" r:id="rId11"/>
    <p:sldId id="506" r:id="rId12"/>
    <p:sldId id="525" r:id="rId13"/>
    <p:sldId id="517" r:id="rId14"/>
    <p:sldId id="494" r:id="rId15"/>
    <p:sldId id="520" r:id="rId16"/>
    <p:sldId id="504" r:id="rId17"/>
    <p:sldId id="521" r:id="rId18"/>
    <p:sldId id="518" r:id="rId19"/>
    <p:sldId id="456" r:id="rId20"/>
    <p:sldId id="507" r:id="rId21"/>
    <p:sldId id="508" r:id="rId22"/>
    <p:sldId id="510" r:id="rId23"/>
    <p:sldId id="522" r:id="rId24"/>
    <p:sldId id="511" r:id="rId25"/>
    <p:sldId id="513" r:id="rId26"/>
    <p:sldId id="523" r:id="rId27"/>
    <p:sldId id="524" r:id="rId28"/>
    <p:sldId id="512" r:id="rId29"/>
    <p:sldId id="514" r:id="rId30"/>
    <p:sldId id="519" r:id="rId31"/>
    <p:sldId id="515" r:id="rId32"/>
    <p:sldId id="516" r:id="rId33"/>
    <p:sldId id="50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A43"/>
    <a:srgbClr val="313133"/>
    <a:srgbClr val="003466"/>
    <a:srgbClr val="787878"/>
    <a:srgbClr val="646464"/>
    <a:srgbClr val="E6E6E6"/>
    <a:srgbClr val="DCDCDC"/>
    <a:srgbClr val="525254"/>
    <a:srgbClr val="B20837"/>
    <a:srgbClr val="056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07" autoAdjust="0"/>
    <p:restoredTop sz="94434" autoAdjust="0"/>
  </p:normalViewPr>
  <p:slideViewPr>
    <p:cSldViewPr snapToGrid="0" showGuides="1">
      <p:cViewPr varScale="1">
        <p:scale>
          <a:sx n="70" d="100"/>
          <a:sy n="70" d="100"/>
        </p:scale>
        <p:origin x="1710" y="72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F226F-8ED5-495D-A17F-2CD75E10BF0C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C4FF8-6ED0-4190-AEBB-5AD258308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3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2BA45-5BA8-4098-BC1A-EE8A5C9DAADA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BCF67-2B39-4494-9A46-CAA40423D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6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18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9590"/>
            <a:ext cx="9155957" cy="657014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62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95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44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utterstock_20188241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9203792" cy="5631322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56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05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1225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25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EE3A4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16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669" y="198033"/>
            <a:ext cx="1493429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819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23159863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5896251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D9432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44192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49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5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998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423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772" y="1954537"/>
            <a:ext cx="2568370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31313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6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36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key topic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91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key top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525254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1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1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42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1091" y="192870"/>
            <a:ext cx="1490472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971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40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825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346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2"/>
          <a:stretch/>
        </p:blipFill>
        <p:spPr>
          <a:xfrm>
            <a:off x="-1" y="-25393"/>
            <a:ext cx="9144001" cy="6605127"/>
          </a:xfrm>
          <a:prstGeom prst="rect">
            <a:avLst/>
          </a:prstGeom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1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296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424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89260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30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162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354"/>
            <a:ext cx="9168828" cy="657938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971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2" y="5768743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96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84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53" y="5995163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97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74189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62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605607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26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05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8" y="6055527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07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990551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46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8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75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989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496" y="605607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94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354"/>
            <a:ext cx="9155957" cy="6570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53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30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14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11" y="5860502"/>
            <a:ext cx="1606122" cy="66863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8887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54076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Yoel.Kortick@exlibrisgroup.com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381603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85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1553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48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874071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52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04767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55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419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585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29" y="1954537"/>
            <a:ext cx="2560056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1976545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0872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38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10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0574" y="198033"/>
            <a:ext cx="1491505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28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95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730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04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45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0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11" y="591421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0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1553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50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11" y="5860502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96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345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93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909" y="1954537"/>
            <a:ext cx="2568096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16402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53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6432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1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003466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7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7247" y="204731"/>
            <a:ext cx="1490474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13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3"/>
            <a:ext cx="1606122" cy="668633"/>
          </a:xfrm>
          <a:prstGeom prst="rect">
            <a:avLst/>
          </a:prstGeom>
        </p:spPr>
      </p:pic>
      <p:sp>
        <p:nvSpPr>
          <p:cNvPr id="12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471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60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42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76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3689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72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09379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8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63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496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890" y="1954537"/>
            <a:ext cx="2568133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652153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6043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41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01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Title 1"/>
          <p:cNvSpPr txBox="1">
            <a:spLocks/>
          </p:cNvSpPr>
          <p:nvPr userDrawn="1"/>
        </p:nvSpPr>
        <p:spPr>
          <a:xfrm>
            <a:off x="414045" y="46060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131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8021" y="204731"/>
            <a:ext cx="1489700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70144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1110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3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1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97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21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48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71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62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590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627" y="1954537"/>
            <a:ext cx="2570660" cy="256946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3434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167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90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EE3A4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6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3"/>
          <a:stretch/>
        </p:blipFill>
        <p:spPr>
          <a:xfrm>
            <a:off x="7164932" y="198033"/>
            <a:ext cx="1491166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22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1" y="5911102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2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11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24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71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8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38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7138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676" y="1954537"/>
            <a:ext cx="2574562" cy="256946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464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2964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55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4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669" y="198033"/>
            <a:ext cx="1493429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872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2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8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5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908" r:id="rId7"/>
    <p:sldLayoutId id="2147483909" r:id="rId8"/>
    <p:sldLayoutId id="2147483910" r:id="rId9"/>
    <p:sldLayoutId id="2147483929" r:id="rId10"/>
    <p:sldLayoutId id="2147483926" r:id="rId11"/>
    <p:sldLayoutId id="2147483720" r:id="rId12"/>
    <p:sldLayoutId id="2147483869" r:id="rId13"/>
    <p:sldLayoutId id="2147483728" r:id="rId14"/>
    <p:sldLayoutId id="2147483729" r:id="rId15"/>
    <p:sldLayoutId id="2147483730" r:id="rId16"/>
    <p:sldLayoutId id="2147483876" r:id="rId17"/>
    <p:sldLayoutId id="2147483820" r:id="rId18"/>
    <p:sldLayoutId id="2147483737" r:id="rId19"/>
    <p:sldLayoutId id="2147483918" r:id="rId20"/>
    <p:sldLayoutId id="2147483917" r:id="rId21"/>
    <p:sldLayoutId id="2147483912" r:id="rId22"/>
    <p:sldLayoutId id="2147483914" r:id="rId23"/>
    <p:sldLayoutId id="2147483915" r:id="rId24"/>
    <p:sldLayoutId id="2147483916" r:id="rId25"/>
    <p:sldLayoutId id="2147483927" r:id="rId26"/>
    <p:sldLayoutId id="2147483925" r:id="rId27"/>
    <p:sldLayoutId id="2147483741" r:id="rId28"/>
    <p:sldLayoutId id="2147483882" r:id="rId29"/>
    <p:sldLayoutId id="2147483884" r:id="rId30"/>
    <p:sldLayoutId id="2147483919" r:id="rId31"/>
    <p:sldLayoutId id="2147483920" r:id="rId32"/>
    <p:sldLayoutId id="2147483883" r:id="rId33"/>
    <p:sldLayoutId id="2147483921" r:id="rId34"/>
    <p:sldLayoutId id="2147483922" r:id="rId35"/>
    <p:sldLayoutId id="2147483923" r:id="rId36"/>
    <p:sldLayoutId id="2147483928" r:id="rId37"/>
    <p:sldLayoutId id="2147483924" r:id="rId38"/>
    <p:sldLayoutId id="2147483942" r:id="rId3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886" r:id="rId2"/>
    <p:sldLayoutId id="2147483892" r:id="rId3"/>
    <p:sldLayoutId id="2147483791" r:id="rId4"/>
    <p:sldLayoutId id="2147483870" r:id="rId5"/>
    <p:sldLayoutId id="2147483793" r:id="rId6"/>
    <p:sldLayoutId id="2147483794" r:id="rId7"/>
    <p:sldLayoutId id="2147483795" r:id="rId8"/>
    <p:sldLayoutId id="2147483836" r:id="rId9"/>
    <p:sldLayoutId id="2147483903" r:id="rId10"/>
    <p:sldLayoutId id="2147483797" r:id="rId11"/>
    <p:sldLayoutId id="2147483799" r:id="rId12"/>
    <p:sldLayoutId id="2147483887" r:id="rId13"/>
    <p:sldLayoutId id="214748388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6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89" r:id="rId2"/>
    <p:sldLayoutId id="2147483890" r:id="rId3"/>
    <p:sldLayoutId id="2147483802" r:id="rId4"/>
    <p:sldLayoutId id="2147483811" r:id="rId5"/>
    <p:sldLayoutId id="2147483804" r:id="rId6"/>
    <p:sldLayoutId id="2147483805" r:id="rId7"/>
    <p:sldLayoutId id="2147483806" r:id="rId8"/>
    <p:sldLayoutId id="2147483837" r:id="rId9"/>
    <p:sldLayoutId id="2147483904" r:id="rId10"/>
    <p:sldLayoutId id="2147483808" r:id="rId11"/>
    <p:sldLayoutId id="2147483810" r:id="rId12"/>
    <p:sldLayoutId id="2147483893" r:id="rId13"/>
    <p:sldLayoutId id="214748389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6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23" r:id="rId3"/>
    <p:sldLayoutId id="2147483827" r:id="rId4"/>
    <p:sldLayoutId id="2147483828" r:id="rId5"/>
    <p:sldLayoutId id="2147483829" r:id="rId6"/>
    <p:sldLayoutId id="2147483838" r:id="rId7"/>
    <p:sldLayoutId id="2147483831" r:id="rId8"/>
    <p:sldLayoutId id="2147483832" r:id="rId9"/>
    <p:sldLayoutId id="2147483834" r:id="rId10"/>
    <p:sldLayoutId id="214748389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תמונה 12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6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98" r:id="rId2"/>
    <p:sldLayoutId id="2147483899" r:id="rId3"/>
    <p:sldLayoutId id="2147483841" r:id="rId4"/>
    <p:sldLayoutId id="2147483845" r:id="rId5"/>
    <p:sldLayoutId id="2147483846" r:id="rId6"/>
    <p:sldLayoutId id="2147483847" r:id="rId7"/>
    <p:sldLayoutId id="2147483848" r:id="rId8"/>
    <p:sldLayoutId id="2147483905" r:id="rId9"/>
    <p:sldLayoutId id="2147483851" r:id="rId10"/>
    <p:sldLayoutId id="2147483853" r:id="rId11"/>
    <p:sldLayoutId id="214748393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91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901" r:id="rId2"/>
    <p:sldLayoutId id="2147483856" r:id="rId3"/>
    <p:sldLayoutId id="2147483860" r:id="rId4"/>
    <p:sldLayoutId id="2147483861" r:id="rId5"/>
    <p:sldLayoutId id="2147483862" r:id="rId6"/>
    <p:sldLayoutId id="2147483863" r:id="rId7"/>
    <p:sldLayoutId id="2147483907" r:id="rId8"/>
    <p:sldLayoutId id="2147483866" r:id="rId9"/>
    <p:sldLayoutId id="2147483868" r:id="rId10"/>
    <p:sldLayoutId id="214748390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5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7" r:id="rId4"/>
    <p:sldLayoutId id="2147483938" r:id="rId5"/>
    <p:sldLayoutId id="2147483939" r:id="rId6"/>
    <p:sldLayoutId id="214748394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www.loc.gov/marc/bibliographic/bd01x09x.html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exlibrisgroup.com/resources/MARC21%20extensions%20Germany.xml" TargetMode="External"/><Relationship Id="rId2" Type="http://schemas.openxmlformats.org/officeDocument/2006/relationships/hyperlink" Target="https://knowledge.exlibrisgroup.com/@api/deki/files/57504/marc_extension_for_019_and_029_sample.xml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knowledge.exlibrisgroup.com/Alma/Product_Documentation/Alma_Online_Help_(English)/Resource_Management/080Configuring_Resource_Management/Configuring_Cataloging#Extension_Pack_.xml_File_Example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exlibrisgroup.com/blog/How-to-add-German-BSZ-extension-pack" TargetMode="External"/><Relationship Id="rId2" Type="http://schemas.openxmlformats.org/officeDocument/2006/relationships/hyperlink" Target="http://knowledge.exlibrisgroup.com/Alma/Product_Documentation/Alma_Online_Help_%28English%29/Resource_Management/Configuring_Resource_Management/Configuring_Cataloging#Editing_MARC-Based_Profiles_with_Extension_Packs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knowledge.exlibrisgroup.com/@api/deki/files/57504/marc_extension_for_019_and_029_sample.x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la.gov.au/librariesaustralia/services/cataloguing/marc-output/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clc.org/bibformats/en/0xx/029.html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upload.wikimedia.org/wikipedia/commons/c/c6/Vienna_University_of_Technology_DSC11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1"/>
            <a:ext cx="9144000" cy="588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69225" y="8108295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http://pds.exblog.jp/pds/1/201010/12/50/d0162650_4111788.jpg</a:t>
            </a:r>
          </a:p>
        </p:txBody>
      </p:sp>
      <p:sp>
        <p:nvSpPr>
          <p:cNvPr id="4" name="מלבן 9"/>
          <p:cNvSpPr/>
          <p:nvPr/>
        </p:nvSpPr>
        <p:spPr>
          <a:xfrm>
            <a:off x="1149857" y="5337467"/>
            <a:ext cx="6848046" cy="4991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26274" y="5964092"/>
            <a:ext cx="5687968" cy="4779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Yoel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Kortick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| </a:t>
            </a:r>
            <a:r>
              <a:rPr lang="en-US" dirty="0" smtClean="0">
                <a:solidFill>
                  <a:schemeClr val="bg1"/>
                </a:solidFill>
              </a:rPr>
              <a:t>Senior Librarian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49857" y="5279104"/>
            <a:ext cx="6933063" cy="485587"/>
          </a:xfrm>
        </p:spPr>
        <p:txBody>
          <a:bodyPr/>
          <a:lstStyle/>
          <a:p>
            <a:r>
              <a:rPr lang="en-US" dirty="0" smtClean="0"/>
              <a:t>MARC extensions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648" y="6625148"/>
            <a:ext cx="679658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err="1">
                <a:solidFill>
                  <a:schemeClr val="bg1"/>
                </a:solidFill>
              </a:rPr>
              <a:t>Technische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Universität</a:t>
            </a:r>
            <a:r>
              <a:rPr lang="en-US" sz="700" dirty="0">
                <a:solidFill>
                  <a:schemeClr val="bg1"/>
                </a:solidFill>
              </a:rPr>
              <a:t> Wien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648" y="6500395"/>
            <a:ext cx="679658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https://upload.wikimedia.org/wikipedia/commons/c/c6/Vienna_University_of_Technology_DSC1189.jpg</a:t>
            </a:r>
          </a:p>
        </p:txBody>
      </p:sp>
    </p:spTree>
    <p:extLst>
      <p:ext uri="{BB962C8B-B14F-4D97-AF65-F5344CB8AC3E}">
        <p14:creationId xmlns:p14="http://schemas.microsoft.com/office/powerpoint/2010/main" val="296535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where customization is needed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48423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dirty="0" smtClean="0"/>
              <a:t>Neither the 019 or the 029 are official MARC fields and therefore </a:t>
            </a:r>
            <a:r>
              <a:rPr lang="en-US" dirty="0" smtClean="0"/>
              <a:t>do </a:t>
            </a:r>
            <a:r>
              <a:rPr lang="en-US" dirty="0"/>
              <a:t>not appear in the </a:t>
            </a:r>
            <a:r>
              <a:rPr lang="en-US" dirty="0" smtClean="0"/>
              <a:t>official list of 01X-09X fields as published by LOC </a:t>
            </a:r>
            <a:r>
              <a:rPr lang="en-US" dirty="0" smtClean="0">
                <a:hlinkClick r:id="rId2"/>
              </a:rPr>
              <a:t>here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517" y="2443466"/>
            <a:ext cx="6396824" cy="36161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36478" y="3562070"/>
            <a:ext cx="8734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 019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6478" y="5324720"/>
            <a:ext cx="8734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 029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54988" y="5835571"/>
            <a:ext cx="988828" cy="1598"/>
          </a:xfrm>
          <a:prstGeom prst="straightConnector1">
            <a:avLst/>
          </a:prstGeom>
          <a:ln w="38100">
            <a:solidFill>
              <a:srgbClr val="EE3A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54988" y="3963648"/>
            <a:ext cx="0" cy="136569"/>
          </a:xfrm>
          <a:prstGeom prst="straightConnector1">
            <a:avLst/>
          </a:prstGeom>
          <a:ln w="38100">
            <a:solidFill>
              <a:srgbClr val="EE3A4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7260" y="4077281"/>
            <a:ext cx="988828" cy="1598"/>
          </a:xfrm>
          <a:prstGeom prst="straightConnector1">
            <a:avLst/>
          </a:prstGeom>
          <a:ln w="38100">
            <a:solidFill>
              <a:srgbClr val="EE3A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57260" y="5712834"/>
            <a:ext cx="0" cy="136569"/>
          </a:xfrm>
          <a:prstGeom prst="straightConnector1">
            <a:avLst/>
          </a:prstGeom>
          <a:ln w="38100">
            <a:solidFill>
              <a:srgbClr val="EE3A4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20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180" y="2912397"/>
            <a:ext cx="5830441" cy="33514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where customization is needed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48423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dirty="0" smtClean="0"/>
              <a:t>Similarly, the 019 and 029 are not in the official MARC 21 bibliographic profile of Alma.  Therefore when a record is saved with one or both of these fields the following warning will be received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307335" y="4611195"/>
            <a:ext cx="988828" cy="1598"/>
          </a:xfrm>
          <a:prstGeom prst="straightConnector1">
            <a:avLst/>
          </a:prstGeom>
          <a:ln w="38100">
            <a:solidFill>
              <a:srgbClr val="EE3A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293688" y="3741738"/>
            <a:ext cx="988828" cy="1598"/>
          </a:xfrm>
          <a:prstGeom prst="straightConnector1">
            <a:avLst/>
          </a:prstGeom>
          <a:ln w="38100">
            <a:solidFill>
              <a:srgbClr val="EE3A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662180" y="5145206"/>
            <a:ext cx="2786990" cy="5488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678100" y="5693393"/>
            <a:ext cx="2786990" cy="5488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7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32" y="869619"/>
            <a:ext cx="1126599" cy="54629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2072" y="1204045"/>
            <a:ext cx="4892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Introduction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392072" y="2359492"/>
            <a:ext cx="6209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Two examples where customization is needed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392071" y="3375663"/>
            <a:ext cx="6209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Adding a field with an extension pack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392071" y="4490700"/>
            <a:ext cx="6209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Tentative future developments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0942" y="6373504"/>
            <a:ext cx="35757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https://slidemodel.com/templates/animated-rainbow-business-powerpoint-template/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7599" y="6343546"/>
            <a:ext cx="481766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http://image.shutterstock.com/z/stock-photo-business-hand-writing-blank-agenda-list-130255148.jpg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052560" cy="750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175" y="27010"/>
            <a:ext cx="3171825" cy="14668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1632" y="5254580"/>
            <a:ext cx="1126599" cy="1077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392071" y="3375663"/>
            <a:ext cx="4751152" cy="4616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918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field with an extension pack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4527733"/>
          </a:xfrm>
        </p:spPr>
        <p:txBody>
          <a:bodyPr>
            <a:normAutofit/>
          </a:bodyPr>
          <a:lstStyle/>
          <a:p>
            <a:r>
              <a:rPr lang="en-US" dirty="0" smtClean="0"/>
              <a:t>Step 1 is to take </a:t>
            </a:r>
            <a:r>
              <a:rPr lang="en-US" dirty="0" smtClean="0">
                <a:hlinkClick r:id="rId2"/>
              </a:rPr>
              <a:t>sample </a:t>
            </a:r>
            <a:r>
              <a:rPr lang="en-US" dirty="0" smtClean="0">
                <a:hlinkClick r:id="rId2"/>
              </a:rPr>
              <a:t>MARC 21 xml extension </a:t>
            </a:r>
            <a:r>
              <a:rPr lang="en-US" dirty="0" smtClean="0">
                <a:hlinkClick r:id="rId2"/>
              </a:rPr>
              <a:t>pack file </a:t>
            </a:r>
            <a:r>
              <a:rPr lang="en-US" dirty="0" smtClean="0"/>
              <a:t>in this presentation, or a different version from </a:t>
            </a:r>
            <a:r>
              <a:rPr lang="en-US" dirty="0" smtClean="0"/>
              <a:t>one of the following two locations: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hlinkClick r:id="rId3"/>
              </a:rPr>
              <a:t>Example from Developers Network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hlinkClick r:id="rId4"/>
              </a:rPr>
              <a:t>Example from On Line Help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7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387" y="1778721"/>
            <a:ext cx="6439799" cy="46107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an extension pack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836049"/>
          </a:xfrm>
        </p:spPr>
        <p:txBody>
          <a:bodyPr>
            <a:normAutofit/>
          </a:bodyPr>
          <a:lstStyle/>
          <a:p>
            <a:r>
              <a:rPr lang="en-US" dirty="0" smtClean="0"/>
              <a:t>Step 2 is to edit the file to accommodate the desired changes to the MARC 21 profile.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44804" y="1778721"/>
            <a:ext cx="1107583" cy="360609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77790" y="2485418"/>
            <a:ext cx="3445338" cy="360609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42197" y="5099330"/>
            <a:ext cx="5610190" cy="1083105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6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16" y="2465457"/>
            <a:ext cx="7594520" cy="31983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an extension pack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969539"/>
          </a:xfrm>
        </p:spPr>
        <p:txBody>
          <a:bodyPr>
            <a:normAutofit/>
          </a:bodyPr>
          <a:lstStyle/>
          <a:p>
            <a:r>
              <a:rPr lang="en-US" dirty="0" smtClean="0"/>
              <a:t>For </a:t>
            </a:r>
            <a:r>
              <a:rPr lang="en-US" dirty="0" smtClean="0"/>
              <a:t>029 field, for example, </a:t>
            </a:r>
            <a:r>
              <a:rPr lang="en-US" dirty="0" smtClean="0"/>
              <a:t>the section for </a:t>
            </a:r>
            <a:r>
              <a:rPr lang="en-US" dirty="0" smtClean="0"/>
              <a:t>subfields will </a:t>
            </a:r>
            <a:r>
              <a:rPr lang="en-US" dirty="0" smtClean="0"/>
              <a:t>be defined in the following format: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41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86" y="2586442"/>
            <a:ext cx="8686800" cy="18957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an extension pack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6"/>
            <a:ext cx="8282085" cy="965502"/>
          </a:xfrm>
        </p:spPr>
        <p:txBody>
          <a:bodyPr>
            <a:normAutofit/>
          </a:bodyPr>
          <a:lstStyle/>
          <a:p>
            <a:r>
              <a:rPr lang="en-US" dirty="0" smtClean="0"/>
              <a:t>Step 3 is to add the file as an extension pack to the bibliographic profile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26970" y="4103433"/>
            <a:ext cx="1115776" cy="378726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8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44" y="2325472"/>
            <a:ext cx="8229600" cy="25199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an extension pack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6"/>
            <a:ext cx="8282085" cy="965502"/>
          </a:xfrm>
        </p:spPr>
        <p:txBody>
          <a:bodyPr>
            <a:normAutofit/>
          </a:bodyPr>
          <a:lstStyle/>
          <a:p>
            <a:r>
              <a:rPr lang="en-US" dirty="0" smtClean="0"/>
              <a:t>Step 3 is to add the file as an extension pack to the bibliographic profile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580353" y="2325472"/>
            <a:ext cx="1115776" cy="378726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1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10" y="3172844"/>
            <a:ext cx="8229600" cy="9270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an extension pack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689829"/>
          </a:xfrm>
        </p:spPr>
        <p:txBody>
          <a:bodyPr>
            <a:normAutofit/>
          </a:bodyPr>
          <a:lstStyle/>
          <a:p>
            <a:r>
              <a:rPr lang="en-US" dirty="0" smtClean="0"/>
              <a:t>The extension is successfully loaded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119211" y="3249173"/>
            <a:ext cx="741447" cy="315422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88677" y="1973534"/>
            <a:ext cx="193934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Click “Deploy” after the file is loaded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479814" y="2503476"/>
            <a:ext cx="20242" cy="745697"/>
          </a:xfrm>
          <a:prstGeom prst="straightConnector1">
            <a:avLst/>
          </a:prstGeom>
          <a:ln w="38100">
            <a:solidFill>
              <a:srgbClr val="EE3A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7928019" y="2503476"/>
            <a:ext cx="572037" cy="3698"/>
          </a:xfrm>
          <a:prstGeom prst="straightConnector1">
            <a:avLst/>
          </a:prstGeom>
          <a:ln w="38100">
            <a:solidFill>
              <a:srgbClr val="EE3A4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12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86" y="2087758"/>
            <a:ext cx="8229600" cy="9204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59" y="3702860"/>
            <a:ext cx="8229600" cy="9353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an extension pack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68982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019 and 029 fields have </a:t>
            </a:r>
            <a:r>
              <a:rPr lang="en-US" dirty="0" smtClean="0"/>
              <a:t>been added to the profile with definitions from the extension pack xml file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14044" y="2364896"/>
            <a:ext cx="2578853" cy="269121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6316" y="4018554"/>
            <a:ext cx="2578853" cy="269121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2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32" y="869619"/>
            <a:ext cx="1126599" cy="54629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2072" y="1204045"/>
            <a:ext cx="4892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Introduction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392072" y="2359492"/>
            <a:ext cx="6209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Two examples where customization is needed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392071" y="3375663"/>
            <a:ext cx="6209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Adding a field with an extension pack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392071" y="4490700"/>
            <a:ext cx="6209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Tentative future developments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0942" y="6373504"/>
            <a:ext cx="35757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https://slidemodel.com/templates/animated-rainbow-business-powerpoint-template/</a:t>
            </a:r>
          </a:p>
        </p:txBody>
      </p:sp>
      <p:sp>
        <p:nvSpPr>
          <p:cNvPr id="7" name="Rectangle 6"/>
          <p:cNvSpPr/>
          <p:nvPr/>
        </p:nvSpPr>
        <p:spPr>
          <a:xfrm>
            <a:off x="1392071" y="1229034"/>
            <a:ext cx="1763253" cy="4753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657599" y="6343546"/>
            <a:ext cx="481766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http://image.shutterstock.com/z/stock-photo-business-hand-writing-blank-agenda-list-130255148.jpg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052560" cy="750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175" y="27010"/>
            <a:ext cx="3171825" cy="14668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1632" y="5254580"/>
            <a:ext cx="1126599" cy="1077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9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29" y="1738420"/>
            <a:ext cx="8229600" cy="38356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an extension pack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68982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019 and 029 fields have </a:t>
            </a:r>
            <a:r>
              <a:rPr lang="en-US" dirty="0" smtClean="0"/>
              <a:t>been added to the profile with definitions from the extension pack xml file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1631" y="1738420"/>
            <a:ext cx="2578853" cy="269121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9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3" y="1738420"/>
            <a:ext cx="8229600" cy="42833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an extension pack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68982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019 and 029 fields have </a:t>
            </a:r>
            <a:r>
              <a:rPr lang="en-US" dirty="0" smtClean="0"/>
              <a:t>been added to the profile with definitions from the extension pack xml file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1631" y="1738420"/>
            <a:ext cx="2578853" cy="269121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472" y="1845783"/>
            <a:ext cx="7006517" cy="42309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an extension pack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68982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And now there is no error message for the </a:t>
            </a:r>
            <a:r>
              <a:rPr lang="en-US" dirty="0" smtClean="0"/>
              <a:t>019 or 029 </a:t>
            </a:r>
            <a:r>
              <a:rPr lang="en-US" dirty="0" smtClean="0"/>
              <a:t>field because </a:t>
            </a:r>
            <a:r>
              <a:rPr lang="en-US" dirty="0" smtClean="0"/>
              <a:t>they are a </a:t>
            </a:r>
            <a:r>
              <a:rPr lang="en-US" dirty="0" smtClean="0"/>
              <a:t>“legal” part of the bibliographic profile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64671" y="2509809"/>
            <a:ext cx="4198899" cy="328925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05335" y="3491566"/>
            <a:ext cx="4281065" cy="357103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32866" y="4250721"/>
            <a:ext cx="359476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presence of a 019 or 029 does not cause a warning message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99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an extension pack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3072420"/>
          </a:xfrm>
        </p:spPr>
        <p:txBody>
          <a:bodyPr>
            <a:normAutofit/>
          </a:bodyPr>
          <a:lstStyle/>
          <a:p>
            <a:r>
              <a:rPr lang="en-US" dirty="0" smtClean="0"/>
              <a:t>Note: In the case of a consortial setup depending on configuration the extension pack may be needed to be added in the network institution to influence the consortial member institutions.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12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32" y="869619"/>
            <a:ext cx="1126599" cy="54629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2072" y="1204045"/>
            <a:ext cx="4892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Introduction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392072" y="2359492"/>
            <a:ext cx="6209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Two examples where customization is needed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392071" y="3375663"/>
            <a:ext cx="6209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Adding a field with an extension pack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392071" y="4490700"/>
            <a:ext cx="6209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Tentative future developments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0942" y="6373504"/>
            <a:ext cx="35757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https://slidemodel.com/templates/animated-rainbow-business-powerpoint-template/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7599" y="6343546"/>
            <a:ext cx="481766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http://image.shutterstock.com/z/stock-photo-business-hand-writing-blank-agenda-list-130255148.jpg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052560" cy="750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175" y="27010"/>
            <a:ext cx="3171825" cy="14668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1632" y="5254580"/>
            <a:ext cx="1126599" cy="1077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392070" y="4521881"/>
            <a:ext cx="4067033" cy="4616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781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86" y="2586442"/>
            <a:ext cx="8686800" cy="18957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Tentative future developments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51407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It will be </a:t>
            </a:r>
            <a:r>
              <a:rPr lang="en-US" dirty="0" smtClean="0"/>
              <a:t>tentatively possible </a:t>
            </a:r>
            <a:r>
              <a:rPr lang="en-US" dirty="0" smtClean="0"/>
              <a:t>to download the extension pack file from the bibliographic profile for purposes of editing </a:t>
            </a:r>
            <a:r>
              <a:rPr lang="en-US" dirty="0"/>
              <a:t>and reloading (</a:t>
            </a:r>
            <a:r>
              <a:rPr lang="en-US" b="1" dirty="0"/>
              <a:t>internal</a:t>
            </a:r>
            <a:r>
              <a:rPr lang="en-US" dirty="0"/>
              <a:t>: 2017 Q1 URM-45100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454786" y="4056845"/>
            <a:ext cx="935353" cy="3473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40935" y="5550794"/>
            <a:ext cx="271744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New option to download file will be added here, will be part of sharing option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494728" y="4269502"/>
            <a:ext cx="377523" cy="13110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872252" y="4200026"/>
            <a:ext cx="582534" cy="9196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74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86" y="2586442"/>
            <a:ext cx="8686800" cy="18957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5454786" y="4056845"/>
            <a:ext cx="935353" cy="3473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494728" y="4269502"/>
            <a:ext cx="377523" cy="13110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Tentative future developments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514077"/>
          </a:xfrm>
        </p:spPr>
        <p:txBody>
          <a:bodyPr>
            <a:normAutofit/>
          </a:bodyPr>
          <a:lstStyle/>
          <a:p>
            <a:r>
              <a:rPr lang="en-US" dirty="0" smtClean="0"/>
              <a:t>It will be </a:t>
            </a:r>
            <a:r>
              <a:rPr lang="en-US" dirty="0" smtClean="0"/>
              <a:t>possible </a:t>
            </a:r>
            <a:r>
              <a:rPr lang="en-US" dirty="0" smtClean="0"/>
              <a:t>to share the extension pack file with the community as well as copy a file from the community </a:t>
            </a:r>
            <a:r>
              <a:rPr lang="en-US" dirty="0"/>
              <a:t>(</a:t>
            </a:r>
            <a:r>
              <a:rPr lang="en-US" b="1" dirty="0"/>
              <a:t>internal</a:t>
            </a:r>
            <a:r>
              <a:rPr lang="en-US" dirty="0"/>
              <a:t>: 2017 Q1 </a:t>
            </a:r>
            <a:r>
              <a:rPr lang="en-US" dirty="0" smtClean="0"/>
              <a:t>URM-45100)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40935" y="5550794"/>
            <a:ext cx="271744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New option to share file will be added here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872252" y="4200026"/>
            <a:ext cx="582534" cy="9196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06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upload.wikimedia.org/wikipedia/commons/c/c6/Vienna_University_of_Technology_DSC11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1"/>
            <a:ext cx="9144000" cy="588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69225" y="8108295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http://pds.exblog.jp/pds/1/201010/12/50/d0162650_4111788.jpg</a:t>
            </a:r>
          </a:p>
        </p:txBody>
      </p:sp>
      <p:sp>
        <p:nvSpPr>
          <p:cNvPr id="4" name="מלבן 9"/>
          <p:cNvSpPr/>
          <p:nvPr/>
        </p:nvSpPr>
        <p:spPr>
          <a:xfrm>
            <a:off x="1149857" y="4842860"/>
            <a:ext cx="6848046" cy="10228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49857" y="4856469"/>
            <a:ext cx="6933063" cy="1094845"/>
          </a:xfrm>
        </p:spPr>
        <p:txBody>
          <a:bodyPr/>
          <a:lstStyle/>
          <a:p>
            <a:r>
              <a:rPr lang="en-US" dirty="0" smtClean="0"/>
              <a:t>Thank you</a:t>
            </a:r>
            <a:br>
              <a:rPr lang="en-US" dirty="0" smtClean="0"/>
            </a:br>
            <a:r>
              <a:rPr lang="en-US" dirty="0" smtClean="0"/>
              <a:t>yoel.Kortick@exlibrisgroup.com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648" y="6625148"/>
            <a:ext cx="679658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err="1">
                <a:solidFill>
                  <a:schemeClr val="bg1"/>
                </a:solidFill>
              </a:rPr>
              <a:t>Technische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r>
              <a:rPr lang="en-US" sz="700" dirty="0" err="1">
                <a:solidFill>
                  <a:schemeClr val="bg1"/>
                </a:solidFill>
              </a:rPr>
              <a:t>Universität</a:t>
            </a:r>
            <a:r>
              <a:rPr lang="en-US" sz="700" dirty="0">
                <a:solidFill>
                  <a:schemeClr val="bg1"/>
                </a:solidFill>
              </a:rPr>
              <a:t> Wien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648" y="6500395"/>
            <a:ext cx="679658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https://upload.wikimedia.org/wikipedia/commons/c/c6/Vienna_University_of_Technology_DSC1189.jpg</a:t>
            </a:r>
          </a:p>
        </p:txBody>
      </p:sp>
    </p:spTree>
    <p:extLst>
      <p:ext uri="{BB962C8B-B14F-4D97-AF65-F5344CB8AC3E}">
        <p14:creationId xmlns:p14="http://schemas.microsoft.com/office/powerpoint/2010/main" val="164016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5" y="3250145"/>
            <a:ext cx="8282085" cy="293229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dirty="0"/>
              <a:t>In </a:t>
            </a:r>
            <a:r>
              <a:rPr lang="en-US" dirty="0" smtClean="0"/>
              <a:t>addition to this presentation it is recommended to see the following:</a:t>
            </a:r>
            <a:br>
              <a:rPr lang="en-US" dirty="0" smtClean="0"/>
            </a:b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hlinkClick r:id="rId2"/>
              </a:rPr>
              <a:t>Editing </a:t>
            </a:r>
            <a:r>
              <a:rPr lang="en-US" dirty="0">
                <a:hlinkClick r:id="rId2"/>
              </a:rPr>
              <a:t>MARC-Based Profiles with Extension </a:t>
            </a:r>
            <a:r>
              <a:rPr lang="en-US" dirty="0" smtClean="0">
                <a:hlinkClick r:id="rId2"/>
              </a:rPr>
              <a:t>Packs</a:t>
            </a:r>
            <a:r>
              <a:rPr lang="en-US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hlinkClick r:id="rId3"/>
              </a:rPr>
              <a:t>How </a:t>
            </a:r>
            <a:r>
              <a:rPr lang="en-US" dirty="0">
                <a:hlinkClick r:id="rId3"/>
              </a:rPr>
              <a:t>to add German BSZ extension </a:t>
            </a:r>
            <a:r>
              <a:rPr lang="en-US" dirty="0" smtClean="0">
                <a:hlinkClick r:id="rId3"/>
              </a:rPr>
              <a:t>pack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32516" y="1012765"/>
            <a:ext cx="8282085" cy="1402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sample MARC extension xml file used in this presentation may be downloaded </a:t>
            </a:r>
            <a:r>
              <a:rPr lang="en-US" dirty="0" smtClean="0">
                <a:hlinkClick r:id="rId4"/>
              </a:rPr>
              <a:t>here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50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4"/>
            <a:ext cx="8282085" cy="566107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smtClean="0"/>
              <a:t>Alma comes “Out of the box” with standard MARC 21 profiles for bibliographic, authority and holdings records</a:t>
            </a:r>
          </a:p>
          <a:p>
            <a:r>
              <a:rPr lang="en-US" dirty="0" smtClean="0"/>
              <a:t>These profiles are in accordance with the official MARC 21 standards.</a:t>
            </a:r>
          </a:p>
          <a:p>
            <a:r>
              <a:rPr lang="en-US" dirty="0" smtClean="0"/>
              <a:t>In some cases, however, a library may wish to adjust the MARC 21 profiles.</a:t>
            </a:r>
          </a:p>
          <a:p>
            <a:r>
              <a:rPr lang="en-US" dirty="0" smtClean="0"/>
              <a:t>This may be due to, for example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The sharing of records with another organization which catalogs records in a manner which differs from the standard MARC 21 rules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Local regional uses of MARC which differ from the standard MARC 21 rules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3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29" y="3195625"/>
            <a:ext cx="8229600" cy="31376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4"/>
            <a:ext cx="8282085" cy="2801965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 smtClean="0"/>
              <a:t>In order to change the “Out of the box” MARC 21 profile it is possible to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Manually change the field(s) one by one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Add an extension pack and globally change one or many fields via an input file</a:t>
            </a:r>
          </a:p>
          <a:p>
            <a:r>
              <a:rPr lang="en-US" sz="2400" dirty="0" smtClean="0"/>
              <a:t>This presentation will deal with the use of the extension pack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18832" y="5380053"/>
            <a:ext cx="102325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Option 1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464010" y="6036936"/>
            <a:ext cx="988828" cy="1598"/>
          </a:xfrm>
          <a:prstGeom prst="straightConnector1">
            <a:avLst/>
          </a:prstGeom>
          <a:ln w="38100">
            <a:solidFill>
              <a:srgbClr val="EE3A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107660" y="5790330"/>
            <a:ext cx="1356350" cy="248204"/>
          </a:xfrm>
          <a:prstGeom prst="straightConnector1">
            <a:avLst/>
          </a:prstGeom>
          <a:ln w="38100">
            <a:solidFill>
              <a:srgbClr val="EE3A4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30460" y="3789211"/>
            <a:ext cx="102325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Option 2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450362" y="4038362"/>
            <a:ext cx="90750" cy="493434"/>
          </a:xfrm>
          <a:prstGeom prst="straightConnector1">
            <a:avLst/>
          </a:prstGeom>
          <a:ln w="38100">
            <a:solidFill>
              <a:srgbClr val="EE3A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3"/>
          </p:cNvCxnSpPr>
          <p:nvPr/>
        </p:nvCxnSpPr>
        <p:spPr>
          <a:xfrm>
            <a:off x="5653717" y="3973877"/>
            <a:ext cx="784050" cy="81569"/>
          </a:xfrm>
          <a:prstGeom prst="straightConnector1">
            <a:avLst/>
          </a:prstGeom>
          <a:ln w="38100">
            <a:solidFill>
              <a:srgbClr val="EE3A4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045742" y="4531796"/>
            <a:ext cx="1010151" cy="3813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452838" y="5853875"/>
            <a:ext cx="653932" cy="2103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7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4"/>
            <a:ext cx="8282085" cy="2801965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dirty="0" smtClean="0"/>
              <a:t>Note that in this presentation we are adding the MARC extension for the MARC </a:t>
            </a:r>
            <a:r>
              <a:rPr lang="en-US" dirty="0" smtClean="0"/>
              <a:t>21 </a:t>
            </a:r>
            <a:r>
              <a:rPr lang="en-US" dirty="0" smtClean="0"/>
              <a:t>bibliographic profile.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However, it is also possible to add extension files for the other metadata configuration profiles.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8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32" y="869619"/>
            <a:ext cx="1126599" cy="54629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2072" y="1204045"/>
            <a:ext cx="4892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Introduction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392072" y="2359492"/>
            <a:ext cx="6209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where </a:t>
            </a:r>
            <a:r>
              <a:rPr lang="en-US" sz="2400" dirty="0" smtClean="0"/>
              <a:t>customization is needed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392071" y="3375663"/>
            <a:ext cx="6209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Adding a field with an extension pack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392071" y="4490700"/>
            <a:ext cx="6209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Tentative future developments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0942" y="6373504"/>
            <a:ext cx="35757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https://slidemodel.com/templates/animated-rainbow-business-powerpoint-template/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7599" y="6343546"/>
            <a:ext cx="481766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http://image.shutterstock.com/z/stock-photo-business-hand-writing-blank-agenda-list-130255148.jpg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052560" cy="750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175" y="27010"/>
            <a:ext cx="3171825" cy="14668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1632" y="5254580"/>
            <a:ext cx="1126599" cy="1077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392071" y="2346660"/>
            <a:ext cx="5871614" cy="4753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51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where customization is needed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4"/>
            <a:ext cx="8282085" cy="56208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smtClean="0"/>
              <a:t>A region of libraries might use the bibliographic </a:t>
            </a:r>
            <a:r>
              <a:rPr lang="en-US" dirty="0" smtClean="0"/>
              <a:t>019 as a matching field for a national database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For example this is done by libraries in Australia, and the 019 is used to match against records in the </a:t>
            </a:r>
            <a:r>
              <a:rPr lang="en-US" dirty="0"/>
              <a:t>Australian National Bibliographic Database (ANBD)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See for </a:t>
            </a:r>
            <a:r>
              <a:rPr lang="en-US" dirty="0" smtClean="0">
                <a:hlinkClick r:id="rId2"/>
              </a:rPr>
              <a:t>example </a:t>
            </a:r>
            <a:r>
              <a:rPr lang="en-US" dirty="0" smtClean="0"/>
              <a:t>here where it </a:t>
            </a:r>
            <a:r>
              <a:rPr lang="en-US" dirty="0"/>
              <a:t>states “MARC field 019: is used to assist with precise matching of records between the ANBD and local library databases, for example, when updating records on the local system with records from the ANBD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10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where customization is needed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4"/>
            <a:ext cx="8282085" cy="56208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Also, a group of libraries might </a:t>
            </a:r>
            <a:r>
              <a:rPr lang="en-US" dirty="0" smtClean="0"/>
              <a:t>use </a:t>
            </a:r>
            <a:r>
              <a:rPr lang="en-US" dirty="0"/>
              <a:t>the 029 field as a “Other System Control </a:t>
            </a:r>
            <a:r>
              <a:rPr lang="en-US" dirty="0" smtClean="0"/>
              <a:t>Number”.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This field is often used by OCLC as a system control number from other non-OCLC systems.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See for example </a:t>
            </a:r>
            <a:r>
              <a:rPr lang="en-US" dirty="0" smtClean="0">
                <a:hlinkClick r:id="rId2"/>
              </a:rPr>
              <a:t>here </a:t>
            </a:r>
            <a:r>
              <a:rPr lang="en-US" dirty="0" smtClean="0"/>
              <a:t>where it states </a:t>
            </a:r>
            <a:r>
              <a:rPr lang="en-US" dirty="0" smtClean="0"/>
              <a:t>“</a:t>
            </a:r>
            <a:r>
              <a:rPr lang="en-US" dirty="0"/>
              <a:t>OCLC uses field 029 for system control numbers for records from non-OCLC automated systems (e.g., Library and Archives Canada, the British Library, WorldCat Cataloging Partners vendors, etc.). OCLC uses these numbers to process and track records from other systems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88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x Libris Templat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x Libris Primo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Ex Libris Alma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Ex Libris Voyager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Ex Libris Rosetta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Ex Libris Aleph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Ex Libris campusM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7665</TotalTime>
  <Words>849</Words>
  <Application>Microsoft Office PowerPoint</Application>
  <PresentationFormat>On-screen Show (4:3)</PresentationFormat>
  <Paragraphs>126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1_Ex Libris Template</vt:lpstr>
      <vt:lpstr>2_Ex Libris Primo</vt:lpstr>
      <vt:lpstr>3_Ex Libris Alma</vt:lpstr>
      <vt:lpstr>4_Ex Libris Voyager</vt:lpstr>
      <vt:lpstr>5_Ex Libris Rosetta</vt:lpstr>
      <vt:lpstr>6_Ex Libris Aleph</vt:lpstr>
      <vt:lpstr>7_Ex Libris campusM</vt:lpstr>
      <vt:lpstr>MARC extensions</vt:lpstr>
      <vt:lpstr>PowerPoint Presentation</vt:lpstr>
      <vt:lpstr>Introduction</vt:lpstr>
      <vt:lpstr>Introduction</vt:lpstr>
      <vt:lpstr>Introduction</vt:lpstr>
      <vt:lpstr>Introduction</vt:lpstr>
      <vt:lpstr>PowerPoint Presentation</vt:lpstr>
      <vt:lpstr>Example where customization is needed</vt:lpstr>
      <vt:lpstr>Example where customization is needed</vt:lpstr>
      <vt:lpstr>Example where customization is needed</vt:lpstr>
      <vt:lpstr>Example where customization is needed</vt:lpstr>
      <vt:lpstr>PowerPoint Presentation</vt:lpstr>
      <vt:lpstr>Adding a field with an extension pack</vt:lpstr>
      <vt:lpstr>Adding an extension pack</vt:lpstr>
      <vt:lpstr>Adding an extension pack</vt:lpstr>
      <vt:lpstr>Adding an extension pack</vt:lpstr>
      <vt:lpstr>Adding an extension pack</vt:lpstr>
      <vt:lpstr>Adding an extension pack</vt:lpstr>
      <vt:lpstr>Adding an extension pack</vt:lpstr>
      <vt:lpstr>Adding an extension pack</vt:lpstr>
      <vt:lpstr>Adding an extension pack</vt:lpstr>
      <vt:lpstr>Adding an extension pack</vt:lpstr>
      <vt:lpstr>Adding an extension pack</vt:lpstr>
      <vt:lpstr>PowerPoint Presentation</vt:lpstr>
      <vt:lpstr>Tentative future developments</vt:lpstr>
      <vt:lpstr>Tentative future developments</vt:lpstr>
      <vt:lpstr>Thank you yoel.Kortick@exlibrisgroup.com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שרון דר</dc:creator>
  <cp:lastModifiedBy>Yoel Kortick</cp:lastModifiedBy>
  <cp:revision>333</cp:revision>
  <dcterms:created xsi:type="dcterms:W3CDTF">2015-04-14T20:14:13Z</dcterms:created>
  <dcterms:modified xsi:type="dcterms:W3CDTF">2017-08-17T15:36:32Z</dcterms:modified>
</cp:coreProperties>
</file>