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32"/>
  </p:notesMasterIdLst>
  <p:handoutMasterIdLst>
    <p:handoutMasterId r:id="rId33"/>
  </p:handoutMasterIdLst>
  <p:sldIdLst>
    <p:sldId id="391" r:id="rId8"/>
    <p:sldId id="558" r:id="rId9"/>
    <p:sldId id="575" r:id="rId10"/>
    <p:sldId id="659" r:id="rId11"/>
    <p:sldId id="583" r:id="rId12"/>
    <p:sldId id="634" r:id="rId13"/>
    <p:sldId id="615" r:id="rId14"/>
    <p:sldId id="616" r:id="rId15"/>
    <p:sldId id="636" r:id="rId16"/>
    <p:sldId id="635" r:id="rId17"/>
    <p:sldId id="617" r:id="rId18"/>
    <p:sldId id="618" r:id="rId19"/>
    <p:sldId id="619" r:id="rId20"/>
    <p:sldId id="620" r:id="rId21"/>
    <p:sldId id="621" r:id="rId22"/>
    <p:sldId id="660" r:id="rId23"/>
    <p:sldId id="661" r:id="rId24"/>
    <p:sldId id="576" r:id="rId25"/>
    <p:sldId id="590" r:id="rId26"/>
    <p:sldId id="662" r:id="rId27"/>
    <p:sldId id="646" r:id="rId28"/>
    <p:sldId id="647" r:id="rId29"/>
    <p:sldId id="648" r:id="rId30"/>
    <p:sldId id="57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05" autoAdjust="0"/>
  </p:normalViewPr>
  <p:slideViewPr>
    <p:cSldViewPr snapToGrid="0" showGuides="1">
      <p:cViewPr varScale="1">
        <p:scale>
          <a:sx n="70" d="100"/>
          <a:sy n="70" d="100"/>
        </p:scale>
        <p:origin x="1344" y="7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774"/>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10/25/2017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10/25/2017</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394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pi/deki/files/51522/Rules_-_Indication_rule_examples.docx"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 y="-9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52659"/>
            <a:ext cx="9144000" cy="1058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4549774"/>
            <a:ext cx="8993876" cy="1034284"/>
          </a:xfrm>
        </p:spPr>
        <p:txBody>
          <a:bodyPr>
            <a:noAutofit/>
          </a:bodyPr>
          <a:lstStyle/>
          <a:p>
            <a:pPr algn="ctr"/>
            <a:r>
              <a:rPr lang="en-US" sz="3200" dirty="0">
                <a:solidFill>
                  <a:schemeClr val="bg1"/>
                </a:solidFill>
              </a:rPr>
              <a:t>Indication rules and set </a:t>
            </a:r>
            <a:r>
              <a:rPr lang="en-US" sz="3200" dirty="0" smtClean="0">
                <a:solidFill>
                  <a:schemeClr val="bg1"/>
                </a:solidFill>
              </a:rPr>
              <a:t>filtering</a:t>
            </a:r>
            <a:endParaRPr lang="en-US" dirty="0">
              <a:solidFill>
                <a:schemeClr val="bg1"/>
              </a:solidFill>
            </a:endParaRP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8" name="TextBox 7"/>
          <p:cNvSpPr txBox="1"/>
          <p:nvPr/>
        </p:nvSpPr>
        <p:spPr>
          <a:xfrm>
            <a:off x="40942" y="6632701"/>
            <a:ext cx="3821374" cy="200055"/>
          </a:xfrm>
          <a:prstGeom prst="rect">
            <a:avLst/>
          </a:prstGeom>
          <a:noFill/>
        </p:spPr>
        <p:txBody>
          <a:bodyPr wrap="square" rtlCol="0">
            <a:spAutoFit/>
          </a:bodyPr>
          <a:lstStyle/>
          <a:p>
            <a:r>
              <a:rPr lang="en-US" sz="700" dirty="0">
                <a:solidFill>
                  <a:schemeClr val="bg1"/>
                </a:solidFill>
              </a:rPr>
              <a:t>http://www.thisiscolossal.com/2017/06/enchanting-libraries-by-photographer-thibaud-poirier/</a:t>
            </a:r>
            <a:endParaRPr lang="en-US" sz="700" dirty="0">
              <a:solidFill>
                <a:schemeClr val="bg1"/>
              </a:solidFill>
            </a:endParaRPr>
          </a:p>
        </p:txBody>
      </p:sp>
    </p:spTree>
    <p:extLst>
      <p:ext uri="{BB962C8B-B14F-4D97-AF65-F5344CB8AC3E}">
        <p14:creationId xmlns:p14="http://schemas.microsoft.com/office/powerpoint/2010/main" val="2926859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34289" y="1566350"/>
            <a:ext cx="2789701" cy="4761370"/>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Creating indication rules and processes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830997"/>
          </a:xfrm>
          <a:prstGeom prst="rect">
            <a:avLst/>
          </a:prstGeom>
          <a:noFill/>
        </p:spPr>
        <p:txBody>
          <a:bodyPr wrap="square" rtlCol="0">
            <a:spAutoFit/>
          </a:bodyPr>
          <a:lstStyle/>
          <a:p>
            <a:pPr marL="457200" indent="-457200">
              <a:buFont typeface="+mj-lt"/>
              <a:buAutoNum type="arabicPeriod" startAt="2"/>
            </a:pPr>
            <a:r>
              <a:rPr lang="en-US" sz="2400" dirty="0"/>
              <a:t>From the left pane by doing “duplicate” on an existing </a:t>
            </a:r>
            <a:r>
              <a:rPr lang="en-US" sz="2400" dirty="0" smtClean="0"/>
              <a:t>indication </a:t>
            </a:r>
            <a:r>
              <a:rPr lang="en-US" sz="2400" dirty="0"/>
              <a:t>rule</a:t>
            </a:r>
          </a:p>
        </p:txBody>
      </p:sp>
      <p:sp>
        <p:nvSpPr>
          <p:cNvPr id="10" name="Rectangle 9"/>
          <p:cNvSpPr/>
          <p:nvPr/>
        </p:nvSpPr>
        <p:spPr bwMode="auto">
          <a:xfrm>
            <a:off x="3716793" y="4426491"/>
            <a:ext cx="862332" cy="28198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3203566" y="3076352"/>
            <a:ext cx="1544835" cy="32560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4785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82570" y="3013606"/>
            <a:ext cx="3089491" cy="3136479"/>
          </a:xfrm>
          <a:prstGeom prst="rect">
            <a:avLst/>
          </a:prstGeom>
          <a:ln>
            <a:solidFill>
              <a:schemeClr val="accent1"/>
            </a:solidFill>
          </a:ln>
        </p:spPr>
      </p:pic>
      <p:pic>
        <p:nvPicPr>
          <p:cNvPr id="3" name="Picture 2"/>
          <p:cNvPicPr>
            <a:picLocks noChangeAspect="1"/>
          </p:cNvPicPr>
          <p:nvPr/>
        </p:nvPicPr>
        <p:blipFill>
          <a:blip r:embed="rId3"/>
          <a:stretch>
            <a:fillRect/>
          </a:stretch>
        </p:blipFill>
        <p:spPr>
          <a:xfrm>
            <a:off x="551085" y="3163579"/>
            <a:ext cx="3197172" cy="2986506"/>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Creating indication rules and processes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55280"/>
            <a:ext cx="8789159" cy="400110"/>
          </a:xfrm>
          <a:prstGeom prst="rect">
            <a:avLst/>
          </a:prstGeom>
          <a:noFill/>
        </p:spPr>
        <p:txBody>
          <a:bodyPr wrap="square" rtlCol="0">
            <a:spAutoFit/>
          </a:bodyPr>
          <a:lstStyle/>
          <a:p>
            <a:pPr marL="457200" indent="-457200">
              <a:buFont typeface="+mj-lt"/>
              <a:buAutoNum type="arabicPeriod" startAt="3"/>
            </a:pPr>
            <a:r>
              <a:rPr lang="en-US" sz="2000" dirty="0"/>
              <a:t>By copying an existing rule from the community</a:t>
            </a:r>
          </a:p>
        </p:txBody>
      </p:sp>
      <p:sp>
        <p:nvSpPr>
          <p:cNvPr id="6" name="Rectangle 5"/>
          <p:cNvSpPr/>
          <p:nvPr/>
        </p:nvSpPr>
        <p:spPr>
          <a:xfrm>
            <a:off x="551085" y="3108621"/>
            <a:ext cx="1640391" cy="31445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0858" y="2527099"/>
            <a:ext cx="3537627" cy="369332"/>
          </a:xfrm>
          <a:prstGeom prst="rect">
            <a:avLst/>
          </a:prstGeom>
          <a:solidFill>
            <a:schemeClr val="bg1"/>
          </a:solidFill>
          <a:ln>
            <a:solidFill>
              <a:schemeClr val="tx1"/>
            </a:solidFill>
          </a:ln>
        </p:spPr>
        <p:txBody>
          <a:bodyPr wrap="square" rtlCol="0">
            <a:spAutoFit/>
          </a:bodyPr>
          <a:lstStyle/>
          <a:p>
            <a:pPr algn="ctr"/>
            <a:r>
              <a:rPr lang="en-US" dirty="0" smtClean="0"/>
              <a:t>Contribute rule to the community</a:t>
            </a:r>
            <a:endParaRPr lang="en-US" dirty="0"/>
          </a:p>
        </p:txBody>
      </p:sp>
      <p:sp>
        <p:nvSpPr>
          <p:cNvPr id="14" name="TextBox 13"/>
          <p:cNvSpPr txBox="1"/>
          <p:nvPr/>
        </p:nvSpPr>
        <p:spPr>
          <a:xfrm>
            <a:off x="5158503" y="2527099"/>
            <a:ext cx="3537627" cy="369332"/>
          </a:xfrm>
          <a:prstGeom prst="rect">
            <a:avLst/>
          </a:prstGeom>
          <a:solidFill>
            <a:schemeClr val="bg1"/>
          </a:solidFill>
          <a:ln>
            <a:solidFill>
              <a:schemeClr val="tx1"/>
            </a:solidFill>
          </a:ln>
        </p:spPr>
        <p:txBody>
          <a:bodyPr wrap="square" rtlCol="0">
            <a:spAutoFit/>
          </a:bodyPr>
          <a:lstStyle/>
          <a:p>
            <a:pPr algn="ctr"/>
            <a:r>
              <a:rPr lang="en-US" dirty="0" smtClean="0"/>
              <a:t>Copy rule to the community</a:t>
            </a:r>
            <a:endParaRPr lang="en-US" dirty="0"/>
          </a:p>
        </p:txBody>
      </p:sp>
      <p:sp>
        <p:nvSpPr>
          <p:cNvPr id="15" name="Rectangle 14"/>
          <p:cNvSpPr/>
          <p:nvPr/>
        </p:nvSpPr>
        <p:spPr>
          <a:xfrm>
            <a:off x="1343984" y="5062770"/>
            <a:ext cx="1024912" cy="32809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82569" y="3013606"/>
            <a:ext cx="1556781" cy="35484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63000" y="4817111"/>
            <a:ext cx="1006540" cy="34174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57688" y="3651327"/>
            <a:ext cx="1281661" cy="34174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63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92468" y="1587810"/>
            <a:ext cx="6404325" cy="4582526"/>
          </a:xfrm>
          <a:prstGeom prst="rect">
            <a:avLst/>
          </a:prstGeom>
        </p:spPr>
      </p:pic>
      <p:sp>
        <p:nvSpPr>
          <p:cNvPr id="5" name="Title 4"/>
          <p:cNvSpPr>
            <a:spLocks noGrp="1"/>
          </p:cNvSpPr>
          <p:nvPr>
            <p:ph type="title"/>
          </p:nvPr>
        </p:nvSpPr>
        <p:spPr/>
        <p:txBody>
          <a:bodyPr/>
          <a:lstStyle/>
          <a:p>
            <a:r>
              <a:rPr lang="en-US" dirty="0" smtClean="0"/>
              <a:t>Creating indication rules and processes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787140"/>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indication rule properties</a:t>
            </a:r>
            <a:endParaRPr lang="en-US" sz="2000" dirty="0"/>
          </a:p>
        </p:txBody>
      </p:sp>
      <p:cxnSp>
        <p:nvCxnSpPr>
          <p:cNvPr id="10" name="Straight Arrow Connector 9"/>
          <p:cNvCxnSpPr/>
          <p:nvPr/>
        </p:nvCxnSpPr>
        <p:spPr bwMode="auto">
          <a:xfrm flipH="1">
            <a:off x="4908444" y="3597094"/>
            <a:ext cx="2688349"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a:off x="7596793" y="3053145"/>
            <a:ext cx="0" cy="535857"/>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
        <p:nvSpPr>
          <p:cNvPr id="15" name="Rectangle 14"/>
          <p:cNvSpPr/>
          <p:nvPr/>
        </p:nvSpPr>
        <p:spPr bwMode="auto">
          <a:xfrm>
            <a:off x="4063534" y="3442888"/>
            <a:ext cx="844910" cy="29222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5954366" y="2406814"/>
            <a:ext cx="2286323" cy="738664"/>
          </a:xfrm>
          <a:prstGeom prst="rect">
            <a:avLst/>
          </a:prstGeom>
          <a:solidFill>
            <a:schemeClr val="bg1"/>
          </a:solidFill>
          <a:ln>
            <a:solidFill>
              <a:schemeClr val="tx1"/>
            </a:solidFill>
          </a:ln>
        </p:spPr>
        <p:txBody>
          <a:bodyPr wrap="square" rtlCol="0">
            <a:spAutoFit/>
          </a:bodyPr>
          <a:lstStyle/>
          <a:p>
            <a:pPr algn="l"/>
            <a:r>
              <a:rPr lang="en-US" sz="1400" b="0" dirty="0" smtClean="0"/>
              <a:t>Choose shared if you want other uses to also access this rule</a:t>
            </a:r>
            <a:endParaRPr lang="en-US" sz="1400" b="0" dirty="0"/>
          </a:p>
        </p:txBody>
      </p:sp>
      <p:sp>
        <p:nvSpPr>
          <p:cNvPr id="17" name="TextBox 16"/>
          <p:cNvSpPr txBox="1"/>
          <p:nvPr/>
        </p:nvSpPr>
        <p:spPr>
          <a:xfrm>
            <a:off x="345805" y="5650684"/>
            <a:ext cx="3293842" cy="738664"/>
          </a:xfrm>
          <a:prstGeom prst="rect">
            <a:avLst/>
          </a:prstGeom>
          <a:solidFill>
            <a:schemeClr val="bg1"/>
          </a:solidFill>
          <a:ln>
            <a:solidFill>
              <a:schemeClr val="tx1"/>
            </a:solidFill>
          </a:ln>
        </p:spPr>
        <p:txBody>
          <a:bodyPr wrap="square" rtlCol="0">
            <a:spAutoFit/>
          </a:bodyPr>
          <a:lstStyle/>
          <a:p>
            <a:pPr algn="l"/>
            <a:r>
              <a:rPr lang="en-US" sz="1400" b="0" dirty="0" smtClean="0"/>
              <a:t>Choose enabled if you want this rule to be active.  When still editing and testing you may wish to leave it not enabled</a:t>
            </a:r>
            <a:endParaRPr lang="en-US" sz="1400" b="0" dirty="0"/>
          </a:p>
        </p:txBody>
      </p:sp>
      <p:cxnSp>
        <p:nvCxnSpPr>
          <p:cNvPr id="18" name="Straight Arrow Connector 17"/>
          <p:cNvCxnSpPr/>
          <p:nvPr/>
        </p:nvCxnSpPr>
        <p:spPr bwMode="auto">
          <a:xfrm flipH="1" flipV="1">
            <a:off x="1797640" y="4174249"/>
            <a:ext cx="17512" cy="147643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9" name="Rectangle 18"/>
          <p:cNvSpPr/>
          <p:nvPr/>
        </p:nvSpPr>
        <p:spPr bwMode="auto">
          <a:xfrm>
            <a:off x="1375186" y="3794530"/>
            <a:ext cx="1113742" cy="379719"/>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19"/>
          <p:cNvSpPr txBox="1"/>
          <p:nvPr/>
        </p:nvSpPr>
        <p:spPr>
          <a:xfrm>
            <a:off x="5967848" y="1316353"/>
            <a:ext cx="2286323" cy="738664"/>
          </a:xfrm>
          <a:prstGeom prst="rect">
            <a:avLst/>
          </a:prstGeom>
          <a:solidFill>
            <a:schemeClr val="bg1"/>
          </a:solidFill>
          <a:ln>
            <a:solidFill>
              <a:schemeClr val="tx1"/>
            </a:solidFill>
          </a:ln>
        </p:spPr>
        <p:txBody>
          <a:bodyPr wrap="square" rtlCol="0">
            <a:spAutoFit/>
          </a:bodyPr>
          <a:lstStyle/>
          <a:p>
            <a:pPr algn="l"/>
            <a:r>
              <a:rPr lang="en-US" sz="1400" b="0" dirty="0" smtClean="0"/>
              <a:t>A logical name and description to later know what this rule does</a:t>
            </a:r>
            <a:endParaRPr lang="en-US" sz="1400" b="0" dirty="0"/>
          </a:p>
        </p:txBody>
      </p:sp>
      <p:cxnSp>
        <p:nvCxnSpPr>
          <p:cNvPr id="21" name="Straight Arrow Connector 20"/>
          <p:cNvCxnSpPr/>
          <p:nvPr/>
        </p:nvCxnSpPr>
        <p:spPr bwMode="auto">
          <a:xfrm>
            <a:off x="4793228" y="1793139"/>
            <a:ext cx="1" cy="61367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flipH="1">
            <a:off x="4793229" y="1793139"/>
            <a:ext cx="1161137" cy="0"/>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98169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4045" y="1660037"/>
            <a:ext cx="8117869" cy="3156949"/>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Creating indication rules and processes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After defining the properties enter (or edit existing) text of the indication rule and click ‘save’</a:t>
            </a:r>
          </a:p>
          <a:p>
            <a:pPr marL="285750" indent="-285750">
              <a:buFont typeface="Arial" panose="020B0604020202020204" pitchFamily="34" charset="0"/>
              <a:buChar char="•"/>
            </a:pPr>
            <a:endParaRPr lang="en-US" sz="2000" dirty="0"/>
          </a:p>
        </p:txBody>
      </p:sp>
      <p:sp>
        <p:nvSpPr>
          <p:cNvPr id="4" name="TextBox 3"/>
          <p:cNvSpPr txBox="1"/>
          <p:nvPr/>
        </p:nvSpPr>
        <p:spPr>
          <a:xfrm>
            <a:off x="2224584" y="5080128"/>
            <a:ext cx="5049671" cy="1200329"/>
          </a:xfrm>
          <a:prstGeom prst="rect">
            <a:avLst/>
          </a:prstGeom>
          <a:noFill/>
          <a:ln>
            <a:solidFill>
              <a:schemeClr val="accent1"/>
            </a:solidFill>
          </a:ln>
        </p:spPr>
        <p:txBody>
          <a:bodyPr wrap="square" rtlCol="0">
            <a:spAutoFit/>
          </a:bodyPr>
          <a:lstStyle/>
          <a:p>
            <a:r>
              <a:rPr lang="en-US" dirty="0" smtClean="0"/>
              <a:t>This rule will find records which have “Scotland” in the 651 field.  This is not possible via regular search because 651 is indexed in “Subjects” and “Subjects (LC)” along with many other fields.</a:t>
            </a:r>
            <a:endParaRPr lang="en-US" dirty="0"/>
          </a:p>
        </p:txBody>
      </p:sp>
    </p:spTree>
    <p:extLst>
      <p:ext uri="{BB962C8B-B14F-4D97-AF65-F5344CB8AC3E}">
        <p14:creationId xmlns:p14="http://schemas.microsoft.com/office/powerpoint/2010/main" val="536716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Testing the indication rules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an indication rule can be tested as follows:</a:t>
            </a:r>
          </a:p>
          <a:p>
            <a:pPr marL="457200" indent="-457200">
              <a:buFont typeface="+mj-lt"/>
              <a:buAutoNum type="arabicPeriod"/>
            </a:pPr>
            <a:r>
              <a:rPr lang="en-US" sz="2800" dirty="0" smtClean="0"/>
              <a:t>Open a bibliographic record in edit mode</a:t>
            </a:r>
          </a:p>
          <a:p>
            <a:pPr marL="457200" indent="-457200">
              <a:buFont typeface="+mj-lt"/>
              <a:buAutoNum type="arabicPeriod"/>
            </a:pPr>
            <a:r>
              <a:rPr lang="en-US" sz="2800" dirty="0" smtClean="0"/>
              <a:t>Switch to split editor mode.</a:t>
            </a:r>
          </a:p>
          <a:p>
            <a:pPr marL="457200" indent="-457200">
              <a:buFont typeface="+mj-lt"/>
              <a:buAutoNum type="arabicPeriod"/>
            </a:pPr>
            <a:r>
              <a:rPr lang="en-US" sz="2800" dirty="0" smtClean="0"/>
              <a:t>Leave the bibliographic record in the left pane of split window</a:t>
            </a:r>
          </a:p>
          <a:p>
            <a:pPr marL="457200" indent="-457200">
              <a:buFont typeface="+mj-lt"/>
              <a:buAutoNum type="arabicPeriod"/>
            </a:pPr>
            <a:r>
              <a:rPr lang="en-US" sz="2800" dirty="0" smtClean="0"/>
              <a:t>Focus on the right pane of split window</a:t>
            </a:r>
          </a:p>
          <a:p>
            <a:pPr marL="457200" indent="-457200">
              <a:buFont typeface="+mj-lt"/>
              <a:buAutoNum type="arabicPeriod"/>
            </a:pPr>
            <a:r>
              <a:rPr lang="en-US" sz="2800" dirty="0" smtClean="0"/>
              <a:t>Select the indication rule and choose “edit”</a:t>
            </a:r>
          </a:p>
          <a:p>
            <a:pPr marL="457200" indent="-457200">
              <a:buFont typeface="+mj-lt"/>
              <a:buAutoNum type="arabicPeriod"/>
            </a:pPr>
            <a:r>
              <a:rPr lang="en-US" sz="2800" dirty="0" smtClean="0"/>
              <a:t>Click “Try It” on the rule</a:t>
            </a:r>
          </a:p>
          <a:p>
            <a:pPr marL="457200" indent="-457200">
              <a:buFont typeface="+mj-lt"/>
              <a:buAutoNum type="arabicPeriod"/>
            </a:pPr>
            <a:r>
              <a:rPr lang="en-US" sz="2800" dirty="0" smtClean="0"/>
              <a:t>Results will be either True or False</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93185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8664" y="2162176"/>
            <a:ext cx="8961120" cy="2412609"/>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Testing the indication rules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Preview the results of the indication rule</a:t>
            </a:r>
            <a:endParaRPr lang="en-US" sz="2000" dirty="0"/>
          </a:p>
        </p:txBody>
      </p:sp>
      <p:sp>
        <p:nvSpPr>
          <p:cNvPr id="14" name="Rectangle 13"/>
          <p:cNvSpPr/>
          <p:nvPr/>
        </p:nvSpPr>
        <p:spPr>
          <a:xfrm>
            <a:off x="8023384" y="4137573"/>
            <a:ext cx="752122" cy="410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878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4045" y="1905000"/>
            <a:ext cx="8402408" cy="2726948"/>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Testing the indication rules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Preview the results of the indication rule</a:t>
            </a:r>
            <a:endParaRPr lang="en-US" sz="2000" dirty="0"/>
          </a:p>
        </p:txBody>
      </p:sp>
      <p:sp>
        <p:nvSpPr>
          <p:cNvPr id="14" name="Rectangle 13"/>
          <p:cNvSpPr/>
          <p:nvPr/>
        </p:nvSpPr>
        <p:spPr>
          <a:xfrm>
            <a:off x="7832319" y="4221939"/>
            <a:ext cx="752122" cy="410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4045" y="5466488"/>
            <a:ext cx="878915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Results is false because the rule looks for any record with a 651 which contains Scotland</a:t>
            </a:r>
            <a:endParaRPr lang="en-US" sz="2000" dirty="0"/>
          </a:p>
        </p:txBody>
      </p:sp>
      <p:sp>
        <p:nvSpPr>
          <p:cNvPr id="10" name="Rectangle 9"/>
          <p:cNvSpPr/>
          <p:nvPr/>
        </p:nvSpPr>
        <p:spPr>
          <a:xfrm>
            <a:off x="647585" y="3999860"/>
            <a:ext cx="2307966" cy="307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018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4841" y="2631820"/>
            <a:ext cx="8611737" cy="2244271"/>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Testing the indication rules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Preview the results of the indication rule</a:t>
            </a:r>
            <a:endParaRPr lang="en-US" sz="2000" dirty="0"/>
          </a:p>
        </p:txBody>
      </p:sp>
      <p:sp>
        <p:nvSpPr>
          <p:cNvPr id="14" name="Rectangle 13"/>
          <p:cNvSpPr/>
          <p:nvPr/>
        </p:nvSpPr>
        <p:spPr>
          <a:xfrm>
            <a:off x="7944008" y="4424145"/>
            <a:ext cx="752122" cy="410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4045" y="5466488"/>
            <a:ext cx="878915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Results is true because the rule looks for any record with a 651 which contains Scotland</a:t>
            </a:r>
            <a:endParaRPr lang="en-US" sz="2000" dirty="0"/>
          </a:p>
        </p:txBody>
      </p:sp>
      <p:sp>
        <p:nvSpPr>
          <p:cNvPr id="10" name="Rectangle 9"/>
          <p:cNvSpPr/>
          <p:nvPr/>
        </p:nvSpPr>
        <p:spPr>
          <a:xfrm>
            <a:off x="422819" y="4237029"/>
            <a:ext cx="3384905" cy="2940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969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5972175" y="27010"/>
            <a:ext cx="3171825" cy="1466850"/>
          </a:xfrm>
          <a:prstGeom prst="rect">
            <a:avLst/>
          </a:prstGeom>
        </p:spPr>
      </p:pic>
      <p:sp>
        <p:nvSpPr>
          <p:cNvPr id="15" name="TextBox 14"/>
          <p:cNvSpPr txBox="1"/>
          <p:nvPr/>
        </p:nvSpPr>
        <p:spPr>
          <a:xfrm>
            <a:off x="1392072" y="869619"/>
            <a:ext cx="184731" cy="492443"/>
          </a:xfrm>
          <a:prstGeom prst="rect">
            <a:avLst/>
          </a:prstGeom>
          <a:noFill/>
        </p:spPr>
        <p:txBody>
          <a:bodyPr wrap="none" rtlCol="0">
            <a:spAutoFit/>
          </a:bodyPr>
          <a:lstStyle/>
          <a:p>
            <a:endParaRPr lang="en-US" sz="2500" dirty="0"/>
          </a:p>
        </p:txBody>
      </p:sp>
      <p:sp>
        <p:nvSpPr>
          <p:cNvPr id="16" name="TextBox 15"/>
          <p:cNvSpPr txBox="1"/>
          <p:nvPr/>
        </p:nvSpPr>
        <p:spPr>
          <a:xfrm>
            <a:off x="1392072" y="869619"/>
            <a:ext cx="184731" cy="492443"/>
          </a:xfrm>
          <a:prstGeom prst="rect">
            <a:avLst/>
          </a:prstGeom>
          <a:noFill/>
        </p:spPr>
        <p:txBody>
          <a:bodyPr wrap="none" rtlCol="0">
            <a:spAutoFit/>
          </a:bodyPr>
          <a:lstStyle/>
          <a:p>
            <a:endParaRPr lang="en-US" sz="2500" dirty="0"/>
          </a:p>
        </p:txBody>
      </p:sp>
      <p:sp>
        <p:nvSpPr>
          <p:cNvPr id="26" name="TextBox 25"/>
          <p:cNvSpPr txBox="1"/>
          <p:nvPr/>
        </p:nvSpPr>
        <p:spPr>
          <a:xfrm>
            <a:off x="1392072" y="1126771"/>
            <a:ext cx="3084394" cy="492443"/>
          </a:xfrm>
          <a:prstGeom prst="rect">
            <a:avLst/>
          </a:prstGeom>
          <a:noFill/>
        </p:spPr>
        <p:txBody>
          <a:bodyPr wrap="square" rtlCol="0">
            <a:spAutoFit/>
          </a:bodyPr>
          <a:lstStyle/>
          <a:p>
            <a:r>
              <a:rPr lang="en-US" sz="2500" dirty="0" smtClean="0"/>
              <a:t>Introduction</a:t>
            </a:r>
            <a:endParaRPr lang="en-US" sz="2500" dirty="0"/>
          </a:p>
        </p:txBody>
      </p:sp>
      <p:sp>
        <p:nvSpPr>
          <p:cNvPr id="27" name="TextBox 26"/>
          <p:cNvSpPr txBox="1"/>
          <p:nvPr/>
        </p:nvSpPr>
        <p:spPr>
          <a:xfrm>
            <a:off x="1392071" y="2204944"/>
            <a:ext cx="6332563" cy="477054"/>
          </a:xfrm>
          <a:prstGeom prst="rect">
            <a:avLst/>
          </a:prstGeom>
          <a:noFill/>
        </p:spPr>
        <p:txBody>
          <a:bodyPr wrap="square" rtlCol="0">
            <a:spAutoFit/>
          </a:bodyPr>
          <a:lstStyle/>
          <a:p>
            <a:r>
              <a:rPr lang="en-US" sz="2500" dirty="0" smtClean="0"/>
              <a:t>Creating indication rules and processes</a:t>
            </a:r>
            <a:endParaRPr lang="en-US" sz="2500" dirty="0"/>
          </a:p>
        </p:txBody>
      </p:sp>
      <p:sp>
        <p:nvSpPr>
          <p:cNvPr id="28" name="TextBox 27"/>
          <p:cNvSpPr txBox="1"/>
          <p:nvPr/>
        </p:nvSpPr>
        <p:spPr>
          <a:xfrm>
            <a:off x="1392071" y="3272632"/>
            <a:ext cx="7260610" cy="477054"/>
          </a:xfrm>
          <a:prstGeom prst="rect">
            <a:avLst/>
          </a:prstGeom>
          <a:noFill/>
        </p:spPr>
        <p:txBody>
          <a:bodyPr wrap="square" rtlCol="0">
            <a:spAutoFit/>
          </a:bodyPr>
          <a:lstStyle/>
          <a:p>
            <a:r>
              <a:rPr lang="en-US" sz="2500" dirty="0" smtClean="0"/>
              <a:t>Using an indication rule on a set</a:t>
            </a:r>
            <a:endParaRPr lang="en-US" sz="2500" dirty="0"/>
          </a:p>
        </p:txBody>
      </p:sp>
      <p:sp>
        <p:nvSpPr>
          <p:cNvPr id="31" name="Rectangle 30"/>
          <p:cNvSpPr/>
          <p:nvPr/>
        </p:nvSpPr>
        <p:spPr>
          <a:xfrm>
            <a:off x="1392071" y="3242136"/>
            <a:ext cx="7083189" cy="629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4" name="Rectangle 3"/>
          <p:cNvSpPr/>
          <p:nvPr/>
        </p:nvSpPr>
        <p:spPr>
          <a:xfrm>
            <a:off x="161632" y="4162567"/>
            <a:ext cx="1126599" cy="221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988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an indication rule on a set</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We will now use the following </a:t>
            </a:r>
            <a:r>
              <a:rPr lang="en-US" sz="2000" dirty="0"/>
              <a:t>rule which </a:t>
            </a:r>
            <a:r>
              <a:rPr lang="en-US" sz="2000" dirty="0" smtClean="0"/>
              <a:t>filters for records which contain </a:t>
            </a:r>
            <a:r>
              <a:rPr lang="en-US" sz="2000" dirty="0"/>
              <a:t>a 76X - 78X Linking entry </a:t>
            </a:r>
            <a:r>
              <a:rPr lang="en-US" sz="2000" dirty="0" smtClean="0"/>
              <a:t>field</a:t>
            </a:r>
            <a:endParaRPr lang="en-US" sz="2000" dirty="0"/>
          </a:p>
        </p:txBody>
      </p:sp>
      <p:pic>
        <p:nvPicPr>
          <p:cNvPr id="4" name="Picture 3"/>
          <p:cNvPicPr>
            <a:picLocks noChangeAspect="1"/>
          </p:cNvPicPr>
          <p:nvPr/>
        </p:nvPicPr>
        <p:blipFill>
          <a:blip r:embed="rId2"/>
          <a:stretch>
            <a:fillRect/>
          </a:stretch>
        </p:blipFill>
        <p:spPr>
          <a:xfrm>
            <a:off x="1747443" y="1790471"/>
            <a:ext cx="5649113" cy="3277057"/>
          </a:xfrm>
          <a:prstGeom prst="rect">
            <a:avLst/>
          </a:prstGeom>
          <a:ln>
            <a:solidFill>
              <a:schemeClr val="accent1"/>
            </a:solidFill>
          </a:ln>
        </p:spPr>
      </p:pic>
    </p:spTree>
    <p:extLst>
      <p:ext uri="{BB962C8B-B14F-4D97-AF65-F5344CB8AC3E}">
        <p14:creationId xmlns:p14="http://schemas.microsoft.com/office/powerpoint/2010/main" val="362132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
        <p:nvSpPr>
          <p:cNvPr id="11" name="TextBox 10"/>
          <p:cNvSpPr txBox="1"/>
          <p:nvPr/>
        </p:nvSpPr>
        <p:spPr>
          <a:xfrm>
            <a:off x="1392072" y="869619"/>
            <a:ext cx="184731" cy="492443"/>
          </a:xfrm>
          <a:prstGeom prst="rect">
            <a:avLst/>
          </a:prstGeom>
          <a:noFill/>
        </p:spPr>
        <p:txBody>
          <a:bodyPr wrap="none" rtlCol="0">
            <a:spAutoFit/>
          </a:bodyPr>
          <a:lstStyle/>
          <a:p>
            <a:endParaRPr lang="en-US" sz="25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3084394" cy="492443"/>
          </a:xfrm>
          <a:prstGeom prst="rect">
            <a:avLst/>
          </a:prstGeom>
          <a:noFill/>
        </p:spPr>
        <p:txBody>
          <a:bodyPr wrap="square" rtlCol="0">
            <a:spAutoFit/>
          </a:bodyPr>
          <a:lstStyle/>
          <a:p>
            <a:r>
              <a:rPr lang="en-US" sz="2500" dirty="0" smtClean="0"/>
              <a:t>Introduction</a:t>
            </a:r>
            <a:endParaRPr lang="en-US" sz="2500" dirty="0"/>
          </a:p>
        </p:txBody>
      </p:sp>
      <p:sp>
        <p:nvSpPr>
          <p:cNvPr id="8" name="TextBox 7"/>
          <p:cNvSpPr txBox="1"/>
          <p:nvPr/>
        </p:nvSpPr>
        <p:spPr>
          <a:xfrm>
            <a:off x="1392071" y="2204944"/>
            <a:ext cx="6332563" cy="477054"/>
          </a:xfrm>
          <a:prstGeom prst="rect">
            <a:avLst/>
          </a:prstGeom>
          <a:noFill/>
        </p:spPr>
        <p:txBody>
          <a:bodyPr wrap="square" rtlCol="0">
            <a:spAutoFit/>
          </a:bodyPr>
          <a:lstStyle/>
          <a:p>
            <a:r>
              <a:rPr lang="en-US" sz="2500" dirty="0" smtClean="0"/>
              <a:t>Creating indication rules and processes</a:t>
            </a:r>
            <a:endParaRPr lang="en-US" sz="2500" dirty="0"/>
          </a:p>
        </p:txBody>
      </p:sp>
      <p:sp>
        <p:nvSpPr>
          <p:cNvPr id="9" name="TextBox 8"/>
          <p:cNvSpPr txBox="1"/>
          <p:nvPr/>
        </p:nvSpPr>
        <p:spPr>
          <a:xfrm>
            <a:off x="1392070" y="3272631"/>
            <a:ext cx="7083189" cy="477054"/>
          </a:xfrm>
          <a:prstGeom prst="rect">
            <a:avLst/>
          </a:prstGeom>
          <a:noFill/>
        </p:spPr>
        <p:txBody>
          <a:bodyPr wrap="square" rtlCol="0">
            <a:spAutoFit/>
          </a:bodyPr>
          <a:lstStyle/>
          <a:p>
            <a:r>
              <a:rPr lang="en-US" sz="2500" dirty="0" smtClean="0"/>
              <a:t>Using an indication rule on a set</a:t>
            </a:r>
            <a:endParaRPr lang="en-US" sz="25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1113123"/>
            <a:ext cx="2511189" cy="536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Rectangle 14"/>
          <p:cNvSpPr/>
          <p:nvPr/>
        </p:nvSpPr>
        <p:spPr>
          <a:xfrm>
            <a:off x="161632" y="4162567"/>
            <a:ext cx="1126599" cy="221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107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7444" y="1930703"/>
            <a:ext cx="8961120" cy="2681795"/>
          </a:xfrm>
          <a:prstGeom prst="rect">
            <a:avLst/>
          </a:prstGeom>
          <a:ln>
            <a:solidFill>
              <a:schemeClr val="tx1"/>
            </a:solidFill>
          </a:ln>
        </p:spPr>
      </p:pic>
      <p:sp>
        <p:nvSpPr>
          <p:cNvPr id="5" name="Title 4"/>
          <p:cNvSpPr>
            <a:spLocks noGrp="1"/>
          </p:cNvSpPr>
          <p:nvPr>
            <p:ph type="title"/>
          </p:nvPr>
        </p:nvSpPr>
        <p:spPr/>
        <p:txBody>
          <a:bodyPr/>
          <a:lstStyle/>
          <a:p>
            <a:r>
              <a:rPr lang="en-US" dirty="0" smtClean="0"/>
              <a:t>Using an indication rule on a set</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From the list of sets we choose </a:t>
            </a:r>
            <a:r>
              <a:rPr lang="en-US" sz="2800" dirty="0" smtClean="0"/>
              <a:t>“Filter </a:t>
            </a:r>
            <a:r>
              <a:rPr lang="en-US" sz="2800" dirty="0" smtClean="0"/>
              <a:t>Set”</a:t>
            </a:r>
            <a:endParaRPr lang="en-US" sz="2800" dirty="0"/>
          </a:p>
        </p:txBody>
      </p:sp>
      <p:sp>
        <p:nvSpPr>
          <p:cNvPr id="6" name="Rectangle 5"/>
          <p:cNvSpPr/>
          <p:nvPr/>
        </p:nvSpPr>
        <p:spPr>
          <a:xfrm>
            <a:off x="7697335" y="4080681"/>
            <a:ext cx="777923" cy="31389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212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9792" y="1683318"/>
            <a:ext cx="7630590" cy="3458058"/>
          </a:xfrm>
          <a:prstGeom prst="rect">
            <a:avLst/>
          </a:prstGeom>
          <a:ln>
            <a:solidFill>
              <a:schemeClr val="tx1"/>
            </a:solidFill>
          </a:ln>
        </p:spPr>
      </p:pic>
      <p:sp>
        <p:nvSpPr>
          <p:cNvPr id="5" name="Title 4"/>
          <p:cNvSpPr>
            <a:spLocks noGrp="1"/>
          </p:cNvSpPr>
          <p:nvPr>
            <p:ph type="title"/>
          </p:nvPr>
        </p:nvSpPr>
        <p:spPr/>
        <p:txBody>
          <a:bodyPr/>
          <a:lstStyle/>
          <a:p>
            <a:r>
              <a:rPr lang="en-US" dirty="0" smtClean="0"/>
              <a:t>Using an indication rule on a set</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Choose the indication rule to run on the set</a:t>
            </a:r>
            <a:endParaRPr lang="en-US" sz="2000" dirty="0"/>
          </a:p>
        </p:txBody>
      </p:sp>
      <p:sp>
        <p:nvSpPr>
          <p:cNvPr id="6" name="Rectangle 5"/>
          <p:cNvSpPr/>
          <p:nvPr/>
        </p:nvSpPr>
        <p:spPr>
          <a:xfrm>
            <a:off x="2238233" y="4501949"/>
            <a:ext cx="4640239"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951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7532" y="1486543"/>
            <a:ext cx="8961120" cy="3862552"/>
          </a:xfrm>
          <a:prstGeom prst="rect">
            <a:avLst/>
          </a:prstGeom>
          <a:ln>
            <a:solidFill>
              <a:schemeClr val="tx1"/>
            </a:solidFill>
          </a:ln>
        </p:spPr>
      </p:pic>
      <p:sp>
        <p:nvSpPr>
          <p:cNvPr id="5" name="Title 4"/>
          <p:cNvSpPr>
            <a:spLocks noGrp="1"/>
          </p:cNvSpPr>
          <p:nvPr>
            <p:ph type="title"/>
          </p:nvPr>
        </p:nvSpPr>
        <p:spPr/>
        <p:txBody>
          <a:bodyPr/>
          <a:lstStyle/>
          <a:p>
            <a:r>
              <a:rPr lang="en-US" dirty="0" smtClean="0"/>
              <a:t>Using an indication rule on a set</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Give a name to the new set and submit</a:t>
            </a:r>
            <a:endParaRPr lang="en-US" sz="2000" dirty="0"/>
          </a:p>
        </p:txBody>
      </p:sp>
      <p:sp>
        <p:nvSpPr>
          <p:cNvPr id="6" name="Rectangle 5"/>
          <p:cNvSpPr/>
          <p:nvPr/>
        </p:nvSpPr>
        <p:spPr>
          <a:xfrm>
            <a:off x="996288" y="2300460"/>
            <a:ext cx="4503762" cy="497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05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5412" y="3076557"/>
            <a:ext cx="7211431" cy="2848373"/>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01823" y="1369412"/>
            <a:ext cx="8961120" cy="2438600"/>
          </a:xfrm>
          <a:prstGeom prst="rect">
            <a:avLst/>
          </a:prstGeom>
        </p:spPr>
      </p:pic>
      <p:sp>
        <p:nvSpPr>
          <p:cNvPr id="5" name="Title 4"/>
          <p:cNvSpPr>
            <a:spLocks noGrp="1"/>
          </p:cNvSpPr>
          <p:nvPr>
            <p:ph type="title"/>
          </p:nvPr>
        </p:nvSpPr>
        <p:spPr/>
        <p:txBody>
          <a:bodyPr/>
          <a:lstStyle/>
          <a:p>
            <a:r>
              <a:rPr lang="en-US" dirty="0" smtClean="0"/>
              <a:t>Using an indication rule on a set</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See that all records in the new set have </a:t>
            </a:r>
            <a:r>
              <a:rPr lang="en-US" sz="2000" dirty="0" smtClean="0"/>
              <a:t>a field within the range of 76X-78X</a:t>
            </a: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p:txBody>
      </p:sp>
      <p:sp>
        <p:nvSpPr>
          <p:cNvPr id="6" name="Rectangle 5"/>
          <p:cNvSpPr/>
          <p:nvPr/>
        </p:nvSpPr>
        <p:spPr>
          <a:xfrm>
            <a:off x="885412" y="1910437"/>
            <a:ext cx="2758540" cy="3823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5844" y="2670598"/>
            <a:ext cx="658472" cy="277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85412" y="5513695"/>
            <a:ext cx="6890432" cy="4112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879" y="3062909"/>
            <a:ext cx="116541" cy="867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870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2" y="7253"/>
            <a:ext cx="9144000" cy="6858000"/>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52659"/>
            <a:ext cx="9144000" cy="1070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4549774"/>
            <a:ext cx="8993876" cy="1034284"/>
          </a:xfrm>
        </p:spPr>
        <p:txBody>
          <a:bodyPr>
            <a:noAutofit/>
          </a:bodyPr>
          <a:lstStyle/>
          <a:p>
            <a:pPr algn="ctr"/>
            <a:r>
              <a:rPr lang="en-US" dirty="0" smtClean="0">
                <a:solidFill>
                  <a:schemeClr val="bg1"/>
                </a:solidFill>
              </a:rPr>
              <a:t>Thank you</a:t>
            </a:r>
            <a:endParaRPr lang="en-US" dirty="0">
              <a:solidFill>
                <a:schemeClr val="bg1"/>
              </a:solidFill>
            </a:endParaRP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14" name="TextBox 13"/>
          <p:cNvSpPr txBox="1"/>
          <p:nvPr/>
        </p:nvSpPr>
        <p:spPr>
          <a:xfrm>
            <a:off x="40942" y="6632701"/>
            <a:ext cx="3821374" cy="200055"/>
          </a:xfrm>
          <a:prstGeom prst="rect">
            <a:avLst/>
          </a:prstGeom>
          <a:noFill/>
        </p:spPr>
        <p:txBody>
          <a:bodyPr wrap="square" rtlCol="0">
            <a:spAutoFit/>
          </a:bodyPr>
          <a:lstStyle/>
          <a:p>
            <a:r>
              <a:rPr lang="en-US" sz="700" dirty="0">
                <a:solidFill>
                  <a:schemeClr val="bg1"/>
                </a:solidFill>
              </a:rPr>
              <a:t>http://www.thisiscolossal.com/2017/06/enchanting-libraries-by-photographer-thibaud-poirier/</a:t>
            </a:r>
            <a:endParaRPr lang="en-US" sz="700" dirty="0">
              <a:solidFill>
                <a:schemeClr val="bg1"/>
              </a:solidFill>
            </a:endParaRPr>
          </a:p>
        </p:txBody>
      </p:sp>
    </p:spTree>
    <p:extLst>
      <p:ext uri="{BB962C8B-B14F-4D97-AF65-F5344CB8AC3E}">
        <p14:creationId xmlns:p14="http://schemas.microsoft.com/office/powerpoint/2010/main" val="1250822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Indication rules are used to retrieve data according the presence </a:t>
            </a:r>
            <a:r>
              <a:rPr lang="en-US" sz="2800" smtClean="0"/>
              <a:t>(or </a:t>
            </a:r>
            <a:r>
              <a:rPr lang="en-US" sz="2800" dirty="0" smtClean="0"/>
              <a:t>non-presence) of data in fields or subfields.</a:t>
            </a:r>
          </a:p>
          <a:p>
            <a:pPr marL="285750" indent="-285750">
              <a:buFont typeface="Arial" panose="020B0604020202020204" pitchFamily="34" charset="0"/>
              <a:buChar char="•"/>
            </a:pPr>
            <a:r>
              <a:rPr lang="en-US" sz="2800" dirty="0" smtClean="0"/>
              <a:t>Unlike indexes, the indication rules can work on any field / subfield / content combination and does not require that the field has been indexed.</a:t>
            </a:r>
            <a:endParaRPr lang="en-US" sz="2800" dirty="0"/>
          </a:p>
          <a:p>
            <a:pPr marL="285750" indent="-285750">
              <a:buFont typeface="Arial" panose="020B0604020202020204" pitchFamily="34" charset="0"/>
              <a:buChar char="•"/>
            </a:pPr>
            <a:r>
              <a:rPr lang="en-US" sz="2800" dirty="0" smtClean="0"/>
              <a:t>The data is retrieved by building an indication rule and then running it to filter a set.</a:t>
            </a:r>
          </a:p>
        </p:txBody>
      </p:sp>
    </p:spTree>
    <p:extLst>
      <p:ext uri="{BB962C8B-B14F-4D97-AF65-F5344CB8AC3E}">
        <p14:creationId xmlns:p14="http://schemas.microsoft.com/office/powerpoint/2010/main" val="598391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For example a library might want to retrieve all records which </a:t>
            </a:r>
            <a:r>
              <a:rPr lang="en-US" sz="2800" dirty="0" smtClean="0"/>
              <a:t>contain </a:t>
            </a:r>
            <a:r>
              <a:rPr lang="en-US" sz="2800" dirty="0"/>
              <a:t>a 76X - 78X Linking entry </a:t>
            </a:r>
            <a:r>
              <a:rPr lang="en-US" sz="2800" dirty="0" smtClean="0"/>
              <a:t>field</a:t>
            </a:r>
            <a:endParaRPr lang="en-US" sz="2800" dirty="0" smtClean="0"/>
          </a:p>
          <a:p>
            <a:pPr marL="285750" indent="-285750">
              <a:buFont typeface="Arial" panose="020B0604020202020204" pitchFamily="34" charset="0"/>
              <a:buChar char="•"/>
            </a:pPr>
            <a:r>
              <a:rPr lang="en-US" sz="2800" dirty="0" smtClean="0"/>
              <a:t>A set could be made of all records (or a subset of the records) and then an indication rule could be run which would </a:t>
            </a:r>
            <a:r>
              <a:rPr lang="en-US" sz="2800" dirty="0"/>
              <a:t>contain a 76X - 78X Linking entry field.</a:t>
            </a:r>
            <a:endParaRPr lang="en-US" sz="2800" dirty="0" smtClean="0"/>
          </a:p>
          <a:p>
            <a:pPr marL="285750" indent="-285750">
              <a:buFont typeface="Arial" panose="020B0604020202020204" pitchFamily="34" charset="0"/>
              <a:buChar char="•"/>
            </a:pPr>
            <a:r>
              <a:rPr lang="en-US" sz="2800" dirty="0" smtClean="0"/>
              <a:t>A </a:t>
            </a:r>
            <a:r>
              <a:rPr lang="en-US" sz="2800" dirty="0"/>
              <a:t>new itemized set is made with the </a:t>
            </a:r>
            <a:r>
              <a:rPr lang="en-US" sz="2800" dirty="0" smtClean="0"/>
              <a:t>results of the indication rule filtering the set.</a:t>
            </a:r>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4023746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a:t>
            </a:r>
            <a:r>
              <a:rPr lang="en-US" sz="2800" dirty="0" smtClean="0"/>
              <a:t>indication </a:t>
            </a:r>
            <a:r>
              <a:rPr lang="en-US" sz="2800" dirty="0"/>
              <a:t>rules are written in a specific syntax </a:t>
            </a:r>
            <a:r>
              <a:rPr lang="en-US" sz="2800" dirty="0" smtClean="0"/>
              <a:t>which is based on the same syntax as the indication </a:t>
            </a:r>
            <a:r>
              <a:rPr lang="en-US" sz="2800" dirty="0" smtClean="0"/>
              <a:t>rules</a:t>
            </a:r>
          </a:p>
          <a:p>
            <a:pPr marL="285750" indent="-285750">
              <a:buFont typeface="Arial" panose="020B0604020202020204" pitchFamily="34" charset="0"/>
              <a:buChar char="•"/>
            </a:pPr>
            <a:r>
              <a:rPr lang="en-US" sz="2800" dirty="0" smtClean="0"/>
              <a:t>Several example are available </a:t>
            </a:r>
            <a:r>
              <a:rPr lang="en-US" sz="2800" dirty="0"/>
              <a:t>here:</a:t>
            </a:r>
            <a:br>
              <a:rPr lang="en-US" sz="2800" dirty="0"/>
            </a:br>
            <a:r>
              <a:rPr lang="en-US" sz="2800" dirty="0">
                <a:hlinkClick r:id="rId2"/>
              </a:rPr>
              <a:t>https://knowledge.exlibrisgroup.com/@api/deki/files/51522/Rules_-_</a:t>
            </a:r>
            <a:r>
              <a:rPr lang="en-US" sz="2800" dirty="0" smtClean="0">
                <a:hlinkClick r:id="rId2"/>
              </a:rPr>
              <a:t>Indication_rule_examples.docx</a:t>
            </a:r>
            <a:r>
              <a:rPr lang="en-US" sz="2800" dirty="0" smtClean="0"/>
              <a:t> </a:t>
            </a:r>
            <a:endParaRPr lang="en-US" sz="2800" dirty="0"/>
          </a:p>
        </p:txBody>
      </p:sp>
    </p:spTree>
    <p:extLst>
      <p:ext uri="{BB962C8B-B14F-4D97-AF65-F5344CB8AC3E}">
        <p14:creationId xmlns:p14="http://schemas.microsoft.com/office/powerpoint/2010/main" val="263412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This presentation will not discuss the specific syntax of the </a:t>
            </a:r>
            <a:r>
              <a:rPr lang="en-US" sz="2800" dirty="0" smtClean="0"/>
              <a:t>indication rules</a:t>
            </a:r>
            <a:r>
              <a:rPr lang="en-US" sz="2800" dirty="0"/>
              <a:t>.</a:t>
            </a:r>
          </a:p>
          <a:p>
            <a:pPr marL="285750" indent="-285750">
              <a:buFont typeface="Arial" panose="020B0604020202020204" pitchFamily="34" charset="0"/>
              <a:buChar char="•"/>
            </a:pPr>
            <a:r>
              <a:rPr lang="en-US" sz="2800" dirty="0"/>
              <a:t>The focus here will be specifically on </a:t>
            </a:r>
            <a:r>
              <a:rPr lang="en-US" sz="2800" dirty="0" smtClean="0"/>
              <a:t>how the indication rules are created as </a:t>
            </a:r>
            <a:r>
              <a:rPr lang="en-US" sz="2800" dirty="0"/>
              <a:t>well as how and where the rules may be used</a:t>
            </a:r>
            <a:r>
              <a:rPr lang="en-US" sz="2800" dirty="0" smtClean="0"/>
              <a:t>.</a:t>
            </a:r>
          </a:p>
          <a:p>
            <a:pPr marL="285750" indent="-285750">
              <a:buFont typeface="Arial" panose="020B0604020202020204" pitchFamily="34" charset="0"/>
              <a:buChar char="•"/>
            </a:pPr>
            <a:r>
              <a:rPr lang="en-US" sz="2800" dirty="0" smtClean="0"/>
              <a:t>An in depth explanation of the syntax as well as several examples may be found in the Knowledge center in the “</a:t>
            </a:r>
            <a:r>
              <a:rPr lang="en-US" sz="2800" dirty="0"/>
              <a:t>Working with </a:t>
            </a:r>
            <a:r>
              <a:rPr lang="en-US" sz="2800" dirty="0" smtClean="0"/>
              <a:t>Indication Rules” section</a:t>
            </a:r>
            <a:endParaRPr lang="en-US" sz="2800" dirty="0"/>
          </a:p>
        </p:txBody>
      </p:sp>
    </p:spTree>
    <p:extLst>
      <p:ext uri="{BB962C8B-B14F-4D97-AF65-F5344CB8AC3E}">
        <p14:creationId xmlns:p14="http://schemas.microsoft.com/office/powerpoint/2010/main" val="134114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5972175" y="27010"/>
            <a:ext cx="3171825" cy="1466850"/>
          </a:xfrm>
          <a:prstGeom prst="rect">
            <a:avLst/>
          </a:prstGeom>
        </p:spPr>
      </p:pic>
      <p:sp>
        <p:nvSpPr>
          <p:cNvPr id="16" name="TextBox 15"/>
          <p:cNvSpPr txBox="1"/>
          <p:nvPr/>
        </p:nvSpPr>
        <p:spPr>
          <a:xfrm>
            <a:off x="1392072" y="869619"/>
            <a:ext cx="184731" cy="492443"/>
          </a:xfrm>
          <a:prstGeom prst="rect">
            <a:avLst/>
          </a:prstGeom>
          <a:noFill/>
        </p:spPr>
        <p:txBody>
          <a:bodyPr wrap="none" rtlCol="0">
            <a:spAutoFit/>
          </a:bodyPr>
          <a:lstStyle/>
          <a:p>
            <a:endParaRPr lang="en-US" sz="2500" dirty="0"/>
          </a:p>
        </p:txBody>
      </p:sp>
      <p:sp>
        <p:nvSpPr>
          <p:cNvPr id="25" name="TextBox 24"/>
          <p:cNvSpPr txBox="1"/>
          <p:nvPr/>
        </p:nvSpPr>
        <p:spPr>
          <a:xfrm>
            <a:off x="1392072" y="1126771"/>
            <a:ext cx="3084394" cy="492443"/>
          </a:xfrm>
          <a:prstGeom prst="rect">
            <a:avLst/>
          </a:prstGeom>
          <a:noFill/>
        </p:spPr>
        <p:txBody>
          <a:bodyPr wrap="square" rtlCol="0">
            <a:spAutoFit/>
          </a:bodyPr>
          <a:lstStyle/>
          <a:p>
            <a:r>
              <a:rPr lang="en-US" sz="2500" dirty="0" smtClean="0"/>
              <a:t>Introduction</a:t>
            </a:r>
            <a:endParaRPr lang="en-US" sz="2500" dirty="0"/>
          </a:p>
        </p:txBody>
      </p:sp>
      <p:sp>
        <p:nvSpPr>
          <p:cNvPr id="26" name="TextBox 25"/>
          <p:cNvSpPr txBox="1"/>
          <p:nvPr/>
        </p:nvSpPr>
        <p:spPr>
          <a:xfrm>
            <a:off x="1392071" y="2204944"/>
            <a:ext cx="6332563" cy="477054"/>
          </a:xfrm>
          <a:prstGeom prst="rect">
            <a:avLst/>
          </a:prstGeom>
          <a:noFill/>
        </p:spPr>
        <p:txBody>
          <a:bodyPr wrap="square" rtlCol="0">
            <a:spAutoFit/>
          </a:bodyPr>
          <a:lstStyle/>
          <a:p>
            <a:r>
              <a:rPr lang="en-US" sz="2500" dirty="0" smtClean="0"/>
              <a:t>Creating indication rules and processes</a:t>
            </a:r>
            <a:endParaRPr lang="en-US" sz="2500" dirty="0"/>
          </a:p>
        </p:txBody>
      </p:sp>
      <p:sp>
        <p:nvSpPr>
          <p:cNvPr id="27" name="TextBox 26"/>
          <p:cNvSpPr txBox="1"/>
          <p:nvPr/>
        </p:nvSpPr>
        <p:spPr>
          <a:xfrm>
            <a:off x="1392070" y="3272631"/>
            <a:ext cx="7083189" cy="477054"/>
          </a:xfrm>
          <a:prstGeom prst="rect">
            <a:avLst/>
          </a:prstGeom>
          <a:noFill/>
        </p:spPr>
        <p:txBody>
          <a:bodyPr wrap="square" rtlCol="0">
            <a:spAutoFit/>
          </a:bodyPr>
          <a:lstStyle/>
          <a:p>
            <a:r>
              <a:rPr lang="en-US" sz="2500" dirty="0" smtClean="0"/>
              <a:t>Using an indication rule on a set</a:t>
            </a:r>
            <a:endParaRPr lang="en-US" sz="2500" dirty="0"/>
          </a:p>
        </p:txBody>
      </p:sp>
      <p:sp>
        <p:nvSpPr>
          <p:cNvPr id="30" name="Rectangle 29"/>
          <p:cNvSpPr/>
          <p:nvPr/>
        </p:nvSpPr>
        <p:spPr>
          <a:xfrm>
            <a:off x="1301879" y="2161354"/>
            <a:ext cx="6422755" cy="536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15" name="Rectangle 14"/>
          <p:cNvSpPr/>
          <p:nvPr/>
        </p:nvSpPr>
        <p:spPr>
          <a:xfrm>
            <a:off x="161632" y="4162567"/>
            <a:ext cx="1126599" cy="2210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4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indication rules and processes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a:t>
            </a:r>
            <a:r>
              <a:rPr lang="en-US" sz="2800" dirty="0" smtClean="0"/>
              <a:t>indication </a:t>
            </a:r>
            <a:r>
              <a:rPr lang="en-US" sz="2800" dirty="0"/>
              <a:t>rules are created </a:t>
            </a:r>
            <a:r>
              <a:rPr lang="en-US" sz="2800" dirty="0" smtClean="0"/>
              <a:t>either</a:t>
            </a:r>
          </a:p>
          <a:p>
            <a:pPr marL="457200" indent="-457200">
              <a:buFont typeface="+mj-lt"/>
              <a:buAutoNum type="arabicPeriod"/>
            </a:pPr>
            <a:r>
              <a:rPr lang="en-US" sz="2800" dirty="0" smtClean="0"/>
              <a:t>In </a:t>
            </a:r>
            <a:r>
              <a:rPr lang="en-US" sz="2800" dirty="0"/>
              <a:t>the metadata editor via menu “File &gt; new &gt; </a:t>
            </a:r>
            <a:r>
              <a:rPr lang="en-US" sz="2800" dirty="0" smtClean="0"/>
              <a:t>indication </a:t>
            </a:r>
            <a:r>
              <a:rPr lang="en-US" sz="2800" dirty="0"/>
              <a:t>rules</a:t>
            </a:r>
            <a:r>
              <a:rPr lang="en-US" sz="2800" dirty="0" smtClean="0"/>
              <a:t>”</a:t>
            </a:r>
          </a:p>
          <a:p>
            <a:pPr marL="457200" indent="-457200">
              <a:buFont typeface="+mj-lt"/>
              <a:buAutoNum type="arabicPeriod"/>
            </a:pPr>
            <a:r>
              <a:rPr lang="en-US" sz="2800" dirty="0" smtClean="0"/>
              <a:t>From the left pane by doing “duplicate” on an existing indication rule</a:t>
            </a:r>
          </a:p>
          <a:p>
            <a:pPr marL="457200" indent="-457200">
              <a:buFont typeface="+mj-lt"/>
              <a:buAutoNum type="arabicPeriod"/>
            </a:pPr>
            <a:r>
              <a:rPr lang="en-US" sz="2800" dirty="0" smtClean="0"/>
              <a:t>By copying an existing rule from the community</a:t>
            </a:r>
          </a:p>
          <a:p>
            <a:pPr marL="457200" indent="-457200">
              <a:buFont typeface="+mj-lt"/>
              <a:buAutoNum type="arabicPeriod"/>
            </a:pPr>
            <a:endParaRPr lang="en-US" sz="2800" dirty="0"/>
          </a:p>
        </p:txBody>
      </p:sp>
    </p:spTree>
    <p:extLst>
      <p:ext uri="{BB962C8B-B14F-4D97-AF65-F5344CB8AC3E}">
        <p14:creationId xmlns:p14="http://schemas.microsoft.com/office/powerpoint/2010/main" val="116913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8557" y="1676396"/>
            <a:ext cx="6295824" cy="4654025"/>
          </a:xfrm>
          <a:prstGeom prst="rect">
            <a:avLst/>
          </a:prstGeom>
        </p:spPr>
      </p:pic>
      <p:sp>
        <p:nvSpPr>
          <p:cNvPr id="5" name="Title 4"/>
          <p:cNvSpPr>
            <a:spLocks noGrp="1"/>
          </p:cNvSpPr>
          <p:nvPr>
            <p:ph type="title"/>
          </p:nvPr>
        </p:nvSpPr>
        <p:spPr/>
        <p:txBody>
          <a:bodyPr/>
          <a:lstStyle/>
          <a:p>
            <a:r>
              <a:rPr lang="en-US" dirty="0" smtClean="0"/>
              <a:t>Creating indication rules and processes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11" name="TextBox 10"/>
          <p:cNvSpPr txBox="1"/>
          <p:nvPr/>
        </p:nvSpPr>
        <p:spPr>
          <a:xfrm>
            <a:off x="1392072" y="869619"/>
            <a:ext cx="184731" cy="369332"/>
          </a:xfrm>
          <a:prstGeom prst="rect">
            <a:avLst/>
          </a:prstGeom>
          <a:noFill/>
        </p:spPr>
        <p:txBody>
          <a:bodyPr wrap="none" rtlCol="0">
            <a:spAutoFit/>
          </a:bodyPr>
          <a:lstStyle/>
          <a:p>
            <a:endParaRPr lang="en-US" dirty="0"/>
          </a:p>
        </p:txBody>
      </p:sp>
      <p:sp>
        <p:nvSpPr>
          <p:cNvPr id="12" name="TextBox 11"/>
          <p:cNvSpPr txBox="1"/>
          <p:nvPr/>
        </p:nvSpPr>
        <p:spPr>
          <a:xfrm>
            <a:off x="354841" y="869619"/>
            <a:ext cx="8789159" cy="461665"/>
          </a:xfrm>
          <a:prstGeom prst="rect">
            <a:avLst/>
          </a:prstGeom>
          <a:noFill/>
        </p:spPr>
        <p:txBody>
          <a:bodyPr wrap="square" rtlCol="0">
            <a:spAutoFit/>
          </a:bodyPr>
          <a:lstStyle/>
          <a:p>
            <a:pPr marL="457200" indent="-457200">
              <a:buFont typeface="+mj-lt"/>
              <a:buAutoNum type="arabicPeriod"/>
            </a:pPr>
            <a:r>
              <a:rPr lang="en-US" sz="2400" dirty="0" smtClean="0"/>
              <a:t>In </a:t>
            </a:r>
            <a:r>
              <a:rPr lang="en-US" sz="2400" dirty="0"/>
              <a:t>the metadata editor via menu “File &gt; new &gt; </a:t>
            </a:r>
            <a:r>
              <a:rPr lang="en-US" sz="2400" dirty="0" smtClean="0"/>
              <a:t>indication </a:t>
            </a:r>
            <a:r>
              <a:rPr lang="en-US" sz="2400" dirty="0"/>
              <a:t>rules</a:t>
            </a:r>
            <a:r>
              <a:rPr lang="en-US" sz="2400" dirty="0" smtClean="0"/>
              <a:t>”</a:t>
            </a:r>
          </a:p>
        </p:txBody>
      </p:sp>
      <p:cxnSp>
        <p:nvCxnSpPr>
          <p:cNvPr id="8" name="Straight Arrow Connector 7"/>
          <p:cNvCxnSpPr/>
          <p:nvPr/>
        </p:nvCxnSpPr>
        <p:spPr bwMode="auto">
          <a:xfrm flipH="1">
            <a:off x="6562398" y="4114525"/>
            <a:ext cx="1519210"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9" name="Straight Arrow Connector 8"/>
          <p:cNvCxnSpPr/>
          <p:nvPr/>
        </p:nvCxnSpPr>
        <p:spPr bwMode="auto">
          <a:xfrm>
            <a:off x="8098599" y="3415352"/>
            <a:ext cx="0" cy="720523"/>
          </a:xfrm>
          <a:prstGeom prst="straightConnector1">
            <a:avLst/>
          </a:prstGeom>
          <a:solidFill>
            <a:schemeClr val="accent1"/>
          </a:solidFill>
          <a:ln w="28575" cap="flat" cmpd="sng" algn="ctr">
            <a:solidFill>
              <a:srgbClr val="FF0000"/>
            </a:solidFill>
            <a:prstDash val="solid"/>
            <a:round/>
            <a:headEnd type="none" w="med" len="med"/>
            <a:tailEnd type="none" w="med" len="med"/>
          </a:ln>
          <a:effectLst/>
        </p:spPr>
      </p:cxnSp>
      <p:sp>
        <p:nvSpPr>
          <p:cNvPr id="10" name="Rectangle 9"/>
          <p:cNvSpPr/>
          <p:nvPr/>
        </p:nvSpPr>
        <p:spPr bwMode="auto">
          <a:xfrm>
            <a:off x="4565339" y="3989761"/>
            <a:ext cx="1997059" cy="292228"/>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60198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7543</TotalTime>
  <Words>799</Words>
  <Application>Microsoft Office PowerPoint</Application>
  <PresentationFormat>On-screen Show (4:3)</PresentationFormat>
  <Paragraphs>106</Paragraphs>
  <Slides>24</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24</vt:i4>
      </vt:variant>
    </vt:vector>
  </HeadingPairs>
  <TitlesOfParts>
    <vt:vector size="33"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Indication rules and set filtering</vt:lpstr>
      <vt:lpstr>PowerPoint Presentation</vt:lpstr>
      <vt:lpstr>Introduction</vt:lpstr>
      <vt:lpstr>Introduction</vt:lpstr>
      <vt:lpstr>Introduction</vt:lpstr>
      <vt:lpstr>Introduction</vt:lpstr>
      <vt:lpstr>PowerPoint Presentation</vt:lpstr>
      <vt:lpstr>Creating indication rules and processes</vt:lpstr>
      <vt:lpstr>Creating indication rules and processes</vt:lpstr>
      <vt:lpstr>Creating indication rules and processes</vt:lpstr>
      <vt:lpstr>Creating indication rules and processes</vt:lpstr>
      <vt:lpstr>Creating indication rules and processes</vt:lpstr>
      <vt:lpstr>Creating indication rules and processes</vt:lpstr>
      <vt:lpstr>Testing the indication rules</vt:lpstr>
      <vt:lpstr>Testing the indication rules</vt:lpstr>
      <vt:lpstr>Testing the indication rules</vt:lpstr>
      <vt:lpstr>Testing the indication rules</vt:lpstr>
      <vt:lpstr>PowerPoint Presentation</vt:lpstr>
      <vt:lpstr>Using an indication rule on a set</vt:lpstr>
      <vt:lpstr>Using an indication rule on a set</vt:lpstr>
      <vt:lpstr>Using an indication rule on a set</vt:lpstr>
      <vt:lpstr>Using an indication rule on a set</vt:lpstr>
      <vt:lpstr>Using an indication rule on a set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460</cp:revision>
  <dcterms:created xsi:type="dcterms:W3CDTF">2015-04-14T20:14:13Z</dcterms:created>
  <dcterms:modified xsi:type="dcterms:W3CDTF">2017-10-25T05:47:38Z</dcterms:modified>
</cp:coreProperties>
</file>