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56"/>
  </p:notesMasterIdLst>
  <p:handoutMasterIdLst>
    <p:handoutMasterId r:id="rId57"/>
  </p:handoutMasterIdLst>
  <p:sldIdLst>
    <p:sldId id="1461" r:id="rId2"/>
    <p:sldId id="1462" r:id="rId3"/>
    <p:sldId id="1358" r:id="rId4"/>
    <p:sldId id="1483" r:id="rId5"/>
    <p:sldId id="1484" r:id="rId6"/>
    <p:sldId id="1482" r:id="rId7"/>
    <p:sldId id="1486" r:id="rId8"/>
    <p:sldId id="1481" r:id="rId9"/>
    <p:sldId id="1487" r:id="rId10"/>
    <p:sldId id="1463" r:id="rId11"/>
    <p:sldId id="1495" r:id="rId12"/>
    <p:sldId id="1496" r:id="rId13"/>
    <p:sldId id="1497" r:id="rId14"/>
    <p:sldId id="1498" r:id="rId15"/>
    <p:sldId id="1499" r:id="rId16"/>
    <p:sldId id="1500" r:id="rId17"/>
    <p:sldId id="1501" r:id="rId18"/>
    <p:sldId id="1502" r:id="rId19"/>
    <p:sldId id="1503" r:id="rId20"/>
    <p:sldId id="1504" r:id="rId21"/>
    <p:sldId id="1494" r:id="rId22"/>
    <p:sldId id="1318" r:id="rId23"/>
    <p:sldId id="1470" r:id="rId24"/>
    <p:sldId id="1471" r:id="rId25"/>
    <p:sldId id="1472" r:id="rId26"/>
    <p:sldId id="1485" r:id="rId27"/>
    <p:sldId id="1473" r:id="rId28"/>
    <p:sldId id="1474" r:id="rId29"/>
    <p:sldId id="1475" r:id="rId30"/>
    <p:sldId id="1476" r:id="rId31"/>
    <p:sldId id="1477" r:id="rId32"/>
    <p:sldId id="1478" r:id="rId33"/>
    <p:sldId id="1479" r:id="rId34"/>
    <p:sldId id="1480" r:id="rId35"/>
    <p:sldId id="1464" r:id="rId36"/>
    <p:sldId id="1386" r:id="rId37"/>
    <p:sldId id="1421" r:id="rId38"/>
    <p:sldId id="1493" r:id="rId39"/>
    <p:sldId id="1488" r:id="rId40"/>
    <p:sldId id="1420" r:id="rId41"/>
    <p:sldId id="1489" r:id="rId42"/>
    <p:sldId id="1490" r:id="rId43"/>
    <p:sldId id="1491" r:id="rId44"/>
    <p:sldId id="1492" r:id="rId45"/>
    <p:sldId id="1513" r:id="rId46"/>
    <p:sldId id="1506" r:id="rId47"/>
    <p:sldId id="1507" r:id="rId48"/>
    <p:sldId id="1508" r:id="rId49"/>
    <p:sldId id="1509" r:id="rId50"/>
    <p:sldId id="1510" r:id="rId51"/>
    <p:sldId id="1511" r:id="rId52"/>
    <p:sldId id="1512" r:id="rId53"/>
    <p:sldId id="1514" r:id="rId54"/>
    <p:sldId id="150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adel"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06060"/>
    <a:srgbClr val="8C64BC"/>
    <a:srgbClr val="A88ACC"/>
    <a:srgbClr val="00339A"/>
    <a:srgbClr val="000099"/>
    <a:srgbClr val="FF9966"/>
    <a:srgbClr val="FF7C3B"/>
    <a:srgbClr val="538022"/>
    <a:srgbClr val="2C4D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84014" autoAdjust="0"/>
  </p:normalViewPr>
  <p:slideViewPr>
    <p:cSldViewPr snapToObjects="1">
      <p:cViewPr varScale="1">
        <p:scale>
          <a:sx n="74" d="100"/>
          <a:sy n="74" d="100"/>
        </p:scale>
        <p:origin x="1638" y="60"/>
      </p:cViewPr>
      <p:guideLst>
        <p:guide orient="horz" pos="2688"/>
        <p:guide pos="2400"/>
      </p:guideLst>
    </p:cSldViewPr>
  </p:slideViewPr>
  <p:outlineViewPr>
    <p:cViewPr>
      <p:scale>
        <a:sx n="33" d="100"/>
        <a:sy n="33" d="100"/>
      </p:scale>
      <p:origin x="0" y="73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pPr/>
              <a:t>5/24/2016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pPr/>
              <a:t>‹#›</a:t>
            </a:fld>
            <a:endParaRPr lang="en-US" dirty="0"/>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pPr/>
              <a:t>5/24/2016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pPr/>
              <a:t>‹#›</a:t>
            </a:fld>
            <a:endParaRPr lang="en-US" dirty="0"/>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a:p>
        </p:txBody>
      </p:sp>
    </p:spTree>
    <p:extLst>
      <p:ext uri="{BB962C8B-B14F-4D97-AF65-F5344CB8AC3E}">
        <p14:creationId xmlns:p14="http://schemas.microsoft.com/office/powerpoint/2010/main" val="6253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11</a:t>
            </a:fld>
            <a:endParaRPr lang="en-US" dirty="0"/>
          </a:p>
        </p:txBody>
      </p:sp>
    </p:spTree>
    <p:extLst>
      <p:ext uri="{BB962C8B-B14F-4D97-AF65-F5344CB8AC3E}">
        <p14:creationId xmlns:p14="http://schemas.microsoft.com/office/powerpoint/2010/main" val="307888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12</a:t>
            </a:fld>
            <a:endParaRPr lang="en-US" dirty="0"/>
          </a:p>
        </p:txBody>
      </p:sp>
    </p:spTree>
    <p:extLst>
      <p:ext uri="{BB962C8B-B14F-4D97-AF65-F5344CB8AC3E}">
        <p14:creationId xmlns:p14="http://schemas.microsoft.com/office/powerpoint/2010/main" val="14325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13</a:t>
            </a:fld>
            <a:endParaRPr lang="en-US" dirty="0"/>
          </a:p>
        </p:txBody>
      </p:sp>
    </p:spTree>
    <p:extLst>
      <p:ext uri="{BB962C8B-B14F-4D97-AF65-F5344CB8AC3E}">
        <p14:creationId xmlns:p14="http://schemas.microsoft.com/office/powerpoint/2010/main" val="80687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14</a:t>
            </a:fld>
            <a:endParaRPr lang="en-US" dirty="0"/>
          </a:p>
        </p:txBody>
      </p:sp>
    </p:spTree>
    <p:extLst>
      <p:ext uri="{BB962C8B-B14F-4D97-AF65-F5344CB8AC3E}">
        <p14:creationId xmlns:p14="http://schemas.microsoft.com/office/powerpoint/2010/main" val="205650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15</a:t>
            </a:fld>
            <a:endParaRPr lang="en-US" dirty="0"/>
          </a:p>
        </p:txBody>
      </p:sp>
    </p:spTree>
    <p:extLst>
      <p:ext uri="{BB962C8B-B14F-4D97-AF65-F5344CB8AC3E}">
        <p14:creationId xmlns:p14="http://schemas.microsoft.com/office/powerpoint/2010/main" val="405888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16</a:t>
            </a:fld>
            <a:endParaRPr lang="en-US" dirty="0"/>
          </a:p>
        </p:txBody>
      </p:sp>
    </p:spTree>
    <p:extLst>
      <p:ext uri="{BB962C8B-B14F-4D97-AF65-F5344CB8AC3E}">
        <p14:creationId xmlns:p14="http://schemas.microsoft.com/office/powerpoint/2010/main" val="427097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17</a:t>
            </a:fld>
            <a:endParaRPr lang="en-US" dirty="0"/>
          </a:p>
        </p:txBody>
      </p:sp>
    </p:spTree>
    <p:extLst>
      <p:ext uri="{BB962C8B-B14F-4D97-AF65-F5344CB8AC3E}">
        <p14:creationId xmlns:p14="http://schemas.microsoft.com/office/powerpoint/2010/main" val="1018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18</a:t>
            </a:fld>
            <a:endParaRPr lang="en-US" dirty="0"/>
          </a:p>
        </p:txBody>
      </p:sp>
    </p:spTree>
    <p:extLst>
      <p:ext uri="{BB962C8B-B14F-4D97-AF65-F5344CB8AC3E}">
        <p14:creationId xmlns:p14="http://schemas.microsoft.com/office/powerpoint/2010/main" val="200019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19</a:t>
            </a:fld>
            <a:endParaRPr lang="en-US" dirty="0"/>
          </a:p>
        </p:txBody>
      </p:sp>
    </p:spTree>
    <p:extLst>
      <p:ext uri="{BB962C8B-B14F-4D97-AF65-F5344CB8AC3E}">
        <p14:creationId xmlns:p14="http://schemas.microsoft.com/office/powerpoint/2010/main" val="1197773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20</a:t>
            </a:fld>
            <a:endParaRPr lang="en-US" dirty="0"/>
          </a:p>
        </p:txBody>
      </p:sp>
    </p:spTree>
    <p:extLst>
      <p:ext uri="{BB962C8B-B14F-4D97-AF65-F5344CB8AC3E}">
        <p14:creationId xmlns:p14="http://schemas.microsoft.com/office/powerpoint/2010/main" val="201705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21</a:t>
            </a:fld>
            <a:endParaRPr lang="en-US"/>
          </a:p>
        </p:txBody>
      </p:sp>
    </p:spTree>
    <p:extLst>
      <p:ext uri="{BB962C8B-B14F-4D97-AF65-F5344CB8AC3E}">
        <p14:creationId xmlns:p14="http://schemas.microsoft.com/office/powerpoint/2010/main" val="164315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23</a:t>
            </a:fld>
            <a:endParaRPr lang="en-US" dirty="0"/>
          </a:p>
        </p:txBody>
      </p:sp>
    </p:spTree>
    <p:extLst>
      <p:ext uri="{BB962C8B-B14F-4D97-AF65-F5344CB8AC3E}">
        <p14:creationId xmlns:p14="http://schemas.microsoft.com/office/powerpoint/2010/main" val="3651701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24</a:t>
            </a:fld>
            <a:endParaRPr lang="en-US" dirty="0"/>
          </a:p>
        </p:txBody>
      </p:sp>
    </p:spTree>
    <p:extLst>
      <p:ext uri="{BB962C8B-B14F-4D97-AF65-F5344CB8AC3E}">
        <p14:creationId xmlns:p14="http://schemas.microsoft.com/office/powerpoint/2010/main" val="971111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25</a:t>
            </a:fld>
            <a:endParaRPr lang="en-US" dirty="0"/>
          </a:p>
        </p:txBody>
      </p:sp>
    </p:spTree>
    <p:extLst>
      <p:ext uri="{BB962C8B-B14F-4D97-AF65-F5344CB8AC3E}">
        <p14:creationId xmlns:p14="http://schemas.microsoft.com/office/powerpoint/2010/main" val="2579129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26</a:t>
            </a:fld>
            <a:endParaRPr lang="en-US" dirty="0"/>
          </a:p>
        </p:txBody>
      </p:sp>
    </p:spTree>
    <p:extLst>
      <p:ext uri="{BB962C8B-B14F-4D97-AF65-F5344CB8AC3E}">
        <p14:creationId xmlns:p14="http://schemas.microsoft.com/office/powerpoint/2010/main" val="4172570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27</a:t>
            </a:fld>
            <a:endParaRPr lang="en-US" dirty="0"/>
          </a:p>
        </p:txBody>
      </p:sp>
    </p:spTree>
    <p:extLst>
      <p:ext uri="{BB962C8B-B14F-4D97-AF65-F5344CB8AC3E}">
        <p14:creationId xmlns:p14="http://schemas.microsoft.com/office/powerpoint/2010/main" val="351204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28</a:t>
            </a:fld>
            <a:endParaRPr lang="en-US" dirty="0"/>
          </a:p>
        </p:txBody>
      </p:sp>
    </p:spTree>
    <p:extLst>
      <p:ext uri="{BB962C8B-B14F-4D97-AF65-F5344CB8AC3E}">
        <p14:creationId xmlns:p14="http://schemas.microsoft.com/office/powerpoint/2010/main" val="540291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29</a:t>
            </a:fld>
            <a:endParaRPr lang="en-US" dirty="0"/>
          </a:p>
        </p:txBody>
      </p:sp>
    </p:spTree>
    <p:extLst>
      <p:ext uri="{BB962C8B-B14F-4D97-AF65-F5344CB8AC3E}">
        <p14:creationId xmlns:p14="http://schemas.microsoft.com/office/powerpoint/2010/main" val="3951979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30</a:t>
            </a:fld>
            <a:endParaRPr lang="en-US" dirty="0"/>
          </a:p>
        </p:txBody>
      </p:sp>
    </p:spTree>
    <p:extLst>
      <p:ext uri="{BB962C8B-B14F-4D97-AF65-F5344CB8AC3E}">
        <p14:creationId xmlns:p14="http://schemas.microsoft.com/office/powerpoint/2010/main" val="314707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a:t>
            </a:fld>
            <a:endParaRPr lang="en-US" dirty="0"/>
          </a:p>
        </p:txBody>
      </p:sp>
    </p:spTree>
    <p:extLst>
      <p:ext uri="{BB962C8B-B14F-4D97-AF65-F5344CB8AC3E}">
        <p14:creationId xmlns:p14="http://schemas.microsoft.com/office/powerpoint/2010/main" val="145181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31</a:t>
            </a:fld>
            <a:endParaRPr lang="en-US" dirty="0"/>
          </a:p>
        </p:txBody>
      </p:sp>
    </p:spTree>
    <p:extLst>
      <p:ext uri="{BB962C8B-B14F-4D97-AF65-F5344CB8AC3E}">
        <p14:creationId xmlns:p14="http://schemas.microsoft.com/office/powerpoint/2010/main" val="565214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32</a:t>
            </a:fld>
            <a:endParaRPr lang="en-US" dirty="0"/>
          </a:p>
        </p:txBody>
      </p:sp>
    </p:spTree>
    <p:extLst>
      <p:ext uri="{BB962C8B-B14F-4D97-AF65-F5344CB8AC3E}">
        <p14:creationId xmlns:p14="http://schemas.microsoft.com/office/powerpoint/2010/main" val="3373399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33</a:t>
            </a:fld>
            <a:endParaRPr lang="en-US" dirty="0"/>
          </a:p>
        </p:txBody>
      </p:sp>
    </p:spTree>
    <p:extLst>
      <p:ext uri="{BB962C8B-B14F-4D97-AF65-F5344CB8AC3E}">
        <p14:creationId xmlns:p14="http://schemas.microsoft.com/office/powerpoint/2010/main" val="2444398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34</a:t>
            </a:fld>
            <a:endParaRPr lang="en-US" dirty="0"/>
          </a:p>
        </p:txBody>
      </p:sp>
    </p:spTree>
    <p:extLst>
      <p:ext uri="{BB962C8B-B14F-4D97-AF65-F5344CB8AC3E}">
        <p14:creationId xmlns:p14="http://schemas.microsoft.com/office/powerpoint/2010/main" val="324585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35</a:t>
            </a:fld>
            <a:endParaRPr lang="en-US"/>
          </a:p>
        </p:txBody>
      </p:sp>
    </p:spTree>
    <p:extLst>
      <p:ext uri="{BB962C8B-B14F-4D97-AF65-F5344CB8AC3E}">
        <p14:creationId xmlns:p14="http://schemas.microsoft.com/office/powerpoint/2010/main" val="73764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37</a:t>
            </a:fld>
            <a:endParaRPr lang="en-US" dirty="0"/>
          </a:p>
        </p:txBody>
      </p:sp>
    </p:spTree>
    <p:extLst>
      <p:ext uri="{BB962C8B-B14F-4D97-AF65-F5344CB8AC3E}">
        <p14:creationId xmlns:p14="http://schemas.microsoft.com/office/powerpoint/2010/main" val="2432395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38</a:t>
            </a:fld>
            <a:endParaRPr lang="en-US" dirty="0"/>
          </a:p>
        </p:txBody>
      </p:sp>
    </p:spTree>
    <p:extLst>
      <p:ext uri="{BB962C8B-B14F-4D97-AF65-F5344CB8AC3E}">
        <p14:creationId xmlns:p14="http://schemas.microsoft.com/office/powerpoint/2010/main" val="1869803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39</a:t>
            </a:fld>
            <a:endParaRPr lang="en-US" dirty="0"/>
          </a:p>
        </p:txBody>
      </p:sp>
    </p:spTree>
    <p:extLst>
      <p:ext uri="{BB962C8B-B14F-4D97-AF65-F5344CB8AC3E}">
        <p14:creationId xmlns:p14="http://schemas.microsoft.com/office/powerpoint/2010/main" val="2449070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40</a:t>
            </a:fld>
            <a:endParaRPr lang="en-US" dirty="0"/>
          </a:p>
        </p:txBody>
      </p:sp>
    </p:spTree>
    <p:extLst>
      <p:ext uri="{BB962C8B-B14F-4D97-AF65-F5344CB8AC3E}">
        <p14:creationId xmlns:p14="http://schemas.microsoft.com/office/powerpoint/2010/main" val="208917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a:t>
            </a:fld>
            <a:endParaRPr lang="en-US" dirty="0"/>
          </a:p>
        </p:txBody>
      </p:sp>
    </p:spTree>
    <p:extLst>
      <p:ext uri="{BB962C8B-B14F-4D97-AF65-F5344CB8AC3E}">
        <p14:creationId xmlns:p14="http://schemas.microsoft.com/office/powerpoint/2010/main" val="2320282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41</a:t>
            </a:fld>
            <a:endParaRPr lang="en-US" dirty="0"/>
          </a:p>
        </p:txBody>
      </p:sp>
    </p:spTree>
    <p:extLst>
      <p:ext uri="{BB962C8B-B14F-4D97-AF65-F5344CB8AC3E}">
        <p14:creationId xmlns:p14="http://schemas.microsoft.com/office/powerpoint/2010/main" val="1728816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42</a:t>
            </a:fld>
            <a:endParaRPr lang="en-US" dirty="0"/>
          </a:p>
        </p:txBody>
      </p:sp>
    </p:spTree>
    <p:extLst>
      <p:ext uri="{BB962C8B-B14F-4D97-AF65-F5344CB8AC3E}">
        <p14:creationId xmlns:p14="http://schemas.microsoft.com/office/powerpoint/2010/main" val="287914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43</a:t>
            </a:fld>
            <a:endParaRPr lang="en-US" dirty="0"/>
          </a:p>
        </p:txBody>
      </p:sp>
    </p:spTree>
    <p:extLst>
      <p:ext uri="{BB962C8B-B14F-4D97-AF65-F5344CB8AC3E}">
        <p14:creationId xmlns:p14="http://schemas.microsoft.com/office/powerpoint/2010/main" val="2670876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44</a:t>
            </a:fld>
            <a:endParaRPr lang="en-US" dirty="0"/>
          </a:p>
        </p:txBody>
      </p:sp>
    </p:spTree>
    <p:extLst>
      <p:ext uri="{BB962C8B-B14F-4D97-AF65-F5344CB8AC3E}">
        <p14:creationId xmlns:p14="http://schemas.microsoft.com/office/powerpoint/2010/main" val="1087075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45</a:t>
            </a:fld>
            <a:endParaRPr lang="en-US"/>
          </a:p>
        </p:txBody>
      </p:sp>
    </p:spTree>
    <p:extLst>
      <p:ext uri="{BB962C8B-B14F-4D97-AF65-F5344CB8AC3E}">
        <p14:creationId xmlns:p14="http://schemas.microsoft.com/office/powerpoint/2010/main" val="633032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46</a:t>
            </a:fld>
            <a:endParaRPr lang="en-US" dirty="0"/>
          </a:p>
        </p:txBody>
      </p:sp>
    </p:spTree>
    <p:extLst>
      <p:ext uri="{BB962C8B-B14F-4D97-AF65-F5344CB8AC3E}">
        <p14:creationId xmlns:p14="http://schemas.microsoft.com/office/powerpoint/2010/main" val="1323903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47</a:t>
            </a:fld>
            <a:endParaRPr lang="en-US" dirty="0"/>
          </a:p>
        </p:txBody>
      </p:sp>
    </p:spTree>
    <p:extLst>
      <p:ext uri="{BB962C8B-B14F-4D97-AF65-F5344CB8AC3E}">
        <p14:creationId xmlns:p14="http://schemas.microsoft.com/office/powerpoint/2010/main" val="221591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48</a:t>
            </a:fld>
            <a:endParaRPr lang="en-US" dirty="0"/>
          </a:p>
        </p:txBody>
      </p:sp>
    </p:spTree>
    <p:extLst>
      <p:ext uri="{BB962C8B-B14F-4D97-AF65-F5344CB8AC3E}">
        <p14:creationId xmlns:p14="http://schemas.microsoft.com/office/powerpoint/2010/main" val="2416351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49</a:t>
            </a:fld>
            <a:endParaRPr lang="en-US" dirty="0"/>
          </a:p>
        </p:txBody>
      </p:sp>
    </p:spTree>
    <p:extLst>
      <p:ext uri="{BB962C8B-B14F-4D97-AF65-F5344CB8AC3E}">
        <p14:creationId xmlns:p14="http://schemas.microsoft.com/office/powerpoint/2010/main" val="4180395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50</a:t>
            </a:fld>
            <a:endParaRPr lang="en-US" dirty="0"/>
          </a:p>
        </p:txBody>
      </p:sp>
    </p:spTree>
    <p:extLst>
      <p:ext uri="{BB962C8B-B14F-4D97-AF65-F5344CB8AC3E}">
        <p14:creationId xmlns:p14="http://schemas.microsoft.com/office/powerpoint/2010/main" val="345983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6</a:t>
            </a:fld>
            <a:endParaRPr lang="en-US" dirty="0"/>
          </a:p>
        </p:txBody>
      </p:sp>
    </p:spTree>
    <p:extLst>
      <p:ext uri="{BB962C8B-B14F-4D97-AF65-F5344CB8AC3E}">
        <p14:creationId xmlns:p14="http://schemas.microsoft.com/office/powerpoint/2010/main" val="517368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51</a:t>
            </a:fld>
            <a:endParaRPr lang="en-US" dirty="0"/>
          </a:p>
        </p:txBody>
      </p:sp>
    </p:spTree>
    <p:extLst>
      <p:ext uri="{BB962C8B-B14F-4D97-AF65-F5344CB8AC3E}">
        <p14:creationId xmlns:p14="http://schemas.microsoft.com/office/powerpoint/2010/main" val="1335275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52</a:t>
            </a:fld>
            <a:endParaRPr lang="en-US" dirty="0"/>
          </a:p>
        </p:txBody>
      </p:sp>
    </p:spTree>
    <p:extLst>
      <p:ext uri="{BB962C8B-B14F-4D97-AF65-F5344CB8AC3E}">
        <p14:creationId xmlns:p14="http://schemas.microsoft.com/office/powerpoint/2010/main" val="2191650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53</a:t>
            </a:fld>
            <a:endParaRPr lang="en-US" dirty="0"/>
          </a:p>
        </p:txBody>
      </p:sp>
    </p:spTree>
    <p:extLst>
      <p:ext uri="{BB962C8B-B14F-4D97-AF65-F5344CB8AC3E}">
        <p14:creationId xmlns:p14="http://schemas.microsoft.com/office/powerpoint/2010/main" val="132286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7</a:t>
            </a:fld>
            <a:endParaRPr lang="en-US" dirty="0"/>
          </a:p>
        </p:txBody>
      </p:sp>
    </p:spTree>
    <p:extLst>
      <p:ext uri="{BB962C8B-B14F-4D97-AF65-F5344CB8AC3E}">
        <p14:creationId xmlns:p14="http://schemas.microsoft.com/office/powerpoint/2010/main" val="115965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8</a:t>
            </a:fld>
            <a:endParaRPr lang="en-US" dirty="0"/>
          </a:p>
        </p:txBody>
      </p:sp>
    </p:spTree>
    <p:extLst>
      <p:ext uri="{BB962C8B-B14F-4D97-AF65-F5344CB8AC3E}">
        <p14:creationId xmlns:p14="http://schemas.microsoft.com/office/powerpoint/2010/main" val="114911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9</a:t>
            </a:fld>
            <a:endParaRPr lang="en-US" dirty="0"/>
          </a:p>
        </p:txBody>
      </p:sp>
    </p:spTree>
    <p:extLst>
      <p:ext uri="{BB962C8B-B14F-4D97-AF65-F5344CB8AC3E}">
        <p14:creationId xmlns:p14="http://schemas.microsoft.com/office/powerpoint/2010/main" val="161276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DBCF67-2B39-4494-9A46-CAA40423D8E3}" type="slidenum">
              <a:rPr lang="en-US" smtClean="0"/>
              <a:t>10</a:t>
            </a:fld>
            <a:endParaRPr lang="en-US"/>
          </a:p>
        </p:txBody>
      </p:sp>
    </p:spTree>
    <p:extLst>
      <p:ext uri="{BB962C8B-B14F-4D97-AF65-F5344CB8AC3E}">
        <p14:creationId xmlns:p14="http://schemas.microsoft.com/office/powerpoint/2010/main" val="395454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dirty="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75863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a:prstGeom prst="rect">
            <a:avLst/>
          </a:prstGeo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a:prstGeom prst="rect">
            <a:avLst/>
          </a:prstGeo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9053037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a:prstGeom prst="rect">
            <a:avLst/>
          </a:prstGeo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a:prstGeom prst="rect">
            <a:avLst/>
          </a:prstGeo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2101843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a:prstGeom prst="rect">
            <a:avLst/>
          </a:prstGeo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743791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7"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latin typeface="Verdana" pitchFamily="34" charset="0"/>
                <a:ea typeface="MS PGothic" pitchFamily="34" charset="-128"/>
              </a:rPr>
              <a:pPr algn="ctr" eaLnBrk="0" hangingPunct="0">
                <a:defRPr/>
              </a:pPr>
              <a:t>‹#›</a:t>
            </a:fld>
            <a:endParaRPr lang="en-US" sz="100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Yoel Kortick </a:t>
            </a:r>
            <a:r>
              <a:rPr lang="en-US" dirty="0"/>
              <a:t>| </a:t>
            </a:r>
            <a:r>
              <a:rPr lang="en-US" dirty="0" smtClean="0"/>
              <a:t>Senior Librarian</a:t>
            </a:r>
            <a:endParaRPr lang="en-US" dirty="0"/>
          </a:p>
        </p:txBody>
      </p:sp>
      <p:sp>
        <p:nvSpPr>
          <p:cNvPr id="3" name="Title 2"/>
          <p:cNvSpPr>
            <a:spLocks noGrp="1"/>
          </p:cNvSpPr>
          <p:nvPr>
            <p:ph type="ctrTitle"/>
          </p:nvPr>
        </p:nvSpPr>
        <p:spPr>
          <a:xfrm>
            <a:off x="535708" y="4353733"/>
            <a:ext cx="6844604" cy="1084217"/>
          </a:xfrm>
        </p:spPr>
        <p:txBody>
          <a:bodyPr/>
          <a:lstStyle/>
          <a:p>
            <a:r>
              <a:rPr lang="en-GB" dirty="0" smtClean="0"/>
              <a:t>Merge Rules </a:t>
            </a:r>
            <a:r>
              <a:rPr lang="en-GB" smtClean="0"/>
              <a:t>and </a:t>
            </a:r>
            <a:r>
              <a:rPr lang="en-GB" smtClean="0"/>
              <a:t>Routines</a:t>
            </a:r>
            <a:endParaRPr lang="he-IL" dirty="0"/>
          </a:p>
        </p:txBody>
      </p:sp>
    </p:spTree>
    <p:extLst>
      <p:ext uri="{BB962C8B-B14F-4D97-AF65-F5344CB8AC3E}">
        <p14:creationId xmlns:p14="http://schemas.microsoft.com/office/powerpoint/2010/main" val="214972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856984" cy="3240360"/>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600" dirty="0" smtClean="0"/>
              <a:t>Introduction</a:t>
            </a:r>
          </a:p>
          <a:p>
            <a:pPr marL="342900" indent="-342900">
              <a:buFont typeface="Arial" pitchFamily="34" charset="0"/>
              <a:buChar char="•"/>
            </a:pPr>
            <a:r>
              <a:rPr lang="en-GB" sz="1600" b="1" dirty="0" smtClean="0"/>
              <a:t>Configuring the merge routine to the type of import</a:t>
            </a:r>
            <a:endParaRPr lang="en-GB" sz="1600" b="1" dirty="0"/>
          </a:p>
          <a:p>
            <a:pPr marL="342900" indent="-342900">
              <a:buFont typeface="Arial" pitchFamily="34" charset="0"/>
              <a:buChar char="•"/>
            </a:pPr>
            <a:r>
              <a:rPr lang="en-GB" sz="1600" dirty="0" smtClean="0"/>
              <a:t>Sample merge routine for import from search external resource</a:t>
            </a:r>
          </a:p>
          <a:p>
            <a:pPr marL="342900" indent="-342900">
              <a:buFont typeface="Arial" pitchFamily="34" charset="0"/>
              <a:buChar char="•"/>
            </a:pPr>
            <a:r>
              <a:rPr lang="en-GB" sz="1600" dirty="0" smtClean="0"/>
              <a:t>Sample merge routine for import from import profile</a:t>
            </a:r>
          </a:p>
          <a:p>
            <a:pPr marL="342900" indent="-342900">
              <a:buFont typeface="Arial" pitchFamily="34" charset="0"/>
              <a:buChar char="•"/>
            </a:pPr>
            <a:r>
              <a:rPr lang="en-GB" sz="1600" dirty="0"/>
              <a:t>Merge two records but keep original 77X </a:t>
            </a:r>
            <a:r>
              <a:rPr lang="en-GB" sz="1600" dirty="0" smtClean="0"/>
              <a:t>fields </a:t>
            </a:r>
          </a:p>
        </p:txBody>
      </p:sp>
    </p:spTree>
    <p:extLst>
      <p:ext uri="{BB962C8B-B14F-4D97-AF65-F5344CB8AC3E}">
        <p14:creationId xmlns:p14="http://schemas.microsoft.com/office/powerpoint/2010/main" val="195656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528" y="120786"/>
            <a:ext cx="8732665" cy="533400"/>
          </a:xfrm>
        </p:spPr>
        <p:txBody>
          <a:bodyPr/>
          <a:lstStyle/>
          <a:p>
            <a:r>
              <a:rPr lang="en-GB" sz="2000" dirty="0" smtClean="0"/>
              <a:t>Configuring the merge routine to the type of import</a:t>
            </a:r>
            <a:endParaRPr lang="en-GB" sz="2000" dirty="0"/>
          </a:p>
        </p:txBody>
      </p:sp>
      <p:sp>
        <p:nvSpPr>
          <p:cNvPr id="3" name="Content Placeholder 2"/>
          <p:cNvSpPr>
            <a:spLocks noGrp="1"/>
          </p:cNvSpPr>
          <p:nvPr>
            <p:ph idx="1"/>
          </p:nvPr>
        </p:nvSpPr>
        <p:spPr>
          <a:xfrm>
            <a:off x="145210" y="836712"/>
            <a:ext cx="8856984" cy="936104"/>
          </a:xfrm>
        </p:spPr>
        <p:txBody>
          <a:bodyPr/>
          <a:lstStyle/>
          <a:p>
            <a:pPr marL="342900" indent="-342900">
              <a:buFont typeface="Arial" pitchFamily="34" charset="0"/>
              <a:buChar char="•"/>
            </a:pPr>
            <a:r>
              <a:rPr lang="en-US" sz="2400" dirty="0" smtClean="0"/>
              <a:t>The merge routines are created in the metadata editor via the ‘File &gt; New” option</a:t>
            </a:r>
            <a:endParaRPr lang="en-US" sz="2400" dirty="0">
              <a:ea typeface="+mn-ea"/>
            </a:endParaRPr>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pic>
        <p:nvPicPr>
          <p:cNvPr id="4" name="Picture 3"/>
          <p:cNvPicPr>
            <a:picLocks noChangeAspect="1"/>
          </p:cNvPicPr>
          <p:nvPr/>
        </p:nvPicPr>
        <p:blipFill>
          <a:blip r:embed="rId3"/>
          <a:stretch>
            <a:fillRect/>
          </a:stretch>
        </p:blipFill>
        <p:spPr>
          <a:xfrm>
            <a:off x="1907704" y="1985530"/>
            <a:ext cx="5268644" cy="3891741"/>
          </a:xfrm>
          <a:prstGeom prst="rect">
            <a:avLst/>
          </a:prstGeom>
          <a:ln>
            <a:solidFill>
              <a:schemeClr val="tx1"/>
            </a:solidFill>
          </a:ln>
        </p:spPr>
      </p:pic>
      <p:sp>
        <p:nvSpPr>
          <p:cNvPr id="5" name="Rectangle 4"/>
          <p:cNvSpPr/>
          <p:nvPr/>
        </p:nvSpPr>
        <p:spPr bwMode="auto">
          <a:xfrm>
            <a:off x="1907704" y="1988840"/>
            <a:ext cx="720080" cy="2913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1907704" y="2345570"/>
            <a:ext cx="720080" cy="2913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4788024" y="3569706"/>
            <a:ext cx="1224136" cy="2913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6027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96156" y="1772816"/>
            <a:ext cx="7715250" cy="4600575"/>
          </a:xfrm>
          <a:prstGeom prst="rect">
            <a:avLst/>
          </a:prstGeom>
          <a:ln>
            <a:solidFill>
              <a:schemeClr val="tx1"/>
            </a:solidFill>
          </a:ln>
        </p:spPr>
      </p:pic>
      <p:sp>
        <p:nvSpPr>
          <p:cNvPr id="3" name="Content Placeholder 2"/>
          <p:cNvSpPr>
            <a:spLocks noGrp="1"/>
          </p:cNvSpPr>
          <p:nvPr>
            <p:ph idx="1"/>
          </p:nvPr>
        </p:nvSpPr>
        <p:spPr>
          <a:xfrm>
            <a:off x="145210" y="836712"/>
            <a:ext cx="8856984" cy="936104"/>
          </a:xfrm>
        </p:spPr>
        <p:txBody>
          <a:bodyPr/>
          <a:lstStyle/>
          <a:p>
            <a:pPr marL="342900" indent="-342900">
              <a:buFont typeface="Arial" pitchFamily="34" charset="0"/>
              <a:buChar char="•"/>
            </a:pPr>
            <a:r>
              <a:rPr lang="en-US" sz="2400" dirty="0" smtClean="0"/>
              <a:t>The merge routines are edited via the navigation pane “Rules” section in the metadata editor</a:t>
            </a:r>
            <a:endParaRPr lang="en-US" sz="2400" dirty="0">
              <a:ea typeface="+mn-ea"/>
            </a:endParaRPr>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
        <p:nvSpPr>
          <p:cNvPr id="5" name="Rectangle 4"/>
          <p:cNvSpPr/>
          <p:nvPr/>
        </p:nvSpPr>
        <p:spPr bwMode="auto">
          <a:xfrm>
            <a:off x="803634" y="2273562"/>
            <a:ext cx="1176078" cy="2913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1259632" y="5301208"/>
            <a:ext cx="720080" cy="2913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Tree>
    <p:extLst>
      <p:ext uri="{BB962C8B-B14F-4D97-AF65-F5344CB8AC3E}">
        <p14:creationId xmlns:p14="http://schemas.microsoft.com/office/powerpoint/2010/main" val="2976582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10" y="836712"/>
            <a:ext cx="8856984" cy="4176464"/>
          </a:xfrm>
        </p:spPr>
        <p:txBody>
          <a:bodyPr/>
          <a:lstStyle/>
          <a:p>
            <a:pPr marL="342900" indent="-342900">
              <a:buFont typeface="Arial" pitchFamily="34" charset="0"/>
              <a:buChar char="•"/>
            </a:pPr>
            <a:r>
              <a:rPr lang="en-US" sz="2400" dirty="0" smtClean="0"/>
              <a:t>Once the rule is made it must be “attributed” to a specific processes where it will take effect.</a:t>
            </a:r>
          </a:p>
          <a:p>
            <a:pPr marL="342900" indent="-342900">
              <a:buFont typeface="Arial" pitchFamily="34" charset="0"/>
              <a:buChar char="•"/>
            </a:pPr>
            <a:r>
              <a:rPr lang="en-US" sz="2400" dirty="0" smtClean="0"/>
              <a:t>If the goal is to have the merge routine take effect when importing from a specific external resource via </a:t>
            </a:r>
            <a:r>
              <a:rPr lang="en-US" sz="2400" dirty="0" smtClean="0">
                <a:solidFill>
                  <a:srgbClr val="FF0000"/>
                </a:solidFill>
              </a:rPr>
              <a:t>search external resource</a:t>
            </a:r>
            <a:r>
              <a:rPr lang="en-US" sz="2400" dirty="0" smtClean="0"/>
              <a:t> then the merge rule should be added to the “Merge Method” field of the external search resource</a:t>
            </a:r>
          </a:p>
          <a:p>
            <a:pPr marL="342900" indent="-342900">
              <a:buFont typeface="Arial" pitchFamily="34" charset="0"/>
              <a:buChar char="•"/>
            </a:pPr>
            <a:r>
              <a:rPr lang="en-US" sz="2400" dirty="0" smtClean="0"/>
              <a:t>The external search resource is edited under Resource Management Configuration menu &gt; </a:t>
            </a:r>
            <a:r>
              <a:rPr lang="en-US" sz="2400" dirty="0"/>
              <a:t>Search Configuration &gt; External Search Resources</a:t>
            </a:r>
            <a:endParaRPr lang="en-US" sz="2400" dirty="0" smtClean="0"/>
          </a:p>
          <a:p>
            <a:pPr marL="342900" indent="-342900">
              <a:buFont typeface="Arial" pitchFamily="34" charset="0"/>
              <a:buChar char="•"/>
            </a:pPr>
            <a:endParaRPr lang="en-US" sz="2400" dirty="0">
              <a:ea typeface="+mn-ea"/>
            </a:endParaRPr>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
        <p:nvSpPr>
          <p:cNvPr id="7"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Tree>
    <p:extLst>
      <p:ext uri="{BB962C8B-B14F-4D97-AF65-F5344CB8AC3E}">
        <p14:creationId xmlns:p14="http://schemas.microsoft.com/office/powerpoint/2010/main" val="164133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99929" y="908720"/>
            <a:ext cx="6992556" cy="392732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01208" y="3933055"/>
            <a:ext cx="3102640" cy="2950051"/>
          </a:xfrm>
          <a:prstGeom prst="rect">
            <a:avLst/>
          </a:prstGeom>
          <a:ln>
            <a:solidFill>
              <a:schemeClr val="tx1"/>
            </a:solidFill>
          </a:ln>
        </p:spPr>
      </p:pic>
      <p:sp>
        <p:nvSpPr>
          <p:cNvPr id="6" name="Rectangle 5"/>
          <p:cNvSpPr/>
          <p:nvPr/>
        </p:nvSpPr>
        <p:spPr bwMode="auto">
          <a:xfrm>
            <a:off x="499418" y="5659853"/>
            <a:ext cx="2592288" cy="21741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bwMode="auto">
          <a:xfrm flipV="1">
            <a:off x="2437416" y="3140968"/>
            <a:ext cx="323307" cy="251888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Arrow Connector 8"/>
          <p:cNvCxnSpPr/>
          <p:nvPr/>
        </p:nvCxnSpPr>
        <p:spPr bwMode="auto">
          <a:xfrm flipV="1">
            <a:off x="2760723" y="3073169"/>
            <a:ext cx="287209" cy="6779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Tree>
    <p:extLst>
      <p:ext uri="{BB962C8B-B14F-4D97-AF65-F5344CB8AC3E}">
        <p14:creationId xmlns:p14="http://schemas.microsoft.com/office/powerpoint/2010/main" val="1403673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10" y="836712"/>
            <a:ext cx="8856984" cy="4176464"/>
          </a:xfrm>
        </p:spPr>
        <p:txBody>
          <a:bodyPr/>
          <a:lstStyle/>
          <a:p>
            <a:pPr marL="342900" indent="-342900">
              <a:buFont typeface="Arial" pitchFamily="34" charset="0"/>
              <a:buChar char="•"/>
            </a:pPr>
            <a:r>
              <a:rPr lang="en-US" sz="2400" dirty="0" smtClean="0"/>
              <a:t>If the goal is to have the merge routine take effect when running an </a:t>
            </a:r>
            <a:r>
              <a:rPr lang="en-US" sz="2400" dirty="0" smtClean="0">
                <a:solidFill>
                  <a:srgbClr val="FF0000"/>
                </a:solidFill>
              </a:rPr>
              <a:t>import profile </a:t>
            </a:r>
            <a:r>
              <a:rPr lang="en-US" sz="2400" dirty="0" smtClean="0"/>
              <a:t>then the merge rule should be added to the “Merge Method” field of the import profile</a:t>
            </a:r>
          </a:p>
          <a:p>
            <a:pPr marL="342900" indent="-342900">
              <a:buFont typeface="Arial" pitchFamily="34" charset="0"/>
              <a:buChar char="•"/>
            </a:pPr>
            <a:r>
              <a:rPr lang="en-US" sz="2400" dirty="0" smtClean="0"/>
              <a:t>The import profile is edited under Resource Management Configuration menu &gt; </a:t>
            </a:r>
            <a:r>
              <a:rPr lang="en-US" sz="2400" dirty="0"/>
              <a:t>Record </a:t>
            </a:r>
            <a:r>
              <a:rPr lang="en-US" sz="2400" dirty="0" smtClean="0"/>
              <a:t>Import &gt; Import </a:t>
            </a:r>
            <a:r>
              <a:rPr lang="en-US" sz="2400" dirty="0"/>
              <a:t>Profiles </a:t>
            </a:r>
            <a:endParaRPr lang="en-US" sz="2400" dirty="0">
              <a:ea typeface="+mn-ea"/>
            </a:endParaRPr>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
        <p:nvSpPr>
          <p:cNvPr id="7"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Tree>
    <p:extLst>
      <p:ext uri="{BB962C8B-B14F-4D97-AF65-F5344CB8AC3E}">
        <p14:creationId xmlns:p14="http://schemas.microsoft.com/office/powerpoint/2010/main" val="3919021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8591" y="888683"/>
            <a:ext cx="6266428" cy="340441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01208" y="3933055"/>
            <a:ext cx="3102640" cy="2950051"/>
          </a:xfrm>
          <a:prstGeom prst="rect">
            <a:avLst/>
          </a:prstGeom>
          <a:ln>
            <a:solidFill>
              <a:schemeClr val="tx1"/>
            </a:solidFill>
          </a:ln>
        </p:spPr>
      </p:pic>
      <p:sp>
        <p:nvSpPr>
          <p:cNvPr id="6" name="Rectangle 5"/>
          <p:cNvSpPr/>
          <p:nvPr/>
        </p:nvSpPr>
        <p:spPr bwMode="auto">
          <a:xfrm>
            <a:off x="499418" y="5442434"/>
            <a:ext cx="2592288" cy="21741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bwMode="auto">
          <a:xfrm flipV="1">
            <a:off x="2412152" y="4149080"/>
            <a:ext cx="863704" cy="129335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Arrow Connector 8"/>
          <p:cNvCxnSpPr/>
          <p:nvPr/>
        </p:nvCxnSpPr>
        <p:spPr bwMode="auto">
          <a:xfrm flipV="1">
            <a:off x="3285353" y="4149080"/>
            <a:ext cx="422551" cy="326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
        <p:nvSpPr>
          <p:cNvPr id="11" name="Rectangle 10"/>
          <p:cNvSpPr/>
          <p:nvPr/>
        </p:nvSpPr>
        <p:spPr bwMode="auto">
          <a:xfrm>
            <a:off x="3731435" y="3573016"/>
            <a:ext cx="1704661" cy="21741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6228185" y="1772816"/>
            <a:ext cx="1512168" cy="3600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453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10" y="836712"/>
            <a:ext cx="8856984" cy="4176464"/>
          </a:xfrm>
        </p:spPr>
        <p:txBody>
          <a:bodyPr/>
          <a:lstStyle/>
          <a:p>
            <a:pPr marL="342900" indent="-342900">
              <a:buFont typeface="Arial" pitchFamily="34" charset="0"/>
              <a:buChar char="•"/>
            </a:pPr>
            <a:r>
              <a:rPr lang="en-US" sz="2400" dirty="0" smtClean="0"/>
              <a:t>If the goal is to have the merge routine take effect when using </a:t>
            </a:r>
            <a:r>
              <a:rPr lang="en-US" sz="2400" dirty="0" smtClean="0">
                <a:solidFill>
                  <a:srgbClr val="FF0000"/>
                </a:solidFill>
              </a:rPr>
              <a:t>OCLC Connexion </a:t>
            </a:r>
            <a:r>
              <a:rPr lang="en-US" sz="2400" dirty="0" smtClean="0"/>
              <a:t>then the merge rule should be added to the “Merge Method” field of the OCLC Connexion integration profile</a:t>
            </a:r>
          </a:p>
          <a:p>
            <a:pPr marL="342900" indent="-342900">
              <a:buFont typeface="Arial" pitchFamily="34" charset="0"/>
              <a:buChar char="•"/>
            </a:pPr>
            <a:r>
              <a:rPr lang="en-US" sz="2400" dirty="0" smtClean="0"/>
              <a:t>The OCLC Connexion integration profile is </a:t>
            </a:r>
            <a:r>
              <a:rPr lang="en-US" sz="2400" dirty="0"/>
              <a:t>edited under General Configuration Menu &gt; External </a:t>
            </a:r>
            <a:r>
              <a:rPr lang="en-US" sz="2400" dirty="0" smtClean="0"/>
              <a:t>Systems &gt;     </a:t>
            </a:r>
            <a:r>
              <a:rPr lang="en-US" sz="2400" dirty="0"/>
              <a:t>Integration Profiles </a:t>
            </a:r>
            <a:endParaRPr lang="en-US" sz="2400" dirty="0" smtClean="0">
              <a:ea typeface="+mn-ea"/>
            </a:endParaRPr>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
        <p:nvSpPr>
          <p:cNvPr id="7"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Tree>
    <p:extLst>
      <p:ext uri="{BB962C8B-B14F-4D97-AF65-F5344CB8AC3E}">
        <p14:creationId xmlns:p14="http://schemas.microsoft.com/office/powerpoint/2010/main" val="168633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8237" y="1196752"/>
            <a:ext cx="7196171" cy="4594738"/>
          </a:xfrm>
          <a:prstGeom prst="rect">
            <a:avLst/>
          </a:prstGeom>
          <a:ln>
            <a:solidFill>
              <a:schemeClr val="tx1"/>
            </a:solidFill>
          </a:ln>
        </p:spPr>
      </p:pic>
      <p:sp>
        <p:nvSpPr>
          <p:cNvPr id="13"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
        <p:nvSpPr>
          <p:cNvPr id="11" name="Rectangle 10"/>
          <p:cNvSpPr/>
          <p:nvPr/>
        </p:nvSpPr>
        <p:spPr bwMode="auto">
          <a:xfrm>
            <a:off x="2267744" y="4653136"/>
            <a:ext cx="3528392" cy="28942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1907704" y="1772816"/>
            <a:ext cx="1872208" cy="28942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3059832" y="2062243"/>
            <a:ext cx="1008112" cy="28942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93188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10" y="836712"/>
            <a:ext cx="8856984" cy="2520280"/>
          </a:xfrm>
        </p:spPr>
        <p:txBody>
          <a:bodyPr/>
          <a:lstStyle/>
          <a:p>
            <a:pPr marL="342900" indent="-342900">
              <a:buFont typeface="Arial" pitchFamily="34" charset="0"/>
              <a:buChar char="•"/>
            </a:pPr>
            <a:r>
              <a:rPr lang="en-US" sz="2400" dirty="0" smtClean="0"/>
              <a:t>If the goal is to have the merge routine take effect when </a:t>
            </a:r>
            <a:r>
              <a:rPr lang="en-US" sz="2400" dirty="0" smtClean="0">
                <a:solidFill>
                  <a:srgbClr val="FF0000"/>
                </a:solidFill>
              </a:rPr>
              <a:t>merging two existing records in the metadata editor</a:t>
            </a:r>
            <a:r>
              <a:rPr lang="en-US" sz="2400" dirty="0" smtClean="0"/>
              <a:t> then the merge rule is chosen in the user interface</a:t>
            </a:r>
          </a:p>
        </p:txBody>
      </p:sp>
      <p:sp>
        <p:nvSpPr>
          <p:cNvPr id="7"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spTree>
    <p:extLst>
      <p:ext uri="{BB962C8B-B14F-4D97-AF65-F5344CB8AC3E}">
        <p14:creationId xmlns:p14="http://schemas.microsoft.com/office/powerpoint/2010/main" val="1496953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323528"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600" b="1" dirty="0" smtClean="0"/>
              <a:t>Introduction</a:t>
            </a:r>
          </a:p>
          <a:p>
            <a:pPr marL="342900" indent="-342900">
              <a:buFont typeface="Arial" pitchFamily="34" charset="0"/>
              <a:buChar char="•"/>
            </a:pPr>
            <a:r>
              <a:rPr lang="en-GB" sz="1600" dirty="0" smtClean="0"/>
              <a:t>Configuring the merge routine to the type of import</a:t>
            </a:r>
          </a:p>
          <a:p>
            <a:pPr marL="342900" indent="-342900">
              <a:buFont typeface="Arial" pitchFamily="34" charset="0"/>
              <a:buChar char="•"/>
            </a:pPr>
            <a:r>
              <a:rPr lang="en-GB" sz="1600" dirty="0" smtClean="0"/>
              <a:t>Sample merge routine for import from search external resource</a:t>
            </a:r>
          </a:p>
          <a:p>
            <a:pPr marL="342900" indent="-342900">
              <a:buFont typeface="Arial" pitchFamily="34" charset="0"/>
              <a:buChar char="•"/>
            </a:pPr>
            <a:r>
              <a:rPr lang="en-GB" sz="1600" dirty="0" smtClean="0"/>
              <a:t>Sample merge routine for import from import profile </a:t>
            </a:r>
          </a:p>
          <a:p>
            <a:pPr marL="342900" indent="-342900">
              <a:buFont typeface="Arial" pitchFamily="34" charset="0"/>
              <a:buChar char="•"/>
            </a:pPr>
            <a:r>
              <a:rPr lang="en-GB" sz="1600" dirty="0"/>
              <a:t>Merge two records but keep original 77X </a:t>
            </a:r>
            <a:r>
              <a:rPr lang="en-GB" sz="1600" dirty="0" smtClean="0"/>
              <a:t>fields</a:t>
            </a:r>
            <a:endParaRPr lang="en-GB" sz="1600" dirty="0"/>
          </a:p>
        </p:txBody>
      </p:sp>
    </p:spTree>
    <p:extLst>
      <p:ext uri="{BB962C8B-B14F-4D97-AF65-F5344CB8AC3E}">
        <p14:creationId xmlns:p14="http://schemas.microsoft.com/office/powerpoint/2010/main" val="80663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69528" y="120786"/>
            <a:ext cx="873266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GB" sz="2000" kern="0" dirty="0" smtClean="0"/>
              <a:t>Configuring the merge routine to the type of import</a:t>
            </a:r>
            <a:endParaRPr lang="en-GB" sz="2000" kern="0" dirty="0"/>
          </a:p>
        </p:txBody>
      </p:sp>
      <p:pic>
        <p:nvPicPr>
          <p:cNvPr id="4" name="Picture 3"/>
          <p:cNvPicPr>
            <a:picLocks noChangeAspect="1"/>
          </p:cNvPicPr>
          <p:nvPr/>
        </p:nvPicPr>
        <p:blipFill>
          <a:blip r:embed="rId3"/>
          <a:stretch>
            <a:fillRect/>
          </a:stretch>
        </p:blipFill>
        <p:spPr>
          <a:xfrm>
            <a:off x="3271728" y="1111782"/>
            <a:ext cx="5678438" cy="2572284"/>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95536" y="2852936"/>
            <a:ext cx="3994026" cy="3650649"/>
          </a:xfrm>
          <a:prstGeom prst="rect">
            <a:avLst/>
          </a:prstGeom>
          <a:ln>
            <a:solidFill>
              <a:schemeClr val="tx1"/>
            </a:solidFill>
          </a:ln>
        </p:spPr>
      </p:pic>
      <p:sp>
        <p:nvSpPr>
          <p:cNvPr id="6" name="Rectangle 5"/>
          <p:cNvSpPr/>
          <p:nvPr/>
        </p:nvSpPr>
        <p:spPr bwMode="auto">
          <a:xfrm>
            <a:off x="6804248" y="3068960"/>
            <a:ext cx="2145918"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611560" y="4005064"/>
            <a:ext cx="1008112" cy="43204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0887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856984" cy="3240360"/>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600" dirty="0" smtClean="0"/>
              <a:t>Introduction</a:t>
            </a:r>
          </a:p>
          <a:p>
            <a:pPr marL="342900" indent="-342900">
              <a:buFont typeface="Arial" pitchFamily="34" charset="0"/>
              <a:buChar char="•"/>
            </a:pPr>
            <a:r>
              <a:rPr lang="en-GB" sz="1600" dirty="0" smtClean="0"/>
              <a:t>Configuring the merge routine to the type of import</a:t>
            </a:r>
            <a:endParaRPr lang="en-GB" sz="1600" dirty="0"/>
          </a:p>
          <a:p>
            <a:pPr marL="342900" indent="-342900">
              <a:buFont typeface="Arial" pitchFamily="34" charset="0"/>
              <a:buChar char="•"/>
            </a:pPr>
            <a:r>
              <a:rPr lang="en-GB" sz="1600" b="1" dirty="0" smtClean="0"/>
              <a:t>Sample merge routine for import from search external resource</a:t>
            </a:r>
          </a:p>
          <a:p>
            <a:pPr marL="342900" indent="-342900">
              <a:buFont typeface="Arial" pitchFamily="34" charset="0"/>
              <a:buChar char="•"/>
            </a:pPr>
            <a:r>
              <a:rPr lang="en-GB" sz="1600" dirty="0" smtClean="0"/>
              <a:t>Sample merge routine for import from import profile</a:t>
            </a:r>
          </a:p>
          <a:p>
            <a:pPr marL="342900" indent="-342900">
              <a:buFont typeface="Arial" pitchFamily="34" charset="0"/>
              <a:buChar char="•"/>
            </a:pPr>
            <a:r>
              <a:rPr lang="en-GB" sz="1600" dirty="0"/>
              <a:t>Merge two records but keep original 77X </a:t>
            </a:r>
            <a:r>
              <a:rPr lang="en-GB" sz="1600" dirty="0" smtClean="0"/>
              <a:t>fields </a:t>
            </a:r>
          </a:p>
        </p:txBody>
      </p:sp>
    </p:spTree>
    <p:extLst>
      <p:ext uri="{BB962C8B-B14F-4D97-AF65-F5344CB8AC3E}">
        <p14:creationId xmlns:p14="http://schemas.microsoft.com/office/powerpoint/2010/main" val="404245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7504" y="908720"/>
            <a:ext cx="8784976" cy="5616624"/>
          </a:xfrm>
        </p:spPr>
        <p:txBody>
          <a:bodyPr/>
          <a:lstStyle/>
          <a:p>
            <a:pPr marL="342900" indent="-342900">
              <a:buFont typeface="Arial" pitchFamily="34" charset="0"/>
              <a:buChar char="•"/>
            </a:pPr>
            <a:r>
              <a:rPr lang="en-US" sz="2000" dirty="0" smtClean="0"/>
              <a:t>The merge rule in this example is designed to be used when </a:t>
            </a:r>
            <a:r>
              <a:rPr lang="en-US" sz="2000" dirty="0"/>
              <a:t>‘copy cataloging’ from WorldCat.</a:t>
            </a:r>
          </a:p>
          <a:p>
            <a:pPr marL="342900" indent="-342900">
              <a:buFont typeface="Arial" pitchFamily="34" charset="0"/>
              <a:buChar char="•"/>
            </a:pPr>
            <a:r>
              <a:rPr lang="en-US" sz="2000" dirty="0"/>
              <a:t>In other words, the merge rule will be used when the following occurs:</a:t>
            </a:r>
          </a:p>
          <a:p>
            <a:pPr marL="742950" lvl="1" indent="-457200">
              <a:buFont typeface="+mj-lt"/>
              <a:buAutoNum type="arabicPeriod"/>
            </a:pPr>
            <a:r>
              <a:rPr lang="en-US" sz="2000" dirty="0"/>
              <a:t>Cataloger is in Metadata editor and has record open in edit mode</a:t>
            </a:r>
          </a:p>
          <a:p>
            <a:pPr marL="742950" lvl="1" indent="-457200">
              <a:buFont typeface="+mj-lt"/>
              <a:buAutoNum type="arabicPeriod"/>
            </a:pPr>
            <a:r>
              <a:rPr lang="en-US" sz="2000" dirty="0"/>
              <a:t>Cataloger does ‘Search External Resources’</a:t>
            </a:r>
          </a:p>
          <a:p>
            <a:pPr marL="742950" lvl="1" indent="-457200">
              <a:buFont typeface="+mj-lt"/>
              <a:buAutoNum type="arabicPeriod"/>
            </a:pPr>
            <a:r>
              <a:rPr lang="en-US" sz="2000" dirty="0" smtClean="0"/>
              <a:t>Right pane opens with search option</a:t>
            </a:r>
          </a:p>
          <a:p>
            <a:pPr marL="742950" lvl="1" indent="-457200">
              <a:buFont typeface="+mj-lt"/>
              <a:buAutoNum type="arabicPeriod"/>
            </a:pPr>
            <a:r>
              <a:rPr lang="en-US" sz="2000" dirty="0" smtClean="0"/>
              <a:t>Cataloger searches for matching record in WorldCat</a:t>
            </a:r>
          </a:p>
          <a:p>
            <a:pPr marL="742950" lvl="1" indent="-457200">
              <a:buFont typeface="+mj-lt"/>
              <a:buAutoNum type="arabicPeriod"/>
            </a:pPr>
            <a:r>
              <a:rPr lang="en-US" sz="2000" dirty="0" smtClean="0"/>
              <a:t>Cataloger finds desired record and chooses ’Copy &amp; Merge’ or ‘Merge Preview’</a:t>
            </a:r>
          </a:p>
          <a:p>
            <a:pPr marL="342900" indent="-342900">
              <a:buFont typeface="Arial" pitchFamily="34" charset="0"/>
              <a:buChar char="•"/>
            </a:pPr>
            <a:endParaRPr lang="en-US" sz="2000" dirty="0"/>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Tree>
    <p:extLst>
      <p:ext uri="{BB962C8B-B14F-4D97-AF65-F5344CB8AC3E}">
        <p14:creationId xmlns:p14="http://schemas.microsoft.com/office/powerpoint/2010/main" val="2900461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pic>
        <p:nvPicPr>
          <p:cNvPr id="3" name="Picture 2"/>
          <p:cNvPicPr>
            <a:picLocks noChangeAspect="1"/>
          </p:cNvPicPr>
          <p:nvPr/>
        </p:nvPicPr>
        <p:blipFill>
          <a:blip r:embed="rId3"/>
          <a:stretch>
            <a:fillRect/>
          </a:stretch>
        </p:blipFill>
        <p:spPr>
          <a:xfrm>
            <a:off x="109271" y="1988154"/>
            <a:ext cx="8927225" cy="3457070"/>
          </a:xfrm>
          <a:prstGeom prst="rect">
            <a:avLst/>
          </a:prstGeom>
          <a:ln>
            <a:solidFill>
              <a:schemeClr val="tx1"/>
            </a:solidFill>
          </a:ln>
        </p:spPr>
      </p:pic>
      <p:sp>
        <p:nvSpPr>
          <p:cNvPr id="4" name="Rectangle 3"/>
          <p:cNvSpPr/>
          <p:nvPr/>
        </p:nvSpPr>
        <p:spPr bwMode="auto">
          <a:xfrm>
            <a:off x="6457087" y="3710467"/>
            <a:ext cx="864096"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2"/>
          <p:cNvSpPr>
            <a:spLocks noGrp="1"/>
          </p:cNvSpPr>
          <p:nvPr>
            <p:ph idx="1"/>
          </p:nvPr>
        </p:nvSpPr>
        <p:spPr>
          <a:xfrm>
            <a:off x="107504" y="908720"/>
            <a:ext cx="8784976" cy="581943"/>
          </a:xfrm>
        </p:spPr>
        <p:txBody>
          <a:bodyPr/>
          <a:lstStyle/>
          <a:p>
            <a:pPr marL="342900" indent="-342900">
              <a:buFont typeface="Arial" pitchFamily="34" charset="0"/>
              <a:buChar char="•"/>
            </a:pPr>
            <a:r>
              <a:rPr lang="en-US" sz="2000" dirty="0" smtClean="0"/>
              <a:t>Choose “Copy &amp; Merge” </a:t>
            </a:r>
            <a:r>
              <a:rPr lang="en-US" sz="2000" dirty="0"/>
              <a:t>for </a:t>
            </a:r>
            <a:r>
              <a:rPr lang="en-US" sz="2000" dirty="0" smtClean="0"/>
              <a:t>record (This example has ‘Other System Number’ 813526963)</a:t>
            </a:r>
            <a:endParaRPr lang="en-US" sz="2000" dirty="0"/>
          </a:p>
        </p:txBody>
      </p:sp>
    </p:spTree>
    <p:extLst>
      <p:ext uri="{BB962C8B-B14F-4D97-AF65-F5344CB8AC3E}">
        <p14:creationId xmlns:p14="http://schemas.microsoft.com/office/powerpoint/2010/main" val="3755511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7504" y="908720"/>
            <a:ext cx="8784976" cy="5616624"/>
          </a:xfrm>
        </p:spPr>
        <p:txBody>
          <a:bodyPr/>
          <a:lstStyle/>
          <a:p>
            <a:pPr marL="342900" indent="-342900">
              <a:buFont typeface="Arial" pitchFamily="34" charset="0"/>
              <a:buChar char="•"/>
            </a:pPr>
            <a:r>
              <a:rPr lang="en-US" sz="2000" dirty="0" smtClean="0"/>
              <a:t>The merge rule in this example is designed to do as follows:</a:t>
            </a:r>
            <a:endParaRPr lang="en-US" sz="2000" dirty="0"/>
          </a:p>
          <a:p>
            <a:pPr marL="457200" indent="-457200">
              <a:buFont typeface="+mj-lt"/>
              <a:buAutoNum type="arabicPeriod"/>
            </a:pPr>
            <a:r>
              <a:rPr lang="en-GB" sz="2000" dirty="0" smtClean="0"/>
              <a:t>Take </a:t>
            </a:r>
            <a:r>
              <a:rPr lang="en-GB" sz="2000" dirty="0"/>
              <a:t>all fields from </a:t>
            </a:r>
            <a:r>
              <a:rPr lang="en-GB" sz="2000" u="sng" dirty="0"/>
              <a:t>incoming</a:t>
            </a:r>
            <a:r>
              <a:rPr lang="en-GB" sz="2000" dirty="0"/>
              <a:t> </a:t>
            </a:r>
            <a:r>
              <a:rPr lang="en-GB" sz="2000" dirty="0" smtClean="0"/>
              <a:t>(preferred) record </a:t>
            </a:r>
            <a:r>
              <a:rPr lang="en-GB" sz="2000" dirty="0"/>
              <a:t>except the following: </a:t>
            </a:r>
            <a:endParaRPr lang="en-GB" sz="2000" dirty="0" smtClean="0"/>
          </a:p>
          <a:p>
            <a:pPr marL="742950" lvl="1" indent="-457200">
              <a:buFont typeface="+mj-lt"/>
              <a:buAutoNum type="arabicPeriod"/>
            </a:pPr>
            <a:r>
              <a:rPr lang="en-GB" sz="2000" dirty="0" smtClean="0"/>
              <a:t>019 </a:t>
            </a:r>
          </a:p>
          <a:p>
            <a:pPr marL="742950" lvl="1" indent="-457200">
              <a:buFont typeface="+mj-lt"/>
              <a:buAutoNum type="arabicPeriod"/>
            </a:pPr>
            <a:r>
              <a:rPr lang="en-GB" sz="2000" dirty="0" smtClean="0"/>
              <a:t>029</a:t>
            </a:r>
          </a:p>
          <a:p>
            <a:pPr marL="742950" lvl="1" indent="-457200">
              <a:buFont typeface="+mj-lt"/>
              <a:buAutoNum type="arabicPeriod"/>
            </a:pPr>
            <a:r>
              <a:rPr lang="en-GB" sz="2000" dirty="0" smtClean="0"/>
              <a:t>948</a:t>
            </a:r>
          </a:p>
          <a:p>
            <a:pPr marL="742950" lvl="1" indent="-457200">
              <a:buFont typeface="+mj-lt"/>
              <a:buAutoNum type="arabicPeriod"/>
            </a:pPr>
            <a:r>
              <a:rPr lang="en-GB" sz="2000" dirty="0" smtClean="0"/>
              <a:t>952 </a:t>
            </a:r>
          </a:p>
          <a:p>
            <a:pPr marL="457200" indent="-457200">
              <a:buFont typeface="+mj-lt"/>
              <a:buAutoNum type="arabicPeriod"/>
            </a:pPr>
            <a:r>
              <a:rPr lang="en-GB" sz="2000" dirty="0" smtClean="0"/>
              <a:t>Keep </a:t>
            </a:r>
            <a:r>
              <a:rPr lang="en-GB" sz="2000" dirty="0"/>
              <a:t>the following fields from record </a:t>
            </a:r>
            <a:r>
              <a:rPr lang="en-GB" sz="2000" u="sng" dirty="0"/>
              <a:t>already in Alma</a:t>
            </a:r>
            <a:r>
              <a:rPr lang="en-GB" sz="2000" dirty="0"/>
              <a:t>:  </a:t>
            </a:r>
            <a:endParaRPr lang="en-GB" sz="2000" dirty="0" smtClean="0"/>
          </a:p>
          <a:p>
            <a:pPr marL="742950" lvl="1" indent="-457200">
              <a:buFont typeface="+mj-lt"/>
              <a:buAutoNum type="arabicPeriod"/>
            </a:pPr>
            <a:r>
              <a:rPr lang="en-GB" sz="2000" dirty="0" smtClean="0"/>
              <a:t>035 </a:t>
            </a:r>
            <a:r>
              <a:rPr lang="en-GB" sz="2000" dirty="0"/>
              <a:t>with no indicators if subfield a has </a:t>
            </a:r>
            <a:r>
              <a:rPr lang="en-GB" sz="2000" dirty="0" smtClean="0"/>
              <a:t>‘aleph’ </a:t>
            </a:r>
            <a:r>
              <a:rPr lang="en-GB" sz="2000" dirty="0"/>
              <a:t>or </a:t>
            </a:r>
            <a:r>
              <a:rPr lang="en-GB" sz="2000" dirty="0" smtClean="0"/>
              <a:t>‘Aleph’</a:t>
            </a:r>
          </a:p>
          <a:p>
            <a:pPr marL="742950" lvl="1" indent="-457200">
              <a:buFont typeface="+mj-lt"/>
              <a:buAutoNum type="arabicPeriod"/>
            </a:pPr>
            <a:r>
              <a:rPr lang="en-GB" sz="2000" dirty="0" smtClean="0"/>
              <a:t>035 </a:t>
            </a:r>
            <a:r>
              <a:rPr lang="en-GB" sz="2000" dirty="0"/>
              <a:t>with 1st indicator 9 and 2nd indicator </a:t>
            </a:r>
            <a:r>
              <a:rPr lang="en-GB" sz="2000" dirty="0" smtClean="0"/>
              <a:t>blank</a:t>
            </a:r>
          </a:p>
          <a:p>
            <a:pPr marL="742950" lvl="1" indent="-457200">
              <a:buFont typeface="+mj-lt"/>
              <a:buAutoNum type="arabicPeriod"/>
            </a:pPr>
            <a:r>
              <a:rPr lang="en-GB" sz="2000" dirty="0" smtClean="0"/>
              <a:t>All </a:t>
            </a:r>
            <a:r>
              <a:rPr lang="en-GB" sz="2000" dirty="0"/>
              <a:t>59X </a:t>
            </a:r>
            <a:r>
              <a:rPr lang="en-GB" sz="2000" dirty="0" smtClean="0"/>
              <a:t>fields</a:t>
            </a:r>
          </a:p>
          <a:p>
            <a:pPr marL="742950" lvl="1" indent="-457200">
              <a:buFont typeface="+mj-lt"/>
              <a:buAutoNum type="arabicPeriod"/>
            </a:pPr>
            <a:r>
              <a:rPr lang="en-GB" sz="2000" dirty="0" smtClean="0"/>
              <a:t>Field 690</a:t>
            </a:r>
          </a:p>
          <a:p>
            <a:pPr marL="742950" lvl="1" indent="-457200">
              <a:buFont typeface="+mj-lt"/>
              <a:buAutoNum type="arabicPeriod"/>
            </a:pPr>
            <a:r>
              <a:rPr lang="en-GB" sz="2000" dirty="0" smtClean="0"/>
              <a:t>Field 948</a:t>
            </a:r>
            <a:endParaRPr lang="en-GB" sz="2000" dirty="0"/>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Tree>
    <p:extLst>
      <p:ext uri="{BB962C8B-B14F-4D97-AF65-F5344CB8AC3E}">
        <p14:creationId xmlns:p14="http://schemas.microsoft.com/office/powerpoint/2010/main" val="1038445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7504" y="908720"/>
            <a:ext cx="8784976" cy="576064"/>
          </a:xfrm>
        </p:spPr>
        <p:txBody>
          <a:bodyPr/>
          <a:lstStyle/>
          <a:p>
            <a:pPr marL="342900" indent="-342900">
              <a:buFont typeface="Arial" pitchFamily="34" charset="0"/>
              <a:buChar char="•"/>
            </a:pPr>
            <a:r>
              <a:rPr lang="en-US" sz="2000" dirty="0" smtClean="0"/>
              <a:t>Here is the merge rule in this example:</a:t>
            </a:r>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pic>
        <p:nvPicPr>
          <p:cNvPr id="2" name="Picture 1"/>
          <p:cNvPicPr>
            <a:picLocks noChangeAspect="1"/>
          </p:cNvPicPr>
          <p:nvPr/>
        </p:nvPicPr>
        <p:blipFill>
          <a:blip r:embed="rId3"/>
          <a:stretch>
            <a:fillRect/>
          </a:stretch>
        </p:blipFill>
        <p:spPr>
          <a:xfrm>
            <a:off x="827583" y="1644718"/>
            <a:ext cx="7458059" cy="4592594"/>
          </a:xfrm>
          <a:prstGeom prst="rect">
            <a:avLst/>
          </a:prstGeom>
          <a:ln>
            <a:solidFill>
              <a:schemeClr val="tx1"/>
            </a:solidFill>
          </a:ln>
        </p:spPr>
      </p:pic>
    </p:spTree>
    <p:extLst>
      <p:ext uri="{BB962C8B-B14F-4D97-AF65-F5344CB8AC3E}">
        <p14:creationId xmlns:p14="http://schemas.microsoft.com/office/powerpoint/2010/main" val="342003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7504" y="908720"/>
            <a:ext cx="8784976" cy="576064"/>
          </a:xfrm>
        </p:spPr>
        <p:txBody>
          <a:bodyPr/>
          <a:lstStyle/>
          <a:p>
            <a:pPr marL="342900" indent="-342900">
              <a:buFont typeface="Arial" pitchFamily="34" charset="0"/>
              <a:buChar char="•"/>
            </a:pPr>
            <a:r>
              <a:rPr lang="en-US" sz="2000" dirty="0" smtClean="0"/>
              <a:t>Here is the merge rule in this example:</a:t>
            </a:r>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2" name="TextBox 1"/>
          <p:cNvSpPr txBox="1"/>
          <p:nvPr/>
        </p:nvSpPr>
        <p:spPr>
          <a:xfrm>
            <a:off x="107504" y="1484784"/>
            <a:ext cx="8928992" cy="4401205"/>
          </a:xfrm>
          <a:prstGeom prst="rect">
            <a:avLst/>
          </a:prstGeom>
          <a:noFill/>
          <a:ln>
            <a:solidFill>
              <a:schemeClr val="tx1"/>
            </a:solidFill>
          </a:ln>
        </p:spPr>
        <p:txBody>
          <a:bodyPr wrap="square" rtlCol="0">
            <a:spAutoFit/>
          </a:bodyPr>
          <a:lstStyle/>
          <a:p>
            <a:r>
              <a:rPr lang="en-GB" sz="2000" dirty="0"/>
              <a:t>rule "Merge WorldCat Search External </a:t>
            </a:r>
            <a:r>
              <a:rPr lang="en-GB" sz="2000" dirty="0" smtClean="0"/>
              <a:t>Resources"</a:t>
            </a:r>
            <a:endParaRPr lang="en-GB" sz="2000" dirty="0"/>
          </a:p>
          <a:p>
            <a:r>
              <a:rPr lang="en-GB" sz="2000" dirty="0"/>
              <a:t>when</a:t>
            </a:r>
          </a:p>
          <a:p>
            <a:r>
              <a:rPr lang="en-GB" sz="2000" dirty="0" smtClean="0"/>
              <a:t>  merge</a:t>
            </a:r>
            <a:endParaRPr lang="en-GB" sz="2000" dirty="0"/>
          </a:p>
          <a:p>
            <a:r>
              <a:rPr lang="en-GB" sz="2000" dirty="0"/>
              <a:t>then</a:t>
            </a:r>
          </a:p>
          <a:p>
            <a:r>
              <a:rPr lang="en-GB" sz="2000" dirty="0" smtClean="0"/>
              <a:t>  remove </a:t>
            </a:r>
            <a:r>
              <a:rPr lang="en-GB" sz="2000" dirty="0"/>
              <a:t>MARC."019"</a:t>
            </a:r>
          </a:p>
          <a:p>
            <a:r>
              <a:rPr lang="en-GB" sz="2000" dirty="0" smtClean="0"/>
              <a:t>  remove </a:t>
            </a:r>
            <a:r>
              <a:rPr lang="en-GB" sz="2000" dirty="0"/>
              <a:t>MARC."</a:t>
            </a:r>
            <a:r>
              <a:rPr lang="en-GB" sz="2000" dirty="0" smtClean="0"/>
              <a:t>029"</a:t>
            </a:r>
          </a:p>
          <a:p>
            <a:r>
              <a:rPr lang="en-GB" sz="2000" dirty="0" smtClean="0"/>
              <a:t>  remove </a:t>
            </a:r>
            <a:r>
              <a:rPr lang="en-GB" sz="2000" dirty="0"/>
              <a:t>MARC."948"</a:t>
            </a:r>
          </a:p>
          <a:p>
            <a:r>
              <a:rPr lang="en-GB" sz="2000" dirty="0" smtClean="0"/>
              <a:t>  remove </a:t>
            </a:r>
            <a:r>
              <a:rPr lang="en-GB" sz="2000" dirty="0"/>
              <a:t>MARC."952"</a:t>
            </a:r>
          </a:p>
          <a:p>
            <a:r>
              <a:rPr lang="en-GB" sz="2000" dirty="0" smtClean="0"/>
              <a:t>  add </a:t>
            </a:r>
            <a:r>
              <a:rPr lang="en-GB" sz="2000" dirty="0"/>
              <a:t>MARC."035" when MARC."035"."a" contains "[</a:t>
            </a:r>
            <a:r>
              <a:rPr lang="en-GB" sz="2000" dirty="0" err="1"/>
              <a:t>aA</a:t>
            </a:r>
            <a:r>
              <a:rPr lang="en-GB" sz="2000" dirty="0"/>
              <a:t>]</a:t>
            </a:r>
            <a:r>
              <a:rPr lang="en-GB" sz="2000" dirty="0" err="1"/>
              <a:t>leph</a:t>
            </a:r>
            <a:r>
              <a:rPr lang="en-GB" sz="2000" dirty="0"/>
              <a:t>"</a:t>
            </a:r>
          </a:p>
          <a:p>
            <a:r>
              <a:rPr lang="en-GB" sz="2000" dirty="0" smtClean="0"/>
              <a:t>  add </a:t>
            </a:r>
            <a:r>
              <a:rPr lang="en-GB" sz="2000" dirty="0"/>
              <a:t>MARC."035"("9"," ")</a:t>
            </a:r>
          </a:p>
          <a:p>
            <a:r>
              <a:rPr lang="en-GB" sz="2000" dirty="0" smtClean="0"/>
              <a:t>  add </a:t>
            </a:r>
            <a:r>
              <a:rPr lang="en-GB" sz="2000" dirty="0"/>
              <a:t>MARC."59"X</a:t>
            </a:r>
          </a:p>
          <a:p>
            <a:r>
              <a:rPr lang="en-GB" sz="2000" dirty="0" smtClean="0"/>
              <a:t>  add </a:t>
            </a:r>
            <a:r>
              <a:rPr lang="en-GB" sz="2000" dirty="0"/>
              <a:t>MARC."690"</a:t>
            </a:r>
          </a:p>
          <a:p>
            <a:r>
              <a:rPr lang="en-GB" sz="2000" dirty="0" smtClean="0"/>
              <a:t>  add </a:t>
            </a:r>
            <a:r>
              <a:rPr lang="en-GB" sz="2000" dirty="0"/>
              <a:t>MARC."</a:t>
            </a:r>
            <a:r>
              <a:rPr lang="en-GB" sz="2000" dirty="0" smtClean="0"/>
              <a:t>948"</a:t>
            </a:r>
            <a:endParaRPr lang="en-GB" sz="2000" dirty="0"/>
          </a:p>
          <a:p>
            <a:r>
              <a:rPr lang="en-GB" sz="2000" dirty="0"/>
              <a:t>end</a:t>
            </a:r>
          </a:p>
        </p:txBody>
      </p:sp>
      <p:sp>
        <p:nvSpPr>
          <p:cNvPr id="3" name="TextBox 2"/>
          <p:cNvSpPr txBox="1"/>
          <p:nvPr/>
        </p:nvSpPr>
        <p:spPr>
          <a:xfrm>
            <a:off x="3563888" y="2060848"/>
            <a:ext cx="4248472" cy="369332"/>
          </a:xfrm>
          <a:prstGeom prst="rect">
            <a:avLst/>
          </a:prstGeom>
          <a:noFill/>
          <a:ln>
            <a:solidFill>
              <a:schemeClr val="tx1"/>
            </a:solidFill>
          </a:ln>
        </p:spPr>
        <p:txBody>
          <a:bodyPr wrap="square" rtlCol="0">
            <a:spAutoFit/>
          </a:bodyPr>
          <a:lstStyle/>
          <a:p>
            <a:r>
              <a:rPr lang="en-US" dirty="0" smtClean="0"/>
              <a:t>All merge routines will have this</a:t>
            </a:r>
            <a:endParaRPr lang="en-GB" dirty="0"/>
          </a:p>
        </p:txBody>
      </p:sp>
      <p:cxnSp>
        <p:nvCxnSpPr>
          <p:cNvPr id="7" name="Straight Arrow Connector 6"/>
          <p:cNvCxnSpPr/>
          <p:nvPr/>
        </p:nvCxnSpPr>
        <p:spPr bwMode="auto">
          <a:xfrm flipH="1">
            <a:off x="1331640" y="2204864"/>
            <a:ext cx="2232248" cy="1440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8" name="TextBox 7"/>
          <p:cNvSpPr txBox="1"/>
          <p:nvPr/>
        </p:nvSpPr>
        <p:spPr>
          <a:xfrm>
            <a:off x="4355976" y="2708920"/>
            <a:ext cx="4507410" cy="923330"/>
          </a:xfrm>
          <a:prstGeom prst="rect">
            <a:avLst/>
          </a:prstGeom>
          <a:noFill/>
          <a:ln>
            <a:solidFill>
              <a:schemeClr val="tx1"/>
            </a:solidFill>
          </a:ln>
        </p:spPr>
        <p:txBody>
          <a:bodyPr wrap="square" rtlCol="0">
            <a:spAutoFit/>
          </a:bodyPr>
          <a:lstStyle/>
          <a:p>
            <a:r>
              <a:rPr lang="en-US" dirty="0" smtClean="0"/>
              <a:t>These will be removed from incoming record (the new record will be created without these fields)</a:t>
            </a:r>
            <a:endParaRPr lang="en-GB" dirty="0"/>
          </a:p>
        </p:txBody>
      </p:sp>
      <p:cxnSp>
        <p:nvCxnSpPr>
          <p:cNvPr id="9" name="Straight Arrow Connector 8"/>
          <p:cNvCxnSpPr>
            <a:stCxn id="8" idx="1"/>
          </p:cNvCxnSpPr>
          <p:nvPr/>
        </p:nvCxnSpPr>
        <p:spPr bwMode="auto">
          <a:xfrm flipH="1">
            <a:off x="3203848" y="3170585"/>
            <a:ext cx="115212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Connector 12"/>
          <p:cNvCxnSpPr/>
          <p:nvPr/>
        </p:nvCxnSpPr>
        <p:spPr bwMode="auto">
          <a:xfrm>
            <a:off x="251520" y="3999892"/>
            <a:ext cx="36004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251520" y="5517232"/>
            <a:ext cx="36004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V="1">
            <a:off x="3059832" y="2675549"/>
            <a:ext cx="0" cy="132951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TextBox 16"/>
          <p:cNvSpPr txBox="1"/>
          <p:nvPr/>
        </p:nvSpPr>
        <p:spPr>
          <a:xfrm>
            <a:off x="4614914" y="4544253"/>
            <a:ext cx="4248472" cy="923330"/>
          </a:xfrm>
          <a:prstGeom prst="rect">
            <a:avLst/>
          </a:prstGeom>
          <a:noFill/>
          <a:ln>
            <a:solidFill>
              <a:schemeClr val="tx1"/>
            </a:solidFill>
          </a:ln>
        </p:spPr>
        <p:txBody>
          <a:bodyPr wrap="square" rtlCol="0">
            <a:spAutoFit/>
          </a:bodyPr>
          <a:lstStyle/>
          <a:p>
            <a:r>
              <a:rPr lang="en-US" dirty="0" smtClean="0"/>
              <a:t>These will be “saved” in existing record in Alma (added from existing to new record)</a:t>
            </a:r>
            <a:endParaRPr lang="en-GB" dirty="0"/>
          </a:p>
        </p:txBody>
      </p:sp>
      <p:cxnSp>
        <p:nvCxnSpPr>
          <p:cNvPr id="18" name="Straight Connector 17"/>
          <p:cNvCxnSpPr/>
          <p:nvPr/>
        </p:nvCxnSpPr>
        <p:spPr bwMode="auto">
          <a:xfrm flipV="1">
            <a:off x="251520" y="4005064"/>
            <a:ext cx="0" cy="151216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2699792" y="2675549"/>
            <a:ext cx="36004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2699792" y="4005064"/>
            <a:ext cx="36004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3" name="Straight Arrow Connector 22"/>
          <p:cNvCxnSpPr/>
          <p:nvPr/>
        </p:nvCxnSpPr>
        <p:spPr bwMode="auto">
          <a:xfrm flipH="1" flipV="1">
            <a:off x="3059832" y="4744610"/>
            <a:ext cx="1555082"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459969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867" y="1431861"/>
            <a:ext cx="9000000" cy="3666665"/>
          </a:xfrm>
          <a:prstGeom prst="rect">
            <a:avLst/>
          </a:prstGeom>
          <a:ln>
            <a:solidFill>
              <a:schemeClr val="tx1"/>
            </a:solidFill>
          </a:ln>
        </p:spPr>
      </p:pic>
      <p:sp>
        <p:nvSpPr>
          <p:cNvPr id="6" name="Content Placeholder 2"/>
          <p:cNvSpPr>
            <a:spLocks noGrp="1"/>
          </p:cNvSpPr>
          <p:nvPr>
            <p:ph idx="1"/>
          </p:nvPr>
        </p:nvSpPr>
        <p:spPr>
          <a:xfrm>
            <a:off x="107504" y="908720"/>
            <a:ext cx="8784976" cy="576064"/>
          </a:xfrm>
        </p:spPr>
        <p:txBody>
          <a:bodyPr/>
          <a:lstStyle/>
          <a:p>
            <a:pPr marL="342900" indent="-342900">
              <a:buFont typeface="Arial" pitchFamily="34" charset="0"/>
              <a:buChar char="•"/>
            </a:pPr>
            <a:r>
              <a:rPr lang="en-US" sz="2000" dirty="0" smtClean="0"/>
              <a:t>Here are the records side by side</a:t>
            </a:r>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19" name="Rectangle 18"/>
          <p:cNvSpPr/>
          <p:nvPr/>
        </p:nvSpPr>
        <p:spPr bwMode="auto">
          <a:xfrm>
            <a:off x="4829118" y="3284984"/>
            <a:ext cx="560716"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bwMode="auto">
          <a:xfrm>
            <a:off x="4716016" y="1598657"/>
            <a:ext cx="895009" cy="3181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3923928" y="5271162"/>
            <a:ext cx="4248472" cy="646331"/>
          </a:xfrm>
          <a:prstGeom prst="rect">
            <a:avLst/>
          </a:prstGeom>
          <a:noFill/>
          <a:ln>
            <a:solidFill>
              <a:schemeClr val="tx1"/>
            </a:solidFill>
          </a:ln>
        </p:spPr>
        <p:txBody>
          <a:bodyPr wrap="square" rtlCol="0">
            <a:spAutoFit/>
          </a:bodyPr>
          <a:lstStyle/>
          <a:p>
            <a:r>
              <a:rPr lang="en-US" dirty="0" smtClean="0"/>
              <a:t>First we will click “View” to compare the records</a:t>
            </a:r>
            <a:endParaRPr lang="en-GB" dirty="0"/>
          </a:p>
        </p:txBody>
      </p:sp>
      <p:cxnSp>
        <p:nvCxnSpPr>
          <p:cNvPr id="26" name="Straight Arrow Connector 25"/>
          <p:cNvCxnSpPr/>
          <p:nvPr/>
        </p:nvCxnSpPr>
        <p:spPr bwMode="auto">
          <a:xfrm flipV="1">
            <a:off x="5109476" y="3573017"/>
            <a:ext cx="0" cy="169814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976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6225" y="1514475"/>
            <a:ext cx="8591550" cy="3829050"/>
          </a:xfrm>
          <a:prstGeom prst="rect">
            <a:avLst/>
          </a:prstGeom>
          <a:ln>
            <a:solidFill>
              <a:schemeClr val="tx1"/>
            </a:solidFill>
          </a:ln>
        </p:spPr>
      </p:pic>
      <p:sp>
        <p:nvSpPr>
          <p:cNvPr id="6" name="Content Placeholder 2"/>
          <p:cNvSpPr>
            <a:spLocks noGrp="1"/>
          </p:cNvSpPr>
          <p:nvPr>
            <p:ph idx="1"/>
          </p:nvPr>
        </p:nvSpPr>
        <p:spPr>
          <a:xfrm>
            <a:off x="107504" y="836712"/>
            <a:ext cx="8784976" cy="576064"/>
          </a:xfrm>
        </p:spPr>
        <p:txBody>
          <a:bodyPr/>
          <a:lstStyle/>
          <a:p>
            <a:pPr marL="342900" indent="-342900">
              <a:buFont typeface="Arial" pitchFamily="34" charset="0"/>
              <a:buChar char="•"/>
            </a:pPr>
            <a:r>
              <a:rPr lang="en-US" sz="2000" dirty="0" smtClean="0"/>
              <a:t>Here are the records side by side</a:t>
            </a:r>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19" name="Rectangle 18"/>
          <p:cNvSpPr/>
          <p:nvPr/>
        </p:nvSpPr>
        <p:spPr bwMode="auto">
          <a:xfrm>
            <a:off x="5366068" y="2921313"/>
            <a:ext cx="2575183" cy="187758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bwMode="auto">
          <a:xfrm>
            <a:off x="5364088" y="1769765"/>
            <a:ext cx="3550021" cy="2190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4638841" y="5374957"/>
            <a:ext cx="4248472" cy="646331"/>
          </a:xfrm>
          <a:prstGeom prst="rect">
            <a:avLst/>
          </a:prstGeom>
          <a:noFill/>
          <a:ln>
            <a:solidFill>
              <a:schemeClr val="tx1"/>
            </a:solidFill>
          </a:ln>
        </p:spPr>
        <p:txBody>
          <a:bodyPr wrap="square" rtlCol="0">
            <a:spAutoFit/>
          </a:bodyPr>
          <a:lstStyle/>
          <a:p>
            <a:r>
              <a:rPr lang="en-US" dirty="0" smtClean="0"/>
              <a:t>The 019 and 029 fields should be removed from the incoming record</a:t>
            </a:r>
            <a:endParaRPr lang="en-GB" dirty="0"/>
          </a:p>
        </p:txBody>
      </p:sp>
      <p:cxnSp>
        <p:nvCxnSpPr>
          <p:cNvPr id="8" name="Straight Arrow Connector 7"/>
          <p:cNvCxnSpPr/>
          <p:nvPr/>
        </p:nvCxnSpPr>
        <p:spPr bwMode="auto">
          <a:xfrm flipH="1">
            <a:off x="2411760" y="4581128"/>
            <a:ext cx="504056" cy="0"/>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cxnSp>
        <p:nvCxnSpPr>
          <p:cNvPr id="13" name="Straight Arrow Connector 12"/>
          <p:cNvCxnSpPr/>
          <p:nvPr/>
        </p:nvCxnSpPr>
        <p:spPr bwMode="auto">
          <a:xfrm flipH="1">
            <a:off x="2915816" y="4365104"/>
            <a:ext cx="504056" cy="0"/>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
        <p:nvSpPr>
          <p:cNvPr id="14" name="TextBox 13"/>
          <p:cNvSpPr txBox="1"/>
          <p:nvPr/>
        </p:nvSpPr>
        <p:spPr>
          <a:xfrm>
            <a:off x="229891" y="5301208"/>
            <a:ext cx="4248472" cy="1477328"/>
          </a:xfrm>
          <a:prstGeom prst="rect">
            <a:avLst/>
          </a:prstGeom>
          <a:noFill/>
          <a:ln>
            <a:solidFill>
              <a:schemeClr val="tx1"/>
            </a:solidFill>
          </a:ln>
        </p:spPr>
        <p:txBody>
          <a:bodyPr wrap="square" rtlCol="0">
            <a:spAutoFit/>
          </a:bodyPr>
          <a:lstStyle/>
          <a:p>
            <a:r>
              <a:rPr lang="en-US" dirty="0" smtClean="0"/>
              <a:t>The 035 fields with green arrows above in existing record should be saved because they meet the rule criteria.  Other 035 fields should be removed.</a:t>
            </a:r>
            <a:endParaRPr lang="en-GB" dirty="0"/>
          </a:p>
        </p:txBody>
      </p:sp>
      <p:sp>
        <p:nvSpPr>
          <p:cNvPr id="15" name="TextBox 14"/>
          <p:cNvSpPr txBox="1"/>
          <p:nvPr/>
        </p:nvSpPr>
        <p:spPr>
          <a:xfrm>
            <a:off x="1403648" y="1268760"/>
            <a:ext cx="2016224" cy="369332"/>
          </a:xfrm>
          <a:prstGeom prst="rect">
            <a:avLst/>
          </a:prstGeom>
          <a:solidFill>
            <a:schemeClr val="bg1"/>
          </a:solidFill>
          <a:ln>
            <a:solidFill>
              <a:schemeClr val="tx1"/>
            </a:solidFill>
          </a:ln>
        </p:spPr>
        <p:txBody>
          <a:bodyPr wrap="square" rtlCol="0">
            <a:spAutoFit/>
          </a:bodyPr>
          <a:lstStyle/>
          <a:p>
            <a:pPr algn="ctr"/>
            <a:r>
              <a:rPr lang="en-US" dirty="0" smtClean="0"/>
              <a:t>Alma Record</a:t>
            </a:r>
            <a:endParaRPr lang="en-GB" dirty="0"/>
          </a:p>
        </p:txBody>
      </p:sp>
      <p:sp>
        <p:nvSpPr>
          <p:cNvPr id="16" name="TextBox 15"/>
          <p:cNvSpPr txBox="1"/>
          <p:nvPr/>
        </p:nvSpPr>
        <p:spPr>
          <a:xfrm>
            <a:off x="5754964" y="1268760"/>
            <a:ext cx="2186287" cy="369332"/>
          </a:xfrm>
          <a:prstGeom prst="rect">
            <a:avLst/>
          </a:prstGeom>
          <a:solidFill>
            <a:schemeClr val="bg1"/>
          </a:solidFill>
          <a:ln>
            <a:solidFill>
              <a:schemeClr val="tx1"/>
            </a:solidFill>
          </a:ln>
        </p:spPr>
        <p:txBody>
          <a:bodyPr wrap="square" rtlCol="0">
            <a:spAutoFit/>
          </a:bodyPr>
          <a:lstStyle/>
          <a:p>
            <a:pPr algn="ctr"/>
            <a:r>
              <a:rPr lang="en-US" dirty="0" smtClean="0"/>
              <a:t>Incoming Record</a:t>
            </a:r>
            <a:endParaRPr lang="en-GB" dirty="0"/>
          </a:p>
        </p:txBody>
      </p:sp>
    </p:spTree>
    <p:extLst>
      <p:ext uri="{BB962C8B-B14F-4D97-AF65-F5344CB8AC3E}">
        <p14:creationId xmlns:p14="http://schemas.microsoft.com/office/powerpoint/2010/main" val="930420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891" y="1772816"/>
            <a:ext cx="8662589" cy="3247440"/>
          </a:xfrm>
          <a:prstGeom prst="rect">
            <a:avLst/>
          </a:prstGeom>
          <a:ln>
            <a:solidFill>
              <a:schemeClr val="tx1"/>
            </a:solidFill>
          </a:ln>
        </p:spPr>
      </p:pic>
      <p:sp>
        <p:nvSpPr>
          <p:cNvPr id="6" name="Content Placeholder 2"/>
          <p:cNvSpPr>
            <a:spLocks noGrp="1"/>
          </p:cNvSpPr>
          <p:nvPr>
            <p:ph idx="1"/>
          </p:nvPr>
        </p:nvSpPr>
        <p:spPr>
          <a:xfrm>
            <a:off x="107504" y="836712"/>
            <a:ext cx="8784976" cy="576064"/>
          </a:xfrm>
        </p:spPr>
        <p:txBody>
          <a:bodyPr/>
          <a:lstStyle/>
          <a:p>
            <a:pPr marL="342900" indent="-342900">
              <a:buFont typeface="Arial" pitchFamily="34" charset="0"/>
              <a:buChar char="•"/>
            </a:pPr>
            <a:r>
              <a:rPr lang="en-US" sz="2000" dirty="0" smtClean="0"/>
              <a:t>Here are the records side by side</a:t>
            </a:r>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19" name="Rectangle 18"/>
          <p:cNvSpPr/>
          <p:nvPr/>
        </p:nvSpPr>
        <p:spPr bwMode="auto">
          <a:xfrm>
            <a:off x="4487757" y="2872468"/>
            <a:ext cx="4399556" cy="199955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4638841" y="5492759"/>
            <a:ext cx="4248472" cy="646331"/>
          </a:xfrm>
          <a:prstGeom prst="rect">
            <a:avLst/>
          </a:prstGeom>
          <a:noFill/>
          <a:ln>
            <a:solidFill>
              <a:schemeClr val="tx1"/>
            </a:solidFill>
          </a:ln>
        </p:spPr>
        <p:txBody>
          <a:bodyPr wrap="square" rtlCol="0">
            <a:spAutoFit/>
          </a:bodyPr>
          <a:lstStyle/>
          <a:p>
            <a:r>
              <a:rPr lang="en-US" dirty="0" smtClean="0"/>
              <a:t>The 948 and 952 fields should be removed from the incoming record</a:t>
            </a:r>
            <a:endParaRPr lang="en-GB" dirty="0"/>
          </a:p>
        </p:txBody>
      </p:sp>
      <p:cxnSp>
        <p:nvCxnSpPr>
          <p:cNvPr id="8" name="Straight Arrow Connector 7"/>
          <p:cNvCxnSpPr/>
          <p:nvPr/>
        </p:nvCxnSpPr>
        <p:spPr bwMode="auto">
          <a:xfrm flipH="1">
            <a:off x="3182144" y="4728008"/>
            <a:ext cx="504056" cy="0"/>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
        <p:nvSpPr>
          <p:cNvPr id="14" name="TextBox 13"/>
          <p:cNvSpPr txBox="1"/>
          <p:nvPr/>
        </p:nvSpPr>
        <p:spPr>
          <a:xfrm>
            <a:off x="229891" y="5473360"/>
            <a:ext cx="4248472" cy="646331"/>
          </a:xfrm>
          <a:prstGeom prst="rect">
            <a:avLst/>
          </a:prstGeom>
          <a:noFill/>
          <a:ln>
            <a:solidFill>
              <a:schemeClr val="tx1"/>
            </a:solidFill>
          </a:ln>
        </p:spPr>
        <p:txBody>
          <a:bodyPr wrap="square" rtlCol="0">
            <a:spAutoFit/>
          </a:bodyPr>
          <a:lstStyle/>
          <a:p>
            <a:r>
              <a:rPr lang="en-US" dirty="0" smtClean="0"/>
              <a:t>The 948 in the existing Alma record should be “saved”</a:t>
            </a:r>
            <a:endParaRPr lang="en-GB" dirty="0"/>
          </a:p>
        </p:txBody>
      </p:sp>
      <p:sp>
        <p:nvSpPr>
          <p:cNvPr id="7" name="TextBox 6"/>
          <p:cNvSpPr txBox="1"/>
          <p:nvPr/>
        </p:nvSpPr>
        <p:spPr>
          <a:xfrm>
            <a:off x="1403648" y="1268760"/>
            <a:ext cx="2016224" cy="369332"/>
          </a:xfrm>
          <a:prstGeom prst="rect">
            <a:avLst/>
          </a:prstGeom>
          <a:solidFill>
            <a:schemeClr val="bg1"/>
          </a:solidFill>
          <a:ln>
            <a:solidFill>
              <a:schemeClr val="tx1"/>
            </a:solidFill>
          </a:ln>
        </p:spPr>
        <p:txBody>
          <a:bodyPr wrap="square" rtlCol="0">
            <a:spAutoFit/>
          </a:bodyPr>
          <a:lstStyle/>
          <a:p>
            <a:pPr algn="ctr"/>
            <a:r>
              <a:rPr lang="en-US" dirty="0" smtClean="0"/>
              <a:t>Alma Record</a:t>
            </a:r>
            <a:endParaRPr lang="en-GB" dirty="0"/>
          </a:p>
        </p:txBody>
      </p:sp>
      <p:sp>
        <p:nvSpPr>
          <p:cNvPr id="15" name="TextBox 14"/>
          <p:cNvSpPr txBox="1"/>
          <p:nvPr/>
        </p:nvSpPr>
        <p:spPr>
          <a:xfrm>
            <a:off x="5754964" y="1268760"/>
            <a:ext cx="2186287" cy="369332"/>
          </a:xfrm>
          <a:prstGeom prst="rect">
            <a:avLst/>
          </a:prstGeom>
          <a:solidFill>
            <a:schemeClr val="bg1"/>
          </a:solidFill>
          <a:ln>
            <a:solidFill>
              <a:schemeClr val="tx1"/>
            </a:solidFill>
          </a:ln>
        </p:spPr>
        <p:txBody>
          <a:bodyPr wrap="square" rtlCol="0">
            <a:spAutoFit/>
          </a:bodyPr>
          <a:lstStyle/>
          <a:p>
            <a:pPr algn="ctr"/>
            <a:r>
              <a:rPr lang="en-US" dirty="0" smtClean="0"/>
              <a:t>Incoming Record</a:t>
            </a:r>
            <a:endParaRPr lang="en-GB" dirty="0"/>
          </a:p>
        </p:txBody>
      </p:sp>
    </p:spTree>
    <p:extLst>
      <p:ext uri="{BB962C8B-B14F-4D97-AF65-F5344CB8AC3E}">
        <p14:creationId xmlns:p14="http://schemas.microsoft.com/office/powerpoint/2010/main" val="388598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when are they used</a:t>
            </a:r>
            <a:endParaRPr lang="en-US" dirty="0"/>
          </a:p>
        </p:txBody>
      </p:sp>
      <p:sp>
        <p:nvSpPr>
          <p:cNvPr id="3" name="Content Placeholder 2"/>
          <p:cNvSpPr>
            <a:spLocks noGrp="1"/>
          </p:cNvSpPr>
          <p:nvPr>
            <p:ph idx="1"/>
          </p:nvPr>
        </p:nvSpPr>
        <p:spPr>
          <a:xfrm>
            <a:off x="145210" y="836712"/>
            <a:ext cx="8856984" cy="4464496"/>
          </a:xfrm>
        </p:spPr>
        <p:txBody>
          <a:bodyPr/>
          <a:lstStyle/>
          <a:p>
            <a:pPr marL="342900" indent="-342900">
              <a:buFont typeface="Arial" pitchFamily="34" charset="0"/>
              <a:buChar char="•"/>
            </a:pPr>
            <a:r>
              <a:rPr lang="en-US" sz="2400" dirty="0" smtClean="0"/>
              <a:t>This presentation should be used in addition to the On Line help at ‘</a:t>
            </a:r>
            <a:r>
              <a:rPr lang="en-GB" sz="2400" dirty="0" smtClean="0"/>
              <a:t>Metadata </a:t>
            </a:r>
            <a:r>
              <a:rPr lang="en-GB" sz="2400" dirty="0"/>
              <a:t>Management </a:t>
            </a:r>
            <a:r>
              <a:rPr lang="en-GB" sz="2400" dirty="0" smtClean="0"/>
              <a:t>&gt; </a:t>
            </a:r>
            <a:r>
              <a:rPr lang="en-GB" sz="2400" dirty="0"/>
              <a:t>Working with Merge </a:t>
            </a:r>
            <a:r>
              <a:rPr lang="en-GB" sz="2400" dirty="0" smtClean="0"/>
              <a:t>Rule’</a:t>
            </a:r>
            <a:endParaRPr lang="en-US" sz="2400" dirty="0" smtClean="0"/>
          </a:p>
          <a:p>
            <a:pPr marL="342900" indent="-342900">
              <a:buFont typeface="Arial" pitchFamily="34" charset="0"/>
              <a:buChar char="•"/>
            </a:pPr>
            <a:r>
              <a:rPr lang="en-US" sz="2400" dirty="0" smtClean="0"/>
              <a:t>The merge routines are used when</a:t>
            </a:r>
          </a:p>
          <a:p>
            <a:pPr marL="628650" lvl="1" indent="-342900">
              <a:buFont typeface="Arial" pitchFamily="34" charset="0"/>
              <a:buChar char="•"/>
            </a:pPr>
            <a:r>
              <a:rPr lang="en-US" sz="2400" dirty="0" smtClean="0"/>
              <a:t>Merging a record from ‘Search External Resources’ with an existing Alma record</a:t>
            </a:r>
          </a:p>
          <a:p>
            <a:pPr marL="628650" lvl="1" indent="-342900">
              <a:buFont typeface="Arial" pitchFamily="34" charset="0"/>
              <a:buChar char="•"/>
            </a:pPr>
            <a:r>
              <a:rPr lang="en-US" sz="2400" dirty="0"/>
              <a:t>Merging a record </a:t>
            </a:r>
            <a:r>
              <a:rPr lang="en-US" sz="2400" dirty="0" smtClean="0"/>
              <a:t>from an ‘Import profile’ </a:t>
            </a:r>
            <a:r>
              <a:rPr lang="en-US" sz="2400" dirty="0"/>
              <a:t>with an existing Alma </a:t>
            </a:r>
            <a:r>
              <a:rPr lang="en-US" sz="2400" dirty="0" smtClean="0"/>
              <a:t>record</a:t>
            </a:r>
          </a:p>
          <a:p>
            <a:pPr marL="628650" lvl="1" indent="-342900">
              <a:buFont typeface="Arial" pitchFamily="34" charset="0"/>
              <a:buChar char="•"/>
            </a:pPr>
            <a:r>
              <a:rPr lang="en-GB" sz="2400" dirty="0"/>
              <a:t>Importing records from OCLC </a:t>
            </a:r>
            <a:endParaRPr lang="en-GB" sz="2400" dirty="0" smtClean="0"/>
          </a:p>
          <a:p>
            <a:pPr marL="628650" lvl="1" indent="-342900">
              <a:buFont typeface="Arial" pitchFamily="34" charset="0"/>
              <a:buChar char="•"/>
            </a:pPr>
            <a:r>
              <a:rPr lang="en-GB" sz="2400" dirty="0" smtClean="0"/>
              <a:t>Merging </a:t>
            </a:r>
            <a:r>
              <a:rPr lang="en-GB" sz="2400" dirty="0"/>
              <a:t>two already existing records</a:t>
            </a:r>
            <a:endParaRPr lang="en-US" sz="2400" dirty="0"/>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3208907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7504" y="836712"/>
            <a:ext cx="8784976" cy="576064"/>
          </a:xfrm>
        </p:spPr>
        <p:txBody>
          <a:bodyPr/>
          <a:lstStyle/>
          <a:p>
            <a:pPr marL="342900" indent="-342900">
              <a:buFont typeface="Arial" pitchFamily="34" charset="0"/>
              <a:buChar char="•"/>
            </a:pPr>
            <a:r>
              <a:rPr lang="en-US" sz="2000" dirty="0" smtClean="0"/>
              <a:t>Now we will do “Copy &amp; Merge”</a:t>
            </a:r>
          </a:p>
        </p:txBody>
      </p:sp>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pic>
        <p:nvPicPr>
          <p:cNvPr id="2" name="Picture 1"/>
          <p:cNvPicPr>
            <a:picLocks noChangeAspect="1"/>
          </p:cNvPicPr>
          <p:nvPr/>
        </p:nvPicPr>
        <p:blipFill>
          <a:blip r:embed="rId3"/>
          <a:stretch>
            <a:fillRect/>
          </a:stretch>
        </p:blipFill>
        <p:spPr>
          <a:xfrm>
            <a:off x="755576" y="1595302"/>
            <a:ext cx="7587070" cy="2625786"/>
          </a:xfrm>
          <a:prstGeom prst="rect">
            <a:avLst/>
          </a:prstGeom>
          <a:ln>
            <a:solidFill>
              <a:schemeClr val="tx1"/>
            </a:solidFill>
          </a:ln>
        </p:spPr>
      </p:pic>
      <p:sp>
        <p:nvSpPr>
          <p:cNvPr id="12" name="Rectangle 11"/>
          <p:cNvSpPr/>
          <p:nvPr/>
        </p:nvSpPr>
        <p:spPr bwMode="auto">
          <a:xfrm>
            <a:off x="3491880" y="3670017"/>
            <a:ext cx="1296144" cy="40705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6625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1600" y="908720"/>
            <a:ext cx="6421643" cy="4863557"/>
          </a:xfrm>
          <a:prstGeom prst="rect">
            <a:avLst/>
          </a:prstGeom>
          <a:ln>
            <a:solidFill>
              <a:schemeClr val="tx1"/>
            </a:solidFill>
          </a:ln>
        </p:spPr>
      </p:pic>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7" name="TextBox 6"/>
          <p:cNvSpPr txBox="1"/>
          <p:nvPr/>
        </p:nvSpPr>
        <p:spPr>
          <a:xfrm>
            <a:off x="5580112" y="1052736"/>
            <a:ext cx="3240360" cy="2031325"/>
          </a:xfrm>
          <a:prstGeom prst="rect">
            <a:avLst/>
          </a:prstGeom>
          <a:solidFill>
            <a:schemeClr val="bg1"/>
          </a:solidFill>
          <a:ln>
            <a:solidFill>
              <a:schemeClr val="tx1"/>
            </a:solidFill>
          </a:ln>
        </p:spPr>
        <p:txBody>
          <a:bodyPr wrap="square" rtlCol="0">
            <a:spAutoFit/>
          </a:bodyPr>
          <a:lstStyle/>
          <a:p>
            <a:r>
              <a:rPr lang="en-US" dirty="0" smtClean="0"/>
              <a:t>The 019 and 029 fields were not imported with the WorldCat record because of these two lines in the merge routine:</a:t>
            </a:r>
          </a:p>
          <a:p>
            <a:r>
              <a:rPr lang="en-GB" dirty="0">
                <a:latin typeface="Courier New" panose="02070309020205020404" pitchFamily="49" charset="0"/>
                <a:cs typeface="Courier New" panose="02070309020205020404" pitchFamily="49" charset="0"/>
              </a:rPr>
              <a:t> remove MARC."019"</a:t>
            </a:r>
          </a:p>
          <a:p>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remove </a:t>
            </a:r>
            <a:r>
              <a:rPr lang="en-GB" dirty="0">
                <a:latin typeface="Courier New" panose="02070309020205020404" pitchFamily="49" charset="0"/>
                <a:cs typeface="Courier New" panose="02070309020205020404" pitchFamily="49" charset="0"/>
              </a:rPr>
              <a:t>MARC."029"</a:t>
            </a:r>
          </a:p>
        </p:txBody>
      </p:sp>
      <p:cxnSp>
        <p:nvCxnSpPr>
          <p:cNvPr id="4" name="Straight Arrow Connector 3"/>
          <p:cNvCxnSpPr/>
          <p:nvPr/>
        </p:nvCxnSpPr>
        <p:spPr bwMode="auto">
          <a:xfrm>
            <a:off x="899592" y="2636912"/>
            <a:ext cx="504056"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a:off x="899592" y="4221088"/>
            <a:ext cx="504056"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a:off x="899592" y="1340768"/>
            <a:ext cx="468052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Arrow Connector 9"/>
          <p:cNvCxnSpPr/>
          <p:nvPr/>
        </p:nvCxnSpPr>
        <p:spPr bwMode="auto">
          <a:xfrm flipV="1">
            <a:off x="899592" y="1340768"/>
            <a:ext cx="0" cy="288032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861701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496" y="4046215"/>
            <a:ext cx="8892000" cy="2047081"/>
          </a:xfrm>
          <a:prstGeom prst="rect">
            <a:avLst/>
          </a:prstGeom>
          <a:ln>
            <a:solidFill>
              <a:schemeClr val="tx1"/>
            </a:solidFill>
          </a:ln>
        </p:spPr>
      </p:pic>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12" name="Rectangle 11"/>
          <p:cNvSpPr/>
          <p:nvPr/>
        </p:nvSpPr>
        <p:spPr bwMode="auto">
          <a:xfrm>
            <a:off x="251520" y="4941105"/>
            <a:ext cx="5972152" cy="45059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251520" y="4464926"/>
            <a:ext cx="8743273" cy="46805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189549" y="911782"/>
            <a:ext cx="5436096" cy="1200329"/>
          </a:xfrm>
          <a:prstGeom prst="rect">
            <a:avLst/>
          </a:prstGeom>
          <a:solidFill>
            <a:schemeClr val="bg1"/>
          </a:solidFill>
          <a:ln>
            <a:solidFill>
              <a:schemeClr val="tx1"/>
            </a:solidFill>
          </a:ln>
        </p:spPr>
        <p:txBody>
          <a:bodyPr wrap="square" rtlCol="0">
            <a:spAutoFit/>
          </a:bodyPr>
          <a:lstStyle/>
          <a:p>
            <a:r>
              <a:rPr lang="en-US" dirty="0" smtClean="0"/>
              <a:t>These 035 fields were imported from the WorldCat record because we never stated the following in the merge routine:</a:t>
            </a:r>
          </a:p>
          <a:p>
            <a:r>
              <a:rPr lang="en-GB" dirty="0"/>
              <a:t> </a:t>
            </a:r>
            <a:r>
              <a:rPr lang="en-GB" dirty="0">
                <a:latin typeface="Courier New" panose="02070309020205020404" pitchFamily="49" charset="0"/>
                <a:cs typeface="Courier New" panose="02070309020205020404" pitchFamily="49" charset="0"/>
              </a:rPr>
              <a:t>remove MARC."035"</a:t>
            </a:r>
          </a:p>
        </p:txBody>
      </p:sp>
      <p:sp>
        <p:nvSpPr>
          <p:cNvPr id="9" name="TextBox 8"/>
          <p:cNvSpPr txBox="1"/>
          <p:nvPr/>
        </p:nvSpPr>
        <p:spPr>
          <a:xfrm>
            <a:off x="1115616" y="2369707"/>
            <a:ext cx="7858908" cy="1200329"/>
          </a:xfrm>
          <a:prstGeom prst="rect">
            <a:avLst/>
          </a:prstGeom>
          <a:solidFill>
            <a:schemeClr val="bg1"/>
          </a:solidFill>
          <a:ln>
            <a:solidFill>
              <a:schemeClr val="tx1"/>
            </a:solidFill>
          </a:ln>
        </p:spPr>
        <p:txBody>
          <a:bodyPr wrap="square" rtlCol="0">
            <a:spAutoFit/>
          </a:bodyPr>
          <a:lstStyle/>
          <a:p>
            <a:r>
              <a:rPr lang="en-US" dirty="0" smtClean="0"/>
              <a:t>These 035 fields were “saved” from the existing record because we stated the following in the merge routine:</a:t>
            </a:r>
          </a:p>
          <a:p>
            <a:r>
              <a:rPr lang="en-GB" dirty="0"/>
              <a:t> </a:t>
            </a:r>
            <a:r>
              <a:rPr lang="en-GB" dirty="0" smtClean="0"/>
              <a:t> </a:t>
            </a:r>
            <a:r>
              <a:rPr lang="en-GB" dirty="0" smtClean="0">
                <a:latin typeface="Courier New" panose="02070309020205020404" pitchFamily="49" charset="0"/>
                <a:cs typeface="Courier New" panose="02070309020205020404" pitchFamily="49" charset="0"/>
              </a:rPr>
              <a:t>add </a:t>
            </a:r>
            <a:r>
              <a:rPr lang="en-GB" dirty="0">
                <a:latin typeface="Courier New" panose="02070309020205020404" pitchFamily="49" charset="0"/>
                <a:cs typeface="Courier New" panose="02070309020205020404" pitchFamily="49" charset="0"/>
              </a:rPr>
              <a:t>MARC."035" when MARC."035"."a" contains "[</a:t>
            </a:r>
            <a:r>
              <a:rPr lang="en-GB" dirty="0" err="1">
                <a:latin typeface="Courier New" panose="02070309020205020404" pitchFamily="49" charset="0"/>
                <a:cs typeface="Courier New" panose="02070309020205020404" pitchFamily="49" charset="0"/>
              </a:rPr>
              <a:t>aA</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leph</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add </a:t>
            </a:r>
            <a:r>
              <a:rPr lang="en-GB" dirty="0">
                <a:latin typeface="Courier New" panose="02070309020205020404" pitchFamily="49" charset="0"/>
                <a:cs typeface="Courier New" panose="02070309020205020404" pitchFamily="49" charset="0"/>
              </a:rPr>
              <a:t>MARC."035"("9"," ")</a:t>
            </a:r>
          </a:p>
        </p:txBody>
      </p:sp>
      <p:cxnSp>
        <p:nvCxnSpPr>
          <p:cNvPr id="10" name="Straight Arrow Connector 9"/>
          <p:cNvCxnSpPr/>
          <p:nvPr/>
        </p:nvCxnSpPr>
        <p:spPr bwMode="auto">
          <a:xfrm>
            <a:off x="323528" y="2128284"/>
            <a:ext cx="0" cy="2336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flipH="1">
            <a:off x="6223672" y="5170223"/>
            <a:ext cx="1021076"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4" name="Straight Arrow Connector 13"/>
          <p:cNvCxnSpPr/>
          <p:nvPr/>
        </p:nvCxnSpPr>
        <p:spPr bwMode="auto">
          <a:xfrm>
            <a:off x="7248233" y="3567413"/>
            <a:ext cx="0" cy="1598991"/>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24603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7" y="2526518"/>
            <a:ext cx="7568765" cy="2486658"/>
          </a:xfrm>
          <a:prstGeom prst="rect">
            <a:avLst/>
          </a:prstGeom>
          <a:ln>
            <a:solidFill>
              <a:schemeClr val="tx1"/>
            </a:solidFill>
          </a:ln>
        </p:spPr>
      </p:pic>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8" name="Rectangle 7"/>
          <p:cNvSpPr/>
          <p:nvPr/>
        </p:nvSpPr>
        <p:spPr bwMode="auto">
          <a:xfrm>
            <a:off x="827583" y="4230900"/>
            <a:ext cx="5112569" cy="3502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189548" y="911782"/>
            <a:ext cx="8702932" cy="1200329"/>
          </a:xfrm>
          <a:prstGeom prst="rect">
            <a:avLst/>
          </a:prstGeom>
          <a:solidFill>
            <a:schemeClr val="bg1"/>
          </a:solidFill>
          <a:ln>
            <a:solidFill>
              <a:schemeClr val="tx1"/>
            </a:solidFill>
          </a:ln>
        </p:spPr>
        <p:txBody>
          <a:bodyPr wrap="square" rtlCol="0">
            <a:spAutoFit/>
          </a:bodyPr>
          <a:lstStyle/>
          <a:p>
            <a:r>
              <a:rPr lang="en-US" dirty="0" smtClean="0"/>
              <a:t>This 948 is from the original Alma record because we stated first to remove it from the incoming record and then save it in the Alma record:</a:t>
            </a:r>
          </a:p>
          <a:p>
            <a:r>
              <a:rPr lang="en-GB" dirty="0" smtClean="0">
                <a:latin typeface="Courier New" panose="02070309020205020404" pitchFamily="49" charset="0"/>
                <a:cs typeface="Courier New" panose="02070309020205020404" pitchFamily="49" charset="0"/>
              </a:rPr>
              <a:t>  remove </a:t>
            </a:r>
            <a:r>
              <a:rPr lang="en-GB" dirty="0">
                <a:latin typeface="Courier New" panose="02070309020205020404" pitchFamily="49" charset="0"/>
                <a:cs typeface="Courier New" panose="02070309020205020404" pitchFamily="49" charset="0"/>
              </a:rPr>
              <a:t>MARC."</a:t>
            </a:r>
            <a:r>
              <a:rPr lang="en-GB" dirty="0" smtClean="0">
                <a:latin typeface="Courier New" panose="02070309020205020404" pitchFamily="49" charset="0"/>
                <a:cs typeface="Courier New" panose="02070309020205020404" pitchFamily="49" charset="0"/>
              </a:rPr>
              <a:t>948"</a:t>
            </a:r>
            <a:endParaRPr lang="en-GB" dirty="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  add </a:t>
            </a:r>
            <a:r>
              <a:rPr lang="en-GB" dirty="0">
                <a:latin typeface="Courier New" panose="02070309020205020404" pitchFamily="49" charset="0"/>
                <a:cs typeface="Courier New" panose="02070309020205020404" pitchFamily="49" charset="0"/>
              </a:rPr>
              <a:t>MARC."948</a:t>
            </a:r>
            <a:r>
              <a:rPr lang="en-GB" dirty="0" smtClean="0">
                <a:latin typeface="Courier New" panose="020703090202050204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p:txBody>
      </p:sp>
      <p:cxnSp>
        <p:nvCxnSpPr>
          <p:cNvPr id="10" name="Straight Arrow Connector 9"/>
          <p:cNvCxnSpPr/>
          <p:nvPr/>
        </p:nvCxnSpPr>
        <p:spPr bwMode="auto">
          <a:xfrm>
            <a:off x="251520" y="4365104"/>
            <a:ext cx="538983"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a:off x="251520" y="2112111"/>
            <a:ext cx="0" cy="2252993"/>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5433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25503" y="3933056"/>
            <a:ext cx="7568765" cy="2486658"/>
          </a:xfrm>
          <a:prstGeom prst="rect">
            <a:avLst/>
          </a:prstGeom>
          <a:ln>
            <a:solidFill>
              <a:schemeClr val="tx1"/>
            </a:solidFill>
          </a:ln>
        </p:spPr>
      </p:pic>
      <p:sp>
        <p:nvSpPr>
          <p:cNvPr id="5" name="Title 1"/>
          <p:cNvSpPr txBox="1">
            <a:spLocks/>
          </p:cNvSpPr>
          <p:nvPr/>
        </p:nvSpPr>
        <p:spPr bwMode="auto">
          <a:xfrm>
            <a:off x="251520" y="120786"/>
            <a:ext cx="864096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1800" dirty="0" smtClean="0"/>
              <a:t>Sample merge routine for import from search external resource</a:t>
            </a:r>
            <a:endParaRPr lang="en-GB" sz="1800" dirty="0"/>
          </a:p>
        </p:txBody>
      </p:sp>
      <p:sp>
        <p:nvSpPr>
          <p:cNvPr id="8" name="Rectangle 7"/>
          <p:cNvSpPr/>
          <p:nvPr/>
        </p:nvSpPr>
        <p:spPr bwMode="auto">
          <a:xfrm>
            <a:off x="1187624" y="4230900"/>
            <a:ext cx="7272808" cy="143034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189548" y="911782"/>
            <a:ext cx="8702932" cy="2862322"/>
          </a:xfrm>
          <a:prstGeom prst="rect">
            <a:avLst/>
          </a:prstGeom>
          <a:solidFill>
            <a:schemeClr val="bg1"/>
          </a:solidFill>
          <a:ln>
            <a:solidFill>
              <a:schemeClr val="tx1"/>
            </a:solidFill>
          </a:ln>
        </p:spPr>
        <p:txBody>
          <a:bodyPr wrap="square" rtlCol="0">
            <a:spAutoFit/>
          </a:bodyPr>
          <a:lstStyle/>
          <a:p>
            <a:r>
              <a:rPr lang="en-US" dirty="0" smtClean="0"/>
              <a:t>These 938 fields are from the incoming WorldCat record.  We know they are from the incoming WorldCat record because </a:t>
            </a:r>
          </a:p>
          <a:p>
            <a:pPr marL="342900" indent="-342900">
              <a:buFont typeface="+mj-lt"/>
              <a:buAutoNum type="alphaUcPeriod"/>
            </a:pPr>
            <a:r>
              <a:rPr lang="en-US" dirty="0" smtClean="0"/>
              <a:t>We never stated as follows which would have removed them from the incoming WorldCat record:</a:t>
            </a:r>
          </a:p>
          <a:p>
            <a:r>
              <a:rPr lang="en-GB" dirty="0"/>
              <a:t> </a:t>
            </a:r>
            <a:r>
              <a:rPr lang="en-GB" dirty="0" smtClean="0"/>
              <a:t>      </a:t>
            </a:r>
            <a:r>
              <a:rPr lang="en-GB" dirty="0" smtClean="0">
                <a:latin typeface="Courier New" panose="02070309020205020404" pitchFamily="49" charset="0"/>
                <a:cs typeface="Courier New" panose="02070309020205020404" pitchFamily="49" charset="0"/>
              </a:rPr>
              <a:t>remove </a:t>
            </a:r>
            <a:r>
              <a:rPr lang="en-GB" dirty="0">
                <a:latin typeface="Courier New" panose="02070309020205020404" pitchFamily="49" charset="0"/>
                <a:cs typeface="Courier New" panose="02070309020205020404" pitchFamily="49" charset="0"/>
              </a:rPr>
              <a:t>MARC."</a:t>
            </a:r>
            <a:r>
              <a:rPr lang="en-GB" dirty="0" smtClean="0">
                <a:latin typeface="Courier New" panose="02070309020205020404" pitchFamily="49" charset="0"/>
                <a:cs typeface="Courier New" panose="02070309020205020404" pitchFamily="49" charset="0"/>
              </a:rPr>
              <a:t>938”</a:t>
            </a:r>
            <a:endParaRPr lang="en-GB" dirty="0">
              <a:latin typeface="Courier New" panose="02070309020205020404" pitchFamily="49" charset="0"/>
              <a:cs typeface="Courier New" panose="02070309020205020404" pitchFamily="49" charset="0"/>
            </a:endParaRPr>
          </a:p>
          <a:p>
            <a:pPr marL="342900" indent="-342900">
              <a:buFont typeface="+mj-lt"/>
              <a:buAutoNum type="alphaUcPeriod" startAt="2"/>
            </a:pPr>
            <a:r>
              <a:rPr lang="en-US" dirty="0" smtClean="0"/>
              <a:t>We </a:t>
            </a:r>
            <a:r>
              <a:rPr lang="en-US" dirty="0"/>
              <a:t>never stated as follows which would have </a:t>
            </a:r>
            <a:r>
              <a:rPr lang="en-US" dirty="0" smtClean="0"/>
              <a:t>saved them in the original Alma record (would have added from original Alma record to the new record):</a:t>
            </a:r>
          </a:p>
          <a:p>
            <a:r>
              <a:rPr lang="en-US" dirty="0"/>
              <a:t> </a:t>
            </a:r>
            <a:r>
              <a:rPr lang="en-US" dirty="0" smtClean="0"/>
              <a:t>      </a:t>
            </a:r>
            <a:r>
              <a:rPr lang="en-US" dirty="0" smtClean="0">
                <a:latin typeface="Courier New" panose="02070309020205020404" pitchFamily="49" charset="0"/>
                <a:cs typeface="Courier New" panose="02070309020205020404" pitchFamily="49" charset="0"/>
              </a:rPr>
              <a:t>add </a:t>
            </a:r>
            <a:r>
              <a:rPr lang="en-GB" dirty="0" smtClean="0">
                <a:latin typeface="Courier New" panose="02070309020205020404" pitchFamily="49" charset="0"/>
                <a:cs typeface="Courier New" panose="02070309020205020404" pitchFamily="49" charset="0"/>
              </a:rPr>
              <a:t>MARC</a:t>
            </a:r>
            <a:r>
              <a:rPr lang="en-GB" dirty="0">
                <a:latin typeface="Courier New" panose="02070309020205020404" pitchFamily="49" charset="0"/>
                <a:cs typeface="Courier New" panose="02070309020205020404" pitchFamily="49" charset="0"/>
              </a:rPr>
              <a:t>."938”</a:t>
            </a:r>
          </a:p>
          <a:p>
            <a:endParaRPr lang="en-GB" dirty="0"/>
          </a:p>
        </p:txBody>
      </p:sp>
      <p:cxnSp>
        <p:nvCxnSpPr>
          <p:cNvPr id="10" name="Straight Arrow Connector 9"/>
          <p:cNvCxnSpPr/>
          <p:nvPr/>
        </p:nvCxnSpPr>
        <p:spPr bwMode="auto">
          <a:xfrm>
            <a:off x="251520" y="4869160"/>
            <a:ext cx="936104"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a:off x="251520" y="3774104"/>
            <a:ext cx="0" cy="1095056"/>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506068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600" dirty="0" smtClean="0"/>
              <a:t>Introduction</a:t>
            </a:r>
          </a:p>
          <a:p>
            <a:pPr marL="342900" indent="-342900">
              <a:buFont typeface="Arial" pitchFamily="34" charset="0"/>
              <a:buChar char="•"/>
            </a:pPr>
            <a:r>
              <a:rPr lang="en-GB" sz="1600" dirty="0" smtClean="0"/>
              <a:t>Configuring the merge routine to the type of import</a:t>
            </a:r>
            <a:endParaRPr lang="en-GB" sz="1600" dirty="0"/>
          </a:p>
          <a:p>
            <a:pPr marL="342900" indent="-342900">
              <a:buFont typeface="Arial" pitchFamily="34" charset="0"/>
              <a:buChar char="•"/>
            </a:pPr>
            <a:r>
              <a:rPr lang="en-GB" sz="1600" dirty="0" smtClean="0"/>
              <a:t>Sample merge routine for import from search external resource</a:t>
            </a:r>
          </a:p>
          <a:p>
            <a:pPr marL="342900" indent="-342900">
              <a:buFont typeface="Arial" pitchFamily="34" charset="0"/>
              <a:buChar char="•"/>
            </a:pPr>
            <a:r>
              <a:rPr lang="en-GB" sz="1600" b="1" dirty="0" smtClean="0"/>
              <a:t>Sample merge routine for import from import profile </a:t>
            </a:r>
          </a:p>
          <a:p>
            <a:pPr marL="342900" indent="-342900">
              <a:buFont typeface="Arial" pitchFamily="34" charset="0"/>
              <a:buChar char="•"/>
            </a:pPr>
            <a:r>
              <a:rPr lang="en-GB" sz="1600" dirty="0"/>
              <a:t>Merge two records but keep original 77X </a:t>
            </a:r>
            <a:r>
              <a:rPr lang="en-GB" sz="1600" dirty="0" smtClean="0"/>
              <a:t>fields</a:t>
            </a:r>
            <a:endParaRPr lang="en-GB" sz="1600" dirty="0"/>
          </a:p>
        </p:txBody>
      </p:sp>
    </p:spTree>
    <p:extLst>
      <p:ext uri="{BB962C8B-B14F-4D97-AF65-F5344CB8AC3E}">
        <p14:creationId xmlns:p14="http://schemas.microsoft.com/office/powerpoint/2010/main" val="336414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07504" y="908720"/>
            <a:ext cx="8856984" cy="4320480"/>
          </a:xfrm>
        </p:spPr>
        <p:txBody>
          <a:bodyPr/>
          <a:lstStyle/>
          <a:p>
            <a:pPr marL="342900" indent="-342900">
              <a:buFont typeface="Arial" pitchFamily="34" charset="0"/>
              <a:buChar char="•"/>
            </a:pPr>
            <a:r>
              <a:rPr lang="en-US" sz="2000" dirty="0" smtClean="0"/>
              <a:t>The merge rule in this example is designed to do as follows:</a:t>
            </a:r>
          </a:p>
          <a:p>
            <a:pPr marL="342900" indent="-342900">
              <a:buFont typeface="Arial" pitchFamily="34" charset="0"/>
              <a:buChar char="•"/>
            </a:pPr>
            <a:r>
              <a:rPr lang="en-GB" sz="2000" dirty="0" smtClean="0"/>
              <a:t>Use </a:t>
            </a:r>
            <a:r>
              <a:rPr lang="en-GB" sz="2000" dirty="0"/>
              <a:t>the following from the input file and not from existing record: 600, 610, 611, 630, 650, 651.  </a:t>
            </a:r>
            <a:endParaRPr lang="en-GB" sz="2000" dirty="0" smtClean="0"/>
          </a:p>
          <a:p>
            <a:pPr marL="342900" indent="-342900">
              <a:buFont typeface="Arial" pitchFamily="34" charset="0"/>
              <a:buChar char="•"/>
            </a:pPr>
            <a:r>
              <a:rPr lang="en-GB" sz="2000" dirty="0" smtClean="0"/>
              <a:t>Keep </a:t>
            </a:r>
            <a:r>
              <a:rPr lang="en-GB" sz="2000" dirty="0"/>
              <a:t>all 650 fields from existing record and add 650 with 2nd indicator 7 from input file. </a:t>
            </a:r>
            <a:endParaRPr lang="en-GB" sz="2000" dirty="0" smtClean="0"/>
          </a:p>
          <a:p>
            <a:pPr marL="342900" indent="-342900">
              <a:buFont typeface="Arial" pitchFamily="34" charset="0"/>
              <a:buChar char="•"/>
            </a:pPr>
            <a:r>
              <a:rPr lang="en-GB" sz="2000" dirty="0" smtClean="0"/>
              <a:t>Add </a:t>
            </a:r>
            <a:r>
              <a:rPr lang="en-GB" sz="2000" dirty="0"/>
              <a:t>690 from input file and </a:t>
            </a:r>
            <a:r>
              <a:rPr lang="en-GB" sz="2000" dirty="0" smtClean="0"/>
              <a:t>also have the 690 from the existing </a:t>
            </a:r>
            <a:r>
              <a:rPr lang="en-GB" sz="2000" dirty="0"/>
              <a:t>record.</a:t>
            </a:r>
          </a:p>
        </p:txBody>
      </p:sp>
      <p:sp>
        <p:nvSpPr>
          <p:cNvPr id="9"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spTree>
    <p:extLst>
      <p:ext uri="{BB962C8B-B14F-4D97-AF65-F5344CB8AC3E}">
        <p14:creationId xmlns:p14="http://schemas.microsoft.com/office/powerpoint/2010/main" val="3231379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07504" y="908720"/>
            <a:ext cx="8856984" cy="504056"/>
          </a:xfrm>
        </p:spPr>
        <p:txBody>
          <a:bodyPr/>
          <a:lstStyle/>
          <a:p>
            <a:pPr marL="342900" indent="-342900">
              <a:buFont typeface="Arial" pitchFamily="34" charset="0"/>
              <a:buChar char="•"/>
            </a:pPr>
            <a:r>
              <a:rPr lang="en-US" sz="2000" dirty="0" smtClean="0"/>
              <a:t>Here is the rule:</a:t>
            </a:r>
          </a:p>
        </p:txBody>
      </p:sp>
      <p:sp>
        <p:nvSpPr>
          <p:cNvPr id="6"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pic>
        <p:nvPicPr>
          <p:cNvPr id="3" name="Picture 2"/>
          <p:cNvPicPr>
            <a:picLocks noChangeAspect="1"/>
          </p:cNvPicPr>
          <p:nvPr/>
        </p:nvPicPr>
        <p:blipFill>
          <a:blip r:embed="rId3"/>
          <a:stretch>
            <a:fillRect/>
          </a:stretch>
        </p:blipFill>
        <p:spPr>
          <a:xfrm>
            <a:off x="1763688" y="1668256"/>
            <a:ext cx="5832648" cy="4145215"/>
          </a:xfrm>
          <a:prstGeom prst="rect">
            <a:avLst/>
          </a:prstGeom>
          <a:ln>
            <a:solidFill>
              <a:schemeClr val="tx1"/>
            </a:solidFill>
          </a:ln>
        </p:spPr>
      </p:pic>
    </p:spTree>
    <p:extLst>
      <p:ext uri="{BB962C8B-B14F-4D97-AF65-F5344CB8AC3E}">
        <p14:creationId xmlns:p14="http://schemas.microsoft.com/office/powerpoint/2010/main" val="3985985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07504" y="908720"/>
            <a:ext cx="8856984" cy="504056"/>
          </a:xfrm>
        </p:spPr>
        <p:txBody>
          <a:bodyPr/>
          <a:lstStyle/>
          <a:p>
            <a:pPr marL="342900" indent="-342900">
              <a:buFont typeface="Arial" pitchFamily="34" charset="0"/>
              <a:buChar char="•"/>
            </a:pPr>
            <a:r>
              <a:rPr lang="en-US" sz="2000" dirty="0" smtClean="0"/>
              <a:t>Here is the rule:</a:t>
            </a:r>
          </a:p>
        </p:txBody>
      </p:sp>
      <p:sp>
        <p:nvSpPr>
          <p:cNvPr id="6"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sp>
        <p:nvSpPr>
          <p:cNvPr id="2" name="TextBox 1"/>
          <p:cNvSpPr txBox="1"/>
          <p:nvPr/>
        </p:nvSpPr>
        <p:spPr>
          <a:xfrm>
            <a:off x="683568" y="1700808"/>
            <a:ext cx="7920880" cy="4247317"/>
          </a:xfrm>
          <a:prstGeom prst="rect">
            <a:avLst/>
          </a:prstGeom>
          <a:noFill/>
          <a:ln>
            <a:solidFill>
              <a:schemeClr val="tx1"/>
            </a:solidFill>
          </a:ln>
        </p:spPr>
        <p:txBody>
          <a:bodyPr wrap="square" rtlCol="0">
            <a:spAutoFit/>
          </a:bodyPr>
          <a:lstStyle/>
          <a:p>
            <a:r>
              <a:rPr lang="en-GB" dirty="0"/>
              <a:t>rule "For import profile use the following from the input file and not from existing record: 600, 610, 611, 630, 650, 651.  Keep all 650 fields from existing record and add 650 with 2nd indicator 7 from input file. Add 690 from input file and existing record."</a:t>
            </a:r>
          </a:p>
          <a:p>
            <a:r>
              <a:rPr lang="en-GB" dirty="0"/>
              <a:t>  when</a:t>
            </a:r>
          </a:p>
          <a:p>
            <a:r>
              <a:rPr lang="en-GB" dirty="0"/>
              <a:t>	 merge</a:t>
            </a:r>
          </a:p>
          <a:p>
            <a:r>
              <a:rPr lang="en-GB" dirty="0"/>
              <a:t>  then</a:t>
            </a:r>
          </a:p>
          <a:p>
            <a:r>
              <a:rPr lang="en-GB" dirty="0"/>
              <a:t>         replace MARC."600"</a:t>
            </a:r>
          </a:p>
          <a:p>
            <a:r>
              <a:rPr lang="en-GB" dirty="0"/>
              <a:t>         replace MARC."610</a:t>
            </a:r>
            <a:r>
              <a:rPr lang="en-GB" dirty="0" smtClean="0"/>
              <a:t>"</a:t>
            </a:r>
          </a:p>
          <a:p>
            <a:r>
              <a:rPr lang="en-GB" dirty="0" smtClean="0"/>
              <a:t>         replace MARC."611"</a:t>
            </a:r>
          </a:p>
          <a:p>
            <a:r>
              <a:rPr lang="en-GB" dirty="0" smtClean="0"/>
              <a:t>         </a:t>
            </a:r>
            <a:r>
              <a:rPr lang="en-GB" dirty="0"/>
              <a:t>replace MARC."630"</a:t>
            </a:r>
          </a:p>
          <a:p>
            <a:r>
              <a:rPr lang="en-GB" dirty="0"/>
              <a:t>         replace MARC."651"</a:t>
            </a:r>
          </a:p>
          <a:p>
            <a:r>
              <a:rPr lang="en-GB" dirty="0"/>
              <a:t>         add MARC."650"(" ","7")</a:t>
            </a:r>
          </a:p>
          <a:p>
            <a:r>
              <a:rPr lang="en-GB" dirty="0"/>
              <a:t>         add MARC."690"</a:t>
            </a:r>
          </a:p>
          <a:p>
            <a:r>
              <a:rPr lang="en-GB" dirty="0"/>
              <a:t>  end</a:t>
            </a:r>
          </a:p>
        </p:txBody>
      </p:sp>
    </p:spTree>
    <p:extLst>
      <p:ext uri="{BB962C8B-B14F-4D97-AF65-F5344CB8AC3E}">
        <p14:creationId xmlns:p14="http://schemas.microsoft.com/office/powerpoint/2010/main" val="226509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31640" y="4725144"/>
            <a:ext cx="5760000" cy="123616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230238" y="1998137"/>
            <a:ext cx="5760000" cy="1778435"/>
          </a:xfrm>
          <a:prstGeom prst="rect">
            <a:avLst/>
          </a:prstGeom>
          <a:ln>
            <a:solidFill>
              <a:schemeClr val="tx1"/>
            </a:solidFill>
          </a:ln>
        </p:spPr>
      </p:pic>
      <p:sp>
        <p:nvSpPr>
          <p:cNvPr id="13"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sp>
        <p:nvSpPr>
          <p:cNvPr id="15" name="Content Placeholder 2"/>
          <p:cNvSpPr>
            <a:spLocks noGrp="1"/>
          </p:cNvSpPr>
          <p:nvPr>
            <p:ph idx="1"/>
          </p:nvPr>
        </p:nvSpPr>
        <p:spPr>
          <a:xfrm>
            <a:off x="107504" y="908720"/>
            <a:ext cx="8856984" cy="720080"/>
          </a:xfrm>
        </p:spPr>
        <p:txBody>
          <a:bodyPr/>
          <a:lstStyle/>
          <a:p>
            <a:pPr marL="342900" indent="-342900">
              <a:buFont typeface="Arial" pitchFamily="34" charset="0"/>
              <a:buChar char="•"/>
            </a:pPr>
            <a:r>
              <a:rPr lang="en-US" sz="2000" dirty="0" smtClean="0"/>
              <a:t>Here is a partial screenshot of the record already </a:t>
            </a:r>
            <a:r>
              <a:rPr lang="en-US" sz="2000" dirty="0"/>
              <a:t>in Alma (This example has ‘Other System Number’ </a:t>
            </a:r>
            <a:r>
              <a:rPr lang="en-US" sz="2000" dirty="0" smtClean="0"/>
              <a:t>810117730):</a:t>
            </a:r>
          </a:p>
        </p:txBody>
      </p:sp>
    </p:spTree>
    <p:extLst>
      <p:ext uri="{BB962C8B-B14F-4D97-AF65-F5344CB8AC3E}">
        <p14:creationId xmlns:p14="http://schemas.microsoft.com/office/powerpoint/2010/main" val="351309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the ‘preferred’ record</a:t>
            </a:r>
            <a:endParaRPr lang="en-US" dirty="0"/>
          </a:p>
        </p:txBody>
      </p:sp>
      <p:sp>
        <p:nvSpPr>
          <p:cNvPr id="3" name="Content Placeholder 2"/>
          <p:cNvSpPr>
            <a:spLocks noGrp="1"/>
          </p:cNvSpPr>
          <p:nvPr>
            <p:ph idx="1"/>
          </p:nvPr>
        </p:nvSpPr>
        <p:spPr>
          <a:xfrm>
            <a:off x="145210" y="836712"/>
            <a:ext cx="8856984" cy="4968552"/>
          </a:xfrm>
        </p:spPr>
        <p:txBody>
          <a:bodyPr/>
          <a:lstStyle/>
          <a:p>
            <a:pPr marL="342900" indent="-342900">
              <a:buFont typeface="Arial" pitchFamily="34" charset="0"/>
              <a:buChar char="•"/>
            </a:pPr>
            <a:r>
              <a:rPr lang="en-US" sz="2400" dirty="0" smtClean="0"/>
              <a:t>When performing the </a:t>
            </a:r>
            <a:r>
              <a:rPr lang="en-US" sz="2400" dirty="0"/>
              <a:t>merge via ‘Search External Resources</a:t>
            </a:r>
            <a:r>
              <a:rPr lang="en-US" sz="2400" dirty="0" smtClean="0"/>
              <a:t>’ the ‘Preferred’ (also known as ‘Primary’) record is the ‘External’ record.</a:t>
            </a:r>
          </a:p>
          <a:p>
            <a:pPr marL="342900" indent="-342900">
              <a:buFont typeface="Arial" pitchFamily="34" charset="0"/>
              <a:buChar char="•"/>
            </a:pPr>
            <a:r>
              <a:rPr lang="en-US" sz="2400" dirty="0"/>
              <a:t>When performing the merge via </a:t>
            </a:r>
            <a:r>
              <a:rPr lang="en-US" sz="2400" dirty="0" smtClean="0"/>
              <a:t>an ‘Import Profile’ </a:t>
            </a:r>
            <a:r>
              <a:rPr lang="en-US" sz="2400" dirty="0"/>
              <a:t>the ‘Preferred’ record is the </a:t>
            </a:r>
            <a:r>
              <a:rPr lang="en-US" sz="2400" dirty="0" smtClean="0"/>
              <a:t>record which already exists in Alma.</a:t>
            </a:r>
          </a:p>
          <a:p>
            <a:pPr marL="342900" indent="-342900">
              <a:buFont typeface="Arial" pitchFamily="34" charset="0"/>
              <a:buChar char="•"/>
            </a:pPr>
            <a:r>
              <a:rPr lang="en-US" sz="2400" dirty="0"/>
              <a:t>When performing the merge via </a:t>
            </a:r>
            <a:r>
              <a:rPr lang="en-US" sz="2400" dirty="0" smtClean="0"/>
              <a:t>a `OCLC Connexion’ </a:t>
            </a:r>
            <a:r>
              <a:rPr lang="en-US" sz="2400" dirty="0"/>
              <a:t>the ‘Preferred’ record is the record which already exists in Alma.</a:t>
            </a:r>
          </a:p>
          <a:p>
            <a:pPr marL="342900" indent="-342900">
              <a:buFont typeface="Arial" pitchFamily="34" charset="0"/>
              <a:buChar char="•"/>
            </a:pPr>
            <a:r>
              <a:rPr lang="en-US" sz="2400" dirty="0" smtClean="0"/>
              <a:t>When </a:t>
            </a:r>
            <a:r>
              <a:rPr lang="en-US" sz="2400" dirty="0"/>
              <a:t>performing the merge </a:t>
            </a:r>
            <a:r>
              <a:rPr lang="en-US" sz="2400" dirty="0" smtClean="0"/>
              <a:t>of two existing records the </a:t>
            </a:r>
            <a:r>
              <a:rPr lang="en-US" sz="2400" dirty="0"/>
              <a:t>‘Preferred’ </a:t>
            </a:r>
            <a:r>
              <a:rPr lang="en-US" sz="2400" dirty="0" smtClean="0"/>
              <a:t>record is </a:t>
            </a:r>
            <a:r>
              <a:rPr lang="en-US" sz="2400" dirty="0"/>
              <a:t>the record </a:t>
            </a:r>
            <a:r>
              <a:rPr lang="en-US" sz="2400" dirty="0" smtClean="0"/>
              <a:t>in the left pane of the Alma metadata editor</a:t>
            </a:r>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a:ea typeface="+mn-ea"/>
            </a:endParaRPr>
          </a:p>
          <a:p>
            <a:pPr marL="742950" lvl="1" indent="-457200">
              <a:buFont typeface="+mj-lt"/>
              <a:buAutoNum type="arabicPeriod"/>
            </a:pPr>
            <a:endParaRPr lang="en-US" sz="2400" dirty="0"/>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1987372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528" y="1988840"/>
            <a:ext cx="8398612" cy="4449833"/>
          </a:xfrm>
          <a:prstGeom prst="rect">
            <a:avLst/>
          </a:prstGeom>
          <a:ln>
            <a:solidFill>
              <a:schemeClr val="tx1"/>
            </a:solidFill>
          </a:ln>
        </p:spPr>
      </p:pic>
      <p:sp>
        <p:nvSpPr>
          <p:cNvPr id="15" name="Content Placeholder 2"/>
          <p:cNvSpPr>
            <a:spLocks noGrp="1"/>
          </p:cNvSpPr>
          <p:nvPr>
            <p:ph idx="1"/>
          </p:nvPr>
        </p:nvSpPr>
        <p:spPr>
          <a:xfrm>
            <a:off x="139767" y="874312"/>
            <a:ext cx="8856984" cy="754488"/>
          </a:xfrm>
        </p:spPr>
        <p:txBody>
          <a:bodyPr/>
          <a:lstStyle/>
          <a:p>
            <a:pPr marL="342900" indent="-342900">
              <a:buFont typeface="Arial" pitchFamily="34" charset="0"/>
              <a:buChar char="•"/>
            </a:pPr>
            <a:r>
              <a:rPr lang="en-US" sz="2000" dirty="0"/>
              <a:t>Here is a partial screenshot of the record </a:t>
            </a:r>
            <a:r>
              <a:rPr lang="en-US" sz="2000" dirty="0" smtClean="0"/>
              <a:t>in the input file</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sp>
        <p:nvSpPr>
          <p:cNvPr id="8" name="TextBox 7"/>
          <p:cNvSpPr txBox="1"/>
          <p:nvPr/>
        </p:nvSpPr>
        <p:spPr>
          <a:xfrm>
            <a:off x="5436096" y="2713023"/>
            <a:ext cx="2088232" cy="646331"/>
          </a:xfrm>
          <a:prstGeom prst="rect">
            <a:avLst/>
          </a:prstGeom>
          <a:solidFill>
            <a:schemeClr val="bg1"/>
          </a:solidFill>
          <a:ln>
            <a:solidFill>
              <a:schemeClr val="tx1"/>
            </a:solidFill>
          </a:ln>
        </p:spPr>
        <p:txBody>
          <a:bodyPr wrap="square" rtlCol="0">
            <a:spAutoFit/>
          </a:bodyPr>
          <a:lstStyle/>
          <a:p>
            <a:r>
              <a:rPr lang="en-US" dirty="0" smtClean="0"/>
              <a:t>Classification fields</a:t>
            </a:r>
            <a:endParaRPr lang="en-GB" dirty="0"/>
          </a:p>
        </p:txBody>
      </p:sp>
      <p:sp>
        <p:nvSpPr>
          <p:cNvPr id="10" name="Rectangle 9"/>
          <p:cNvSpPr/>
          <p:nvPr/>
        </p:nvSpPr>
        <p:spPr bwMode="auto">
          <a:xfrm>
            <a:off x="832488" y="2004296"/>
            <a:ext cx="4478305" cy="25768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3582601" y="1490155"/>
            <a:ext cx="1728192" cy="369332"/>
          </a:xfrm>
          <a:prstGeom prst="rect">
            <a:avLst/>
          </a:prstGeom>
          <a:noFill/>
          <a:ln>
            <a:solidFill>
              <a:schemeClr val="tx1"/>
            </a:solidFill>
          </a:ln>
        </p:spPr>
        <p:txBody>
          <a:bodyPr wrap="square" rtlCol="0">
            <a:spAutoFit/>
          </a:bodyPr>
          <a:lstStyle/>
          <a:p>
            <a:pPr algn="ctr"/>
            <a:r>
              <a:rPr lang="en-US" dirty="0" smtClean="0"/>
              <a:t>Part 1 of 2</a:t>
            </a:r>
            <a:endParaRPr lang="en-GB" dirty="0"/>
          </a:p>
        </p:txBody>
      </p:sp>
    </p:spTree>
    <p:extLst>
      <p:ext uri="{BB962C8B-B14F-4D97-AF65-F5344CB8AC3E}">
        <p14:creationId xmlns:p14="http://schemas.microsoft.com/office/powerpoint/2010/main" val="1398672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9672" y="1670912"/>
            <a:ext cx="5904656" cy="4926440"/>
          </a:xfrm>
          <a:prstGeom prst="rect">
            <a:avLst/>
          </a:prstGeom>
          <a:ln>
            <a:solidFill>
              <a:schemeClr val="tx1"/>
            </a:solidFill>
          </a:ln>
        </p:spPr>
      </p:pic>
      <p:sp>
        <p:nvSpPr>
          <p:cNvPr id="15" name="Content Placeholder 2"/>
          <p:cNvSpPr>
            <a:spLocks noGrp="1"/>
          </p:cNvSpPr>
          <p:nvPr>
            <p:ph idx="1"/>
          </p:nvPr>
        </p:nvSpPr>
        <p:spPr>
          <a:xfrm>
            <a:off x="139767" y="764704"/>
            <a:ext cx="8856984" cy="754488"/>
          </a:xfrm>
        </p:spPr>
        <p:txBody>
          <a:bodyPr/>
          <a:lstStyle/>
          <a:p>
            <a:pPr marL="342900" indent="-342900">
              <a:buFont typeface="Arial" pitchFamily="34" charset="0"/>
              <a:buChar char="•"/>
            </a:pPr>
            <a:r>
              <a:rPr lang="en-US" sz="2000" dirty="0"/>
              <a:t>Here is a partial screenshot of the record </a:t>
            </a:r>
            <a:r>
              <a:rPr lang="en-US" sz="2000" dirty="0" smtClean="0"/>
              <a:t>in the input file</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sp>
        <p:nvSpPr>
          <p:cNvPr id="8" name="TextBox 7"/>
          <p:cNvSpPr txBox="1"/>
          <p:nvPr/>
        </p:nvSpPr>
        <p:spPr>
          <a:xfrm>
            <a:off x="6372200" y="2196443"/>
            <a:ext cx="1512168" cy="369332"/>
          </a:xfrm>
          <a:prstGeom prst="rect">
            <a:avLst/>
          </a:prstGeom>
          <a:solidFill>
            <a:schemeClr val="bg1"/>
          </a:solidFill>
          <a:ln>
            <a:solidFill>
              <a:schemeClr val="tx1"/>
            </a:solidFill>
          </a:ln>
        </p:spPr>
        <p:txBody>
          <a:bodyPr wrap="square" rtlCol="0">
            <a:spAutoFit/>
          </a:bodyPr>
          <a:lstStyle/>
          <a:p>
            <a:r>
              <a:rPr lang="en-US" dirty="0" smtClean="0"/>
              <a:t>6XX fields</a:t>
            </a:r>
            <a:endParaRPr lang="en-GB" dirty="0"/>
          </a:p>
        </p:txBody>
      </p:sp>
      <p:sp>
        <p:nvSpPr>
          <p:cNvPr id="12" name="TextBox 11"/>
          <p:cNvSpPr txBox="1"/>
          <p:nvPr/>
        </p:nvSpPr>
        <p:spPr>
          <a:xfrm>
            <a:off x="3582601" y="1196752"/>
            <a:ext cx="1728192" cy="369332"/>
          </a:xfrm>
          <a:prstGeom prst="rect">
            <a:avLst/>
          </a:prstGeom>
          <a:noFill/>
          <a:ln>
            <a:solidFill>
              <a:schemeClr val="tx1"/>
            </a:solidFill>
          </a:ln>
        </p:spPr>
        <p:txBody>
          <a:bodyPr wrap="square" rtlCol="0">
            <a:spAutoFit/>
          </a:bodyPr>
          <a:lstStyle/>
          <a:p>
            <a:pPr algn="ctr"/>
            <a:r>
              <a:rPr lang="en-US" dirty="0" smtClean="0"/>
              <a:t>Part 2 of 2</a:t>
            </a:r>
            <a:endParaRPr lang="en-GB" dirty="0"/>
          </a:p>
        </p:txBody>
      </p:sp>
    </p:spTree>
    <p:extLst>
      <p:ext uri="{BB962C8B-B14F-4D97-AF65-F5344CB8AC3E}">
        <p14:creationId xmlns:p14="http://schemas.microsoft.com/office/powerpoint/2010/main" val="2409957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754488"/>
          </a:xfrm>
        </p:spPr>
        <p:txBody>
          <a:bodyPr/>
          <a:lstStyle/>
          <a:p>
            <a:pPr marL="342900" indent="-342900">
              <a:buFont typeface="Arial" pitchFamily="34" charset="0"/>
              <a:buChar char="•"/>
            </a:pPr>
            <a:r>
              <a:rPr lang="en-US" sz="2000" dirty="0" smtClean="0"/>
              <a:t>The record is imported via an import profile</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pic>
        <p:nvPicPr>
          <p:cNvPr id="2" name="Picture 1"/>
          <p:cNvPicPr>
            <a:picLocks noChangeAspect="1"/>
          </p:cNvPicPr>
          <p:nvPr/>
        </p:nvPicPr>
        <p:blipFill>
          <a:blip r:embed="rId3"/>
          <a:stretch>
            <a:fillRect/>
          </a:stretch>
        </p:blipFill>
        <p:spPr>
          <a:xfrm>
            <a:off x="219256" y="2430681"/>
            <a:ext cx="8745232" cy="1973112"/>
          </a:xfrm>
          <a:prstGeom prst="rect">
            <a:avLst/>
          </a:prstGeom>
          <a:ln>
            <a:solidFill>
              <a:schemeClr val="tx1"/>
            </a:solidFill>
          </a:ln>
        </p:spPr>
      </p:pic>
    </p:spTree>
    <p:extLst>
      <p:ext uri="{BB962C8B-B14F-4D97-AF65-F5344CB8AC3E}">
        <p14:creationId xmlns:p14="http://schemas.microsoft.com/office/powerpoint/2010/main" val="778946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754488"/>
          </a:xfrm>
        </p:spPr>
        <p:txBody>
          <a:bodyPr/>
          <a:lstStyle/>
          <a:p>
            <a:pPr marL="342900" indent="-342900">
              <a:buFont typeface="Arial" pitchFamily="34" charset="0"/>
              <a:buChar char="•"/>
            </a:pPr>
            <a:r>
              <a:rPr lang="en-US" sz="2000" dirty="0" smtClean="0"/>
              <a:t>Here is the new record</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pic>
        <p:nvPicPr>
          <p:cNvPr id="5" name="Picture 4"/>
          <p:cNvPicPr>
            <a:picLocks noChangeAspect="1"/>
          </p:cNvPicPr>
          <p:nvPr/>
        </p:nvPicPr>
        <p:blipFill>
          <a:blip r:embed="rId3"/>
          <a:stretch>
            <a:fillRect/>
          </a:stretch>
        </p:blipFill>
        <p:spPr>
          <a:xfrm>
            <a:off x="1475656" y="1867368"/>
            <a:ext cx="5732292" cy="1849664"/>
          </a:xfrm>
          <a:prstGeom prst="rect">
            <a:avLst/>
          </a:prstGeom>
          <a:ln>
            <a:solidFill>
              <a:schemeClr val="tx1"/>
            </a:solidFill>
          </a:ln>
        </p:spPr>
      </p:pic>
      <p:sp>
        <p:nvSpPr>
          <p:cNvPr id="6" name="Rectangle 5"/>
          <p:cNvSpPr/>
          <p:nvPr/>
        </p:nvSpPr>
        <p:spPr bwMode="auto">
          <a:xfrm>
            <a:off x="1619672" y="2636912"/>
            <a:ext cx="3384376" cy="3600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4031940" y="4551760"/>
            <a:ext cx="3312368" cy="1754326"/>
          </a:xfrm>
          <a:prstGeom prst="rect">
            <a:avLst/>
          </a:prstGeom>
          <a:solidFill>
            <a:schemeClr val="bg1"/>
          </a:solidFill>
          <a:ln>
            <a:solidFill>
              <a:schemeClr val="tx1"/>
            </a:solidFill>
          </a:ln>
        </p:spPr>
        <p:txBody>
          <a:bodyPr wrap="square" rtlCol="0">
            <a:spAutoFit/>
          </a:bodyPr>
          <a:lstStyle/>
          <a:p>
            <a:pPr defTabSz="914400"/>
            <a:r>
              <a:rPr lang="en-US" kern="0" dirty="0"/>
              <a:t>The 096 of the original Alma record remains and the 090 of the input file does not get added because we never stated:</a:t>
            </a:r>
            <a:br>
              <a:rPr lang="en-US" kern="0" dirty="0"/>
            </a:br>
            <a:r>
              <a:rPr lang="en-US" kern="0" dirty="0">
                <a:latin typeface="Courier New" panose="02070309020205020404" pitchFamily="49" charset="0"/>
                <a:cs typeface="Courier New" panose="02070309020205020404" pitchFamily="49" charset="0"/>
              </a:rPr>
              <a:t>add MARC."090"</a:t>
            </a:r>
          </a:p>
        </p:txBody>
      </p:sp>
      <p:cxnSp>
        <p:nvCxnSpPr>
          <p:cNvPr id="11" name="Straight Connector 10"/>
          <p:cNvCxnSpPr/>
          <p:nvPr/>
        </p:nvCxnSpPr>
        <p:spPr bwMode="auto">
          <a:xfrm>
            <a:off x="6372200" y="2746439"/>
            <a:ext cx="0" cy="182251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Arrow Connector 11"/>
          <p:cNvCxnSpPr/>
          <p:nvPr/>
        </p:nvCxnSpPr>
        <p:spPr bwMode="auto">
          <a:xfrm flipH="1">
            <a:off x="5004048" y="2760529"/>
            <a:ext cx="1368152"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93836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0310" y="2708920"/>
            <a:ext cx="7179611" cy="2774653"/>
          </a:xfrm>
          <a:prstGeom prst="rect">
            <a:avLst/>
          </a:prstGeom>
          <a:ln>
            <a:solidFill>
              <a:schemeClr val="tx1"/>
            </a:solidFill>
          </a:ln>
        </p:spPr>
      </p:pic>
      <p:sp>
        <p:nvSpPr>
          <p:cNvPr id="15" name="Content Placeholder 2"/>
          <p:cNvSpPr>
            <a:spLocks noGrp="1"/>
          </p:cNvSpPr>
          <p:nvPr>
            <p:ph idx="1"/>
          </p:nvPr>
        </p:nvSpPr>
        <p:spPr>
          <a:xfrm>
            <a:off x="139767" y="764704"/>
            <a:ext cx="8856984" cy="754488"/>
          </a:xfrm>
        </p:spPr>
        <p:txBody>
          <a:bodyPr/>
          <a:lstStyle/>
          <a:p>
            <a:pPr marL="342900" indent="-342900">
              <a:buFont typeface="Arial" pitchFamily="34" charset="0"/>
              <a:buChar char="•"/>
            </a:pPr>
            <a:r>
              <a:rPr lang="en-US" sz="2000" dirty="0" smtClean="0"/>
              <a:t>Here is the new record</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Sample merge routine for import from import profile</a:t>
            </a:r>
            <a:endParaRPr lang="en-GB" sz="2000" dirty="0"/>
          </a:p>
        </p:txBody>
      </p:sp>
      <p:sp>
        <p:nvSpPr>
          <p:cNvPr id="6" name="Rectangle 5"/>
          <p:cNvSpPr/>
          <p:nvPr/>
        </p:nvSpPr>
        <p:spPr bwMode="auto">
          <a:xfrm>
            <a:off x="1155674" y="4065328"/>
            <a:ext cx="3560342" cy="3600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5004048" y="1022833"/>
            <a:ext cx="3312368" cy="1169551"/>
          </a:xfrm>
          <a:prstGeom prst="rect">
            <a:avLst/>
          </a:prstGeom>
          <a:solidFill>
            <a:schemeClr val="bg1"/>
          </a:solidFill>
          <a:ln>
            <a:solidFill>
              <a:schemeClr val="tx1"/>
            </a:solidFill>
          </a:ln>
        </p:spPr>
        <p:txBody>
          <a:bodyPr wrap="square" rtlCol="0">
            <a:spAutoFit/>
          </a:bodyPr>
          <a:lstStyle/>
          <a:p>
            <a:r>
              <a:rPr lang="en-US" sz="1400" dirty="0" smtClean="0"/>
              <a:t>The original 600 from the Alma record with “Watson, Emma”  was replaced with the 600 from the input file because we stated:</a:t>
            </a:r>
            <a:br>
              <a:rPr lang="en-US" sz="1400" dirty="0" smtClean="0"/>
            </a:br>
            <a:r>
              <a:rPr lang="en-GB" sz="1400" dirty="0">
                <a:latin typeface="Courier New" panose="02070309020205020404" pitchFamily="49" charset="0"/>
                <a:cs typeface="Courier New" panose="02070309020205020404" pitchFamily="49" charset="0"/>
              </a:rPr>
              <a:t>replace MARC."600</a:t>
            </a:r>
            <a:r>
              <a:rPr lang="en-GB" sz="1400" dirty="0" smtClean="0">
                <a:latin typeface="Courier New" panose="02070309020205020404" pitchFamily="49" charset="0"/>
                <a:cs typeface="Courier New" panose="02070309020205020404" pitchFamily="49" charset="0"/>
              </a:rPr>
              <a:t>"</a:t>
            </a:r>
            <a:endParaRPr lang="en-GB" sz="1400" dirty="0"/>
          </a:p>
        </p:txBody>
      </p:sp>
      <p:cxnSp>
        <p:nvCxnSpPr>
          <p:cNvPr id="9" name="Straight Connector 8"/>
          <p:cNvCxnSpPr/>
          <p:nvPr/>
        </p:nvCxnSpPr>
        <p:spPr bwMode="auto">
          <a:xfrm>
            <a:off x="8316416" y="2192384"/>
            <a:ext cx="0" cy="203441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Arrow Connector 10"/>
          <p:cNvCxnSpPr/>
          <p:nvPr/>
        </p:nvCxnSpPr>
        <p:spPr bwMode="auto">
          <a:xfrm flipH="1">
            <a:off x="4860032" y="4226798"/>
            <a:ext cx="3456384"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6" name="TextBox 15"/>
          <p:cNvSpPr txBox="1"/>
          <p:nvPr/>
        </p:nvSpPr>
        <p:spPr>
          <a:xfrm>
            <a:off x="153707" y="1229625"/>
            <a:ext cx="4170005" cy="1384995"/>
          </a:xfrm>
          <a:prstGeom prst="rect">
            <a:avLst/>
          </a:prstGeom>
          <a:solidFill>
            <a:schemeClr val="bg1"/>
          </a:solidFill>
          <a:ln>
            <a:solidFill>
              <a:schemeClr val="tx1"/>
            </a:solidFill>
          </a:ln>
        </p:spPr>
        <p:txBody>
          <a:bodyPr wrap="square" rtlCol="0">
            <a:spAutoFit/>
          </a:bodyPr>
          <a:lstStyle/>
          <a:p>
            <a:r>
              <a:rPr lang="en-US" sz="1400" dirty="0" smtClean="0"/>
              <a:t>These 650s are from the original record in Alma.  The 650 with “Feminist Literature” was not added from the input file because we did not state either of these two lines:</a:t>
            </a:r>
            <a:br>
              <a:rPr lang="en-US" sz="1400" dirty="0" smtClean="0"/>
            </a:br>
            <a:r>
              <a:rPr lang="en-GB" sz="1400" dirty="0">
                <a:latin typeface="Courier New" panose="02070309020205020404" pitchFamily="49" charset="0"/>
                <a:cs typeface="Courier New" panose="02070309020205020404" pitchFamily="49" charset="0"/>
              </a:rPr>
              <a:t>replace MARC."</a:t>
            </a:r>
            <a:r>
              <a:rPr lang="en-GB" sz="1400" dirty="0" smtClean="0">
                <a:latin typeface="Courier New" panose="02070309020205020404" pitchFamily="49" charset="0"/>
                <a:cs typeface="Courier New" panose="02070309020205020404" pitchFamily="49" charset="0"/>
              </a:rPr>
              <a:t>650</a:t>
            </a:r>
            <a:r>
              <a:rPr lang="en-GB" sz="1400" dirty="0">
                <a:latin typeface="Courier New" panose="02070309020205020404" pitchFamily="49" charset="0"/>
                <a:cs typeface="Courier New" panose="02070309020205020404" pitchFamily="49" charset="0"/>
              </a:rPr>
              <a:t>"</a:t>
            </a:r>
            <a:endParaRPr lang="en-GB" sz="1400" dirty="0" smtClean="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add </a:t>
            </a:r>
            <a:r>
              <a:rPr lang="en-GB" sz="1400" dirty="0">
                <a:latin typeface="Courier New" panose="02070309020205020404" pitchFamily="49" charset="0"/>
                <a:cs typeface="Courier New" panose="02070309020205020404" pitchFamily="49" charset="0"/>
              </a:rPr>
              <a:t>MARC."650</a:t>
            </a:r>
            <a:r>
              <a:rPr lang="en-GB" sz="1400" dirty="0" smtClean="0">
                <a:latin typeface="Courier New" panose="02070309020205020404" pitchFamily="49" charset="0"/>
                <a:cs typeface="Courier New" panose="02070309020205020404" pitchFamily="49" charset="0"/>
              </a:rPr>
              <a:t>"</a:t>
            </a:r>
            <a:endParaRPr lang="en-GB" sz="1400" dirty="0"/>
          </a:p>
        </p:txBody>
      </p:sp>
      <p:cxnSp>
        <p:nvCxnSpPr>
          <p:cNvPr id="17" name="Straight Arrow Connector 16"/>
          <p:cNvCxnSpPr>
            <a:endCxn id="31" idx="1"/>
          </p:cNvCxnSpPr>
          <p:nvPr/>
        </p:nvCxnSpPr>
        <p:spPr bwMode="auto">
          <a:xfrm>
            <a:off x="218074" y="3688166"/>
            <a:ext cx="934054"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9" name="Straight Connector 18"/>
          <p:cNvCxnSpPr/>
          <p:nvPr/>
        </p:nvCxnSpPr>
        <p:spPr bwMode="auto">
          <a:xfrm>
            <a:off x="218149" y="2627499"/>
            <a:ext cx="0" cy="1048993"/>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5" name="TextBox 24"/>
          <p:cNvSpPr txBox="1"/>
          <p:nvPr/>
        </p:nvSpPr>
        <p:spPr>
          <a:xfrm>
            <a:off x="218074" y="5569626"/>
            <a:ext cx="4170005" cy="954107"/>
          </a:xfrm>
          <a:prstGeom prst="rect">
            <a:avLst/>
          </a:prstGeom>
          <a:solidFill>
            <a:schemeClr val="bg1"/>
          </a:solidFill>
          <a:ln>
            <a:solidFill>
              <a:schemeClr val="tx1"/>
            </a:solidFill>
          </a:ln>
        </p:spPr>
        <p:txBody>
          <a:bodyPr wrap="square" rtlCol="0">
            <a:spAutoFit/>
          </a:bodyPr>
          <a:lstStyle/>
          <a:p>
            <a:r>
              <a:rPr lang="en-US" sz="1400" dirty="0" smtClean="0"/>
              <a:t>The only 650 fields which were added from the input file have 2</a:t>
            </a:r>
            <a:r>
              <a:rPr lang="en-US" sz="1400" baseline="30000" dirty="0" smtClean="0"/>
              <a:t>nd</a:t>
            </a:r>
            <a:r>
              <a:rPr lang="en-US" sz="1400" dirty="0" smtClean="0"/>
              <a:t> indicator 7 because we have this line:</a:t>
            </a:r>
          </a:p>
          <a:p>
            <a:r>
              <a:rPr lang="en-GB" sz="1400" dirty="0">
                <a:latin typeface="Courier New" panose="02070309020205020404" pitchFamily="49" charset="0"/>
                <a:cs typeface="Courier New" panose="02070309020205020404" pitchFamily="49" charset="0"/>
              </a:rPr>
              <a:t>add MARC."650"(" ","7")</a:t>
            </a:r>
          </a:p>
        </p:txBody>
      </p:sp>
      <p:sp>
        <p:nvSpPr>
          <p:cNvPr id="26" name="Rectangle 25"/>
          <p:cNvSpPr/>
          <p:nvPr/>
        </p:nvSpPr>
        <p:spPr bwMode="auto">
          <a:xfrm>
            <a:off x="1155674" y="4412528"/>
            <a:ext cx="6296646" cy="67265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bwMode="auto">
          <a:xfrm>
            <a:off x="323528" y="4725144"/>
            <a:ext cx="8286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8" name="Straight Connector 27"/>
          <p:cNvCxnSpPr/>
          <p:nvPr/>
        </p:nvCxnSpPr>
        <p:spPr bwMode="auto">
          <a:xfrm>
            <a:off x="323528" y="4725144"/>
            <a:ext cx="0" cy="84448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1" name="Rectangle 30"/>
          <p:cNvSpPr/>
          <p:nvPr/>
        </p:nvSpPr>
        <p:spPr bwMode="auto">
          <a:xfrm>
            <a:off x="1152128" y="3335263"/>
            <a:ext cx="4244224" cy="70580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Box 37"/>
          <p:cNvSpPr txBox="1"/>
          <p:nvPr/>
        </p:nvSpPr>
        <p:spPr>
          <a:xfrm>
            <a:off x="4659729" y="5558946"/>
            <a:ext cx="4170005" cy="738664"/>
          </a:xfrm>
          <a:prstGeom prst="rect">
            <a:avLst/>
          </a:prstGeom>
          <a:solidFill>
            <a:schemeClr val="bg1"/>
          </a:solidFill>
          <a:ln>
            <a:solidFill>
              <a:schemeClr val="tx1"/>
            </a:solidFill>
          </a:ln>
        </p:spPr>
        <p:txBody>
          <a:bodyPr wrap="square" rtlCol="0">
            <a:spAutoFit/>
          </a:bodyPr>
          <a:lstStyle/>
          <a:p>
            <a:r>
              <a:rPr lang="en-US" sz="1400" dirty="0" smtClean="0"/>
              <a:t>The only 690 was added from the input file because we have this line:</a:t>
            </a:r>
          </a:p>
          <a:p>
            <a:r>
              <a:rPr lang="en-GB" sz="1400" dirty="0">
                <a:latin typeface="Courier New" panose="02070309020205020404" pitchFamily="49" charset="0"/>
                <a:cs typeface="Courier New" panose="02070309020205020404" pitchFamily="49" charset="0"/>
              </a:rPr>
              <a:t>add MARC."</a:t>
            </a:r>
            <a:r>
              <a:rPr lang="en-GB" sz="1400" dirty="0" smtClean="0">
                <a:latin typeface="Courier New" panose="02070309020205020404" pitchFamily="49" charset="0"/>
                <a:cs typeface="Courier New" panose="02070309020205020404" pitchFamily="49" charset="0"/>
              </a:rPr>
              <a:t>690”</a:t>
            </a:r>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9474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Agenda</a:t>
            </a:r>
            <a:endParaRPr lang="en-US" dirty="0"/>
          </a:p>
        </p:txBody>
      </p:sp>
      <p:sp>
        <p:nvSpPr>
          <p:cNvPr id="6" name="Content Placeholder 2"/>
          <p:cNvSpPr txBox="1">
            <a:spLocks/>
          </p:cNvSpPr>
          <p:nvPr/>
        </p:nvSpPr>
        <p:spPr>
          <a:xfrm>
            <a:off x="251520" y="1844824"/>
            <a:ext cx="8712968"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1600" dirty="0" smtClean="0"/>
              <a:t>Introduction</a:t>
            </a:r>
          </a:p>
          <a:p>
            <a:pPr marL="342900" indent="-342900">
              <a:buFont typeface="Arial" pitchFamily="34" charset="0"/>
              <a:buChar char="•"/>
            </a:pPr>
            <a:r>
              <a:rPr lang="en-GB" sz="1600" dirty="0" smtClean="0"/>
              <a:t>Configuring the merge routine to the type of import</a:t>
            </a:r>
            <a:endParaRPr lang="en-GB" sz="1600" dirty="0"/>
          </a:p>
          <a:p>
            <a:pPr marL="342900" indent="-342900">
              <a:buFont typeface="Arial" pitchFamily="34" charset="0"/>
              <a:buChar char="•"/>
            </a:pPr>
            <a:r>
              <a:rPr lang="en-GB" sz="1600" dirty="0" smtClean="0"/>
              <a:t>Sample merge routine for import from search external resource</a:t>
            </a:r>
          </a:p>
          <a:p>
            <a:pPr marL="342900" indent="-342900">
              <a:buFont typeface="Arial" pitchFamily="34" charset="0"/>
              <a:buChar char="•"/>
            </a:pPr>
            <a:r>
              <a:rPr lang="en-GB" sz="1600" dirty="0" smtClean="0"/>
              <a:t>Sample merge routine for import from import profile </a:t>
            </a:r>
          </a:p>
          <a:p>
            <a:pPr marL="342900" indent="-342900">
              <a:buFont typeface="Arial" pitchFamily="34" charset="0"/>
              <a:buChar char="•"/>
            </a:pPr>
            <a:r>
              <a:rPr lang="en-GB" sz="1600" b="1" dirty="0"/>
              <a:t>Merge two records but keep original 77X </a:t>
            </a:r>
            <a:r>
              <a:rPr lang="en-GB" sz="1600" b="1" dirty="0" smtClean="0"/>
              <a:t>fields</a:t>
            </a:r>
            <a:endParaRPr lang="en-GB" sz="1600" b="1" dirty="0"/>
          </a:p>
        </p:txBody>
      </p:sp>
    </p:spTree>
    <p:extLst>
      <p:ext uri="{BB962C8B-B14F-4D97-AF65-F5344CB8AC3E}">
        <p14:creationId xmlns:p14="http://schemas.microsoft.com/office/powerpoint/2010/main" val="408160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2232248"/>
          </a:xfrm>
        </p:spPr>
        <p:txBody>
          <a:bodyPr/>
          <a:lstStyle/>
          <a:p>
            <a:pPr marL="342900" indent="-342900">
              <a:buFont typeface="Arial" pitchFamily="34" charset="0"/>
              <a:buChar char="•"/>
            </a:pPr>
            <a:r>
              <a:rPr lang="en-US" sz="2000" dirty="0" smtClean="0"/>
              <a:t>In this example we will merge two records and</a:t>
            </a:r>
          </a:p>
          <a:p>
            <a:pPr marL="742950" lvl="1" indent="-457200">
              <a:buFont typeface="+mj-lt"/>
              <a:buAutoNum type="arabicPeriod"/>
            </a:pPr>
            <a:r>
              <a:rPr lang="en-US" sz="2000" dirty="0" smtClean="0"/>
              <a:t>Keep the original 77X fields in the record which already exists in the repository</a:t>
            </a:r>
          </a:p>
          <a:p>
            <a:pPr marL="742950" lvl="1" indent="-457200">
              <a:buFont typeface="+mj-lt"/>
              <a:buAutoNum type="arabicPeriod"/>
            </a:pPr>
            <a:r>
              <a:rPr lang="en-US" sz="2000" dirty="0" smtClean="0"/>
              <a:t>Not use the 77X fields from the WorldCat record</a:t>
            </a:r>
          </a:p>
          <a:p>
            <a:pPr marL="742950" lvl="1" indent="-457200">
              <a:buFont typeface="+mj-lt"/>
              <a:buAutoNum type="arabicPeriod"/>
            </a:pPr>
            <a:r>
              <a:rPr lang="en-US" sz="2000" dirty="0" smtClean="0"/>
              <a:t>Keep both repository 6XX fields and WorldCat 6XX fields</a:t>
            </a:r>
          </a:p>
          <a:p>
            <a:pPr marL="742950" lvl="1" indent="-457200">
              <a:buFont typeface="+mj-lt"/>
              <a:buAutoNum type="arabicPeriod"/>
            </a:pPr>
            <a:r>
              <a:rPr lang="en-US" sz="2000" dirty="0" smtClean="0"/>
              <a:t>Add all other additional fields which are in the WorldCat record and not in the repository record</a:t>
            </a:r>
          </a:p>
          <a:p>
            <a:pPr marL="342900" indent="-342900">
              <a:buFont typeface="Arial" pitchFamily="34" charset="0"/>
              <a:buChar char="•"/>
            </a:pPr>
            <a:r>
              <a:rPr lang="en-US" sz="2000" dirty="0" smtClean="0"/>
              <a:t>Here is the rule, </a:t>
            </a:r>
            <a:r>
              <a:rPr lang="en-US" sz="2000" dirty="0"/>
              <a:t>called “Replace all fields except the 77X fields”</a:t>
            </a:r>
          </a:p>
          <a:p>
            <a:pPr marL="342900" indent="-342900">
              <a:buFont typeface="Arial" pitchFamily="34" charset="0"/>
              <a:buChar char="•"/>
            </a:pP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sp>
        <p:nvSpPr>
          <p:cNvPr id="3" name="TextBox 2"/>
          <p:cNvSpPr txBox="1"/>
          <p:nvPr/>
        </p:nvSpPr>
        <p:spPr>
          <a:xfrm>
            <a:off x="427799" y="3933056"/>
            <a:ext cx="8568952" cy="2031325"/>
          </a:xfrm>
          <a:prstGeom prst="rect">
            <a:avLst/>
          </a:prstGeom>
          <a:no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rule "Replace all fields except 77X fields"</a:t>
            </a:r>
          </a:p>
          <a:p>
            <a:r>
              <a:rPr lang="en-US" b="1" dirty="0">
                <a:latin typeface="Courier New" panose="02070309020205020404" pitchFamily="49" charset="0"/>
                <a:cs typeface="Courier New" panose="02070309020205020404" pitchFamily="49" charset="0"/>
              </a:rPr>
              <a:t>when</a:t>
            </a:r>
          </a:p>
          <a:p>
            <a:r>
              <a:rPr lang="en-US" b="1" dirty="0">
                <a:latin typeface="Courier New" panose="02070309020205020404" pitchFamily="49" charset="0"/>
                <a:cs typeface="Courier New" panose="02070309020205020404" pitchFamily="49" charset="0"/>
              </a:rPr>
              <a:t>merge</a:t>
            </a:r>
          </a:p>
          <a:p>
            <a:r>
              <a:rPr lang="en-US" b="1" dirty="0">
                <a:latin typeface="Courier New" panose="02070309020205020404" pitchFamily="49" charset="0"/>
                <a:cs typeface="Courier New" panose="02070309020205020404" pitchFamily="49" charset="0"/>
              </a:rPr>
              <a:t>then</a:t>
            </a:r>
          </a:p>
          <a:p>
            <a:r>
              <a:rPr lang="en-US" b="1" dirty="0">
                <a:latin typeface="Courier New" panose="02070309020205020404" pitchFamily="49" charset="0"/>
                <a:cs typeface="Courier New" panose="02070309020205020404" pitchFamily="49" charset="0"/>
              </a:rPr>
              <a:t>remove MARC."77X"</a:t>
            </a:r>
          </a:p>
          <a:p>
            <a:r>
              <a:rPr lang="en-US" b="1" dirty="0">
                <a:latin typeface="Courier New" panose="02070309020205020404" pitchFamily="49" charset="0"/>
                <a:cs typeface="Courier New" panose="02070309020205020404" pitchFamily="49" charset="0"/>
              </a:rPr>
              <a:t>replace MARC.XXX excluding "6XX,77X"</a:t>
            </a:r>
          </a:p>
          <a:p>
            <a:r>
              <a:rPr lang="en-US" b="1" dirty="0">
                <a:latin typeface="Courier New" panose="02070309020205020404" pitchFamily="49" charset="0"/>
                <a:cs typeface="Courier New" panose="02070309020205020404" pitchFamily="49" charset="0"/>
              </a:rPr>
              <a:t>end</a:t>
            </a:r>
          </a:p>
        </p:txBody>
      </p:sp>
    </p:spTree>
    <p:extLst>
      <p:ext uri="{BB962C8B-B14F-4D97-AF65-F5344CB8AC3E}">
        <p14:creationId xmlns:p14="http://schemas.microsoft.com/office/powerpoint/2010/main" val="116566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648072"/>
          </a:xfrm>
        </p:spPr>
        <p:txBody>
          <a:bodyPr/>
          <a:lstStyle/>
          <a:p>
            <a:pPr marL="342900" indent="-342900">
              <a:buFont typeface="Arial" pitchFamily="34" charset="0"/>
              <a:buChar char="•"/>
            </a:pPr>
            <a:r>
              <a:rPr lang="en-US" sz="2000" dirty="0" smtClean="0"/>
              <a:t>Here is the rule in the metadata editor</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pic>
        <p:nvPicPr>
          <p:cNvPr id="3" name="Picture 2"/>
          <p:cNvPicPr>
            <a:picLocks noChangeAspect="1"/>
          </p:cNvPicPr>
          <p:nvPr/>
        </p:nvPicPr>
        <p:blipFill>
          <a:blip r:embed="rId3"/>
          <a:stretch>
            <a:fillRect/>
          </a:stretch>
        </p:blipFill>
        <p:spPr>
          <a:xfrm>
            <a:off x="1940450" y="1916832"/>
            <a:ext cx="5255617" cy="2088232"/>
          </a:xfrm>
          <a:prstGeom prst="rect">
            <a:avLst/>
          </a:prstGeom>
          <a:ln>
            <a:solidFill>
              <a:schemeClr val="accent2"/>
            </a:solidFill>
          </a:ln>
        </p:spPr>
      </p:pic>
    </p:spTree>
    <p:extLst>
      <p:ext uri="{BB962C8B-B14F-4D97-AF65-F5344CB8AC3E}">
        <p14:creationId xmlns:p14="http://schemas.microsoft.com/office/powerpoint/2010/main" val="3354977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792088"/>
          </a:xfrm>
        </p:spPr>
        <p:txBody>
          <a:bodyPr/>
          <a:lstStyle/>
          <a:p>
            <a:pPr marL="342900" indent="-342900">
              <a:buFont typeface="Arial" pitchFamily="34" charset="0"/>
              <a:buChar char="•"/>
            </a:pPr>
            <a:r>
              <a:rPr lang="en-US" sz="2000" dirty="0" smtClean="0"/>
              <a:t>Inside the WorldCat external search resource we choose this merge rule so it will be used when merging a repository record with a WorldCat record:</a:t>
            </a:r>
            <a:endParaRPr lang="en-US" sz="2000" dirty="0"/>
          </a:p>
          <a:p>
            <a:pPr marL="342900" indent="-342900">
              <a:buFont typeface="Arial" pitchFamily="34" charset="0"/>
              <a:buChar char="•"/>
            </a:pP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pic>
        <p:nvPicPr>
          <p:cNvPr id="2" name="Picture 1"/>
          <p:cNvPicPr>
            <a:picLocks noChangeAspect="1"/>
          </p:cNvPicPr>
          <p:nvPr/>
        </p:nvPicPr>
        <p:blipFill>
          <a:blip r:embed="rId3"/>
          <a:stretch>
            <a:fillRect/>
          </a:stretch>
        </p:blipFill>
        <p:spPr>
          <a:xfrm>
            <a:off x="2102321" y="1844824"/>
            <a:ext cx="5133975" cy="4648200"/>
          </a:xfrm>
          <a:prstGeom prst="rect">
            <a:avLst/>
          </a:prstGeom>
          <a:ln>
            <a:solidFill>
              <a:schemeClr val="tx1"/>
            </a:solidFill>
          </a:ln>
        </p:spPr>
      </p:pic>
    </p:spTree>
    <p:extLst>
      <p:ext uri="{BB962C8B-B14F-4D97-AF65-F5344CB8AC3E}">
        <p14:creationId xmlns:p14="http://schemas.microsoft.com/office/powerpoint/2010/main" val="3946178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792088"/>
          </a:xfrm>
        </p:spPr>
        <p:txBody>
          <a:bodyPr/>
          <a:lstStyle/>
          <a:p>
            <a:pPr marL="342900" indent="-342900">
              <a:buFont typeface="Arial" pitchFamily="34" charset="0"/>
              <a:buChar char="•"/>
            </a:pPr>
            <a:r>
              <a:rPr lang="en-US" sz="2000" dirty="0" smtClean="0"/>
              <a:t>Here is title </a:t>
            </a:r>
            <a:r>
              <a:rPr lang="en-US" sz="2000" dirty="0"/>
              <a:t>“Women as world builders : $$b studies in modern </a:t>
            </a:r>
            <a:r>
              <a:rPr lang="en-US" sz="2000" dirty="0" smtClean="0"/>
              <a:t>feminism” already in the repository with a 776 field</a:t>
            </a:r>
            <a:endParaRPr lang="en-US" sz="2000" dirty="0"/>
          </a:p>
          <a:p>
            <a:pPr marL="342900" indent="-342900">
              <a:buFont typeface="Arial" pitchFamily="34" charset="0"/>
              <a:buChar char="•"/>
            </a:pP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pic>
        <p:nvPicPr>
          <p:cNvPr id="3" name="Picture 2"/>
          <p:cNvPicPr>
            <a:picLocks noChangeAspect="1"/>
          </p:cNvPicPr>
          <p:nvPr/>
        </p:nvPicPr>
        <p:blipFill>
          <a:blip r:embed="rId3"/>
          <a:stretch>
            <a:fillRect/>
          </a:stretch>
        </p:blipFill>
        <p:spPr>
          <a:xfrm>
            <a:off x="251520" y="1681135"/>
            <a:ext cx="8709362" cy="4196137"/>
          </a:xfrm>
          <a:prstGeom prst="rect">
            <a:avLst/>
          </a:prstGeom>
          <a:ln>
            <a:solidFill>
              <a:schemeClr val="tx1"/>
            </a:solidFill>
          </a:ln>
        </p:spPr>
      </p:pic>
      <p:sp>
        <p:nvSpPr>
          <p:cNvPr id="4" name="Rectangle 3"/>
          <p:cNvSpPr/>
          <p:nvPr/>
        </p:nvSpPr>
        <p:spPr bwMode="auto">
          <a:xfrm>
            <a:off x="139767" y="5517232"/>
            <a:ext cx="8821115" cy="3600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2169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the parameters</a:t>
            </a:r>
            <a:endParaRPr lang="en-US" dirty="0"/>
          </a:p>
        </p:txBody>
      </p:sp>
      <p:sp>
        <p:nvSpPr>
          <p:cNvPr id="3" name="Content Placeholder 2"/>
          <p:cNvSpPr>
            <a:spLocks noGrp="1"/>
          </p:cNvSpPr>
          <p:nvPr>
            <p:ph idx="1"/>
          </p:nvPr>
        </p:nvSpPr>
        <p:spPr>
          <a:xfrm>
            <a:off x="145210" y="836712"/>
            <a:ext cx="8856984" cy="4464496"/>
          </a:xfrm>
        </p:spPr>
        <p:txBody>
          <a:bodyPr/>
          <a:lstStyle/>
          <a:p>
            <a:pPr marL="342900" indent="-342900">
              <a:buFont typeface="Arial" pitchFamily="34" charset="0"/>
              <a:buChar char="•"/>
            </a:pPr>
            <a:r>
              <a:rPr lang="en-US" sz="2400" dirty="0" smtClean="0"/>
              <a:t>There are three parameters used in the merge routines:</a:t>
            </a:r>
          </a:p>
          <a:p>
            <a:pPr marL="742950" lvl="1" indent="-457200">
              <a:buFont typeface="+mj-lt"/>
              <a:buAutoNum type="arabicPeriod"/>
            </a:pPr>
            <a:r>
              <a:rPr lang="en-US" sz="2400" dirty="0" smtClean="0"/>
              <a:t>Add</a:t>
            </a:r>
          </a:p>
          <a:p>
            <a:pPr marL="742950" lvl="1" indent="-457200">
              <a:buFont typeface="+mj-lt"/>
              <a:buAutoNum type="arabicPeriod"/>
            </a:pPr>
            <a:r>
              <a:rPr lang="en-US" sz="2400" dirty="0" smtClean="0"/>
              <a:t>Remove</a:t>
            </a:r>
          </a:p>
          <a:p>
            <a:pPr marL="742950" lvl="1" indent="-457200">
              <a:buFont typeface="+mj-lt"/>
              <a:buAutoNum type="arabicPeriod"/>
            </a:pPr>
            <a:r>
              <a:rPr lang="en-US" sz="2400" dirty="0" smtClean="0"/>
              <a:t>Replace</a:t>
            </a:r>
          </a:p>
          <a:p>
            <a:pPr marL="342900" lvl="1" indent="-342900">
              <a:buFont typeface="Arial" pitchFamily="34" charset="0"/>
              <a:buChar char="•"/>
            </a:pPr>
            <a:r>
              <a:rPr lang="en-US" sz="2400" dirty="0">
                <a:ea typeface="+mn-ea"/>
              </a:rPr>
              <a:t>For in-depth </a:t>
            </a:r>
            <a:r>
              <a:rPr lang="en-US" sz="2400" dirty="0" smtClean="0">
                <a:ea typeface="+mn-ea"/>
              </a:rPr>
              <a:t>details </a:t>
            </a:r>
            <a:r>
              <a:rPr lang="en-US" sz="2400" dirty="0">
                <a:ea typeface="+mn-ea"/>
              </a:rPr>
              <a:t>of these </a:t>
            </a:r>
            <a:r>
              <a:rPr lang="en-US" sz="2400" dirty="0" smtClean="0">
                <a:ea typeface="+mn-ea"/>
              </a:rPr>
              <a:t>parameters </a:t>
            </a:r>
            <a:r>
              <a:rPr lang="en-US" sz="2400" dirty="0">
                <a:ea typeface="+mn-ea"/>
              </a:rPr>
              <a:t>see the on-line help section “</a:t>
            </a:r>
            <a:r>
              <a:rPr lang="en-GB" sz="2400" dirty="0">
                <a:ea typeface="+mn-ea"/>
              </a:rPr>
              <a:t>Merge Rules - Syntax and </a:t>
            </a:r>
            <a:r>
              <a:rPr lang="en-GB" sz="2400" dirty="0" smtClean="0">
                <a:ea typeface="+mn-ea"/>
              </a:rPr>
              <a:t>Examples“.  </a:t>
            </a:r>
            <a:endParaRPr lang="en-US" sz="2400" dirty="0">
              <a:ea typeface="+mn-ea"/>
            </a:endParaRPr>
          </a:p>
          <a:p>
            <a:pPr marL="628650" lvl="1" indent="-342900">
              <a:buFont typeface="Arial" pitchFamily="34" charset="0"/>
              <a:buChar char="•"/>
            </a:pPr>
            <a:endParaRPr lang="en-US" sz="2400" dirty="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1949153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836712"/>
            <a:ext cx="8856984" cy="4680520"/>
          </a:xfrm>
        </p:spPr>
        <p:txBody>
          <a:bodyPr/>
          <a:lstStyle/>
          <a:p>
            <a:pPr marL="342900" indent="-342900">
              <a:buFont typeface="Arial" pitchFamily="34" charset="0"/>
              <a:buChar char="•"/>
            </a:pPr>
            <a:r>
              <a:rPr lang="en-US" sz="2000" dirty="0" smtClean="0"/>
              <a:t>Searching WorldCat we find a matching record.</a:t>
            </a:r>
          </a:p>
          <a:p>
            <a:pPr marL="342900" indent="-342900">
              <a:buFont typeface="Arial" pitchFamily="34" charset="0"/>
              <a:buChar char="•"/>
            </a:pPr>
            <a:r>
              <a:rPr lang="en-US" sz="2000" dirty="0" smtClean="0"/>
              <a:t>The matching record in WorldCat </a:t>
            </a:r>
          </a:p>
          <a:p>
            <a:pPr marL="457200" indent="-457200">
              <a:buFont typeface="+mj-lt"/>
              <a:buAutoNum type="arabicPeriod"/>
            </a:pPr>
            <a:r>
              <a:rPr lang="en-US" sz="2000" dirty="0" smtClean="0"/>
              <a:t>Also has a 776 field.</a:t>
            </a:r>
          </a:p>
          <a:p>
            <a:pPr marL="742950" lvl="1" indent="-457200"/>
            <a:r>
              <a:rPr lang="en-US" sz="2000" dirty="0" smtClean="0"/>
              <a:t>The WorldCat 776 field has $$w </a:t>
            </a:r>
            <a:r>
              <a:rPr lang="en-US" sz="2000" dirty="0"/>
              <a:t>(</a:t>
            </a:r>
            <a:r>
              <a:rPr lang="en-US" sz="2000" dirty="0" smtClean="0"/>
              <a:t>OCoLC)647686383</a:t>
            </a:r>
          </a:p>
          <a:p>
            <a:pPr marL="742950" lvl="1" indent="-457200"/>
            <a:r>
              <a:rPr lang="en-US" sz="2000" dirty="0" smtClean="0"/>
              <a:t>The repository record </a:t>
            </a:r>
            <a:r>
              <a:rPr lang="en-US" sz="2000" dirty="0"/>
              <a:t>has </a:t>
            </a:r>
            <a:r>
              <a:rPr lang="en-US" sz="2000" dirty="0" smtClean="0"/>
              <a:t>776 $$</a:t>
            </a:r>
            <a:r>
              <a:rPr lang="en-US" sz="2000" dirty="0"/>
              <a:t>w </a:t>
            </a:r>
            <a:r>
              <a:rPr lang="en-US" sz="2000" dirty="0" smtClean="0"/>
              <a:t>9993849383613</a:t>
            </a:r>
          </a:p>
          <a:p>
            <a:pPr marL="457200" indent="-457200">
              <a:buFont typeface="+mj-lt"/>
              <a:buAutoNum type="arabicPeriod"/>
            </a:pPr>
            <a:r>
              <a:rPr lang="en-US" sz="2000" dirty="0" smtClean="0"/>
              <a:t>Has different 650 fields</a:t>
            </a:r>
          </a:p>
          <a:p>
            <a:pPr marL="742950" lvl="1" indent="-457200"/>
            <a:r>
              <a:rPr lang="en-US" sz="2000" dirty="0" smtClean="0"/>
              <a:t>The WorldCat record has two 650 0 fields and two 650 7 fields</a:t>
            </a:r>
          </a:p>
          <a:p>
            <a:pPr marL="742950" lvl="1" indent="-457200"/>
            <a:r>
              <a:rPr lang="en-US" sz="2000" dirty="0" smtClean="0"/>
              <a:t>The repository record has three 650 4 fields</a:t>
            </a:r>
          </a:p>
          <a:p>
            <a:pPr marL="457200" indent="-457200">
              <a:buFont typeface="+mj-lt"/>
              <a:buAutoNum type="arabicPeriod"/>
            </a:pPr>
            <a:r>
              <a:rPr lang="en-US" sz="2000" dirty="0" smtClean="0"/>
              <a:t>Has an 856 field</a:t>
            </a:r>
          </a:p>
          <a:p>
            <a:pPr marL="742950" lvl="1" indent="-457200">
              <a:buFont typeface="+mj-lt"/>
              <a:buAutoNum type="arabicPeriod"/>
            </a:pPr>
            <a:r>
              <a:rPr lang="en-US" sz="2000" dirty="0" smtClean="0"/>
              <a:t>The repository record has no 856 field</a:t>
            </a:r>
          </a:p>
          <a:p>
            <a:pPr marL="342900" indent="-342900">
              <a:buFont typeface="Arial" pitchFamily="34" charset="0"/>
              <a:buChar char="•"/>
            </a:pPr>
            <a:endParaRPr lang="en-US" sz="2000" dirty="0"/>
          </a:p>
          <a:p>
            <a:pPr marL="342900" indent="-342900">
              <a:buFont typeface="Arial" pitchFamily="34" charset="0"/>
              <a:buChar char="•"/>
            </a:pP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spTree>
    <p:extLst>
      <p:ext uri="{BB962C8B-B14F-4D97-AF65-F5344CB8AC3E}">
        <p14:creationId xmlns:p14="http://schemas.microsoft.com/office/powerpoint/2010/main" val="4069110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pic>
        <p:nvPicPr>
          <p:cNvPr id="3" name="Picture 2"/>
          <p:cNvPicPr>
            <a:picLocks noChangeAspect="1"/>
          </p:cNvPicPr>
          <p:nvPr/>
        </p:nvPicPr>
        <p:blipFill>
          <a:blip r:embed="rId3"/>
          <a:stretch>
            <a:fillRect/>
          </a:stretch>
        </p:blipFill>
        <p:spPr>
          <a:xfrm>
            <a:off x="143508" y="2204864"/>
            <a:ext cx="8784976" cy="2942022"/>
          </a:xfrm>
          <a:prstGeom prst="rect">
            <a:avLst/>
          </a:prstGeom>
          <a:ln>
            <a:solidFill>
              <a:schemeClr val="tx1"/>
            </a:solidFill>
          </a:ln>
        </p:spPr>
      </p:pic>
      <p:sp>
        <p:nvSpPr>
          <p:cNvPr id="4" name="TextBox 3"/>
          <p:cNvSpPr txBox="1"/>
          <p:nvPr/>
        </p:nvSpPr>
        <p:spPr>
          <a:xfrm>
            <a:off x="1115616" y="1700808"/>
            <a:ext cx="2448272" cy="369332"/>
          </a:xfrm>
          <a:prstGeom prst="rect">
            <a:avLst/>
          </a:prstGeom>
          <a:noFill/>
          <a:ln>
            <a:solidFill>
              <a:schemeClr val="tx1"/>
            </a:solidFill>
          </a:ln>
        </p:spPr>
        <p:txBody>
          <a:bodyPr wrap="square" rtlCol="0">
            <a:spAutoFit/>
          </a:bodyPr>
          <a:lstStyle/>
          <a:p>
            <a:r>
              <a:rPr lang="en-US" dirty="0" smtClean="0"/>
              <a:t>Repository record</a:t>
            </a:r>
            <a:endParaRPr lang="en-US" dirty="0"/>
          </a:p>
        </p:txBody>
      </p:sp>
      <p:sp>
        <p:nvSpPr>
          <p:cNvPr id="8" name="TextBox 7"/>
          <p:cNvSpPr txBox="1"/>
          <p:nvPr/>
        </p:nvSpPr>
        <p:spPr>
          <a:xfrm>
            <a:off x="5508104" y="1691516"/>
            <a:ext cx="2448272" cy="369332"/>
          </a:xfrm>
          <a:prstGeom prst="rect">
            <a:avLst/>
          </a:prstGeom>
          <a:noFill/>
          <a:ln>
            <a:solidFill>
              <a:schemeClr val="tx1"/>
            </a:solidFill>
          </a:ln>
        </p:spPr>
        <p:txBody>
          <a:bodyPr wrap="square" rtlCol="0">
            <a:spAutoFit/>
          </a:bodyPr>
          <a:lstStyle/>
          <a:p>
            <a:r>
              <a:rPr lang="en-US" dirty="0" smtClean="0"/>
              <a:t>WorldCat record</a:t>
            </a:r>
            <a:endParaRPr lang="en-US" dirty="0"/>
          </a:p>
        </p:txBody>
      </p:sp>
      <p:sp>
        <p:nvSpPr>
          <p:cNvPr id="5" name="Rectangle 4"/>
          <p:cNvSpPr/>
          <p:nvPr/>
        </p:nvSpPr>
        <p:spPr bwMode="auto">
          <a:xfrm>
            <a:off x="7236296" y="3140968"/>
            <a:ext cx="1296144" cy="21602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827584" y="4653136"/>
            <a:ext cx="1296144" cy="21602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520716" y="2204864"/>
            <a:ext cx="3651684" cy="792088"/>
          </a:xfrm>
          <a:prstGeom prst="rect">
            <a:avLst/>
          </a:pr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46931" y="3789040"/>
            <a:ext cx="3651684" cy="586370"/>
          </a:xfrm>
          <a:prstGeom prst="rect">
            <a:avLst/>
          </a:pr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4516202" y="3356992"/>
            <a:ext cx="4088246" cy="1080120"/>
          </a:xfrm>
          <a:prstGeom prst="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17393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792088"/>
          </a:xfrm>
        </p:spPr>
        <p:txBody>
          <a:bodyPr/>
          <a:lstStyle/>
          <a:p>
            <a:pPr marL="342900" indent="-342900">
              <a:buFont typeface="Arial" pitchFamily="34" charset="0"/>
              <a:buChar char="•"/>
            </a:pPr>
            <a:r>
              <a:rPr lang="en-US" sz="2000" dirty="0" smtClean="0"/>
              <a:t>Now we will do “Merge Preview to see the results”</a:t>
            </a:r>
          </a:p>
          <a:p>
            <a:pPr marL="342900" indent="-342900">
              <a:buFont typeface="Arial" pitchFamily="34" charset="0"/>
              <a:buChar char="•"/>
            </a:pPr>
            <a:r>
              <a:rPr lang="en-US" sz="2000" dirty="0" smtClean="0"/>
              <a:t>From “View” mode of the WorldCat record</a:t>
            </a:r>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r>
              <a:rPr lang="en-US" sz="2000" dirty="0" smtClean="0"/>
              <a:t>From search results</a:t>
            </a:r>
            <a:endParaRPr lang="en-US" sz="2000" dirty="0"/>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pic>
        <p:nvPicPr>
          <p:cNvPr id="2" name="Picture 1"/>
          <p:cNvPicPr>
            <a:picLocks noChangeAspect="1"/>
          </p:cNvPicPr>
          <p:nvPr/>
        </p:nvPicPr>
        <p:blipFill>
          <a:blip r:embed="rId3"/>
          <a:stretch>
            <a:fillRect/>
          </a:stretch>
        </p:blipFill>
        <p:spPr>
          <a:xfrm>
            <a:off x="2339752" y="1666952"/>
            <a:ext cx="4956690" cy="897951"/>
          </a:xfrm>
          <a:prstGeom prst="rect">
            <a:avLst/>
          </a:prstGeom>
          <a:ln>
            <a:solidFill>
              <a:schemeClr val="accent2"/>
            </a:solidFill>
          </a:ln>
        </p:spPr>
      </p:pic>
      <p:pic>
        <p:nvPicPr>
          <p:cNvPr id="3" name="Picture 2"/>
          <p:cNvPicPr>
            <a:picLocks noChangeAspect="1"/>
          </p:cNvPicPr>
          <p:nvPr/>
        </p:nvPicPr>
        <p:blipFill>
          <a:blip r:embed="rId4"/>
          <a:stretch>
            <a:fillRect/>
          </a:stretch>
        </p:blipFill>
        <p:spPr>
          <a:xfrm>
            <a:off x="2339752" y="3645024"/>
            <a:ext cx="4181475" cy="1123950"/>
          </a:xfrm>
          <a:prstGeom prst="rect">
            <a:avLst/>
          </a:prstGeom>
          <a:ln>
            <a:solidFill>
              <a:schemeClr val="accent2"/>
            </a:solidFill>
          </a:ln>
        </p:spPr>
      </p:pic>
    </p:spTree>
    <p:extLst>
      <p:ext uri="{BB962C8B-B14F-4D97-AF65-F5344CB8AC3E}">
        <p14:creationId xmlns:p14="http://schemas.microsoft.com/office/powerpoint/2010/main" val="40777949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39767" y="764704"/>
            <a:ext cx="8856984" cy="792088"/>
          </a:xfrm>
        </p:spPr>
        <p:txBody>
          <a:bodyPr/>
          <a:lstStyle/>
          <a:p>
            <a:pPr marL="342900" indent="-342900">
              <a:buFont typeface="Arial" pitchFamily="34" charset="0"/>
              <a:buChar char="•"/>
            </a:pPr>
            <a:r>
              <a:rPr lang="en-US" sz="2000" dirty="0" smtClean="0"/>
              <a:t>Successful results</a:t>
            </a:r>
          </a:p>
        </p:txBody>
      </p:sp>
      <p:sp>
        <p:nvSpPr>
          <p:cNvPr id="7" name="Title 1"/>
          <p:cNvSpPr txBox="1">
            <a:spLocks/>
          </p:cNvSpPr>
          <p:nvPr/>
        </p:nvSpPr>
        <p:spPr bwMode="auto">
          <a:xfrm>
            <a:off x="251520" y="120786"/>
            <a:ext cx="856895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GB" sz="2000" dirty="0" smtClean="0"/>
              <a:t>Merge two records but keep original 77X fields</a:t>
            </a:r>
            <a:endParaRPr lang="en-GB" sz="2000" dirty="0"/>
          </a:p>
        </p:txBody>
      </p:sp>
      <p:pic>
        <p:nvPicPr>
          <p:cNvPr id="4" name="Picture 3"/>
          <p:cNvPicPr>
            <a:picLocks noChangeAspect="1"/>
          </p:cNvPicPr>
          <p:nvPr/>
        </p:nvPicPr>
        <p:blipFill>
          <a:blip r:embed="rId3"/>
          <a:stretch>
            <a:fillRect/>
          </a:stretch>
        </p:blipFill>
        <p:spPr>
          <a:xfrm>
            <a:off x="433497" y="2132856"/>
            <a:ext cx="8269523" cy="3672408"/>
          </a:xfrm>
          <a:prstGeom prst="rect">
            <a:avLst/>
          </a:prstGeom>
          <a:ln>
            <a:solidFill>
              <a:schemeClr val="accent2"/>
            </a:solidFill>
          </a:ln>
        </p:spPr>
      </p:pic>
      <p:sp>
        <p:nvSpPr>
          <p:cNvPr id="8" name="Rectangle 7"/>
          <p:cNvSpPr/>
          <p:nvPr/>
        </p:nvSpPr>
        <p:spPr bwMode="auto">
          <a:xfrm>
            <a:off x="431492" y="4547106"/>
            <a:ext cx="7884923" cy="125815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467420" y="2132856"/>
            <a:ext cx="7344940" cy="1872208"/>
          </a:xfrm>
          <a:prstGeom prst="rect">
            <a:avLst/>
          </a:pr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47750" y="4018355"/>
            <a:ext cx="8255270" cy="490765"/>
          </a:xfrm>
          <a:prstGeom prst="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39767" y="1268760"/>
            <a:ext cx="4376435" cy="646331"/>
          </a:xfrm>
          <a:prstGeom prst="rect">
            <a:avLst/>
          </a:prstGeom>
          <a:noFill/>
          <a:ln>
            <a:solidFill>
              <a:schemeClr val="accent2"/>
            </a:solidFill>
          </a:ln>
        </p:spPr>
        <p:txBody>
          <a:bodyPr wrap="square" rtlCol="0">
            <a:spAutoFit/>
          </a:bodyPr>
          <a:lstStyle/>
          <a:p>
            <a:r>
              <a:rPr lang="en-US" dirty="0" smtClean="0"/>
              <a:t>650 fields from </a:t>
            </a:r>
            <a:r>
              <a:rPr lang="en-US" b="1" u="sng" dirty="0" smtClean="0"/>
              <a:t>both</a:t>
            </a:r>
            <a:r>
              <a:rPr lang="en-US" dirty="0" smtClean="0"/>
              <a:t> the repository record </a:t>
            </a:r>
            <a:r>
              <a:rPr lang="en-US" b="1" u="sng" dirty="0" smtClean="0"/>
              <a:t>and</a:t>
            </a:r>
            <a:r>
              <a:rPr lang="en-US" dirty="0" smtClean="0"/>
              <a:t> the WorldCat record</a:t>
            </a:r>
            <a:endParaRPr lang="en-US" dirty="0"/>
          </a:p>
        </p:txBody>
      </p:sp>
      <p:cxnSp>
        <p:nvCxnSpPr>
          <p:cNvPr id="11" name="Straight Connector 10"/>
          <p:cNvCxnSpPr/>
          <p:nvPr/>
        </p:nvCxnSpPr>
        <p:spPr bwMode="auto">
          <a:xfrm>
            <a:off x="6837912" y="6453336"/>
            <a:ext cx="58746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V="1">
            <a:off x="7425372" y="5805264"/>
            <a:ext cx="0" cy="648072"/>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
        <p:nvSpPr>
          <p:cNvPr id="16" name="TextBox 15"/>
          <p:cNvSpPr txBox="1"/>
          <p:nvPr/>
        </p:nvSpPr>
        <p:spPr>
          <a:xfrm>
            <a:off x="4646405" y="1270501"/>
            <a:ext cx="4376435" cy="646331"/>
          </a:xfrm>
          <a:prstGeom prst="rect">
            <a:avLst/>
          </a:prstGeom>
          <a:noFill/>
          <a:ln>
            <a:solidFill>
              <a:srgbClr val="00B050"/>
            </a:solidFill>
          </a:ln>
        </p:spPr>
        <p:txBody>
          <a:bodyPr wrap="square" rtlCol="0">
            <a:spAutoFit/>
          </a:bodyPr>
          <a:lstStyle/>
          <a:p>
            <a:r>
              <a:rPr lang="en-US" dirty="0" smtClean="0"/>
              <a:t>776 from repository record is kept.  776 from WorldCat is not imported</a:t>
            </a:r>
            <a:endParaRPr lang="en-US" dirty="0"/>
          </a:p>
        </p:txBody>
      </p:sp>
      <p:cxnSp>
        <p:nvCxnSpPr>
          <p:cNvPr id="17" name="Straight Connector 16"/>
          <p:cNvCxnSpPr/>
          <p:nvPr/>
        </p:nvCxnSpPr>
        <p:spPr bwMode="auto">
          <a:xfrm>
            <a:off x="8316415" y="1915091"/>
            <a:ext cx="0" cy="2103264"/>
          </a:xfrm>
          <a:prstGeom prst="line">
            <a:avLst/>
          </a:prstGeom>
          <a:solidFill>
            <a:schemeClr val="accent1"/>
          </a:solidFill>
          <a:ln w="38100" cap="flat" cmpd="sng" algn="ctr">
            <a:solidFill>
              <a:srgbClr val="00B050"/>
            </a:solidFill>
            <a:prstDash val="solid"/>
            <a:round/>
            <a:headEnd type="none" w="med" len="med"/>
            <a:tailEnd type="triangle" w="med" len="med"/>
          </a:ln>
          <a:effectLst/>
        </p:spPr>
      </p:cxnSp>
      <p:sp>
        <p:nvSpPr>
          <p:cNvPr id="18" name="TextBox 17"/>
          <p:cNvSpPr txBox="1"/>
          <p:nvPr/>
        </p:nvSpPr>
        <p:spPr>
          <a:xfrm>
            <a:off x="251521" y="6023029"/>
            <a:ext cx="6583102" cy="646331"/>
          </a:xfrm>
          <a:prstGeom prst="rect">
            <a:avLst/>
          </a:prstGeom>
          <a:noFill/>
          <a:ln>
            <a:solidFill>
              <a:srgbClr val="FF0000"/>
            </a:solidFill>
          </a:ln>
        </p:spPr>
        <p:txBody>
          <a:bodyPr wrap="square" rtlCol="0">
            <a:spAutoFit/>
          </a:bodyPr>
          <a:lstStyle/>
          <a:p>
            <a:r>
              <a:rPr lang="en-US" dirty="0" smtClean="0"/>
              <a:t>856 from WorldCat is imported.  There was no 856 in the repository record</a:t>
            </a:r>
            <a:endParaRPr lang="en-US" dirty="0"/>
          </a:p>
        </p:txBody>
      </p:sp>
      <p:cxnSp>
        <p:nvCxnSpPr>
          <p:cNvPr id="21" name="Straight Connector 20"/>
          <p:cNvCxnSpPr/>
          <p:nvPr/>
        </p:nvCxnSpPr>
        <p:spPr bwMode="auto">
          <a:xfrm>
            <a:off x="137762" y="1902515"/>
            <a:ext cx="2005" cy="1094437"/>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2" name="Straight Connector 21"/>
          <p:cNvCxnSpPr/>
          <p:nvPr/>
        </p:nvCxnSpPr>
        <p:spPr bwMode="auto">
          <a:xfrm>
            <a:off x="139767" y="2996952"/>
            <a:ext cx="291725" cy="0"/>
          </a:xfrm>
          <a:prstGeom prst="line">
            <a:avLst/>
          </a:prstGeom>
          <a:solidFill>
            <a:schemeClr val="accent1"/>
          </a:solidFill>
          <a:ln w="38100" cap="flat" cmpd="sng" algn="ctr">
            <a:solidFill>
              <a:schemeClr val="accent2"/>
            </a:solidFill>
            <a:prstDash val="solid"/>
            <a:round/>
            <a:headEnd type="none" w="med" len="med"/>
            <a:tailEnd type="triangle" w="med" len="med"/>
          </a:ln>
          <a:effectLst/>
        </p:spPr>
      </p:cxnSp>
    </p:spTree>
    <p:extLst>
      <p:ext uri="{BB962C8B-B14F-4D97-AF65-F5344CB8AC3E}">
        <p14:creationId xmlns:p14="http://schemas.microsoft.com/office/powerpoint/2010/main" val="2927011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body" sz="quarter" idx="10"/>
          </p:nvPr>
        </p:nvSpPr>
        <p:spPr/>
        <p:txBody>
          <a:bodyPr>
            <a:normAutofit fontScale="85000" lnSpcReduction="20000"/>
          </a:bodyPr>
          <a:lstStyle/>
          <a:p>
            <a:r>
              <a:rPr lang="en-US" dirty="0" smtClean="0"/>
              <a:t>Yoel.Kortick@exlibrisgroup.com</a:t>
            </a:r>
            <a:endParaRPr lang="en-US" dirty="0"/>
          </a:p>
        </p:txBody>
      </p:sp>
    </p:spTree>
    <p:extLst>
      <p:ext uri="{BB962C8B-B14F-4D97-AF65-F5344CB8AC3E}">
        <p14:creationId xmlns:p14="http://schemas.microsoft.com/office/powerpoint/2010/main" val="36189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a:t>
            </a:r>
            <a:r>
              <a:rPr lang="en-US" dirty="0"/>
              <a:t>‘Search External Resources’ </a:t>
            </a:r>
          </a:p>
        </p:txBody>
      </p:sp>
      <p:sp>
        <p:nvSpPr>
          <p:cNvPr id="3" name="Content Placeholder 2"/>
          <p:cNvSpPr>
            <a:spLocks noGrp="1"/>
          </p:cNvSpPr>
          <p:nvPr>
            <p:ph idx="1"/>
          </p:nvPr>
        </p:nvSpPr>
        <p:spPr>
          <a:xfrm>
            <a:off x="145210" y="836712"/>
            <a:ext cx="8856984" cy="4464496"/>
          </a:xfrm>
        </p:spPr>
        <p:txBody>
          <a:bodyPr/>
          <a:lstStyle/>
          <a:p>
            <a:pPr marL="342900" indent="-342900">
              <a:buFont typeface="Arial" pitchFamily="34" charset="0"/>
              <a:buChar char="•"/>
            </a:pPr>
            <a:r>
              <a:rPr lang="en-US" sz="2400" dirty="0" smtClean="0"/>
              <a:t>When importing records from the </a:t>
            </a:r>
            <a:r>
              <a:rPr lang="en-US" sz="2400" dirty="0"/>
              <a:t>‘Search External Resources’ the </a:t>
            </a:r>
            <a:r>
              <a:rPr lang="en-US" sz="2400" dirty="0" smtClean="0"/>
              <a:t>‘external’ record will become the new record and then the</a:t>
            </a:r>
          </a:p>
          <a:p>
            <a:pPr marL="628650" lvl="1" indent="-342900">
              <a:buFont typeface="Arial" pitchFamily="34" charset="0"/>
              <a:buChar char="•"/>
            </a:pPr>
            <a:r>
              <a:rPr lang="en-US" sz="2400" dirty="0"/>
              <a:t>‘Remove’ parameter means </a:t>
            </a:r>
            <a:r>
              <a:rPr lang="en-US" sz="2400" dirty="0" smtClean="0"/>
              <a:t>‘remove the </a:t>
            </a:r>
            <a:r>
              <a:rPr lang="en-US" sz="2400" dirty="0"/>
              <a:t>field from the new </a:t>
            </a:r>
            <a:r>
              <a:rPr lang="en-US" sz="2400" dirty="0" smtClean="0"/>
              <a:t>record’.</a:t>
            </a:r>
            <a:endParaRPr lang="en-US" sz="2400" dirty="0"/>
          </a:p>
          <a:p>
            <a:pPr marL="628650" lvl="1" indent="-342900">
              <a:buFont typeface="Arial" pitchFamily="34" charset="0"/>
              <a:buChar char="•"/>
            </a:pPr>
            <a:r>
              <a:rPr lang="en-US" sz="2400" dirty="0" smtClean="0"/>
              <a:t>‘Add’ parameter means ‘Add the field from the existing Alma record to the new record’.</a:t>
            </a:r>
          </a:p>
          <a:p>
            <a:pPr marL="628650" lvl="1" indent="-342900">
              <a:buFont typeface="Arial" pitchFamily="34" charset="0"/>
              <a:buChar char="•"/>
            </a:pPr>
            <a:r>
              <a:rPr lang="en-US" sz="2400" dirty="0"/>
              <a:t>‘Replace’ means `replace the </a:t>
            </a:r>
            <a:r>
              <a:rPr lang="en-US" sz="2400" dirty="0" smtClean="0"/>
              <a:t>field(s) </a:t>
            </a:r>
            <a:r>
              <a:rPr lang="en-US" sz="2400" dirty="0"/>
              <a:t>in the </a:t>
            </a:r>
            <a:r>
              <a:rPr lang="en-US" sz="2400" dirty="0" smtClean="0"/>
              <a:t>new record with </a:t>
            </a:r>
            <a:r>
              <a:rPr lang="en-US" sz="2400" dirty="0"/>
              <a:t>the </a:t>
            </a:r>
            <a:r>
              <a:rPr lang="en-US" sz="2400" dirty="0" smtClean="0"/>
              <a:t>field(s) </a:t>
            </a:r>
            <a:r>
              <a:rPr lang="en-US" sz="2400" dirty="0"/>
              <a:t>from the </a:t>
            </a:r>
            <a:r>
              <a:rPr lang="en-US" sz="2400" dirty="0" smtClean="0"/>
              <a:t>Alma record’. </a:t>
            </a:r>
            <a:r>
              <a:rPr lang="en-GB" sz="2400" dirty="0" smtClean="0"/>
              <a:t>This is the </a:t>
            </a:r>
            <a:r>
              <a:rPr lang="en-GB" sz="2400" dirty="0"/>
              <a:t>same </a:t>
            </a:r>
            <a:r>
              <a:rPr lang="en-GB" sz="2400" dirty="0" smtClean="0"/>
              <a:t>as </a:t>
            </a:r>
            <a:r>
              <a:rPr lang="en-GB" sz="2400" dirty="0"/>
              <a:t>a </a:t>
            </a:r>
            <a:r>
              <a:rPr lang="en-GB" sz="2400" dirty="0" smtClean="0"/>
              <a:t>‘remove’ </a:t>
            </a:r>
            <a:r>
              <a:rPr lang="en-GB" sz="2400" dirty="0"/>
              <a:t>followed by an </a:t>
            </a:r>
            <a:r>
              <a:rPr lang="en-GB" sz="2400" dirty="0" smtClean="0"/>
              <a:t>‘add’. </a:t>
            </a:r>
            <a:endParaRPr lang="en-US" sz="2400" dirty="0" smtClean="0"/>
          </a:p>
        </p:txBody>
      </p:sp>
      <p:sp>
        <p:nvSpPr>
          <p:cNvPr id="4" name="TextBox 3"/>
          <p:cNvSpPr txBox="1"/>
          <p:nvPr/>
        </p:nvSpPr>
        <p:spPr>
          <a:xfrm>
            <a:off x="145210" y="5517232"/>
            <a:ext cx="7667150" cy="923330"/>
          </a:xfrm>
          <a:prstGeom prst="rect">
            <a:avLst/>
          </a:prstGeom>
          <a:noFill/>
          <a:ln>
            <a:solidFill>
              <a:schemeClr val="tx1"/>
            </a:solidFill>
          </a:ln>
        </p:spPr>
        <p:txBody>
          <a:bodyPr wrap="square" rtlCol="0">
            <a:spAutoFit/>
          </a:bodyPr>
          <a:lstStyle/>
          <a:p>
            <a:r>
              <a:rPr lang="en-US" dirty="0" smtClean="0"/>
              <a:t>For more in depth explanations of the parameters see the On Line Help at: ‘</a:t>
            </a:r>
            <a:r>
              <a:rPr lang="en-GB" dirty="0"/>
              <a:t>Metadata Management </a:t>
            </a:r>
            <a:r>
              <a:rPr lang="en-GB" dirty="0" smtClean="0"/>
              <a:t>&gt; </a:t>
            </a:r>
            <a:r>
              <a:rPr lang="en-GB" dirty="0"/>
              <a:t>Working with Merge Rules </a:t>
            </a:r>
            <a:r>
              <a:rPr lang="en-GB" dirty="0" smtClean="0"/>
              <a:t>&gt; </a:t>
            </a:r>
            <a:r>
              <a:rPr lang="en-GB" dirty="0"/>
              <a:t>Merge Rules - Syntax and </a:t>
            </a:r>
            <a:r>
              <a:rPr lang="en-GB" dirty="0" smtClean="0"/>
              <a:t>Examples’</a:t>
            </a:r>
            <a:endParaRPr lang="en-GB" dirty="0"/>
          </a:p>
        </p:txBody>
      </p:sp>
    </p:spTree>
    <p:extLst>
      <p:ext uri="{BB962C8B-B14F-4D97-AF65-F5344CB8AC3E}">
        <p14:creationId xmlns:p14="http://schemas.microsoft.com/office/powerpoint/2010/main" val="7135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a:t>
            </a:r>
            <a:r>
              <a:rPr lang="en-US" dirty="0"/>
              <a:t>‘Search External Resources’ </a:t>
            </a:r>
          </a:p>
        </p:txBody>
      </p:sp>
      <p:sp>
        <p:nvSpPr>
          <p:cNvPr id="5" name="TextBox 4"/>
          <p:cNvSpPr txBox="1"/>
          <p:nvPr/>
        </p:nvSpPr>
        <p:spPr>
          <a:xfrm>
            <a:off x="395536" y="1052736"/>
            <a:ext cx="2376264" cy="646331"/>
          </a:xfrm>
          <a:prstGeom prst="rect">
            <a:avLst/>
          </a:prstGeom>
          <a:solidFill>
            <a:srgbClr val="FFFF00"/>
          </a:solidFill>
          <a:ln>
            <a:solidFill>
              <a:schemeClr val="tx1"/>
            </a:solidFill>
          </a:ln>
        </p:spPr>
        <p:txBody>
          <a:bodyPr wrap="square" rtlCol="0">
            <a:spAutoFit/>
          </a:bodyPr>
          <a:lstStyle/>
          <a:p>
            <a:pPr algn="ctr"/>
            <a:r>
              <a:rPr lang="en-US" dirty="0" smtClean="0"/>
              <a:t>Record already in Alma</a:t>
            </a:r>
            <a:endParaRPr lang="en-GB" dirty="0"/>
          </a:p>
        </p:txBody>
      </p:sp>
      <p:sp>
        <p:nvSpPr>
          <p:cNvPr id="6" name="TextBox 5"/>
          <p:cNvSpPr txBox="1"/>
          <p:nvPr/>
        </p:nvSpPr>
        <p:spPr>
          <a:xfrm>
            <a:off x="6156176" y="1052736"/>
            <a:ext cx="2304256" cy="923330"/>
          </a:xfrm>
          <a:prstGeom prst="rect">
            <a:avLst/>
          </a:prstGeom>
          <a:solidFill>
            <a:srgbClr val="FFFF00"/>
          </a:solidFill>
          <a:ln>
            <a:solidFill>
              <a:schemeClr val="tx1"/>
            </a:solidFill>
          </a:ln>
        </p:spPr>
        <p:txBody>
          <a:bodyPr wrap="square" rtlCol="0">
            <a:spAutoFit/>
          </a:bodyPr>
          <a:lstStyle/>
          <a:p>
            <a:pPr algn="ctr"/>
            <a:r>
              <a:rPr lang="en-US" dirty="0" smtClean="0"/>
              <a:t>Record in External Resource</a:t>
            </a:r>
          </a:p>
          <a:p>
            <a:pPr algn="ctr"/>
            <a:r>
              <a:rPr lang="en-US" dirty="0" smtClean="0"/>
              <a:t>(Preferred record)</a:t>
            </a:r>
            <a:endParaRPr lang="en-GB" dirty="0"/>
          </a:p>
        </p:txBody>
      </p:sp>
      <p:sp>
        <p:nvSpPr>
          <p:cNvPr id="7" name="TextBox 6"/>
          <p:cNvSpPr txBox="1"/>
          <p:nvPr/>
        </p:nvSpPr>
        <p:spPr>
          <a:xfrm>
            <a:off x="3563888" y="2494638"/>
            <a:ext cx="1512168" cy="646331"/>
          </a:xfrm>
          <a:prstGeom prst="rect">
            <a:avLst/>
          </a:prstGeom>
          <a:solidFill>
            <a:srgbClr val="FFFF00"/>
          </a:solidFill>
          <a:ln>
            <a:solidFill>
              <a:schemeClr val="tx1"/>
            </a:solidFill>
          </a:ln>
        </p:spPr>
        <p:txBody>
          <a:bodyPr wrap="square" rtlCol="0">
            <a:spAutoFit/>
          </a:bodyPr>
          <a:lstStyle/>
          <a:p>
            <a:pPr algn="ctr"/>
            <a:r>
              <a:rPr lang="en-US" dirty="0" smtClean="0"/>
              <a:t>New Record</a:t>
            </a:r>
            <a:endParaRPr lang="en-GB" dirty="0"/>
          </a:p>
        </p:txBody>
      </p:sp>
      <p:cxnSp>
        <p:nvCxnSpPr>
          <p:cNvPr id="9" name="Straight Connector 8"/>
          <p:cNvCxnSpPr>
            <a:stCxn id="6" idx="2"/>
          </p:cNvCxnSpPr>
          <p:nvPr/>
        </p:nvCxnSpPr>
        <p:spPr bwMode="auto">
          <a:xfrm flipH="1">
            <a:off x="7115196" y="1976066"/>
            <a:ext cx="193108" cy="73459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Arrow Connector 10"/>
          <p:cNvCxnSpPr>
            <a:endCxn id="7" idx="3"/>
          </p:cNvCxnSpPr>
          <p:nvPr/>
        </p:nvCxnSpPr>
        <p:spPr bwMode="auto">
          <a:xfrm flipH="1">
            <a:off x="5076056" y="2710662"/>
            <a:ext cx="2039139" cy="1071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4" name="TextBox 13"/>
          <p:cNvSpPr txBox="1"/>
          <p:nvPr/>
        </p:nvSpPr>
        <p:spPr>
          <a:xfrm>
            <a:off x="3275856" y="3537883"/>
            <a:ext cx="2088232" cy="461665"/>
          </a:xfrm>
          <a:prstGeom prst="rect">
            <a:avLst/>
          </a:prstGeom>
          <a:noFill/>
          <a:ln>
            <a:solidFill>
              <a:schemeClr val="tx1"/>
            </a:solidFill>
          </a:ln>
        </p:spPr>
        <p:txBody>
          <a:bodyPr wrap="square" rtlCol="0">
            <a:spAutoFit/>
          </a:bodyPr>
          <a:lstStyle/>
          <a:p>
            <a:pPr algn="ctr"/>
            <a:r>
              <a:rPr lang="en-US" sz="1200" dirty="0" smtClean="0"/>
              <a:t>Fields are removed with REMOVE parameter</a:t>
            </a:r>
            <a:endParaRPr lang="en-GB" sz="1200" dirty="0"/>
          </a:p>
        </p:txBody>
      </p:sp>
      <p:cxnSp>
        <p:nvCxnSpPr>
          <p:cNvPr id="15" name="Straight Arrow Connector 14"/>
          <p:cNvCxnSpPr>
            <a:stCxn id="7" idx="2"/>
            <a:endCxn id="14" idx="0"/>
          </p:cNvCxnSpPr>
          <p:nvPr/>
        </p:nvCxnSpPr>
        <p:spPr bwMode="auto">
          <a:xfrm>
            <a:off x="4319972" y="3140969"/>
            <a:ext cx="0" cy="39691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a:off x="4319972" y="4005065"/>
            <a:ext cx="0" cy="39691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3" name="TextBox 22"/>
          <p:cNvSpPr txBox="1"/>
          <p:nvPr/>
        </p:nvSpPr>
        <p:spPr>
          <a:xfrm>
            <a:off x="3275856" y="4401979"/>
            <a:ext cx="2088232" cy="1015663"/>
          </a:xfrm>
          <a:prstGeom prst="rect">
            <a:avLst/>
          </a:prstGeom>
          <a:noFill/>
          <a:ln>
            <a:solidFill>
              <a:schemeClr val="tx1"/>
            </a:solidFill>
          </a:ln>
        </p:spPr>
        <p:txBody>
          <a:bodyPr wrap="square" rtlCol="0">
            <a:spAutoFit/>
          </a:bodyPr>
          <a:lstStyle/>
          <a:p>
            <a:pPr algn="ctr"/>
            <a:r>
              <a:rPr lang="en-US" sz="1200" dirty="0" smtClean="0"/>
              <a:t>Fields are added and replaced with fields from the record already in Alma with the ADD and REPLACE parameters</a:t>
            </a:r>
            <a:endParaRPr lang="en-GB" sz="1200" dirty="0"/>
          </a:p>
        </p:txBody>
      </p:sp>
      <p:cxnSp>
        <p:nvCxnSpPr>
          <p:cNvPr id="24" name="Straight Arrow Connector 23"/>
          <p:cNvCxnSpPr/>
          <p:nvPr/>
        </p:nvCxnSpPr>
        <p:spPr bwMode="auto">
          <a:xfrm>
            <a:off x="2483768" y="4618003"/>
            <a:ext cx="792088" cy="29180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6" name="Straight Connector 25"/>
          <p:cNvCxnSpPr>
            <a:stCxn id="5" idx="2"/>
          </p:cNvCxnSpPr>
          <p:nvPr/>
        </p:nvCxnSpPr>
        <p:spPr bwMode="auto">
          <a:xfrm>
            <a:off x="1583668" y="1699067"/>
            <a:ext cx="918102" cy="291893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0" name="TextBox 29"/>
          <p:cNvSpPr txBox="1"/>
          <p:nvPr/>
        </p:nvSpPr>
        <p:spPr>
          <a:xfrm>
            <a:off x="3560971" y="5879013"/>
            <a:ext cx="1512168" cy="646331"/>
          </a:xfrm>
          <a:prstGeom prst="rect">
            <a:avLst/>
          </a:prstGeom>
          <a:solidFill>
            <a:srgbClr val="FFFF00"/>
          </a:solidFill>
          <a:ln>
            <a:solidFill>
              <a:schemeClr val="tx1"/>
            </a:solidFill>
          </a:ln>
        </p:spPr>
        <p:txBody>
          <a:bodyPr wrap="square" rtlCol="0">
            <a:spAutoFit/>
          </a:bodyPr>
          <a:lstStyle/>
          <a:p>
            <a:pPr algn="ctr"/>
            <a:r>
              <a:rPr lang="en-US" dirty="0" smtClean="0"/>
              <a:t>Final Record</a:t>
            </a:r>
            <a:endParaRPr lang="en-GB" dirty="0"/>
          </a:p>
        </p:txBody>
      </p:sp>
      <p:cxnSp>
        <p:nvCxnSpPr>
          <p:cNvPr id="31" name="Straight Arrow Connector 30"/>
          <p:cNvCxnSpPr/>
          <p:nvPr/>
        </p:nvCxnSpPr>
        <p:spPr bwMode="auto">
          <a:xfrm>
            <a:off x="4319972" y="5417642"/>
            <a:ext cx="0" cy="4217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6" name="TextBox 15"/>
          <p:cNvSpPr txBox="1"/>
          <p:nvPr/>
        </p:nvSpPr>
        <p:spPr>
          <a:xfrm>
            <a:off x="1646675" y="3140969"/>
            <a:ext cx="792088" cy="369332"/>
          </a:xfrm>
          <a:prstGeom prst="rect">
            <a:avLst/>
          </a:prstGeom>
          <a:solidFill>
            <a:schemeClr val="bg1"/>
          </a:solidFill>
          <a:ln>
            <a:solidFill>
              <a:schemeClr val="tx1"/>
            </a:solidFill>
          </a:ln>
        </p:spPr>
        <p:txBody>
          <a:bodyPr wrap="square" rtlCol="0">
            <a:spAutoFit/>
          </a:bodyPr>
          <a:lstStyle/>
          <a:p>
            <a:r>
              <a:rPr lang="en-US" dirty="0" smtClean="0"/>
              <a:t>Data</a:t>
            </a:r>
            <a:endParaRPr lang="en-GB" dirty="0"/>
          </a:p>
        </p:txBody>
      </p:sp>
      <p:sp>
        <p:nvSpPr>
          <p:cNvPr id="18" name="TextBox 17"/>
          <p:cNvSpPr txBox="1"/>
          <p:nvPr/>
        </p:nvSpPr>
        <p:spPr>
          <a:xfrm>
            <a:off x="6589510" y="2498426"/>
            <a:ext cx="792088" cy="369332"/>
          </a:xfrm>
          <a:prstGeom prst="rect">
            <a:avLst/>
          </a:prstGeom>
          <a:solidFill>
            <a:schemeClr val="bg1"/>
          </a:solidFill>
          <a:ln>
            <a:solidFill>
              <a:schemeClr val="tx1"/>
            </a:solidFill>
          </a:ln>
        </p:spPr>
        <p:txBody>
          <a:bodyPr wrap="square" rtlCol="0">
            <a:spAutoFit/>
          </a:bodyPr>
          <a:lstStyle/>
          <a:p>
            <a:r>
              <a:rPr lang="en-US" dirty="0" smtClean="0"/>
              <a:t>Data</a:t>
            </a:r>
            <a:endParaRPr lang="en-GB" dirty="0"/>
          </a:p>
        </p:txBody>
      </p:sp>
    </p:spTree>
    <p:extLst>
      <p:ext uri="{BB962C8B-B14F-4D97-AF65-F5344CB8AC3E}">
        <p14:creationId xmlns:p14="http://schemas.microsoft.com/office/powerpoint/2010/main" val="1604146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‘Import Profile’ </a:t>
            </a:r>
            <a:endParaRPr lang="en-US" dirty="0"/>
          </a:p>
        </p:txBody>
      </p:sp>
      <p:sp>
        <p:nvSpPr>
          <p:cNvPr id="3" name="Content Placeholder 2"/>
          <p:cNvSpPr>
            <a:spLocks noGrp="1"/>
          </p:cNvSpPr>
          <p:nvPr>
            <p:ph idx="1"/>
          </p:nvPr>
        </p:nvSpPr>
        <p:spPr>
          <a:xfrm>
            <a:off x="145210" y="836712"/>
            <a:ext cx="8856984" cy="4464496"/>
          </a:xfrm>
        </p:spPr>
        <p:txBody>
          <a:bodyPr/>
          <a:lstStyle/>
          <a:p>
            <a:pPr marL="342900" indent="-342900">
              <a:buFont typeface="Arial" pitchFamily="34" charset="0"/>
              <a:buChar char="•"/>
            </a:pPr>
            <a:r>
              <a:rPr lang="en-US" sz="2400" dirty="0" smtClean="0"/>
              <a:t>When importing records from ‘Import profile’ the record which exists in Alma becomes the new record and then the</a:t>
            </a:r>
          </a:p>
          <a:p>
            <a:pPr marL="628650" lvl="1" indent="-342900">
              <a:buFont typeface="Arial" pitchFamily="34" charset="0"/>
              <a:buChar char="•"/>
            </a:pPr>
            <a:r>
              <a:rPr lang="en-US" sz="2400" dirty="0"/>
              <a:t>‘Remove’ parameter means </a:t>
            </a:r>
            <a:r>
              <a:rPr lang="en-US" sz="2400" dirty="0" smtClean="0"/>
              <a:t>‘Remove the </a:t>
            </a:r>
            <a:r>
              <a:rPr lang="en-US" sz="2400" dirty="0"/>
              <a:t>field from the new </a:t>
            </a:r>
            <a:r>
              <a:rPr lang="en-US" sz="2400" dirty="0" smtClean="0"/>
              <a:t>record.</a:t>
            </a:r>
            <a:endParaRPr lang="en-US" sz="2400" dirty="0"/>
          </a:p>
          <a:p>
            <a:pPr marL="628650" lvl="1" indent="-342900">
              <a:buFont typeface="Arial" pitchFamily="34" charset="0"/>
              <a:buChar char="•"/>
            </a:pPr>
            <a:r>
              <a:rPr lang="en-US" sz="2400" dirty="0" smtClean="0"/>
              <a:t>‘Add’ parameter means ‘add the field from the input file to the new record’.</a:t>
            </a:r>
          </a:p>
          <a:p>
            <a:pPr marL="628650" lvl="1" indent="-342900">
              <a:buFont typeface="Arial" pitchFamily="34" charset="0"/>
              <a:buChar char="•"/>
            </a:pPr>
            <a:r>
              <a:rPr lang="en-US" sz="2400" dirty="0" smtClean="0"/>
              <a:t>‘Replace’ means `replace the field in the new record with the field(s) from the input file’. </a:t>
            </a:r>
            <a:r>
              <a:rPr lang="en-GB" sz="2400" dirty="0"/>
              <a:t>This is the same as a ‘remove’ followed by an ‘add’.</a:t>
            </a:r>
            <a:r>
              <a:rPr lang="en-US" sz="2400" dirty="0" smtClean="0"/>
              <a:t> </a:t>
            </a:r>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2210118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 - </a:t>
            </a:r>
            <a:r>
              <a:rPr lang="en-US" dirty="0"/>
              <a:t>‘Import Profile’</a:t>
            </a:r>
          </a:p>
        </p:txBody>
      </p:sp>
      <p:sp>
        <p:nvSpPr>
          <p:cNvPr id="6" name="TextBox 5"/>
          <p:cNvSpPr txBox="1"/>
          <p:nvPr/>
        </p:nvSpPr>
        <p:spPr>
          <a:xfrm>
            <a:off x="6228184" y="1103430"/>
            <a:ext cx="2304256" cy="646331"/>
          </a:xfrm>
          <a:prstGeom prst="rect">
            <a:avLst/>
          </a:prstGeom>
          <a:solidFill>
            <a:srgbClr val="FFFF00"/>
          </a:solidFill>
          <a:ln>
            <a:solidFill>
              <a:schemeClr val="tx1"/>
            </a:solidFill>
          </a:ln>
        </p:spPr>
        <p:txBody>
          <a:bodyPr wrap="square" rtlCol="0">
            <a:spAutoFit/>
          </a:bodyPr>
          <a:lstStyle/>
          <a:p>
            <a:pPr algn="ctr"/>
            <a:r>
              <a:rPr lang="en-US" dirty="0" smtClean="0"/>
              <a:t>Record in input file</a:t>
            </a:r>
            <a:endParaRPr lang="en-GB" dirty="0"/>
          </a:p>
        </p:txBody>
      </p:sp>
      <p:sp>
        <p:nvSpPr>
          <p:cNvPr id="7" name="TextBox 6"/>
          <p:cNvSpPr txBox="1"/>
          <p:nvPr/>
        </p:nvSpPr>
        <p:spPr>
          <a:xfrm>
            <a:off x="3563888" y="2494638"/>
            <a:ext cx="1512168" cy="646331"/>
          </a:xfrm>
          <a:prstGeom prst="rect">
            <a:avLst/>
          </a:prstGeom>
          <a:solidFill>
            <a:srgbClr val="FFFF00"/>
          </a:solidFill>
          <a:ln>
            <a:solidFill>
              <a:schemeClr val="tx1"/>
            </a:solidFill>
          </a:ln>
        </p:spPr>
        <p:txBody>
          <a:bodyPr wrap="square" rtlCol="0">
            <a:spAutoFit/>
          </a:bodyPr>
          <a:lstStyle/>
          <a:p>
            <a:pPr algn="ctr"/>
            <a:r>
              <a:rPr lang="en-US" dirty="0" smtClean="0"/>
              <a:t>New Record</a:t>
            </a:r>
            <a:endParaRPr lang="en-GB" dirty="0"/>
          </a:p>
        </p:txBody>
      </p:sp>
      <p:cxnSp>
        <p:nvCxnSpPr>
          <p:cNvPr id="9" name="Straight Connector 8"/>
          <p:cNvCxnSpPr/>
          <p:nvPr/>
        </p:nvCxnSpPr>
        <p:spPr bwMode="auto">
          <a:xfrm>
            <a:off x="1513849" y="1995049"/>
            <a:ext cx="646613" cy="49784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Arrow Connector 10"/>
          <p:cNvCxnSpPr/>
          <p:nvPr/>
        </p:nvCxnSpPr>
        <p:spPr bwMode="auto">
          <a:xfrm>
            <a:off x="2148743" y="2694505"/>
            <a:ext cx="1438584" cy="17023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4" name="TextBox 13"/>
          <p:cNvSpPr txBox="1"/>
          <p:nvPr/>
        </p:nvSpPr>
        <p:spPr>
          <a:xfrm>
            <a:off x="3275856" y="3537883"/>
            <a:ext cx="2088232" cy="461665"/>
          </a:xfrm>
          <a:prstGeom prst="rect">
            <a:avLst/>
          </a:prstGeom>
          <a:noFill/>
          <a:ln>
            <a:solidFill>
              <a:schemeClr val="tx1"/>
            </a:solidFill>
          </a:ln>
        </p:spPr>
        <p:txBody>
          <a:bodyPr wrap="square" rtlCol="0">
            <a:spAutoFit/>
          </a:bodyPr>
          <a:lstStyle/>
          <a:p>
            <a:pPr algn="ctr"/>
            <a:r>
              <a:rPr lang="en-US" sz="1200" dirty="0" smtClean="0"/>
              <a:t>Fields are removed with REMOVE parameter</a:t>
            </a:r>
            <a:endParaRPr lang="en-GB" sz="1200" dirty="0"/>
          </a:p>
        </p:txBody>
      </p:sp>
      <p:cxnSp>
        <p:nvCxnSpPr>
          <p:cNvPr id="15" name="Straight Arrow Connector 14"/>
          <p:cNvCxnSpPr>
            <a:stCxn id="7" idx="2"/>
            <a:endCxn id="14" idx="0"/>
          </p:cNvCxnSpPr>
          <p:nvPr/>
        </p:nvCxnSpPr>
        <p:spPr bwMode="auto">
          <a:xfrm>
            <a:off x="4319972" y="3140969"/>
            <a:ext cx="0" cy="39691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a:off x="4319972" y="4005065"/>
            <a:ext cx="0" cy="39691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3" name="TextBox 22"/>
          <p:cNvSpPr txBox="1"/>
          <p:nvPr/>
        </p:nvSpPr>
        <p:spPr>
          <a:xfrm>
            <a:off x="3275856" y="4401979"/>
            <a:ext cx="2088232" cy="1015663"/>
          </a:xfrm>
          <a:prstGeom prst="rect">
            <a:avLst/>
          </a:prstGeom>
          <a:noFill/>
          <a:ln>
            <a:solidFill>
              <a:schemeClr val="tx1"/>
            </a:solidFill>
          </a:ln>
        </p:spPr>
        <p:txBody>
          <a:bodyPr wrap="square" rtlCol="0">
            <a:spAutoFit/>
          </a:bodyPr>
          <a:lstStyle/>
          <a:p>
            <a:pPr algn="ctr"/>
            <a:r>
              <a:rPr lang="en-US" sz="1200" dirty="0" smtClean="0"/>
              <a:t>Fields are added and replaced with fields from the record in the input file with the ADD and REPLACE parameters</a:t>
            </a:r>
            <a:endParaRPr lang="en-GB" sz="1200" dirty="0"/>
          </a:p>
        </p:txBody>
      </p:sp>
      <p:cxnSp>
        <p:nvCxnSpPr>
          <p:cNvPr id="24" name="Straight Arrow Connector 23"/>
          <p:cNvCxnSpPr/>
          <p:nvPr/>
        </p:nvCxnSpPr>
        <p:spPr bwMode="auto">
          <a:xfrm flipH="1">
            <a:off x="5364088" y="4762019"/>
            <a:ext cx="504056" cy="22168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0" name="TextBox 29"/>
          <p:cNvSpPr txBox="1"/>
          <p:nvPr/>
        </p:nvSpPr>
        <p:spPr>
          <a:xfrm>
            <a:off x="3560971" y="5879013"/>
            <a:ext cx="1512168" cy="646331"/>
          </a:xfrm>
          <a:prstGeom prst="rect">
            <a:avLst/>
          </a:prstGeom>
          <a:solidFill>
            <a:srgbClr val="FFFF00"/>
          </a:solidFill>
          <a:ln>
            <a:solidFill>
              <a:schemeClr val="tx1"/>
            </a:solidFill>
          </a:ln>
        </p:spPr>
        <p:txBody>
          <a:bodyPr wrap="square" rtlCol="0">
            <a:spAutoFit/>
          </a:bodyPr>
          <a:lstStyle/>
          <a:p>
            <a:pPr algn="ctr"/>
            <a:r>
              <a:rPr lang="en-US" dirty="0" smtClean="0"/>
              <a:t>Final Record</a:t>
            </a:r>
            <a:endParaRPr lang="en-GB" dirty="0"/>
          </a:p>
        </p:txBody>
      </p:sp>
      <p:cxnSp>
        <p:nvCxnSpPr>
          <p:cNvPr id="31" name="Straight Arrow Connector 30"/>
          <p:cNvCxnSpPr/>
          <p:nvPr/>
        </p:nvCxnSpPr>
        <p:spPr bwMode="auto">
          <a:xfrm>
            <a:off x="4319972" y="5417642"/>
            <a:ext cx="0" cy="4217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 name="Straight Connector 3"/>
          <p:cNvCxnSpPr/>
          <p:nvPr/>
        </p:nvCxnSpPr>
        <p:spPr bwMode="auto">
          <a:xfrm flipH="1">
            <a:off x="5868144" y="1749761"/>
            <a:ext cx="1656184" cy="301225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8" name="TextBox 17"/>
          <p:cNvSpPr txBox="1"/>
          <p:nvPr/>
        </p:nvSpPr>
        <p:spPr>
          <a:xfrm>
            <a:off x="467544" y="1064671"/>
            <a:ext cx="2376264" cy="923330"/>
          </a:xfrm>
          <a:prstGeom prst="rect">
            <a:avLst/>
          </a:prstGeom>
          <a:solidFill>
            <a:srgbClr val="FFFF00"/>
          </a:solidFill>
          <a:ln>
            <a:solidFill>
              <a:schemeClr val="tx1"/>
            </a:solidFill>
          </a:ln>
        </p:spPr>
        <p:txBody>
          <a:bodyPr wrap="square" rtlCol="0">
            <a:spAutoFit/>
          </a:bodyPr>
          <a:lstStyle/>
          <a:p>
            <a:pPr algn="ctr"/>
            <a:r>
              <a:rPr lang="en-US" dirty="0" smtClean="0"/>
              <a:t>Record already in Alma</a:t>
            </a:r>
          </a:p>
          <a:p>
            <a:pPr algn="ctr"/>
            <a:r>
              <a:rPr lang="en-US" dirty="0"/>
              <a:t>(Preferred record</a:t>
            </a:r>
            <a:r>
              <a:rPr lang="en-US" dirty="0" smtClean="0"/>
              <a:t>)</a:t>
            </a:r>
            <a:endParaRPr lang="en-GB" dirty="0"/>
          </a:p>
        </p:txBody>
      </p:sp>
      <p:sp>
        <p:nvSpPr>
          <p:cNvPr id="3" name="TextBox 2"/>
          <p:cNvSpPr txBox="1"/>
          <p:nvPr/>
        </p:nvSpPr>
        <p:spPr>
          <a:xfrm>
            <a:off x="6372200" y="3140969"/>
            <a:ext cx="792088" cy="369332"/>
          </a:xfrm>
          <a:prstGeom prst="rect">
            <a:avLst/>
          </a:prstGeom>
          <a:solidFill>
            <a:schemeClr val="bg1"/>
          </a:solidFill>
          <a:ln>
            <a:solidFill>
              <a:schemeClr val="tx1"/>
            </a:solidFill>
          </a:ln>
        </p:spPr>
        <p:txBody>
          <a:bodyPr wrap="square" rtlCol="0">
            <a:spAutoFit/>
          </a:bodyPr>
          <a:lstStyle/>
          <a:p>
            <a:r>
              <a:rPr lang="en-US" dirty="0" smtClean="0"/>
              <a:t>Data</a:t>
            </a:r>
            <a:endParaRPr lang="en-GB" dirty="0"/>
          </a:p>
        </p:txBody>
      </p:sp>
      <p:sp>
        <p:nvSpPr>
          <p:cNvPr id="19" name="TextBox 18"/>
          <p:cNvSpPr txBox="1"/>
          <p:nvPr/>
        </p:nvSpPr>
        <p:spPr>
          <a:xfrm>
            <a:off x="1867400" y="2509839"/>
            <a:ext cx="792088" cy="369332"/>
          </a:xfrm>
          <a:prstGeom prst="rect">
            <a:avLst/>
          </a:prstGeom>
          <a:solidFill>
            <a:schemeClr val="bg1"/>
          </a:solidFill>
          <a:ln>
            <a:solidFill>
              <a:schemeClr val="tx1"/>
            </a:solidFill>
          </a:ln>
        </p:spPr>
        <p:txBody>
          <a:bodyPr wrap="square" rtlCol="0">
            <a:spAutoFit/>
          </a:bodyPr>
          <a:lstStyle/>
          <a:p>
            <a:r>
              <a:rPr lang="en-US" dirty="0" smtClean="0"/>
              <a:t>Data</a:t>
            </a:r>
            <a:endParaRPr lang="en-GB" dirty="0"/>
          </a:p>
        </p:txBody>
      </p:sp>
    </p:spTree>
    <p:extLst>
      <p:ext uri="{BB962C8B-B14F-4D97-AF65-F5344CB8AC3E}">
        <p14:creationId xmlns:p14="http://schemas.microsoft.com/office/powerpoint/2010/main" val="352820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39582</TotalTime>
  <Words>2667</Words>
  <Application>Microsoft Office PowerPoint</Application>
  <PresentationFormat>On-screen Show (4:3)</PresentationFormat>
  <Paragraphs>333</Paragraphs>
  <Slides>54</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MS PGothic</vt:lpstr>
      <vt:lpstr>Arial</vt:lpstr>
      <vt:lpstr>Calibri</vt:lpstr>
      <vt:lpstr>Courier New</vt:lpstr>
      <vt:lpstr>Verdana</vt:lpstr>
      <vt:lpstr>Wingdings 3</vt:lpstr>
      <vt:lpstr>urm</vt:lpstr>
      <vt:lpstr>Merge Rules and Routines</vt:lpstr>
      <vt:lpstr>Agenda</vt:lpstr>
      <vt:lpstr>Introduction – when are they used</vt:lpstr>
      <vt:lpstr>Introduction – the ‘preferred’ record</vt:lpstr>
      <vt:lpstr>Introduction – the parameters</vt:lpstr>
      <vt:lpstr>Introduction - ‘Search External Resources’ </vt:lpstr>
      <vt:lpstr>Introduction - ‘Search External Resources’ </vt:lpstr>
      <vt:lpstr>Introduction - ‘Import Profile’ </vt:lpstr>
      <vt:lpstr>Introduction - ‘Import Profile’</vt:lpstr>
      <vt:lpstr>Agenda</vt:lpstr>
      <vt:lpstr>Configuring the merge routine to the type of import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Inigral,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Yoel Kortick</cp:lastModifiedBy>
  <cp:revision>1829</cp:revision>
  <cp:lastPrinted>2012-04-04T01:07:57Z</cp:lastPrinted>
  <dcterms:created xsi:type="dcterms:W3CDTF">2011-09-14T22:43:15Z</dcterms:created>
  <dcterms:modified xsi:type="dcterms:W3CDTF">2016-05-24T04:34:24Z</dcterms:modified>
</cp:coreProperties>
</file>