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47"/>
  </p:notesMasterIdLst>
  <p:handoutMasterIdLst>
    <p:handoutMasterId r:id="rId48"/>
  </p:handoutMasterIdLst>
  <p:sldIdLst>
    <p:sldId id="256" r:id="rId5"/>
    <p:sldId id="297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80" r:id="rId21"/>
    <p:sldId id="28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83" r:id="rId32"/>
    <p:sldId id="284" r:id="rId33"/>
    <p:sldId id="282" r:id="rId34"/>
    <p:sldId id="285" r:id="rId35"/>
    <p:sldId id="289" r:id="rId36"/>
    <p:sldId id="286" r:id="rId37"/>
    <p:sldId id="288" r:id="rId38"/>
    <p:sldId id="287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8" autoAdjust="0"/>
    <p:restoredTop sz="94605" autoAdjust="0"/>
  </p:normalViewPr>
  <p:slideViewPr>
    <p:cSldViewPr snapToGrid="0" showGuides="1">
      <p:cViewPr varScale="1">
        <p:scale>
          <a:sx n="79" d="100"/>
          <a:sy n="79" d="100"/>
        </p:scale>
        <p:origin x="780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Moshe Shechter | Alma Product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Automated Fulfillment Network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39491"/>
          </a:xfrm>
        </p:spPr>
        <p:txBody>
          <a:bodyPr/>
          <a:lstStyle/>
          <a:p>
            <a:r>
              <a:rPr lang="en-US" dirty="0" smtClean="0"/>
              <a:t>A special ‘Fulfillment Network’ type –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requestability</a:t>
            </a:r>
            <a:r>
              <a:rPr lang="en-US" dirty="0" smtClean="0"/>
              <a:t> check of the profile will not consult the ‘Is </a:t>
            </a:r>
            <a:r>
              <a:rPr lang="en-US" dirty="0" err="1" smtClean="0"/>
              <a:t>Requestable</a:t>
            </a:r>
            <a:r>
              <a:rPr lang="en-US" dirty="0" smtClean="0"/>
              <a:t> for Resource Sharing’ policy</a:t>
            </a:r>
          </a:p>
          <a:p>
            <a:pPr lvl="1"/>
            <a:r>
              <a:rPr lang="en-US" dirty="0" smtClean="0"/>
              <a:t>Rather, it will consult the ‘Is </a:t>
            </a:r>
            <a:r>
              <a:rPr lang="en-US" dirty="0" err="1" smtClean="0"/>
              <a:t>Requestable</a:t>
            </a:r>
            <a:r>
              <a:rPr lang="en-US" dirty="0" smtClean="0"/>
              <a:t>’ policy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2167043"/>
            <a:ext cx="8281987" cy="1474322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5" y="3762428"/>
            <a:ext cx="8281987" cy="2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4044" y="752605"/>
            <a:ext cx="8376388" cy="1819907"/>
          </a:xfrm>
        </p:spPr>
        <p:txBody>
          <a:bodyPr>
            <a:normAutofit/>
          </a:bodyPr>
          <a:lstStyle/>
          <a:p>
            <a:r>
              <a:rPr lang="en-US" dirty="0" smtClean="0"/>
              <a:t>The partner can be added to a </a:t>
            </a:r>
            <a:r>
              <a:rPr lang="en-US" dirty="0" err="1" smtClean="0"/>
              <a:t>rota</a:t>
            </a:r>
            <a:r>
              <a:rPr lang="en-US" dirty="0" smtClean="0"/>
              <a:t> template, which may be automatically assigned to  borrowing requests, as per regular resource sharing  configurations</a:t>
            </a:r>
            <a:endParaRPr lang="en-US" dirty="0"/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3" y="3625662"/>
            <a:ext cx="8281987" cy="1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Use Case 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Case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use case, patron from U of W will request a resource that is managed at the Network Zone, and has items at Portland State</a:t>
            </a:r>
          </a:p>
          <a:p>
            <a:endParaRPr lang="en-US" dirty="0"/>
          </a:p>
          <a:p>
            <a:r>
              <a:rPr lang="en-US" dirty="0" smtClean="0"/>
              <a:t>The request will be for pick up </a:t>
            </a:r>
            <a:r>
              <a:rPr lang="en-US" sz="2800" b="1" dirty="0" smtClean="0">
                <a:solidFill>
                  <a:srgbClr val="0070C0"/>
                </a:solidFill>
              </a:rPr>
              <a:t>at </a:t>
            </a:r>
            <a:r>
              <a:rPr lang="en-US" sz="2800" b="1" dirty="0">
                <a:solidFill>
                  <a:srgbClr val="0070C0"/>
                </a:solidFill>
              </a:rPr>
              <a:t>Portland </a:t>
            </a:r>
            <a:r>
              <a:rPr lang="en-US" sz="2800" b="1" dirty="0" smtClean="0">
                <a:solidFill>
                  <a:srgbClr val="0070C0"/>
                </a:solidFill>
              </a:rPr>
              <a:t>State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644895"/>
          </a:xfrm>
        </p:spPr>
        <p:txBody>
          <a:bodyPr>
            <a:normAutofit/>
          </a:bodyPr>
          <a:lstStyle/>
          <a:p>
            <a:r>
              <a:rPr lang="en-US" dirty="0" smtClean="0"/>
              <a:t>The patron uses the Primo search to find a resource that  is owned by another member in the network. The search was conducted in a shared scope – for example a Network Zone scope</a:t>
            </a:r>
          </a:p>
          <a:p>
            <a:endParaRPr lang="en-US" dirty="0" smtClean="0"/>
          </a:p>
          <a:p>
            <a:r>
              <a:rPr lang="en-US" dirty="0" smtClean="0"/>
              <a:t>In our example, the patron is logged into Primo at his home institution – U of W</a:t>
            </a:r>
          </a:p>
          <a:p>
            <a:endParaRPr lang="en-US" dirty="0"/>
          </a:p>
          <a:p>
            <a:r>
              <a:rPr lang="en-US" dirty="0" smtClean="0"/>
              <a:t>The requesting patron is ‘Demo 1’ – who is a patron at U of W but </a:t>
            </a:r>
            <a:r>
              <a:rPr lang="en-US" b="1" dirty="0" smtClean="0"/>
              <a:t>not</a:t>
            </a:r>
            <a:r>
              <a:rPr lang="en-US" dirty="0" smtClean="0"/>
              <a:t> at Portland State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00" y="4673916"/>
            <a:ext cx="6833329" cy="18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29513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The request form allows a few additional pickup location options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9" y="2200047"/>
            <a:ext cx="7467600" cy="309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09" y="4972506"/>
            <a:ext cx="337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Preferred Pickup may be at </a:t>
            </a:r>
            <a:r>
              <a:rPr lang="en-US" b="1" dirty="0" smtClean="0">
                <a:solidFill>
                  <a:srgbClr val="0070C0"/>
                </a:solidFill>
              </a:rPr>
              <a:t>any</a:t>
            </a:r>
            <a:r>
              <a:rPr lang="en-US" b="1" dirty="0" smtClean="0"/>
              <a:t> institution’s library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8461" y="5214252"/>
            <a:ext cx="337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Preferred </a:t>
            </a:r>
            <a:r>
              <a:rPr lang="en-US" b="1" dirty="0" smtClean="0">
                <a:solidFill>
                  <a:srgbClr val="0070C0"/>
                </a:solidFill>
              </a:rPr>
              <a:t>Local</a:t>
            </a:r>
            <a:r>
              <a:rPr lang="en-US" b="1" dirty="0" smtClean="0"/>
              <a:t> Pickup is a library </a:t>
            </a:r>
            <a:r>
              <a:rPr lang="en-US" b="1" dirty="0" smtClean="0">
                <a:solidFill>
                  <a:srgbClr val="0070C0"/>
                </a:solidFill>
              </a:rPr>
              <a:t>at the home institution</a:t>
            </a:r>
            <a:r>
              <a:rPr lang="en-US" b="1" dirty="0" smtClean="0"/>
              <a:t>, to which the item will be sent </a:t>
            </a:r>
            <a:r>
              <a:rPr lang="en-US" b="1" dirty="0" smtClean="0">
                <a:solidFill>
                  <a:srgbClr val="0070C0"/>
                </a:solidFill>
              </a:rPr>
              <a:t>if the preferred library is not possible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3497336">
            <a:off x="2602765" y="3260396"/>
            <a:ext cx="2260120" cy="312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16200000">
            <a:off x="7067933" y="3825897"/>
            <a:ext cx="1905503" cy="815420"/>
          </a:xfrm>
          <a:prstGeom prst="bentUpArrow">
            <a:avLst>
              <a:gd name="adj1" fmla="val 23571"/>
              <a:gd name="adj2" fmla="val 22669"/>
              <a:gd name="adj3" fmla="val 28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234" y="1592369"/>
            <a:ext cx="638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‘Allow Other Library’ means that if the PSU library at Portland State cannot be the pickup location, but another library at Portland State can, then it will be used </a:t>
            </a:r>
            <a:endParaRPr lang="en-US" b="1" dirty="0"/>
          </a:p>
        </p:txBody>
      </p:sp>
      <p:sp>
        <p:nvSpPr>
          <p:cNvPr id="14" name="Bent-Up Arrow 13"/>
          <p:cNvSpPr/>
          <p:nvPr/>
        </p:nvSpPr>
        <p:spPr>
          <a:xfrm>
            <a:off x="2820258" y="4343401"/>
            <a:ext cx="2498203" cy="1541112"/>
          </a:xfrm>
          <a:prstGeom prst="bentUpArrow">
            <a:avLst>
              <a:gd name="adj1" fmla="val 23571"/>
              <a:gd name="adj2" fmla="val 22669"/>
              <a:gd name="adj3" fmla="val 28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376660" y="3682207"/>
            <a:ext cx="3260430" cy="622949"/>
          </a:xfrm>
          <a:prstGeom prst="roundRect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 placed – U of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5790995"/>
          </a:xfrm>
        </p:spPr>
        <p:txBody>
          <a:bodyPr>
            <a:normAutofit/>
          </a:bodyPr>
          <a:lstStyle/>
          <a:p>
            <a:r>
              <a:rPr lang="en-US" dirty="0" smtClean="0"/>
              <a:t>On the borrower side, we have a new resource sharing request at U of W, with a </a:t>
            </a:r>
            <a:r>
              <a:rPr lang="en-US" dirty="0" err="1" smtClean="0"/>
              <a:t>rota</a:t>
            </a:r>
            <a:r>
              <a:rPr lang="en-US" dirty="0" smtClean="0"/>
              <a:t> that includes Portland State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rota</a:t>
            </a:r>
            <a:r>
              <a:rPr lang="en-US" dirty="0" smtClean="0"/>
              <a:t> includes another ISO partner (PSU), to whom the request will be forwarded if the fulfillment network request fails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" y="1766887"/>
            <a:ext cx="7658100" cy="146685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" y="3368420"/>
            <a:ext cx="8281987" cy="17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is placed – U of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if the pickup location is not the home institution, Alma will automatically manipulate the </a:t>
            </a:r>
            <a:r>
              <a:rPr lang="en-US" dirty="0" err="1" smtClean="0"/>
              <a:t>rota</a:t>
            </a:r>
            <a:r>
              <a:rPr lang="en-US" dirty="0" smtClean="0"/>
              <a:t> so that partners that can fulfill at the preferred pickup location will be pushed up. For 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 preferred pickup location is the PSU Library at Portland State then the partner record for </a:t>
            </a:r>
            <a:r>
              <a:rPr lang="en-US" dirty="0"/>
              <a:t>the PSU Library at Portland State </a:t>
            </a:r>
            <a:r>
              <a:rPr lang="en-US" dirty="0" smtClean="0"/>
              <a:t> will be pushed up the </a:t>
            </a:r>
            <a:r>
              <a:rPr lang="en-US" dirty="0" err="1" smtClean="0"/>
              <a:t>rota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reason is that this partner is likely to be able to fulfill the request at the preferred pickup location, while requiring minimal </a:t>
            </a:r>
            <a:r>
              <a:rPr lang="en-US" dirty="0"/>
              <a:t>transit </a:t>
            </a:r>
            <a:r>
              <a:rPr lang="en-US" dirty="0" smtClean="0"/>
              <a:t>logistics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Portland </a:t>
            </a:r>
            <a:r>
              <a:rPr lang="en-US" dirty="0" smtClean="0"/>
              <a:t>State/PSU </a:t>
            </a:r>
            <a:r>
              <a:rPr lang="en-US" dirty="0"/>
              <a:t>Library </a:t>
            </a:r>
            <a:r>
              <a:rPr lang="en-US" dirty="0" smtClean="0"/>
              <a:t>partner will be identified by</a:t>
            </a:r>
          </a:p>
          <a:p>
            <a:pPr lvl="2"/>
            <a:r>
              <a:rPr lang="en-US" dirty="0" smtClean="0"/>
              <a:t>The partner institution code being the </a:t>
            </a:r>
            <a:r>
              <a:rPr lang="en-US" dirty="0"/>
              <a:t>Portland </a:t>
            </a:r>
            <a:r>
              <a:rPr lang="en-US" dirty="0" smtClean="0"/>
              <a:t>State code</a:t>
            </a:r>
          </a:p>
          <a:p>
            <a:pPr lvl="2"/>
            <a:r>
              <a:rPr lang="en-US" dirty="0" smtClean="0"/>
              <a:t>The partner holdings information being the </a:t>
            </a:r>
            <a:r>
              <a:rPr lang="en-US" dirty="0"/>
              <a:t>PSU </a:t>
            </a:r>
            <a:r>
              <a:rPr lang="en-US" dirty="0" smtClean="0"/>
              <a:t>Library code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is placed – U of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if the pickup location is not the home institution, Alma will automatically manipulate the </a:t>
            </a:r>
            <a:r>
              <a:rPr lang="en-US" dirty="0" err="1" smtClean="0"/>
              <a:t>rota</a:t>
            </a:r>
            <a:r>
              <a:rPr lang="en-US" dirty="0" smtClean="0"/>
              <a:t>. The order of preference will be: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Partners at the </a:t>
            </a:r>
            <a:r>
              <a:rPr lang="en-US" b="1" dirty="0" smtClean="0"/>
              <a:t>library of the pickup location </a:t>
            </a:r>
            <a:r>
              <a:rPr lang="en-US" dirty="0" smtClean="0"/>
              <a:t>(their Holdings Code is the preferred pickup location’s Holdings Code)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Partners at the </a:t>
            </a:r>
            <a:r>
              <a:rPr lang="en-US" b="1" dirty="0" smtClean="0"/>
              <a:t>campus </a:t>
            </a:r>
            <a:r>
              <a:rPr lang="en-US" b="1" dirty="0"/>
              <a:t>of the pickup location </a:t>
            </a:r>
            <a:r>
              <a:rPr lang="en-US" dirty="0"/>
              <a:t>(their Holdings Code is the preferred </a:t>
            </a:r>
            <a:r>
              <a:rPr lang="en-US" dirty="0" smtClean="0"/>
              <a:t>pickup location campus’ </a:t>
            </a:r>
            <a:r>
              <a:rPr lang="en-US" dirty="0"/>
              <a:t>Holdings Code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Partners at the </a:t>
            </a:r>
            <a:r>
              <a:rPr lang="en-US" b="1" dirty="0" smtClean="0"/>
              <a:t>institution of </a:t>
            </a:r>
            <a:r>
              <a:rPr lang="en-US" b="1" dirty="0"/>
              <a:t>the pickup location </a:t>
            </a:r>
            <a:r>
              <a:rPr lang="en-US" dirty="0" smtClean="0"/>
              <a:t>(their Institution Code is the preferred pickup  institution’s code)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Fulfillment Network partners that </a:t>
            </a:r>
            <a:r>
              <a:rPr lang="en-US" b="1" dirty="0" smtClean="0"/>
              <a:t>have a ‘Deliver To’ relation </a:t>
            </a:r>
            <a:r>
              <a:rPr lang="en-US" dirty="0" smtClean="0"/>
              <a:t>with the </a:t>
            </a:r>
            <a:r>
              <a:rPr lang="en-US" dirty="0"/>
              <a:t>preferred pickup  </a:t>
            </a:r>
            <a:r>
              <a:rPr lang="en-US" dirty="0" smtClean="0"/>
              <a:t>institution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members, as organized on the </a:t>
            </a:r>
            <a:r>
              <a:rPr lang="en-US" dirty="0" err="1" smtClean="0"/>
              <a:t>rota</a:t>
            </a:r>
            <a:r>
              <a:rPr lang="en-US" dirty="0" smtClean="0"/>
              <a:t> template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 Managed – Portland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098795"/>
          </a:xfrm>
        </p:spPr>
        <p:txBody>
          <a:bodyPr/>
          <a:lstStyle/>
          <a:p>
            <a:r>
              <a:rPr lang="en-US" dirty="0" smtClean="0"/>
              <a:t>The linked account has been created for patron Demo1 at Portland State, and a </a:t>
            </a:r>
            <a:r>
              <a:rPr lang="en-US" b="1" dirty="0" smtClean="0"/>
              <a:t>hold request </a:t>
            </a:r>
            <a:r>
              <a:rPr lang="en-US" dirty="0" smtClean="0"/>
              <a:t>has been created</a:t>
            </a:r>
            <a:endParaRPr lang="en-US" dirty="0"/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7" y="4329371"/>
            <a:ext cx="8281987" cy="20822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1206009" y="4648200"/>
            <a:ext cx="444500" cy="2159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38969" y="5370512"/>
            <a:ext cx="202500" cy="4191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0469" y="4864100"/>
            <a:ext cx="202500" cy="4191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7" y="1690301"/>
            <a:ext cx="7713662" cy="24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following slides present a process for </a:t>
            </a:r>
            <a:r>
              <a:rPr lang="en-US" dirty="0" smtClean="0"/>
              <a:t>an automated </a:t>
            </a:r>
            <a:r>
              <a:rPr lang="en-US" smtClean="0"/>
              <a:t>fulfillment </a:t>
            </a:r>
            <a:r>
              <a:rPr lang="en-US" smtClean="0"/>
              <a:t>network.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features described in these slides are available as of June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is Managed – Portland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is picked off the shelf and put on hold shelf at PSU library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8" y="1448063"/>
            <a:ext cx="8281987" cy="35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– U of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request is placed on the hold shelf by Portland State, it is considered complete at U of W</a:t>
            </a:r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977433"/>
            <a:ext cx="8469645" cy="16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Management - Portland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rest of the process is a fulfillment network loan. Portland state will loan the item to the U of W patron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4" y="1622425"/>
            <a:ext cx="721995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90" y="3495603"/>
            <a:ext cx="6081684" cy="30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Management - Portland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item return will have it </a:t>
            </a:r>
            <a:r>
              <a:rPr lang="en-US" dirty="0" err="1" smtClean="0"/>
              <a:t>reshelved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617211"/>
            <a:ext cx="8281987" cy="28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Use Case 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Case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use case, patron from U of W will request a resource that is managed at the Network Zone, and has items at Portland State</a:t>
            </a:r>
          </a:p>
          <a:p>
            <a:endParaRPr lang="en-US" dirty="0"/>
          </a:p>
          <a:p>
            <a:r>
              <a:rPr lang="en-US" dirty="0" smtClean="0"/>
              <a:t>The request will be for pick up </a:t>
            </a:r>
            <a:r>
              <a:rPr lang="en-US" sz="2800" b="1" dirty="0" smtClean="0">
                <a:solidFill>
                  <a:srgbClr val="0070C0"/>
                </a:solidFill>
              </a:rPr>
              <a:t>at U of W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644895"/>
          </a:xfrm>
        </p:spPr>
        <p:txBody>
          <a:bodyPr>
            <a:normAutofit/>
          </a:bodyPr>
          <a:lstStyle/>
          <a:p>
            <a:r>
              <a:rPr lang="en-US" dirty="0" smtClean="0"/>
              <a:t>The patron uses the Primo search to find a resource that  is owned by another member in the network. The search was conducted in a shared scope – for example a Network Zone scope</a:t>
            </a:r>
          </a:p>
          <a:p>
            <a:endParaRPr lang="en-US" dirty="0" smtClean="0"/>
          </a:p>
          <a:p>
            <a:r>
              <a:rPr lang="en-US" dirty="0" smtClean="0"/>
              <a:t>In our example, the patron is logged into Primo at his home institution – U of W</a:t>
            </a:r>
          </a:p>
          <a:p>
            <a:endParaRPr lang="en-US" dirty="0"/>
          </a:p>
          <a:p>
            <a:r>
              <a:rPr lang="en-US" dirty="0" smtClean="0"/>
              <a:t>The requesting patron is ‘Demo 2’ – who is a patron at U of W but </a:t>
            </a:r>
            <a:r>
              <a:rPr lang="en-US" b="1" dirty="0" smtClean="0"/>
              <a:t>not</a:t>
            </a:r>
            <a:r>
              <a:rPr lang="en-US" dirty="0" smtClean="0"/>
              <a:t> at Portland State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10" y="4687798"/>
            <a:ext cx="8189619" cy="16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9" y="2078665"/>
            <a:ext cx="821055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29513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The request form will be used to request pickup at a library of the home institution – U of W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952408" y="3088465"/>
            <a:ext cx="3660566" cy="837595"/>
          </a:xfrm>
          <a:prstGeom prst="roundRect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 placed – U of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83" y="932605"/>
            <a:ext cx="8282085" cy="5790995"/>
          </a:xfrm>
        </p:spPr>
        <p:txBody>
          <a:bodyPr>
            <a:normAutofit/>
          </a:bodyPr>
          <a:lstStyle/>
          <a:p>
            <a:r>
              <a:rPr lang="en-US" dirty="0" smtClean="0"/>
              <a:t>On the borrower side, we have a new resource sharing request at U of W, with a </a:t>
            </a:r>
            <a:r>
              <a:rPr lang="en-US" dirty="0" err="1" smtClean="0"/>
              <a:t>rota</a:t>
            </a:r>
            <a:r>
              <a:rPr lang="en-US" dirty="0" smtClean="0"/>
              <a:t> that includes Portland State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rota</a:t>
            </a:r>
            <a:r>
              <a:rPr lang="en-US" dirty="0" smtClean="0"/>
              <a:t> includes another ISO partner (PSU), to whom the request will be forwarded if the fulfillment network request fails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" y="3368420"/>
            <a:ext cx="8281987" cy="175919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8" y="1833579"/>
            <a:ext cx="8718894" cy="12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 Managed – Portland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098795"/>
          </a:xfrm>
        </p:spPr>
        <p:txBody>
          <a:bodyPr/>
          <a:lstStyle/>
          <a:p>
            <a:r>
              <a:rPr lang="en-US" dirty="0" smtClean="0"/>
              <a:t>The linked account has been created for patron Demo2 at Portland State, and a </a:t>
            </a:r>
            <a:r>
              <a:rPr lang="en-US" b="1" dirty="0" smtClean="0"/>
              <a:t>hold request </a:t>
            </a:r>
            <a:r>
              <a:rPr lang="en-US" dirty="0" smtClean="0"/>
              <a:t>has been created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06009" y="4648200"/>
            <a:ext cx="444500" cy="2159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38969" y="5370512"/>
            <a:ext cx="202500" cy="4191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0469" y="4864100"/>
            <a:ext cx="202500" cy="4191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7" y="1690301"/>
            <a:ext cx="7713662" cy="2479656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5" y="4268694"/>
            <a:ext cx="8281987" cy="20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</a:p>
          <a:p>
            <a:r>
              <a:rPr lang="en-US" dirty="0" smtClean="0"/>
              <a:t>Configuration </a:t>
            </a:r>
          </a:p>
          <a:p>
            <a:r>
              <a:rPr lang="en-US" dirty="0" smtClean="0"/>
              <a:t>Workflow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is Managed – Portland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item is picked off the shelf and </a:t>
            </a:r>
            <a:r>
              <a:rPr lang="en-US" dirty="0" err="1" smtClean="0"/>
              <a:t>wanded</a:t>
            </a:r>
            <a:r>
              <a:rPr lang="en-US" dirty="0" smtClean="0"/>
              <a:t> in, it is put in transit to the pickup location at U of W </a:t>
            </a:r>
            <a:endParaRPr lang="en-US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8" y="2443706"/>
            <a:ext cx="8281987" cy="33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is Managed – </a:t>
            </a:r>
            <a:r>
              <a:rPr lang="en-US" dirty="0" smtClean="0"/>
              <a:t>U of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request is received at U of W, it is put on hold shelf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8" y="1239081"/>
            <a:ext cx="7572375" cy="23812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8" y="3878359"/>
            <a:ext cx="8281987" cy="25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is Managed – U of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requested item is on hold shelf, the borrowing request is considered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2389060"/>
            <a:ext cx="8281987" cy="22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is </a:t>
            </a:r>
            <a:r>
              <a:rPr lang="en-US" dirty="0"/>
              <a:t>Managed – </a:t>
            </a:r>
            <a:r>
              <a:rPr lang="en-US" dirty="0" smtClean="0"/>
              <a:t>U of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item is then loaned to the U of W patron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257413"/>
            <a:ext cx="8281987" cy="332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4" y="4943513"/>
            <a:ext cx="8202612" cy="7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</a:t>
            </a:r>
            <a:r>
              <a:rPr lang="en-US" dirty="0"/>
              <a:t>is Managed – </a:t>
            </a:r>
            <a:r>
              <a:rPr lang="en-US" dirty="0" smtClean="0"/>
              <a:t>U of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item is then returned by the U of W patron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1" y="1539875"/>
            <a:ext cx="8639175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7" y="3666398"/>
            <a:ext cx="84582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38" y="5392871"/>
            <a:ext cx="8183562" cy="9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is Managed </a:t>
            </a:r>
            <a:r>
              <a:rPr lang="en-US" dirty="0" smtClean="0"/>
              <a:t>– Portland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is received back at Portland State and is </a:t>
            </a:r>
            <a:r>
              <a:rPr lang="en-US" dirty="0" err="1" smtClean="0"/>
              <a:t>reshelved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6" y="1611312"/>
            <a:ext cx="79248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Use Case III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Case III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use case, patron from U of W will request a resource that is managed at the Network Zone, and has items at Portland State</a:t>
            </a:r>
          </a:p>
          <a:p>
            <a:endParaRPr lang="en-US" dirty="0"/>
          </a:p>
          <a:p>
            <a:r>
              <a:rPr lang="en-US" dirty="0" smtClean="0"/>
              <a:t>The request will be rejected by </a:t>
            </a:r>
            <a:r>
              <a:rPr lang="en-US" dirty="0"/>
              <a:t>Portland </a:t>
            </a:r>
            <a:r>
              <a:rPr lang="en-US" dirty="0" smtClean="0"/>
              <a:t>State, and will continue on in the </a:t>
            </a:r>
            <a:r>
              <a:rPr lang="en-US" dirty="0" err="1" smtClean="0"/>
              <a:t>rota</a:t>
            </a:r>
            <a:r>
              <a:rPr lang="en-US" dirty="0" smtClean="0"/>
              <a:t> to next partners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the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841495"/>
          </a:xfrm>
        </p:spPr>
        <p:txBody>
          <a:bodyPr/>
          <a:lstStyle/>
          <a:p>
            <a:r>
              <a:rPr lang="en-US" dirty="0" smtClean="0"/>
              <a:t>The request will be placed as in the previous use cases, and created as a hold request at Portland State</a:t>
            </a:r>
          </a:p>
          <a:p>
            <a:r>
              <a:rPr lang="en-US" dirty="0" smtClean="0"/>
              <a:t>On the borrower side (U of W), the request is a resource sharing request that has been sent to the Portland State Fulfillment Network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04" y="2812162"/>
            <a:ext cx="6801579" cy="2256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57" y="4254350"/>
            <a:ext cx="7184167" cy="20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Rejecting the </a:t>
            </a:r>
            <a:r>
              <a:rPr lang="en-US" dirty="0"/>
              <a:t>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Lender side (Portland State) the request is a hold request</a:t>
            </a:r>
          </a:p>
          <a:p>
            <a:endParaRPr lang="en-US" dirty="0"/>
          </a:p>
          <a:p>
            <a:r>
              <a:rPr lang="en-US" dirty="0" smtClean="0"/>
              <a:t>The staff at Portland State may decide to cancel the request (for example because the item is not on the shelf)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04" y="2981093"/>
            <a:ext cx="8201025" cy="2554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629" y="3762300"/>
            <a:ext cx="6286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 is Activated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cause the </a:t>
            </a:r>
            <a:r>
              <a:rPr lang="en-US" dirty="0" err="1" smtClean="0"/>
              <a:t>rota</a:t>
            </a:r>
            <a:r>
              <a:rPr lang="en-US" dirty="0" smtClean="0"/>
              <a:t> on the borrower side to move on to the next partner in the </a:t>
            </a:r>
            <a:r>
              <a:rPr lang="en-US" dirty="0" err="1" smtClean="0"/>
              <a:t>rota</a:t>
            </a:r>
            <a:r>
              <a:rPr lang="en-US" dirty="0" smtClean="0"/>
              <a:t>, which may be another fulfillment network partner, or an ISO partner 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0" y="2603588"/>
            <a:ext cx="7488209" cy="33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 is Activated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352168"/>
            <a:ext cx="8281987" cy="2328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14044" y="752605"/>
            <a:ext cx="8282085" cy="552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will cause the </a:t>
            </a:r>
            <a:r>
              <a:rPr lang="en-US" dirty="0" err="1" smtClean="0"/>
              <a:t>rota</a:t>
            </a:r>
            <a:r>
              <a:rPr lang="en-US" dirty="0" smtClean="0"/>
              <a:t> on the borrower side to move on to the next partner in the </a:t>
            </a:r>
            <a:r>
              <a:rPr lang="en-US" dirty="0" err="1" smtClean="0"/>
              <a:t>rota</a:t>
            </a:r>
            <a:r>
              <a:rPr lang="en-US" dirty="0" smtClean="0"/>
              <a:t>, which may be another fulfillment network partner, or an ISO partner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request will be fulfilled by another partner on the </a:t>
            </a:r>
            <a:r>
              <a:rPr lang="en-US" dirty="0" err="1" smtClean="0"/>
              <a:t>rota</a:t>
            </a:r>
            <a:r>
              <a:rPr lang="en-US" dirty="0" smtClean="0"/>
              <a:t> 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Moshe.shechter@exlibrisgroup.com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Automated Fulfillment Network is based on the following concepts</a:t>
            </a:r>
          </a:p>
          <a:p>
            <a:pPr lvl="1"/>
            <a:r>
              <a:rPr lang="en-US" sz="2400" dirty="0" smtClean="0"/>
              <a:t>The patron places </a:t>
            </a:r>
            <a:r>
              <a:rPr lang="en-US" sz="2400" b="1" dirty="0" smtClean="0"/>
              <a:t>a resource sharing </a:t>
            </a:r>
            <a:r>
              <a:rPr lang="en-US" sz="2400" dirty="0" smtClean="0"/>
              <a:t>request</a:t>
            </a:r>
          </a:p>
          <a:p>
            <a:pPr lvl="2"/>
            <a:r>
              <a:rPr lang="en-US" dirty="0" smtClean="0"/>
              <a:t>Patron does not have to select the potential lender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patron request form is the same form as the classic Alma resource sharing request form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request is placed from a Network Zone search scope, either in Alma or in Primo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pickup location options include libraries at all of the other fulfillment network members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request is forwarded to the fulfillment network member via the normal </a:t>
            </a:r>
            <a:r>
              <a:rPr lang="en-US" sz="2400" dirty="0" err="1"/>
              <a:t>rota</a:t>
            </a:r>
            <a:r>
              <a:rPr lang="en-US" sz="2400" dirty="0"/>
              <a:t> mechanism on the borrower </a:t>
            </a:r>
            <a:r>
              <a:rPr lang="en-US" sz="2400" dirty="0" smtClean="0"/>
              <a:t>side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Once the request is forwarded to the fulfillment network partner, it is handled as a regular hold request on the lender side </a:t>
            </a:r>
          </a:p>
          <a:p>
            <a:pPr lvl="1"/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1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Automated Fulfillment Network is based on the following concepts</a:t>
            </a:r>
          </a:p>
          <a:p>
            <a:pPr lvl="1"/>
            <a:r>
              <a:rPr lang="en-US" dirty="0"/>
              <a:t>The fulfillment network members are defined as resource sharing partners, and use locate profiles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 lender fails to fulfill the request, it is forwarded to the next partner in the </a:t>
            </a:r>
            <a:r>
              <a:rPr lang="en-US" dirty="0" err="1" smtClean="0"/>
              <a:t>rota</a:t>
            </a:r>
            <a:r>
              <a:rPr lang="en-US" dirty="0" smtClean="0"/>
              <a:t>, as a standard resource sharing request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rota</a:t>
            </a:r>
            <a:r>
              <a:rPr lang="en-US" dirty="0" smtClean="0"/>
              <a:t> may be hybrid, i.e. include both fulfillment network partners and classic resource sharing (ILL)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setup of a fulfillment network (i.e. list of fulfillment network members) is required for the process to work</a:t>
            </a:r>
          </a:p>
          <a:p>
            <a:endParaRPr lang="en-US" dirty="0"/>
          </a:p>
          <a:p>
            <a:r>
              <a:rPr lang="en-US" dirty="0" smtClean="0"/>
              <a:t>In addition, the workflow is based on a shared discovery, i.e. a Network Zone Primo search scope or a Primo shared by multiple institutions that is achieved by any  other type of Primo configuration. </a:t>
            </a:r>
          </a:p>
          <a:p>
            <a:endParaRPr lang="en-US" dirty="0"/>
          </a:p>
          <a:p>
            <a:r>
              <a:rPr lang="en-US" dirty="0" smtClean="0"/>
              <a:t>The request must be placed from that shared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institution is defined as a Fulfillment Network member, it will have an option to define partners with the type ‘Fulfillment Network’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2" y="2058330"/>
            <a:ext cx="8281987" cy="1769916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2" y="4355053"/>
            <a:ext cx="8281987" cy="15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10144</TotalTime>
  <Words>1620</Words>
  <Application>Microsoft Office PowerPoint</Application>
  <PresentationFormat>On-screen Show (4:3)</PresentationFormat>
  <Paragraphs>208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1_Ex Libris_Main Theme</vt:lpstr>
      <vt:lpstr>2_Ex Libris Orange</vt:lpstr>
      <vt:lpstr>3_Ex Libris Blue</vt:lpstr>
      <vt:lpstr>4_Ex Libris Red</vt:lpstr>
      <vt:lpstr>Automated Fulfillment Network</vt:lpstr>
      <vt:lpstr>PowerPoint Presentation</vt:lpstr>
      <vt:lpstr>PowerPoint Presentation</vt:lpstr>
      <vt:lpstr>Concepts</vt:lpstr>
      <vt:lpstr>Concepts</vt:lpstr>
      <vt:lpstr>Concepts</vt:lpstr>
      <vt:lpstr>Configuration</vt:lpstr>
      <vt:lpstr>Fulfillment Network </vt:lpstr>
      <vt:lpstr>Partners</vt:lpstr>
      <vt:lpstr>Locate Profile</vt:lpstr>
      <vt:lpstr>Rota Template</vt:lpstr>
      <vt:lpstr>Workflow – Use Case I</vt:lpstr>
      <vt:lpstr>User Case I</vt:lpstr>
      <vt:lpstr>Primo Search</vt:lpstr>
      <vt:lpstr>Primo Search</vt:lpstr>
      <vt:lpstr>Request is placed – U of W</vt:lpstr>
      <vt:lpstr>Request is placed – U of W</vt:lpstr>
      <vt:lpstr>Request is placed – U of W</vt:lpstr>
      <vt:lpstr>Request is Managed – Portland State</vt:lpstr>
      <vt:lpstr>Request is Managed – Portland State</vt:lpstr>
      <vt:lpstr>Request – U of W</vt:lpstr>
      <vt:lpstr>Loan Management - Portland State</vt:lpstr>
      <vt:lpstr>Loan Management - Portland State</vt:lpstr>
      <vt:lpstr>Workflow – Use Case II</vt:lpstr>
      <vt:lpstr>User Case II</vt:lpstr>
      <vt:lpstr>Primo Search</vt:lpstr>
      <vt:lpstr>Primo Search</vt:lpstr>
      <vt:lpstr>Request is placed – U of W</vt:lpstr>
      <vt:lpstr>Request is Managed – Portland State</vt:lpstr>
      <vt:lpstr>Request is Managed – Portland State</vt:lpstr>
      <vt:lpstr>Request is Managed – U of W</vt:lpstr>
      <vt:lpstr>Request is Managed – U of W</vt:lpstr>
      <vt:lpstr>Loan is Managed – U of W</vt:lpstr>
      <vt:lpstr>Loan is Managed – U of W</vt:lpstr>
      <vt:lpstr>Loan is Managed – Portland State</vt:lpstr>
      <vt:lpstr>Workflow – Use Case III</vt:lpstr>
      <vt:lpstr>User Case III</vt:lpstr>
      <vt:lpstr>Placing the Request</vt:lpstr>
      <vt:lpstr>Rejecting the Request</vt:lpstr>
      <vt:lpstr>Rota is Activated</vt:lpstr>
      <vt:lpstr>Rota is Activated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Moshe Shechter</cp:lastModifiedBy>
  <cp:revision>350</cp:revision>
  <dcterms:created xsi:type="dcterms:W3CDTF">2015-04-14T20:14:13Z</dcterms:created>
  <dcterms:modified xsi:type="dcterms:W3CDTF">2017-04-30T09:29:57Z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