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89" r:id="rId2"/>
    <p:sldMasterId id="2147483800" r:id="rId3"/>
    <p:sldMasterId id="2147483951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7" r:id="rId6"/>
    <p:sldId id="259" r:id="rId7"/>
    <p:sldId id="258" r:id="rId8"/>
    <p:sldId id="260" r:id="rId9"/>
    <p:sldId id="261" r:id="rId10"/>
    <p:sldId id="263" r:id="rId11"/>
    <p:sldId id="262" r:id="rId12"/>
    <p:sldId id="264" r:id="rId13"/>
    <p:sldId id="265" r:id="rId14"/>
    <p:sldId id="268" r:id="rId15"/>
    <p:sldId id="266" r:id="rId16"/>
    <p:sldId id="267" r:id="rId17"/>
    <p:sldId id="269" r:id="rId18"/>
    <p:sldId id="271" r:id="rId19"/>
    <p:sldId id="270" r:id="rId20"/>
    <p:sldId id="272" r:id="rId21"/>
    <p:sldId id="273" r:id="rId22"/>
    <p:sldId id="274" r:id="rId23"/>
    <p:sldId id="276" r:id="rId24"/>
    <p:sldId id="277" r:id="rId25"/>
    <p:sldId id="275" r:id="rId26"/>
    <p:sldId id="278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2E9A456-2F12-4FB3-A7E0-AB190F5BC832}">
          <p14:sldIdLst>
            <p14:sldId id="256"/>
            <p14:sldId id="257"/>
            <p14:sldId id="259"/>
            <p14:sldId id="258"/>
            <p14:sldId id="260"/>
            <p14:sldId id="261"/>
            <p14:sldId id="263"/>
            <p14:sldId id="262"/>
            <p14:sldId id="264"/>
            <p14:sldId id="265"/>
            <p14:sldId id="268"/>
            <p14:sldId id="266"/>
            <p14:sldId id="267"/>
            <p14:sldId id="269"/>
            <p14:sldId id="271"/>
            <p14:sldId id="270"/>
            <p14:sldId id="272"/>
            <p14:sldId id="273"/>
            <p14:sldId id="274"/>
            <p14:sldId id="276"/>
            <p14:sldId id="277"/>
            <p14:sldId id="275"/>
            <p14:sldId id="278"/>
            <p14:sldId id="279"/>
          </p14:sldIdLst>
        </p14:section>
        <p14:section name="Untitled Section" id="{4561626D-E359-4827-BD3D-15ECACA44AB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4326"/>
    <a:srgbClr val="F0AFA2"/>
    <a:srgbClr val="EEA89A"/>
    <a:srgbClr val="F8DAD4"/>
    <a:srgbClr val="F5CBC3"/>
    <a:srgbClr val="F0B2A6"/>
    <a:srgbClr val="313133"/>
    <a:srgbClr val="003466"/>
    <a:srgbClr val="EE3A43"/>
    <a:srgbClr val="7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8" autoAdjust="0"/>
    <p:restoredTop sz="94605" autoAdjust="0"/>
  </p:normalViewPr>
  <p:slideViewPr>
    <p:cSldViewPr snapToGrid="0" showGuides="1">
      <p:cViewPr varScale="1">
        <p:scale>
          <a:sx n="85" d="100"/>
          <a:sy n="85" d="100"/>
        </p:scale>
        <p:origin x="432" y="90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1626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226F-8ED5-495D-A17F-2CD75E10BF0C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4FF8-6ED0-4190-AEBB-5AD258308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3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BA45-5BA8-4098-BC1A-EE8A5C9DAADA}" type="datetimeFigureOut">
              <a:rPr lang="en-US" smtClean="0"/>
              <a:t>5/24/2017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CF67-2B39-4494-9A46-CAA40423D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6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998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423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" b="59"/>
          <a:stretch/>
        </p:blipFill>
        <p:spPr>
          <a:xfrm>
            <a:off x="528772" y="1951463"/>
            <a:ext cx="2568370" cy="2553630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" b="74"/>
          <a:stretch/>
        </p:blipFill>
        <p:spPr>
          <a:xfrm>
            <a:off x="7198491" y="252381"/>
            <a:ext cx="1380743" cy="1374370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7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" b="1"/>
          <a:stretch/>
        </p:blipFill>
        <p:spPr>
          <a:xfrm>
            <a:off x="0" y="-1"/>
            <a:ext cx="9144000" cy="6579735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 b="2"/>
          <a:stretch/>
        </p:blipFill>
        <p:spPr>
          <a:xfrm>
            <a:off x="0" y="-2"/>
            <a:ext cx="9143999" cy="6579737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10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7"/>
          <a:stretch/>
        </p:blipFill>
        <p:spPr bwMode="auto">
          <a:xfrm>
            <a:off x="0" y="0"/>
            <a:ext cx="9144000" cy="66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10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3890" r="3139" b="-13"/>
          <a:stretch/>
        </p:blipFill>
        <p:spPr bwMode="auto">
          <a:xfrm>
            <a:off x="786" y="0"/>
            <a:ext cx="9143213" cy="657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905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" b="-13"/>
          <a:stretch/>
        </p:blipFill>
        <p:spPr bwMode="auto">
          <a:xfrm>
            <a:off x="0" y="0"/>
            <a:ext cx="9143999" cy="591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485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" b="-30"/>
          <a:stretch/>
        </p:blipFill>
        <p:spPr bwMode="auto">
          <a:xfrm>
            <a:off x="0" y="0"/>
            <a:ext cx="9144000" cy="610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913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1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6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6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" b="-13"/>
          <a:stretch/>
        </p:blipFill>
        <p:spPr bwMode="auto">
          <a:xfrm>
            <a:off x="0" y="0"/>
            <a:ext cx="9143999" cy="591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485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61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r="-4" b="-1"/>
          <a:stretch/>
        </p:blipFill>
        <p:spPr bwMode="auto">
          <a:xfrm>
            <a:off x="0" y="1"/>
            <a:ext cx="9144000" cy="636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2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2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5" t="18480" r="7880" b="19"/>
          <a:stretch/>
        </p:blipFill>
        <p:spPr bwMode="auto">
          <a:xfrm>
            <a:off x="786" y="0"/>
            <a:ext cx="9143214" cy="638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 rot="15464397">
            <a:off x="5294931" y="13784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2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/>
        </p:blipFill>
        <p:spPr bwMode="auto">
          <a:xfrm>
            <a:off x="-831" y="0"/>
            <a:ext cx="9144831" cy="63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 rot="15464397">
            <a:off x="4967853" y="1201733"/>
            <a:ext cx="7312509" cy="2891963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14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31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476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36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97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476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7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19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85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954537"/>
            <a:ext cx="2560056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197654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3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1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4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28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7"/>
          <a:stretch/>
        </p:blipFill>
        <p:spPr bwMode="auto">
          <a:xfrm>
            <a:off x="0" y="0"/>
            <a:ext cx="9144000" cy="66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138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3890" r="3139" b="-13"/>
          <a:stretch/>
        </p:blipFill>
        <p:spPr bwMode="auto">
          <a:xfrm>
            <a:off x="786" y="0"/>
            <a:ext cx="9143213" cy="657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830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0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r="-4" b="-1"/>
          <a:stretch/>
        </p:blipFill>
        <p:spPr bwMode="auto">
          <a:xfrm>
            <a:off x="0" y="1"/>
            <a:ext cx="9144000" cy="636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67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r="-4" b="-1"/>
          <a:stretch/>
        </p:blipFill>
        <p:spPr bwMode="auto">
          <a:xfrm>
            <a:off x="0" y="1"/>
            <a:ext cx="9144000" cy="636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91421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91421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79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91421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79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45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93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9" y="195453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402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13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" b="-5503"/>
          <a:stretch/>
        </p:blipFill>
        <p:spPr bwMode="auto">
          <a:xfrm>
            <a:off x="0" y="0"/>
            <a:ext cx="9144000" cy="610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91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t="-1" r="2229" b="-1"/>
          <a:stretch/>
        </p:blipFill>
        <p:spPr bwMode="auto">
          <a:xfrm>
            <a:off x="0" y="-1"/>
            <a:ext cx="9143999" cy="657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3"/>
            <a:ext cx="1606122" cy="668633"/>
          </a:xfrm>
          <a:prstGeom prst="rect">
            <a:avLst/>
          </a:prstGeom>
        </p:spPr>
      </p:pic>
      <p:sp>
        <p:nvSpPr>
          <p:cNvPr id="12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 b="2"/>
          <a:stretch/>
        </p:blipFill>
        <p:spPr>
          <a:xfrm>
            <a:off x="0" y="-2"/>
            <a:ext cx="9143999" cy="6579737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3"/>
            <a:ext cx="1606122" cy="668633"/>
          </a:xfrm>
          <a:prstGeom prst="rect">
            <a:avLst/>
          </a:prstGeom>
        </p:spPr>
      </p:pic>
      <p:sp>
        <p:nvSpPr>
          <p:cNvPr id="12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237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5" t="8340" r="11295" b="-30"/>
          <a:stretch/>
        </p:blipFill>
        <p:spPr bwMode="auto">
          <a:xfrm>
            <a:off x="-7980" y="1"/>
            <a:ext cx="9144000" cy="687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3"/>
            <a:ext cx="1606122" cy="668633"/>
          </a:xfrm>
          <a:prstGeom prst="rect">
            <a:avLst/>
          </a:prstGeom>
        </p:spPr>
      </p:pic>
      <p:sp>
        <p:nvSpPr>
          <p:cNvPr id="12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237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7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" b="183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27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30287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24108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3689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52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/>
        </p:blipFill>
        <p:spPr bwMode="auto">
          <a:xfrm>
            <a:off x="-831" y="0"/>
            <a:ext cx="9144831" cy="63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 rot="15464397">
            <a:off x="4967853" y="1201733"/>
            <a:ext cx="7312509" cy="2891963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36898"/>
            <a:ext cx="1606122" cy="668633"/>
          </a:xfrm>
          <a:prstGeom prst="rect">
            <a:avLst/>
          </a:prstGeom>
        </p:spPr>
      </p:pic>
      <p:sp>
        <p:nvSpPr>
          <p:cNvPr id="11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30287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24108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35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910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DA4326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90" y="1954537"/>
            <a:ext cx="2568133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229061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67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DA432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5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414045" y="46060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131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21" y="204731"/>
            <a:ext cx="1489700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5106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" b="1"/>
          <a:stretch/>
        </p:blipFill>
        <p:spPr>
          <a:xfrm>
            <a:off x="0" y="-1"/>
            <a:ext cx="9144000" cy="6579735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110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09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" t="14664" r="17072" b="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110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09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/>
        </p:blipFill>
        <p:spPr bwMode="auto">
          <a:xfrm>
            <a:off x="-831" y="0"/>
            <a:ext cx="9144831" cy="63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 rot="15464397">
            <a:off x="4967853" y="1201733"/>
            <a:ext cx="7312509" cy="2891963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A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A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89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3" t="7165" b="25"/>
          <a:stretch/>
        </p:blipFill>
        <p:spPr bwMode="auto">
          <a:xfrm>
            <a:off x="786" y="0"/>
            <a:ext cx="9143214" cy="638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 rot="15464397">
            <a:off x="5122213" y="1449555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A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548"/>
          <a:stretch/>
        </p:blipFill>
        <p:spPr bwMode="auto">
          <a:xfrm>
            <a:off x="786" y="0"/>
            <a:ext cx="9143214" cy="638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9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/>
        </p:blipFill>
        <p:spPr bwMode="auto">
          <a:xfrm>
            <a:off x="-831" y="0"/>
            <a:ext cx="9144831" cy="63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 rot="15464397">
            <a:off x="4967853" y="1201733"/>
            <a:ext cx="7312509" cy="2891963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9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72" r:id="rId3"/>
    <p:sldLayoutId id="2147483963" r:id="rId4"/>
    <p:sldLayoutId id="2147483718" r:id="rId5"/>
    <p:sldLayoutId id="2147483964" r:id="rId6"/>
    <p:sldLayoutId id="2147483965" r:id="rId7"/>
    <p:sldLayoutId id="2147483967" r:id="rId8"/>
    <p:sldLayoutId id="2147483968" r:id="rId9"/>
    <p:sldLayoutId id="2147483720" r:id="rId10"/>
    <p:sldLayoutId id="2147483869" r:id="rId11"/>
    <p:sldLayoutId id="2147483728" r:id="rId12"/>
    <p:sldLayoutId id="2147483730" r:id="rId13"/>
    <p:sldLayoutId id="2147483876" r:id="rId14"/>
    <p:sldLayoutId id="2147483820" r:id="rId15"/>
    <p:sldLayoutId id="2147483925" r:id="rId16"/>
    <p:sldLayoutId id="2147483969" r:id="rId17"/>
    <p:sldLayoutId id="2147483971" r:id="rId18"/>
    <p:sldLayoutId id="2147483980" r:id="rId19"/>
    <p:sldLayoutId id="2147483924" r:id="rId20"/>
    <p:sldLayoutId id="2147483973" r:id="rId21"/>
    <p:sldLayoutId id="2147483974" r:id="rId22"/>
    <p:sldLayoutId id="2147483975" r:id="rId23"/>
    <p:sldLayoutId id="2147483976" r:id="rId24"/>
    <p:sldLayoutId id="2147483977" r:id="rId25"/>
    <p:sldLayoutId id="2147483978" r:id="rId26"/>
    <p:sldLayoutId id="2147483979" r:id="rId27"/>
    <p:sldLayoutId id="2147483966" r:id="rId2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791" r:id="rId3"/>
    <p:sldLayoutId id="2147483870" r:id="rId4"/>
    <p:sldLayoutId id="2147483793" r:id="rId5"/>
    <p:sldLayoutId id="2147483795" r:id="rId6"/>
    <p:sldLayoutId id="2147483836" r:id="rId7"/>
    <p:sldLayoutId id="2147483903" r:id="rId8"/>
    <p:sldLayoutId id="2147483985" r:id="rId9"/>
    <p:sldLayoutId id="2147483986" r:id="rId10"/>
    <p:sldLayoutId id="2147483888" r:id="rId11"/>
    <p:sldLayoutId id="214748398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987" r:id="rId2"/>
    <p:sldLayoutId id="2147483988" r:id="rId3"/>
    <p:sldLayoutId id="2147483802" r:id="rId4"/>
    <p:sldLayoutId id="2147483811" r:id="rId5"/>
    <p:sldLayoutId id="2147483804" r:id="rId6"/>
    <p:sldLayoutId id="2147483806" r:id="rId7"/>
    <p:sldLayoutId id="2147483837" r:id="rId8"/>
    <p:sldLayoutId id="2147483904" r:id="rId9"/>
    <p:sldLayoutId id="2147483808" r:id="rId10"/>
    <p:sldLayoutId id="2147483989" r:id="rId11"/>
    <p:sldLayoutId id="2147483990" r:id="rId12"/>
    <p:sldLayoutId id="2147483894" r:id="rId13"/>
    <p:sldLayoutId id="2147483991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 smtClean="0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2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94" r:id="rId2"/>
    <p:sldLayoutId id="2147483953" r:id="rId3"/>
    <p:sldLayoutId id="2147483954" r:id="rId4"/>
    <p:sldLayoutId id="2147483956" r:id="rId5"/>
    <p:sldLayoutId id="2147483957" r:id="rId6"/>
    <p:sldLayoutId id="2147483958" r:id="rId7"/>
    <p:sldLayoutId id="2147483997" r:id="rId8"/>
    <p:sldLayoutId id="2147483998" r:id="rId9"/>
    <p:sldLayoutId id="2147483995" r:id="rId10"/>
    <p:sldLayoutId id="2147483960" r:id="rId11"/>
    <p:sldLayoutId id="214748399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Funds in Resource Sharing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5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r>
              <a:rPr lang="en-US" dirty="0"/>
              <a:t> - Encumbrance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addition, funds will appear :</a:t>
            </a:r>
          </a:p>
          <a:p>
            <a:pPr lvl="1"/>
            <a:r>
              <a:rPr lang="en-US" sz="2400" dirty="0" smtClean="0"/>
              <a:t>If the funds’ ‘Available For’ is the institution</a:t>
            </a:r>
          </a:p>
          <a:p>
            <a:pPr marL="457200" lvl="1" indent="0">
              <a:buNone/>
            </a:pPr>
            <a:r>
              <a:rPr lang="en-US" sz="2400" dirty="0" smtClean="0"/>
              <a:t>Or</a:t>
            </a:r>
          </a:p>
          <a:p>
            <a:pPr lvl="1"/>
            <a:r>
              <a:rPr lang="en-US" sz="2400" dirty="0" smtClean="0"/>
              <a:t>If the funds’ </a:t>
            </a:r>
            <a:r>
              <a:rPr lang="en-US" sz="2400" dirty="0"/>
              <a:t>‘Available For</a:t>
            </a:r>
            <a:r>
              <a:rPr lang="en-US" sz="2400" dirty="0" smtClean="0"/>
              <a:t>’ matches the resource sharing library of the borrowing request</a:t>
            </a:r>
          </a:p>
          <a:p>
            <a:pPr lvl="1"/>
            <a:endParaRPr lang="en-US" sz="2400" dirty="0" smtClean="0"/>
          </a:p>
          <a:p>
            <a:endParaRPr lang="en-US" sz="2800" dirty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65" y="2898811"/>
            <a:ext cx="8281987" cy="273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5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r>
              <a:rPr lang="en-US" dirty="0"/>
              <a:t> - Encumbrance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request creates an encumbrance on the fund</a:t>
            </a:r>
          </a:p>
          <a:p>
            <a:endParaRPr lang="en-US" dirty="0"/>
          </a:p>
          <a:p>
            <a:r>
              <a:rPr lang="en-US" dirty="0" smtClean="0"/>
              <a:t>In my example, the borrower request was with a shipping cost of $100. The fund is in GBP, resulting in an encumbrance of 77 GBP.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15" y="2851795"/>
            <a:ext cx="8396287" cy="20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9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r>
              <a:rPr lang="en-US" dirty="0"/>
              <a:t> - Encumbrance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fund transaction is linkable from the request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059" y="1312125"/>
            <a:ext cx="5412798" cy="360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6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r>
              <a:rPr lang="en-US" dirty="0"/>
              <a:t> - Encumbrance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request is linkable from the fund transaction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49" y="2002696"/>
            <a:ext cx="7948180" cy="22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2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r>
              <a:rPr lang="en-US" dirty="0"/>
              <a:t> - Encumbrance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301973"/>
          </a:xfrm>
        </p:spPr>
        <p:txBody>
          <a:bodyPr/>
          <a:lstStyle/>
          <a:p>
            <a:r>
              <a:rPr lang="en-US" dirty="0" smtClean="0"/>
              <a:t>Changing the shipping cost will update the encumbrance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21" y="1210603"/>
            <a:ext cx="7221302" cy="31573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22" y="4367934"/>
            <a:ext cx="7770696" cy="222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7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Workflow  - Expenditure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543675"/>
            <a:ext cx="1066800" cy="360363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89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 - Expenditure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956728"/>
          </a:xfrm>
        </p:spPr>
        <p:txBody>
          <a:bodyPr/>
          <a:lstStyle/>
          <a:p>
            <a:r>
              <a:rPr lang="en-US" dirty="0" smtClean="0"/>
              <a:t>For ISO requests, shipping cost may be automatically updated by the lender via the ‘Shipped’ message</a:t>
            </a:r>
          </a:p>
          <a:p>
            <a:r>
              <a:rPr lang="en-US" dirty="0" smtClean="0"/>
              <a:t>It is possible to change the shipping cost and fund at receive time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65" y="2335043"/>
            <a:ext cx="8281987" cy="396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 - Expenditure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also possible to change the shipping cost and fund after request is received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578" y="1692689"/>
            <a:ext cx="6640762" cy="468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9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 - Expenditure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receive is done:</a:t>
            </a:r>
          </a:p>
          <a:p>
            <a:pPr lvl="1"/>
            <a:r>
              <a:rPr lang="en-US" dirty="0" smtClean="0"/>
              <a:t>The a dis-encumbrance is created to balance out the previously created encumbrance </a:t>
            </a:r>
          </a:p>
          <a:p>
            <a:pPr lvl="1"/>
            <a:r>
              <a:rPr lang="en-US" dirty="0" smtClean="0"/>
              <a:t>An expenditure is created, as per the shipping cost at receive time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44" y="2998329"/>
            <a:ext cx="8281987" cy="354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6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 - Expenditure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also possible to edit the cost and fund information from within the Receive Items interface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8" y="1609025"/>
            <a:ext cx="8281987" cy="2211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810" y="4476371"/>
            <a:ext cx="8267700" cy="187642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596444" y="3939822"/>
            <a:ext cx="1761067" cy="4515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72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Funds in Resource Sharing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of August 2017, it is possible to link borrowing resource sharing requests to Alma Funds</a:t>
            </a:r>
          </a:p>
          <a:p>
            <a:r>
              <a:rPr lang="en-US" dirty="0" smtClean="0"/>
              <a:t>This enables managing shipping costs using Alma’s funds management tools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1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 - Expenditure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fund is over expended or over encumbered:</a:t>
            </a:r>
          </a:p>
          <a:p>
            <a:pPr lvl="1"/>
            <a:r>
              <a:rPr lang="en-US" dirty="0" smtClean="0"/>
              <a:t>A warning will show up.</a:t>
            </a:r>
            <a:endParaRPr lang="en-US" dirty="0"/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65" y="1689185"/>
            <a:ext cx="8281987" cy="304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1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 - Expenditure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097" y="1605876"/>
            <a:ext cx="5848615" cy="19107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059" y="3719134"/>
            <a:ext cx="6477000" cy="1571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68" y="5427992"/>
            <a:ext cx="8565932" cy="984171"/>
          </a:xfrm>
          <a:prstGeom prst="rect">
            <a:avLst/>
          </a:prstGeom>
        </p:spPr>
      </p:pic>
      <p:sp>
        <p:nvSpPr>
          <p:cNvPr id="8" name="Content Placeholder 7"/>
          <p:cNvSpPr txBox="1">
            <a:spLocks/>
          </p:cNvSpPr>
          <p:nvPr/>
        </p:nvSpPr>
        <p:spPr>
          <a:xfrm>
            <a:off x="414044" y="752605"/>
            <a:ext cx="8282085" cy="5528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If fund is over expended or over encumbered:</a:t>
            </a:r>
          </a:p>
          <a:p>
            <a:pPr lvl="1"/>
            <a:r>
              <a:rPr lang="en-US" dirty="0" smtClean="0"/>
              <a:t>A faceted note will indicate this request in the task list</a:t>
            </a:r>
            <a:endParaRPr lang="en-US" dirty="0"/>
          </a:p>
        </p:txBody>
      </p:sp>
      <p:cxnSp>
        <p:nvCxnSpPr>
          <p:cNvPr id="10" name="Elbow Connector 9"/>
          <p:cNvCxnSpPr>
            <a:stCxn id="5" idx="3"/>
          </p:cNvCxnSpPr>
          <p:nvPr/>
        </p:nvCxnSpPr>
        <p:spPr>
          <a:xfrm>
            <a:off x="6592712" y="2561271"/>
            <a:ext cx="891821" cy="1157863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>
            <a:off x="7808184" y="4270129"/>
            <a:ext cx="891821" cy="1157863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11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Else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543675"/>
            <a:ext cx="1066800" cy="360363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8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Roll Over process, similar to the PO Line roll over process, manages rolling open resource sharing encumbrances from one fiscal year to the next</a:t>
            </a:r>
          </a:p>
          <a:p>
            <a:endParaRPr lang="en-US" dirty="0"/>
          </a:p>
          <a:p>
            <a:r>
              <a:rPr lang="en-US" dirty="0" smtClean="0"/>
              <a:t>Still coming up:</a:t>
            </a:r>
          </a:p>
          <a:p>
            <a:pPr lvl="1"/>
            <a:r>
              <a:rPr lang="en-US" dirty="0" smtClean="0"/>
              <a:t>An option to create a report of resource sharing expenditures that were created in a given period of time</a:t>
            </a:r>
          </a:p>
          <a:p>
            <a:pPr lvl="1"/>
            <a:r>
              <a:rPr lang="en-US" dirty="0" smtClean="0"/>
              <a:t>An API to allow updating shipping costs from outside of Alma</a:t>
            </a:r>
          </a:p>
          <a:p>
            <a:pPr lvl="1"/>
            <a:r>
              <a:rPr lang="en-US"/>
              <a:t>A </a:t>
            </a:r>
            <a:r>
              <a:rPr lang="en-US" smtClean="0"/>
              <a:t>row </a:t>
            </a:r>
            <a:r>
              <a:rPr lang="en-US" dirty="0"/>
              <a:t>action for shipping cost </a:t>
            </a:r>
            <a:r>
              <a:rPr lang="en-US" dirty="0" smtClean="0"/>
              <a:t>update</a:t>
            </a:r>
          </a:p>
          <a:p>
            <a:pPr lvl="1"/>
            <a:r>
              <a:rPr lang="en-US" dirty="0" smtClean="0"/>
              <a:t>Managing partner currencies</a:t>
            </a:r>
          </a:p>
          <a:p>
            <a:pPr lvl="1"/>
            <a:r>
              <a:rPr lang="en-US" dirty="0"/>
              <a:t>Ability to </a:t>
            </a:r>
            <a:r>
              <a:rPr lang="en-US" dirty="0" smtClean="0"/>
              <a:t>assign specific Resource </a:t>
            </a:r>
            <a:r>
              <a:rPr lang="en-US" dirty="0"/>
              <a:t>Sharing Funds to patrons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03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Moshe.shechter@exlibrisgroup.com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543675"/>
            <a:ext cx="1066800" cy="360363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44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Configurations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543675"/>
            <a:ext cx="1066800" cy="360363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408704"/>
          </a:xfrm>
        </p:spPr>
        <p:txBody>
          <a:bodyPr/>
          <a:lstStyle/>
          <a:p>
            <a:r>
              <a:rPr lang="en-US" dirty="0" smtClean="0"/>
              <a:t>The Fund Types code table should enable the ‘Resource Sharing’ Fund type. This fund type is disabled by default</a:t>
            </a: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44" y="1575448"/>
            <a:ext cx="7643086" cy="1902485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315" y="3666337"/>
            <a:ext cx="7518689" cy="287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2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09" y="4080435"/>
            <a:ext cx="8281987" cy="23012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your resource sharing ledger and fund. The fund will be of type ‘Resource Sharing’</a:t>
            </a:r>
            <a:endParaRPr lang="en-US" dirty="0"/>
          </a:p>
        </p:txBody>
      </p:sp>
      <p:pic>
        <p:nvPicPr>
          <p:cNvPr id="12" name="Content Placeholder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8" y="1653154"/>
            <a:ext cx="8281987" cy="22300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951018"/>
            <a:ext cx="157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Ledger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044" y="5157459"/>
            <a:ext cx="157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Fund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073029" y="2768166"/>
            <a:ext cx="686498" cy="413684"/>
          </a:xfrm>
          <a:prstGeom prst="straightConnector1">
            <a:avLst/>
          </a:prstGeom>
          <a:ln w="666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416278" y="4926626"/>
            <a:ext cx="686498" cy="413684"/>
          </a:xfrm>
          <a:prstGeom prst="straightConnector1">
            <a:avLst/>
          </a:prstGeom>
          <a:ln w="666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597236" y="5476571"/>
            <a:ext cx="3098893" cy="29064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7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 change in fund and ledger management</a:t>
            </a:r>
          </a:p>
          <a:p>
            <a:endParaRPr lang="en-US" sz="2800" dirty="0"/>
          </a:p>
          <a:p>
            <a:pPr lvl="1"/>
            <a:r>
              <a:rPr lang="en-US" sz="2400" dirty="0" smtClean="0"/>
              <a:t>The Fund should be allocated sums, just like any regular fund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Standard rules, such </a:t>
            </a:r>
            <a:r>
              <a:rPr lang="en-US" sz="2400" dirty="0"/>
              <a:t>as ‘</a:t>
            </a:r>
            <a:r>
              <a:rPr lang="en-US" sz="2400" dirty="0" err="1"/>
              <a:t>Overencumbrance</a:t>
            </a:r>
            <a:r>
              <a:rPr lang="en-US" sz="2400" dirty="0"/>
              <a:t> </a:t>
            </a:r>
            <a:r>
              <a:rPr lang="en-US" sz="2400" dirty="0" smtClean="0"/>
              <a:t>allowed’ </a:t>
            </a:r>
            <a:r>
              <a:rPr lang="en-US" sz="2400" dirty="0"/>
              <a:t>and ‘</a:t>
            </a:r>
            <a:r>
              <a:rPr lang="en-US" sz="2400" dirty="0" err="1"/>
              <a:t>Overexpenditure</a:t>
            </a:r>
            <a:r>
              <a:rPr lang="en-US" sz="2400" dirty="0"/>
              <a:t> limit </a:t>
            </a:r>
            <a:r>
              <a:rPr lang="en-US" sz="2400" dirty="0" smtClean="0"/>
              <a:t>sum’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6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Workflow  - Encumbrance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77200" y="6543675"/>
            <a:ext cx="1066800" cy="360363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78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</a:t>
            </a:r>
            <a:r>
              <a:rPr lang="en-US" dirty="0"/>
              <a:t>- Encumbrance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creating a request (in Alma), or editing an existing request, there is an option to set a fund for the request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04" y="2204605"/>
            <a:ext cx="76295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r>
              <a:rPr lang="en-US" dirty="0"/>
              <a:t> - Encumbrance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23785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list of funds to select from are funds that match all of the below criteria:</a:t>
            </a:r>
          </a:p>
          <a:p>
            <a:pPr lvl="1"/>
            <a:r>
              <a:rPr lang="en-US" sz="2400" dirty="0" smtClean="0"/>
              <a:t>Funds are  of type ‘Resource Sharing’</a:t>
            </a:r>
          </a:p>
          <a:p>
            <a:pPr lvl="1"/>
            <a:r>
              <a:rPr lang="en-US" sz="2400" dirty="0" smtClean="0"/>
              <a:t>Funds belong to the active fiscal year</a:t>
            </a:r>
          </a:p>
          <a:p>
            <a:pPr lvl="1"/>
            <a:endParaRPr lang="en-US" sz="2400" dirty="0"/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65" y="2561467"/>
            <a:ext cx="8281987" cy="113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x Libris_Main Them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x Libris Orang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x Libris Blu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Ex Libris Red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10071</TotalTime>
  <Words>552</Words>
  <Application>Microsoft Office PowerPoint</Application>
  <PresentationFormat>On-screen Show (4:3)</PresentationFormat>
  <Paragraphs>90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1_Ex Libris_Main Theme</vt:lpstr>
      <vt:lpstr>2_Ex Libris Orange</vt:lpstr>
      <vt:lpstr>3_Ex Libris Blue</vt:lpstr>
      <vt:lpstr>4_Ex Libris Red</vt:lpstr>
      <vt:lpstr>Funds in Resource Sharing</vt:lpstr>
      <vt:lpstr>Funds in Resource Sharing</vt:lpstr>
      <vt:lpstr>Configurations</vt:lpstr>
      <vt:lpstr>Configurations</vt:lpstr>
      <vt:lpstr>Configurations</vt:lpstr>
      <vt:lpstr>Configurations</vt:lpstr>
      <vt:lpstr>Workflow  - Encumbrance</vt:lpstr>
      <vt:lpstr>Workflow - Encumbrance</vt:lpstr>
      <vt:lpstr>Workflow - Encumbrance</vt:lpstr>
      <vt:lpstr>Workflow - Encumbrance</vt:lpstr>
      <vt:lpstr>Workflow - Encumbrance</vt:lpstr>
      <vt:lpstr>Workflow - Encumbrance</vt:lpstr>
      <vt:lpstr>Workflow - Encumbrance</vt:lpstr>
      <vt:lpstr>Workflow - Encumbrance</vt:lpstr>
      <vt:lpstr>Workflow  - Expenditure</vt:lpstr>
      <vt:lpstr>Workflow  - Expenditure</vt:lpstr>
      <vt:lpstr>Workflow  - Expenditure</vt:lpstr>
      <vt:lpstr>Workflow  - Expenditure</vt:lpstr>
      <vt:lpstr>Workflow  - Expenditure</vt:lpstr>
      <vt:lpstr>Workflow  - Expenditure</vt:lpstr>
      <vt:lpstr>Workflow  - Expenditure</vt:lpstr>
      <vt:lpstr>What Else ?</vt:lpstr>
      <vt:lpstr>What Else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Dani G</dc:creator>
  <cp:lastModifiedBy>Moshe Shechter</cp:lastModifiedBy>
  <cp:revision>325</cp:revision>
  <dcterms:created xsi:type="dcterms:W3CDTF">2015-04-14T20:14:13Z</dcterms:created>
  <dcterms:modified xsi:type="dcterms:W3CDTF">2017-05-24T13:13:54Z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3419619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D7.0.6</vt:lpwstr>
  </property>
</Properties>
</file>