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951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58" r:id="rId14"/>
    <p:sldId id="267" r:id="rId15"/>
    <p:sldId id="268" r:id="rId16"/>
    <p:sldId id="269" r:id="rId17"/>
    <p:sldId id="270" r:id="rId18"/>
    <p:sldId id="272" r:id="rId19"/>
    <p:sldId id="274" r:id="rId20"/>
    <p:sldId id="275" r:id="rId21"/>
    <p:sldId id="273" r:id="rId22"/>
    <p:sldId id="271" r:id="rId23"/>
    <p:sldId id="259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F0AFA2"/>
    <a:srgbClr val="EEA89A"/>
    <a:srgbClr val="F8DAD4"/>
    <a:srgbClr val="F5CBC3"/>
    <a:srgbClr val="F0B2A6"/>
    <a:srgbClr val="313133"/>
    <a:srgbClr val="003466"/>
    <a:srgbClr val="EE3A4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8" autoAdjust="0"/>
    <p:restoredTop sz="94605" autoAdjust="0"/>
  </p:normalViewPr>
  <p:slideViewPr>
    <p:cSldViewPr snapToGrid="0" showGuides="1">
      <p:cViewPr varScale="1">
        <p:scale>
          <a:sx n="108" d="100"/>
          <a:sy n="108" d="100"/>
        </p:scale>
        <p:origin x="1314" y="7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6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2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74"/>
          <a:stretch/>
        </p:blipFill>
        <p:spPr>
          <a:xfrm>
            <a:off x="7198491" y="252381"/>
            <a:ext cx="1380743" cy="13743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b="-30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8480" r="7880" b="19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294931" y="13784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-5503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-1" r="2229" b="-1"/>
          <a:stretch/>
        </p:blipFill>
        <p:spPr bwMode="auto">
          <a:xfrm>
            <a:off x="0" y="-1"/>
            <a:ext cx="9143999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8340" r="11295" b="-30"/>
          <a:stretch/>
        </p:blipFill>
        <p:spPr bwMode="auto">
          <a:xfrm>
            <a:off x="-7980" y="1"/>
            <a:ext cx="9144000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1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  <p:sp>
        <p:nvSpPr>
          <p:cNvPr id="11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906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5106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664" r="1707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165" b="25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22213" y="1449555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48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718" r:id="rId5"/>
    <p:sldLayoutId id="2147483964" r:id="rId6"/>
    <p:sldLayoutId id="2147483965" r:id="rId7"/>
    <p:sldLayoutId id="2147483967" r:id="rId8"/>
    <p:sldLayoutId id="2147483968" r:id="rId9"/>
    <p:sldLayoutId id="2147483720" r:id="rId10"/>
    <p:sldLayoutId id="2147483869" r:id="rId11"/>
    <p:sldLayoutId id="2147483728" r:id="rId12"/>
    <p:sldLayoutId id="2147483730" r:id="rId13"/>
    <p:sldLayoutId id="2147483876" r:id="rId14"/>
    <p:sldLayoutId id="2147483820" r:id="rId15"/>
    <p:sldLayoutId id="2147483925" r:id="rId16"/>
    <p:sldLayoutId id="2147483969" r:id="rId17"/>
    <p:sldLayoutId id="2147483971" r:id="rId18"/>
    <p:sldLayoutId id="2147483980" r:id="rId19"/>
    <p:sldLayoutId id="2147483924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66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791" r:id="rId3"/>
    <p:sldLayoutId id="2147483870" r:id="rId4"/>
    <p:sldLayoutId id="2147483793" r:id="rId5"/>
    <p:sldLayoutId id="2147483795" r:id="rId6"/>
    <p:sldLayoutId id="2147483836" r:id="rId7"/>
    <p:sldLayoutId id="2147483903" r:id="rId8"/>
    <p:sldLayoutId id="2147483985" r:id="rId9"/>
    <p:sldLayoutId id="2147483986" r:id="rId10"/>
    <p:sldLayoutId id="2147483888" r:id="rId11"/>
    <p:sldLayoutId id="21474839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987" r:id="rId2"/>
    <p:sldLayoutId id="2147483988" r:id="rId3"/>
    <p:sldLayoutId id="2147483802" r:id="rId4"/>
    <p:sldLayoutId id="2147483811" r:id="rId5"/>
    <p:sldLayoutId id="2147483804" r:id="rId6"/>
    <p:sldLayoutId id="2147483806" r:id="rId7"/>
    <p:sldLayoutId id="2147483837" r:id="rId8"/>
    <p:sldLayoutId id="2147483904" r:id="rId9"/>
    <p:sldLayoutId id="2147483808" r:id="rId10"/>
    <p:sldLayoutId id="2147483989" r:id="rId11"/>
    <p:sldLayoutId id="2147483990" r:id="rId12"/>
    <p:sldLayoutId id="2147483894" r:id="rId13"/>
    <p:sldLayoutId id="214748399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94" r:id="rId2"/>
    <p:sldLayoutId id="2147483953" r:id="rId3"/>
    <p:sldLayoutId id="2147483954" r:id="rId4"/>
    <p:sldLayoutId id="2147483956" r:id="rId5"/>
    <p:sldLayoutId id="2147483957" r:id="rId6"/>
    <p:sldLayoutId id="2147483958" r:id="rId7"/>
    <p:sldLayoutId id="2147483997" r:id="rId8"/>
    <p:sldLayoutId id="2147483998" r:id="rId9"/>
    <p:sldLayoutId id="2147483995" r:id="rId10"/>
    <p:sldLayoutId id="2147483960" r:id="rId11"/>
    <p:sldLayoutId id="21474839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Alma_Online_Help_(English)/Integrations_with_External_Systems/040Fulfillment/080RFID_Support" TargetMode="External"/><Relationship Id="rId2" Type="http://schemas.openxmlformats.org/officeDocument/2006/relationships/hyperlink" Target="https://developers.exlibrisgroup.com/alma/integrations/rfid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alma/integrations/rfid" TargetMode="External"/><Relationship Id="rId2" Type="http://schemas.openxmlformats.org/officeDocument/2006/relationships/hyperlink" Target="http://nginx.org/en/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RFID In Alma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</a:t>
            </a:r>
            <a:r>
              <a:rPr lang="en-US" dirty="0"/>
              <a:t>search bar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Fulfillment</a:t>
            </a:r>
          </a:p>
          <a:p>
            <a:pPr lvl="1"/>
            <a:r>
              <a:rPr lang="en-US" dirty="0" smtClean="0"/>
              <a:t>Manage </a:t>
            </a:r>
            <a:r>
              <a:rPr lang="en-US" dirty="0"/>
              <a:t>Patron </a:t>
            </a:r>
            <a:r>
              <a:rPr lang="en-US" dirty="0" smtClean="0"/>
              <a:t>Services </a:t>
            </a:r>
            <a:r>
              <a:rPr lang="en-US" dirty="0"/>
              <a:t>(check-in and </a:t>
            </a:r>
            <a:r>
              <a:rPr lang="en-US" dirty="0" smtClean="0"/>
              <a:t>check-out)</a:t>
            </a:r>
          </a:p>
          <a:p>
            <a:pPr lvl="1"/>
            <a:r>
              <a:rPr lang="en-US" dirty="0" smtClean="0"/>
              <a:t>Return Items</a:t>
            </a:r>
          </a:p>
          <a:p>
            <a:pPr lvl="1"/>
            <a:r>
              <a:rPr lang="en-US" dirty="0" smtClean="0"/>
              <a:t>Scan </a:t>
            </a:r>
            <a:r>
              <a:rPr lang="en-US" dirty="0"/>
              <a:t>in </a:t>
            </a:r>
            <a:r>
              <a:rPr lang="en-US" dirty="0" smtClean="0"/>
              <a:t>Items</a:t>
            </a:r>
          </a:p>
          <a:p>
            <a:endParaRPr lang="en-US" dirty="0" smtClean="0"/>
          </a:p>
          <a:p>
            <a:r>
              <a:rPr lang="en-US" dirty="0" smtClean="0"/>
              <a:t>Resource </a:t>
            </a:r>
            <a:r>
              <a:rPr lang="en-US" dirty="0"/>
              <a:t>Management / Acquisition </a:t>
            </a:r>
            <a:endParaRPr lang="en-US" dirty="0" smtClean="0"/>
          </a:p>
          <a:p>
            <a:pPr lvl="1"/>
            <a:r>
              <a:rPr lang="en-US" dirty="0" smtClean="0"/>
              <a:t>Physical </a:t>
            </a:r>
            <a:r>
              <a:rPr lang="en-US" dirty="0"/>
              <a:t>Item Editor </a:t>
            </a:r>
            <a:endParaRPr lang="en-US" dirty="0" smtClean="0"/>
          </a:p>
          <a:p>
            <a:pPr lvl="1"/>
            <a:r>
              <a:rPr lang="en-US" dirty="0" smtClean="0"/>
              <a:t>Quick </a:t>
            </a:r>
            <a:r>
              <a:rPr lang="en-US" dirty="0"/>
              <a:t>Cataloging </a:t>
            </a:r>
            <a:endParaRPr lang="en-US" dirty="0" smtClean="0"/>
          </a:p>
          <a:p>
            <a:pPr lvl="1"/>
            <a:r>
              <a:rPr lang="en-US" dirty="0" smtClean="0"/>
              <a:t>Receive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‘Read RFID’ icon, the RFID tag that is placed near the RFID antenna may be read</a:t>
            </a:r>
          </a:p>
          <a:p>
            <a:r>
              <a:rPr lang="en-US" dirty="0" smtClean="0"/>
              <a:t> The barcode that is read from the tag will be used to fetch the item</a:t>
            </a:r>
          </a:p>
          <a:p>
            <a:r>
              <a:rPr lang="en-US" dirty="0" smtClean="0"/>
              <a:t>Note that the system also shows the security status of the item (i.e. whether the RFID tag shows it is checked out)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5" y="3198227"/>
            <a:ext cx="8281987" cy="31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Patron Services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81" y="1848914"/>
            <a:ext cx="7034554" cy="27652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488" y="3691027"/>
            <a:ext cx="5446079" cy="2749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045" y="737118"/>
            <a:ext cx="703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Check Out\Check Out actions will read the barcode and update the RFID tag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5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Patron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7" y="4118684"/>
            <a:ext cx="3959141" cy="2424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559" y="2054339"/>
            <a:ext cx="6455714" cy="1477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045" y="737118"/>
            <a:ext cx="703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Check Out\Check Out actions will read the barcode and update the RFID tag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9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Item Editor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</a:t>
            </a:r>
            <a:r>
              <a:rPr lang="en-US" b="1" dirty="0" smtClean="0"/>
              <a:t>read</a:t>
            </a:r>
            <a:r>
              <a:rPr lang="en-US" dirty="0" smtClean="0"/>
              <a:t> the barcode </a:t>
            </a:r>
            <a:r>
              <a:rPr lang="en-US" b="1" dirty="0" smtClean="0"/>
              <a:t>from</a:t>
            </a:r>
            <a:r>
              <a:rPr lang="en-US" dirty="0" smtClean="0"/>
              <a:t> the RFID tag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872751"/>
            <a:ext cx="8281987" cy="32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Item Editor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</a:t>
            </a:r>
            <a:r>
              <a:rPr lang="en-US" b="1" dirty="0" smtClean="0"/>
              <a:t>write</a:t>
            </a:r>
            <a:r>
              <a:rPr lang="en-US" dirty="0" smtClean="0"/>
              <a:t> item information </a:t>
            </a:r>
            <a:r>
              <a:rPr lang="en-US" b="1" dirty="0" smtClean="0"/>
              <a:t>on</a:t>
            </a:r>
            <a:r>
              <a:rPr lang="en-US" dirty="0" smtClean="0"/>
              <a:t> the RFID tag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1346657"/>
            <a:ext cx="8281987" cy="49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Cataloging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56" y="863575"/>
            <a:ext cx="8281987" cy="53241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327" y="940805"/>
            <a:ext cx="7265049" cy="21960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8" y="3332237"/>
            <a:ext cx="5654350" cy="31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805607"/>
          </a:xfrm>
        </p:spPr>
        <p:txBody>
          <a:bodyPr/>
          <a:lstStyle/>
          <a:p>
            <a:r>
              <a:rPr lang="en-US" dirty="0" smtClean="0"/>
              <a:t>All actions are logged in the pop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37" y="1305364"/>
            <a:ext cx="5249830" cy="50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developers.exlibrisgroup.com/alma/integrations/rfid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https://developers.exlibrisgroup.com/alma/integrations/rfid/Information_for_RFID_Vendors</a:t>
            </a:r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://knowledge.exlibrisgroup.com/Alma/Product_Documentation/Alma_Online_Help_(English)/</a:t>
            </a:r>
            <a:r>
              <a:rPr lang="en-US" dirty="0" smtClean="0">
                <a:hlinkClick r:id="rId3"/>
              </a:rPr>
              <a:t>Integrations_with_External_Systems/040Fulfillment/080RFID_Support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6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Moshe.shechter@exlibrisgroup.com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Profile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5" y="752605"/>
            <a:ext cx="3460124" cy="3662984"/>
          </a:xfrm>
        </p:spPr>
        <p:txBody>
          <a:bodyPr>
            <a:normAutofit/>
          </a:bodyPr>
          <a:lstStyle/>
          <a:p>
            <a:r>
              <a:rPr lang="en-US" dirty="0"/>
              <a:t>Get </a:t>
            </a:r>
            <a:r>
              <a:rPr lang="en-US" dirty="0" smtClean="0"/>
              <a:t>RFID </a:t>
            </a:r>
            <a:r>
              <a:rPr lang="en-US" dirty="0"/>
              <a:t>hardware </a:t>
            </a:r>
            <a:r>
              <a:rPr lang="en-US" dirty="0" smtClean="0"/>
              <a:t>and install the necessary </a:t>
            </a:r>
            <a:r>
              <a:rPr lang="en-US" dirty="0"/>
              <a:t>hardware </a:t>
            </a:r>
            <a:r>
              <a:rPr lang="en-US" dirty="0" smtClean="0"/>
              <a:t>drivers</a:t>
            </a:r>
          </a:p>
          <a:p>
            <a:endParaRPr lang="en-US" dirty="0"/>
          </a:p>
          <a:p>
            <a:r>
              <a:rPr lang="en-US" dirty="0" smtClean="0"/>
              <a:t>Create an RFID Integration Profile in Alma </a:t>
            </a:r>
          </a:p>
          <a:p>
            <a:pPr lvl="1"/>
            <a:r>
              <a:rPr lang="en-US" dirty="0" smtClean="0"/>
              <a:t>Set the type of RFID system you are using 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749" y="895470"/>
            <a:ext cx="5395034" cy="49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5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integration profile, it is possible to define a mapping between the codes used on the RFID tag and the codes used in the Alma inventory. Mapping is possible for:</a:t>
            </a:r>
          </a:p>
          <a:p>
            <a:pPr lvl="1"/>
            <a:r>
              <a:rPr lang="en-US" dirty="0" smtClean="0"/>
              <a:t>Material Types</a:t>
            </a:r>
          </a:p>
          <a:p>
            <a:pPr lvl="1"/>
            <a:r>
              <a:rPr lang="en-US" dirty="0" smtClean="0"/>
              <a:t>Item Policies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14" y="1889432"/>
            <a:ext cx="4569802" cy="46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also possible to map the fields used by the RFID protocol and their mapping to the Alma </a:t>
            </a:r>
            <a:r>
              <a:rPr lang="en-US" dirty="0"/>
              <a:t>inventory </a:t>
            </a:r>
            <a:r>
              <a:rPr lang="en-US" dirty="0" smtClean="0"/>
              <a:t>fields. You should normally not need to worry about this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01" y="1973954"/>
            <a:ext cx="4411328" cy="45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NGINX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014658"/>
          </a:xfrm>
        </p:spPr>
        <p:txBody>
          <a:bodyPr/>
          <a:lstStyle/>
          <a:p>
            <a:r>
              <a:rPr lang="en-US" dirty="0"/>
              <a:t>Alma communicates with RFID devices that are installed locally on a staff workstation. In order to allow communication between Alma and the locally running RFID software, a proxy should be installed on the workstation.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6" y="2233942"/>
            <a:ext cx="6017752" cy="43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NGINX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http://nginx.org/en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for instructions for the NGINX proxy</a:t>
            </a:r>
          </a:p>
          <a:p>
            <a:endParaRPr lang="en-US" dirty="0"/>
          </a:p>
          <a:p>
            <a:r>
              <a:rPr lang="en-US" dirty="0" smtClean="0"/>
              <a:t>Instructions for setting up NGINX can be found </a:t>
            </a:r>
            <a:r>
              <a:rPr lang="en-US" dirty="0"/>
              <a:t>at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developers.exlibrisgroup.com/alma/integrations/rfid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 the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91184"/>
          </a:xfrm>
        </p:spPr>
        <p:txBody>
          <a:bodyPr/>
          <a:lstStyle/>
          <a:p>
            <a:r>
              <a:rPr lang="en-US" dirty="0" smtClean="0"/>
              <a:t>You can now activate the RFID profile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27" y="1355050"/>
            <a:ext cx="8281987" cy="61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1" y="3678569"/>
            <a:ext cx="8372708" cy="1746094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23421" y="2964434"/>
            <a:ext cx="8282085" cy="691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Once activated, a pop up will open up. You can minimize it, but not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04006"/>
          </a:xfrm>
        </p:spPr>
        <p:txBody>
          <a:bodyPr/>
          <a:lstStyle/>
          <a:p>
            <a:r>
              <a:rPr lang="en-US" dirty="0" smtClean="0"/>
              <a:t>It is now possible to map the codes of </a:t>
            </a:r>
            <a:r>
              <a:rPr lang="en-US" b="1" dirty="0" smtClean="0"/>
              <a:t>libraries</a:t>
            </a:r>
            <a:r>
              <a:rPr lang="en-US" dirty="0" smtClean="0"/>
              <a:t> and </a:t>
            </a:r>
            <a:r>
              <a:rPr lang="en-US" b="1" dirty="0" smtClean="0"/>
              <a:t>locations</a:t>
            </a:r>
            <a:r>
              <a:rPr lang="en-US" dirty="0" smtClean="0"/>
              <a:t> to the RFID tags’ values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22" y="1756611"/>
            <a:ext cx="3957637" cy="3224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99" y="2983832"/>
            <a:ext cx="6154614" cy="34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_Main Them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Blu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Red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10111</TotalTime>
  <Words>419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1_Ex Libris_Main Theme</vt:lpstr>
      <vt:lpstr>2_Ex Libris Orange</vt:lpstr>
      <vt:lpstr>3_Ex Libris Blue</vt:lpstr>
      <vt:lpstr>4_Ex Libris Red</vt:lpstr>
      <vt:lpstr>RFID In Alma </vt:lpstr>
      <vt:lpstr>Configurations</vt:lpstr>
      <vt:lpstr>Integration Profile</vt:lpstr>
      <vt:lpstr>Mappings (1)</vt:lpstr>
      <vt:lpstr>Mappings (1)</vt:lpstr>
      <vt:lpstr>NGINX</vt:lpstr>
      <vt:lpstr>NGINX</vt:lpstr>
      <vt:lpstr>Activate the Profile</vt:lpstr>
      <vt:lpstr>Mappings (2)</vt:lpstr>
      <vt:lpstr>Workflows</vt:lpstr>
      <vt:lpstr>Workflows</vt:lpstr>
      <vt:lpstr>Search</vt:lpstr>
      <vt:lpstr>Manage Patron Services</vt:lpstr>
      <vt:lpstr>Manage Patron Services</vt:lpstr>
      <vt:lpstr>Physical Item Editor </vt:lpstr>
      <vt:lpstr>Physical Item Editor </vt:lpstr>
      <vt:lpstr>Quick Cataloging</vt:lpstr>
      <vt:lpstr>Receive</vt:lpstr>
      <vt:lpstr>Logs</vt:lpstr>
      <vt:lpstr>Links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 G</dc:creator>
  <cp:lastModifiedBy>Moshe Shechter</cp:lastModifiedBy>
  <cp:revision>320</cp:revision>
  <dcterms:created xsi:type="dcterms:W3CDTF">2015-04-14T20:14:13Z</dcterms:created>
  <dcterms:modified xsi:type="dcterms:W3CDTF">2017-06-18T14:06:11Z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3419619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