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tags/tag19.xml" ContentType="application/vnd.openxmlformats-officedocument.presentationml.tags+xml"/>
  <Override PartName="/ppt/notesSlides/notesSlide20.xml" ContentType="application/vnd.openxmlformats-officedocument.presentationml.notesSlide+xml"/>
  <Override PartName="/ppt/tags/tag20.xml" ContentType="application/vnd.openxmlformats-officedocument.presentationml.tags+xml"/>
  <Override PartName="/ppt/notesSlides/notesSlide21.xml" ContentType="application/vnd.openxmlformats-officedocument.presentationml.notesSlide+xml"/>
  <Override PartName="/ppt/tags/tag21.xml" ContentType="application/vnd.openxmlformats-officedocument.presentationml.tags+xml"/>
  <Override PartName="/ppt/notesSlides/notesSlide22.xml" ContentType="application/vnd.openxmlformats-officedocument.presentationml.notesSlide+xml"/>
  <Override PartName="/ppt/tags/tag22.xml" ContentType="application/vnd.openxmlformats-officedocument.presentationml.tags+xml"/>
  <Override PartName="/ppt/notesSlides/notesSlide23.xml" ContentType="application/vnd.openxmlformats-officedocument.presentationml.notesSlide+xml"/>
  <Override PartName="/ppt/tags/tag23.xml" ContentType="application/vnd.openxmlformats-officedocument.presentationml.tags+xml"/>
  <Override PartName="/ppt/notesSlides/notesSlide24.xml" ContentType="application/vnd.openxmlformats-officedocument.presentationml.notesSlide+xml"/>
  <Override PartName="/ppt/tags/tag24.xml" ContentType="application/vnd.openxmlformats-officedocument.presentationml.tags+xml"/>
  <Override PartName="/ppt/notesSlides/notesSlide25.xml" ContentType="application/vnd.openxmlformats-officedocument.presentationml.notesSlide+xml"/>
  <Override PartName="/ppt/tags/tag25.xml" ContentType="application/vnd.openxmlformats-officedocument.presentationml.tags+xml"/>
  <Override PartName="/ppt/notesSlides/notesSlide26.xml" ContentType="application/vnd.openxmlformats-officedocument.presentationml.notesSlide+xml"/>
  <Override PartName="/ppt/tags/tag26.xml" ContentType="application/vnd.openxmlformats-officedocument.presentationml.tags+xml"/>
  <Override PartName="/ppt/notesSlides/notesSlide27.xml" ContentType="application/vnd.openxmlformats-officedocument.presentationml.notesSlide+xml"/>
  <Override PartName="/ppt/tags/tag27.xml" ContentType="application/vnd.openxmlformats-officedocument.presentationml.tags+xml"/>
  <Override PartName="/ppt/notesSlides/notesSlide28.xml" ContentType="application/vnd.openxmlformats-officedocument.presentationml.notesSlide+xml"/>
  <Override PartName="/ppt/tags/tag28.xml" ContentType="application/vnd.openxmlformats-officedocument.presentationml.tags+xml"/>
  <Override PartName="/ppt/notesSlides/notesSlide29.xml" ContentType="application/vnd.openxmlformats-officedocument.presentationml.notesSlide+xml"/>
  <Override PartName="/ppt/tags/tag29.xml" ContentType="application/vnd.openxmlformats-officedocument.presentationml.tags+xml"/>
  <Override PartName="/ppt/notesSlides/notesSlide30.xml" ContentType="application/vnd.openxmlformats-officedocument.presentationml.notesSlide+xml"/>
  <Override PartName="/ppt/tags/tag30.xml" ContentType="application/vnd.openxmlformats-officedocument.presentationml.tags+xml"/>
  <Override PartName="/ppt/notesSlides/notesSlide31.xml" ContentType="application/vnd.openxmlformats-officedocument.presentationml.notesSlide+xml"/>
  <Override PartName="/ppt/tags/tag31.xml" ContentType="application/vnd.openxmlformats-officedocument.presentationml.tags+xml"/>
  <Override PartName="/ppt/notesSlides/notesSlide32.xml" ContentType="application/vnd.openxmlformats-officedocument.presentationml.notesSlide+xml"/>
  <Override PartName="/ppt/tags/tag32.xml" ContentType="application/vnd.openxmlformats-officedocument.presentationml.tags+xml"/>
  <Override PartName="/ppt/notesSlides/notesSlide33.xml" ContentType="application/vnd.openxmlformats-officedocument.presentationml.notesSlide+xml"/>
  <Override PartName="/ppt/tags/tag33.xml" ContentType="application/vnd.openxmlformats-officedocument.presentationml.tags+xml"/>
  <Override PartName="/ppt/notesSlides/notesSlide34.xml" ContentType="application/vnd.openxmlformats-officedocument.presentationml.notesSlide+xml"/>
  <Override PartName="/ppt/tags/tag34.xml" ContentType="application/vnd.openxmlformats-officedocument.presentationml.tags+xml"/>
  <Override PartName="/ppt/notesSlides/notesSlide35.xml" ContentType="application/vnd.openxmlformats-officedocument.presentationml.notesSlide+xml"/>
  <Override PartName="/ppt/tags/tag35.xml" ContentType="application/vnd.openxmlformats-officedocument.presentationml.tags+xml"/>
  <Override PartName="/ppt/notesSlides/notesSlide36.xml" ContentType="application/vnd.openxmlformats-officedocument.presentationml.notesSlide+xml"/>
  <Override PartName="/ppt/tags/tag36.xml" ContentType="application/vnd.openxmlformats-officedocument.presentationml.tags+xml"/>
  <Override PartName="/ppt/notesSlides/notesSlide37.xml" ContentType="application/vnd.openxmlformats-officedocument.presentationml.notesSlide+xml"/>
  <Override PartName="/ppt/tags/tag37.xml" ContentType="application/vnd.openxmlformats-officedocument.presentationml.tags+xml"/>
  <Override PartName="/ppt/notesSlides/notesSlide38.xml" ContentType="application/vnd.openxmlformats-officedocument.presentationml.notesSlide+xml"/>
  <Override PartName="/ppt/tags/tag38.xml" ContentType="application/vnd.openxmlformats-officedocument.presentationml.tags+xml"/>
  <Override PartName="/ppt/notesSlides/notesSlide39.xml" ContentType="application/vnd.openxmlformats-officedocument.presentationml.notesSlide+xml"/>
  <Override PartName="/ppt/tags/tag39.xml" ContentType="application/vnd.openxmlformats-officedocument.presentationml.tags+xml"/>
  <Override PartName="/ppt/notesSlides/notesSlide40.xml" ContentType="application/vnd.openxmlformats-officedocument.presentationml.notesSlide+xml"/>
  <Override PartName="/ppt/tags/tag40.xml" ContentType="application/vnd.openxmlformats-officedocument.presentationml.tags+xml"/>
  <Override PartName="/ppt/notesSlides/notesSlide41.xml" ContentType="application/vnd.openxmlformats-officedocument.presentationml.notesSlide+xml"/>
  <Override PartName="/ppt/tags/tag41.xml" ContentType="application/vnd.openxmlformats-officedocument.presentationml.tags+xml"/>
  <Override PartName="/ppt/notesSlides/notesSlide42.xml" ContentType="application/vnd.openxmlformats-officedocument.presentationml.notesSlide+xml"/>
  <Override PartName="/ppt/tags/tag42.xml" ContentType="application/vnd.openxmlformats-officedocument.presentationml.tags+xml"/>
  <Override PartName="/ppt/notesSlides/notesSlide43.xml" ContentType="application/vnd.openxmlformats-officedocument.presentationml.notesSlide+xml"/>
  <Override PartName="/ppt/tags/tag43.xml" ContentType="application/vnd.openxmlformats-officedocument.presentationml.tags+xml"/>
  <Override PartName="/ppt/notesSlides/notesSlide44.xml" ContentType="application/vnd.openxmlformats-officedocument.presentationml.notesSlide+xml"/>
  <Override PartName="/ppt/tags/tag44.xml" ContentType="application/vnd.openxmlformats-officedocument.presentationml.tags+xml"/>
  <Override PartName="/ppt/notesSlides/notesSlide45.xml" ContentType="application/vnd.openxmlformats-officedocument.presentationml.notesSlide+xml"/>
  <Override PartName="/ppt/tags/tag45.xml" ContentType="application/vnd.openxmlformats-officedocument.presentationml.tags+xml"/>
  <Override PartName="/ppt/notesSlides/notesSlide46.xml" ContentType="application/vnd.openxmlformats-officedocument.presentationml.notesSlide+xml"/>
  <Override PartName="/ppt/tags/tag46.xml" ContentType="application/vnd.openxmlformats-officedocument.presentationml.tags+xml"/>
  <Override PartName="/ppt/notesSlides/notesSlide47.xml" ContentType="application/vnd.openxmlformats-officedocument.presentationml.notesSlide+xml"/>
  <Override PartName="/ppt/tags/tag4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  <p:sldMasterId id="2147483800" r:id="rId2"/>
  </p:sldMasterIdLst>
  <p:notesMasterIdLst>
    <p:notesMasterId r:id="rId50"/>
  </p:notesMasterIdLst>
  <p:handoutMasterIdLst>
    <p:handoutMasterId r:id="rId51"/>
  </p:handoutMasterIdLst>
  <p:sldIdLst>
    <p:sldId id="517" r:id="rId3"/>
    <p:sldId id="629" r:id="rId4"/>
    <p:sldId id="533" r:id="rId5"/>
    <p:sldId id="630" r:id="rId6"/>
    <p:sldId id="591" r:id="rId7"/>
    <p:sldId id="594" r:id="rId8"/>
    <p:sldId id="595" r:id="rId9"/>
    <p:sldId id="631" r:id="rId10"/>
    <p:sldId id="593" r:id="rId11"/>
    <p:sldId id="551" r:id="rId12"/>
    <p:sldId id="550" r:id="rId13"/>
    <p:sldId id="592" r:id="rId14"/>
    <p:sldId id="596" r:id="rId15"/>
    <p:sldId id="632" r:id="rId16"/>
    <p:sldId id="566" r:id="rId17"/>
    <p:sldId id="597" r:id="rId18"/>
    <p:sldId id="598" r:id="rId19"/>
    <p:sldId id="599" r:id="rId20"/>
    <p:sldId id="633" r:id="rId21"/>
    <p:sldId id="569" r:id="rId22"/>
    <p:sldId id="570" r:id="rId23"/>
    <p:sldId id="600" r:id="rId24"/>
    <p:sldId id="604" r:id="rId25"/>
    <p:sldId id="601" r:id="rId26"/>
    <p:sldId id="602" r:id="rId27"/>
    <p:sldId id="605" r:id="rId28"/>
    <p:sldId id="634" r:id="rId29"/>
    <p:sldId id="606" r:id="rId30"/>
    <p:sldId id="613" r:id="rId31"/>
    <p:sldId id="607" r:id="rId32"/>
    <p:sldId id="614" r:id="rId33"/>
    <p:sldId id="609" r:id="rId34"/>
    <p:sldId id="615" r:id="rId35"/>
    <p:sldId id="616" r:id="rId36"/>
    <p:sldId id="617" r:id="rId37"/>
    <p:sldId id="618" r:id="rId38"/>
    <p:sldId id="619" r:id="rId39"/>
    <p:sldId id="635" r:id="rId40"/>
    <p:sldId id="620" r:id="rId41"/>
    <p:sldId id="621" r:id="rId42"/>
    <p:sldId id="622" r:id="rId43"/>
    <p:sldId id="624" r:id="rId44"/>
    <p:sldId id="625" r:id="rId45"/>
    <p:sldId id="626" r:id="rId46"/>
    <p:sldId id="627" r:id="rId47"/>
    <p:sldId id="628" r:id="rId48"/>
    <p:sldId id="549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4326"/>
    <a:srgbClr val="7A74E8"/>
    <a:srgbClr val="FFDD71"/>
    <a:srgbClr val="525254"/>
    <a:srgbClr val="AAB0BE"/>
    <a:srgbClr val="44546A"/>
    <a:srgbClr val="D9D9D9"/>
    <a:srgbClr val="F2F2F2"/>
    <a:srgbClr val="FFFFFF"/>
    <a:srgbClr val="8E4B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44" autoAdjust="0"/>
    <p:restoredTop sz="97473" autoAdjust="0"/>
  </p:normalViewPr>
  <p:slideViewPr>
    <p:cSldViewPr snapToGrid="0" showGuides="1">
      <p:cViewPr varScale="1">
        <p:scale>
          <a:sx n="68" d="100"/>
          <a:sy n="68" d="100"/>
        </p:scale>
        <p:origin x="1824" y="54"/>
      </p:cViewPr>
      <p:guideLst>
        <p:guide orient="horz" pos="2184"/>
        <p:guide pos="2880"/>
      </p:guideLst>
    </p:cSldViewPr>
  </p:slideViewPr>
  <p:outlineViewPr>
    <p:cViewPr>
      <p:scale>
        <a:sx n="33" d="100"/>
        <a:sy n="33" d="100"/>
      </p:scale>
      <p:origin x="0" y="-1901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518"/>
    </p:cViewPr>
  </p:sorterViewPr>
  <p:notesViewPr>
    <p:cSldViewPr snapToGrid="0"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5F226F-8ED5-495D-A17F-2CD75E10BF0C}" type="datetimeFigureOut">
              <a:rPr lang="en-US" smtClean="0"/>
              <a:t>01-Mar-22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C4FF8-6ED0-4190-AEBB-5AD2583082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332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2BA45-5BA8-4098-BC1A-EE8A5C9DAADA}" type="datetimeFigureOut">
              <a:rPr lang="en-US" smtClean="0"/>
              <a:t>01-Mar-22</a:t>
            </a:fld>
            <a:endParaRPr lang="en-US" dirty="0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DBCF67-2B39-4494-9A46-CAA40423D8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663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4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5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6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7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8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9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0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2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3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4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5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6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7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8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9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0.xm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1.xml"/></Relationships>
</file>

<file path=ppt/notesSlides/_rels/notesSlide3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2.xml"/></Relationships>
</file>

<file path=ppt/notesSlides/_rels/notesSlide3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3.xml"/></Relationships>
</file>

<file path=ppt/notesSlides/_rels/notesSlide3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4.xml"/></Relationships>
</file>

<file path=ppt/notesSlides/_rels/notesSlide3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5.xml"/></Relationships>
</file>

<file path=ppt/notesSlides/_rels/notesSlide3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6.xml"/></Relationships>
</file>

<file path=ppt/notesSlides/_rels/notesSlide3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7.xml"/></Relationships>
</file>

<file path=ppt/notesSlides/_rels/notesSlide3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8.xml"/></Relationships>
</file>

<file path=ppt/notesSlides/_rels/notesSlide3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9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4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0.xml"/></Relationships>
</file>

<file path=ppt/notesSlides/_rels/notesSlide4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1.xml"/></Relationships>
</file>

<file path=ppt/notesSlides/_rels/notesSlide4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2.xml"/></Relationships>
</file>

<file path=ppt/notesSlides/_rels/notesSlide4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3.xml"/></Relationships>
</file>

<file path=ppt/notesSlides/_rels/notesSlide4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4.xml"/></Relationships>
</file>

<file path=ppt/notesSlides/_rels/notesSlide4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5.xml"/></Relationships>
</file>

<file path=ppt/notesSlides/_rels/notesSlide4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6.xml"/></Relationships>
</file>

<file path=ppt/notesSlides/_rels/notesSlide4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7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4362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2692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6950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7536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1479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1784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7037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8695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4931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9463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876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8268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8919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2211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2210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9369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6511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2777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2875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9775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7750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068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3327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1659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90467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5013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58736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3563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66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57821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32388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94983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802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148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26720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77979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1893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32349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26982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3484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75987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747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303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428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9711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3378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861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49874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style Edit style Edit style Edit style Edit style Edit style Edit style 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b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18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7"/>
          <a:stretch/>
        </p:blipFill>
        <p:spPr bwMode="auto">
          <a:xfrm>
            <a:off x="0" y="0"/>
            <a:ext cx="9144000" cy="562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686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1236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  <a:p>
            <a:pPr lvl="2"/>
            <a:r>
              <a:rPr lang="en-US" dirty="0"/>
              <a:t>3rd level 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234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314325" y="1100138"/>
            <a:ext cx="8451850" cy="444341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293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909" y="1954537"/>
            <a:ext cx="2568096" cy="2569464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41640219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917234" y="1322997"/>
            <a:ext cx="1482789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1</a:t>
            </a: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2</a:t>
            </a: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3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866432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KEY  TOPICS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5</a:t>
            </a: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4</a:t>
            </a: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3</a:t>
            </a: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2</a:t>
            </a: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>
                <a:latin typeface="+mn-lt"/>
              </a:rPr>
              <a:t>1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6152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003466"/>
                </a:solidFill>
                <a:latin typeface="+mn-lt"/>
              </a:defRPr>
            </a:lvl1pPr>
          </a:lstStyle>
          <a:p>
            <a:r>
              <a:rPr lang="en-US" dirty="0"/>
              <a:t>AGENDA/KEY TOPICS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3738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4" name="Title 1"/>
          <p:cNvSpPr txBox="1">
            <a:spLocks/>
          </p:cNvSpPr>
          <p:nvPr userDrawn="1"/>
        </p:nvSpPr>
        <p:spPr>
          <a:xfrm>
            <a:off x="414045" y="46060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313133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AGENDA</a:t>
            </a: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7247" y="204731"/>
            <a:ext cx="1490474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2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</p:txBody>
      </p:sp>
    </p:spTree>
    <p:extLst>
      <p:ext uri="{BB962C8B-B14F-4D97-AF65-F5344CB8AC3E}">
        <p14:creationId xmlns:p14="http://schemas.microsoft.com/office/powerpoint/2010/main" val="5112103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113860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02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  <a:p>
            <a:pPr lvl="2"/>
            <a:r>
              <a:rPr lang="en-US" dirty="0"/>
              <a:t>3rd level 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9998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9"/>
          <a:stretch/>
        </p:blipFill>
        <p:spPr bwMode="auto">
          <a:xfrm>
            <a:off x="0" y="373"/>
            <a:ext cx="9144000" cy="590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750069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314325" y="1100138"/>
            <a:ext cx="8451850" cy="444341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0423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תמונה 1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772" y="1954537"/>
            <a:ext cx="2568370" cy="2569464"/>
          </a:xfrm>
          <a:prstGeom prst="flowChartConnector">
            <a:avLst/>
          </a:prstGeom>
        </p:spPr>
      </p:pic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313133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465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917234" y="1322997"/>
            <a:ext cx="1482789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rgbClr val="313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rgbClr val="313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rgbClr val="313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rgbClr val="313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1</a:t>
            </a: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2</a:t>
            </a: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3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4</a:t>
            </a:r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936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 key topic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KEY  TOPICS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5</a:t>
            </a: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4</a:t>
            </a: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3</a:t>
            </a: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2</a:t>
            </a: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>
                <a:latin typeface="+mn-lt"/>
              </a:rPr>
              <a:t>1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191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 key topic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525254"/>
                </a:solidFill>
                <a:latin typeface="+mn-lt"/>
              </a:defRPr>
            </a:lvl1pPr>
          </a:lstStyle>
          <a:p>
            <a:r>
              <a:rPr lang="en-US" dirty="0"/>
              <a:t>AGENDA/KEY TOPICS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713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1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38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</p:txBody>
      </p:sp>
      <p:sp>
        <p:nvSpPr>
          <p:cNvPr id="42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3" name="Picture 4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1091" y="192870"/>
            <a:ext cx="1490472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AGENDA/KEY TOPICS</a:t>
            </a:r>
          </a:p>
        </p:txBody>
      </p:sp>
    </p:spTree>
    <p:extLst>
      <p:ext uri="{BB962C8B-B14F-4D97-AF65-F5344CB8AC3E}">
        <p14:creationId xmlns:p14="http://schemas.microsoft.com/office/powerpoint/2010/main" val="3940971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s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429" y="1321501"/>
            <a:ext cx="7992374" cy="4603050"/>
          </a:xfrm>
        </p:spPr>
        <p:txBody>
          <a:bodyPr/>
          <a:lstStyle>
            <a:lvl1pPr marL="0" indent="0">
              <a:spcBef>
                <a:spcPts val="600"/>
              </a:spcBef>
              <a:buClrTx/>
              <a:buSzPct val="100000"/>
              <a:buFont typeface="Arial" pitchFamily="34" charset="0"/>
              <a:buNone/>
              <a:defRPr sz="18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180975" indent="-180975">
              <a:spcBef>
                <a:spcPts val="600"/>
              </a:spcBef>
              <a:buClrTx/>
              <a:buSzPct val="100000"/>
              <a:buFont typeface="Arial" pitchFamily="34" charset="0"/>
              <a:buChar char="•"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355600" indent="-174625">
              <a:spcBef>
                <a:spcPts val="600"/>
              </a:spcBef>
              <a:buClrTx/>
              <a:buSzPct val="100000"/>
              <a:buFont typeface="Arial" pitchFamily="34" charset="0"/>
              <a:buChar char="•"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536575" indent="-180975">
              <a:spcBef>
                <a:spcPts val="600"/>
              </a:spcBef>
              <a:buClrTx/>
              <a:buSzPct val="100000"/>
              <a:buFont typeface="Arial" pitchFamily="34" charset="0"/>
              <a:buChar char="•"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719138" indent="-182563">
              <a:spcBef>
                <a:spcPts val="600"/>
              </a:spcBef>
              <a:buClrTx/>
              <a:buSzPct val="100000"/>
              <a:buFont typeface="Arial" pitchFamily="34" charset="0"/>
              <a:buChar char="•"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e-IL" dirty="0"/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4281495" y="6236523"/>
            <a:ext cx="581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fld id="{3EEB345D-A277-4F0F-819E-B96F2B4EB80E}" type="slidenum">
              <a:rPr lang="ar-SA" sz="1000" b="0">
                <a:solidFill>
                  <a:schemeClr val="bg1"/>
                </a:solidFill>
                <a:latin typeface="Antigoni" pitchFamily="34" charset="0"/>
                <a:ea typeface="MS PGothic"/>
                <a:cs typeface="MS PGothic"/>
              </a:rPr>
              <a:pPr algn="ctr" eaLnBrk="0" hangingPunct="0"/>
              <a:t>‹#›</a:t>
            </a:fld>
            <a:endParaRPr lang="en-US" sz="1000" b="0" dirty="0">
              <a:solidFill>
                <a:schemeClr val="bg1"/>
              </a:solidFill>
              <a:latin typeface="Antigoni" pitchFamily="34" charset="0"/>
              <a:ea typeface="MS PGothic"/>
              <a:cs typeface="MS PGothic"/>
            </a:endParaRPr>
          </a:p>
        </p:txBody>
      </p:sp>
      <p:sp>
        <p:nvSpPr>
          <p:cNvPr id="7" name="Footer Placeholder 1"/>
          <p:cNvSpPr txBox="1">
            <a:spLocks/>
          </p:cNvSpPr>
          <p:nvPr userDrawn="1"/>
        </p:nvSpPr>
        <p:spPr>
          <a:xfrm>
            <a:off x="157619" y="6390731"/>
            <a:ext cx="4225925" cy="23495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sz="1050" dirty="0">
                <a:solidFill>
                  <a:schemeClr val="bg1"/>
                </a:solidFill>
                <a:latin typeface="Antigoni Light" pitchFamily="34" charset="0"/>
                <a:cs typeface="Verdana" pitchFamily="34" charset="0"/>
                <a:sym typeface="Symbol" pitchFamily="18" charset="2"/>
              </a:rPr>
              <a:t> Ex Libris Ltd., 2014 - Internal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2983113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" name="מלבן 8"/>
          <p:cNvSpPr/>
          <p:nvPr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style 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  <a:p>
            <a:pPr lvl="2"/>
            <a:r>
              <a:rPr lang="en-US" dirty="0"/>
              <a:t>Edit style – 3rd level</a:t>
            </a:r>
            <a:endParaRPr lang="he-IL" dirty="0"/>
          </a:p>
          <a:p>
            <a:pPr lvl="3"/>
            <a:r>
              <a:rPr lang="en-US" dirty="0"/>
              <a:t>Edit style – 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559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20" r:id="rId2"/>
    <p:sldLayoutId id="2147483869" r:id="rId3"/>
    <p:sldLayoutId id="2147483728" r:id="rId4"/>
    <p:sldLayoutId id="2147483729" r:id="rId5"/>
    <p:sldLayoutId id="2147483730" r:id="rId6"/>
    <p:sldLayoutId id="2147483876" r:id="rId7"/>
    <p:sldLayoutId id="2147483820" r:id="rId8"/>
    <p:sldLayoutId id="2147483879" r:id="rId9"/>
    <p:sldLayoutId id="2147483883" r:id="rId10"/>
    <p:sldLayoutId id="214748388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" name="מלבן 8"/>
          <p:cNvSpPr/>
          <p:nvPr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style 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  <a:p>
            <a:pPr lvl="2"/>
            <a:r>
              <a:rPr lang="en-US" dirty="0"/>
              <a:t>Edit style – 3rd level</a:t>
            </a:r>
            <a:endParaRPr lang="he-IL" dirty="0"/>
          </a:p>
          <a:p>
            <a:pPr lvl="3"/>
            <a:r>
              <a:rPr lang="en-US" dirty="0"/>
              <a:t>Edit style – 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36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11" r:id="rId2"/>
    <p:sldLayoutId id="2147483804" r:id="rId3"/>
    <p:sldLayoutId id="2147483805" r:id="rId4"/>
    <p:sldLayoutId id="2147483806" r:id="rId5"/>
    <p:sldLayoutId id="2147483837" r:id="rId6"/>
    <p:sldLayoutId id="2147483813" r:id="rId7"/>
    <p:sldLayoutId id="2147483810" r:id="rId8"/>
    <p:sldLayoutId id="2147483884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לבן 7"/>
          <p:cNvSpPr/>
          <p:nvPr/>
        </p:nvSpPr>
        <p:spPr>
          <a:xfrm>
            <a:off x="0" y="5635262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1" name="תמונה 1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4503012"/>
            <a:ext cx="9144000" cy="114019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4825446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sz="2800" dirty="0">
                <a:solidFill>
                  <a:schemeClr val="bg1"/>
                </a:solidFill>
              </a:rPr>
              <a:t>Benchmark Analytics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8776" y="5732014"/>
            <a:ext cx="456233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</a:rPr>
              <a:t>Yoel Kortick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</a:rPr>
              <a:t>Senior Librarian</a:t>
            </a:r>
          </a:p>
        </p:txBody>
      </p:sp>
      <p:sp>
        <p:nvSpPr>
          <p:cNvPr id="6" name="Rectangle 5"/>
          <p:cNvSpPr/>
          <p:nvPr/>
        </p:nvSpPr>
        <p:spPr>
          <a:xfrm>
            <a:off x="39553" y="6623846"/>
            <a:ext cx="584263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http://www.slideteam.net/wp/wp-content/uploads/2015/11/Using-Images-and-Icons-to-Create-Awesome-Agenda-Slides.1.png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6429256"/>
            <a:ext cx="537860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http://israelvalley.s3-eu-west-1.amazonaws.com/files/000/011/391/original/big-data.png?1406714586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466"/>
            <a:ext cx="9144000" cy="4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673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KPI </a:t>
            </a:r>
            <a:r>
              <a:rPr lang="en-US" dirty="0" err="1"/>
              <a:t>Watchlist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1186" y="848299"/>
            <a:ext cx="88465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KPI </a:t>
            </a:r>
            <a:r>
              <a:rPr lang="en-US" sz="2400" dirty="0" err="1"/>
              <a:t>Watchlist</a:t>
            </a:r>
            <a:r>
              <a:rPr lang="en-US" sz="2400" dirty="0"/>
              <a:t> provides a summary of various KPIs which can be seen together.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gauges quickly inform the user where his institution (blue dial) stands in comparison to other institutions (pink dial)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0218" y="2829490"/>
            <a:ext cx="3888479" cy="324904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29405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KPI </a:t>
            </a:r>
            <a:r>
              <a:rPr lang="en-US" dirty="0" err="1"/>
              <a:t>Watchlist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7" y="1564879"/>
            <a:ext cx="8961120" cy="283055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14320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KPI </a:t>
            </a:r>
            <a:r>
              <a:rPr lang="en-US" dirty="0" err="1"/>
              <a:t>Watchlist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1186" y="848299"/>
            <a:ext cx="884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Hovering over the gauge provides further details.  When the dial is near the green this is good.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When the dial is near the red this is a warning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47" y="2696144"/>
            <a:ext cx="8345583" cy="319969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86869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KPI </a:t>
            </a:r>
            <a:r>
              <a:rPr lang="en-US" dirty="0" err="1"/>
              <a:t>Watchlist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1186" y="848299"/>
            <a:ext cx="884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KPI </a:t>
            </a:r>
            <a:r>
              <a:rPr lang="en-US" sz="2400" dirty="0" err="1"/>
              <a:t>Watchlist</a:t>
            </a:r>
            <a:r>
              <a:rPr lang="en-US" sz="2400" dirty="0"/>
              <a:t> also provides the information in tabular form with status indicators of warning, critical and OK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8" y="2545626"/>
            <a:ext cx="8961120" cy="94654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017809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" y="692546"/>
            <a:ext cx="1206969" cy="585216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955343" y="1542197"/>
            <a:ext cx="7274257" cy="13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43967" y="2540759"/>
            <a:ext cx="7274257" cy="13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957615" y="3523399"/>
            <a:ext cx="7274257" cy="13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946239" y="4521961"/>
            <a:ext cx="7274257" cy="13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52791" y="5488727"/>
            <a:ext cx="7274257" cy="13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41415" y="6487289"/>
            <a:ext cx="7274257" cy="13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193313" y="3193576"/>
            <a:ext cx="45719" cy="136478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8" name="Rectangle 17"/>
          <p:cNvSpPr/>
          <p:nvPr/>
        </p:nvSpPr>
        <p:spPr>
          <a:xfrm>
            <a:off x="1168289" y="4110254"/>
            <a:ext cx="45719" cy="136478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1" name="TextBox 10"/>
          <p:cNvSpPr txBox="1"/>
          <p:nvPr/>
        </p:nvSpPr>
        <p:spPr>
          <a:xfrm>
            <a:off x="1214008" y="1893925"/>
            <a:ext cx="6976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KPI </a:t>
            </a:r>
            <a:r>
              <a:rPr lang="en-US" sz="2000" dirty="0" err="1"/>
              <a:t>Watchlist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1216280" y="2865195"/>
            <a:ext cx="6976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My Trends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18552" y="3836464"/>
            <a:ext cx="6976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Inventory Total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50408" y="4775141"/>
            <a:ext cx="6976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Loans by Month and Requests by Month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220824" y="5844965"/>
            <a:ext cx="6976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Acquisitions - Electronic and Acquisitions - Physical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91148" y="1007157"/>
            <a:ext cx="6976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543562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045" y="2410164"/>
            <a:ext cx="7943850" cy="3771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My Trends – Benchmark Analytics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997242" y="2674961"/>
            <a:ext cx="3785695" cy="354842"/>
          </a:xfrm>
          <a:prstGeom prst="rect">
            <a:avLst/>
          </a:prstGeom>
          <a:noFill/>
          <a:ln w="38100">
            <a:solidFill>
              <a:srgbClr val="DA43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1186" y="848299"/>
            <a:ext cx="884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“My Trends” tab of the dashboard provides the institution with an up close look at his own institution, and may be filtered by time and specific measures.</a:t>
            </a:r>
          </a:p>
        </p:txBody>
      </p:sp>
    </p:spTree>
    <p:extLst>
      <p:ext uri="{BB962C8B-B14F-4D97-AF65-F5344CB8AC3E}">
        <p14:creationId xmlns:p14="http://schemas.microsoft.com/office/powerpoint/2010/main" val="2110276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My Trends – Benchmark Analytics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1186" y="848299"/>
            <a:ext cx="88465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The “My Trends” currently includes three areas of measurements.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Monthly requests measures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Monthly loan measures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Monthly inventory measures</a:t>
            </a:r>
            <a:br>
              <a:rPr lang="en-US" sz="2800" dirty="0"/>
            </a:b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Each area includes several measures</a:t>
            </a:r>
          </a:p>
        </p:txBody>
      </p:sp>
    </p:spTree>
    <p:extLst>
      <p:ext uri="{BB962C8B-B14F-4D97-AF65-F5344CB8AC3E}">
        <p14:creationId xmlns:p14="http://schemas.microsoft.com/office/powerpoint/2010/main" val="421151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25" y="1490662"/>
            <a:ext cx="7981950" cy="38766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My Trends – Benchmark Analytics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8783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My Trends – Benchmark Analytics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1186" y="848299"/>
            <a:ext cx="8846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And, of course, each institution can choose the dates for which he wants to see the trends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42" y="2353029"/>
            <a:ext cx="8961120" cy="335193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936446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" y="692546"/>
            <a:ext cx="1206969" cy="585216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955343" y="1542197"/>
            <a:ext cx="7274257" cy="13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43967" y="2540759"/>
            <a:ext cx="7274257" cy="13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957615" y="3523399"/>
            <a:ext cx="7274257" cy="13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946239" y="4521961"/>
            <a:ext cx="7274257" cy="13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52791" y="5488727"/>
            <a:ext cx="7274257" cy="13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41415" y="6487289"/>
            <a:ext cx="7274257" cy="13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193313" y="3193576"/>
            <a:ext cx="45719" cy="136478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8" name="Rectangle 17"/>
          <p:cNvSpPr/>
          <p:nvPr/>
        </p:nvSpPr>
        <p:spPr>
          <a:xfrm>
            <a:off x="1168289" y="4110254"/>
            <a:ext cx="45719" cy="136478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1" name="TextBox 10"/>
          <p:cNvSpPr txBox="1"/>
          <p:nvPr/>
        </p:nvSpPr>
        <p:spPr>
          <a:xfrm>
            <a:off x="1214008" y="1893925"/>
            <a:ext cx="6976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KPI </a:t>
            </a:r>
            <a:r>
              <a:rPr lang="en-US" sz="2000" dirty="0" err="1"/>
              <a:t>Watchlist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1216280" y="2865195"/>
            <a:ext cx="6976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My Trends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18551" y="3836464"/>
            <a:ext cx="6949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Inventory Total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50408" y="4775141"/>
            <a:ext cx="6976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Loans by Month and Requests by Month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220824" y="5844965"/>
            <a:ext cx="6976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Acquisitions - Electronic and Acquisitions - Physical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91148" y="1007157"/>
            <a:ext cx="6976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728165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" y="692546"/>
            <a:ext cx="1206969" cy="585216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955343" y="1542197"/>
            <a:ext cx="7274257" cy="13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43967" y="2540759"/>
            <a:ext cx="7274257" cy="13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957615" y="3523399"/>
            <a:ext cx="7274257" cy="13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946239" y="4521961"/>
            <a:ext cx="7274257" cy="13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52791" y="5488727"/>
            <a:ext cx="7274257" cy="13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41415" y="6487289"/>
            <a:ext cx="7274257" cy="13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193313" y="3193576"/>
            <a:ext cx="45719" cy="136478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8" name="Rectangle 17"/>
          <p:cNvSpPr/>
          <p:nvPr/>
        </p:nvSpPr>
        <p:spPr>
          <a:xfrm>
            <a:off x="1168289" y="4110254"/>
            <a:ext cx="45719" cy="136478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1" name="TextBox 10"/>
          <p:cNvSpPr txBox="1"/>
          <p:nvPr/>
        </p:nvSpPr>
        <p:spPr>
          <a:xfrm>
            <a:off x="1214008" y="1893925"/>
            <a:ext cx="6976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KPI </a:t>
            </a:r>
            <a:r>
              <a:rPr lang="en-US" sz="2000" dirty="0" err="1"/>
              <a:t>Watchlist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1216280" y="2865195"/>
            <a:ext cx="6976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My Trends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18552" y="3836464"/>
            <a:ext cx="6976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Inventory Total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50408" y="4775141"/>
            <a:ext cx="6976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Loans by Month and Requests by Month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220824" y="5844965"/>
            <a:ext cx="6976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Acquisitions - Electronic and Acquisitions - Physical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91148" y="1007157"/>
            <a:ext cx="6976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9145085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4045" y="18352"/>
            <a:ext cx="8729955" cy="633250"/>
          </a:xfrm>
        </p:spPr>
        <p:txBody>
          <a:bodyPr>
            <a:normAutofit/>
          </a:bodyPr>
          <a:lstStyle/>
          <a:p>
            <a:r>
              <a:rPr lang="en-US" dirty="0"/>
              <a:t>Inventory Total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1186" y="848299"/>
            <a:ext cx="884654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The Inventory Total tab allows the institution to compare its inventory to other institutions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At the current time this includes:</a:t>
            </a:r>
            <a:br>
              <a:rPr lang="en-US" sz="2800" dirty="0"/>
            </a:b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Number of bibliographic records in repository (total)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Number of electronic collections in repository (total)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Number of electronic portfolios in repository (total)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Number of physical items in repository (total)</a:t>
            </a:r>
          </a:p>
        </p:txBody>
      </p:sp>
    </p:spTree>
    <p:extLst>
      <p:ext uri="{BB962C8B-B14F-4D97-AF65-F5344CB8AC3E}">
        <p14:creationId xmlns:p14="http://schemas.microsoft.com/office/powerpoint/2010/main" val="20323942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4045" y="18352"/>
            <a:ext cx="8729955" cy="633250"/>
          </a:xfrm>
        </p:spPr>
        <p:txBody>
          <a:bodyPr>
            <a:normAutofit/>
          </a:bodyPr>
          <a:lstStyle/>
          <a:p>
            <a:r>
              <a:rPr lang="en-US" dirty="0"/>
              <a:t>Inventory Total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334" y="2514758"/>
            <a:ext cx="7846450" cy="374737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21186" y="848299"/>
            <a:ext cx="88465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The dotted line is the average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The blue bar is “my institution”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The pink bars are all other institutions.</a:t>
            </a:r>
          </a:p>
        </p:txBody>
      </p:sp>
    </p:spTree>
    <p:extLst>
      <p:ext uri="{BB962C8B-B14F-4D97-AF65-F5344CB8AC3E}">
        <p14:creationId xmlns:p14="http://schemas.microsoft.com/office/powerpoint/2010/main" val="42695965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4045" y="18352"/>
            <a:ext cx="8729955" cy="633250"/>
          </a:xfrm>
        </p:spPr>
        <p:txBody>
          <a:bodyPr>
            <a:normAutofit/>
          </a:bodyPr>
          <a:lstStyle/>
          <a:p>
            <a:r>
              <a:rPr lang="en-US" dirty="0"/>
              <a:t>Inventory Total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7967" y="806216"/>
            <a:ext cx="5486400" cy="273437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67" y="3695551"/>
            <a:ext cx="5486400" cy="277000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36478" y="968991"/>
            <a:ext cx="2866029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Hovering over the data provides additional information.</a:t>
            </a:r>
          </a:p>
        </p:txBody>
      </p:sp>
    </p:spTree>
    <p:extLst>
      <p:ext uri="{BB962C8B-B14F-4D97-AF65-F5344CB8AC3E}">
        <p14:creationId xmlns:p14="http://schemas.microsoft.com/office/powerpoint/2010/main" val="22365238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4045" y="18352"/>
            <a:ext cx="8729955" cy="633250"/>
          </a:xfrm>
        </p:spPr>
        <p:txBody>
          <a:bodyPr>
            <a:normAutofit/>
          </a:bodyPr>
          <a:lstStyle/>
          <a:p>
            <a:r>
              <a:rPr lang="en-US" dirty="0"/>
              <a:t>Inventory Total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95" y="2852737"/>
            <a:ext cx="8961120" cy="10366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1186" y="848299"/>
            <a:ext cx="8846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The data also appears at the top of the dashboard in performance tiles</a:t>
            </a:r>
          </a:p>
        </p:txBody>
      </p:sp>
    </p:spTree>
    <p:extLst>
      <p:ext uri="{BB962C8B-B14F-4D97-AF65-F5344CB8AC3E}">
        <p14:creationId xmlns:p14="http://schemas.microsoft.com/office/powerpoint/2010/main" val="26276776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4045" y="18352"/>
            <a:ext cx="8729955" cy="633250"/>
          </a:xfrm>
        </p:spPr>
        <p:txBody>
          <a:bodyPr>
            <a:normAutofit/>
          </a:bodyPr>
          <a:lstStyle/>
          <a:p>
            <a:r>
              <a:rPr lang="en-US" dirty="0"/>
              <a:t>Inventory Total </a:t>
            </a:r>
            <a:r>
              <a:rPr lang="en-US" dirty="0">
                <a:solidFill>
                  <a:srgbClr val="FF0000"/>
                </a:solidFill>
              </a:rPr>
              <a:t>by month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1186" y="848299"/>
            <a:ext cx="884654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The Inventory Total </a:t>
            </a:r>
            <a:r>
              <a:rPr lang="en-US" sz="2800" dirty="0">
                <a:solidFill>
                  <a:srgbClr val="FF0000"/>
                </a:solidFill>
              </a:rPr>
              <a:t>by month</a:t>
            </a:r>
            <a:r>
              <a:rPr lang="en-US" sz="2800" dirty="0"/>
              <a:t> tab allows the institution to compare </a:t>
            </a:r>
            <a:r>
              <a:rPr lang="en-US" sz="2800" dirty="0">
                <a:solidFill>
                  <a:srgbClr val="FF0000"/>
                </a:solidFill>
              </a:rPr>
              <a:t>what was added to </a:t>
            </a:r>
            <a:r>
              <a:rPr lang="en-US" sz="2800" dirty="0"/>
              <a:t>his inventory with other institutions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At the current time this includes:</a:t>
            </a:r>
            <a:br>
              <a:rPr lang="en-US" sz="2800" dirty="0"/>
            </a:b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Number of bibliographic records in repository (by month)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Number of electronic collections in repository (by month)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Number of electronic portfolios in repository (by month)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Number of physical items in repository (by month)</a:t>
            </a:r>
          </a:p>
        </p:txBody>
      </p:sp>
    </p:spTree>
    <p:extLst>
      <p:ext uri="{BB962C8B-B14F-4D97-AF65-F5344CB8AC3E}">
        <p14:creationId xmlns:p14="http://schemas.microsoft.com/office/powerpoint/2010/main" val="29458862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4045" y="18352"/>
            <a:ext cx="8729955" cy="633250"/>
          </a:xfrm>
          <a:noFill/>
        </p:spPr>
        <p:txBody>
          <a:bodyPr>
            <a:normAutofit/>
          </a:bodyPr>
          <a:lstStyle/>
          <a:p>
            <a:r>
              <a:rPr lang="en-US" dirty="0"/>
              <a:t>Inventory Total </a:t>
            </a:r>
            <a:r>
              <a:rPr lang="en-US" dirty="0">
                <a:solidFill>
                  <a:srgbClr val="FF0000"/>
                </a:solidFill>
              </a:rPr>
              <a:t>by month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1186" y="848299"/>
            <a:ext cx="8846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The chosen times appearing can be “played” on the slide bar on top showing the changes over the time period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432" y="2165405"/>
            <a:ext cx="7802254" cy="40151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73162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4045" y="18352"/>
            <a:ext cx="8729955" cy="633250"/>
          </a:xfrm>
        </p:spPr>
        <p:txBody>
          <a:bodyPr>
            <a:normAutofit/>
          </a:bodyPr>
          <a:lstStyle/>
          <a:p>
            <a:r>
              <a:rPr lang="en-US" dirty="0"/>
              <a:t>Inventory Total </a:t>
            </a:r>
            <a:r>
              <a:rPr lang="en-US" dirty="0">
                <a:solidFill>
                  <a:srgbClr val="FF0000"/>
                </a:solidFill>
              </a:rPr>
              <a:t>by month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1186" y="848299"/>
            <a:ext cx="88465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The data also appears at the top of the dashboard in performance tiles.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Here we have the average amounts added per month for the specified time period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31" y="2898444"/>
            <a:ext cx="8961120" cy="103100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253176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" y="692546"/>
            <a:ext cx="1206969" cy="585216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955343" y="1542197"/>
            <a:ext cx="7274257" cy="13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43967" y="2540759"/>
            <a:ext cx="7274257" cy="13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957615" y="3523399"/>
            <a:ext cx="7274257" cy="13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946239" y="4521961"/>
            <a:ext cx="7274257" cy="13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52791" y="5488727"/>
            <a:ext cx="7274257" cy="13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41415" y="6487289"/>
            <a:ext cx="7274257" cy="13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193313" y="3193576"/>
            <a:ext cx="45719" cy="136478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8" name="Rectangle 17"/>
          <p:cNvSpPr/>
          <p:nvPr/>
        </p:nvSpPr>
        <p:spPr>
          <a:xfrm>
            <a:off x="1168289" y="4110254"/>
            <a:ext cx="45719" cy="136478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1" name="TextBox 10"/>
          <p:cNvSpPr txBox="1"/>
          <p:nvPr/>
        </p:nvSpPr>
        <p:spPr>
          <a:xfrm>
            <a:off x="1214008" y="1893925"/>
            <a:ext cx="6976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KPI </a:t>
            </a:r>
            <a:r>
              <a:rPr lang="en-US" sz="2000" dirty="0" err="1"/>
              <a:t>Watchlist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1216280" y="2865195"/>
            <a:ext cx="6976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My Trends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18552" y="3836464"/>
            <a:ext cx="6976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Inventory Total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50408" y="4775141"/>
            <a:ext cx="6976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Loans by Month and Requests by Month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220824" y="5844965"/>
            <a:ext cx="6976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Acquisitions - Electronic and Acquisitions - Physical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91148" y="1007157"/>
            <a:ext cx="6976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7133687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4045" y="18352"/>
            <a:ext cx="8729955" cy="6332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Loans</a:t>
            </a:r>
            <a:r>
              <a:rPr lang="en-US" dirty="0"/>
              <a:t> by Month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1186" y="848299"/>
            <a:ext cx="88465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The Loans by Month tab allows the institution to compare its fulfillment loans with other institutions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At the current time this includes:</a:t>
            </a:r>
            <a:br>
              <a:rPr lang="en-US" sz="2800" dirty="0"/>
            </a:b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Number of loans (by month)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Number of late returns (by month)</a:t>
            </a:r>
          </a:p>
        </p:txBody>
      </p:sp>
    </p:spTree>
    <p:extLst>
      <p:ext uri="{BB962C8B-B14F-4D97-AF65-F5344CB8AC3E}">
        <p14:creationId xmlns:p14="http://schemas.microsoft.com/office/powerpoint/2010/main" val="24879150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4045" y="18352"/>
            <a:ext cx="8729955" cy="6332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Loans</a:t>
            </a:r>
            <a:r>
              <a:rPr lang="en-US" dirty="0"/>
              <a:t> by Month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99" y="1798588"/>
            <a:ext cx="8961120" cy="359802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885610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1186" y="848299"/>
            <a:ext cx="88465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overall goal and idea of the Benchmark analytics is for the institution to identify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Where in their workflows improvements can be made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Where processes are already at a satisfactory or above satisfactory level.</a:t>
            </a:r>
            <a:br>
              <a:rPr lang="en-US" sz="2400" dirty="0"/>
            </a:b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One way for doing this is to compare KPIs with other institutions</a:t>
            </a:r>
            <a:br>
              <a:rPr lang="en-US" sz="2400" dirty="0"/>
            </a:b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KPIs can be measured on a monthly or yearly basis.  This enables the identification of trends.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319999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4045" y="18352"/>
            <a:ext cx="8729955" cy="6332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Loans</a:t>
            </a:r>
            <a:r>
              <a:rPr lang="en-US" dirty="0"/>
              <a:t> by Month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1186" y="848299"/>
            <a:ext cx="88465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The chosen times appearing can be “played” on the slide bar on top showing the changes over the time period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Here is the number of loans per month per institution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6890" y="2649437"/>
            <a:ext cx="6230219" cy="321037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88172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4045" y="18352"/>
            <a:ext cx="8729955" cy="6332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Loans</a:t>
            </a:r>
            <a:r>
              <a:rPr lang="en-US" dirty="0"/>
              <a:t> by Month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1186" y="848299"/>
            <a:ext cx="8846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Here is the number of late returns per month per institution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469" y="2324429"/>
            <a:ext cx="6173061" cy="323895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115383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4045" y="18352"/>
            <a:ext cx="8729955" cy="6332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Loans</a:t>
            </a:r>
            <a:r>
              <a:rPr lang="en-US" dirty="0"/>
              <a:t> by Month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1186" y="848299"/>
            <a:ext cx="8846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The data also appears at the top of the dashboard in performance tiles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8" y="2828046"/>
            <a:ext cx="8961120" cy="79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3760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4045" y="18352"/>
            <a:ext cx="8729955" cy="6332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Requests </a:t>
            </a:r>
            <a:r>
              <a:rPr lang="en-US" dirty="0"/>
              <a:t>by Month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1186" y="848299"/>
            <a:ext cx="88465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Requests by Month tab allows the institution to compare its fulfillment requests with other institutions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At the current time this includes:</a:t>
            </a:r>
            <a:br>
              <a:rPr lang="en-US" sz="2400" dirty="0"/>
            </a:b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Number of patron physical item requests created (by month)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A detailed table including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/>
              <a:t>Number of patron physical item requests created (by month)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/>
              <a:t>Number of patron physical item requests rejected (by month)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/>
              <a:t>Number of patron physical item requests rejected by patron (by month)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/>
              <a:t>Number of patron physical item requests rejected by library (by month)</a:t>
            </a:r>
          </a:p>
        </p:txBody>
      </p:sp>
    </p:spTree>
    <p:extLst>
      <p:ext uri="{BB962C8B-B14F-4D97-AF65-F5344CB8AC3E}">
        <p14:creationId xmlns:p14="http://schemas.microsoft.com/office/powerpoint/2010/main" val="29054353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4045" y="18352"/>
            <a:ext cx="8729955" cy="6332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Requests </a:t>
            </a:r>
            <a:r>
              <a:rPr lang="en-US" dirty="0"/>
              <a:t>by Month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95" y="1807634"/>
            <a:ext cx="8961120" cy="327318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334220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4045" y="18352"/>
            <a:ext cx="8729955" cy="6332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Requests </a:t>
            </a:r>
            <a:r>
              <a:rPr lang="en-US" dirty="0"/>
              <a:t>by Month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1186" y="848299"/>
            <a:ext cx="88465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The chosen times appearing can be “played” on the slide bar on top showing the changes over the time period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Here is the patron physical item requests created per month per institution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837" y="2778489"/>
            <a:ext cx="6268325" cy="320084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40063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4045" y="18352"/>
            <a:ext cx="8729955" cy="6332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Requests </a:t>
            </a:r>
            <a:r>
              <a:rPr lang="en-US" dirty="0"/>
              <a:t>by Month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1186" y="848299"/>
            <a:ext cx="884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Here is  table showing the data with additional measures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785" y="1857155"/>
            <a:ext cx="6306430" cy="314368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019691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4045" y="18352"/>
            <a:ext cx="8729955" cy="6332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Requests </a:t>
            </a:r>
            <a:r>
              <a:rPr lang="en-US" dirty="0"/>
              <a:t>by Month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1186" y="848299"/>
            <a:ext cx="8846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The data also appears at the top of the dashboard in performance tiles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99" y="2876275"/>
            <a:ext cx="8961120" cy="86448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4534719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" y="692546"/>
            <a:ext cx="1206969" cy="585216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955343" y="1542197"/>
            <a:ext cx="7274257" cy="13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43967" y="2540759"/>
            <a:ext cx="7274257" cy="13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957615" y="3523399"/>
            <a:ext cx="7274257" cy="13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946239" y="4521961"/>
            <a:ext cx="7274257" cy="13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52791" y="5488727"/>
            <a:ext cx="7274257" cy="13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41415" y="6487289"/>
            <a:ext cx="7274257" cy="13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193313" y="3193576"/>
            <a:ext cx="45719" cy="136478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8" name="Rectangle 17"/>
          <p:cNvSpPr/>
          <p:nvPr/>
        </p:nvSpPr>
        <p:spPr>
          <a:xfrm>
            <a:off x="1168289" y="4110254"/>
            <a:ext cx="45719" cy="136478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1" name="TextBox 10"/>
          <p:cNvSpPr txBox="1"/>
          <p:nvPr/>
        </p:nvSpPr>
        <p:spPr>
          <a:xfrm>
            <a:off x="1214008" y="1893925"/>
            <a:ext cx="6976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KPI </a:t>
            </a:r>
            <a:r>
              <a:rPr lang="en-US" sz="2000" dirty="0" err="1"/>
              <a:t>Watchlist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1216280" y="2865195"/>
            <a:ext cx="6976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My Trends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18552" y="3836464"/>
            <a:ext cx="6976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Inventory Total and Loans by Month and Requests by Month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50408" y="4775141"/>
            <a:ext cx="6976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Loans by Month and Requests by Month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220824" y="5844965"/>
            <a:ext cx="6976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Acquisitions - Electronic and Acquisitions - Physical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91148" y="1007157"/>
            <a:ext cx="6976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0767173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4045" y="18352"/>
            <a:ext cx="8729955" cy="633250"/>
          </a:xfrm>
        </p:spPr>
        <p:txBody>
          <a:bodyPr>
            <a:normAutofit/>
          </a:bodyPr>
          <a:lstStyle/>
          <a:p>
            <a:r>
              <a:rPr lang="en-US" dirty="0"/>
              <a:t>Acquisitions - </a:t>
            </a:r>
            <a:r>
              <a:rPr lang="en-US" dirty="0">
                <a:solidFill>
                  <a:srgbClr val="FF0000"/>
                </a:solidFill>
              </a:rPr>
              <a:t>Electronic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1186" y="848299"/>
            <a:ext cx="88465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The Acquisitions – Electronic tab allows the institution to compare its acquisitions measures regarding electronic collection and portfolios with other institutions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At the current time this includes:</a:t>
            </a:r>
            <a:br>
              <a:rPr lang="en-US" sz="2800" dirty="0"/>
            </a:b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Electronic Portfolio - </a:t>
            </a:r>
            <a:r>
              <a:rPr lang="en-US" sz="2800" dirty="0" err="1"/>
              <a:t>Avg</a:t>
            </a:r>
            <a:r>
              <a:rPr lang="en-US" sz="2800" dirty="0"/>
              <a:t> days from POL creation to portfolio activation</a:t>
            </a:r>
          </a:p>
        </p:txBody>
      </p:sp>
    </p:spTree>
    <p:extLst>
      <p:ext uri="{BB962C8B-B14F-4D97-AF65-F5344CB8AC3E}">
        <p14:creationId xmlns:p14="http://schemas.microsoft.com/office/powerpoint/2010/main" val="167803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1186" y="848299"/>
            <a:ext cx="8846544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For example, an institution may see that from the time of ordering physical items until the time the items arrive takes significantly longer than the average for other institutions.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This institution can then drill down to investigate where in the process there may be a problem.</a:t>
            </a:r>
            <a:br>
              <a:rPr lang="en-US" sz="2400" dirty="0"/>
            </a:b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It may be that between the time the order is created until the time it is sent takes too long because the “review” process is taking too long.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It may be that certain vendors are taking an unusually long time to process the orders.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There could also be a problem with the period from when the item arrives to the institution until it arrives to the acquisitions librarian to scan it in.</a:t>
            </a:r>
            <a:br>
              <a:rPr lang="en-US" sz="2000" dirty="0"/>
            </a:b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Benchmark analytics allows the institution to identify these 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628899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4045" y="18352"/>
            <a:ext cx="8729955" cy="633250"/>
          </a:xfrm>
        </p:spPr>
        <p:txBody>
          <a:bodyPr>
            <a:normAutofit/>
          </a:bodyPr>
          <a:lstStyle/>
          <a:p>
            <a:r>
              <a:rPr lang="en-US" dirty="0"/>
              <a:t>Acquisitions - </a:t>
            </a:r>
            <a:r>
              <a:rPr lang="en-US" dirty="0">
                <a:solidFill>
                  <a:srgbClr val="FF0000"/>
                </a:solidFill>
              </a:rPr>
              <a:t>Electronic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24" y="1564064"/>
            <a:ext cx="8961120" cy="369779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681960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4045" y="18352"/>
            <a:ext cx="8729955" cy="633250"/>
          </a:xfrm>
        </p:spPr>
        <p:txBody>
          <a:bodyPr>
            <a:normAutofit/>
          </a:bodyPr>
          <a:lstStyle/>
          <a:p>
            <a:r>
              <a:rPr lang="en-US" dirty="0"/>
              <a:t>Acquisitions - </a:t>
            </a:r>
            <a:r>
              <a:rPr lang="en-US" dirty="0">
                <a:solidFill>
                  <a:srgbClr val="FF0000"/>
                </a:solidFill>
              </a:rPr>
              <a:t>Electronic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1186" y="848299"/>
            <a:ext cx="88465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Here the institution can see that regarding the time it takes from ordering electronic inventory to getting it activated he is faster than the average.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5022" y="2815722"/>
            <a:ext cx="5953956" cy="301984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8714441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4045" y="18352"/>
            <a:ext cx="8729955" cy="633250"/>
          </a:xfrm>
        </p:spPr>
        <p:txBody>
          <a:bodyPr>
            <a:normAutofit/>
          </a:bodyPr>
          <a:lstStyle/>
          <a:p>
            <a:r>
              <a:rPr lang="en-US" dirty="0"/>
              <a:t>Acquisitions - </a:t>
            </a:r>
            <a:r>
              <a:rPr lang="en-US" dirty="0">
                <a:solidFill>
                  <a:srgbClr val="FF0000"/>
                </a:solidFill>
              </a:rPr>
              <a:t>Electronic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1186" y="848299"/>
            <a:ext cx="8846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The data also appears at the top of the dashboard in performance tiles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17" y="2876473"/>
            <a:ext cx="8961120" cy="84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8778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4045" y="18352"/>
            <a:ext cx="8729955" cy="633250"/>
          </a:xfrm>
        </p:spPr>
        <p:txBody>
          <a:bodyPr>
            <a:normAutofit/>
          </a:bodyPr>
          <a:lstStyle/>
          <a:p>
            <a:r>
              <a:rPr lang="en-US" dirty="0"/>
              <a:t>Acquisitions - </a:t>
            </a:r>
            <a:r>
              <a:rPr lang="en-US" dirty="0">
                <a:solidFill>
                  <a:srgbClr val="FF0000"/>
                </a:solidFill>
              </a:rPr>
              <a:t>Physical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1186" y="848299"/>
            <a:ext cx="88465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The Acquisitions – Physical tab allows the institution to compare its acquisitions measures regarding the ordering of physical one-time inventory with other institutions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At the current time this includes:</a:t>
            </a:r>
            <a:br>
              <a:rPr lang="en-US" sz="2800" dirty="0"/>
            </a:b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Physical - </a:t>
            </a:r>
            <a:r>
              <a:rPr lang="en-US" sz="2800" dirty="0" err="1"/>
              <a:t>Avg</a:t>
            </a:r>
            <a:r>
              <a:rPr lang="en-US" sz="2800" dirty="0"/>
              <a:t> days from POL creation to item arrival</a:t>
            </a:r>
          </a:p>
        </p:txBody>
      </p:sp>
    </p:spTree>
    <p:extLst>
      <p:ext uri="{BB962C8B-B14F-4D97-AF65-F5344CB8AC3E}">
        <p14:creationId xmlns:p14="http://schemas.microsoft.com/office/powerpoint/2010/main" val="11153477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4045" y="18352"/>
            <a:ext cx="8729955" cy="633250"/>
          </a:xfrm>
        </p:spPr>
        <p:txBody>
          <a:bodyPr>
            <a:normAutofit/>
          </a:bodyPr>
          <a:lstStyle/>
          <a:p>
            <a:r>
              <a:rPr lang="en-US" dirty="0"/>
              <a:t>Acquisitions - </a:t>
            </a:r>
            <a:r>
              <a:rPr lang="en-US" dirty="0">
                <a:solidFill>
                  <a:srgbClr val="FF0000"/>
                </a:solidFill>
              </a:rPr>
              <a:t>Physical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79" y="1687483"/>
            <a:ext cx="8961120" cy="365453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9661706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4045" y="18352"/>
            <a:ext cx="8729955" cy="633250"/>
          </a:xfrm>
        </p:spPr>
        <p:txBody>
          <a:bodyPr>
            <a:normAutofit/>
          </a:bodyPr>
          <a:lstStyle/>
          <a:p>
            <a:r>
              <a:rPr lang="en-US" dirty="0"/>
              <a:t>Acquisitions - </a:t>
            </a:r>
            <a:r>
              <a:rPr lang="en-US" dirty="0">
                <a:solidFill>
                  <a:srgbClr val="FF0000"/>
                </a:solidFill>
              </a:rPr>
              <a:t>Physical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1186" y="848299"/>
            <a:ext cx="88465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Here the institution can see that regarding the time it takes from ordering physical inventory to having it arrive it is much slower than the average.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6416" y="2690139"/>
            <a:ext cx="6211167" cy="305795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488264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4045" y="18352"/>
            <a:ext cx="8729955" cy="633250"/>
          </a:xfrm>
        </p:spPr>
        <p:txBody>
          <a:bodyPr>
            <a:normAutofit/>
          </a:bodyPr>
          <a:lstStyle/>
          <a:p>
            <a:r>
              <a:rPr lang="en-US" dirty="0"/>
              <a:t>Acquisitions - </a:t>
            </a:r>
            <a:r>
              <a:rPr lang="en-US" dirty="0">
                <a:solidFill>
                  <a:srgbClr val="FF0000"/>
                </a:solidFill>
              </a:rPr>
              <a:t>Physical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1186" y="848299"/>
            <a:ext cx="8846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The data also appears at the top of the dashboard in performance tiles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24" y="2847894"/>
            <a:ext cx="8961120" cy="89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1457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לבן 7"/>
          <p:cNvSpPr/>
          <p:nvPr/>
        </p:nvSpPr>
        <p:spPr>
          <a:xfrm>
            <a:off x="0" y="5635262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1" name="תמונה 1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4503012"/>
            <a:ext cx="9144000" cy="114019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4880032"/>
            <a:ext cx="914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Thank You</a:t>
            </a:r>
          </a:p>
        </p:txBody>
      </p:sp>
      <p:sp>
        <p:nvSpPr>
          <p:cNvPr id="6" name="Rectangle 5"/>
          <p:cNvSpPr/>
          <p:nvPr/>
        </p:nvSpPr>
        <p:spPr>
          <a:xfrm>
            <a:off x="39553" y="6623846"/>
            <a:ext cx="573345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http://israelvalley.s3-eu-west-1.amazonaws.com/files/000/011/391/original/big-data.png?1406714586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466"/>
            <a:ext cx="9144000" cy="4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956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1186" y="848299"/>
            <a:ext cx="884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As part of the process each institution is defined with a profile so that they can be compared appropriately with other institutions.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589" y="1793634"/>
            <a:ext cx="3687869" cy="42982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3558" y="1892785"/>
            <a:ext cx="4058492" cy="429768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36663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1186" y="848299"/>
            <a:ext cx="884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Benchmark Analytics can be easily accessed via an “out of the box” customizable and ready to use KPI dashboard.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99" y="2067776"/>
            <a:ext cx="8961120" cy="366591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96813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1186" y="848299"/>
            <a:ext cx="884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Benchmark Analytics is a subject area in Alma Analytics and, like all other subjects, customized specific reports can be created on demand by each institution.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8700" y="2245325"/>
            <a:ext cx="3592773" cy="39670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58700" y="3220872"/>
            <a:ext cx="1130912" cy="313898"/>
          </a:xfrm>
          <a:prstGeom prst="rect">
            <a:avLst/>
          </a:prstGeom>
          <a:noFill/>
          <a:ln w="38100">
            <a:solidFill>
              <a:srgbClr val="DA43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371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" y="692546"/>
            <a:ext cx="1206969" cy="585216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955343" y="1542197"/>
            <a:ext cx="7274257" cy="13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43967" y="2540759"/>
            <a:ext cx="7274257" cy="13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957615" y="3523399"/>
            <a:ext cx="7274257" cy="13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946239" y="4521961"/>
            <a:ext cx="7274257" cy="13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52791" y="5488727"/>
            <a:ext cx="7274257" cy="13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41415" y="6487289"/>
            <a:ext cx="7274257" cy="13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193313" y="3193576"/>
            <a:ext cx="45719" cy="136478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8" name="Rectangle 17"/>
          <p:cNvSpPr/>
          <p:nvPr/>
        </p:nvSpPr>
        <p:spPr>
          <a:xfrm>
            <a:off x="1168289" y="4110254"/>
            <a:ext cx="45719" cy="136478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1" name="TextBox 10"/>
          <p:cNvSpPr txBox="1"/>
          <p:nvPr/>
        </p:nvSpPr>
        <p:spPr>
          <a:xfrm>
            <a:off x="1214008" y="1893925"/>
            <a:ext cx="6976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KPI </a:t>
            </a:r>
            <a:r>
              <a:rPr lang="en-US" sz="2400" b="1" dirty="0" err="1"/>
              <a:t>Watchlist</a:t>
            </a:r>
            <a:endParaRPr lang="en-US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216280" y="2865195"/>
            <a:ext cx="6976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My Trends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18552" y="3836464"/>
            <a:ext cx="6976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Inventory Total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50408" y="4775141"/>
            <a:ext cx="6976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Loans by Month and Requests by Month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220824" y="5844965"/>
            <a:ext cx="6976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Acquisitions - Electronic and Acquisitions - Physical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91148" y="1007157"/>
            <a:ext cx="6976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Introduction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53817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KPI </a:t>
            </a:r>
            <a:r>
              <a:rPr lang="en-US" dirty="0" err="1"/>
              <a:t>Watchlist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71247" y="1080311"/>
            <a:ext cx="51463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As is the case with all tabs in the KPI Dashboard the comparison to other institutions can be filtered by various criteria.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450" y="1080311"/>
            <a:ext cx="3162741" cy="491558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01786291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1_Ex Libris Template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38100">
          <a:solidFill>
            <a:srgbClr val="DA4326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Ex Libris Alma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11840</TotalTime>
  <Words>1497</Words>
  <Application>Microsoft Office PowerPoint</Application>
  <PresentationFormat>On-screen Show (4:3)</PresentationFormat>
  <Paragraphs>257</Paragraphs>
  <Slides>47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Antigoni</vt:lpstr>
      <vt:lpstr>Antigoni Light</vt:lpstr>
      <vt:lpstr>Arial</vt:lpstr>
      <vt:lpstr>Calibri</vt:lpstr>
      <vt:lpstr>1_Ex Libris Template</vt:lpstr>
      <vt:lpstr>3_Ex Libris Alma</vt:lpstr>
      <vt:lpstr>PowerPoint Presentation</vt:lpstr>
      <vt:lpstr>Agenda</vt:lpstr>
      <vt:lpstr>Introduction</vt:lpstr>
      <vt:lpstr>Introduction</vt:lpstr>
      <vt:lpstr>Introduction</vt:lpstr>
      <vt:lpstr>Introduction</vt:lpstr>
      <vt:lpstr>Introduction</vt:lpstr>
      <vt:lpstr>Agenda</vt:lpstr>
      <vt:lpstr>KPI Watchlist</vt:lpstr>
      <vt:lpstr>KPI Watchlist</vt:lpstr>
      <vt:lpstr>KPI Watchlist</vt:lpstr>
      <vt:lpstr>KPI Watchlist</vt:lpstr>
      <vt:lpstr>KPI Watchlist</vt:lpstr>
      <vt:lpstr>Agenda</vt:lpstr>
      <vt:lpstr>My Trends – Benchmark Analytics</vt:lpstr>
      <vt:lpstr>My Trends – Benchmark Analytics</vt:lpstr>
      <vt:lpstr>My Trends – Benchmark Analytics</vt:lpstr>
      <vt:lpstr>My Trends – Benchmark Analytics</vt:lpstr>
      <vt:lpstr>Agenda</vt:lpstr>
      <vt:lpstr>Inventory Total</vt:lpstr>
      <vt:lpstr>Inventory Total</vt:lpstr>
      <vt:lpstr>Inventory Total</vt:lpstr>
      <vt:lpstr>Inventory Total</vt:lpstr>
      <vt:lpstr>Inventory Total by month</vt:lpstr>
      <vt:lpstr>Inventory Total by month</vt:lpstr>
      <vt:lpstr>Inventory Total by month</vt:lpstr>
      <vt:lpstr>Agenda</vt:lpstr>
      <vt:lpstr>Loans by Month</vt:lpstr>
      <vt:lpstr>Loans by Month</vt:lpstr>
      <vt:lpstr>Loans by Month</vt:lpstr>
      <vt:lpstr>Loans by Month</vt:lpstr>
      <vt:lpstr>Loans by Month</vt:lpstr>
      <vt:lpstr>Requests by Month</vt:lpstr>
      <vt:lpstr>Requests by Month</vt:lpstr>
      <vt:lpstr>Requests by Month</vt:lpstr>
      <vt:lpstr>Requests by Month</vt:lpstr>
      <vt:lpstr>Requests by Month</vt:lpstr>
      <vt:lpstr>Agenda</vt:lpstr>
      <vt:lpstr>Acquisitions - Electronic</vt:lpstr>
      <vt:lpstr>Acquisitions - Electronic</vt:lpstr>
      <vt:lpstr>Acquisitions - Electronic</vt:lpstr>
      <vt:lpstr>Acquisitions - Electronic</vt:lpstr>
      <vt:lpstr>Acquisitions - Physical</vt:lpstr>
      <vt:lpstr>Acquisitions - Physical</vt:lpstr>
      <vt:lpstr>Acquisitions - Physical</vt:lpstr>
      <vt:lpstr>Acquisitions - Physical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שרון דר</dc:creator>
  <cp:lastModifiedBy>Yoel Kortick</cp:lastModifiedBy>
  <cp:revision>783</cp:revision>
  <dcterms:created xsi:type="dcterms:W3CDTF">2015-04-14T20:14:13Z</dcterms:created>
  <dcterms:modified xsi:type="dcterms:W3CDTF">2022-03-01T16:57:43Z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4276497</vt:lpwstr>
  </property>
  <property fmtid="{D5CDD505-2E9C-101B-9397-08002B2CF9AE}" pid="3" name="NXPowerLiteSettings">
    <vt:lpwstr>F990061A04D200</vt:lpwstr>
  </property>
  <property fmtid="{D5CDD505-2E9C-101B-9397-08002B2CF9AE}" pid="4" name="NXPowerLiteVersion">
    <vt:lpwstr>D5.0.8</vt:lpwstr>
  </property>
</Properties>
</file>