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21"/>
  </p:notesMasterIdLst>
  <p:handoutMasterIdLst>
    <p:handoutMasterId r:id="rId22"/>
  </p:handoutMasterIdLst>
  <p:sldIdLst>
    <p:sldId id="1087" r:id="rId2"/>
    <p:sldId id="1558" r:id="rId3"/>
    <p:sldId id="1559" r:id="rId4"/>
    <p:sldId id="1560" r:id="rId5"/>
    <p:sldId id="1571" r:id="rId6"/>
    <p:sldId id="1572" r:id="rId7"/>
    <p:sldId id="1561" r:id="rId8"/>
    <p:sldId id="1562" r:id="rId9"/>
    <p:sldId id="1563" r:id="rId10"/>
    <p:sldId id="1573" r:id="rId11"/>
    <p:sldId id="1564" r:id="rId12"/>
    <p:sldId id="1574" r:id="rId13"/>
    <p:sldId id="1565" r:id="rId14"/>
    <p:sldId id="1575" r:id="rId15"/>
    <p:sldId id="1567" r:id="rId16"/>
    <p:sldId id="1568" r:id="rId17"/>
    <p:sldId id="1569" r:id="rId18"/>
    <p:sldId id="1576" r:id="rId19"/>
    <p:sldId id="123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4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adel" initials="B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606060"/>
    <a:srgbClr val="8C64BC"/>
    <a:srgbClr val="A88ACC"/>
    <a:srgbClr val="00339A"/>
    <a:srgbClr val="FF9966"/>
    <a:srgbClr val="FF7C3B"/>
    <a:srgbClr val="538022"/>
    <a:srgbClr val="2C4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78" autoAdjust="0"/>
    <p:restoredTop sz="84014" autoAdjust="0"/>
  </p:normalViewPr>
  <p:slideViewPr>
    <p:cSldViewPr snapToObjects="1">
      <p:cViewPr varScale="1">
        <p:scale>
          <a:sx n="112" d="100"/>
          <a:sy n="112" d="100"/>
        </p:scale>
        <p:origin x="1506" y="90"/>
      </p:cViewPr>
      <p:guideLst>
        <p:guide orient="horz" pos="2688"/>
        <p:guide pos="240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D8ECD-6450-2242-AE69-CEBDE8E5788C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317F9-A578-E840-97DC-0F7D9AE53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99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4AD77-EF89-9F43-88A2-8F4BAEE0FC08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A755C-5962-D84E-8A5B-BBD874E5B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185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D094D2-5F1A-4990-89B8-0A0F608EFFEB}" type="slidenum">
              <a:rPr lang="he-IL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80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03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19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42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19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04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19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19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19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1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1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19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1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7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9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19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19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1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7"/>
          <p:cNvSpPr/>
          <p:nvPr userDrawn="1"/>
        </p:nvSpPr>
        <p:spPr bwMode="auto">
          <a:xfrm>
            <a:off x="0" y="625475"/>
            <a:ext cx="9144000" cy="377983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4437063"/>
            <a:ext cx="9144000" cy="24590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 descr="intro_rainbow_ribbon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ExLibris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088" y="663575"/>
            <a:ext cx="22098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6239"/>
            <a:ext cx="7772400" cy="670329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1955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12"/>
          <p:cNvSpPr>
            <a:spLocks noChangeArrowheads="1"/>
          </p:cNvSpPr>
          <p:nvPr userDrawn="1"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 algn="r" rtl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מלבן מעוגל 7"/>
          <p:cNvSpPr>
            <a:spLocks noChangeArrowheads="1"/>
          </p:cNvSpPr>
          <p:nvPr/>
        </p:nvSpPr>
        <p:spPr bwMode="auto">
          <a:xfrm>
            <a:off x="525463" y="1238250"/>
            <a:ext cx="8093075" cy="4878388"/>
          </a:xfrm>
          <a:prstGeom prst="roundRect">
            <a:avLst>
              <a:gd name="adj" fmla="val 3926"/>
            </a:avLst>
          </a:prstGeom>
          <a:solidFill>
            <a:srgbClr val="E6E6E6"/>
          </a:solidFill>
          <a:ln>
            <a:noFill/>
          </a:ln>
          <a:ex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לבן מעוגל 8"/>
          <p:cNvSpPr/>
          <p:nvPr/>
        </p:nvSpPr>
        <p:spPr bwMode="auto">
          <a:xfrm>
            <a:off x="630238" y="1338263"/>
            <a:ext cx="7883525" cy="4676775"/>
          </a:xfrm>
          <a:prstGeom prst="roundRect">
            <a:avLst>
              <a:gd name="adj" fmla="val 2794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ExLibris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ctr" eaLnBrk="0" hangingPunct="0">
              <a:defRPr/>
            </a:pPr>
            <a:fld id="{2AB0BE91-52C4-4535-814A-C0A94CA83E99}" type="slidenum">
              <a:rPr lang="ar-SA" sz="10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Verdana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algn="r" rtl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ruler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מלבן 13"/>
          <p:cNvSpPr/>
          <p:nvPr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מלבן 7"/>
          <p:cNvSpPr>
            <a:spLocks noChangeArrowheads="1"/>
          </p:cNvSpPr>
          <p:nvPr userDrawn="1"/>
        </p:nvSpPr>
        <p:spPr bwMode="auto">
          <a:xfrm>
            <a:off x="0" y="625475"/>
            <a:ext cx="9144000" cy="37798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4590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algn="r" rtl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intro_rainbow_ribbon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08238"/>
            <a:ext cx="9144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ExLibris-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7100" y="5137150"/>
            <a:ext cx="22098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מלבן 11"/>
          <p:cNvSpPr>
            <a:spLocks noChangeArrowheads="1"/>
          </p:cNvSpPr>
          <p:nvPr userDrawn="1"/>
        </p:nvSpPr>
        <p:spPr bwMode="auto">
          <a:xfrm>
            <a:off x="7724775" y="6116638"/>
            <a:ext cx="1419225" cy="7413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מלבן 13"/>
          <p:cNvSpPr>
            <a:spLocks noChangeArrowheads="1"/>
          </p:cNvSpPr>
          <p:nvPr userDrawn="1"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 algn="r" rtl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מלבן 14"/>
          <p:cNvSpPr/>
          <p:nvPr userDrawn="1"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ctr" eaLnBrk="0" hangingPunct="0">
              <a:defRPr/>
            </a:pPr>
            <a:fld id="{440AB2EB-26A7-4CF1-9819-33F4D91FDC1C}" type="slidenum">
              <a:rPr lang="ar-SA" sz="10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Verdana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6722"/>
            <a:ext cx="7772400" cy="670329"/>
          </a:xfrm>
        </p:spPr>
        <p:txBody>
          <a:bodyPr/>
          <a:lstStyle>
            <a:lvl1pPr algn="ctr">
              <a:defRPr sz="2800"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0038"/>
            <a:ext cx="6400800" cy="1752600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5863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44700" y="860613"/>
            <a:ext cx="3639671" cy="3232192"/>
          </a:xfrm>
        </p:spPr>
        <p:txBody>
          <a:bodyPr anchor="b"/>
          <a:lstStyle>
            <a:lvl1pPr algn="l"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44700" y="4619555"/>
            <a:ext cx="3679065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  <a:prstGeom prst="rect">
            <a:avLst/>
          </a:prstGeom>
        </p:spPr>
        <p:txBody>
          <a:bodyPr/>
          <a:lstStyle>
            <a:lvl1pPr marL="233363" indent="-233363">
              <a:buClrTx/>
              <a:buSzPct val="100000"/>
              <a:buFont typeface="Arial" pitchFamily="34" charset="0"/>
              <a:buChar char="•"/>
              <a:defRPr sz="2400"/>
            </a:lvl1pPr>
            <a:lvl2pPr marL="569913" indent="-285750">
              <a:buClrTx/>
              <a:buSzPct val="100000"/>
              <a:buFont typeface="Arial" pitchFamily="34" charset="0"/>
              <a:buChar char="•"/>
              <a:defRPr sz="2400"/>
            </a:lvl2pPr>
            <a:lvl3pPr marL="801688" indent="-231775">
              <a:buClrTx/>
              <a:buSzPct val="100000"/>
              <a:buFont typeface="Arial" pitchFamily="34" charset="0"/>
              <a:buChar char="•"/>
              <a:defRPr sz="2400"/>
            </a:lvl3pPr>
            <a:lvl4pPr marL="1090613" indent="-228600">
              <a:buClrTx/>
              <a:buSzPct val="100000"/>
              <a:buFont typeface="Arial" pitchFamily="34" charset="0"/>
              <a:buChar char="•"/>
              <a:defRPr sz="2400"/>
            </a:lvl4pPr>
            <a:lvl5pPr marL="1374775" indent="-228600">
              <a:buClrTx/>
              <a:buSzPct val="100000"/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Pct val="100000"/>
              <a:buFont typeface="Arial" pitchFamily="34" charset="0"/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5750" indent="-285750">
              <a:buClrTx/>
              <a:buSzPct val="100000"/>
              <a:buFont typeface="Wingdings 3" pitchFamily="18" charset="2"/>
              <a:buChar char="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09588" indent="-231775">
              <a:buClrTx/>
              <a:buSzPct val="100000"/>
              <a:buFont typeface="Wingdings 3" pitchFamily="18" charset="2"/>
              <a:buChar char="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41363" indent="-228600"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4725" indent="-228600"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 rot="10800000">
            <a:off x="0" y="-2"/>
            <a:ext cx="9144000" cy="770563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776377"/>
            <a:ext cx="9144000" cy="53402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Pct val="100000"/>
              <a:buFont typeface="Arial" pitchFamily="34" charset="0"/>
              <a:buNone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buClrTx/>
              <a:buSzPct val="100000"/>
              <a:buFont typeface="Arial" pitchFamily="34" charset="0"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287338" indent="-287338">
              <a:buClrTx/>
              <a:buSzPct val="100000"/>
              <a:buFont typeface="Arial" pitchFamily="34" charset="0"/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574675" indent="-287338"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52488" indent="-280988"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pic>
        <p:nvPicPr>
          <p:cNvPr id="6" name="Picture 6" descr="ruler"/>
          <p:cNvPicPr preferRelativeResize="0"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263" y="741613"/>
            <a:ext cx="9531351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 rot="10800000">
            <a:off x="0" y="-2"/>
            <a:ext cx="9144000" cy="770563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776377"/>
            <a:ext cx="9144000" cy="53402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6" name="Picture 6" descr="ruler"/>
          <p:cNvPicPr preferRelativeResize="0"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263" y="741613"/>
            <a:ext cx="9531351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2188"/>
            <a:ext cx="4066854" cy="4915452"/>
          </a:xfrm>
          <a:prstGeom prst="rect">
            <a:avLst/>
          </a:prstGeom>
        </p:spPr>
        <p:txBody>
          <a:bodyPr/>
          <a:lstStyle>
            <a:lvl1pPr marL="339725" indent="-339725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06" y="992188"/>
            <a:ext cx="4066854" cy="4915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5" descr="ExLibris-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fld id="{80D98CE8-36E3-4BF7-9D08-1777EFAEEFDB}" type="slidenum">
              <a:rPr lang="x-none" sz="10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pPr algn="ctr" eaLnBrk="0" hangingPunct="0"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0786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444700" y="4619555"/>
            <a:ext cx="5413184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1600" dirty="0" smtClean="0"/>
              <a:t>Yoel Kortick</a:t>
            </a:r>
          </a:p>
          <a:p>
            <a:r>
              <a:rPr lang="en-US" sz="1600" dirty="0" smtClean="0"/>
              <a:t>Senior Librarian</a:t>
            </a:r>
          </a:p>
          <a:p>
            <a:r>
              <a:rPr lang="en-US" sz="1600" dirty="0" smtClean="0"/>
              <a:t>Alma Product Management</a:t>
            </a:r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5" name="כותרת 5"/>
          <p:cNvSpPr txBox="1">
            <a:spLocks/>
          </p:cNvSpPr>
          <p:nvPr/>
        </p:nvSpPr>
        <p:spPr bwMode="auto">
          <a:xfrm>
            <a:off x="428273" y="836712"/>
            <a:ext cx="3639671" cy="323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sz="2800" dirty="0" smtClean="0"/>
              <a:t>The </a:t>
            </a:r>
            <a:r>
              <a:rPr lang="en-US" sz="2800" dirty="0"/>
              <a:t>“Relink POL</a:t>
            </a:r>
            <a:r>
              <a:rPr lang="en-US" sz="2800" dirty="0" smtClean="0"/>
              <a:t>” option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786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2" y="1819419"/>
            <a:ext cx="8961120" cy="337486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/>
              <a:t>The “Relink POL” option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0" y="908720"/>
            <a:ext cx="8856984" cy="72008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And it links to the previous version of this journal</a:t>
            </a:r>
            <a:endParaRPr lang="en-US" sz="2000" dirty="0" smtClean="0"/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3142" y="1844824"/>
            <a:ext cx="2678658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599625" y="4149080"/>
            <a:ext cx="720080" cy="1816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23232" y="4960066"/>
            <a:ext cx="161847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 directly related to our topic but important to point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2076450"/>
            <a:ext cx="8810625" cy="2705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/>
              <a:t>The “Relink POL” option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0" y="908720"/>
            <a:ext cx="8856984" cy="72008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From the order of the “old” or “previous” version of the record we go to the task list</a:t>
            </a:r>
            <a:endParaRPr lang="en-US" sz="2000" dirty="0" smtClean="0"/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96336" y="2132856"/>
            <a:ext cx="1008112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976437"/>
            <a:ext cx="8801100" cy="2905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/>
              <a:t>The “Relink POL” option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0" y="908720"/>
            <a:ext cx="8856984" cy="72008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From the task list we click “Relink”</a:t>
            </a:r>
            <a:endParaRPr lang="en-US" sz="2000" dirty="0" smtClean="0"/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028384" y="2483129"/>
            <a:ext cx="576064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/>
              <a:t>The “Relink POL” option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0" y="908720"/>
            <a:ext cx="8856984" cy="72008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Search for the record to which we want to relink the order</a:t>
            </a:r>
            <a:endParaRPr lang="en-US" sz="2000" dirty="0" smtClean="0"/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00808"/>
            <a:ext cx="8229600" cy="4273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5076056" y="2636912"/>
            <a:ext cx="2664296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59632" y="4869160"/>
            <a:ext cx="3816424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2219325"/>
            <a:ext cx="8429625" cy="2419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/>
              <a:t>The “Relink POL” option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0" y="908720"/>
            <a:ext cx="8856984" cy="72008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Receive confirmation message that the POL will be linked to the new bibliographic record and 1 holdings record will be moved.</a:t>
            </a:r>
            <a:endParaRPr lang="en-US" sz="2000" dirty="0" smtClean="0"/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84368" y="4213826"/>
            <a:ext cx="86409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Change Bibliographic Reference” link for POLs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0" y="908720"/>
            <a:ext cx="8856984" cy="72008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Now the order is on the </a:t>
            </a:r>
            <a:r>
              <a:rPr lang="en-US" sz="2000" b="1" dirty="0">
                <a:solidFill>
                  <a:srgbClr val="FF0000"/>
                </a:solidFill>
              </a:rPr>
              <a:t>new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record </a:t>
            </a:r>
            <a:r>
              <a:rPr lang="en-US" sz="2000" dirty="0" smtClean="0"/>
              <a:t>“The </a:t>
            </a:r>
            <a:r>
              <a:rPr lang="en-US" sz="2000" dirty="0"/>
              <a:t>journal of the American Society of Mechanical </a:t>
            </a:r>
            <a:r>
              <a:rPr lang="en-US" sz="2000" dirty="0" smtClean="0"/>
              <a:t>Engineers”</a:t>
            </a:r>
            <a:endParaRPr lang="en-US" sz="2000" dirty="0" smtClean="0"/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590800"/>
            <a:ext cx="87249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6228184" y="2924944"/>
            <a:ext cx="936104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4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/>
              <a:t>The “Relink POL” option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0" y="908720"/>
            <a:ext cx="8856984" cy="72008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holdings record and items form the order are still in the order</a:t>
            </a:r>
            <a:endParaRPr lang="en-US" sz="2000" dirty="0" smtClean="0"/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93" y="1644678"/>
            <a:ext cx="8961120" cy="3622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49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/>
              <a:t>The “Relink POL” option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0" y="908720"/>
            <a:ext cx="8856984" cy="72008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All inventory has been moved to the new bibliographic record</a:t>
            </a:r>
            <a:endParaRPr lang="en-US" sz="2000" dirty="0" smtClean="0"/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62471"/>
            <a:ext cx="8208913" cy="40981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 bwMode="auto">
          <a:xfrm>
            <a:off x="683568" y="3843111"/>
            <a:ext cx="7776864" cy="153010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15616" y="2011548"/>
            <a:ext cx="7344816" cy="4813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2538412"/>
            <a:ext cx="8820150" cy="1781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/>
              <a:t>The “Relink POL” option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0" y="908720"/>
            <a:ext cx="8856984" cy="72008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old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record “Journal of tribology” no longer has an order</a:t>
            </a:r>
            <a:endParaRPr lang="en-US" sz="2000" dirty="0" smtClean="0"/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28184" y="2924944"/>
            <a:ext cx="936104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/>
              <a:t>The “Relink POL” option</a:t>
            </a:r>
            <a:endParaRPr lang="he-IL" dirty="0"/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94" y="809956"/>
            <a:ext cx="8856984" cy="4586786"/>
          </a:xfrm>
        </p:spPr>
        <p:txBody>
          <a:bodyPr/>
          <a:lstStyle/>
          <a:p>
            <a:pPr marL="628650" lvl="1" indent="-342900">
              <a:buFont typeface="Arial" pitchFamily="34" charset="0"/>
              <a:buChar char="•"/>
            </a:pPr>
            <a:r>
              <a:rPr lang="en-US" sz="2300" dirty="0" smtClean="0"/>
              <a:t>The </a:t>
            </a:r>
            <a:r>
              <a:rPr lang="en-US" sz="2300" dirty="0"/>
              <a:t>“Relink POL” link </a:t>
            </a:r>
            <a:r>
              <a:rPr lang="en-US" sz="2300" dirty="0" smtClean="0"/>
              <a:t>changes the </a:t>
            </a:r>
            <a:r>
              <a:rPr lang="en-US" sz="2300" u="sng" dirty="0" smtClean="0"/>
              <a:t>actual record</a:t>
            </a:r>
            <a:r>
              <a:rPr lang="en-US" sz="2300" dirty="0" smtClean="0"/>
              <a:t> to which the POL is </a:t>
            </a:r>
            <a:r>
              <a:rPr lang="en-US" sz="2300" dirty="0" smtClean="0"/>
              <a:t>linked, including the inventory.</a:t>
            </a:r>
            <a:endParaRPr lang="en-US" sz="2300" dirty="0" smtClean="0"/>
          </a:p>
          <a:p>
            <a:pPr marL="628650" lvl="1" indent="-342900">
              <a:buFont typeface="Arial" pitchFamily="34" charset="0"/>
              <a:buChar char="•"/>
            </a:pPr>
            <a:r>
              <a:rPr lang="en-US" sz="2300" dirty="0" smtClean="0"/>
              <a:t>This differs from the </a:t>
            </a:r>
            <a:r>
              <a:rPr lang="en-US" sz="2300" dirty="0" smtClean="0"/>
              <a:t>“</a:t>
            </a:r>
            <a:r>
              <a:rPr lang="en-US" sz="2300" dirty="0"/>
              <a:t>Change Bibliographic Reference” </a:t>
            </a:r>
            <a:r>
              <a:rPr lang="en-US" sz="2300" dirty="0" smtClean="0"/>
              <a:t>link, because the “Change bibliographic reference link” </a:t>
            </a:r>
            <a:r>
              <a:rPr lang="en-US" sz="2300" dirty="0" smtClean="0"/>
              <a:t>changes </a:t>
            </a:r>
            <a:r>
              <a:rPr lang="en-US" sz="2300" u="sng" dirty="0" smtClean="0"/>
              <a:t>only the description</a:t>
            </a:r>
            <a:r>
              <a:rPr lang="en-US" sz="2300" dirty="0" smtClean="0"/>
              <a:t> of the POL but remains linked to the same record. This </a:t>
            </a:r>
            <a:r>
              <a:rPr lang="en-US" sz="2300" dirty="0"/>
              <a:t>change will not impact the inventory and will only update the PO Line's description </a:t>
            </a:r>
            <a:endParaRPr lang="en-US" sz="2300" dirty="0" smtClean="0"/>
          </a:p>
          <a:p>
            <a:pPr marL="628650" lvl="1" indent="-342900">
              <a:buFont typeface="Arial" pitchFamily="34" charset="0"/>
              <a:buChar char="•"/>
            </a:pP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13750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/>
              <a:t>The “Relink POL” option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0" y="908720"/>
            <a:ext cx="8856984" cy="458678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 typical use case would be:</a:t>
            </a:r>
          </a:p>
          <a:p>
            <a:pPr marL="628650" lvl="1" indent="-342900">
              <a:buFont typeface="Arial" pitchFamily="34" charset="0"/>
              <a:buChar char="•"/>
            </a:pPr>
            <a:r>
              <a:rPr lang="en-US" sz="2000" dirty="0" smtClean="0"/>
              <a:t>The order </a:t>
            </a:r>
            <a:r>
              <a:rPr lang="en-US" sz="2000" dirty="0" smtClean="0"/>
              <a:t>has already been made and sent to the vendor, then the entity to which the bibliographic record relates is changed.  Fore example a physical journal might stop publication but be succeeded by another.</a:t>
            </a:r>
          </a:p>
          <a:p>
            <a:pPr marL="628650" lvl="1" indent="-342900">
              <a:buFont typeface="Arial" pitchFamily="34" charset="0"/>
              <a:buChar char="•"/>
            </a:pPr>
            <a:r>
              <a:rPr lang="en-US" sz="2000" dirty="0" smtClean="0"/>
              <a:t>Another case might be that a</a:t>
            </a:r>
            <a:r>
              <a:rPr lang="en-US" sz="2000" dirty="0" smtClean="0"/>
              <a:t>n </a:t>
            </a:r>
            <a:r>
              <a:rPr lang="en-US" sz="2000" dirty="0"/>
              <a:t>EOD arrives for a single volume within a multi-volume work which is more suitable to link to than the existing link</a:t>
            </a:r>
            <a:r>
              <a:rPr lang="en-US" sz="2000" dirty="0" smtClean="0"/>
              <a:t>.</a:t>
            </a:r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78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/>
              <a:t>The “Relink POL” option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0" y="908720"/>
            <a:ext cx="8856984" cy="122413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For example here </a:t>
            </a:r>
            <a:r>
              <a:rPr lang="en-US" sz="2000" dirty="0" smtClean="0"/>
              <a:t>is POL-43721</a:t>
            </a:r>
            <a:r>
              <a:rPr lang="en-US" sz="2000" dirty="0"/>
              <a:t>, title “Journal of </a:t>
            </a:r>
            <a:r>
              <a:rPr lang="en-US" sz="2000" dirty="0" smtClean="0"/>
              <a:t>tribology</a:t>
            </a:r>
            <a:r>
              <a:rPr lang="en-US" sz="2000" dirty="0"/>
              <a:t>”, MMSID </a:t>
            </a:r>
            <a:r>
              <a:rPr lang="en-US" sz="2000" dirty="0" smtClean="0"/>
              <a:t>9960310600121.</a:t>
            </a:r>
            <a:endParaRPr lang="en-US" sz="2000" dirty="0"/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" y="3140968"/>
            <a:ext cx="916305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 bwMode="auto">
          <a:xfrm>
            <a:off x="1043608" y="3212976"/>
            <a:ext cx="1512168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43608" y="3501008"/>
            <a:ext cx="1728192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43608" y="4704412"/>
            <a:ext cx="2376264" cy="4135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2" y="2032654"/>
            <a:ext cx="9052560" cy="2836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/>
              <a:t>The “Relink POL” option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0" y="908720"/>
            <a:ext cx="8856984" cy="122413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It is for a serial and already has a holding record and items from a prediction pattern</a:t>
            </a:r>
            <a:endParaRPr lang="en-US" sz="2000" dirty="0" smtClean="0"/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1385" y="2366370"/>
            <a:ext cx="1512168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1384" y="2132856"/>
            <a:ext cx="5686759" cy="25453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1520" y="4005064"/>
            <a:ext cx="8750674" cy="4135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/>
              <a:t>The “Relink POL” option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0" y="908720"/>
            <a:ext cx="8856984" cy="57606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Two of the four items have already arrived</a:t>
            </a:r>
            <a:endParaRPr lang="en-US" sz="2000" dirty="0" smtClean="0"/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02" y="1576846"/>
            <a:ext cx="7315200" cy="42845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 bwMode="auto">
          <a:xfrm>
            <a:off x="1045481" y="5229199"/>
            <a:ext cx="7185821" cy="6321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/>
              <a:t>The “Relink POL” option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0" y="908720"/>
            <a:ext cx="8856984" cy="122413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Journal changes it’s name to “The </a:t>
            </a:r>
            <a:r>
              <a:rPr lang="en-US" sz="2000" dirty="0" smtClean="0"/>
              <a:t>journal </a:t>
            </a:r>
            <a:r>
              <a:rPr lang="en-US" sz="2000" dirty="0"/>
              <a:t>of </a:t>
            </a:r>
            <a:r>
              <a:rPr lang="en-US" sz="2000" dirty="0" smtClean="0"/>
              <a:t>the American </a:t>
            </a:r>
            <a:r>
              <a:rPr lang="en-US" sz="2000" dirty="0"/>
              <a:t>Society of Mechanical </a:t>
            </a:r>
            <a:r>
              <a:rPr lang="en-US" sz="2000" dirty="0" smtClean="0"/>
              <a:t>Engineers”, and </a:t>
            </a:r>
            <a:r>
              <a:rPr lang="en-US" sz="2000" dirty="0" smtClean="0"/>
              <a:t>now there is </a:t>
            </a:r>
            <a:r>
              <a:rPr lang="en-US" sz="2000" b="1" dirty="0" smtClean="0">
                <a:solidFill>
                  <a:srgbClr val="FF0000"/>
                </a:solidFill>
              </a:rPr>
              <a:t>a new bibliographic record </a:t>
            </a:r>
            <a:r>
              <a:rPr lang="en-US" sz="2000" b="1" dirty="0">
                <a:solidFill>
                  <a:srgbClr val="FF0000"/>
                </a:solidFill>
              </a:rPr>
              <a:t>and MMSID</a:t>
            </a:r>
            <a:r>
              <a:rPr lang="en-US" sz="2000" dirty="0"/>
              <a:t>: </a:t>
            </a:r>
            <a:r>
              <a:rPr lang="en-US" sz="2000" dirty="0" smtClean="0"/>
              <a:t>99119809400121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new record has no inventory and no order.</a:t>
            </a:r>
            <a:endParaRPr lang="en-US" sz="2000" dirty="0" smtClean="0"/>
          </a:p>
          <a:p>
            <a:pPr marL="62865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628650" lvl="1" indent="-342900"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2" y="2619375"/>
            <a:ext cx="8961120" cy="15819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94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916158"/>
            <a:ext cx="5848350" cy="3390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/>
              <a:t>The “Relink POL” option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0" y="908720"/>
            <a:ext cx="8856984" cy="72008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And by the way the new record is also linked to the previous version of the record with a 780 field</a:t>
            </a:r>
            <a:endParaRPr lang="en-US" sz="2000" dirty="0" smtClean="0"/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197438" y="5013176"/>
            <a:ext cx="3166650" cy="2938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210" y="2564904"/>
            <a:ext cx="161847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 directly related to our topic but important to point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2166937"/>
            <a:ext cx="8810625" cy="2524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0786"/>
            <a:ext cx="8544994" cy="533400"/>
          </a:xfrm>
        </p:spPr>
        <p:txBody>
          <a:bodyPr/>
          <a:lstStyle/>
          <a:p>
            <a:r>
              <a:rPr lang="en-US" dirty="0"/>
              <a:t>The “Relink POL” option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0" y="908720"/>
            <a:ext cx="8856984" cy="72008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Here is the link</a:t>
            </a:r>
            <a:endParaRPr lang="en-US" sz="2000" dirty="0" smtClean="0"/>
          </a:p>
        </p:txBody>
      </p:sp>
      <p:sp>
        <p:nvSpPr>
          <p:cNvPr id="5" name="Rektangel 273"/>
          <p:cNvSpPr>
            <a:spLocks noChangeArrowheads="1"/>
          </p:cNvSpPr>
          <p:nvPr/>
        </p:nvSpPr>
        <p:spPr bwMode="auto">
          <a:xfrm flipV="1">
            <a:off x="1702" y="5495506"/>
            <a:ext cx="9144000" cy="683446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779912" y="3212976"/>
            <a:ext cx="1296144" cy="29387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843808" y="3823459"/>
            <a:ext cx="720080" cy="1816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57200" y="4717865"/>
            <a:ext cx="161847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 directly related to our topic but important to point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m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2D008E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40554</TotalTime>
  <Words>547</Words>
  <Application>Microsoft Office PowerPoint</Application>
  <PresentationFormat>On-screen Show (4:3)</PresentationFormat>
  <Paragraphs>65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Verdana</vt:lpstr>
      <vt:lpstr>Wingdings 3</vt:lpstr>
      <vt:lpstr>urm</vt:lpstr>
      <vt:lpstr>PowerPoint Presentation</vt:lpstr>
      <vt:lpstr>The “Relink POL” option</vt:lpstr>
      <vt:lpstr>The “Relink POL” option</vt:lpstr>
      <vt:lpstr>The “Relink POL” option</vt:lpstr>
      <vt:lpstr>The “Relink POL” option</vt:lpstr>
      <vt:lpstr>The “Relink POL” option</vt:lpstr>
      <vt:lpstr>The “Relink POL” option</vt:lpstr>
      <vt:lpstr>The “Relink POL” option</vt:lpstr>
      <vt:lpstr>The “Relink POL” option</vt:lpstr>
      <vt:lpstr>The “Relink POL” option</vt:lpstr>
      <vt:lpstr>The “Relink POL” option</vt:lpstr>
      <vt:lpstr>The “Relink POL” option</vt:lpstr>
      <vt:lpstr>The “Relink POL” option</vt:lpstr>
      <vt:lpstr>The “Relink POL” option</vt:lpstr>
      <vt:lpstr>“Change Bibliographic Reference” link for POLs</vt:lpstr>
      <vt:lpstr>The “Relink POL” option</vt:lpstr>
      <vt:lpstr>The “Relink POL” option</vt:lpstr>
      <vt:lpstr>The “Relink POL” option</vt:lpstr>
      <vt:lpstr>Thank You</vt:lpstr>
    </vt:vector>
  </TitlesOfParts>
  <Company>Inigral,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Zanders</dc:creator>
  <cp:lastModifiedBy>Yoel Kortick</cp:lastModifiedBy>
  <cp:revision>1875</cp:revision>
  <cp:lastPrinted>2012-04-04T01:07:57Z</cp:lastPrinted>
  <dcterms:created xsi:type="dcterms:W3CDTF">2011-09-14T22:43:15Z</dcterms:created>
  <dcterms:modified xsi:type="dcterms:W3CDTF">2017-08-23T14:13:30Z</dcterms:modified>
</cp:coreProperties>
</file>