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0" r:id="rId2"/>
  </p:sldMasterIdLst>
  <p:notesMasterIdLst>
    <p:notesMasterId r:id="rId36"/>
  </p:notesMasterIdLst>
  <p:handoutMasterIdLst>
    <p:handoutMasterId r:id="rId37"/>
  </p:handoutMasterIdLst>
  <p:sldIdLst>
    <p:sldId id="1735" r:id="rId3"/>
    <p:sldId id="2200" r:id="rId4"/>
    <p:sldId id="1736" r:id="rId5"/>
    <p:sldId id="2279" r:id="rId6"/>
    <p:sldId id="2120" r:id="rId7"/>
    <p:sldId id="2320" r:id="rId8"/>
    <p:sldId id="2319" r:id="rId9"/>
    <p:sldId id="2295" r:id="rId10"/>
    <p:sldId id="2331" r:id="rId11"/>
    <p:sldId id="2278" r:id="rId12"/>
    <p:sldId id="2138" r:id="rId13"/>
    <p:sldId id="2335" r:id="rId14"/>
    <p:sldId id="2336" r:id="rId15"/>
    <p:sldId id="2339" r:id="rId16"/>
    <p:sldId id="2340" r:id="rId17"/>
    <p:sldId id="2341" r:id="rId18"/>
    <p:sldId id="2342" r:id="rId19"/>
    <p:sldId id="2281" r:id="rId20"/>
    <p:sldId id="2139" r:id="rId21"/>
    <p:sldId id="2300" r:id="rId22"/>
    <p:sldId id="2283" r:id="rId23"/>
    <p:sldId id="2282" r:id="rId24"/>
    <p:sldId id="2284" r:id="rId25"/>
    <p:sldId id="2343" r:id="rId26"/>
    <p:sldId id="2346" r:id="rId27"/>
    <p:sldId id="2344" r:id="rId28"/>
    <p:sldId id="2299" r:id="rId29"/>
    <p:sldId id="2301" r:id="rId30"/>
    <p:sldId id="2302" r:id="rId31"/>
    <p:sldId id="2347" r:id="rId32"/>
    <p:sldId id="2348" r:id="rId33"/>
    <p:sldId id="2201" r:id="rId34"/>
    <p:sldId id="1701" r:id="rId3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A"/>
    <a:srgbClr val="CBCDD3"/>
    <a:srgbClr val="00B0F0"/>
    <a:srgbClr val="C7402B"/>
    <a:srgbClr val="713346"/>
    <a:srgbClr val="326CE5"/>
    <a:srgbClr val="B4F2C9"/>
    <a:srgbClr val="F47C30"/>
    <a:srgbClr val="92D3DF"/>
    <a:srgbClr val="D8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50" autoAdjust="0"/>
    <p:restoredTop sz="95067" autoAdjust="0"/>
  </p:normalViewPr>
  <p:slideViewPr>
    <p:cSldViewPr>
      <p:cViewPr varScale="1">
        <p:scale>
          <a:sx n="83" d="100"/>
          <a:sy n="83" d="100"/>
        </p:scale>
        <p:origin x="1140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5452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387018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26449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906456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69634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16710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68979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98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7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7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55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565986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2205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1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5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72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82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59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6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4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8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2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25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2021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  <p:sldLayoutId id="2147483809" r:id="rId2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2021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9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4F7E73F6-75FC-44E9-BBFF-F064A233FBD3}"/>
              </a:ext>
            </a:extLst>
          </p:cNvPr>
          <p:cNvSpPr>
            <a:spLocks noGrp="1"/>
          </p:cNvSpPr>
          <p:nvPr/>
        </p:nvSpPr>
        <p:spPr>
          <a:xfrm>
            <a:off x="175670" y="2355726"/>
            <a:ext cx="5116410" cy="151216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sz="3200" dirty="0"/>
              <a:t>Bound together titles using the 77</a:t>
            </a:r>
            <a:r>
              <a:rPr lang="he-IL" sz="3200" dirty="0"/>
              <a:t>4</a:t>
            </a:r>
            <a:r>
              <a:rPr lang="en-US" sz="3200" dirty="0"/>
              <a:t> field</a:t>
            </a:r>
            <a:endParaRPr lang="en-US" sz="3000" dirty="0"/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21FAB61A-9C29-4137-8AD1-B7E6D1F2B335}"/>
              </a:ext>
            </a:extLst>
          </p:cNvPr>
          <p:cNvSpPr>
            <a:spLocks noGrp="1"/>
          </p:cNvSpPr>
          <p:nvPr/>
        </p:nvSpPr>
        <p:spPr>
          <a:xfrm>
            <a:off x="175669" y="3579862"/>
            <a:ext cx="5116411" cy="4783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3E3076C-2A62-4931-8C20-AA9AF105D504}"/>
              </a:ext>
            </a:extLst>
          </p:cNvPr>
          <p:cNvSpPr>
            <a:spLocks noGrp="1"/>
          </p:cNvSpPr>
          <p:nvPr/>
        </p:nvSpPr>
        <p:spPr>
          <a:xfrm>
            <a:off x="174949" y="4127419"/>
            <a:ext cx="4972396" cy="38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Yoel Kortick – Senior Librarian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8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1" y="3319778"/>
            <a:ext cx="8712968" cy="1240583"/>
          </a:xfrm>
        </p:spPr>
        <p:txBody>
          <a:bodyPr/>
          <a:lstStyle/>
          <a:p>
            <a:pPr algn="ctr"/>
            <a:r>
              <a:rPr lang="en-US" dirty="0"/>
              <a:t>Steps to bind the titles into one volume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7E04EE-AA26-4F11-A907-4A4D23B8D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0"/>
            <a:ext cx="5292080" cy="318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05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Steps to bind the titles into one volume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Decide which will be the "master title"</a:t>
            </a:r>
          </a:p>
          <a:p>
            <a:pPr marL="914400" lvl="1" indent="-514350"/>
            <a:r>
              <a:rPr lang="en-US" dirty="0"/>
              <a:t>This is the title which will get the holdings record, item and 774 fields to link to the other titles</a:t>
            </a:r>
          </a:p>
          <a:p>
            <a:pPr marL="914400" lvl="1" indent="-514350"/>
            <a:r>
              <a:rPr lang="en-US" dirty="0"/>
              <a:t>The other titles will not get a holdings record, item or 774 field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On the "master title" add a 774 for each record with which it is bound</a:t>
            </a:r>
          </a:p>
          <a:p>
            <a:pPr marL="914400" lvl="1" indent="-514350"/>
            <a:r>
              <a:rPr lang="en-US" dirty="0"/>
              <a:t>In our case it will get two 774 fields, one for each of the other titles with which it is bound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On the "master title" add a holding record and item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On all three records add a 501 "Bound with:" note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Wait for nightly linking job to run</a:t>
            </a:r>
          </a:p>
        </p:txBody>
      </p:sp>
    </p:spTree>
    <p:extLst>
      <p:ext uri="{BB962C8B-B14F-4D97-AF65-F5344CB8AC3E}">
        <p14:creationId xmlns:p14="http://schemas.microsoft.com/office/powerpoint/2010/main" val="3100413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Steps to bind the titles into one volume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We have decided that the "master title" will be:</a:t>
            </a:r>
          </a:p>
          <a:p>
            <a:pPr lvl="1"/>
            <a:r>
              <a:rPr lang="en-US" sz="2400" dirty="0"/>
              <a:t>Title: Das </a:t>
            </a:r>
            <a:r>
              <a:rPr lang="de-DE" sz="2400" dirty="0"/>
              <a:t>Neue</a:t>
            </a:r>
            <a:r>
              <a:rPr lang="en-US" sz="2400" dirty="0"/>
              <a:t> Testament </a:t>
            </a:r>
            <a:r>
              <a:rPr lang="de-DE" sz="2400" dirty="0"/>
              <a:t>deutsch</a:t>
            </a:r>
          </a:p>
          <a:p>
            <a:pPr lvl="1"/>
            <a:r>
              <a:rPr lang="en-US" sz="2400" dirty="0"/>
              <a:t>System Cont. No.: (DE-599)HEB358836735</a:t>
            </a:r>
          </a:p>
          <a:p>
            <a:pPr lvl="1"/>
            <a:r>
              <a:rPr lang="en-US" sz="2400" dirty="0"/>
              <a:t>MMSID: 9976111300121</a:t>
            </a:r>
          </a:p>
          <a:p>
            <a:r>
              <a:rPr lang="en-US" dirty="0">
                <a:solidFill>
                  <a:schemeClr val="tx1"/>
                </a:solidFill>
              </a:rPr>
              <a:t>So we add 774 fields to it to link to the other two records</a:t>
            </a:r>
          </a:p>
          <a:p>
            <a:r>
              <a:rPr lang="en-US" dirty="0">
                <a:solidFill>
                  <a:schemeClr val="tx1"/>
                </a:solidFill>
              </a:rPr>
              <a:t>We also add a 501 "Bound with" note which includes the other two records</a:t>
            </a:r>
          </a:p>
        </p:txBody>
      </p:sp>
    </p:spTree>
    <p:extLst>
      <p:ext uri="{BB962C8B-B14F-4D97-AF65-F5344CB8AC3E}">
        <p14:creationId xmlns:p14="http://schemas.microsoft.com/office/powerpoint/2010/main" val="595282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Steps to bind the titles into one volume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2F0389-1631-406F-8A27-A5305BC1F15D}"/>
              </a:ext>
            </a:extLst>
          </p:cNvPr>
          <p:cNvSpPr txBox="1"/>
          <p:nvPr/>
        </p:nvSpPr>
        <p:spPr>
          <a:xfrm>
            <a:off x="1392072" y="869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F83454-8ECB-4558-BE44-05114C28D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25" y="673573"/>
            <a:ext cx="8672131" cy="29629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ACF56C-CBD2-4C89-9C88-EFF8F8ABA8C2}"/>
              </a:ext>
            </a:extLst>
          </p:cNvPr>
          <p:cNvSpPr/>
          <p:nvPr/>
        </p:nvSpPr>
        <p:spPr bwMode="auto">
          <a:xfrm>
            <a:off x="200425" y="1987837"/>
            <a:ext cx="6177861" cy="31615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8B6FF6-B64C-4AE6-8038-9C7121EECEF3}"/>
              </a:ext>
            </a:extLst>
          </p:cNvPr>
          <p:cNvSpPr/>
          <p:nvPr/>
        </p:nvSpPr>
        <p:spPr bwMode="auto">
          <a:xfrm>
            <a:off x="239575" y="2779958"/>
            <a:ext cx="5945435" cy="662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85198C-466B-43EE-8FAC-0CEE0AB103B2}"/>
              </a:ext>
            </a:extLst>
          </p:cNvPr>
          <p:cNvSpPr txBox="1"/>
          <p:nvPr/>
        </p:nvSpPr>
        <p:spPr>
          <a:xfrm>
            <a:off x="306604" y="3676633"/>
            <a:ext cx="8377171" cy="12249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/>
              <a:t>Here we put the title in subfield t and the system control number in subfield w.</a:t>
            </a:r>
          </a:p>
          <a:p>
            <a:pPr algn="l"/>
            <a:r>
              <a:rPr lang="en-US" sz="1600" b="0" dirty="0"/>
              <a:t>We could instead have put the MMSID in subfield w.</a:t>
            </a:r>
          </a:p>
          <a:p>
            <a:pPr algn="l"/>
            <a:r>
              <a:rPr lang="en-US" sz="1600" b="0" dirty="0"/>
              <a:t>If there was an ISBN or ISSN in the related records then we could have also added the ISBN in subfield z and the ISSN in subfield x </a:t>
            </a:r>
            <a:endParaRPr lang="en-GB" sz="1600" b="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9E39D3-123E-47EA-8467-14649DFE2CD6}"/>
              </a:ext>
            </a:extLst>
          </p:cNvPr>
          <p:cNvCxnSpPr/>
          <p:nvPr/>
        </p:nvCxnSpPr>
        <p:spPr bwMode="auto">
          <a:xfrm flipH="1" flipV="1">
            <a:off x="7107556" y="3524715"/>
            <a:ext cx="149940" cy="5992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A2BCF6-903C-404A-87CC-BA13727E36DC}"/>
              </a:ext>
            </a:extLst>
          </p:cNvPr>
          <p:cNvCxnSpPr>
            <a:endCxn id="11" idx="3"/>
          </p:cNvCxnSpPr>
          <p:nvPr/>
        </p:nvCxnSpPr>
        <p:spPr bwMode="auto">
          <a:xfrm flipH="1" flipV="1">
            <a:off x="6185010" y="3110958"/>
            <a:ext cx="936510" cy="4462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122CE85-6E8F-4043-9237-CE85B453DC86}"/>
              </a:ext>
            </a:extLst>
          </p:cNvPr>
          <p:cNvSpPr txBox="1"/>
          <p:nvPr/>
        </p:nvSpPr>
        <p:spPr>
          <a:xfrm>
            <a:off x="4495190" y="627534"/>
            <a:ext cx="449937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/>
              <a:t>The 501 plays no "functional" role in linking the records but may aid in display and conforms to official MARC rules</a:t>
            </a:r>
            <a:endParaRPr lang="en-GB" sz="1600" b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28B195-5A9A-4677-8592-CFBD8E81B2B7}"/>
              </a:ext>
            </a:extLst>
          </p:cNvPr>
          <p:cNvCxnSpPr/>
          <p:nvPr/>
        </p:nvCxnSpPr>
        <p:spPr bwMode="auto">
          <a:xfrm flipH="1">
            <a:off x="7121519" y="1474340"/>
            <a:ext cx="356051" cy="66184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688868D-5E8D-4B87-A779-CD5475D6C0B8}"/>
              </a:ext>
            </a:extLst>
          </p:cNvPr>
          <p:cNvCxnSpPr/>
          <p:nvPr/>
        </p:nvCxnSpPr>
        <p:spPr bwMode="auto">
          <a:xfrm flipH="1">
            <a:off x="6365926" y="2136188"/>
            <a:ext cx="74448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51836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4F9D9A-247E-F4CC-9EB7-5BCBC4F3C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823502"/>
            <a:ext cx="4320478" cy="20882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Steps to bind the titles into one volume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13" y="646479"/>
            <a:ext cx="8424936" cy="3979385"/>
          </a:xfrm>
        </p:spPr>
        <p:txBody>
          <a:bodyPr>
            <a:noAutofit/>
          </a:bodyPr>
          <a:lstStyle/>
          <a:p>
            <a:r>
              <a:rPr lang="en-US" sz="2000" dirty="0"/>
              <a:t>We also add a holding record and item to the "master title".</a:t>
            </a:r>
          </a:p>
          <a:p>
            <a:r>
              <a:rPr lang="en-US" sz="2000" dirty="0">
                <a:solidFill>
                  <a:srgbClr val="3E4C56"/>
                </a:solidFill>
              </a:rPr>
              <a:t>Here is the holding record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76C9F7-0B2B-4911-ACCF-405D05F13C79}"/>
              </a:ext>
            </a:extLst>
          </p:cNvPr>
          <p:cNvSpPr/>
          <p:nvPr/>
        </p:nvSpPr>
        <p:spPr bwMode="auto">
          <a:xfrm>
            <a:off x="2114080" y="3172503"/>
            <a:ext cx="3226021" cy="59292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096F4A-E566-4E3D-A8E5-7344F31D62C9}"/>
              </a:ext>
            </a:extLst>
          </p:cNvPr>
          <p:cNvSpPr txBox="1"/>
          <p:nvPr/>
        </p:nvSpPr>
        <p:spPr>
          <a:xfrm>
            <a:off x="1259632" y="3895535"/>
            <a:ext cx="704038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/>
              <a:t>The 014 plays no "functional" role in linking the records but may aid in display and conforms to official MARC rules</a:t>
            </a:r>
          </a:p>
          <a:p>
            <a:pPr algn="l"/>
            <a:r>
              <a:rPr lang="en-US" sz="1600" b="0" dirty="0"/>
              <a:t>Here we have linked it to the MMSID of the related records</a:t>
            </a:r>
            <a:endParaRPr lang="en-GB" sz="1600" b="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9398B16-A4B2-4C89-A5A9-4DBA5D05FF0D}"/>
              </a:ext>
            </a:extLst>
          </p:cNvPr>
          <p:cNvCxnSpPr>
            <a:cxnSpLocks/>
          </p:cNvCxnSpPr>
          <p:nvPr/>
        </p:nvCxnSpPr>
        <p:spPr bwMode="auto">
          <a:xfrm>
            <a:off x="6084585" y="3536534"/>
            <a:ext cx="100327" cy="359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38F1A54-5358-4031-9FAC-741931B730B5}"/>
              </a:ext>
            </a:extLst>
          </p:cNvPr>
          <p:cNvCxnSpPr/>
          <p:nvPr/>
        </p:nvCxnSpPr>
        <p:spPr bwMode="auto">
          <a:xfrm flipH="1">
            <a:off x="5340101" y="3535003"/>
            <a:ext cx="74448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15231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Steps to bind the titles into one volume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13" y="646479"/>
            <a:ext cx="8424936" cy="3979385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Here is the item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951D0F0-09E2-4A20-970C-0033E3F60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83" y="1275606"/>
            <a:ext cx="8611802" cy="19814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F10FE76-7C5E-4C6B-A330-CE11CB4619B5}"/>
              </a:ext>
            </a:extLst>
          </p:cNvPr>
          <p:cNvSpPr/>
          <p:nvPr/>
        </p:nvSpPr>
        <p:spPr bwMode="auto">
          <a:xfrm>
            <a:off x="1096478" y="1927525"/>
            <a:ext cx="2381013" cy="92564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4262C1-38D1-4F90-9C18-326862FD366F}"/>
              </a:ext>
            </a:extLst>
          </p:cNvPr>
          <p:cNvSpPr txBox="1"/>
          <p:nvPr/>
        </p:nvSpPr>
        <p:spPr>
          <a:xfrm>
            <a:off x="1922055" y="3884901"/>
            <a:ext cx="449937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/>
              <a:t>As previously stated only the "master title" gets the holding record and item.</a:t>
            </a:r>
            <a:endParaRPr lang="en-GB" sz="1600" b="0" dirty="0"/>
          </a:p>
        </p:txBody>
      </p:sp>
    </p:spTree>
    <p:extLst>
      <p:ext uri="{BB962C8B-B14F-4D97-AF65-F5344CB8AC3E}">
        <p14:creationId xmlns:p14="http://schemas.microsoft.com/office/powerpoint/2010/main" val="1445666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Steps to bind the titles into one volume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13" y="646479"/>
            <a:ext cx="8424936" cy="3979385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Now we will add 501 "Bound with" fields to the other two records.  We will not add 774 fields to these two records.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F62660-2EDC-4A69-8E37-91D299415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5" y="1439864"/>
            <a:ext cx="8961120" cy="12383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36ECF7-77CA-43AD-A0AA-C141C340E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5" y="2947045"/>
            <a:ext cx="8961120" cy="14086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E4EAD74-00BD-4D9A-912C-93451E98A1AF}"/>
              </a:ext>
            </a:extLst>
          </p:cNvPr>
          <p:cNvSpPr/>
          <p:nvPr/>
        </p:nvSpPr>
        <p:spPr bwMode="auto">
          <a:xfrm>
            <a:off x="78615" y="2344158"/>
            <a:ext cx="5530320" cy="33405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DE95F0-3CC8-4306-AA8C-A68A1B41DDDF}"/>
              </a:ext>
            </a:extLst>
          </p:cNvPr>
          <p:cNvSpPr/>
          <p:nvPr/>
        </p:nvSpPr>
        <p:spPr bwMode="auto">
          <a:xfrm>
            <a:off x="103005" y="4030078"/>
            <a:ext cx="6350839" cy="31144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5E4ED7-CCE9-42B6-B6F5-0679FF0B5167}"/>
              </a:ext>
            </a:extLst>
          </p:cNvPr>
          <p:cNvCxnSpPr>
            <a:cxnSpLocks/>
          </p:cNvCxnSpPr>
          <p:nvPr/>
        </p:nvCxnSpPr>
        <p:spPr bwMode="auto">
          <a:xfrm>
            <a:off x="6444047" y="2562995"/>
            <a:ext cx="952339" cy="16228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7D5E131-9B49-4D6E-9BE7-EE767DE194F1}"/>
              </a:ext>
            </a:extLst>
          </p:cNvPr>
          <p:cNvCxnSpPr/>
          <p:nvPr/>
        </p:nvCxnSpPr>
        <p:spPr bwMode="auto">
          <a:xfrm flipH="1">
            <a:off x="6569060" y="4185798"/>
            <a:ext cx="82732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45829F4-B731-4E94-BA06-1FC59220AB6F}"/>
              </a:ext>
            </a:extLst>
          </p:cNvPr>
          <p:cNvCxnSpPr/>
          <p:nvPr/>
        </p:nvCxnSpPr>
        <p:spPr bwMode="auto">
          <a:xfrm flipH="1">
            <a:off x="5608935" y="2562995"/>
            <a:ext cx="84491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F888E63-3C27-4DCD-97F6-67AA88110CF5}"/>
              </a:ext>
            </a:extLst>
          </p:cNvPr>
          <p:cNvSpPr txBox="1"/>
          <p:nvPr/>
        </p:nvSpPr>
        <p:spPr>
          <a:xfrm>
            <a:off x="5413033" y="2993375"/>
            <a:ext cx="338437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200" b="0" dirty="0"/>
              <a:t>As previously stated these 501 fields have no "functional" value linking the records.</a:t>
            </a:r>
          </a:p>
          <a:p>
            <a:pPr algn="l"/>
            <a:r>
              <a:rPr lang="en-US" sz="1200" b="0" dirty="0"/>
              <a:t>They may aid in display and conform to MARC standards.</a:t>
            </a:r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4275360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Steps to bind the titles into one volume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B62585D-0696-4B90-A7F2-29FFBE50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13" y="646479"/>
            <a:ext cx="8424936" cy="3979385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We then wait for the job "MMS - Build Record Relations" to complete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21BEE7-AF39-4FC8-9A3C-ADA4CAACE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3068999"/>
            <a:ext cx="9048750" cy="771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5BE279-5EF6-4905-AE72-FB234A3A2EFE}"/>
              </a:ext>
            </a:extLst>
          </p:cNvPr>
          <p:cNvSpPr/>
          <p:nvPr/>
        </p:nvSpPr>
        <p:spPr bwMode="auto">
          <a:xfrm>
            <a:off x="371475" y="3421608"/>
            <a:ext cx="2132574" cy="35218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A06473-A078-49E6-A373-BDA8B4752C88}"/>
              </a:ext>
            </a:extLst>
          </p:cNvPr>
          <p:cNvSpPr/>
          <p:nvPr/>
        </p:nvSpPr>
        <p:spPr bwMode="auto">
          <a:xfrm>
            <a:off x="6527409" y="3347618"/>
            <a:ext cx="2245116" cy="42617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256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9778"/>
            <a:ext cx="9143999" cy="1240583"/>
          </a:xfrm>
        </p:spPr>
        <p:txBody>
          <a:bodyPr/>
          <a:lstStyle/>
          <a:p>
            <a:pPr algn="ctr"/>
            <a:r>
              <a:rPr lang="en-US" sz="2400" dirty="0"/>
              <a:t>Viewing the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804D14-9ED5-4A55-ADD7-34929D884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5" name="Picture 4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4408BF1F-2064-4E2D-BAFC-14B420CF4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-663"/>
            <a:ext cx="5364088" cy="312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41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Viewing the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470" y="555526"/>
            <a:ext cx="8424936" cy="3168351"/>
          </a:xfrm>
        </p:spPr>
        <p:txBody>
          <a:bodyPr>
            <a:normAutofit/>
          </a:bodyPr>
          <a:lstStyle/>
          <a:p>
            <a:r>
              <a:rPr lang="en-US" sz="2000" dirty="0"/>
              <a:t>Searching in Alma for the related records shows the related records with a link to the "Availability of related records"</a:t>
            </a:r>
          </a:p>
          <a:p>
            <a:r>
              <a:rPr lang="en-US" sz="2000" dirty="0"/>
              <a:t>Here we search for "</a:t>
            </a:r>
            <a:r>
              <a:rPr lang="en-US" sz="2000" dirty="0" err="1"/>
              <a:t>Osternacht</a:t>
            </a:r>
            <a:r>
              <a:rPr lang="en-US" sz="2000" dirty="0"/>
              <a:t> und </a:t>
            </a:r>
            <a:r>
              <a:rPr lang="en-US" sz="2000" dirty="0" err="1"/>
              <a:t>Altes</a:t>
            </a:r>
            <a:r>
              <a:rPr lang="en-US" sz="2000" dirty="0"/>
              <a:t> Testament"</a:t>
            </a:r>
            <a:endParaRPr lang="en-US" dirty="0">
              <a:solidFill>
                <a:srgbClr val="3E4C5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5CF86E-ED73-475B-A29B-B19413F1B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743" y="1678689"/>
            <a:ext cx="6438577" cy="31005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CE2203-8ADD-422A-A42B-655F01692485}"/>
              </a:ext>
            </a:extLst>
          </p:cNvPr>
          <p:cNvSpPr/>
          <p:nvPr/>
        </p:nvSpPr>
        <p:spPr bwMode="auto">
          <a:xfrm>
            <a:off x="2123729" y="2643758"/>
            <a:ext cx="1080120" cy="38885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695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4F7E73F6-75FC-44E9-BBFF-F064A233FBD3}"/>
              </a:ext>
            </a:extLst>
          </p:cNvPr>
          <p:cNvSpPr>
            <a:spLocks noGrp="1"/>
          </p:cNvSpPr>
          <p:nvPr/>
        </p:nvSpPr>
        <p:spPr>
          <a:xfrm>
            <a:off x="175670" y="2139702"/>
            <a:ext cx="4972396" cy="16561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One bibliographic record with multiple 773 host item entry fields</a:t>
            </a:r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21FAB61A-9C29-4137-8AD1-B7E6D1F2B335}"/>
              </a:ext>
            </a:extLst>
          </p:cNvPr>
          <p:cNvSpPr>
            <a:spLocks noGrp="1"/>
          </p:cNvSpPr>
          <p:nvPr/>
        </p:nvSpPr>
        <p:spPr>
          <a:xfrm>
            <a:off x="175669" y="3579862"/>
            <a:ext cx="5116411" cy="4783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3E3076C-2A62-4931-8C20-AA9AF105D504}"/>
              </a:ext>
            </a:extLst>
          </p:cNvPr>
          <p:cNvSpPr>
            <a:spLocks noGrp="1"/>
          </p:cNvSpPr>
          <p:nvPr/>
        </p:nvSpPr>
        <p:spPr>
          <a:xfrm>
            <a:off x="174949" y="4127419"/>
            <a:ext cx="4972396" cy="38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Yoel Kortick – Senior Librarian</a:t>
            </a: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15BE996-8677-4736-8438-98AE7BFA9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396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Viewing the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8424936" cy="93610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Searching in Alma for the related records shows the related records with a link to the "Availability of related records"</a:t>
            </a:r>
          </a:p>
          <a:p>
            <a:r>
              <a:rPr lang="en-US" dirty="0"/>
              <a:t>Here we search for "</a:t>
            </a:r>
            <a:r>
              <a:rPr lang="de-DE" dirty="0"/>
              <a:t>Psalter und Harfe</a:t>
            </a:r>
            <a:r>
              <a:rPr lang="en-US" dirty="0"/>
              <a:t>"</a:t>
            </a:r>
            <a:endParaRPr lang="en-US" sz="2600" dirty="0">
              <a:solidFill>
                <a:srgbClr val="3E4C5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5197CC-A43B-4EAC-8395-4D2C1235D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330" y="1667545"/>
            <a:ext cx="6441764" cy="31081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28D880E-5772-4B3F-BA0E-F21D893544B6}"/>
              </a:ext>
            </a:extLst>
          </p:cNvPr>
          <p:cNvSpPr/>
          <p:nvPr/>
        </p:nvSpPr>
        <p:spPr bwMode="auto">
          <a:xfrm>
            <a:off x="2339752" y="2715766"/>
            <a:ext cx="824937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38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Viewing the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41" y="771551"/>
            <a:ext cx="8666331" cy="936103"/>
          </a:xfrm>
        </p:spPr>
        <p:txBody>
          <a:bodyPr>
            <a:normAutofit/>
          </a:bodyPr>
          <a:lstStyle/>
          <a:p>
            <a:r>
              <a:rPr lang="en-US" dirty="0"/>
              <a:t>Title “</a:t>
            </a:r>
            <a:r>
              <a:rPr lang="de-DE" dirty="0"/>
              <a:t>Das Neue Testament deutsch neues Göttinger Bibelwerk“ has these 774 fields</a:t>
            </a:r>
            <a:endParaRPr lang="en-US" sz="2600" dirty="0">
              <a:solidFill>
                <a:srgbClr val="3E4C56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4F01E3-3F4A-408A-B001-B3B0F9042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269" y="1665618"/>
            <a:ext cx="6128893" cy="30823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D8174DE-634E-4F77-B29F-60593B4B31FA}"/>
              </a:ext>
            </a:extLst>
          </p:cNvPr>
          <p:cNvSpPr/>
          <p:nvPr/>
        </p:nvSpPr>
        <p:spPr bwMode="auto">
          <a:xfrm>
            <a:off x="1495269" y="3190346"/>
            <a:ext cx="4315668" cy="73157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623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Viewing the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71551"/>
            <a:ext cx="8784976" cy="936103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The they appear as “Bound With” in BIBFRAME</a:t>
            </a:r>
          </a:p>
          <a:p>
            <a:r>
              <a:rPr lang="en-US" sz="2000" dirty="0">
                <a:solidFill>
                  <a:srgbClr val="3E4C56"/>
                </a:solidFill>
              </a:rPr>
              <a:t>This is for field: </a:t>
            </a:r>
            <a:r>
              <a:rPr lang="en-US" sz="2000" dirty="0">
                <a:solidFill>
                  <a:srgbClr val="3E4C5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774 </a:t>
            </a:r>
            <a:r>
              <a:rPr lang="de-DE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|t Osternacht und Altes Testament |w (DE-599)DNB990880516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0EFD7E-AE16-45D2-8771-0B9056DB1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652" y="1740732"/>
            <a:ext cx="6264696" cy="30713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FB3B36-CC29-4C05-924D-3212897B02B6}"/>
              </a:ext>
            </a:extLst>
          </p:cNvPr>
          <p:cNvSpPr/>
          <p:nvPr/>
        </p:nvSpPr>
        <p:spPr bwMode="auto">
          <a:xfrm>
            <a:off x="1413622" y="2211710"/>
            <a:ext cx="2222274" cy="6412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E48BD6-3275-4401-890D-BA9E9AB835B0}"/>
              </a:ext>
            </a:extLst>
          </p:cNvPr>
          <p:cNvSpPr/>
          <p:nvPr/>
        </p:nvSpPr>
        <p:spPr bwMode="auto">
          <a:xfrm>
            <a:off x="1362995" y="1703802"/>
            <a:ext cx="980721" cy="21687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D43BD4-F9B8-4BA0-AC76-59B009B5F3F4}"/>
              </a:ext>
            </a:extLst>
          </p:cNvPr>
          <p:cNvSpPr/>
          <p:nvPr/>
        </p:nvSpPr>
        <p:spPr bwMode="auto">
          <a:xfrm>
            <a:off x="1362996" y="4669292"/>
            <a:ext cx="980721" cy="21687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88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Viewing the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744415"/>
          </a:xfrm>
        </p:spPr>
        <p:txBody>
          <a:bodyPr>
            <a:normAutofit/>
          </a:bodyPr>
          <a:lstStyle/>
          <a:p>
            <a:r>
              <a:rPr lang="en-US" dirty="0"/>
              <a:t>In Primo here is our "master title" (the one with the 774 fields and holding record and items).  </a:t>
            </a:r>
            <a:r>
              <a:rPr lang="en-US" dirty="0">
                <a:solidFill>
                  <a:srgbClr val="3E4C56"/>
                </a:solidFill>
              </a:rPr>
              <a:t>The inventory appears</a:t>
            </a:r>
            <a:endParaRPr lang="en-US" sz="2600" dirty="0">
              <a:solidFill>
                <a:srgbClr val="3E4C5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6C7F61-8CBF-4CD9-A2C2-4D76D1693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" y="1606323"/>
            <a:ext cx="6429375" cy="32575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912560-83AD-4172-992C-366725EF6F63}"/>
              </a:ext>
            </a:extLst>
          </p:cNvPr>
          <p:cNvSpPr/>
          <p:nvPr/>
        </p:nvSpPr>
        <p:spPr>
          <a:xfrm>
            <a:off x="1357312" y="1606323"/>
            <a:ext cx="766416" cy="389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A8B02E-B825-46FD-A175-74D4AD4B0278}"/>
              </a:ext>
            </a:extLst>
          </p:cNvPr>
          <p:cNvSpPr/>
          <p:nvPr/>
        </p:nvSpPr>
        <p:spPr>
          <a:xfrm>
            <a:off x="1357312" y="3075806"/>
            <a:ext cx="2422600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08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1A916D-F75B-4B58-AE12-00DEAA370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605135"/>
            <a:ext cx="6241504" cy="318011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Viewing the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641852"/>
            <a:ext cx="8424936" cy="3744415"/>
          </a:xfrm>
        </p:spPr>
        <p:txBody>
          <a:bodyPr>
            <a:normAutofit/>
          </a:bodyPr>
          <a:lstStyle/>
          <a:p>
            <a:r>
              <a:rPr lang="en-US" sz="2000" dirty="0"/>
              <a:t>In Primo here is the first of the two related records which are bound together with the "master title".  </a:t>
            </a:r>
            <a:r>
              <a:rPr lang="en-US" sz="2000" dirty="0">
                <a:solidFill>
                  <a:srgbClr val="3E4C56"/>
                </a:solidFill>
              </a:rPr>
              <a:t>Here we see the inventory of the related record.</a:t>
            </a:r>
            <a:endParaRPr lang="en-GB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5B0B5E-49E9-4329-9F42-780D659ECAEF}"/>
              </a:ext>
            </a:extLst>
          </p:cNvPr>
          <p:cNvSpPr/>
          <p:nvPr/>
        </p:nvSpPr>
        <p:spPr bwMode="auto">
          <a:xfrm>
            <a:off x="1553202" y="3383014"/>
            <a:ext cx="1683037" cy="46086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95800F-44B2-4493-9778-2DD3B55A33B4}"/>
              </a:ext>
            </a:extLst>
          </p:cNvPr>
          <p:cNvSpPr/>
          <p:nvPr/>
        </p:nvSpPr>
        <p:spPr bwMode="auto">
          <a:xfrm>
            <a:off x="1278697" y="1635646"/>
            <a:ext cx="1055565" cy="27722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910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FB8A24-7C53-4F71-8943-DE2169496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7" y="1287789"/>
            <a:ext cx="6791325" cy="35242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Viewing the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41852"/>
            <a:ext cx="8712968" cy="3744415"/>
          </a:xfrm>
        </p:spPr>
        <p:txBody>
          <a:bodyPr>
            <a:normAutofit/>
          </a:bodyPr>
          <a:lstStyle/>
          <a:p>
            <a:r>
              <a:rPr lang="en-US" sz="1800" dirty="0"/>
              <a:t>In Primo here is the second of the two related records which are bound together with the "master title".  </a:t>
            </a:r>
            <a:r>
              <a:rPr lang="en-US" sz="1800" dirty="0">
                <a:solidFill>
                  <a:srgbClr val="3E4C56"/>
                </a:solidFill>
              </a:rPr>
              <a:t>Here we also see the inventory of the related record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5B0B5E-49E9-4329-9F42-780D659ECAEF}"/>
              </a:ext>
            </a:extLst>
          </p:cNvPr>
          <p:cNvSpPr/>
          <p:nvPr/>
        </p:nvSpPr>
        <p:spPr bwMode="auto">
          <a:xfrm>
            <a:off x="1278698" y="3363838"/>
            <a:ext cx="1957542" cy="46086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95800F-44B2-4493-9778-2DD3B55A33B4}"/>
              </a:ext>
            </a:extLst>
          </p:cNvPr>
          <p:cNvSpPr/>
          <p:nvPr/>
        </p:nvSpPr>
        <p:spPr bwMode="auto">
          <a:xfrm>
            <a:off x="1176337" y="1297430"/>
            <a:ext cx="1055565" cy="27722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293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24CC75-7DC9-455F-B5B2-E2767C046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23678"/>
            <a:ext cx="5991225" cy="1609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FB74BE-E0EB-42AC-BE65-297091A816CC}"/>
              </a:ext>
            </a:extLst>
          </p:cNvPr>
          <p:cNvSpPr/>
          <p:nvPr/>
        </p:nvSpPr>
        <p:spPr>
          <a:xfrm>
            <a:off x="1446933" y="3075806"/>
            <a:ext cx="144016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Viewing the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771551"/>
            <a:ext cx="8928992" cy="1169635"/>
          </a:xfrm>
        </p:spPr>
        <p:txBody>
          <a:bodyPr>
            <a:normAutofit/>
          </a:bodyPr>
          <a:lstStyle/>
          <a:p>
            <a:r>
              <a:rPr lang="en-US" sz="2000" dirty="0"/>
              <a:t>If the item is on loan then in Primo the fact that it is on loan will be evident in both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The related records which are bound together with the "master title"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The "master title".</a:t>
            </a:r>
            <a:endParaRPr lang="en-GB" sz="2000" dirty="0"/>
          </a:p>
          <a:p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DEFD2E-BE4D-426F-A595-AD5AA08D3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670" y="3202315"/>
            <a:ext cx="6019800" cy="14763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5CBA247-B9B2-46DA-B3C9-00AC07ACBE09}"/>
              </a:ext>
            </a:extLst>
          </p:cNvPr>
          <p:cNvSpPr/>
          <p:nvPr/>
        </p:nvSpPr>
        <p:spPr>
          <a:xfrm>
            <a:off x="3167844" y="3202315"/>
            <a:ext cx="198022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96E49D-2769-4DE7-91E0-57C6915F9079}"/>
              </a:ext>
            </a:extLst>
          </p:cNvPr>
          <p:cNvSpPr/>
          <p:nvPr/>
        </p:nvSpPr>
        <p:spPr>
          <a:xfrm>
            <a:off x="3312107" y="4180260"/>
            <a:ext cx="99011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01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9778"/>
            <a:ext cx="9143999" cy="1240583"/>
          </a:xfrm>
        </p:spPr>
        <p:txBody>
          <a:bodyPr/>
          <a:lstStyle/>
          <a:p>
            <a:pPr algn="ctr"/>
            <a:r>
              <a:rPr lang="en-US" sz="2400" dirty="0"/>
              <a:t>Bound together titles in BIBFRAME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804D14-9ED5-4A55-ADD7-34929D884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22EC1D-29AA-4F75-9518-F6121F97C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719" y="0"/>
            <a:ext cx="5038281" cy="31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41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Bound together titles in BIBFRAME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3097"/>
            <a:ext cx="8424936" cy="936103"/>
          </a:xfrm>
        </p:spPr>
        <p:txBody>
          <a:bodyPr>
            <a:normAutofit/>
          </a:bodyPr>
          <a:lstStyle/>
          <a:p>
            <a:r>
              <a:rPr lang="en-US" dirty="0"/>
              <a:t>We will now look at the BIBRAME for title “Das Neue Testament </a:t>
            </a:r>
            <a:r>
              <a:rPr lang="en-US" dirty="0" err="1"/>
              <a:t>deutsch</a:t>
            </a:r>
            <a:r>
              <a:rPr lang="en-US" dirty="0"/>
              <a:t>” which has the two 774 fields.  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ECD8A0-5D53-41DC-BC8D-331986DA7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56" y="1629200"/>
            <a:ext cx="7092296" cy="30357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4CDBA87-2FF3-4EC1-9243-BA7CEAAB54E3}"/>
              </a:ext>
            </a:extLst>
          </p:cNvPr>
          <p:cNvSpPr/>
          <p:nvPr/>
        </p:nvSpPr>
        <p:spPr>
          <a:xfrm>
            <a:off x="1619673" y="2957170"/>
            <a:ext cx="648072" cy="37982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2616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Bound together titles in BIBFRAME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27535"/>
            <a:ext cx="8536610" cy="792087"/>
          </a:xfrm>
        </p:spPr>
        <p:txBody>
          <a:bodyPr>
            <a:normAutofit/>
          </a:bodyPr>
          <a:lstStyle/>
          <a:p>
            <a:r>
              <a:rPr lang="en-US" sz="2000" dirty="0"/>
              <a:t>Here is part of BIBRAME for title “Das Neue Testament </a:t>
            </a:r>
            <a:r>
              <a:rPr lang="en-US" sz="2000" dirty="0" err="1"/>
              <a:t>deutsch</a:t>
            </a:r>
            <a:r>
              <a:rPr lang="en-US" sz="2000" dirty="0"/>
              <a:t>” which has the two 774 fields.  </a:t>
            </a:r>
            <a:r>
              <a:rPr lang="en-US" sz="2000" b="1" u="sng" dirty="0"/>
              <a:t>Reference to first 774.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57686E-0BE2-4ADD-BFB3-2263AD03957C}"/>
              </a:ext>
            </a:extLst>
          </p:cNvPr>
          <p:cNvSpPr txBox="1"/>
          <p:nvPr/>
        </p:nvSpPr>
        <p:spPr>
          <a:xfrm>
            <a:off x="395536" y="1432298"/>
            <a:ext cx="8424936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sz="900" dirty="0">
                <a:highlight>
                  <a:srgbClr val="FFFF00"/>
                </a:highlight>
              </a:rPr>
              <a:t>&lt;</a:t>
            </a:r>
            <a:r>
              <a:rPr lang="en-US" sz="900" dirty="0" err="1">
                <a:highlight>
                  <a:srgbClr val="FFFF00"/>
                </a:highlight>
              </a:rPr>
              <a:t>bf:hasPart</a:t>
            </a:r>
            <a:r>
              <a:rPr lang="en-US" sz="900" dirty="0">
                <a:highlight>
                  <a:srgbClr val="FFFF00"/>
                </a:highlight>
              </a:rPr>
              <a:t>&gt;</a:t>
            </a:r>
          </a:p>
          <a:p>
            <a:r>
              <a:rPr lang="en-US" sz="900" dirty="0"/>
              <a:t>         &lt;</a:t>
            </a:r>
            <a:r>
              <a:rPr lang="en-US" sz="900" dirty="0" err="1"/>
              <a:t>bf:Work</a:t>
            </a:r>
            <a:r>
              <a:rPr lang="en-US" sz="900" dirty="0"/>
              <a:t> </a:t>
            </a:r>
            <a:r>
              <a:rPr lang="en-US" sz="900" dirty="0" err="1"/>
              <a:t>rdf:about</a:t>
            </a:r>
            <a:r>
              <a:rPr lang="en-US" sz="900" dirty="0"/>
              <a:t>="https://open-na.hosted.exlibrisgroup.com/alma/EXLDEV1_INST/bf/entity/work/9024481803174048341774-22"&gt;</a:t>
            </a:r>
          </a:p>
          <a:p>
            <a:r>
              <a:rPr lang="en-US" sz="900" dirty="0"/>
              <a:t>            &lt;</a:t>
            </a:r>
            <a:r>
              <a:rPr lang="en-US" sz="900" dirty="0" err="1"/>
              <a:t>bf:identifiedBy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&lt;</a:t>
            </a:r>
            <a:r>
              <a:rPr lang="en-US" sz="900" dirty="0" err="1"/>
              <a:t>bf:Identifier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&lt;</a:t>
            </a:r>
            <a:r>
              <a:rPr lang="en-US" sz="900" dirty="0" err="1"/>
              <a:t>rdf:value</a:t>
            </a:r>
            <a:r>
              <a:rPr lang="en-US" sz="900" dirty="0"/>
              <a:t>&gt;DNB990880516&lt;/</a:t>
            </a:r>
            <a:r>
              <a:rPr lang="en-US" sz="900" dirty="0" err="1"/>
              <a:t>rdf:value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&lt;</a:t>
            </a:r>
            <a:r>
              <a:rPr lang="en-US" sz="900" dirty="0" err="1"/>
              <a:t>bf:source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   &lt;</a:t>
            </a:r>
            <a:r>
              <a:rPr lang="en-US" sz="900" dirty="0" err="1"/>
              <a:t>bf:Source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      &lt;</a:t>
            </a:r>
            <a:r>
              <a:rPr lang="en-US" sz="900" dirty="0" err="1"/>
              <a:t>rdfs:label</a:t>
            </a:r>
            <a:r>
              <a:rPr lang="en-US" sz="900" dirty="0"/>
              <a:t>&gt;DE-599&lt;/</a:t>
            </a:r>
            <a:r>
              <a:rPr lang="en-US" sz="900" dirty="0" err="1"/>
              <a:t>rdfs:label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   &lt;/</a:t>
            </a:r>
            <a:r>
              <a:rPr lang="en-US" sz="900" dirty="0" err="1"/>
              <a:t>bf:Source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&lt;/</a:t>
            </a:r>
            <a:r>
              <a:rPr lang="en-US" sz="900" dirty="0" err="1"/>
              <a:t>bf:source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&lt;/</a:t>
            </a:r>
            <a:r>
              <a:rPr lang="en-US" sz="900" dirty="0" err="1"/>
              <a:t>bf:Identifier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&lt;/</a:t>
            </a:r>
            <a:r>
              <a:rPr lang="en-US" sz="900" dirty="0" err="1"/>
              <a:t>bf:identifiedBy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&lt;</a:t>
            </a:r>
            <a:r>
              <a:rPr lang="en-US" sz="900" dirty="0" err="1"/>
              <a:t>bf:hasInstance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&lt;</a:t>
            </a:r>
            <a:r>
              <a:rPr lang="en-US" sz="900" dirty="0" err="1"/>
              <a:t>bf:Instance</a:t>
            </a:r>
            <a:r>
              <a:rPr lang="en-US" sz="900" dirty="0"/>
              <a:t> </a:t>
            </a:r>
            <a:r>
              <a:rPr lang="en-US" sz="900" dirty="0" err="1"/>
              <a:t>rdf:about</a:t>
            </a:r>
            <a:r>
              <a:rPr lang="en-US" sz="900" dirty="0"/>
              <a:t>="https://open-na.hosted.exlibrisgroup.com/alma/EXLDEV1_INST/bf/entity/instance/9976111300121"&gt;</a:t>
            </a:r>
          </a:p>
          <a:p>
            <a:r>
              <a:rPr lang="en-US" sz="900" dirty="0"/>
              <a:t>                  &lt;</a:t>
            </a:r>
            <a:r>
              <a:rPr lang="en-US" sz="900" dirty="0" err="1"/>
              <a:t>bf:title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   &lt;</a:t>
            </a:r>
            <a:r>
              <a:rPr lang="en-US" sz="900" dirty="0" err="1"/>
              <a:t>bf:Title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      </a:t>
            </a:r>
            <a:r>
              <a:rPr lang="en-US" sz="900" dirty="0">
                <a:highlight>
                  <a:srgbClr val="FFFF00"/>
                </a:highlight>
              </a:rPr>
              <a:t>&lt;</a:t>
            </a:r>
            <a:r>
              <a:rPr lang="en-US" sz="900" dirty="0" err="1">
                <a:highlight>
                  <a:srgbClr val="FFFF00"/>
                </a:highlight>
              </a:rPr>
              <a:t>rdfs:label</a:t>
            </a:r>
            <a:r>
              <a:rPr lang="en-US" sz="900" dirty="0">
                <a:highlight>
                  <a:srgbClr val="FFFF00"/>
                </a:highlight>
              </a:rPr>
              <a:t>&gt;</a:t>
            </a:r>
            <a:r>
              <a:rPr lang="en-US" sz="900" dirty="0" err="1">
                <a:highlight>
                  <a:srgbClr val="FFFF00"/>
                </a:highlight>
              </a:rPr>
              <a:t>Osternacht</a:t>
            </a:r>
            <a:r>
              <a:rPr lang="en-US" sz="900" dirty="0">
                <a:highlight>
                  <a:srgbClr val="FFFF00"/>
                </a:highlight>
              </a:rPr>
              <a:t> und </a:t>
            </a:r>
            <a:r>
              <a:rPr lang="en-US" sz="900" dirty="0" err="1">
                <a:highlight>
                  <a:srgbClr val="FFFF00"/>
                </a:highlight>
              </a:rPr>
              <a:t>Altes</a:t>
            </a:r>
            <a:r>
              <a:rPr lang="en-US" sz="900" dirty="0">
                <a:highlight>
                  <a:srgbClr val="FFFF00"/>
                </a:highlight>
              </a:rPr>
              <a:t> Testament&lt;/</a:t>
            </a:r>
            <a:r>
              <a:rPr lang="en-US" sz="900" dirty="0" err="1">
                <a:highlight>
                  <a:srgbClr val="FFFF00"/>
                </a:highlight>
              </a:rPr>
              <a:t>rdfs:label</a:t>
            </a:r>
            <a:r>
              <a:rPr lang="en-US" sz="900" dirty="0">
                <a:highlight>
                  <a:srgbClr val="FFFF00"/>
                </a:highlight>
              </a:rPr>
              <a:t>&gt;</a:t>
            </a:r>
          </a:p>
          <a:p>
            <a:r>
              <a:rPr lang="en-US" sz="900" dirty="0"/>
              <a:t>                     &lt;/</a:t>
            </a:r>
            <a:r>
              <a:rPr lang="en-US" sz="900" dirty="0" err="1"/>
              <a:t>bf:Title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&lt;/</a:t>
            </a:r>
            <a:r>
              <a:rPr lang="en-US" sz="900" dirty="0" err="1"/>
              <a:t>bf:title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&lt;</a:t>
            </a:r>
            <a:r>
              <a:rPr lang="en-US" sz="900" dirty="0" err="1"/>
              <a:t>bf:instanceOf</a:t>
            </a:r>
            <a:r>
              <a:rPr lang="en-US" sz="900" dirty="0"/>
              <a:t> </a:t>
            </a:r>
            <a:r>
              <a:rPr lang="en-US" sz="900" dirty="0" err="1"/>
              <a:t>rdf:resource</a:t>
            </a:r>
            <a:r>
              <a:rPr lang="en-US" sz="900" dirty="0"/>
              <a:t>="https://open-na.hosted.exlibrisgroup.com/alma/EXLDEV1_INST/bf/entity/work/9024481803174048341774-22"/&gt;</a:t>
            </a:r>
          </a:p>
          <a:p>
            <a:r>
              <a:rPr lang="en-US" sz="900" dirty="0"/>
              <a:t>               &lt;/</a:t>
            </a:r>
            <a:r>
              <a:rPr lang="en-US" sz="900" dirty="0" err="1"/>
              <a:t>bf:Instance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&lt;/</a:t>
            </a:r>
            <a:r>
              <a:rPr lang="en-US" sz="900" dirty="0" err="1"/>
              <a:t>bf:hasInstance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&lt;/</a:t>
            </a:r>
            <a:r>
              <a:rPr lang="en-US" sz="900" dirty="0" err="1"/>
              <a:t>bf:Work</a:t>
            </a:r>
            <a:r>
              <a:rPr lang="en-US" sz="900" dirty="0"/>
              <a:t>&gt;</a:t>
            </a:r>
          </a:p>
          <a:p>
            <a:r>
              <a:rPr lang="en-US" sz="900" dirty="0">
                <a:highlight>
                  <a:srgbClr val="FFFF00"/>
                </a:highlight>
              </a:rPr>
              <a:t>      &lt;/</a:t>
            </a:r>
            <a:r>
              <a:rPr lang="en-US" sz="900" dirty="0" err="1">
                <a:highlight>
                  <a:srgbClr val="FFFF00"/>
                </a:highlight>
              </a:rPr>
              <a:t>bf:hasPart</a:t>
            </a:r>
            <a:r>
              <a:rPr lang="en-US" sz="900" dirty="0">
                <a:highlight>
                  <a:srgbClr val="FFFF00"/>
                </a:highlight>
              </a:rPr>
              <a:t>&gt;</a:t>
            </a:r>
            <a:endParaRPr lang="he-IL" sz="9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12121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46586-7EC2-481D-848F-8CE41EB2DE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166B9D-B48D-4F93-B05E-87E34BBE8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" y="339502"/>
            <a:ext cx="4572000" cy="41529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64010"/>
            <a:ext cx="8496944" cy="3984004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Our sample titles</a:t>
            </a:r>
          </a:p>
          <a:p>
            <a:r>
              <a:rPr lang="en-US" dirty="0"/>
              <a:t>Steps to bind the titles into one volume</a:t>
            </a:r>
          </a:p>
          <a:p>
            <a:r>
              <a:rPr lang="en-US" dirty="0"/>
              <a:t>Viewing the results</a:t>
            </a:r>
          </a:p>
          <a:p>
            <a:r>
              <a:rPr lang="en-US" dirty="0"/>
              <a:t>Bound together titles in BIBFRAME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2FA5464-0849-481A-95A0-8DE5BDD0AD42}"/>
              </a:ext>
            </a:extLst>
          </p:cNvPr>
          <p:cNvSpPr txBox="1">
            <a:spLocks/>
          </p:cNvSpPr>
          <p:nvPr/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Bound together titles in BIBFRAME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27535"/>
            <a:ext cx="8536610" cy="792087"/>
          </a:xfrm>
        </p:spPr>
        <p:txBody>
          <a:bodyPr>
            <a:normAutofit/>
          </a:bodyPr>
          <a:lstStyle/>
          <a:p>
            <a:r>
              <a:rPr lang="en-US" sz="2000" dirty="0"/>
              <a:t>Here is part of BIBRAME for title “Das Neue Testament </a:t>
            </a:r>
            <a:r>
              <a:rPr lang="en-US" sz="2000" dirty="0" err="1"/>
              <a:t>deutsch</a:t>
            </a:r>
            <a:r>
              <a:rPr lang="en-US" sz="2000" dirty="0"/>
              <a:t>” which has the two 774 fields.  </a:t>
            </a:r>
            <a:r>
              <a:rPr lang="en-US" sz="2000" b="1" u="sng" dirty="0"/>
              <a:t>Reference to second 774.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6326A7-3177-44FE-9A4A-F91416A7ECB4}"/>
              </a:ext>
            </a:extLst>
          </p:cNvPr>
          <p:cNvSpPr txBox="1"/>
          <p:nvPr/>
        </p:nvSpPr>
        <p:spPr>
          <a:xfrm>
            <a:off x="120733" y="1371584"/>
            <a:ext cx="8889478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sz="900" dirty="0">
                <a:highlight>
                  <a:srgbClr val="FFFF00"/>
                </a:highlight>
              </a:rPr>
              <a:t>&lt;</a:t>
            </a:r>
            <a:r>
              <a:rPr lang="en-US" sz="900" dirty="0" err="1">
                <a:highlight>
                  <a:srgbClr val="FFFF00"/>
                </a:highlight>
              </a:rPr>
              <a:t>bf:hasPart</a:t>
            </a:r>
            <a:r>
              <a:rPr lang="en-US" sz="900" dirty="0">
                <a:highlight>
                  <a:srgbClr val="FFFF00"/>
                </a:highlight>
              </a:rPr>
              <a:t>&gt;</a:t>
            </a:r>
          </a:p>
          <a:p>
            <a:r>
              <a:rPr lang="en-US" sz="900" dirty="0"/>
              <a:t>         &lt;</a:t>
            </a:r>
            <a:r>
              <a:rPr lang="en-US" sz="900" dirty="0" err="1"/>
              <a:t>bf:Work</a:t>
            </a:r>
            <a:r>
              <a:rPr lang="en-US" sz="900" dirty="0"/>
              <a:t> </a:t>
            </a:r>
            <a:r>
              <a:rPr lang="en-US" sz="900" dirty="0" err="1"/>
              <a:t>rdf:about</a:t>
            </a:r>
            <a:r>
              <a:rPr lang="en-US" sz="900" dirty="0"/>
              <a:t>="https://open-na.hosted.exlibrisgroup.com/alma/EXLDEV1_INST/bf/entity/work/9024481803174048341774-23"&gt;</a:t>
            </a:r>
          </a:p>
          <a:p>
            <a:r>
              <a:rPr lang="en-US" sz="900" dirty="0"/>
              <a:t>            &lt;</a:t>
            </a:r>
            <a:r>
              <a:rPr lang="en-US" sz="900" dirty="0" err="1"/>
              <a:t>bf:identifiedBy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&lt;</a:t>
            </a:r>
            <a:r>
              <a:rPr lang="en-US" sz="900" dirty="0" err="1"/>
              <a:t>bf:Identifier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&lt;</a:t>
            </a:r>
            <a:r>
              <a:rPr lang="en-US" sz="900" dirty="0" err="1"/>
              <a:t>rdf:value</a:t>
            </a:r>
            <a:r>
              <a:rPr lang="en-US" sz="900" dirty="0"/>
              <a:t>&gt;HEB322841348&lt;/</a:t>
            </a:r>
            <a:r>
              <a:rPr lang="en-US" sz="900" dirty="0" err="1"/>
              <a:t>rdf:value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&lt;</a:t>
            </a:r>
            <a:r>
              <a:rPr lang="en-US" sz="900" dirty="0" err="1"/>
              <a:t>bf:source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   &lt;</a:t>
            </a:r>
            <a:r>
              <a:rPr lang="en-US" sz="900" dirty="0" err="1"/>
              <a:t>bf:Source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      &lt;</a:t>
            </a:r>
            <a:r>
              <a:rPr lang="en-US" sz="900" dirty="0" err="1"/>
              <a:t>rdfs:label</a:t>
            </a:r>
            <a:r>
              <a:rPr lang="en-US" sz="900" dirty="0"/>
              <a:t>&gt;DE-599&lt;/</a:t>
            </a:r>
            <a:r>
              <a:rPr lang="en-US" sz="900" dirty="0" err="1"/>
              <a:t>rdfs:label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   &lt;/</a:t>
            </a:r>
            <a:r>
              <a:rPr lang="en-US" sz="900" dirty="0" err="1"/>
              <a:t>bf:Source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&lt;/</a:t>
            </a:r>
            <a:r>
              <a:rPr lang="en-US" sz="900" dirty="0" err="1"/>
              <a:t>bf:source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&lt;/</a:t>
            </a:r>
            <a:r>
              <a:rPr lang="en-US" sz="900" dirty="0" err="1"/>
              <a:t>bf:Identifier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&lt;/</a:t>
            </a:r>
            <a:r>
              <a:rPr lang="en-US" sz="900" dirty="0" err="1"/>
              <a:t>bf:identifiedBy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&lt;</a:t>
            </a:r>
            <a:r>
              <a:rPr lang="en-US" sz="900" dirty="0" err="1"/>
              <a:t>bf:hasInstance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&lt;</a:t>
            </a:r>
            <a:r>
              <a:rPr lang="en-US" sz="900" dirty="0" err="1"/>
              <a:t>bf:Instance</a:t>
            </a:r>
            <a:r>
              <a:rPr lang="en-US" sz="900" dirty="0"/>
              <a:t> </a:t>
            </a:r>
            <a:r>
              <a:rPr lang="en-US" sz="900" dirty="0" err="1"/>
              <a:t>rdf:about</a:t>
            </a:r>
            <a:r>
              <a:rPr lang="en-US" sz="900" dirty="0"/>
              <a:t>="https://open-na.hosted.exlibrisgroup.com/alma/EXLDEV1_INST/bf/entity/instance/9976111300121"&gt;</a:t>
            </a:r>
          </a:p>
          <a:p>
            <a:r>
              <a:rPr lang="en-US" sz="900" dirty="0"/>
              <a:t>                  &lt;</a:t>
            </a:r>
            <a:r>
              <a:rPr lang="en-US" sz="900" dirty="0" err="1"/>
              <a:t>bf:title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   &lt;</a:t>
            </a:r>
            <a:r>
              <a:rPr lang="en-US" sz="900" dirty="0" err="1"/>
              <a:t>bf:Title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      </a:t>
            </a:r>
            <a:r>
              <a:rPr lang="en-US" sz="900" dirty="0">
                <a:highlight>
                  <a:srgbClr val="FFFF00"/>
                </a:highlight>
              </a:rPr>
              <a:t>&lt;</a:t>
            </a:r>
            <a:r>
              <a:rPr lang="en-US" sz="900" dirty="0" err="1">
                <a:highlight>
                  <a:srgbClr val="FFFF00"/>
                </a:highlight>
              </a:rPr>
              <a:t>rdfs:label</a:t>
            </a:r>
            <a:r>
              <a:rPr lang="en-US" sz="900" dirty="0">
                <a:highlight>
                  <a:srgbClr val="FFFF00"/>
                </a:highlight>
              </a:rPr>
              <a:t>&gt;Psalter und </a:t>
            </a:r>
            <a:r>
              <a:rPr lang="en-US" sz="900" dirty="0" err="1">
                <a:highlight>
                  <a:srgbClr val="FFFF00"/>
                </a:highlight>
              </a:rPr>
              <a:t>Harfe</a:t>
            </a:r>
            <a:r>
              <a:rPr lang="en-US" sz="900" dirty="0">
                <a:highlight>
                  <a:srgbClr val="FFFF00"/>
                </a:highlight>
              </a:rPr>
              <a:t>&lt;/</a:t>
            </a:r>
            <a:r>
              <a:rPr lang="en-US" sz="900" dirty="0" err="1">
                <a:highlight>
                  <a:srgbClr val="FFFF00"/>
                </a:highlight>
              </a:rPr>
              <a:t>rdfs:label</a:t>
            </a:r>
            <a:r>
              <a:rPr lang="en-US" sz="900" dirty="0">
                <a:highlight>
                  <a:srgbClr val="FFFF00"/>
                </a:highlight>
              </a:rPr>
              <a:t>&gt;</a:t>
            </a:r>
          </a:p>
          <a:p>
            <a:r>
              <a:rPr lang="en-US" sz="900" dirty="0"/>
              <a:t>                     &lt;/</a:t>
            </a:r>
            <a:r>
              <a:rPr lang="en-US" sz="900" dirty="0" err="1"/>
              <a:t>bf:Title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&lt;/</a:t>
            </a:r>
            <a:r>
              <a:rPr lang="en-US" sz="900" dirty="0" err="1"/>
              <a:t>bf:title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&lt;</a:t>
            </a:r>
            <a:r>
              <a:rPr lang="en-US" sz="900" dirty="0" err="1"/>
              <a:t>bf:instanceOf</a:t>
            </a:r>
            <a:r>
              <a:rPr lang="en-US" sz="900" dirty="0"/>
              <a:t> </a:t>
            </a:r>
            <a:r>
              <a:rPr lang="en-US" sz="900" dirty="0" err="1"/>
              <a:t>rdf:resource</a:t>
            </a:r>
            <a:r>
              <a:rPr lang="en-US" sz="900" dirty="0"/>
              <a:t>="https://open-na.hosted.exlibrisgroup.com/alma/EXLDEV1_INST/bf/entity/work/9024481803174048341774-23"/&gt;</a:t>
            </a:r>
          </a:p>
          <a:p>
            <a:r>
              <a:rPr lang="en-US" sz="900" dirty="0"/>
              <a:t>               &lt;/</a:t>
            </a:r>
            <a:r>
              <a:rPr lang="en-US" sz="900" dirty="0" err="1"/>
              <a:t>bf:Instance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&lt;/</a:t>
            </a:r>
            <a:r>
              <a:rPr lang="en-US" sz="900" dirty="0" err="1"/>
              <a:t>bf:hasInstance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&lt;/</a:t>
            </a:r>
            <a:r>
              <a:rPr lang="en-US" sz="900" dirty="0" err="1"/>
              <a:t>bf:Work</a:t>
            </a:r>
            <a:r>
              <a:rPr lang="en-US" sz="900" dirty="0"/>
              <a:t>&gt;</a:t>
            </a:r>
          </a:p>
          <a:p>
            <a:r>
              <a:rPr lang="en-US" sz="900" dirty="0">
                <a:highlight>
                  <a:srgbClr val="FFFF00"/>
                </a:highlight>
              </a:rPr>
              <a:t>      &lt;/</a:t>
            </a:r>
            <a:r>
              <a:rPr lang="en-US" sz="900" dirty="0" err="1">
                <a:highlight>
                  <a:srgbClr val="FFFF00"/>
                </a:highlight>
              </a:rPr>
              <a:t>bf:hasPart</a:t>
            </a:r>
            <a:r>
              <a:rPr lang="en-US" sz="900" dirty="0">
                <a:highlight>
                  <a:srgbClr val="FFFF00"/>
                </a:highlight>
              </a:rPr>
              <a:t>&gt;</a:t>
            </a:r>
            <a:endParaRPr lang="he-IL" sz="9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594267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Bound together titles in BIBFRAME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27535"/>
            <a:ext cx="8536610" cy="792087"/>
          </a:xfrm>
        </p:spPr>
        <p:txBody>
          <a:bodyPr>
            <a:normAutofit/>
          </a:bodyPr>
          <a:lstStyle/>
          <a:p>
            <a:r>
              <a:rPr lang="en-US" sz="2000" dirty="0"/>
              <a:t>Here is part of BIBRAME for title “</a:t>
            </a:r>
            <a:r>
              <a:rPr lang="en-US" sz="2000" dirty="0" err="1"/>
              <a:t>Osternacht</a:t>
            </a:r>
            <a:r>
              <a:rPr lang="en-US" sz="2000" dirty="0"/>
              <a:t> und </a:t>
            </a:r>
            <a:r>
              <a:rPr lang="en-US" sz="2000" dirty="0" err="1"/>
              <a:t>Altes</a:t>
            </a:r>
            <a:r>
              <a:rPr lang="en-US" sz="2000" dirty="0"/>
              <a:t> Testament” which is pointed to by a 774.</a:t>
            </a:r>
            <a:endParaRPr lang="en-US" sz="2000" b="1" u="sng" dirty="0"/>
          </a:p>
          <a:p>
            <a:endParaRPr lang="en-GB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A91EAD-4252-4F57-9302-DC1479771847}"/>
              </a:ext>
            </a:extLst>
          </p:cNvPr>
          <p:cNvSpPr txBox="1"/>
          <p:nvPr/>
        </p:nvSpPr>
        <p:spPr>
          <a:xfrm>
            <a:off x="163265" y="1407671"/>
            <a:ext cx="8889478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en-US" sz="900" dirty="0">
                <a:highlight>
                  <a:srgbClr val="FFFF00"/>
                </a:highlight>
              </a:rPr>
              <a:t>&lt;</a:t>
            </a:r>
            <a:r>
              <a:rPr lang="en-US" sz="900" dirty="0" err="1">
                <a:highlight>
                  <a:srgbClr val="FFFF00"/>
                </a:highlight>
              </a:rPr>
              <a:t>bf:hasPart</a:t>
            </a:r>
            <a:r>
              <a:rPr lang="en-US" sz="900" dirty="0">
                <a:highlight>
                  <a:srgbClr val="FFFF00"/>
                </a:highlight>
              </a:rPr>
              <a:t>&gt;</a:t>
            </a:r>
          </a:p>
          <a:p>
            <a:r>
              <a:rPr lang="en-US" sz="900" dirty="0"/>
              <a:t>         &lt;</a:t>
            </a:r>
            <a:r>
              <a:rPr lang="en-US" sz="900" dirty="0" err="1"/>
              <a:t>bf:Work</a:t>
            </a:r>
            <a:r>
              <a:rPr lang="en-US" sz="900" dirty="0"/>
              <a:t> </a:t>
            </a:r>
            <a:r>
              <a:rPr lang="en-US" sz="900" dirty="0" err="1"/>
              <a:t>rdf:about</a:t>
            </a:r>
            <a:r>
              <a:rPr lang="en-US" sz="900" dirty="0"/>
              <a:t>="https://open-na.hosted.exlibrisgroup.com/alma/EXLDEV1_INST/bf/entity/work/9024481803174048341774-23"&gt;</a:t>
            </a:r>
          </a:p>
          <a:p>
            <a:r>
              <a:rPr lang="en-US" sz="900" dirty="0"/>
              <a:t>            &lt;</a:t>
            </a:r>
            <a:r>
              <a:rPr lang="en-US" sz="900" dirty="0" err="1"/>
              <a:t>bf:identifiedBy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&lt;</a:t>
            </a:r>
            <a:r>
              <a:rPr lang="en-US" sz="900" dirty="0" err="1"/>
              <a:t>bf:Identifier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&lt;</a:t>
            </a:r>
            <a:r>
              <a:rPr lang="en-US" sz="900" dirty="0" err="1"/>
              <a:t>rdf:value</a:t>
            </a:r>
            <a:r>
              <a:rPr lang="en-US" sz="900" dirty="0"/>
              <a:t>&gt;HEB322841348&lt;/</a:t>
            </a:r>
            <a:r>
              <a:rPr lang="en-US" sz="900" dirty="0" err="1"/>
              <a:t>rdf:value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&lt;</a:t>
            </a:r>
            <a:r>
              <a:rPr lang="en-US" sz="900" dirty="0" err="1"/>
              <a:t>bf:source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   &lt;</a:t>
            </a:r>
            <a:r>
              <a:rPr lang="en-US" sz="900" dirty="0" err="1"/>
              <a:t>bf:Source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      &lt;</a:t>
            </a:r>
            <a:r>
              <a:rPr lang="en-US" sz="900" dirty="0" err="1"/>
              <a:t>rdfs:label</a:t>
            </a:r>
            <a:r>
              <a:rPr lang="en-US" sz="900" dirty="0"/>
              <a:t>&gt;DE-599&lt;/</a:t>
            </a:r>
            <a:r>
              <a:rPr lang="en-US" sz="900" dirty="0" err="1"/>
              <a:t>rdfs:label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   &lt;/</a:t>
            </a:r>
            <a:r>
              <a:rPr lang="en-US" sz="900" dirty="0" err="1"/>
              <a:t>bf:Source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&lt;/</a:t>
            </a:r>
            <a:r>
              <a:rPr lang="en-US" sz="900" dirty="0" err="1"/>
              <a:t>bf:source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&lt;/</a:t>
            </a:r>
            <a:r>
              <a:rPr lang="en-US" sz="900" dirty="0" err="1"/>
              <a:t>bf:Identifier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&lt;/</a:t>
            </a:r>
            <a:r>
              <a:rPr lang="en-US" sz="900" dirty="0" err="1"/>
              <a:t>bf:identifiedBy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&lt;</a:t>
            </a:r>
            <a:r>
              <a:rPr lang="en-US" sz="900" dirty="0" err="1"/>
              <a:t>bf:hasInstance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&lt;</a:t>
            </a:r>
            <a:r>
              <a:rPr lang="en-US" sz="900" dirty="0" err="1"/>
              <a:t>bf:Instance</a:t>
            </a:r>
            <a:r>
              <a:rPr lang="en-US" sz="900" dirty="0"/>
              <a:t> </a:t>
            </a:r>
            <a:r>
              <a:rPr lang="en-US" sz="900" dirty="0" err="1"/>
              <a:t>rdf:about</a:t>
            </a:r>
            <a:r>
              <a:rPr lang="en-US" sz="900" dirty="0"/>
              <a:t>="https://open-na.hosted.exlibrisgroup.com/alma/EXLDEV1_INST/bf/entity/instance/9976111300121"&gt;</a:t>
            </a:r>
          </a:p>
          <a:p>
            <a:r>
              <a:rPr lang="en-US" sz="900" dirty="0"/>
              <a:t>                  &lt;</a:t>
            </a:r>
            <a:r>
              <a:rPr lang="en-US" sz="900" dirty="0" err="1"/>
              <a:t>bf:title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   &lt;</a:t>
            </a:r>
            <a:r>
              <a:rPr lang="en-US" sz="900" dirty="0" err="1"/>
              <a:t>bf:Title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      </a:t>
            </a:r>
            <a:r>
              <a:rPr lang="en-US" sz="900" dirty="0">
                <a:highlight>
                  <a:srgbClr val="FFFF00"/>
                </a:highlight>
              </a:rPr>
              <a:t>&lt;</a:t>
            </a:r>
            <a:r>
              <a:rPr lang="en-US" sz="900" dirty="0" err="1">
                <a:highlight>
                  <a:srgbClr val="FFFF00"/>
                </a:highlight>
              </a:rPr>
              <a:t>rdfs:label</a:t>
            </a:r>
            <a:r>
              <a:rPr lang="en-US" sz="900" dirty="0">
                <a:highlight>
                  <a:srgbClr val="FFFF00"/>
                </a:highlight>
              </a:rPr>
              <a:t>&gt;Psalter und </a:t>
            </a:r>
            <a:r>
              <a:rPr lang="en-US" sz="900" dirty="0" err="1">
                <a:highlight>
                  <a:srgbClr val="FFFF00"/>
                </a:highlight>
              </a:rPr>
              <a:t>Harfe</a:t>
            </a:r>
            <a:r>
              <a:rPr lang="en-US" sz="900" dirty="0">
                <a:highlight>
                  <a:srgbClr val="FFFF00"/>
                </a:highlight>
              </a:rPr>
              <a:t>&lt;/</a:t>
            </a:r>
            <a:r>
              <a:rPr lang="en-US" sz="900" dirty="0" err="1">
                <a:highlight>
                  <a:srgbClr val="FFFF00"/>
                </a:highlight>
              </a:rPr>
              <a:t>rdfs:label</a:t>
            </a:r>
            <a:r>
              <a:rPr lang="en-US" sz="900" dirty="0">
                <a:highlight>
                  <a:srgbClr val="FFFF00"/>
                </a:highlight>
              </a:rPr>
              <a:t>&gt;</a:t>
            </a:r>
          </a:p>
          <a:p>
            <a:r>
              <a:rPr lang="en-US" sz="900" dirty="0"/>
              <a:t>                     &lt;/</a:t>
            </a:r>
            <a:r>
              <a:rPr lang="en-US" sz="900" dirty="0" err="1"/>
              <a:t>bf:Title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&lt;/</a:t>
            </a:r>
            <a:r>
              <a:rPr lang="en-US" sz="900" dirty="0" err="1"/>
              <a:t>bf:title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      &lt;</a:t>
            </a:r>
            <a:r>
              <a:rPr lang="en-US" sz="900" dirty="0" err="1"/>
              <a:t>bf:instanceOf</a:t>
            </a:r>
            <a:r>
              <a:rPr lang="en-US" sz="900" dirty="0"/>
              <a:t> </a:t>
            </a:r>
            <a:r>
              <a:rPr lang="en-US" sz="900" dirty="0" err="1"/>
              <a:t>rdf:resource</a:t>
            </a:r>
            <a:r>
              <a:rPr lang="en-US" sz="900" dirty="0"/>
              <a:t>="https://open-na.hosted.exlibrisgroup.com/alma/EXLDEV1_INST/bf/entity/work/9024481803174048341774-23"/&gt;</a:t>
            </a:r>
          </a:p>
          <a:p>
            <a:r>
              <a:rPr lang="en-US" sz="900" dirty="0"/>
              <a:t>               &lt;/</a:t>
            </a:r>
            <a:r>
              <a:rPr lang="en-US" sz="900" dirty="0" err="1"/>
              <a:t>bf:Instance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   &lt;/</a:t>
            </a:r>
            <a:r>
              <a:rPr lang="en-US" sz="900" dirty="0" err="1"/>
              <a:t>bf:hasInstance</a:t>
            </a:r>
            <a:r>
              <a:rPr lang="en-US" sz="900" dirty="0"/>
              <a:t>&gt;</a:t>
            </a:r>
          </a:p>
          <a:p>
            <a:r>
              <a:rPr lang="en-US" sz="900" dirty="0"/>
              <a:t>         &lt;/</a:t>
            </a:r>
            <a:r>
              <a:rPr lang="en-US" sz="900" dirty="0" err="1"/>
              <a:t>bf:Work</a:t>
            </a:r>
            <a:r>
              <a:rPr lang="en-US" sz="900" dirty="0"/>
              <a:t>&gt;</a:t>
            </a:r>
          </a:p>
          <a:p>
            <a:r>
              <a:rPr lang="en-US" sz="900" dirty="0">
                <a:highlight>
                  <a:srgbClr val="FFFF00"/>
                </a:highlight>
              </a:rPr>
              <a:t>      &lt;/</a:t>
            </a:r>
            <a:r>
              <a:rPr lang="en-US" sz="900" dirty="0" err="1">
                <a:highlight>
                  <a:srgbClr val="FFFF00"/>
                </a:highlight>
              </a:rPr>
              <a:t>bf:hasPart</a:t>
            </a:r>
            <a:r>
              <a:rPr lang="en-US" sz="900" dirty="0">
                <a:highlight>
                  <a:srgbClr val="FFFF00"/>
                </a:highlight>
              </a:rPr>
              <a:t>&gt;</a:t>
            </a:r>
            <a:endParaRPr lang="he-IL" sz="9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923407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084E75-8026-4374-A13C-C21E13990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1510258"/>
            <a:ext cx="7381875" cy="2933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in Primo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76064"/>
          </a:xfrm>
        </p:spPr>
        <p:txBody>
          <a:bodyPr>
            <a:normAutofit fontScale="92500"/>
          </a:bodyPr>
          <a:lstStyle/>
          <a:p>
            <a:r>
              <a:rPr lang="en-US" dirty="0"/>
              <a:t>After clicking one of the specific items the user sees the item details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9BDA72-9D0E-4C68-8AC9-BAC75CB5DBE1}"/>
              </a:ext>
            </a:extLst>
          </p:cNvPr>
          <p:cNvSpPr/>
          <p:nvPr/>
        </p:nvSpPr>
        <p:spPr>
          <a:xfrm>
            <a:off x="2123728" y="3147814"/>
            <a:ext cx="2718056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F6FE67E-37FE-47F0-A321-391B9DEE0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547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922B7F-BAEC-445E-9C08-F94F63F5C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7824" y="1653850"/>
            <a:ext cx="3240360" cy="557859"/>
          </a:xfrm>
        </p:spPr>
        <p:txBody>
          <a:bodyPr>
            <a:normAutofit/>
          </a:bodyPr>
          <a:lstStyle/>
          <a:p>
            <a:r>
              <a:rPr lang="en-US" dirty="0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35285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1" y="3319778"/>
            <a:ext cx="8712968" cy="1240583"/>
          </a:xfrm>
        </p:spPr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CB1E15-9F96-42B4-A582-D11D77B9B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-16386"/>
            <a:ext cx="7380312" cy="31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98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dirty="0"/>
              <a:t>This document will explain and demonstrate a recommended workflow for cataloguing separate bibliographic titles which become bound together into one physical volume after publication.</a:t>
            </a:r>
          </a:p>
          <a:p>
            <a:pPr marL="285750" indent="-285750"/>
            <a:r>
              <a:rPr lang="en-US" dirty="0"/>
              <a:t>Note that there is more than one way to accomplish this task by using 77X fields in Alma.</a:t>
            </a:r>
          </a:p>
          <a:p>
            <a:pPr marL="285750" indent="-285750"/>
            <a:r>
              <a:rPr lang="en-US" dirty="0"/>
              <a:t>The workflow described here is a recommended "best practice" workflow though certainly not the only possible workflow.</a:t>
            </a:r>
          </a:p>
          <a:p>
            <a:pPr marL="1371600" lvl="2" indent="-514350">
              <a:buFont typeface="+mj-lt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0323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dirty="0"/>
              <a:t>The workflow described here will accomplish two very specific and useful tasks:</a:t>
            </a:r>
          </a:p>
          <a:p>
            <a:pPr marL="285750" indent="-285750"/>
            <a:r>
              <a:rPr lang="en-US" dirty="0"/>
              <a:t>Each title in Primo will display as a separate title. </a:t>
            </a:r>
          </a:p>
          <a:p>
            <a:pPr marL="285750" indent="-285750"/>
            <a:r>
              <a:rPr lang="en-US" dirty="0"/>
              <a:t>Each separate title within the bound volume will appear as unavailable when the volume is checked out.</a:t>
            </a:r>
          </a:p>
        </p:txBody>
      </p:sp>
    </p:spTree>
    <p:extLst>
      <p:ext uri="{BB962C8B-B14F-4D97-AF65-F5344CB8AC3E}">
        <p14:creationId xmlns:p14="http://schemas.microsoft.com/office/powerpoint/2010/main" val="2845864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1" y="3319778"/>
            <a:ext cx="8712968" cy="1240583"/>
          </a:xfrm>
        </p:spPr>
        <p:txBody>
          <a:bodyPr/>
          <a:lstStyle/>
          <a:p>
            <a:pPr algn="ctr"/>
            <a:r>
              <a:rPr lang="en-US" dirty="0"/>
              <a:t>Our Sample Titles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A picture containing window, person&#10;&#10;Description automatically generated">
            <a:extLst>
              <a:ext uri="{FF2B5EF4-FFF2-40B4-BE49-F238E27FC236}">
                <a16:creationId xmlns:a16="http://schemas.microsoft.com/office/drawing/2014/main" id="{CADD2A87-99F6-4E7C-AD58-D2224A380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242" y="-1343"/>
            <a:ext cx="4752000" cy="316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3BC53B-3421-4BCB-BFDB-D3146EF79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605" y="1275606"/>
            <a:ext cx="533400" cy="428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079E4B-F6EC-4FBD-B07F-AB18225C7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350211"/>
            <a:ext cx="5334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19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Sample Titles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/>
            <a:r>
              <a:rPr lang="en-GB" sz="2800" dirty="0"/>
              <a:t>These are the three separate titles which are bound together in one physical volume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Title: Das </a:t>
            </a:r>
            <a:r>
              <a:rPr lang="de-DE" sz="2800" dirty="0"/>
              <a:t>Neue</a:t>
            </a:r>
            <a:r>
              <a:rPr lang="en-US" sz="2800" dirty="0"/>
              <a:t> Testament </a:t>
            </a:r>
            <a:r>
              <a:rPr lang="de-DE" sz="2800" dirty="0"/>
              <a:t>deutsch</a:t>
            </a:r>
          </a:p>
          <a:p>
            <a:pPr marL="914400" lvl="1" indent="-514350"/>
            <a:r>
              <a:rPr lang="en-US" sz="2800" dirty="0"/>
              <a:t>System Cont. No.: (DE-599)HEB358836735</a:t>
            </a:r>
          </a:p>
          <a:p>
            <a:pPr marL="914400" lvl="1" indent="-514350"/>
            <a:r>
              <a:rPr lang="en-US" sz="2800" dirty="0"/>
              <a:t>MMSID: 9976111300121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Title: </a:t>
            </a:r>
            <a:r>
              <a:rPr lang="de-DE" sz="2800" dirty="0"/>
              <a:t>Osternacht und Altes </a:t>
            </a:r>
            <a:r>
              <a:rPr lang="en-US" sz="2800" dirty="0"/>
              <a:t>Testament</a:t>
            </a:r>
          </a:p>
          <a:p>
            <a:pPr marL="914400" lvl="1" indent="-514350">
              <a:buFont typeface="+mj-lt"/>
              <a:buChar char="•"/>
            </a:pPr>
            <a:r>
              <a:rPr lang="en-US" sz="2800" dirty="0"/>
              <a:t>System Cont. No.: (DE-599)DNB990880516</a:t>
            </a:r>
          </a:p>
          <a:p>
            <a:pPr marL="914400" lvl="1" indent="-514350">
              <a:buFont typeface="+mj-lt"/>
              <a:buChar char="•"/>
            </a:pPr>
            <a:r>
              <a:rPr lang="en-US" sz="2800" dirty="0"/>
              <a:t>MMSID: 9976111200121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Title: </a:t>
            </a:r>
            <a:r>
              <a:rPr lang="de-DE" sz="2800" dirty="0"/>
              <a:t>Psalter und Harfe </a:t>
            </a:r>
          </a:p>
          <a:p>
            <a:pPr marL="914400" lvl="1" indent="-514350">
              <a:buFont typeface="+mj-lt"/>
              <a:buChar char="•"/>
            </a:pPr>
            <a:r>
              <a:rPr lang="en-US" sz="2800" dirty="0"/>
              <a:t>System Cont. No.: (DE-599)HEB322841348</a:t>
            </a:r>
          </a:p>
          <a:p>
            <a:pPr marL="914400" lvl="1" indent="-514350">
              <a:buFont typeface="+mj-lt"/>
              <a:buChar char="•"/>
            </a:pPr>
            <a:r>
              <a:rPr lang="en-US" sz="2800" dirty="0"/>
              <a:t>MMSID: 9976111100121</a:t>
            </a:r>
          </a:p>
          <a:p>
            <a:pPr marL="914400" lvl="1" indent="-514350">
              <a:buFont typeface="+mj-lt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838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Sample Titles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4EF467-5CBF-4AEC-B758-251F8CF25B4C}"/>
              </a:ext>
            </a:extLst>
          </p:cNvPr>
          <p:cNvSpPr txBox="1"/>
          <p:nvPr/>
        </p:nvSpPr>
        <p:spPr>
          <a:xfrm>
            <a:off x="1392072" y="4115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13E963-8C3C-44DC-89BF-D4F99FAD6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500" y="3444799"/>
            <a:ext cx="6487061" cy="108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C4C298-F628-4218-961E-38ACAEA74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006" y="889039"/>
            <a:ext cx="6508422" cy="108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1CF60C-4B3C-469E-85E5-1D603B2B2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2166919"/>
            <a:ext cx="6940700" cy="108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57989296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18912</TotalTime>
  <Words>1855</Words>
  <Application>Microsoft Office PowerPoint</Application>
  <PresentationFormat>On-screen Show (16:9)</PresentationFormat>
  <Paragraphs>204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Courier New</vt:lpstr>
      <vt:lpstr>IGeLU_2016_16X9 (1)</vt:lpstr>
      <vt:lpstr>Ex_Libris_2020</vt:lpstr>
      <vt:lpstr>PowerPoint Presentation</vt:lpstr>
      <vt:lpstr>PowerPoint Presentation</vt:lpstr>
      <vt:lpstr>PowerPoint Presentation</vt:lpstr>
      <vt:lpstr>Introduction</vt:lpstr>
      <vt:lpstr>Introduction </vt:lpstr>
      <vt:lpstr>Introduction </vt:lpstr>
      <vt:lpstr>Our Sample Titles</vt:lpstr>
      <vt:lpstr>Our Sample Titles</vt:lpstr>
      <vt:lpstr>Our Sample Titles</vt:lpstr>
      <vt:lpstr>Steps to bind the titles into one volume</vt:lpstr>
      <vt:lpstr>Steps to bind the titles into one volume</vt:lpstr>
      <vt:lpstr>Steps to bind the titles into one volume</vt:lpstr>
      <vt:lpstr>Steps to bind the titles into one volume</vt:lpstr>
      <vt:lpstr>Steps to bind the titles into one volume</vt:lpstr>
      <vt:lpstr>Steps to bind the titles into one volume</vt:lpstr>
      <vt:lpstr>Steps to bind the titles into one volume</vt:lpstr>
      <vt:lpstr>Steps to bind the titles into one volume</vt:lpstr>
      <vt:lpstr>Viewing the results</vt:lpstr>
      <vt:lpstr>Viewing the results</vt:lpstr>
      <vt:lpstr>Viewing the results</vt:lpstr>
      <vt:lpstr>Viewing the results</vt:lpstr>
      <vt:lpstr>Viewing the results</vt:lpstr>
      <vt:lpstr>Viewing the results</vt:lpstr>
      <vt:lpstr>Viewing the results</vt:lpstr>
      <vt:lpstr>Viewing the results</vt:lpstr>
      <vt:lpstr>Viewing the results</vt:lpstr>
      <vt:lpstr>Bound together titles in BIBFRAME</vt:lpstr>
      <vt:lpstr>Bound together titles in BIBFRAME</vt:lpstr>
      <vt:lpstr>Bound together titles in BIBFRAME</vt:lpstr>
      <vt:lpstr>Bound together titles in BIBFRAME</vt:lpstr>
      <vt:lpstr>Bound together titles in BIBFRAME</vt:lpstr>
      <vt:lpstr>What happens in Primo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1813</cp:revision>
  <dcterms:created xsi:type="dcterms:W3CDTF">2017-01-02T15:10:30Z</dcterms:created>
  <dcterms:modified xsi:type="dcterms:W3CDTF">2023-09-18T14:17:46Z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