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89" r:id="rId2"/>
    <p:sldMasterId id="2147483800" r:id="rId3"/>
    <p:sldMasterId id="2147483951" r:id="rId4"/>
  </p:sldMasterIdLst>
  <p:notesMasterIdLst>
    <p:notesMasterId r:id="rId36"/>
  </p:notesMasterIdLst>
  <p:handoutMasterIdLst>
    <p:handoutMasterId r:id="rId37"/>
  </p:handoutMasterIdLst>
  <p:sldIdLst>
    <p:sldId id="256" r:id="rId5"/>
    <p:sldId id="257" r:id="rId6"/>
    <p:sldId id="258" r:id="rId7"/>
    <p:sldId id="260" r:id="rId8"/>
    <p:sldId id="259" r:id="rId9"/>
    <p:sldId id="268" r:id="rId10"/>
    <p:sldId id="261" r:id="rId11"/>
    <p:sldId id="262" r:id="rId12"/>
    <p:sldId id="263" r:id="rId13"/>
    <p:sldId id="264" r:id="rId14"/>
    <p:sldId id="265" r:id="rId15"/>
    <p:sldId id="273" r:id="rId16"/>
    <p:sldId id="272" r:id="rId17"/>
    <p:sldId id="274" r:id="rId18"/>
    <p:sldId id="275" r:id="rId19"/>
    <p:sldId id="271" r:id="rId20"/>
    <p:sldId id="270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  <p:sldId id="269" r:id="rId31"/>
    <p:sldId id="267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4326"/>
    <a:srgbClr val="F0AFA2"/>
    <a:srgbClr val="EEA89A"/>
    <a:srgbClr val="F8DAD4"/>
    <a:srgbClr val="F5CBC3"/>
    <a:srgbClr val="F0B2A6"/>
    <a:srgbClr val="313133"/>
    <a:srgbClr val="003466"/>
    <a:srgbClr val="EE3A43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8" autoAdjust="0"/>
    <p:restoredTop sz="94605" autoAdjust="0"/>
  </p:normalViewPr>
  <p:slideViewPr>
    <p:cSldViewPr snapToGrid="0" showGuides="1">
      <p:cViewPr varScale="1">
        <p:scale>
          <a:sx n="101" d="100"/>
          <a:sy n="101" d="100"/>
        </p:scale>
        <p:origin x="750" y="114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1626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" b="59"/>
          <a:stretch/>
        </p:blipFill>
        <p:spPr>
          <a:xfrm>
            <a:off x="528772" y="1951463"/>
            <a:ext cx="2568370" cy="2553630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" b="74"/>
          <a:stretch/>
        </p:blipFill>
        <p:spPr>
          <a:xfrm>
            <a:off x="7198491" y="252381"/>
            <a:ext cx="1380743" cy="1374370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" b="1"/>
          <a:stretch/>
        </p:blipFill>
        <p:spPr>
          <a:xfrm>
            <a:off x="0" y="-1"/>
            <a:ext cx="9144000" cy="6579735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 b="2"/>
          <a:stretch/>
        </p:blipFill>
        <p:spPr>
          <a:xfrm>
            <a:off x="0" y="-2"/>
            <a:ext cx="9143999" cy="6579737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10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7"/>
          <a:stretch/>
        </p:blipFill>
        <p:spPr bwMode="auto">
          <a:xfrm>
            <a:off x="0" y="0"/>
            <a:ext cx="9144000" cy="66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10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3890" r="3139" b="-13"/>
          <a:stretch/>
        </p:blipFill>
        <p:spPr bwMode="auto">
          <a:xfrm>
            <a:off x="786" y="0"/>
            <a:ext cx="9143213" cy="65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905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" b="-13"/>
          <a:stretch/>
        </p:blipFill>
        <p:spPr bwMode="auto">
          <a:xfrm>
            <a:off x="0" y="0"/>
            <a:ext cx="9143999" cy="591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485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" b="-30"/>
          <a:stretch/>
        </p:blipFill>
        <p:spPr bwMode="auto">
          <a:xfrm>
            <a:off x="0" y="0"/>
            <a:ext cx="9144000" cy="610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913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1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6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6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" b="-13"/>
          <a:stretch/>
        </p:blipFill>
        <p:spPr bwMode="auto">
          <a:xfrm>
            <a:off x="0" y="0"/>
            <a:ext cx="9143999" cy="591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485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6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r="-4" b="-1"/>
          <a:stretch/>
        </p:blipFill>
        <p:spPr bwMode="auto">
          <a:xfrm>
            <a:off x="0" y="1"/>
            <a:ext cx="9144000" cy="63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2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2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5" t="18480" r="7880" b="19"/>
          <a:stretch/>
        </p:blipFill>
        <p:spPr bwMode="auto">
          <a:xfrm>
            <a:off x="786" y="0"/>
            <a:ext cx="9143214" cy="63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 rot="15464397">
            <a:off x="5294931" y="13784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2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 bwMode="auto">
          <a:xfrm>
            <a:off x="-831" y="0"/>
            <a:ext cx="9144831" cy="63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 rot="15464397">
            <a:off x="4967853" y="1201733"/>
            <a:ext cx="7312509" cy="2891963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14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31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476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36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97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476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7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19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85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197654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2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7"/>
          <a:stretch/>
        </p:blipFill>
        <p:spPr bwMode="auto">
          <a:xfrm>
            <a:off x="0" y="0"/>
            <a:ext cx="9144000" cy="66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138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3890" r="3139" b="-13"/>
          <a:stretch/>
        </p:blipFill>
        <p:spPr bwMode="auto">
          <a:xfrm>
            <a:off x="786" y="0"/>
            <a:ext cx="9143213" cy="65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830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0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r="-4" b="-1"/>
          <a:stretch/>
        </p:blipFill>
        <p:spPr bwMode="auto">
          <a:xfrm>
            <a:off x="0" y="1"/>
            <a:ext cx="9144000" cy="63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67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r="-4" b="-1"/>
          <a:stretch/>
        </p:blipFill>
        <p:spPr bwMode="auto">
          <a:xfrm>
            <a:off x="0" y="1"/>
            <a:ext cx="9144000" cy="63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79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79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1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" b="-5503"/>
          <a:stretch/>
        </p:blipFill>
        <p:spPr bwMode="auto">
          <a:xfrm>
            <a:off x="0" y="0"/>
            <a:ext cx="9144000" cy="610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91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-1" r="2229" b="-1"/>
          <a:stretch/>
        </p:blipFill>
        <p:spPr bwMode="auto">
          <a:xfrm>
            <a:off x="0" y="-1"/>
            <a:ext cx="9143999" cy="65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 b="2"/>
          <a:stretch/>
        </p:blipFill>
        <p:spPr>
          <a:xfrm>
            <a:off x="0" y="-2"/>
            <a:ext cx="9143999" cy="6579737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237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5" t="8340" r="11295" b="-30"/>
          <a:stretch/>
        </p:blipFill>
        <p:spPr bwMode="auto">
          <a:xfrm>
            <a:off x="-7980" y="1"/>
            <a:ext cx="9144000" cy="687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237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7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" b="183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2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30287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24108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3689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52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 bwMode="auto">
          <a:xfrm>
            <a:off x="-831" y="0"/>
            <a:ext cx="9144831" cy="63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 rot="15464397">
            <a:off x="4967853" y="1201733"/>
            <a:ext cx="7312509" cy="2891963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36898"/>
            <a:ext cx="1606122" cy="668633"/>
          </a:xfrm>
          <a:prstGeom prst="rect">
            <a:avLst/>
          </a:prstGeom>
        </p:spPr>
      </p:pic>
      <p:sp>
        <p:nvSpPr>
          <p:cNvPr id="11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30287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24108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35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910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DA432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95453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229061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67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DA432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5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5106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" b="1"/>
          <a:stretch/>
        </p:blipFill>
        <p:spPr>
          <a:xfrm>
            <a:off x="0" y="-1"/>
            <a:ext cx="9144000" cy="6579735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110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09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" t="14664" r="17072" b="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110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09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 bwMode="auto">
          <a:xfrm>
            <a:off x="-831" y="0"/>
            <a:ext cx="9144831" cy="63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 rot="15464397">
            <a:off x="4967853" y="1201733"/>
            <a:ext cx="7312509" cy="2891963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A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A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89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3" t="7165" b="25"/>
          <a:stretch/>
        </p:blipFill>
        <p:spPr bwMode="auto">
          <a:xfrm>
            <a:off x="786" y="0"/>
            <a:ext cx="9143214" cy="63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 rot="15464397">
            <a:off x="5122213" y="1449555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A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548"/>
          <a:stretch/>
        </p:blipFill>
        <p:spPr bwMode="auto">
          <a:xfrm>
            <a:off x="786" y="0"/>
            <a:ext cx="9143214" cy="63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9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 bwMode="auto">
          <a:xfrm>
            <a:off x="-831" y="0"/>
            <a:ext cx="9144831" cy="63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 rot="15464397">
            <a:off x="4967853" y="1201733"/>
            <a:ext cx="7312509" cy="2891963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9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72" r:id="rId3"/>
    <p:sldLayoutId id="2147483963" r:id="rId4"/>
    <p:sldLayoutId id="2147483718" r:id="rId5"/>
    <p:sldLayoutId id="2147483964" r:id="rId6"/>
    <p:sldLayoutId id="2147483965" r:id="rId7"/>
    <p:sldLayoutId id="2147483967" r:id="rId8"/>
    <p:sldLayoutId id="2147483968" r:id="rId9"/>
    <p:sldLayoutId id="2147483720" r:id="rId10"/>
    <p:sldLayoutId id="2147483869" r:id="rId11"/>
    <p:sldLayoutId id="2147483728" r:id="rId12"/>
    <p:sldLayoutId id="2147483730" r:id="rId13"/>
    <p:sldLayoutId id="2147483876" r:id="rId14"/>
    <p:sldLayoutId id="2147483820" r:id="rId15"/>
    <p:sldLayoutId id="2147483925" r:id="rId16"/>
    <p:sldLayoutId id="2147483969" r:id="rId17"/>
    <p:sldLayoutId id="2147483971" r:id="rId18"/>
    <p:sldLayoutId id="2147483980" r:id="rId19"/>
    <p:sldLayoutId id="2147483924" r:id="rId20"/>
    <p:sldLayoutId id="2147483973" r:id="rId21"/>
    <p:sldLayoutId id="2147483974" r:id="rId22"/>
    <p:sldLayoutId id="2147483975" r:id="rId23"/>
    <p:sldLayoutId id="2147483976" r:id="rId24"/>
    <p:sldLayoutId id="2147483977" r:id="rId25"/>
    <p:sldLayoutId id="2147483978" r:id="rId26"/>
    <p:sldLayoutId id="2147483979" r:id="rId27"/>
    <p:sldLayoutId id="2147483966" r:id="rId2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791" r:id="rId3"/>
    <p:sldLayoutId id="2147483870" r:id="rId4"/>
    <p:sldLayoutId id="2147483793" r:id="rId5"/>
    <p:sldLayoutId id="2147483795" r:id="rId6"/>
    <p:sldLayoutId id="2147483836" r:id="rId7"/>
    <p:sldLayoutId id="2147483903" r:id="rId8"/>
    <p:sldLayoutId id="2147483985" r:id="rId9"/>
    <p:sldLayoutId id="2147483986" r:id="rId10"/>
    <p:sldLayoutId id="2147483888" r:id="rId11"/>
    <p:sldLayoutId id="214748398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987" r:id="rId2"/>
    <p:sldLayoutId id="2147483988" r:id="rId3"/>
    <p:sldLayoutId id="2147483802" r:id="rId4"/>
    <p:sldLayoutId id="2147483811" r:id="rId5"/>
    <p:sldLayoutId id="2147483804" r:id="rId6"/>
    <p:sldLayoutId id="2147483806" r:id="rId7"/>
    <p:sldLayoutId id="2147483837" r:id="rId8"/>
    <p:sldLayoutId id="2147483904" r:id="rId9"/>
    <p:sldLayoutId id="2147483808" r:id="rId10"/>
    <p:sldLayoutId id="2147483989" r:id="rId11"/>
    <p:sldLayoutId id="2147483990" r:id="rId12"/>
    <p:sldLayoutId id="2147483894" r:id="rId13"/>
    <p:sldLayoutId id="2147483991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2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94" r:id="rId2"/>
    <p:sldLayoutId id="2147483953" r:id="rId3"/>
    <p:sldLayoutId id="2147483954" r:id="rId4"/>
    <p:sldLayoutId id="2147483956" r:id="rId5"/>
    <p:sldLayoutId id="2147483957" r:id="rId6"/>
    <p:sldLayoutId id="2147483958" r:id="rId7"/>
    <p:sldLayoutId id="2147483997" r:id="rId8"/>
    <p:sldLayoutId id="2147483998" r:id="rId9"/>
    <p:sldLayoutId id="2147483995" r:id="rId10"/>
    <p:sldLayoutId id="2147483960" r:id="rId11"/>
    <p:sldLayoutId id="214748399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Moshe Shechter | Alma Product Manager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Conditional Hiding of </a:t>
            </a:r>
            <a:r>
              <a:rPr lang="en-US" dirty="0" err="1" smtClean="0"/>
              <a:t>ViewIt</a:t>
            </a:r>
            <a:r>
              <a:rPr lang="en-US" dirty="0" smtClean="0"/>
              <a:t>/</a:t>
            </a:r>
            <a:r>
              <a:rPr lang="en-US" dirty="0" err="1" smtClean="0"/>
              <a:t>GetIt</a:t>
            </a:r>
            <a:r>
              <a:rPr lang="en-US" dirty="0" smtClean="0"/>
              <a:t> Services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How to hide </a:t>
            </a:r>
            <a:r>
              <a:rPr lang="en-US" dirty="0" err="1" smtClean="0"/>
              <a:t>ViewIt</a:t>
            </a:r>
            <a:r>
              <a:rPr lang="en-US" dirty="0" smtClean="0"/>
              <a:t>/</a:t>
            </a:r>
            <a:r>
              <a:rPr lang="en-US" dirty="0" err="1" smtClean="0"/>
              <a:t>GetIt</a:t>
            </a:r>
            <a:r>
              <a:rPr lang="en-US" dirty="0" smtClean="0"/>
              <a:t> Services using on Display Logic Rules and Electronic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52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10" y="3221172"/>
            <a:ext cx="5515145" cy="3160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1 – Create the General Electronic Service (GES)</a:t>
            </a:r>
            <a:br>
              <a:rPr lang="en-US" dirty="0"/>
            </a:br>
            <a:r>
              <a:rPr lang="en-US" dirty="0"/>
              <a:t>Example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add availability rules to the dummy service</a:t>
            </a:r>
            <a:endParaRPr lang="en-US" dirty="0"/>
          </a:p>
        </p:txBody>
      </p:sp>
      <p:sp>
        <p:nvSpPr>
          <p:cNvPr id="10" name="Bent-Up Arrow 9"/>
          <p:cNvSpPr/>
          <p:nvPr/>
        </p:nvSpPr>
        <p:spPr>
          <a:xfrm flipV="1">
            <a:off x="5574092" y="2777112"/>
            <a:ext cx="1711996" cy="58887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0487" y="3580051"/>
            <a:ext cx="2257230" cy="92333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rule means the service will appear only if there is no DOI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333625" y="4041716"/>
            <a:ext cx="3890668" cy="143607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558776" y="4025524"/>
            <a:ext cx="3701420" cy="225520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10" y="1366366"/>
            <a:ext cx="5258382" cy="174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70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1 – Create the General Electronic Service (GES)</a:t>
            </a:r>
            <a:br>
              <a:rPr lang="en-US" dirty="0"/>
            </a:br>
            <a:r>
              <a:rPr lang="en-US" dirty="0"/>
              <a:t>Example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So, we have configured only one rule for this service that displays the service only if there is no DOI</a:t>
            </a:r>
          </a:p>
          <a:p>
            <a:r>
              <a:rPr lang="en-US" dirty="0" smtClean="0"/>
              <a:t>Together with the default rule, which is set to ‘false’ (i.e. ‘hide’), the service will display only when there is no DOI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4" y="2506982"/>
            <a:ext cx="5791287" cy="377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1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how the service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24030"/>
            <a:ext cx="8282085" cy="5528122"/>
          </a:xfrm>
        </p:spPr>
        <p:txBody>
          <a:bodyPr/>
          <a:lstStyle/>
          <a:p>
            <a:r>
              <a:rPr lang="en-US" dirty="0" smtClean="0"/>
              <a:t>My current search result shows the service I’ve configured. </a:t>
            </a:r>
          </a:p>
          <a:p>
            <a:r>
              <a:rPr lang="en-US" dirty="0" smtClean="0"/>
              <a:t>This is because it does not have a DOI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will now add a DOI to see how it effects the service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1738312"/>
            <a:ext cx="57912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52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see how the service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grab the services page URL, in order to add a DOI to it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21" y="1380513"/>
            <a:ext cx="5728614" cy="3218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59" y="4680522"/>
            <a:ext cx="3881437" cy="1731642"/>
          </a:xfrm>
          <a:prstGeom prst="rect">
            <a:avLst/>
          </a:prstGeom>
        </p:spPr>
      </p:pic>
      <p:sp>
        <p:nvSpPr>
          <p:cNvPr id="9" name="Bent-Up Arrow 8"/>
          <p:cNvSpPr/>
          <p:nvPr/>
        </p:nvSpPr>
        <p:spPr>
          <a:xfrm flipV="1">
            <a:off x="6197349" y="4466057"/>
            <a:ext cx="1152525" cy="55361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63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how the service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742" y="3762402"/>
            <a:ext cx="8282085" cy="1200020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https://na01.alma.exlibrisgroup.com/view/uresolver/TR_INTEGRATION_INST/openurl?ctx_enc=info:ofi/enc:UTF-8&amp;ctx_id=10_1&amp;ctx_tim=2017-12-26T01%3A43%3A03IST&amp;ctx_ver=Z39.88-2004&amp;url_ctx_fmt=info:ofi/fmt:kev:mtx:ctx&amp;url_ver=Z39.88-2004&amp;rfr_id=info:sid/primo.exlibrisgroup.com-ALMACLOUD&amp;req_id=&amp;rft_dat=ie=TR_INTEGRATION_INST:519502020000561,language=eng,view=ALMACLOUD&amp;svc_dat=cto&amp;u.ignore_date_coverage=true</a:t>
            </a:r>
            <a:r>
              <a:rPr lang="en-US" sz="1800" b="1" dirty="0">
                <a:solidFill>
                  <a:srgbClr val="FF0000"/>
                </a:solidFill>
              </a:rPr>
              <a:t>&amp;rft.doi=DOI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9743" y="981205"/>
            <a:ext cx="8282085" cy="1200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https://na01.alma.exlibrisgroup.com/view/uresolver/TR_INTEGRATION_INST/openurl?ctx_enc=info:ofi/enc:UTF-8&amp;ctx_id=10_1&amp;ctx_tim=2017-12-26T01%3A43%3A03IST&amp;ctx_ver=Z39.88-2004&amp;url_ctx_fmt=info:ofi/fmt:kev:mtx:ctx&amp;url_ver=Z39.88-2004&amp;rfr_id=info:sid/primo.exlibrisgroup.com-ALMACLOUD&amp;req_id=&amp;rft_dat=ie=TR_INTEGRATION_INST:519502020000561,language=eng,view=ALMACLOUD&amp;svc_dat=cto&amp;u.ignore_date_coverage=true</a:t>
            </a:r>
          </a:p>
          <a:p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4106133" y="4543424"/>
            <a:ext cx="1761267" cy="25717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06132" y="1849763"/>
            <a:ext cx="1761267" cy="25717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7225" y="2343529"/>
            <a:ext cx="577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URL we were using before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7225" y="3002559"/>
            <a:ext cx="577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URL we will be using now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181475" y="2191814"/>
            <a:ext cx="392084" cy="3799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174084" y="3192520"/>
            <a:ext cx="381003" cy="4955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4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how the service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 and we now don’t see the service I’ve added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1924050"/>
            <a:ext cx="66770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71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Step 2 – Create the Display Logic Rule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543675"/>
            <a:ext cx="1066800" cy="360363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54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– Create the Display Logic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now create a Display Logic Rule (DLR) that will hide the CCC </a:t>
            </a:r>
            <a:r>
              <a:rPr lang="en-US" dirty="0" err="1" smtClean="0"/>
              <a:t>GetItNow</a:t>
            </a:r>
            <a:r>
              <a:rPr lang="en-US" dirty="0" smtClean="0"/>
              <a:t> service if the ‘There is no DOI’ service shows up.</a:t>
            </a:r>
          </a:p>
          <a:p>
            <a:endParaRPr lang="en-US" dirty="0"/>
          </a:p>
          <a:p>
            <a:r>
              <a:rPr lang="en-US" dirty="0" smtClean="0"/>
              <a:t>This will enable to show the </a:t>
            </a:r>
            <a:r>
              <a:rPr lang="en-US" dirty="0"/>
              <a:t>CCC </a:t>
            </a:r>
            <a:r>
              <a:rPr lang="en-US" dirty="0" err="1"/>
              <a:t>GetItNow</a:t>
            </a:r>
            <a:r>
              <a:rPr lang="en-US" dirty="0"/>
              <a:t> </a:t>
            </a:r>
            <a:r>
              <a:rPr lang="en-US" dirty="0" smtClean="0"/>
              <a:t>service only when there is a DOI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297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– Create the Display Logic Rule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" y="873644"/>
            <a:ext cx="6343650" cy="264569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152" y="3975234"/>
            <a:ext cx="6692214" cy="975661"/>
          </a:xfrm>
          <a:prstGeom prst="rect">
            <a:avLst/>
          </a:prstGeom>
        </p:spPr>
      </p:pic>
      <p:sp>
        <p:nvSpPr>
          <p:cNvPr id="7" name="Bent-Up Arrow 6"/>
          <p:cNvSpPr/>
          <p:nvPr/>
        </p:nvSpPr>
        <p:spPr>
          <a:xfrm flipV="1">
            <a:off x="6794116" y="2165684"/>
            <a:ext cx="684714" cy="190727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79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– Create the Display Logic Rule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rule hides the CCC </a:t>
            </a:r>
            <a:r>
              <a:rPr lang="en-US" dirty="0" err="1" smtClean="0"/>
              <a:t>GetItNow</a:t>
            </a:r>
            <a:r>
              <a:rPr lang="en-US" dirty="0" smtClean="0"/>
              <a:t> services if there is no DOI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91" y="1311002"/>
            <a:ext cx="8281987" cy="41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7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Hiding Services Using Display Logic Rules (DLRs)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Display Logic Rules and General Electronic Services are very flexible configuration elements of the services page</a:t>
            </a:r>
          </a:p>
          <a:p>
            <a:endParaRPr lang="en-US" dirty="0"/>
          </a:p>
          <a:p>
            <a:r>
              <a:rPr lang="en-US" dirty="0" smtClean="0"/>
              <a:t>In these slides, we will see how it is possible to create flexible services that hide resources based on the discovered resource’s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79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see how the rule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how the services show up when there is no DOI </a:t>
            </a:r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14" y="1909585"/>
            <a:ext cx="3944027" cy="418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20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how the rule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 and this </a:t>
            </a:r>
            <a:r>
              <a:rPr lang="en-US" dirty="0"/>
              <a:t>is how the services show up when there is </a:t>
            </a:r>
            <a:r>
              <a:rPr lang="en-US" dirty="0" smtClean="0"/>
              <a:t>a DOI</a:t>
            </a:r>
          </a:p>
          <a:p>
            <a:r>
              <a:rPr lang="en-US" dirty="0" smtClean="0"/>
              <a:t>Notice that now there is a CCC </a:t>
            </a:r>
            <a:r>
              <a:rPr lang="en-US" dirty="0" err="1" smtClean="0"/>
              <a:t>GetItNow</a:t>
            </a:r>
            <a:r>
              <a:rPr lang="en-US" dirty="0" smtClean="0"/>
              <a:t> service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714500"/>
            <a:ext cx="4724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41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Step 3 – Hide the Dummy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543675"/>
            <a:ext cx="1066800" cy="360363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2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– Hide the Dummy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course, we do not </a:t>
            </a:r>
            <a:r>
              <a:rPr lang="en-US" dirty="0"/>
              <a:t>want there to be a ‘Dummy Service - There is no </a:t>
            </a:r>
            <a:r>
              <a:rPr lang="en-US" dirty="0" smtClean="0"/>
              <a:t>DOI’ service on the services page</a:t>
            </a:r>
          </a:p>
          <a:p>
            <a:endParaRPr lang="en-US" dirty="0"/>
          </a:p>
          <a:p>
            <a:r>
              <a:rPr lang="en-US" dirty="0" smtClean="0"/>
              <a:t>We will add a Display Logic Rule to remove the service unconditionally. </a:t>
            </a:r>
          </a:p>
          <a:p>
            <a:endParaRPr lang="en-US" dirty="0"/>
          </a:p>
          <a:p>
            <a:r>
              <a:rPr lang="en-US" dirty="0" smtClean="0"/>
              <a:t>Of course, we will add that as the </a:t>
            </a:r>
            <a:r>
              <a:rPr lang="en-US" b="1" dirty="0" smtClean="0">
                <a:solidFill>
                  <a:srgbClr val="FF0000"/>
                </a:solidFill>
              </a:rPr>
              <a:t>last</a:t>
            </a:r>
            <a:r>
              <a:rPr lang="en-US" dirty="0" smtClean="0"/>
              <a:t> rule, so that the rule that hides the CCC </a:t>
            </a:r>
            <a:r>
              <a:rPr lang="en-US" dirty="0" err="1" smtClean="0"/>
              <a:t>GetItNow</a:t>
            </a:r>
            <a:r>
              <a:rPr lang="en-US" dirty="0" smtClean="0"/>
              <a:t> service will run before the service is removed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20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– Hide the Dummy Service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139" y="841013"/>
            <a:ext cx="5719761" cy="244540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45" y="3367620"/>
            <a:ext cx="4495744" cy="3175980"/>
          </a:xfrm>
          <a:prstGeom prst="rect">
            <a:avLst/>
          </a:prstGeom>
        </p:spPr>
      </p:pic>
      <p:sp>
        <p:nvSpPr>
          <p:cNvPr id="7" name="Bent-Up Arrow 6"/>
          <p:cNvSpPr/>
          <p:nvPr/>
        </p:nvSpPr>
        <p:spPr>
          <a:xfrm flipV="1">
            <a:off x="6153150" y="2257423"/>
            <a:ext cx="1009650" cy="306705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5107660" y="4955610"/>
            <a:ext cx="1950365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57900" y="1257300"/>
            <a:ext cx="1971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rule hides the Dummy service unconditionally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24475" y="5428204"/>
            <a:ext cx="1971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rule is last in the Display Logic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798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how the rule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have achieved our goal 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1300162"/>
            <a:ext cx="6134100" cy="4657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350" y="2238375"/>
            <a:ext cx="2552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CCC </a:t>
            </a:r>
            <a:r>
              <a:rPr lang="en-US" dirty="0" err="1" smtClean="0"/>
              <a:t>GetItNow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DOES NOT </a:t>
            </a:r>
            <a:r>
              <a:rPr lang="en-US" dirty="0" smtClean="0"/>
              <a:t>appear when there is </a:t>
            </a:r>
            <a:r>
              <a:rPr lang="en-US" b="1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 DOI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383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how the rule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have achieved our goal 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3350" y="2238375"/>
            <a:ext cx="2381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CCC </a:t>
            </a:r>
            <a:r>
              <a:rPr lang="en-US" dirty="0" err="1" smtClean="0"/>
              <a:t>GetItNow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DOES</a:t>
            </a:r>
            <a:r>
              <a:rPr lang="en-US" dirty="0" smtClean="0"/>
              <a:t> appear when </a:t>
            </a:r>
            <a:r>
              <a:rPr lang="en-US" b="1" dirty="0" smtClean="0">
                <a:solidFill>
                  <a:srgbClr val="FF0000"/>
                </a:solidFill>
              </a:rPr>
              <a:t>THERE IS </a:t>
            </a:r>
            <a:r>
              <a:rPr lang="en-US" dirty="0" smtClean="0"/>
              <a:t>a  DOI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1735491"/>
            <a:ext cx="50292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15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Step 1 – Create the General Electronic Service (GES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(another example)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543675"/>
            <a:ext cx="1066800" cy="360363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8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1 – Create the General Electronic Service (GES)</a:t>
            </a:r>
            <a:br>
              <a:rPr lang="en-US" dirty="0"/>
            </a:br>
            <a:r>
              <a:rPr lang="en-US" dirty="0"/>
              <a:t>Example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next couple of slides, we’ll see another example of configuring the GES. This time we will make a more complex rule, so that the GES will show up only if there is a DOI OR an ISSN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91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1 – Create the General Electronic Service (GES)</a:t>
            </a:r>
            <a:br>
              <a:rPr lang="en-US" dirty="0"/>
            </a:br>
            <a:r>
              <a:rPr lang="en-US" dirty="0"/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very simple. All we need to do is add a rule to the General Electronic Service we have previously configured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768" y="1714152"/>
            <a:ext cx="6738636" cy="401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2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850969"/>
          </a:xfrm>
        </p:spPr>
        <p:txBody>
          <a:bodyPr>
            <a:normAutofit/>
          </a:bodyPr>
          <a:lstStyle/>
          <a:p>
            <a:r>
              <a:rPr lang="en-US" dirty="0" smtClean="0"/>
              <a:t>Consider the below resource which has been discovered in Primo</a:t>
            </a:r>
          </a:p>
          <a:p>
            <a:r>
              <a:rPr lang="en-US" dirty="0" smtClean="0"/>
              <a:t> The resource has a link to a CCC </a:t>
            </a:r>
            <a:r>
              <a:rPr lang="en-US" dirty="0" err="1" smtClean="0"/>
              <a:t>GetItNow</a:t>
            </a:r>
            <a:r>
              <a:rPr lang="en-US" dirty="0" smtClean="0"/>
              <a:t> service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681" y="2773362"/>
            <a:ext cx="62674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02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1 – Create the General Electronic Service (GES)</a:t>
            </a:r>
            <a:br>
              <a:rPr lang="en-US" dirty="0"/>
            </a:br>
            <a:r>
              <a:rPr lang="en-US" dirty="0"/>
              <a:t>Example 2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045" y="871780"/>
            <a:ext cx="3291180" cy="21601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2" y="3085016"/>
            <a:ext cx="5656246" cy="3268568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657350" y="2857500"/>
            <a:ext cx="809625" cy="1238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62475" y="1466850"/>
            <a:ext cx="3771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Having both services configured means that:</a:t>
            </a:r>
          </a:p>
          <a:p>
            <a:pPr marL="342900" indent="-342900">
              <a:buAutoNum type="arabicPeriod"/>
            </a:pPr>
            <a:r>
              <a:rPr lang="en-US" dirty="0" smtClean="0"/>
              <a:t>The GES will show up only if there is </a:t>
            </a:r>
            <a:r>
              <a:rPr lang="en-US" b="1" dirty="0" smtClean="0">
                <a:solidFill>
                  <a:srgbClr val="FF0000"/>
                </a:solidFill>
              </a:rPr>
              <a:t>no DOI </a:t>
            </a:r>
            <a:r>
              <a:rPr lang="en-US" b="1" u="sng" dirty="0" smtClean="0">
                <a:solidFill>
                  <a:srgbClr val="FF0000"/>
                </a:solidFill>
              </a:rPr>
              <a:t>AND</a:t>
            </a:r>
            <a:r>
              <a:rPr lang="en-US" b="1" dirty="0" smtClean="0">
                <a:solidFill>
                  <a:srgbClr val="FF0000"/>
                </a:solidFill>
              </a:rPr>
              <a:t> no ISSN</a:t>
            </a:r>
          </a:p>
          <a:p>
            <a:pPr marL="342900" indent="-342900">
              <a:buAutoNum type="arabicPeriod"/>
            </a:pPr>
            <a:r>
              <a:rPr lang="en-US" dirty="0" smtClean="0"/>
              <a:t>The DLR will therefore hide the CCC </a:t>
            </a:r>
            <a:r>
              <a:rPr lang="en-US" dirty="0" err="1" smtClean="0"/>
              <a:t>GetItNow</a:t>
            </a:r>
            <a:r>
              <a:rPr lang="en-US" dirty="0" smtClean="0"/>
              <a:t> only if there is </a:t>
            </a:r>
            <a:r>
              <a:rPr lang="en-US" b="1" dirty="0" smtClean="0">
                <a:solidFill>
                  <a:srgbClr val="FF0000"/>
                </a:solidFill>
              </a:rPr>
              <a:t>neither a DOI nor an ISSN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19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Moshe.shechter@exlibrisgroup.com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543675"/>
            <a:ext cx="1066800" cy="360363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708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85096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However, CCC </a:t>
            </a:r>
            <a:r>
              <a:rPr lang="en-US" dirty="0" err="1" smtClean="0"/>
              <a:t>GetItNow</a:t>
            </a:r>
            <a:r>
              <a:rPr lang="en-US" dirty="0" smtClean="0"/>
              <a:t> services </a:t>
            </a:r>
            <a:r>
              <a:rPr lang="en-US" dirty="0"/>
              <a:t>should appear only for article level</a:t>
            </a:r>
            <a:endParaRPr lang="en-US" dirty="0" smtClean="0"/>
          </a:p>
          <a:p>
            <a:r>
              <a:rPr lang="en-US" dirty="0" smtClean="0"/>
              <a:t>In other words, if there is no ISSN/ISBN/DOI </a:t>
            </a:r>
            <a:r>
              <a:rPr lang="en-US" dirty="0"/>
              <a:t>and date and starting page data, </a:t>
            </a:r>
            <a:r>
              <a:rPr lang="en-US" dirty="0" smtClean="0"/>
              <a:t>the </a:t>
            </a:r>
            <a:r>
              <a:rPr lang="en-US" dirty="0"/>
              <a:t>link should not appear in the menu. </a:t>
            </a:r>
            <a:endParaRPr lang="en-US" dirty="0" smtClean="0"/>
          </a:p>
          <a:p>
            <a:r>
              <a:rPr lang="en-US" b="1" dirty="0" smtClean="0"/>
              <a:t>How can that be configured in Alma ?</a:t>
            </a:r>
            <a:endParaRPr lang="en-US" b="1" dirty="0"/>
          </a:p>
          <a:p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681" y="2773362"/>
            <a:ext cx="62674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46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solution is based on:</a:t>
            </a:r>
          </a:p>
          <a:p>
            <a:pPr lvl="1"/>
            <a:r>
              <a:rPr lang="en-US" dirty="0" smtClean="0"/>
              <a:t>Creating a dummy General Electronic Service that will exist only if the metadata meets the required criteria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Creating a display logic rule that hides CCC </a:t>
            </a:r>
            <a:r>
              <a:rPr lang="en-US" dirty="0" err="1" smtClean="0"/>
              <a:t>GetItNow</a:t>
            </a:r>
            <a:r>
              <a:rPr lang="en-US" dirty="0" smtClean="0"/>
              <a:t> if the </a:t>
            </a:r>
            <a:r>
              <a:rPr lang="en-US" dirty="0"/>
              <a:t>General Electronic Service </a:t>
            </a:r>
            <a:r>
              <a:rPr lang="en-US" dirty="0" smtClean="0"/>
              <a:t>exists.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Hiding the </a:t>
            </a:r>
            <a:r>
              <a:rPr lang="en-US" dirty="0"/>
              <a:t>General Electronic Service </a:t>
            </a:r>
            <a:r>
              <a:rPr lang="en-US" dirty="0" smtClean="0"/>
              <a:t>unconditionally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next slides will demonstrate this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89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Step 1 – Create the General Electronic Service (GES)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543675"/>
            <a:ext cx="1066800" cy="360363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19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 – Create the General Electronic Service (GES)</a:t>
            </a:r>
            <a:br>
              <a:rPr lang="en-US" dirty="0" smtClean="0"/>
            </a:br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our example, we will create a GES that shows up only if there is a DOI</a:t>
            </a:r>
          </a:p>
          <a:p>
            <a:endParaRPr lang="en-US" dirty="0"/>
          </a:p>
          <a:p>
            <a:r>
              <a:rPr lang="en-US" dirty="0" smtClean="0"/>
              <a:t>Of course, this example can be used as a template to add additional conditions such as ‘there is ISSN’ etc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29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1 – Create the General Electronic Service (GES)</a:t>
            </a:r>
            <a:br>
              <a:rPr lang="en-US" dirty="0"/>
            </a:br>
            <a:r>
              <a:rPr lang="en-US" dirty="0"/>
              <a:t>Example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use the Fulfillment Configuration menu to create a General Electronic Service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44" y="1618146"/>
            <a:ext cx="5843881" cy="2799463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4680482"/>
            <a:ext cx="5741072" cy="1663660"/>
          </a:xfrm>
          <a:prstGeom prst="rect">
            <a:avLst/>
          </a:prstGeom>
        </p:spPr>
      </p:pic>
      <p:sp>
        <p:nvSpPr>
          <p:cNvPr id="9" name="Bent-Up Arrow 8"/>
          <p:cNvSpPr/>
          <p:nvPr/>
        </p:nvSpPr>
        <p:spPr>
          <a:xfrm flipV="1">
            <a:off x="6343650" y="3710763"/>
            <a:ext cx="1711997" cy="86871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42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1 – Create the General Electronic Service (GES)</a:t>
            </a:r>
            <a:br>
              <a:rPr lang="en-US" dirty="0"/>
            </a:br>
            <a:r>
              <a:rPr lang="en-US" dirty="0"/>
              <a:t>Example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Being a dummy service, its URL does not really matter, as long as we can easily identify the service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49" y="1932423"/>
            <a:ext cx="7400925" cy="404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42442"/>
      </p:ext>
    </p:extLst>
  </p:cSld>
  <p:clrMapOvr>
    <a:masterClrMapping/>
  </p:clrMapOvr>
</p:sld>
</file>

<file path=ppt/theme/theme1.xml><?xml version="1.0" encoding="utf-8"?>
<a:theme xmlns:a="http://schemas.openxmlformats.org/drawingml/2006/main" name="1_Ex Libris_Main Them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x Libris Orang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x Libris Blu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x Libris Red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10100</TotalTime>
  <Words>982</Words>
  <Application>Microsoft Office PowerPoint</Application>
  <PresentationFormat>On-screen Show (4:3)</PresentationFormat>
  <Paragraphs>130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1_Ex Libris_Main Theme</vt:lpstr>
      <vt:lpstr>2_Ex Libris Orange</vt:lpstr>
      <vt:lpstr>3_Ex Libris Blue</vt:lpstr>
      <vt:lpstr>4_Ex Libris Red</vt:lpstr>
      <vt:lpstr>Conditional Hiding of ViewIt/GetIt Services</vt:lpstr>
      <vt:lpstr>Hiding Services Using Display Logic Rules (DLRs)</vt:lpstr>
      <vt:lpstr>The Goal</vt:lpstr>
      <vt:lpstr>The Goal</vt:lpstr>
      <vt:lpstr>The Solution</vt:lpstr>
      <vt:lpstr>Step 1 – Create the General Electronic Service (GES) </vt:lpstr>
      <vt:lpstr>Step 1 – Create the General Electronic Service (GES) Example 1</vt:lpstr>
      <vt:lpstr>Step 1 – Create the General Electronic Service (GES) Example 1</vt:lpstr>
      <vt:lpstr>Step 1 – Create the General Electronic Service (GES) Example 1</vt:lpstr>
      <vt:lpstr>Step 1 – Create the General Electronic Service (GES) Example 1</vt:lpstr>
      <vt:lpstr>Step 1 – Create the General Electronic Service (GES) Example 1</vt:lpstr>
      <vt:lpstr>Let’s see how the service works</vt:lpstr>
      <vt:lpstr>Let’s see how the service works</vt:lpstr>
      <vt:lpstr>Let’s see how the service works</vt:lpstr>
      <vt:lpstr>Let’s see how the service works</vt:lpstr>
      <vt:lpstr>Step 2 – Create the Display Logic Rule</vt:lpstr>
      <vt:lpstr>Step 2 – Create the Display Logic Rule</vt:lpstr>
      <vt:lpstr>Step 2 – Create the Display Logic Rule</vt:lpstr>
      <vt:lpstr>Step 2 – Create the Display Logic Rule</vt:lpstr>
      <vt:lpstr>Let’s see how the rule works</vt:lpstr>
      <vt:lpstr>Let’s see how the rule works</vt:lpstr>
      <vt:lpstr>Step 3 – Hide the Dummy Service</vt:lpstr>
      <vt:lpstr>Step 3 – Hide the Dummy Service</vt:lpstr>
      <vt:lpstr>Step 3 – Hide the Dummy Service</vt:lpstr>
      <vt:lpstr>Let’s see how the rule works</vt:lpstr>
      <vt:lpstr>Let’s see how the rule works</vt:lpstr>
      <vt:lpstr>Step 1 – Create the General Electronic Service (GES) (another example) </vt:lpstr>
      <vt:lpstr>Step 1 – Create the General Electronic Service (GES) Example 2</vt:lpstr>
      <vt:lpstr>Step 1 – Create the General Electronic Service (GES) Example 2</vt:lpstr>
      <vt:lpstr>Step 1 – Create the General Electronic Service (GES) Example 2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Dani G</dc:creator>
  <cp:lastModifiedBy>Moshe Shechter</cp:lastModifiedBy>
  <cp:revision>321</cp:revision>
  <dcterms:created xsi:type="dcterms:W3CDTF">2015-04-14T20:14:13Z</dcterms:created>
  <dcterms:modified xsi:type="dcterms:W3CDTF">2017-12-26T09:17:24Z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3419619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D7.0.6</vt:lpwstr>
  </property>
</Properties>
</file>