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8" r:id="rId5"/>
    <p:sldId id="295" r:id="rId6"/>
    <p:sldId id="266" r:id="rId7"/>
    <p:sldId id="299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C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1" autoAdjust="0"/>
    <p:restoredTop sz="99516" autoAdjust="0"/>
  </p:normalViewPr>
  <p:slideViewPr>
    <p:cSldViewPr snapToGrid="0" snapToObjects="1">
      <p:cViewPr varScale="1">
        <p:scale>
          <a:sx n="108" d="100"/>
          <a:sy n="108" d="100"/>
        </p:scale>
        <p:origin x="-7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DF712-D21F-7B45-9535-A50D98A63CF2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D5D5-AB9B-224D-8D16-041F03BDE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5B3FA-D1CF-9849-9F79-9F7D90A95D82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E3B01-1251-B743-8067-38DFD1C09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5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PQ_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51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dialog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55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ebrary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58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roquest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Q_Titl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4321" cy="25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847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4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proquest_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158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26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44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efworks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37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Q_divider_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85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ss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97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990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0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3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0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0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52493"/>
            <a:ext cx="9143391" cy="61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09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93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bowker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152"/>
            <a:ext cx="914400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48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Q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11196"/>
            <a:ext cx="9143391" cy="23468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92" r:id="rId3"/>
    <p:sldLayoutId id="2147483693" r:id="rId4"/>
    <p:sldLayoutId id="2147483675" r:id="rId5"/>
    <p:sldLayoutId id="2147483676" r:id="rId6"/>
    <p:sldLayoutId id="2147483677" r:id="rId7"/>
    <p:sldLayoutId id="2147483687" r:id="rId8"/>
    <p:sldLayoutId id="2147483662" r:id="rId9"/>
    <p:sldLayoutId id="2147483671" r:id="rId10"/>
    <p:sldLayoutId id="2147483679" r:id="rId11"/>
    <p:sldLayoutId id="2147483685" r:id="rId12"/>
    <p:sldLayoutId id="2147483661" r:id="rId13"/>
    <p:sldLayoutId id="2147483670" r:id="rId14"/>
    <p:sldLayoutId id="2147483680" r:id="rId15"/>
    <p:sldLayoutId id="2147483686" r:id="rId16"/>
    <p:sldLayoutId id="2147483664" r:id="rId17"/>
    <p:sldLayoutId id="2147483673" r:id="rId18"/>
    <p:sldLayoutId id="2147483681" r:id="rId19"/>
    <p:sldLayoutId id="2147483688" r:id="rId20"/>
    <p:sldLayoutId id="2147483665" r:id="rId21"/>
    <p:sldLayoutId id="2147483669" r:id="rId22"/>
    <p:sldLayoutId id="2147483684" r:id="rId23"/>
    <p:sldLayoutId id="2147483689" r:id="rId24"/>
    <p:sldLayoutId id="2147483660" r:id="rId25"/>
    <p:sldLayoutId id="2147483667" r:id="rId26"/>
    <p:sldLayoutId id="2147483682" r:id="rId27"/>
    <p:sldLayoutId id="2147483690" r:id="rId28"/>
    <p:sldLayoutId id="2147483663" r:id="rId29"/>
    <p:sldLayoutId id="2147483672" r:id="rId30"/>
    <p:sldLayoutId id="2147483683" r:id="rId31"/>
    <p:sldLayoutId id="2147483691" r:id="rId32"/>
    <p:sldLayoutId id="2147483650" r:id="rId33"/>
    <p:sldLayoutId id="2147483674" r:id="rId34"/>
    <p:sldLayoutId id="2147483652" r:id="rId35"/>
    <p:sldLayoutId id="2147483666" r:id="rId36"/>
    <p:sldLayoutId id="2147483654" r:id="rId37"/>
    <p:sldLayoutId id="2147483657" r:id="rId3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Pivot Funding – Searching, Sharing, Tracking, and Tagging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777" y="695912"/>
            <a:ext cx="5181600" cy="22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3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Today’s Agenda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Pivot </a:t>
            </a:r>
            <a:r>
              <a:rPr lang="en-US" dirty="0"/>
              <a:t>Funding</a:t>
            </a:r>
          </a:p>
          <a:p>
            <a:r>
              <a:rPr lang="en-US" dirty="0" smtClean="0"/>
              <a:t>Pivot funding </a:t>
            </a:r>
            <a:r>
              <a:rPr lang="en-US" dirty="0"/>
              <a:t>search options:</a:t>
            </a:r>
          </a:p>
          <a:p>
            <a:pPr lvl="1"/>
            <a:r>
              <a:rPr lang="en-US" dirty="0"/>
              <a:t>Quick </a:t>
            </a:r>
            <a:r>
              <a:rPr lang="en-US" dirty="0" smtClean="0"/>
              <a:t>Search</a:t>
            </a:r>
          </a:p>
          <a:p>
            <a:pPr lvl="1"/>
            <a:r>
              <a:rPr lang="en-US" dirty="0" smtClean="0"/>
              <a:t>Sponsor Search</a:t>
            </a:r>
            <a:endParaRPr lang="en-US" dirty="0"/>
          </a:p>
          <a:p>
            <a:pPr lvl="1"/>
            <a:r>
              <a:rPr lang="en-US" dirty="0"/>
              <a:t>Advanced Search</a:t>
            </a:r>
          </a:p>
          <a:p>
            <a:r>
              <a:rPr lang="en-US" dirty="0"/>
              <a:t>Sharing, Tagging, Saving searches and individual opportunities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Pivot Funding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Pivot Funding 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6630"/>
            <a:ext cx="820972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Pivot Funding </a:t>
            </a:r>
            <a:r>
              <a:rPr lang="en-US" sz="2000" dirty="0"/>
              <a:t>is the most comprehensive source of Funding available on the Web</a:t>
            </a:r>
          </a:p>
          <a:p>
            <a:r>
              <a:rPr lang="en-US" sz="2000" dirty="0"/>
              <a:t>A global database, packed with 26,000 records of funding opportunities worth an estimated $33 billion</a:t>
            </a:r>
          </a:p>
          <a:p>
            <a:r>
              <a:rPr lang="en-US" sz="2000" dirty="0"/>
              <a:t>Multi-Disciplinary in scope</a:t>
            </a:r>
          </a:p>
          <a:p>
            <a:r>
              <a:rPr lang="en-US" sz="2000" dirty="0"/>
              <a:t>All categories of sponsors, public and private</a:t>
            </a:r>
          </a:p>
          <a:p>
            <a:pPr marL="742950" lvl="2" indent="-342900"/>
            <a:r>
              <a:rPr lang="en-US" sz="2000" dirty="0"/>
              <a:t>Over 11,500 national and international sponsors including government agencies, private foundations, corporations, non-profit </a:t>
            </a:r>
            <a:r>
              <a:rPr lang="en-US" sz="2000" dirty="0" smtClean="0"/>
              <a:t>organizations, etc.</a:t>
            </a:r>
            <a:endParaRPr lang="en-US" sz="2000" dirty="0"/>
          </a:p>
          <a:p>
            <a:r>
              <a:rPr lang="en-US" sz="2000" dirty="0"/>
              <a:t>Funding for many purposes: grants, fellowships, capital improvements, travel, visiting professors, </a:t>
            </a:r>
            <a:r>
              <a:rPr lang="en-US" sz="2000" dirty="0" smtClean="0"/>
              <a:t>training, </a:t>
            </a:r>
            <a:r>
              <a:rPr lang="en-US" sz="2000" dirty="0"/>
              <a:t>and </a:t>
            </a:r>
            <a:r>
              <a:rPr lang="en-US" sz="2000" dirty="0" smtClean="0"/>
              <a:t>more</a:t>
            </a:r>
          </a:p>
          <a:p>
            <a:r>
              <a:rPr lang="en-US" sz="2000" dirty="0" smtClean="0"/>
              <a:t>Pivot Funding </a:t>
            </a:r>
            <a:r>
              <a:rPr lang="en-US" sz="2000" dirty="0"/>
              <a:t>is edited daily by a group of editors. Not by a machine!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DC67-D620-A948-BB46-02FE2E10B002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Pivot Funding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Let’s take a look…</a:t>
            </a:r>
            <a:endParaRPr lang="en-US" sz="2800" dirty="0"/>
          </a:p>
        </p:txBody>
      </p:sp>
      <p:pic>
        <p:nvPicPr>
          <p:cNvPr id="7" name="Content Placeholder 6" descr="Pivot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4771"/>
            <a:ext cx="8229600" cy="45120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Pivot Funding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Pivot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Help with Pivot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4" y="1296137"/>
            <a:ext cx="8291146" cy="50782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Help and FAQs available by clicking the Help button within your Pivot account</a:t>
            </a:r>
          </a:p>
          <a:p>
            <a:pPr>
              <a:buNone/>
            </a:pPr>
            <a:endParaRPr lang="en-US" sz="1600" dirty="0"/>
          </a:p>
          <a:p>
            <a:r>
              <a:rPr lang="en-US" dirty="0"/>
              <a:t>Upcoming webinars and recorded sessions are also available in the Help area of your Pivot account or directly at www.proquest.com/go/webinars-pivotusers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Videos are available with in the various sections of Pivot or at You Tube:  www.youtube.com/proquestpivot</a:t>
            </a:r>
          </a:p>
          <a:p>
            <a:pPr>
              <a:buNone/>
            </a:pPr>
            <a:endParaRPr lang="en-US" sz="1600" dirty="0"/>
          </a:p>
          <a:p>
            <a:r>
              <a:rPr lang="en-US" dirty="0"/>
              <a:t>Pivot Tech Support is available</a:t>
            </a:r>
          </a:p>
          <a:p>
            <a:pPr marL="800100" lvl="2" indent="0">
              <a:buNone/>
            </a:pPr>
            <a:r>
              <a:rPr lang="en-US" b="1" dirty="0"/>
              <a:t>Eastern Time Zone: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Monday – Thursday: 8:00 am – 11:00 pm ET</a:t>
            </a:r>
          </a:p>
          <a:p>
            <a:pPr marL="800100" lvl="2" indent="0">
              <a:buNone/>
            </a:pPr>
            <a:r>
              <a:rPr lang="en-US" dirty="0"/>
              <a:t>Friday: 8:00 am – 8:00 pm ET</a:t>
            </a:r>
          </a:p>
          <a:p>
            <a:pPr marL="800100" lvl="2" indent="0">
              <a:buNone/>
            </a:pPr>
            <a:r>
              <a:rPr lang="en-US" dirty="0"/>
              <a:t>Saturday:  Email only</a:t>
            </a:r>
          </a:p>
          <a:p>
            <a:pPr marL="800100" lvl="2" indent="0">
              <a:buNone/>
            </a:pPr>
            <a:r>
              <a:rPr lang="en-US" dirty="0"/>
              <a:t>Sunday: 2:00 pm – 11:00 pm ET</a:t>
            </a:r>
          </a:p>
          <a:p>
            <a:pPr lvl="1"/>
            <a:r>
              <a:rPr lang="en-US" sz="2400" dirty="0"/>
              <a:t>email:  pivot.support@proquest.com</a:t>
            </a:r>
          </a:p>
          <a:p>
            <a:pPr lvl="1"/>
            <a:r>
              <a:rPr lang="en-US" sz="2400" dirty="0"/>
              <a:t>phone:  </a:t>
            </a:r>
            <a:r>
              <a:rPr lang="en-US" sz="2300" dirty="0"/>
              <a:t>+1. 800-521-0600 ext. 74440 or +</a:t>
            </a:r>
            <a:r>
              <a:rPr lang="en-US" sz="2300" dirty="0" smtClean="0"/>
              <a:t>1.734-997-4440</a:t>
            </a:r>
          </a:p>
          <a:p>
            <a:pPr lvl="1"/>
            <a:endParaRPr lang="en-US" sz="2300" dirty="0"/>
          </a:p>
          <a:p>
            <a:pPr>
              <a:buNone/>
            </a:pPr>
            <a:r>
              <a:rPr lang="en-US" dirty="0"/>
              <a:t>Thank you!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74C0-3CF2-6A4F-9538-38078D6674CF}" type="datetime1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Pivot Funding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5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Use xmlns="c7ab01ff-3193-4584-9467-5690f0e866f2">External/Customer-Facing -- with restrictions</Use>
    <Doc_x0020_Type xmlns="c7ab01ff-3193-4584-9467-5690f0e866f2">Customer Presentation</Doc_x0020_Type>
    <Product xmlns="c7ab01ff-3193-4584-9467-5690f0e866f2">
      <Value>Pivot</Value>
    </Produc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F0DA403AE60045AA46F5E258AF9825" ma:contentTypeVersion="7" ma:contentTypeDescription="Create a new document." ma:contentTypeScope="" ma:versionID="1a24036c103d2127fc055e592410ce77">
  <xsd:schema xmlns:xsd="http://www.w3.org/2001/XMLSchema" xmlns:p="http://schemas.microsoft.com/office/2006/metadata/properties" xmlns:ns2="c7ab01ff-3193-4584-9467-5690f0e866f2" targetNamespace="http://schemas.microsoft.com/office/2006/metadata/properties" ma:root="true" ma:fieldsID="44c4ddce457f881d5a4ae0b40b17180c" ns2:_="">
    <xsd:import namespace="c7ab01ff-3193-4584-9467-5690f0e866f2"/>
    <xsd:element name="properties">
      <xsd:complexType>
        <xsd:sequence>
          <xsd:element name="documentManagement">
            <xsd:complexType>
              <xsd:all>
                <xsd:element ref="ns2:Use" minOccurs="0"/>
                <xsd:element ref="ns2:Doc_x0020_Type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7ab01ff-3193-4584-9467-5690f0e866f2" elementFormDefault="qualified">
    <xsd:import namespace="http://schemas.microsoft.com/office/2006/documentManagement/types"/>
    <xsd:element name="Use" ma:index="2" nillable="true" ma:displayName="Use" ma:format="RadioButtons" ma:internalName="Use">
      <xsd:simpleType>
        <xsd:restriction base="dms:Choice">
          <xsd:enumeration value="Internal Use Only"/>
          <xsd:enumeration value="External/Customer-Facing"/>
          <xsd:enumeration value="External/Customer-Facing -- with restrictions"/>
        </xsd:restriction>
      </xsd:simpleType>
    </xsd:element>
    <xsd:element name="Doc_x0020_Type" ma:index="3" nillable="true" ma:displayName="Doc Type" ma:format="RadioButtons" ma:internalName="Doc_x0020_Type">
      <xsd:simpleType>
        <xsd:restriction base="dms:Choice">
          <xsd:enumeration value="At-A-Glance"/>
          <xsd:enumeration value="Competitive Analysis"/>
          <xsd:enumeration value="Customer Analysis"/>
          <xsd:enumeration value="Customer Communication"/>
          <xsd:enumeration value="Customer Presentation"/>
          <xsd:enumeration value="Datasheet/Collection Detail"/>
          <xsd:enumeration value="FAQ"/>
          <xsd:enumeration value="Market Intelligence"/>
          <xsd:enumeration value="News &amp; Updates"/>
          <xsd:enumeration value="Pipeline"/>
          <xsd:enumeration value="Positioning"/>
          <xsd:enumeration value="Pricing"/>
          <xsd:enumeration value="Product Promotion"/>
          <xsd:enumeration value="Product Review/Award"/>
          <xsd:enumeration value="Sales Tool"/>
          <xsd:enumeration value="Sales Tool (ebrary)"/>
          <xsd:enumeration value="Sales Tool (SerSol)"/>
          <xsd:enumeration value="Training or Demo"/>
          <xsd:enumeration value="OTHER"/>
        </xsd:restriction>
      </xsd:simpleType>
    </xsd:element>
    <xsd:element name="Product" ma:index="4" nillable="true" ma:displayName="Product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360 Core"/>
                    <xsd:enumeration value="360 Counter"/>
                    <xsd:enumeration value="360 Link"/>
                    <xsd:enumeration value="360 MARC Updates"/>
                    <xsd:enumeration value="360 Resource Manager"/>
                    <xsd:enumeration value="360 Search"/>
                    <xsd:enumeration value="ABI/INFORM"/>
                    <xsd:enumeration value="Acta Sanctorum"/>
                    <xsd:enumeration value="African American Biographical Database"/>
                    <xsd:enumeration value="AGRICOLA"/>
                    <xsd:enumeration value="Alt-PressWatch"/>
                    <xsd:enumeration value="Alumni Access"/>
                    <xsd:enumeration value="American Periodical Series (APS) &amp; American Periodicals from the Center for Research Libraries"/>
                    <xsd:enumeration value="Ancestry Library Edition"/>
                    <xsd:enumeration value="Annual Register"/>
                    <xsd:enumeration value="APA PsycINFO"/>
                    <xsd:enumeration value="Applied Social Sciences Index and Abstracts (ASSIA)"/>
                    <xsd:enumeration value="AquaBrowser"/>
                    <xsd:enumeration value="Archive Finder"/>
                    <xsd:enumeration value="Art &amp; Architecture Archive"/>
                    <xsd:enumeration value="Art Theorists of the Italian Renaissance"/>
                    <xsd:enumeration value="ARTbibliographies Modern (ABM)"/>
                    <xsd:enumeration value="Arts &amp; Humanities Full Text"/>
                    <xsd:enumeration value="AskZad"/>
                    <xsd:enumeration value="Avery Index to Architectural Periodicals"/>
                    <xsd:enumeration value="Black Abolitionist Papers"/>
                    <xsd:enumeration value="Black Studies Center"/>
                    <xsd:enumeration value="Book Analysis System"/>
                    <xsd:enumeration value="Books in Print"/>
                    <xsd:enumeration value="Bowker"/>
                    <xsd:enumeration value="British Humanities Index (BHI)"/>
                    <xsd:enumeration value="British Nursing Index"/>
                    <xsd:enumeration value="British Periodicals"/>
                    <xsd:enumeration value="Business: Other (EconLit, Hoover's, Acct &amp; Tax, Asian Business, Banking, Snapshots)"/>
                    <xsd:enumeration value="C19 - The 19th Century Index"/>
                    <xsd:enumeration value="CBCA"/>
                    <xsd:enumeration value="The Cecil Papers"/>
                    <xsd:enumeration value="Colonial State Papers"/>
                    <xsd:enumeration value="ComDisDome"/>
                    <xsd:enumeration value="COS Papers Invited"/>
                    <xsd:enumeration value="CultureGrams"/>
                    <xsd:enumeration value="Design and Applied Arts Index (DAAI)"/>
                    <xsd:enumeration value="Digital National Security Archive (DNSA)"/>
                    <xsd:enumeration value="Digital Sanborn Maps"/>
                    <xsd:enumeration value="Documents on British Policy Overseas (DBPO)"/>
                    <xsd:enumeration value="Early English Books Online (EEBO)"/>
                    <xsd:enumeration value="Early European Books (EEB)"/>
                    <xsd:enumeration value="ebrary - perpetual"/>
                    <xsd:enumeration value="ebrary Academic Complete"/>
                    <xsd:enumeration value="ebrary College Complete"/>
                    <xsd:enumeration value="ebrary for Corporate"/>
                    <xsd:enumeration value="ebrary for Government"/>
                    <xsd:enumeration value="ebrary Packs"/>
                    <xsd:enumeration value="ebrary Public Library Complete"/>
                    <xsd:enumeration value="ebrary Schools and Educators Complete"/>
                    <xsd:enumeration value="eLibrary"/>
                    <xsd:enumeration value="Entertainment Industry Magazine Archive (EIMA)"/>
                    <xsd:enumeration value="ERIC &amp; ProQuest Education Journals"/>
                    <xsd:enumeration value="Ethnic NewsWatch"/>
                    <xsd:enumeration value="European Literature Collections"/>
                    <xsd:enumeration value="Factiva"/>
                    <xsd:enumeration value="FIAF International Index to Film Periodicals"/>
                    <xsd:enumeration value="Film Indexes Online"/>
                    <xsd:enumeration value="FRANCIS"/>
                    <xsd:enumeration value="GenderWatch"/>
                    <xsd:enumeration value="GeoRef"/>
                    <xsd:enumeration value="Gerritsen Collection"/>
                    <xsd:enumeration value="Government Print and Microfilm Collections"/>
                    <xsd:enumeration value="HeritageQuest Online"/>
                    <xsd:enumeration value="Historic Map Works Library Edition"/>
                    <xsd:enumeration value="History Makers"/>
                    <xsd:enumeration value="History Study Center"/>
                    <xsd:enumeration value="House of Commons Parliamentary Papers (HCPP)"/>
                    <xsd:enumeration value="Index Islamicus"/>
                    <xsd:enumeration value="International Bibliography of Art (IBA)"/>
                    <xsd:enumeration value="International Bibliography of the Social Sciences (IBSS)"/>
                    <xsd:enumeration value="International Index to Black Periodicals"/>
                    <xsd:enumeration value="International Index to Music Periodicals (IIMP)"/>
                    <xsd:enumeration value="International Index to Performing Arts (IIPA)"/>
                    <xsd:enumeration value="International Pharmaceutical Abstracts"/>
                    <xsd:enumeration value="Intota"/>
                    <xsd:enumeration value="John Johnson Collection"/>
                    <xsd:enumeration value="KnowledgeWorks"/>
                    <xsd:enumeration value="Library and Information Science Abstracts (LISA)"/>
                    <xsd:enumeration value="Library Thing for Libraries"/>
                    <xsd:enumeration value="Linguistics and Language Behavior Abstracts (LLBA)"/>
                    <xsd:enumeration value="Literature Collections"/>
                    <xsd:enumeration value="Literature Online (LION)"/>
                    <xsd:enumeration value="MEDLINE with Full Text"/>
                    <xsd:enumeration value="MLA International Bibliography"/>
                    <xsd:enumeration value="Monthly Catalog of US Government Publications"/>
                    <xsd:enumeration value="National Technical Information Service (NTIS)"/>
                    <xsd:enumeration value="Nineteenth Century Short Title Catalog"/>
                    <xsd:enumeration value="PAIS"/>
                    <xsd:enumeration value="Paley Centre Seminars"/>
                    <xsd:enumeration value="Patrologia Latina"/>
                    <xsd:enumeration value="Periodicals Archive Online &amp; Periodicals Index Online"/>
                    <xsd:enumeration value="Pharmaceutical News Index"/>
                    <xsd:enumeration value="Philosopher's Index"/>
                    <xsd:enumeration value="Physical Education Index"/>
                    <xsd:enumeration value="PILOTS"/>
                    <xsd:enumeration value="PIN"/>
                    <xsd:enumeration value="Pivot"/>
                    <xsd:enumeration value="PolicyFile"/>
                    <xsd:enumeration value="Polymer Library"/>
                    <xsd:enumeration value="Press Display and ND Press"/>
                    <xsd:enumeration value="PRISMA"/>
                    <xsd:enumeration value="ProQuest Advanced Technologies &amp; Aerospace Collection"/>
                    <xsd:enumeration value="ProQuest African American Heritage"/>
                    <xsd:enumeration value="ProQuest Agricultural Science Collection"/>
                    <xsd:enumeration value="ProQuest Aquatic Science Collection"/>
                    <xsd:enumeration value="ProQuest Art, Design and Architecture Library Collection"/>
                    <xsd:enumeration value="ProQuest Atmospheric Science Collection"/>
                    <xsd:enumeration value="ProQuest Biological Science Collection"/>
                    <xsd:enumeration value="ProQuest Business Collection"/>
                    <xsd:enumeration value="ProQuest Career and Technical Education"/>
                    <xsd:enumeration value="ProQuest Central"/>
                    <xsd:enumeration value="ProQuest Computer Science Collection"/>
                    <xsd:enumeration value="ProQuest Congressional"/>
                    <xsd:enumeration value="ProQuest Congressional Hearings Digital Collection"/>
                    <xsd:enumeration value="ProQuest Congressional Record Permanent Digital Collection"/>
                    <xsd:enumeration value="ProQuest Congressional Research Digital Collection"/>
                    <xsd:enumeration value="ProQuest Criminal Justice"/>
                    <xsd:enumeration value="ProQuest Dialog"/>
                    <xsd:enumeration value="ProQuest Digital Microfilm"/>
                    <xsd:enumeration value="ProQuest Digital U.S. Bills and Resolutions"/>
                    <xsd:enumeration value="ProQuest Discovery"/>
                    <xsd:enumeration value="ProQuest Dissertations Archiving and Access Program (DAAP)"/>
                    <xsd:enumeration value="ProQuest Dissertations &amp; Theses (PQDT)"/>
                    <xsd:enumeration value="ProQuest Dissertations &amp; Theses: UK and Ireland (PQDT: UK&amp;I)"/>
                    <xsd:enumeration value="ProQuest Earth Science Collection"/>
                    <xsd:enumeration value="ProQuest Engineering Collection"/>
                    <xsd:enumeration value="ProQuest Entrepreneurship"/>
                    <xsd:enumeration value="ProQuest Environmental Science Collection"/>
                    <xsd:enumeration value="ProQuest Family Health"/>
                    <xsd:enumeration value="ProQuest Government Periodical Index"/>
                    <xsd:enumeration value="ProQuest Health &amp; Medical Complete"/>
                    <xsd:enumeration value="ProQuest Health Management"/>
                    <xsd:enumeration value="ProQuest Historical Annual Reports"/>
                    <xsd:enumeration value="ProQuest Historical Newspapers"/>
                    <xsd:enumeration value="ProQuest History Vault"/>
                    <xsd:enumeration value="ProQuest Hospital Collection"/>
                    <xsd:enumeration value="ProQuest Illustrata: Natural Sciences &amp; Technology"/>
                    <xsd:enumeration value="ProQuest Learning: Literature"/>
                    <xsd:enumeration value="ProQuest Legislative Insight"/>
                    <xsd:enumeration value="ProQuest Legislative Insight – Major Laws"/>
                    <xsd:enumeration value="ProQuest Library Science"/>
                    <xsd:enumeration value="ProQuest Materials Science Collection"/>
                    <xsd:enumeration value="ProQuest Medical Library"/>
                    <xsd:enumeration value="ProQuest Military Collection"/>
                    <xsd:enumeration value="ProQuest Natural Science Collection"/>
                    <xsd:enumeration value="ProQuest Newsstand"/>
                    <xsd:enumeration value="ProQuest Nursing &amp; Allied Health Source"/>
                    <xsd:enumeration value="ProQuest Obituaries"/>
                    <xsd:enumeration value="ProQuest Pharma Collection"/>
                    <xsd:enumeration value="ProQuest Platform Information"/>
                    <xsd:enumeration value="ProQuest Political Science"/>
                    <xsd:enumeration value="ProQuest Politics Collection"/>
                    <xsd:enumeration value="ProQuest Polymer Science Collection"/>
                    <xsd:enumeration value="ProQuest Psychology Journals"/>
                    <xsd:enumeration value="ProQuest Public Health"/>
                    <xsd:enumeration value="ProQuest Religion"/>
                    <xsd:enumeration value="ProQuest Research Library"/>
                    <xsd:enumeration value="ProQuest Research Library Prep"/>
                    <xsd:enumeration value="ProQuest Sanborn Maps Geo Edition"/>
                    <xsd:enumeration value="ProQuest Science Journals"/>
                    <xsd:enumeration value="ProQuest SciTech Collection"/>
                    <xsd:enumeration value="ProQuest Social Science Journals"/>
                    <xsd:enumeration value="ProQuest Social Science Premium Collection"/>
                    <xsd:enumeration value="ProQuest Sociology"/>
                    <xsd:enumeration value="ProQuest Sociology Collection"/>
                    <xsd:enumeration value="ProQuest Statistical DataSets"/>
                    <xsd:enumeration value="ProQuest Statistical Insight"/>
                    <xsd:enumeration value="ProQuest Technology Collection"/>
                    <xsd:enumeration value="ProQuest U.S. Serial Set Digital Collection"/>
                    <xsd:enumeration value="ProQuest U.S. Serial Set Maps Digital Collection"/>
                    <xsd:enumeration value="Queen Victoria’s Journals"/>
                    <xsd:enumeration value="RefWorks"/>
                    <xsd:enumeration value="RefWorks Flow"/>
                    <xsd:enumeration value="Research Collections (Microfilm)"/>
                    <xsd:enumeration value="Resources for College Libraries"/>
                    <xsd:enumeration value="RILM Abstracts of Music Literature"/>
                    <xsd:enumeration value="Safari Books Online"/>
                    <xsd:enumeration value="Schomburg Studies on the Black Experience"/>
                    <xsd:enumeration value="SIRS Discoverer"/>
                    <xsd:enumeration value="SIRS Issues Researcher"/>
                    <xsd:enumeration value="Social Services Abstracts"/>
                    <xsd:enumeration value="Social Science Resources"/>
                    <xsd:enumeration value="Sociological Abstracts"/>
                    <xsd:enumeration value="Statistical Abstract of the United States"/>
                    <xsd:enumeration value="Summon"/>
                    <xsd:enumeration value="Syndetic Solutions"/>
                    <xsd:enumeration value="Udini"/>
                    <xsd:enumeration value="Udini Alumni Access Program"/>
                    <xsd:enumeration value="Ulrichsweb"/>
                    <xsd:enumeration value="Ulrich's SAS"/>
                    <xsd:enumeration value="The Vogue Archive"/>
                    <xsd:enumeration value="Voltaire Electronique"/>
                    <xsd:enumeration value="Women’s Wear Daily"/>
                    <xsd:enumeration value="World News Connection"/>
                    <xsd:enumeration value="Worldwide Political Science Abstracts"/>
                    <xsd:enumeration value="Zoological Record Plu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F67AC13-9B10-4E71-AE1A-30ADA74574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ADD7-528F-4490-A17E-1C12E1BE8886}">
  <ds:schemaRefs>
    <ds:schemaRef ds:uri="http://www.w3.org/XML/1998/namespace"/>
    <ds:schemaRef ds:uri="http://purl.org/dc/elements/1.1/"/>
    <ds:schemaRef ds:uri="c7ab01ff-3193-4584-9467-5690f0e866f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27ABD2-8BA5-4C98-8B61-5282B3408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b01ff-3193-4584-9467-5690f0e866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268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Today’s Agenda</vt:lpstr>
      <vt:lpstr>Pivot Funding Overview</vt:lpstr>
      <vt:lpstr>Let’s take a look…</vt:lpstr>
      <vt:lpstr>Help with Pivot</vt:lpstr>
    </vt:vector>
  </TitlesOfParts>
  <Company>Phire Branding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Keller</dc:creator>
  <cp:lastModifiedBy>Stephanie Faulkner</cp:lastModifiedBy>
  <cp:revision>29</cp:revision>
  <dcterms:created xsi:type="dcterms:W3CDTF">2012-06-12T19:28:12Z</dcterms:created>
  <dcterms:modified xsi:type="dcterms:W3CDTF">2015-02-25T19:27:19Z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0x01010025F0DA403AE60045AA46F5E258AF9825</vt:lpwstr>
  </property>
  <property fmtid="{D5CDD505-2E9C-101B-9397-08002B2CF9AE}" pid="3" name="Order">
    <vt:r8>324400</vt:r8>
  </property>
</Properties>
</file>