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9"/>
  </p:notesMasterIdLst>
  <p:handoutMasterIdLst>
    <p:handoutMasterId r:id="rId40"/>
  </p:handoutMasterIdLst>
  <p:sldIdLst>
    <p:sldId id="552" r:id="rId8"/>
    <p:sldId id="647" r:id="rId9"/>
    <p:sldId id="646" r:id="rId10"/>
    <p:sldId id="751" r:id="rId11"/>
    <p:sldId id="748" r:id="rId12"/>
    <p:sldId id="749" r:id="rId13"/>
    <p:sldId id="750" r:id="rId14"/>
    <p:sldId id="719" r:id="rId15"/>
    <p:sldId id="735" r:id="rId16"/>
    <p:sldId id="752" r:id="rId17"/>
    <p:sldId id="753" r:id="rId18"/>
    <p:sldId id="754" r:id="rId19"/>
    <p:sldId id="755" r:id="rId20"/>
    <p:sldId id="756" r:id="rId21"/>
    <p:sldId id="757" r:id="rId22"/>
    <p:sldId id="758" r:id="rId23"/>
    <p:sldId id="759" r:id="rId24"/>
    <p:sldId id="760" r:id="rId25"/>
    <p:sldId id="761" r:id="rId26"/>
    <p:sldId id="720" r:id="rId27"/>
    <p:sldId id="762" r:id="rId28"/>
    <p:sldId id="773" r:id="rId29"/>
    <p:sldId id="763" r:id="rId30"/>
    <p:sldId id="764" r:id="rId31"/>
    <p:sldId id="765" r:id="rId32"/>
    <p:sldId id="767" r:id="rId33"/>
    <p:sldId id="774" r:id="rId34"/>
    <p:sldId id="768" r:id="rId35"/>
    <p:sldId id="769" r:id="rId36"/>
    <p:sldId id="775" r:id="rId37"/>
    <p:sldId id="772" r:id="rId38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7" autoAdjust="0"/>
    <p:restoredTop sz="94605" autoAdjust="0"/>
  </p:normalViewPr>
  <p:slideViewPr>
    <p:cSldViewPr snapToGrid="0" showGuides="1">
      <p:cViewPr varScale="1">
        <p:scale>
          <a:sx n="72" d="100"/>
          <a:sy n="72" d="100"/>
        </p:scale>
        <p:origin x="1278" y="5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28-May-19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Scenario Number 03 - ECU Appendix B - Acquisition Requests (Scheduled for December 2015)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28-May-19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D600-F5E1-4236-AEC0-BA8D049BE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47" y="6588361"/>
            <a:ext cx="2895600" cy="26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81390-FBF6-429E-867C-2E33C0A73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9091" y="6588361"/>
            <a:ext cx="28956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E3F7E-679B-409E-9582-0885997F7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3479" y="6460104"/>
            <a:ext cx="4953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C406D-F335-4BA3-B7BC-288F6D6B5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1438" y="6590581"/>
            <a:ext cx="1371600" cy="267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7E7D4-F2C5-4E2E-A60D-CF55B276AD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4064" y="6467655"/>
            <a:ext cx="628650" cy="114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DB4FC1-31A8-401B-88B3-952D8019E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590581"/>
            <a:ext cx="28956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3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6022630"/>
            <a:ext cx="9144000" cy="9752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71586"/>
            <a:ext cx="9144000" cy="57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" y="5549968"/>
            <a:ext cx="9144000" cy="47562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Configuring and using the Accession Number and Inventory Number</a:t>
            </a: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18552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0" y="6244681"/>
            <a:ext cx="1609483" cy="6645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4EDC54-A096-4269-AFA3-EB2B08B006CB}"/>
              </a:ext>
            </a:extLst>
          </p:cNvPr>
          <p:cNvSpPr/>
          <p:nvPr/>
        </p:nvSpPr>
        <p:spPr>
          <a:xfrm>
            <a:off x="0" y="681124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https://images.wisegeek.com/woman-looking-over-shoulder-at-computer.jpg</a:t>
            </a:r>
            <a:endParaRPr lang="he-IL" sz="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3C64F-92B8-4907-8EB3-D560F257A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"/>
            <a:ext cx="9144000" cy="55139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41C726-BAEB-4CA8-AA12-D1F789903C86}"/>
              </a:ext>
            </a:extLst>
          </p:cNvPr>
          <p:cNvSpPr/>
          <p:nvPr/>
        </p:nvSpPr>
        <p:spPr>
          <a:xfrm>
            <a:off x="0" y="665016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https://www.wisegeek.com/what-are-online-surveys.htm</a:t>
            </a:r>
            <a:endParaRPr lang="he-IL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862938"/>
          </a:xfrm>
        </p:spPr>
        <p:txBody>
          <a:bodyPr>
            <a:normAutofit/>
          </a:bodyPr>
          <a:lstStyle/>
          <a:p>
            <a:r>
              <a:rPr lang="en-US" sz="2400" dirty="0"/>
              <a:t>In order to create a new accession number go to “Configuration &gt; Resources &gt; General &gt; Accession Number” and select “Create a New Sequence”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009766-542B-4F32-814E-89190B1F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" y="2390094"/>
            <a:ext cx="1419225" cy="1990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8D4197-A55B-49A6-B225-8C9CEE18076C}"/>
              </a:ext>
            </a:extLst>
          </p:cNvPr>
          <p:cNvSpPr/>
          <p:nvPr/>
        </p:nvSpPr>
        <p:spPr>
          <a:xfrm>
            <a:off x="696686" y="3579223"/>
            <a:ext cx="1280160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723CD-39AF-4B53-AB10-68023971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66" y="3118213"/>
            <a:ext cx="2686050" cy="34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298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752605"/>
            <a:ext cx="5229110" cy="3407741"/>
          </a:xfrm>
        </p:spPr>
        <p:txBody>
          <a:bodyPr>
            <a:normAutofit/>
          </a:bodyPr>
          <a:lstStyle/>
          <a:p>
            <a:r>
              <a:rPr lang="en-US" sz="2400" dirty="0"/>
              <a:t>Here we have created an accession number for holdings records of the Law library General location.</a:t>
            </a:r>
          </a:p>
          <a:p>
            <a:r>
              <a:rPr lang="en-US" sz="2400" dirty="0"/>
              <a:t>We have chosen to use “Method” “Prefix + Sequence” and the prefix is “LAW-2018”</a:t>
            </a:r>
          </a:p>
          <a:p>
            <a:r>
              <a:rPr lang="en-US" sz="2400" dirty="0"/>
              <a:t>The other “Method” we could have chosen is to use a sequence and timestamp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43137-E516-4B7E-8EFA-F5CBE5F53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77" y="4481376"/>
            <a:ext cx="2933700" cy="141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103434-5669-4DBE-936D-D58F91B05EDD}"/>
              </a:ext>
            </a:extLst>
          </p:cNvPr>
          <p:cNvSpPr/>
          <p:nvPr/>
        </p:nvSpPr>
        <p:spPr>
          <a:xfrm>
            <a:off x="1654629" y="5425440"/>
            <a:ext cx="1532709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28CF22-B3C7-480D-A7D7-3FC3F4441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155" y="1261382"/>
            <a:ext cx="3028950" cy="4333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11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053CFB-9365-464C-A840-850A47B1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5786752"/>
            <a:ext cx="9000000" cy="2959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7B4A33-F6AE-43DE-AAE1-8BC0AFEF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7" y="1893257"/>
            <a:ext cx="9000000" cy="7602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After the accession number parameters are defined we can set the sequence to something different than the default “1”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D4197-A55B-49A6-B225-8C9CEE18076C}"/>
              </a:ext>
            </a:extLst>
          </p:cNvPr>
          <p:cNvSpPr/>
          <p:nvPr/>
        </p:nvSpPr>
        <p:spPr>
          <a:xfrm>
            <a:off x="7750632" y="2157275"/>
            <a:ext cx="1280160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2E5D4-A278-44DB-9C55-AA24091FE3D3}"/>
              </a:ext>
            </a:extLst>
          </p:cNvPr>
          <p:cNvSpPr/>
          <p:nvPr/>
        </p:nvSpPr>
        <p:spPr>
          <a:xfrm>
            <a:off x="7175865" y="1924594"/>
            <a:ext cx="287383" cy="25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2B1BA72-958C-4F26-B120-7F2E09540828}"/>
              </a:ext>
            </a:extLst>
          </p:cNvPr>
          <p:cNvSpPr txBox="1">
            <a:spLocks/>
          </p:cNvSpPr>
          <p:nvPr/>
        </p:nvSpPr>
        <p:spPr>
          <a:xfrm>
            <a:off x="414043" y="2987231"/>
            <a:ext cx="8282085" cy="910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Here we define it to start at 613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17013-EF1A-4100-BBC4-F1400206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72" y="3525331"/>
            <a:ext cx="8343900" cy="169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13ADFB-1BA0-4C81-8208-965E8BCC9FD0}"/>
              </a:ext>
            </a:extLst>
          </p:cNvPr>
          <p:cNvSpPr/>
          <p:nvPr/>
        </p:nvSpPr>
        <p:spPr>
          <a:xfrm>
            <a:off x="7184572" y="5797485"/>
            <a:ext cx="287383" cy="2588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78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6FCAB7-75D0-4CCF-B836-6E3F43D7D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458" y="1166948"/>
            <a:ext cx="4855029" cy="46953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715" y="752605"/>
            <a:ext cx="3622766" cy="542177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order to have the automatically generated accession number indexed and searchable in the repository it must be assigned to a MARC field.  </a:t>
            </a:r>
          </a:p>
          <a:p>
            <a:r>
              <a:rPr lang="en-US" sz="2400" dirty="0"/>
              <a:t>Here is the location “General” which is part of the Law library.  </a:t>
            </a:r>
          </a:p>
          <a:p>
            <a:r>
              <a:rPr lang="en-US" sz="2400" dirty="0"/>
              <a:t>Under “Configuration &gt; General &gt; Select Library &gt; Locations &gt; Physical Locations” the accession number is defined to go to 852 subfield j.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1835B1-E95F-4DDC-AF2B-414B39C62684}"/>
              </a:ext>
            </a:extLst>
          </p:cNvPr>
          <p:cNvSpPr/>
          <p:nvPr/>
        </p:nvSpPr>
        <p:spPr>
          <a:xfrm>
            <a:off x="4141280" y="5157396"/>
            <a:ext cx="2995750" cy="294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63566D-9E04-4BC3-9BCC-B39DEEEB25B9}"/>
              </a:ext>
            </a:extLst>
          </p:cNvPr>
          <p:cNvSpPr/>
          <p:nvPr/>
        </p:nvSpPr>
        <p:spPr>
          <a:xfrm>
            <a:off x="4868446" y="2377989"/>
            <a:ext cx="1180011" cy="2901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8D9C51-D892-49F7-8DEC-B230DBA5B582}"/>
              </a:ext>
            </a:extLst>
          </p:cNvPr>
          <p:cNvSpPr/>
          <p:nvPr/>
        </p:nvSpPr>
        <p:spPr>
          <a:xfrm>
            <a:off x="4141280" y="1197643"/>
            <a:ext cx="1454332" cy="383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2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Now we will generate an accession number for this holdings record.  It is in library “Law” and location “General”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E42A47-D6E9-4AFD-8CDE-E9B9A26B3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6" y="1693842"/>
            <a:ext cx="9000000" cy="47433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4E8D3B-5825-4813-827C-9ACF9AF284D5}"/>
              </a:ext>
            </a:extLst>
          </p:cNvPr>
          <p:cNvSpPr/>
          <p:nvPr/>
        </p:nvSpPr>
        <p:spPr>
          <a:xfrm>
            <a:off x="3257006" y="5531865"/>
            <a:ext cx="1850654" cy="250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1245326" y="1693842"/>
            <a:ext cx="687977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55542-282E-47C9-B400-E0CA2A226536}"/>
              </a:ext>
            </a:extLst>
          </p:cNvPr>
          <p:cNvSpPr/>
          <p:nvPr/>
        </p:nvSpPr>
        <p:spPr>
          <a:xfrm>
            <a:off x="1288869" y="4284618"/>
            <a:ext cx="1097280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586750-4C24-4215-AC76-06CE5CF4639B}"/>
              </a:ext>
            </a:extLst>
          </p:cNvPr>
          <p:cNvSpPr/>
          <p:nvPr/>
        </p:nvSpPr>
        <p:spPr>
          <a:xfrm>
            <a:off x="6244046" y="3091543"/>
            <a:ext cx="618308" cy="2090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8ADA56-F975-47F1-95B9-6930D84805C8}"/>
              </a:ext>
            </a:extLst>
          </p:cNvPr>
          <p:cNvSpPr/>
          <p:nvPr/>
        </p:nvSpPr>
        <p:spPr>
          <a:xfrm>
            <a:off x="6879771" y="3100251"/>
            <a:ext cx="505098" cy="200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111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0E9989-9B7A-4853-BC5F-D5CFE390B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12" y="2257438"/>
            <a:ext cx="6532963" cy="1424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accession number is created (in subfield j because that is what we previously defined).  It is LAW-2018-613.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4695479" y="3263307"/>
            <a:ext cx="1348270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9872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4B4A4-E083-47B2-9DC1-7BA6016A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02" y="1663337"/>
            <a:ext cx="8142514" cy="4374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record can be retrieved via the accession number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3100252" y="1792276"/>
            <a:ext cx="1027611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F5DC84-FB99-40A4-85FA-9334480D7C26}"/>
              </a:ext>
            </a:extLst>
          </p:cNvPr>
          <p:cNvSpPr/>
          <p:nvPr/>
        </p:nvSpPr>
        <p:spPr>
          <a:xfrm>
            <a:off x="1706882" y="1784398"/>
            <a:ext cx="1088569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2B2B1-98F7-41BF-B1EC-A5CD33205675}"/>
              </a:ext>
            </a:extLst>
          </p:cNvPr>
          <p:cNvSpPr/>
          <p:nvPr/>
        </p:nvSpPr>
        <p:spPr>
          <a:xfrm>
            <a:off x="6069874" y="5223453"/>
            <a:ext cx="1219200" cy="498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567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D1202-5BE1-4D2C-86FC-A9E3B4D8D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1641044"/>
            <a:ext cx="9000000" cy="475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Now we will generate another accession number for Law library General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3152504" y="5472492"/>
            <a:ext cx="1776547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2B2B1-98F7-41BF-B1EC-A5CD33205675}"/>
              </a:ext>
            </a:extLst>
          </p:cNvPr>
          <p:cNvSpPr/>
          <p:nvPr/>
        </p:nvSpPr>
        <p:spPr>
          <a:xfrm>
            <a:off x="6087291" y="3069836"/>
            <a:ext cx="1149532" cy="213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721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0D7C0-C31D-483D-8629-5EC1521B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695575"/>
            <a:ext cx="5257800" cy="1466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sequence has gone from 613 to 614.  Now the inventory number is LAW-2018-61</a:t>
            </a:r>
            <a:r>
              <a:rPr lang="en-US" sz="2400" dirty="0">
                <a:solidFill>
                  <a:srgbClr val="FF0000"/>
                </a:solidFill>
              </a:rPr>
              <a:t>4</a:t>
            </a:r>
            <a:r>
              <a:rPr lang="en-US" sz="240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5834745" y="3765612"/>
            <a:ext cx="1201782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92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Using a wildcard in the search all accession numbers beginning with LAW-2018 can be retrieved.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1BEAB-CB8A-4EA1-BF40-A87FEBC05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1663337"/>
            <a:ext cx="6487886" cy="4777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2C9965-2AC3-4EE0-A91D-5A2F0833C37B}"/>
              </a:ext>
            </a:extLst>
          </p:cNvPr>
          <p:cNvSpPr/>
          <p:nvPr/>
        </p:nvSpPr>
        <p:spPr>
          <a:xfrm>
            <a:off x="3082834" y="1663337"/>
            <a:ext cx="592183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DF06C2-F18F-4BA8-8199-2987E9A6D0A4}"/>
              </a:ext>
            </a:extLst>
          </p:cNvPr>
          <p:cNvSpPr/>
          <p:nvPr/>
        </p:nvSpPr>
        <p:spPr>
          <a:xfrm>
            <a:off x="5721531" y="3962400"/>
            <a:ext cx="905692" cy="409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A5EBB-9179-4A9A-8F15-0D03F7D66A73}"/>
              </a:ext>
            </a:extLst>
          </p:cNvPr>
          <p:cNvSpPr/>
          <p:nvPr/>
        </p:nvSpPr>
        <p:spPr>
          <a:xfrm>
            <a:off x="5730240" y="5791200"/>
            <a:ext cx="905691" cy="496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8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accession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inventory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8D64AE-15D5-431C-A38E-86855468C8B2}"/>
              </a:ext>
            </a:extLst>
          </p:cNvPr>
          <p:cNvSpPr/>
          <p:nvPr/>
        </p:nvSpPr>
        <p:spPr>
          <a:xfrm>
            <a:off x="255236" y="3189661"/>
            <a:ext cx="2644718" cy="1907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31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accession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inventory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F0C238-DA74-4379-9B5D-5C8588360062}"/>
              </a:ext>
            </a:extLst>
          </p:cNvPr>
          <p:cNvSpPr/>
          <p:nvPr/>
        </p:nvSpPr>
        <p:spPr>
          <a:xfrm>
            <a:off x="255236" y="3189661"/>
            <a:ext cx="2644718" cy="1907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954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862938"/>
          </a:xfrm>
        </p:spPr>
        <p:txBody>
          <a:bodyPr>
            <a:normAutofit/>
          </a:bodyPr>
          <a:lstStyle/>
          <a:p>
            <a:r>
              <a:rPr lang="en-US" dirty="0"/>
              <a:t>It is possible to configure multiple number sequences which can be applied to physical items.</a:t>
            </a:r>
          </a:p>
          <a:p>
            <a:endParaRPr lang="en-US" dirty="0"/>
          </a:p>
          <a:p>
            <a:r>
              <a:rPr lang="en-US" dirty="0"/>
              <a:t>This feature provides libraries with the ability to comply with inventory control regulations by providing an additional, unique inventory number for each physical item.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6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862938"/>
          </a:xfrm>
        </p:spPr>
        <p:txBody>
          <a:bodyPr>
            <a:normAutofit/>
          </a:bodyPr>
          <a:lstStyle/>
          <a:p>
            <a:r>
              <a:rPr lang="en-US" dirty="0"/>
              <a:t>Each sequence may include a prefix. </a:t>
            </a:r>
          </a:p>
          <a:p>
            <a:endParaRPr lang="en-US" dirty="0"/>
          </a:p>
          <a:p>
            <a:r>
              <a:rPr lang="en-US" dirty="0"/>
              <a:t>The sequence can be configured to start at any number, and the total length of the prefix + the number can also be configured. </a:t>
            </a:r>
          </a:p>
          <a:p>
            <a:endParaRPr lang="en-US" dirty="0"/>
          </a:p>
          <a:p>
            <a:r>
              <a:rPr lang="en-US" dirty="0"/>
              <a:t>This enables the institution to use the numbers for filtering purposes when creating Analytics reports.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9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338AF0-2AEF-4E77-A41C-52B33C85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2102126"/>
            <a:ext cx="2172167" cy="3663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862938"/>
          </a:xfrm>
        </p:spPr>
        <p:txBody>
          <a:bodyPr>
            <a:normAutofit/>
          </a:bodyPr>
          <a:lstStyle/>
          <a:p>
            <a:r>
              <a:rPr lang="en-US" sz="2400" dirty="0"/>
              <a:t>In order to create a new inventory number go to “Configuration &gt; Resources &gt; General &gt; Item Sequences” and select “Create a New Sequence”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D4197-A55B-49A6-B225-8C9CEE18076C}"/>
              </a:ext>
            </a:extLst>
          </p:cNvPr>
          <p:cNvSpPr/>
          <p:nvPr/>
        </p:nvSpPr>
        <p:spPr>
          <a:xfrm>
            <a:off x="815954" y="3994967"/>
            <a:ext cx="1280160" cy="26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723CD-39AF-4B53-AB10-68023971F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66" y="3118213"/>
            <a:ext cx="2686050" cy="34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8177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752605"/>
            <a:ext cx="5229110" cy="3407741"/>
          </a:xfrm>
        </p:spPr>
        <p:txBody>
          <a:bodyPr>
            <a:normAutofit/>
          </a:bodyPr>
          <a:lstStyle/>
          <a:p>
            <a:r>
              <a:rPr lang="en-US" sz="2400" dirty="0"/>
              <a:t>Here we have created an inventory number for items in the Law library.</a:t>
            </a:r>
          </a:p>
          <a:p>
            <a:r>
              <a:rPr lang="en-US" sz="2400" dirty="0"/>
              <a:t>The prefix is “LAW-INV-2018-”</a:t>
            </a:r>
          </a:p>
          <a:p>
            <a:r>
              <a:rPr lang="en-US" sz="2400" dirty="0"/>
              <a:t>The sequence is 248</a:t>
            </a:r>
          </a:p>
          <a:p>
            <a:r>
              <a:rPr lang="en-US" sz="2400" dirty="0"/>
              <a:t>The padding is 5, and we will see how this affects the number later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54B364-5847-4F9E-A6D2-776630B4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76" y="1006928"/>
            <a:ext cx="2714625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5838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In the physical item editor we will allocate an inventory number for an item in the Law Library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AB852-5247-4925-AC73-C65236A1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957387"/>
            <a:ext cx="6353175" cy="2943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8872F-F920-449E-B9AC-FEF83C73C413}"/>
              </a:ext>
            </a:extLst>
          </p:cNvPr>
          <p:cNvSpPr/>
          <p:nvPr/>
        </p:nvSpPr>
        <p:spPr>
          <a:xfrm>
            <a:off x="6775269" y="2333897"/>
            <a:ext cx="766354" cy="374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0DE226-7AC4-40B6-A2AC-004B2FCA7075}"/>
              </a:ext>
            </a:extLst>
          </p:cNvPr>
          <p:cNvSpPr/>
          <p:nvPr/>
        </p:nvSpPr>
        <p:spPr>
          <a:xfrm>
            <a:off x="3143794" y="3509554"/>
            <a:ext cx="801189" cy="235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3399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06F8B-F9EF-437C-A4EC-B557487A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34" y="2439624"/>
            <a:ext cx="6419850" cy="286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item is given inventory number ‘LAW-INV-2018-00248’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E8D3B-5825-4813-827C-9ACF9AF284D5}"/>
              </a:ext>
            </a:extLst>
          </p:cNvPr>
          <p:cNvSpPr/>
          <p:nvPr/>
        </p:nvSpPr>
        <p:spPr>
          <a:xfrm>
            <a:off x="3041428" y="2879912"/>
            <a:ext cx="1850654" cy="250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8906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C924C-F158-4FD0-9F31-ABD6D101C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495829"/>
            <a:ext cx="6143625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next item in the Law library which is given an inventory number gets ‘LAW-INV-2018-0024</a:t>
            </a:r>
            <a:r>
              <a:rPr lang="en-US" sz="2400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E8D3B-5825-4813-827C-9ACF9AF284D5}"/>
              </a:ext>
            </a:extLst>
          </p:cNvPr>
          <p:cNvSpPr/>
          <p:nvPr/>
        </p:nvSpPr>
        <p:spPr>
          <a:xfrm>
            <a:off x="3041428" y="2879912"/>
            <a:ext cx="1850654" cy="250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86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4141613"/>
          </a:xfrm>
        </p:spPr>
        <p:txBody>
          <a:bodyPr>
            <a:normAutofit/>
          </a:bodyPr>
          <a:lstStyle/>
          <a:p>
            <a:r>
              <a:rPr lang="en-US" sz="2400" dirty="0"/>
              <a:t>The reason the inventory numbers are ‘LAW-INV-2018-</a:t>
            </a:r>
            <a:r>
              <a:rPr lang="en-US" sz="2400" dirty="0">
                <a:highlight>
                  <a:srgbClr val="FFFF00"/>
                </a:highlight>
              </a:rPr>
              <a:t>00</a:t>
            </a:r>
            <a:r>
              <a:rPr lang="en-US" sz="2400" dirty="0"/>
              <a:t>24</a:t>
            </a:r>
            <a:r>
              <a:rPr lang="en-US" sz="2400" dirty="0">
                <a:highlight>
                  <a:srgbClr val="FFFF00"/>
                </a:highlight>
              </a:rPr>
              <a:t>8</a:t>
            </a:r>
            <a:r>
              <a:rPr lang="en-US" sz="2400" dirty="0"/>
              <a:t>’ and ‘LAW-INV-2018-</a:t>
            </a:r>
            <a:r>
              <a:rPr lang="en-US" sz="2400" dirty="0">
                <a:highlight>
                  <a:srgbClr val="FFFF00"/>
                </a:highlight>
              </a:rPr>
              <a:t>00</a:t>
            </a:r>
            <a:r>
              <a:rPr lang="en-US" sz="2400" dirty="0"/>
              <a:t>24</a:t>
            </a:r>
            <a:r>
              <a:rPr lang="en-US" sz="2400" dirty="0">
                <a:highlight>
                  <a:srgbClr val="FFFF00"/>
                </a:highlight>
              </a:rPr>
              <a:t>9</a:t>
            </a:r>
            <a:r>
              <a:rPr lang="en-US" sz="2400" dirty="0"/>
              <a:t>’ is because:</a:t>
            </a:r>
          </a:p>
          <a:p>
            <a:r>
              <a:rPr lang="en-US" sz="2400" dirty="0"/>
              <a:t>We stated the prefix is “LAW-INV-2018-”</a:t>
            </a:r>
          </a:p>
          <a:p>
            <a:r>
              <a:rPr lang="en-US" sz="2400" dirty="0"/>
              <a:t>The sequence starts at 248</a:t>
            </a:r>
          </a:p>
          <a:p>
            <a:r>
              <a:rPr lang="en-US" sz="2400" dirty="0"/>
              <a:t>The padding is 5</a:t>
            </a:r>
          </a:p>
          <a:p>
            <a:endParaRPr lang="en-US" sz="2400" dirty="0"/>
          </a:p>
          <a:p>
            <a:r>
              <a:rPr lang="en-US" sz="2400" dirty="0"/>
              <a:t>In order to make “248” and “249” be 5 positions it gets “padded” with two leading zeroes so all together it is 5 digits long.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42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F9DFD-A333-4B34-85C0-A67637E9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77" y="1902840"/>
            <a:ext cx="8001000" cy="3629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records can be retrieved via the inventory number.</a:t>
            </a:r>
          </a:p>
          <a:p>
            <a:r>
              <a:rPr lang="en-US" sz="2400" dirty="0"/>
              <a:t>Here is Inventory number LAW-INV-2018-00248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3338418" y="2015494"/>
            <a:ext cx="1402079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2B2B1-98F7-41BF-B1EC-A5CD33205675}"/>
              </a:ext>
            </a:extLst>
          </p:cNvPr>
          <p:cNvSpPr/>
          <p:nvPr/>
        </p:nvSpPr>
        <p:spPr>
          <a:xfrm>
            <a:off x="1593668" y="4631270"/>
            <a:ext cx="2445790" cy="22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30519-5B20-48EA-B1F5-E8E754DB68C4}"/>
              </a:ext>
            </a:extLst>
          </p:cNvPr>
          <p:cNvSpPr/>
          <p:nvPr/>
        </p:nvSpPr>
        <p:spPr>
          <a:xfrm>
            <a:off x="1892795" y="2018993"/>
            <a:ext cx="1085537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0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5436160"/>
          </a:xfrm>
        </p:spPr>
        <p:txBody>
          <a:bodyPr>
            <a:normAutofit/>
          </a:bodyPr>
          <a:lstStyle/>
          <a:p>
            <a:r>
              <a:rPr lang="en-US" dirty="0"/>
              <a:t>Before beginning to explain the configuration and use of the accession number and the inventory number we will state from the outset as follows, in order to clarify the issue: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</a:t>
            </a:r>
            <a:r>
              <a:rPr lang="en-US" dirty="0">
                <a:highlight>
                  <a:srgbClr val="FFFF00"/>
                </a:highlight>
              </a:rPr>
              <a:t>accession</a:t>
            </a:r>
            <a:r>
              <a:rPr lang="en-US" dirty="0"/>
              <a:t> number is part of the </a:t>
            </a:r>
            <a:r>
              <a:rPr lang="en-US" dirty="0">
                <a:highlight>
                  <a:srgbClr val="FFFF00"/>
                </a:highlight>
              </a:rPr>
              <a:t>holdings record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</a:t>
            </a:r>
            <a:r>
              <a:rPr lang="en-US" dirty="0">
                <a:highlight>
                  <a:srgbClr val="FFFF00"/>
                </a:highlight>
              </a:rPr>
              <a:t>inventory</a:t>
            </a:r>
            <a:r>
              <a:rPr lang="en-US" dirty="0"/>
              <a:t> number is part of the </a:t>
            </a:r>
            <a:r>
              <a:rPr lang="en-US" dirty="0">
                <a:highlight>
                  <a:srgbClr val="FFFF00"/>
                </a:highlight>
              </a:rPr>
              <a:t>physical item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accession number and inventory number are two separate entities not dependent on each other.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56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EF9D4-1E4F-43EF-8799-991E3CB0E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2" y="1860258"/>
            <a:ext cx="9000000" cy="308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The records can be retrieved via the inventory number.</a:t>
            </a:r>
          </a:p>
          <a:p>
            <a:r>
              <a:rPr lang="en-US" sz="2400" dirty="0"/>
              <a:t>Here is Inventory number LAW-INV-2018-00249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887E9-B9BA-48F7-AA4F-BA657E16B192}"/>
              </a:ext>
            </a:extLst>
          </p:cNvPr>
          <p:cNvSpPr/>
          <p:nvPr/>
        </p:nvSpPr>
        <p:spPr>
          <a:xfrm>
            <a:off x="2319515" y="1928408"/>
            <a:ext cx="1402079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2B2B1-98F7-41BF-B1EC-A5CD33205675}"/>
              </a:ext>
            </a:extLst>
          </p:cNvPr>
          <p:cNvSpPr/>
          <p:nvPr/>
        </p:nvSpPr>
        <p:spPr>
          <a:xfrm>
            <a:off x="892628" y="4143590"/>
            <a:ext cx="2445790" cy="2281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DCC82-D4C3-47EA-92B8-8BBED0AA0F21}"/>
              </a:ext>
            </a:extLst>
          </p:cNvPr>
          <p:cNvSpPr/>
          <p:nvPr/>
        </p:nvSpPr>
        <p:spPr>
          <a:xfrm>
            <a:off x="1109023" y="1928408"/>
            <a:ext cx="1085537" cy="265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964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70FAB-0D05-48DA-83C7-CCA30A42A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1" y="1663337"/>
            <a:ext cx="9000000" cy="4618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inventory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910732"/>
          </a:xfrm>
        </p:spPr>
        <p:txBody>
          <a:bodyPr>
            <a:normAutofit/>
          </a:bodyPr>
          <a:lstStyle/>
          <a:p>
            <a:r>
              <a:rPr lang="en-US" sz="2400" dirty="0"/>
              <a:t>Using a wildcard in the search all inventory numbers beginning with LAW-INV-2018 can be retrieved.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2C9965-2AC3-4EE0-A91D-5A2F0833C37B}"/>
              </a:ext>
            </a:extLst>
          </p:cNvPr>
          <p:cNvSpPr/>
          <p:nvPr/>
        </p:nvSpPr>
        <p:spPr>
          <a:xfrm>
            <a:off x="2386148" y="1705339"/>
            <a:ext cx="914401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DF06C2-F18F-4BA8-8199-2987E9A6D0A4}"/>
              </a:ext>
            </a:extLst>
          </p:cNvPr>
          <p:cNvSpPr/>
          <p:nvPr/>
        </p:nvSpPr>
        <p:spPr>
          <a:xfrm>
            <a:off x="914399" y="3972387"/>
            <a:ext cx="2124891" cy="199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1A5EBB-9179-4A9A-8F15-0D03F7D66A73}"/>
              </a:ext>
            </a:extLst>
          </p:cNvPr>
          <p:cNvSpPr/>
          <p:nvPr/>
        </p:nvSpPr>
        <p:spPr>
          <a:xfrm>
            <a:off x="914399" y="5460276"/>
            <a:ext cx="2124891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22284-437D-44A3-A51F-07DF471CA442}"/>
              </a:ext>
            </a:extLst>
          </p:cNvPr>
          <p:cNvSpPr/>
          <p:nvPr/>
        </p:nvSpPr>
        <p:spPr>
          <a:xfrm>
            <a:off x="1140823" y="1705339"/>
            <a:ext cx="9753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480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accession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547" y="1806342"/>
            <a:ext cx="8282085" cy="4376744"/>
          </a:xfrm>
        </p:spPr>
        <p:txBody>
          <a:bodyPr>
            <a:normAutofit/>
          </a:bodyPr>
          <a:lstStyle/>
          <a:p>
            <a:r>
              <a:rPr lang="en-US" dirty="0"/>
              <a:t>It is possible to configure Alma so that accession numbers in holdings records will be automatically generated.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accession number can be useful in identifying particular holdings records or groups of holdings records.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example, you can use a prefix that includes the year the resource is acquired or a specific location.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AAB63-2D56-4434-AAC3-C575A026BA6F}"/>
              </a:ext>
            </a:extLst>
          </p:cNvPr>
          <p:cNvSpPr txBox="1"/>
          <p:nvPr/>
        </p:nvSpPr>
        <p:spPr>
          <a:xfrm>
            <a:off x="2029097" y="923109"/>
            <a:ext cx="4502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Accession Numbers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8682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accession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1780218"/>
            <a:ext cx="8282085" cy="3706184"/>
          </a:xfrm>
        </p:spPr>
        <p:txBody>
          <a:bodyPr>
            <a:normAutofit/>
          </a:bodyPr>
          <a:lstStyle/>
          <a:p>
            <a:r>
              <a:rPr lang="en-US" dirty="0"/>
              <a:t>The accession number includes a counter which by default begins at 1.  It increases by 1 each time a new accession number is generated.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After you the accession number is configured, the number is generated in the MD Editor for a holdings record by selecting Tools &gt; MARC 21 Holdings &gt; Generate Accession Number.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80013-2000-4981-94DA-ED11F52B73E6}"/>
              </a:ext>
            </a:extLst>
          </p:cNvPr>
          <p:cNvSpPr txBox="1"/>
          <p:nvPr/>
        </p:nvSpPr>
        <p:spPr>
          <a:xfrm>
            <a:off x="2029097" y="923109"/>
            <a:ext cx="4502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Accession Numbers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52950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inventory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5" y="2067600"/>
            <a:ext cx="8282085" cy="2835326"/>
          </a:xfrm>
        </p:spPr>
        <p:txBody>
          <a:bodyPr>
            <a:normAutofit/>
          </a:bodyPr>
          <a:lstStyle/>
          <a:p>
            <a:r>
              <a:rPr lang="en-US" dirty="0"/>
              <a:t>It is possible to define multiple number sequences that can be applies to physical items. </a:t>
            </a:r>
          </a:p>
          <a:p>
            <a:r>
              <a:rPr lang="en-US" dirty="0"/>
              <a:t>This feature provides libraries with the ability to comply with inventory control regulations by providing an additional, unique inventory number for each physical item.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1D368-8A29-4469-BA47-84A009A76C18}"/>
              </a:ext>
            </a:extLst>
          </p:cNvPr>
          <p:cNvSpPr txBox="1"/>
          <p:nvPr/>
        </p:nvSpPr>
        <p:spPr>
          <a:xfrm>
            <a:off x="2029097" y="923109"/>
            <a:ext cx="4502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Inventory Numbers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8575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inventory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1780218"/>
            <a:ext cx="8282085" cy="3427509"/>
          </a:xfrm>
        </p:spPr>
        <p:txBody>
          <a:bodyPr>
            <a:normAutofit/>
          </a:bodyPr>
          <a:lstStyle/>
          <a:p>
            <a:r>
              <a:rPr lang="en-US" dirty="0"/>
              <a:t>Each sequence may include a prefix. </a:t>
            </a:r>
          </a:p>
          <a:p>
            <a:r>
              <a:rPr lang="en-US" dirty="0"/>
              <a:t>The sequence can be configured to start at any number</a:t>
            </a:r>
          </a:p>
          <a:p>
            <a:r>
              <a:rPr lang="en-US" dirty="0"/>
              <a:t>The total length of the prefix + number can also be configured. </a:t>
            </a:r>
          </a:p>
          <a:p>
            <a:r>
              <a:rPr lang="en-US" dirty="0"/>
              <a:t>In this way the inventory numbers can be used for filtering purposes when creating Analytics reports.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12EA8-5639-4017-A80B-9CC7499C3A0B}"/>
              </a:ext>
            </a:extLst>
          </p:cNvPr>
          <p:cNvSpPr txBox="1"/>
          <p:nvPr/>
        </p:nvSpPr>
        <p:spPr>
          <a:xfrm>
            <a:off x="2029097" y="923109"/>
            <a:ext cx="45023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Inventory Numbers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0296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0E0B5-8812-4A5F-81C7-58F414DCD322}"/>
              </a:ext>
            </a:extLst>
          </p:cNvPr>
          <p:cNvSpPr txBox="1"/>
          <p:nvPr/>
        </p:nvSpPr>
        <p:spPr>
          <a:xfrm>
            <a:off x="954157" y="1060511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1C2B59-B4C8-4090-B151-02D78089A027}"/>
              </a:ext>
            </a:extLst>
          </p:cNvPr>
          <p:cNvSpPr txBox="1"/>
          <p:nvPr/>
        </p:nvSpPr>
        <p:spPr>
          <a:xfrm>
            <a:off x="954157" y="1771035"/>
            <a:ext cx="773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accession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FA2F3-8370-4D1D-85E2-C448F424BB0A}"/>
              </a:ext>
            </a:extLst>
          </p:cNvPr>
          <p:cNvSpPr txBox="1"/>
          <p:nvPr/>
        </p:nvSpPr>
        <p:spPr>
          <a:xfrm>
            <a:off x="954157" y="2462737"/>
            <a:ext cx="809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inventory number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38ED7-B9EF-4076-ACC2-CEB2C6A5B1CD}"/>
              </a:ext>
            </a:extLst>
          </p:cNvPr>
          <p:cNvSpPr txBox="1"/>
          <p:nvPr/>
        </p:nvSpPr>
        <p:spPr>
          <a:xfrm>
            <a:off x="954157" y="3189661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four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8DC26D-BD0B-404C-A00E-969B7B4D4752}"/>
              </a:ext>
            </a:extLst>
          </p:cNvPr>
          <p:cNvSpPr txBox="1"/>
          <p:nvPr/>
        </p:nvSpPr>
        <p:spPr>
          <a:xfrm>
            <a:off x="954157" y="3901216"/>
            <a:ext cx="741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five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C5DF3-3B45-4825-977B-361BB0CF8157}"/>
              </a:ext>
            </a:extLst>
          </p:cNvPr>
          <p:cNvSpPr txBox="1"/>
          <p:nvPr/>
        </p:nvSpPr>
        <p:spPr>
          <a:xfrm>
            <a:off x="954157" y="4635797"/>
            <a:ext cx="8098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Number six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0A916-8EEA-4145-B727-50D3D799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2" y="1092144"/>
            <a:ext cx="193846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E0A6C-01AD-4967-8EBB-57843176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" y="1805359"/>
            <a:ext cx="355664" cy="3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2BF51-B96B-44D7-94A6-1FB175F88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5" y="2535439"/>
            <a:ext cx="468000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EEF184-D74F-409E-B25B-FD170AB39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6" y="3245658"/>
            <a:ext cx="505000" cy="3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40555A-6E01-4816-838A-879007D0D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1" y="3957240"/>
            <a:ext cx="360000" cy="3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AE98FA-95ED-440B-BB25-08A5526F7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170" y="4684409"/>
            <a:ext cx="481500" cy="360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A716A0-0CA7-4E4A-8256-08EEC082C0A3}"/>
              </a:ext>
            </a:extLst>
          </p:cNvPr>
          <p:cNvSpPr/>
          <p:nvPr/>
        </p:nvSpPr>
        <p:spPr>
          <a:xfrm>
            <a:off x="255236" y="3189661"/>
            <a:ext cx="2644718" cy="1907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29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BFC5E-7183-411E-A1D1-AD2D8734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96" y="4861968"/>
            <a:ext cx="6486525" cy="1209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accession number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862938"/>
          </a:xfrm>
        </p:spPr>
        <p:txBody>
          <a:bodyPr>
            <a:normAutofit/>
          </a:bodyPr>
          <a:lstStyle/>
          <a:p>
            <a:r>
              <a:rPr lang="en-US" sz="2400" dirty="0"/>
              <a:t>The accession number sequence can be defined at</a:t>
            </a:r>
          </a:p>
          <a:p>
            <a:pPr lvl="1"/>
            <a:r>
              <a:rPr lang="en-US" dirty="0"/>
              <a:t>The institution level </a:t>
            </a:r>
          </a:p>
          <a:p>
            <a:pPr lvl="1"/>
            <a:r>
              <a:rPr lang="en-US" dirty="0"/>
              <a:t>The library level </a:t>
            </a:r>
          </a:p>
          <a:p>
            <a:pPr lvl="1"/>
            <a:r>
              <a:rPr lang="en-US" dirty="0"/>
              <a:t>The library + location level  </a:t>
            </a:r>
          </a:p>
          <a:p>
            <a:endParaRPr lang="en-US" sz="2400" dirty="0"/>
          </a:p>
          <a:p>
            <a:r>
              <a:rPr lang="en-US" sz="2400" dirty="0"/>
              <a:t>In order to implement institution-level sequencing configurations for holdings records the parameter </a:t>
            </a:r>
            <a:r>
              <a:rPr lang="en-US" sz="2400" dirty="0" err="1"/>
              <a:t>holdings_accession_number_generation_extended</a:t>
            </a:r>
            <a:r>
              <a:rPr lang="en-US" sz="2400" dirty="0"/>
              <a:t> should be set to true.  (Configuration &gt; Resources &gt; General &gt; Other settings)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56FDD-8876-4AA1-8A46-F727CFBE5086}"/>
              </a:ext>
            </a:extLst>
          </p:cNvPr>
          <p:cNvSpPr/>
          <p:nvPr/>
        </p:nvSpPr>
        <p:spPr>
          <a:xfrm>
            <a:off x="1685611" y="5270862"/>
            <a:ext cx="5738949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303497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8928</TotalTime>
  <Words>1006</Words>
  <Application>Microsoft Office PowerPoint</Application>
  <PresentationFormat>On-screen Show (4:3)</PresentationFormat>
  <Paragraphs>149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Wingdings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Configuring and using the Accession Number and Inventory Number</vt:lpstr>
      <vt:lpstr>Contents</vt:lpstr>
      <vt:lpstr>Introduction</vt:lpstr>
      <vt:lpstr>Introduction – accession numbers</vt:lpstr>
      <vt:lpstr>Introduction – accession numbers</vt:lpstr>
      <vt:lpstr>Introduction – inventory numbers</vt:lpstr>
      <vt:lpstr>Introduction – inventory numbers</vt:lpstr>
      <vt:lpstr>Contents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The accession number</vt:lpstr>
      <vt:lpstr>Contents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  <vt:lpstr>The inventory number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490</cp:revision>
  <cp:lastPrinted>2015-10-14T02:56:41Z</cp:lastPrinted>
  <dcterms:created xsi:type="dcterms:W3CDTF">2015-04-14T20:14:13Z</dcterms:created>
  <dcterms:modified xsi:type="dcterms:W3CDTF">2019-05-28T01:32:40Z</dcterms:modified>
</cp:coreProperties>
</file>