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8"/>
  </p:notesMasterIdLst>
  <p:handoutMasterIdLst>
    <p:handoutMasterId r:id="rId29"/>
  </p:handoutMasterIdLst>
  <p:sldIdLst>
    <p:sldId id="799" r:id="rId8"/>
    <p:sldId id="647" r:id="rId9"/>
    <p:sldId id="807" r:id="rId10"/>
    <p:sldId id="719" r:id="rId11"/>
    <p:sldId id="840" r:id="rId12"/>
    <p:sldId id="735" r:id="rId13"/>
    <p:sldId id="848" r:id="rId14"/>
    <p:sldId id="842" r:id="rId15"/>
    <p:sldId id="847" r:id="rId16"/>
    <p:sldId id="720" r:id="rId17"/>
    <p:sldId id="850" r:id="rId18"/>
    <p:sldId id="851" r:id="rId19"/>
    <p:sldId id="811" r:id="rId20"/>
    <p:sldId id="844" r:id="rId21"/>
    <p:sldId id="812" r:id="rId22"/>
    <p:sldId id="813" r:id="rId23"/>
    <p:sldId id="852" r:id="rId24"/>
    <p:sldId id="853" r:id="rId25"/>
    <p:sldId id="854" r:id="rId26"/>
    <p:sldId id="855" r:id="rId27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EE3A4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4605" autoAdjust="0"/>
  </p:normalViewPr>
  <p:slideViewPr>
    <p:cSldViewPr snapToGrid="0" showGuides="1">
      <p:cViewPr varScale="1">
        <p:scale>
          <a:sx n="72" d="100"/>
          <a:sy n="72" d="100"/>
        </p:scale>
        <p:origin x="1656" y="5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4361"/>
            <a:ext cx="9180512" cy="686236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618964"/>
            <a:ext cx="6326909" cy="95943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677139"/>
            <a:ext cx="6326909" cy="63784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5637246"/>
            <a:ext cx="1187624" cy="6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4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Including local parameter fields (local fields) in Alma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the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sample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results in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five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4003F4-C6B9-4830-BB97-87E07FD91798}"/>
              </a:ext>
            </a:extLst>
          </p:cNvPr>
          <p:cNvSpPr/>
          <p:nvPr/>
        </p:nvSpPr>
        <p:spPr>
          <a:xfrm>
            <a:off x="165463" y="3901216"/>
            <a:ext cx="2394857" cy="1384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954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01B63-A13A-4DE8-8F7C-AD47F8CA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1" y="2657682"/>
            <a:ext cx="5372100" cy="360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8F1B6-576D-4F04-9D65-A445DAFF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785731"/>
            <a:ext cx="8239125" cy="60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C5A3F27-A25F-42AC-A4AB-04DBFF61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4" y="691665"/>
            <a:ext cx="8693426" cy="851498"/>
          </a:xfrm>
        </p:spPr>
        <p:txBody>
          <a:bodyPr>
            <a:normAutofit/>
          </a:bodyPr>
          <a:lstStyle/>
          <a:p>
            <a:r>
              <a:rPr lang="en-US" sz="2200" dirty="0"/>
              <a:t>Here is bibliographic record MMSID 999640900001341 with local fields</a:t>
            </a:r>
          </a:p>
          <a:p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4D250-8315-49C1-973D-D45489A49C93}"/>
              </a:ext>
            </a:extLst>
          </p:cNvPr>
          <p:cNvSpPr txBox="1"/>
          <p:nvPr/>
        </p:nvSpPr>
        <p:spPr>
          <a:xfrm>
            <a:off x="5279938" y="1543163"/>
            <a:ext cx="31306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Fields defined as </a:t>
            </a:r>
            <a:r>
              <a:rPr lang="en-US" dirty="0" err="1"/>
              <a:t>local_param</a:t>
            </a:r>
            <a:r>
              <a:rPr lang="en-US" dirty="0"/>
              <a:t> fields are in red squares</a:t>
            </a:r>
            <a:endParaRPr lang="he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20479A-0C03-4996-8ECB-C4245210E41F}"/>
              </a:ext>
            </a:extLst>
          </p:cNvPr>
          <p:cNvSpPr/>
          <p:nvPr/>
        </p:nvSpPr>
        <p:spPr>
          <a:xfrm>
            <a:off x="540234" y="5682588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82C00C-8AAD-443E-9239-88C0488FADA8}"/>
              </a:ext>
            </a:extLst>
          </p:cNvPr>
          <p:cNvSpPr/>
          <p:nvPr/>
        </p:nvSpPr>
        <p:spPr>
          <a:xfrm>
            <a:off x="540234" y="3581239"/>
            <a:ext cx="5299837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E653BA-2071-47E3-82D5-E4FEED3889E5}"/>
              </a:ext>
            </a:extLst>
          </p:cNvPr>
          <p:cNvSpPr/>
          <p:nvPr/>
        </p:nvSpPr>
        <p:spPr>
          <a:xfrm>
            <a:off x="540234" y="2692640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C114FC-1FFD-405E-8577-080B86039C34}"/>
              </a:ext>
            </a:extLst>
          </p:cNvPr>
          <p:cNvSpPr/>
          <p:nvPr/>
        </p:nvSpPr>
        <p:spPr>
          <a:xfrm>
            <a:off x="579993" y="2998145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6E09C-5830-425A-9552-B5094A19B2DA}"/>
              </a:ext>
            </a:extLst>
          </p:cNvPr>
          <p:cNvSpPr/>
          <p:nvPr/>
        </p:nvSpPr>
        <p:spPr>
          <a:xfrm>
            <a:off x="540234" y="3293632"/>
            <a:ext cx="3276392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5F7B7B-E59F-4EAB-AF2A-1ECD0CCF553A}"/>
              </a:ext>
            </a:extLst>
          </p:cNvPr>
          <p:cNvSpPr/>
          <p:nvPr/>
        </p:nvSpPr>
        <p:spPr>
          <a:xfrm>
            <a:off x="540234" y="5429390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06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90A2F-D2FC-46CF-A27C-F7678AFA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179"/>
            <a:ext cx="9144000" cy="2951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C5A3F27-A25F-42AC-A4AB-04DBFF61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4" y="691665"/>
            <a:ext cx="8693426" cy="851498"/>
          </a:xfrm>
        </p:spPr>
        <p:txBody>
          <a:bodyPr>
            <a:normAutofit/>
          </a:bodyPr>
          <a:lstStyle/>
          <a:p>
            <a:r>
              <a:rPr lang="en-US" sz="2200" dirty="0"/>
              <a:t>Here is holdings record ID 22100310020001341 with local fields</a:t>
            </a:r>
          </a:p>
          <a:p>
            <a:endParaRPr 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23782-36D2-41B1-B6C3-8CF34F0E7567}"/>
              </a:ext>
            </a:extLst>
          </p:cNvPr>
          <p:cNvSpPr/>
          <p:nvPr/>
        </p:nvSpPr>
        <p:spPr>
          <a:xfrm>
            <a:off x="213105" y="4270085"/>
            <a:ext cx="8798373" cy="36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4D250-8315-49C1-973D-D45489A49C93}"/>
              </a:ext>
            </a:extLst>
          </p:cNvPr>
          <p:cNvSpPr txBox="1"/>
          <p:nvPr/>
        </p:nvSpPr>
        <p:spPr>
          <a:xfrm>
            <a:off x="5279938" y="1543163"/>
            <a:ext cx="31306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Fields defined as </a:t>
            </a:r>
            <a:r>
              <a:rPr lang="en-US" dirty="0" err="1"/>
              <a:t>local_param</a:t>
            </a:r>
            <a:r>
              <a:rPr lang="en-US" dirty="0"/>
              <a:t> fields are in red squares</a:t>
            </a:r>
            <a:endParaRPr lang="he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20479A-0C03-4996-8ECB-C4245210E41F}"/>
              </a:ext>
            </a:extLst>
          </p:cNvPr>
          <p:cNvSpPr/>
          <p:nvPr/>
        </p:nvSpPr>
        <p:spPr>
          <a:xfrm>
            <a:off x="192163" y="4632965"/>
            <a:ext cx="3438933" cy="27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82C00C-8AAD-443E-9239-88C0488FADA8}"/>
              </a:ext>
            </a:extLst>
          </p:cNvPr>
          <p:cNvSpPr/>
          <p:nvPr/>
        </p:nvSpPr>
        <p:spPr>
          <a:xfrm>
            <a:off x="220394" y="3862683"/>
            <a:ext cx="8791084" cy="4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E653BA-2071-47E3-82D5-E4FEED3889E5}"/>
              </a:ext>
            </a:extLst>
          </p:cNvPr>
          <p:cNvSpPr/>
          <p:nvPr/>
        </p:nvSpPr>
        <p:spPr>
          <a:xfrm>
            <a:off x="220394" y="3590675"/>
            <a:ext cx="6181725" cy="272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65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the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sample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results in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five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C3D280-AE25-4DF6-8C39-ECBA083727D3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six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247F4B-2AA5-44EF-9779-A1128BC798E4}"/>
              </a:ext>
            </a:extLst>
          </p:cNvPr>
          <p:cNvSpPr/>
          <p:nvPr/>
        </p:nvSpPr>
        <p:spPr>
          <a:xfrm>
            <a:off x="165463" y="3901216"/>
            <a:ext cx="2394857" cy="1384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3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23491-4919-4819-A1D2-16A84076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895475"/>
            <a:ext cx="2952750" cy="30670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Here are the bibliographic record </a:t>
            </a:r>
            <a:r>
              <a:rPr lang="en-US" sz="2400" dirty="0" err="1"/>
              <a:t>local_param</a:t>
            </a:r>
            <a:r>
              <a:rPr lang="en-US" sz="2400" dirty="0"/>
              <a:t> fields (shared folder “Bibliographic details)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Here are the holdings record </a:t>
            </a:r>
            <a:r>
              <a:rPr lang="en-US" sz="2400" dirty="0" err="1"/>
              <a:t>local_param</a:t>
            </a:r>
            <a:r>
              <a:rPr lang="en-US" sz="2400" dirty="0"/>
              <a:t> fields (here we are looking in the physical items subject area)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7373D-DDA9-4BE3-9D4E-9E8D00C0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900237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Here is the bibliographic record in analytics with local parameter fields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DCF59-B56F-4E1D-A56F-1C76A792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821"/>
            <a:ext cx="9144000" cy="628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069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/>
          </a:bodyPr>
          <a:lstStyle/>
          <a:p>
            <a:r>
              <a:rPr lang="en-US" sz="2400" dirty="0"/>
              <a:t>Here is the holdings record in analytics with local parameter fields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2D79F-3C3C-4D9D-A41E-2565B312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8719"/>
            <a:ext cx="9144000" cy="10605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85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/>
          </a:bodyPr>
          <a:lstStyle/>
          <a:p>
            <a:r>
              <a:rPr lang="en-US" sz="2400" dirty="0"/>
              <a:t>Here is the bibliographic record in Alma and in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DCF59-B56F-4E1D-A56F-1C76A792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13" y="5029592"/>
            <a:ext cx="9144000" cy="628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CD787-4A6F-4FFE-AD5E-5F6562E5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14" y="1200051"/>
            <a:ext cx="5372100" cy="3609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9ED3E9-47EC-4B09-85E5-8BEFAED11CC2}"/>
              </a:ext>
            </a:extLst>
          </p:cNvPr>
          <p:cNvSpPr/>
          <p:nvPr/>
        </p:nvSpPr>
        <p:spPr>
          <a:xfrm>
            <a:off x="2329277" y="4224957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484EE-6A0B-4451-8E9F-ED48E0BC3E02}"/>
              </a:ext>
            </a:extLst>
          </p:cNvPr>
          <p:cNvSpPr/>
          <p:nvPr/>
        </p:nvSpPr>
        <p:spPr>
          <a:xfrm>
            <a:off x="2329277" y="2123608"/>
            <a:ext cx="5299837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DDE489-D782-4970-B8C4-97CF73F525D6}"/>
              </a:ext>
            </a:extLst>
          </p:cNvPr>
          <p:cNvSpPr/>
          <p:nvPr/>
        </p:nvSpPr>
        <p:spPr>
          <a:xfrm>
            <a:off x="2329277" y="1235009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43A90-76DB-47D8-B402-944E25604C57}"/>
              </a:ext>
            </a:extLst>
          </p:cNvPr>
          <p:cNvSpPr/>
          <p:nvPr/>
        </p:nvSpPr>
        <p:spPr>
          <a:xfrm>
            <a:off x="2369036" y="1540514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A71B0A-49F8-41F4-BB7E-E2AEB58884C1}"/>
              </a:ext>
            </a:extLst>
          </p:cNvPr>
          <p:cNvSpPr/>
          <p:nvPr/>
        </p:nvSpPr>
        <p:spPr>
          <a:xfrm>
            <a:off x="2329277" y="1836001"/>
            <a:ext cx="3276392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97A61-E5FF-4A94-B2E3-A4B404E3E59E}"/>
              </a:ext>
            </a:extLst>
          </p:cNvPr>
          <p:cNvSpPr/>
          <p:nvPr/>
        </p:nvSpPr>
        <p:spPr>
          <a:xfrm>
            <a:off x="2329277" y="3971759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CE5B49-C64F-4DC4-8273-94C4CDCE1F87}"/>
              </a:ext>
            </a:extLst>
          </p:cNvPr>
          <p:cNvCxnSpPr/>
          <p:nvPr/>
        </p:nvCxnSpPr>
        <p:spPr>
          <a:xfrm>
            <a:off x="4943064" y="4224957"/>
            <a:ext cx="2544414" cy="804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C7DDE7-5B7F-4E01-BBDD-D2E7080F7C26}"/>
              </a:ext>
            </a:extLst>
          </p:cNvPr>
          <p:cNvCxnSpPr/>
          <p:nvPr/>
        </p:nvCxnSpPr>
        <p:spPr>
          <a:xfrm>
            <a:off x="6347791" y="2383191"/>
            <a:ext cx="0" cy="2646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476645-8278-40C8-B044-4B56EE729E7B}"/>
              </a:ext>
            </a:extLst>
          </p:cNvPr>
          <p:cNvCxnSpPr>
            <a:cxnSpLocks/>
          </p:cNvCxnSpPr>
          <p:nvPr/>
        </p:nvCxnSpPr>
        <p:spPr>
          <a:xfrm flipH="1">
            <a:off x="4943065" y="1955270"/>
            <a:ext cx="1104484" cy="322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8719E1-AD5B-4773-A473-3B4D9C4410F8}"/>
              </a:ext>
            </a:extLst>
          </p:cNvPr>
          <p:cNvCxnSpPr/>
          <p:nvPr/>
        </p:nvCxnSpPr>
        <p:spPr>
          <a:xfrm>
            <a:off x="5605669" y="1955270"/>
            <a:ext cx="4418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BA73BB-FB55-4117-A641-1B58A261BC1F}"/>
              </a:ext>
            </a:extLst>
          </p:cNvPr>
          <p:cNvCxnSpPr>
            <a:cxnSpLocks/>
          </p:cNvCxnSpPr>
          <p:nvPr/>
        </p:nvCxnSpPr>
        <p:spPr>
          <a:xfrm>
            <a:off x="1863526" y="1512490"/>
            <a:ext cx="632029" cy="3683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90D06C-A1F2-4544-B83F-D85A12182874}"/>
              </a:ext>
            </a:extLst>
          </p:cNvPr>
          <p:cNvCxnSpPr/>
          <p:nvPr/>
        </p:nvCxnSpPr>
        <p:spPr>
          <a:xfrm>
            <a:off x="1863526" y="1537253"/>
            <a:ext cx="4418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5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3"/>
            <a:ext cx="9011478" cy="797900"/>
          </a:xfrm>
        </p:spPr>
        <p:txBody>
          <a:bodyPr>
            <a:normAutofit/>
          </a:bodyPr>
          <a:lstStyle/>
          <a:p>
            <a:r>
              <a:rPr lang="en-US" sz="2400" dirty="0"/>
              <a:t>Here is the holdings record in Alma and in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2D79F-3C3C-4D9D-A41E-2565B312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13" y="5028269"/>
            <a:ext cx="9144000" cy="1060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9C6F9-BE25-46F2-B2BC-DBBB0775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54"/>
            <a:ext cx="9144000" cy="2951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866620-A701-40FD-8B21-C46804060950}"/>
              </a:ext>
            </a:extLst>
          </p:cNvPr>
          <p:cNvSpPr/>
          <p:nvPr/>
        </p:nvSpPr>
        <p:spPr>
          <a:xfrm>
            <a:off x="213105" y="3806260"/>
            <a:ext cx="8798373" cy="36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303B9-DA9D-4851-9C90-6D0307284BE3}"/>
              </a:ext>
            </a:extLst>
          </p:cNvPr>
          <p:cNvSpPr/>
          <p:nvPr/>
        </p:nvSpPr>
        <p:spPr>
          <a:xfrm>
            <a:off x="192163" y="4169140"/>
            <a:ext cx="3438933" cy="27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40622-873A-4B1A-AD48-A41B30669E63}"/>
              </a:ext>
            </a:extLst>
          </p:cNvPr>
          <p:cNvSpPr/>
          <p:nvPr/>
        </p:nvSpPr>
        <p:spPr>
          <a:xfrm>
            <a:off x="220394" y="3398858"/>
            <a:ext cx="8791084" cy="4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B7D59-3C4A-4AF4-9DC2-171E179E26A2}"/>
              </a:ext>
            </a:extLst>
          </p:cNvPr>
          <p:cNvSpPr/>
          <p:nvPr/>
        </p:nvSpPr>
        <p:spPr>
          <a:xfrm>
            <a:off x="220394" y="3126850"/>
            <a:ext cx="6181725" cy="272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6B8EBA-5536-4303-A7FB-AD70D5F9B04C}"/>
              </a:ext>
            </a:extLst>
          </p:cNvPr>
          <p:cNvCxnSpPr>
            <a:stCxn id="9" idx="3"/>
          </p:cNvCxnSpPr>
          <p:nvPr/>
        </p:nvCxnSpPr>
        <p:spPr>
          <a:xfrm>
            <a:off x="3631096" y="4305068"/>
            <a:ext cx="4386469" cy="850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1D7230-85EB-48C9-8FE1-530C9220CD0E}"/>
              </a:ext>
            </a:extLst>
          </p:cNvPr>
          <p:cNvCxnSpPr>
            <a:cxnSpLocks/>
          </p:cNvCxnSpPr>
          <p:nvPr/>
        </p:nvCxnSpPr>
        <p:spPr>
          <a:xfrm>
            <a:off x="4684643" y="3213645"/>
            <a:ext cx="92106" cy="1814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8A86B1-47EB-4F77-BA95-3760BE4973A2}"/>
              </a:ext>
            </a:extLst>
          </p:cNvPr>
          <p:cNvCxnSpPr>
            <a:cxnSpLocks/>
          </p:cNvCxnSpPr>
          <p:nvPr/>
        </p:nvCxnSpPr>
        <p:spPr>
          <a:xfrm>
            <a:off x="6448172" y="4027434"/>
            <a:ext cx="46053" cy="1395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56B26A-74B7-4C5D-93B7-28C044AB22C8}"/>
              </a:ext>
            </a:extLst>
          </p:cNvPr>
          <p:cNvCxnSpPr/>
          <p:nvPr/>
        </p:nvCxnSpPr>
        <p:spPr>
          <a:xfrm flipH="1">
            <a:off x="2772358" y="3670180"/>
            <a:ext cx="480721" cy="1752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5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the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sample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results in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five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C3D280-AE25-4DF6-8C39-ECBA083727D3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six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2A581-197C-44D3-9FD7-36349EB13470}"/>
              </a:ext>
            </a:extLst>
          </p:cNvPr>
          <p:cNvSpPr/>
          <p:nvPr/>
        </p:nvSpPr>
        <p:spPr>
          <a:xfrm>
            <a:off x="165463" y="3901216"/>
            <a:ext cx="2394857" cy="1384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31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62" y="739352"/>
            <a:ext cx="9011478" cy="5369899"/>
          </a:xfrm>
        </p:spPr>
        <p:txBody>
          <a:bodyPr>
            <a:normAutofit/>
          </a:bodyPr>
          <a:lstStyle/>
          <a:p>
            <a:r>
              <a:rPr lang="en-US" sz="2400" dirty="0"/>
              <a:t>Note: In the examples used here the local fields were “sent to” analytics without the subfield delimiters.</a:t>
            </a:r>
          </a:p>
          <a:p>
            <a:r>
              <a:rPr lang="en-US" sz="2400" dirty="0"/>
              <a:t>It is also possible to include the subfield delimiters the analytics local fields.</a:t>
            </a:r>
          </a:p>
          <a:p>
            <a:r>
              <a:rPr lang="en-US" sz="2400" dirty="0"/>
              <a:t>This can be done by specifying to Ex Libris support, via a salesforce case, that this is desired.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3854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addition to the many bibliographic and holdings fields which are already included in Alma Analytics it is possible to also add:</a:t>
            </a:r>
          </a:p>
          <a:p>
            <a:pPr lvl="1"/>
            <a:r>
              <a:rPr lang="en-US" dirty="0"/>
              <a:t>Up to ten additional fields to the “Bibliographic Details” folder</a:t>
            </a:r>
          </a:p>
          <a:p>
            <a:pPr lvl="1"/>
            <a:r>
              <a:rPr lang="en-US" dirty="0"/>
              <a:t>Up to ten additional fields to the “Holding Details” folder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The fields which the institution adds to the “Bibliographic Details” and / or “Holding Details” folder are called “</a:t>
            </a:r>
            <a:r>
              <a:rPr lang="en-US" sz="2400" dirty="0" err="1"/>
              <a:t>local_param</a:t>
            </a:r>
            <a:r>
              <a:rPr lang="en-US" sz="2400" dirty="0"/>
              <a:t>” fields.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These </a:t>
            </a:r>
            <a:r>
              <a:rPr lang="en-US" sz="2400" dirty="0" err="1"/>
              <a:t>local_param</a:t>
            </a:r>
            <a:r>
              <a:rPr lang="en-US" sz="2400" dirty="0"/>
              <a:t> fields </a:t>
            </a:r>
            <a:r>
              <a:rPr lang="en-US" sz="2400" b="1" dirty="0">
                <a:solidFill>
                  <a:srgbClr val="FF0000"/>
                </a:solidFill>
              </a:rPr>
              <a:t>do not have to include a “9” </a:t>
            </a:r>
            <a:r>
              <a:rPr lang="en-US" sz="2400" dirty="0"/>
              <a:t>in any of the positions.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3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Defining the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sample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results in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five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8B315F-2944-421D-B9F5-84EF18BD73C4}"/>
              </a:ext>
            </a:extLst>
          </p:cNvPr>
          <p:cNvSpPr/>
          <p:nvPr/>
        </p:nvSpPr>
        <p:spPr>
          <a:xfrm>
            <a:off x="165463" y="3901216"/>
            <a:ext cx="2394857" cy="1384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29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2923304"/>
          </a:xfrm>
        </p:spPr>
        <p:txBody>
          <a:bodyPr>
            <a:normAutofit/>
          </a:bodyPr>
          <a:lstStyle/>
          <a:p>
            <a:r>
              <a:rPr lang="en-US" sz="2400" dirty="0"/>
              <a:t>In order for your institution to have the </a:t>
            </a:r>
            <a:r>
              <a:rPr lang="en-US" sz="2400" dirty="0" err="1"/>
              <a:t>local_param</a:t>
            </a:r>
            <a:r>
              <a:rPr lang="en-US" sz="2400" dirty="0"/>
              <a:t> fields you must open a Sales Force Case and request from support to add the fields.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9C80E-AFE5-437B-A95C-6DCBE4E6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2214255"/>
            <a:ext cx="8762873" cy="1861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452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910733"/>
          </a:xfrm>
        </p:spPr>
        <p:txBody>
          <a:bodyPr>
            <a:normAutofit/>
          </a:bodyPr>
          <a:lstStyle/>
          <a:p>
            <a:r>
              <a:rPr lang="en-US" sz="2400" dirty="0"/>
              <a:t>As we can see in this example, some of the fields do have a “9” and some of the fields do not have a “9”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BF2CA-F571-444D-843E-3C9D2EEC2A5C}"/>
              </a:ext>
            </a:extLst>
          </p:cNvPr>
          <p:cNvSpPr txBox="1"/>
          <p:nvPr/>
        </p:nvSpPr>
        <p:spPr>
          <a:xfrm>
            <a:off x="679269" y="2177143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Dear Alma support:</a:t>
            </a:r>
          </a:p>
          <a:p>
            <a:r>
              <a:rPr lang="en-US" dirty="0"/>
              <a:t>Please add </a:t>
            </a:r>
            <a:r>
              <a:rPr lang="en-US" dirty="0" err="1"/>
              <a:t>local_param</a:t>
            </a:r>
            <a:r>
              <a:rPr lang="en-US" dirty="0"/>
              <a:t> fields to analytics for my institution as follows:</a:t>
            </a:r>
          </a:p>
          <a:p>
            <a:r>
              <a:rPr lang="en-US" dirty="0"/>
              <a:t>Bibliographic fields: 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01,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40,145,222,613,213</a:t>
            </a:r>
          </a:p>
          <a:p>
            <a:r>
              <a:rPr lang="en-US" dirty="0"/>
              <a:t>Holding: fields: 123,456,780,613,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24,326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23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57909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the next two slides we will see that the following has been defined for this specific institution:</a:t>
            </a:r>
          </a:p>
          <a:p>
            <a:endParaRPr lang="en-US" sz="2400" dirty="0"/>
          </a:p>
          <a:p>
            <a:r>
              <a:rPr lang="en-US" sz="2400" dirty="0"/>
              <a:t>Local Bibliographic fields for analytics:</a:t>
            </a:r>
          </a:p>
          <a:p>
            <a:pPr lvl="1"/>
            <a:r>
              <a:rPr lang="en-US" sz="2000" dirty="0"/>
              <a:t>Local_parameter_1 932</a:t>
            </a:r>
          </a:p>
          <a:p>
            <a:pPr lvl="1"/>
            <a:r>
              <a:rPr lang="en-US" sz="2000" dirty="0"/>
              <a:t>Local_parameter_2 938</a:t>
            </a:r>
          </a:p>
          <a:p>
            <a:pPr lvl="1"/>
            <a:r>
              <a:rPr lang="en-US" sz="2000" dirty="0"/>
              <a:t>Local_parameter_3 940</a:t>
            </a:r>
          </a:p>
          <a:p>
            <a:pPr lvl="1"/>
            <a:r>
              <a:rPr lang="en-US" sz="2000" dirty="0"/>
              <a:t>Local_parameter_4 982</a:t>
            </a:r>
          </a:p>
          <a:p>
            <a:pPr lvl="1"/>
            <a:r>
              <a:rPr lang="en-US" sz="2000" dirty="0"/>
              <a:t>Local_parameter_5 984</a:t>
            </a:r>
          </a:p>
          <a:p>
            <a:pPr lvl="1"/>
            <a:r>
              <a:rPr lang="en-US" sz="2000" dirty="0"/>
              <a:t>Local_parameter_6 927</a:t>
            </a:r>
          </a:p>
          <a:p>
            <a:pPr lvl="1"/>
            <a:r>
              <a:rPr lang="en-US" sz="2000" dirty="0"/>
              <a:t>Local_parameter_7 981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Local Holdings fields for analytics</a:t>
            </a:r>
          </a:p>
          <a:p>
            <a:pPr lvl="1"/>
            <a:r>
              <a:rPr lang="en-US" sz="2000" dirty="0"/>
              <a:t>Local_parameter_1 866</a:t>
            </a:r>
          </a:p>
          <a:p>
            <a:pPr lvl="1"/>
            <a:r>
              <a:rPr lang="en-US" sz="2000" dirty="0"/>
              <a:t>Local_parameter_2 852</a:t>
            </a:r>
          </a:p>
          <a:p>
            <a:pPr lvl="1"/>
            <a:r>
              <a:rPr lang="en-US" sz="2000" dirty="0"/>
              <a:t>Local_parameter_3 970</a:t>
            </a:r>
          </a:p>
          <a:p>
            <a:pPr lvl="1"/>
            <a:r>
              <a:rPr lang="en-US" sz="2000" dirty="0"/>
              <a:t>Local_parameter_4 971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9107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 Libris makes the appropriate definitions in code table ‘Local Parameters for Reports’ and runs appropriate indexing. 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Bibliographic</a:t>
            </a:r>
            <a:r>
              <a:rPr lang="en-US" sz="2400" dirty="0"/>
              <a:t> fields: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4A269-47C6-4321-90E2-031AF31B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96"/>
            <a:ext cx="9144000" cy="37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9107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 Libris makes the appropriate definitions in code table ‘Holding Local Parameters for Reports’ and runs appropriate indexing. 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Holdings</a:t>
            </a:r>
            <a:r>
              <a:rPr lang="en-US" sz="2400" dirty="0"/>
              <a:t> fields: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A9DF9-54E0-4791-80FA-4B0A40E5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290"/>
            <a:ext cx="9144000" cy="37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7130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9588</TotalTime>
  <Words>650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Including local parameter fields (local fields) in Alma Analytics</vt:lpstr>
      <vt:lpstr>Contents</vt:lpstr>
      <vt:lpstr>Introduction</vt:lpstr>
      <vt:lpstr>Contents</vt:lpstr>
      <vt:lpstr>Defining the fields</vt:lpstr>
      <vt:lpstr>Defining the fields</vt:lpstr>
      <vt:lpstr>Defining the fields</vt:lpstr>
      <vt:lpstr>Defining the fields</vt:lpstr>
      <vt:lpstr>Defining the fields</vt:lpstr>
      <vt:lpstr>Contents</vt:lpstr>
      <vt:lpstr>The sample records</vt:lpstr>
      <vt:lpstr>The sample records</vt:lpstr>
      <vt:lpstr>Contents</vt:lpstr>
      <vt:lpstr>The results in analytics</vt:lpstr>
      <vt:lpstr>The results in analytics</vt:lpstr>
      <vt:lpstr>The results in analytics</vt:lpstr>
      <vt:lpstr>The results in analytics</vt:lpstr>
      <vt:lpstr>The results in analytics</vt:lpstr>
      <vt:lpstr>The results in analytics</vt:lpstr>
      <vt:lpstr>The results in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565</cp:revision>
  <cp:lastPrinted>2015-10-14T02:56:41Z</cp:lastPrinted>
  <dcterms:created xsi:type="dcterms:W3CDTF">2015-04-14T20:14:13Z</dcterms:created>
  <dcterms:modified xsi:type="dcterms:W3CDTF">2021-03-02T11:18:08Z</dcterms:modified>
</cp:coreProperties>
</file>