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39"/>
  </p:notesMasterIdLst>
  <p:handoutMasterIdLst>
    <p:handoutMasterId r:id="rId40"/>
  </p:handoutMasterIdLst>
  <p:sldIdLst>
    <p:sldId id="799" r:id="rId8"/>
    <p:sldId id="827" r:id="rId9"/>
    <p:sldId id="646" r:id="rId10"/>
    <p:sldId id="831" r:id="rId11"/>
    <p:sldId id="791" r:id="rId12"/>
    <p:sldId id="836" r:id="rId13"/>
    <p:sldId id="837" r:id="rId14"/>
    <p:sldId id="838" r:id="rId15"/>
    <p:sldId id="839" r:id="rId16"/>
    <p:sldId id="840" r:id="rId17"/>
    <p:sldId id="832" r:id="rId18"/>
    <p:sldId id="813" r:id="rId19"/>
    <p:sldId id="842" r:id="rId20"/>
    <p:sldId id="843" r:id="rId21"/>
    <p:sldId id="848" r:id="rId22"/>
    <p:sldId id="858" r:id="rId23"/>
    <p:sldId id="841" r:id="rId24"/>
    <p:sldId id="844" r:id="rId25"/>
    <p:sldId id="845" r:id="rId26"/>
    <p:sldId id="846" r:id="rId27"/>
    <p:sldId id="847" r:id="rId28"/>
    <p:sldId id="859" r:id="rId29"/>
    <p:sldId id="849" r:id="rId30"/>
    <p:sldId id="854" r:id="rId31"/>
    <p:sldId id="855" r:id="rId32"/>
    <p:sldId id="850" r:id="rId33"/>
    <p:sldId id="856" r:id="rId34"/>
    <p:sldId id="851" r:id="rId35"/>
    <p:sldId id="852" r:id="rId36"/>
    <p:sldId id="857" r:id="rId37"/>
    <p:sldId id="853" r:id="rId38"/>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00" autoAdjust="0"/>
    <p:restoredTop sz="94605" autoAdjust="0"/>
  </p:normalViewPr>
  <p:slideViewPr>
    <p:cSldViewPr snapToGrid="0" showGuides="1">
      <p:cViewPr varScale="1">
        <p:scale>
          <a:sx n="110" d="100"/>
          <a:sy n="110" d="100"/>
        </p:scale>
        <p:origin x="1446" y="108"/>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74"/>
    </p:cViewPr>
  </p:sorterViewPr>
  <p:notesViewPr>
    <p:cSldViewPr snapToGrid="0">
      <p:cViewPr varScale="1">
        <p:scale>
          <a:sx n="88" d="100"/>
          <a:sy n="88" d="100"/>
        </p:scale>
        <p:origin x="-3870" y="-12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r>
              <a:rPr lang="en-GB" dirty="0"/>
              <a:t>Scenario Number 03 - ECU Appendix B - Acquisition Requests (Scheduled for December 2015)</a:t>
            </a:r>
            <a:endParaRPr lang="en-US" dirty="0"/>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defRPr sz="1200"/>
            </a:lvl1pPr>
          </a:lstStyle>
          <a:p>
            <a:fld id="{BD5F226F-8ED5-495D-A17F-2CD75E10BF0C}" type="datetimeFigureOut">
              <a:rPr lang="en-US" smtClean="0"/>
              <a:t>06-Nov-18</a:t>
            </a:fld>
            <a:endParaRPr lang="en-US" dirty="0"/>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r>
              <a:rPr lang="en-GB" dirty="0"/>
              <a:t>Scenario Number 03 - ECU Appendix B - Acquisition Requests (Scheduled for December 2015)</a:t>
            </a:r>
            <a:endParaRPr lang="en-US" dirty="0"/>
          </a:p>
        </p:txBody>
      </p:sp>
      <p:sp>
        <p:nvSpPr>
          <p:cNvPr id="3" name="מציין מיקום של תאריך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5642BA45-5BA8-4098-BC1A-EE8A5C9DAADA}" type="datetimeFigureOut">
              <a:rPr lang="en-US" smtClean="0"/>
              <a:t>06-Nov-18</a:t>
            </a:fld>
            <a:endParaRPr lang="en-US" dirty="0"/>
          </a:p>
        </p:txBody>
      </p:sp>
      <p:sp>
        <p:nvSpPr>
          <p:cNvPr id="4" name="מציין מיקום של תמונת שקופית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7.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5.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6.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9325959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610144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1</a:t>
            </a:r>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2</a:t>
            </a:r>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3</a:t>
            </a:r>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4</a:t>
            </a:r>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815819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93904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E954D600-F5E1-4236-AEC0-BA8D049BEECB}"/>
              </a:ext>
            </a:extLst>
          </p:cNvPr>
          <p:cNvPicPr>
            <a:picLocks noChangeAspect="1"/>
          </p:cNvPicPr>
          <p:nvPr userDrawn="1"/>
        </p:nvPicPr>
        <p:blipFill>
          <a:blip r:embed="rId2"/>
          <a:stretch>
            <a:fillRect/>
          </a:stretch>
        </p:blipFill>
        <p:spPr>
          <a:xfrm>
            <a:off x="-8947" y="6588361"/>
            <a:ext cx="2895600" cy="266700"/>
          </a:xfrm>
          <a:prstGeom prst="rect">
            <a:avLst/>
          </a:prstGeom>
        </p:spPr>
      </p:pic>
      <p:pic>
        <p:nvPicPr>
          <p:cNvPr id="5" name="Picture 4">
            <a:extLst>
              <a:ext uri="{FF2B5EF4-FFF2-40B4-BE49-F238E27FC236}">
                <a16:creationId xmlns:a16="http://schemas.microsoft.com/office/drawing/2014/main" id="{FC381390-FBF6-429E-867C-2E33C0A7356F}"/>
              </a:ext>
            </a:extLst>
          </p:cNvPr>
          <p:cNvPicPr>
            <a:picLocks noChangeAspect="1"/>
          </p:cNvPicPr>
          <p:nvPr userDrawn="1"/>
        </p:nvPicPr>
        <p:blipFill>
          <a:blip r:embed="rId2"/>
          <a:stretch>
            <a:fillRect/>
          </a:stretch>
        </p:blipFill>
        <p:spPr>
          <a:xfrm>
            <a:off x="6269091" y="6588361"/>
            <a:ext cx="2895600" cy="266700"/>
          </a:xfrm>
          <a:prstGeom prst="rect">
            <a:avLst/>
          </a:prstGeom>
        </p:spPr>
      </p:pic>
      <p:pic>
        <p:nvPicPr>
          <p:cNvPr id="9" name="Picture 8">
            <a:extLst>
              <a:ext uri="{FF2B5EF4-FFF2-40B4-BE49-F238E27FC236}">
                <a16:creationId xmlns:a16="http://schemas.microsoft.com/office/drawing/2014/main" id="{49DE3F7E-679B-409E-9582-0885997F7F98}"/>
              </a:ext>
            </a:extLst>
          </p:cNvPr>
          <p:cNvPicPr>
            <a:picLocks noChangeAspect="1"/>
          </p:cNvPicPr>
          <p:nvPr userDrawn="1"/>
        </p:nvPicPr>
        <p:blipFill>
          <a:blip r:embed="rId3"/>
          <a:stretch>
            <a:fillRect/>
          </a:stretch>
        </p:blipFill>
        <p:spPr>
          <a:xfrm>
            <a:off x="8223479" y="6460104"/>
            <a:ext cx="495300" cy="114300"/>
          </a:xfrm>
          <a:prstGeom prst="rect">
            <a:avLst/>
          </a:prstGeom>
        </p:spPr>
      </p:pic>
    </p:spTree>
    <p:extLst>
      <p:ext uri="{BB962C8B-B14F-4D97-AF65-F5344CB8AC3E}">
        <p14:creationId xmlns:p14="http://schemas.microsoft.com/office/powerpoint/2010/main" val="34639998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3940971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357284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289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00252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91805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4150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760746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60775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85775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205494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981230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269314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4361"/>
            <a:ext cx="9180512" cy="6862361"/>
          </a:xfrm>
          <a:prstGeom prst="rect">
            <a:avLst/>
          </a:prstGeom>
        </p:spPr>
      </p:pic>
      <p:sp>
        <p:nvSpPr>
          <p:cNvPr id="52" name="Title 1"/>
          <p:cNvSpPr>
            <a:spLocks noGrp="1"/>
          </p:cNvSpPr>
          <p:nvPr>
            <p:ph type="ctrTitle" hasCustomPrompt="1"/>
          </p:nvPr>
        </p:nvSpPr>
        <p:spPr>
          <a:xfrm>
            <a:off x="535709" y="3618964"/>
            <a:ext cx="6326909" cy="959433"/>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4677139"/>
            <a:ext cx="6326909" cy="63784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717" y="5637246"/>
            <a:ext cx="1187624" cy="659215"/>
          </a:xfrm>
          <a:prstGeom prst="rect">
            <a:avLst/>
          </a:prstGeom>
        </p:spPr>
      </p:pic>
    </p:spTree>
    <p:extLst>
      <p:ext uri="{BB962C8B-B14F-4D97-AF65-F5344CB8AC3E}">
        <p14:creationId xmlns:p14="http://schemas.microsoft.com/office/powerpoint/2010/main" val="26968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Tree>
    <p:extLst>
      <p:ext uri="{BB962C8B-B14F-4D97-AF65-F5344CB8AC3E}">
        <p14:creationId xmlns:p14="http://schemas.microsoft.com/office/powerpoint/2010/main" val="1976545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60982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430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36145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851000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802513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113860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799342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34776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a:t>AGENDA</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Tree>
    <p:extLst>
      <p:ext uri="{BB962C8B-B14F-4D97-AF65-F5344CB8AC3E}">
        <p14:creationId xmlns:p14="http://schemas.microsoft.com/office/powerpoint/2010/main" val="1701444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86414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2714972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366822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9585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210271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368872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4" r:id="rId39"/>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30Fulfillment/080Configuring_Fulfillment/100Discovery_Interface_Display_Logic#Configuring_Holdings_Display_Labels" TargetMode="External"/><Relationship Id="rId2" Type="http://schemas.openxmlformats.org/officeDocument/2006/relationships/hyperlink" Target="https://knowledge.exlibrisgroup.com/Alma/Product_Documentation/010Alma_Online_Help_(English)/060Alma-Primo_Integration/060Configuring_Alma_Delivery_System/020The_Primo_Get_It_Tab"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D1FC8-0403-4322-8746-2486C3676920}"/>
              </a:ext>
            </a:extLst>
          </p:cNvPr>
          <p:cNvSpPr>
            <a:spLocks noGrp="1"/>
          </p:cNvSpPr>
          <p:nvPr>
            <p:ph type="ctrTitle"/>
          </p:nvPr>
        </p:nvSpPr>
        <p:spPr/>
        <p:txBody>
          <a:bodyPr/>
          <a:lstStyle/>
          <a:p>
            <a:r>
              <a:rPr lang="en-US" dirty="0"/>
              <a:t>Displaying holdings record fields in the Primo Get It locations</a:t>
            </a:r>
          </a:p>
        </p:txBody>
      </p:sp>
      <p:sp>
        <p:nvSpPr>
          <p:cNvPr id="5" name="Subtitle 4">
            <a:extLst>
              <a:ext uri="{FF2B5EF4-FFF2-40B4-BE49-F238E27FC236}">
                <a16:creationId xmlns:a16="http://schemas.microsoft.com/office/drawing/2014/main" id="{59375297-E68A-4CB9-A796-9469E0C22AA4}"/>
              </a:ext>
            </a:extLst>
          </p:cNvPr>
          <p:cNvSpPr>
            <a:spLocks noGrp="1"/>
          </p:cNvSpPr>
          <p:nvPr>
            <p:ph type="subTitle" idx="1"/>
          </p:nvPr>
        </p:nvSpPr>
        <p:spPr/>
        <p:txBody>
          <a:bodyPr/>
          <a:lstStyle/>
          <a:p>
            <a:pPr>
              <a:defRPr/>
            </a:pPr>
            <a:r>
              <a:rPr lang="en-US" dirty="0"/>
              <a:t>Yoel Kortick.  Senior Librarian</a:t>
            </a:r>
          </a:p>
        </p:txBody>
      </p:sp>
    </p:spTree>
    <p:extLst>
      <p:ext uri="{BB962C8B-B14F-4D97-AF65-F5344CB8AC3E}">
        <p14:creationId xmlns:p14="http://schemas.microsoft.com/office/powerpoint/2010/main" val="218215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configuration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pic>
        <p:nvPicPr>
          <p:cNvPr id="7" name="Picture 6">
            <a:extLst>
              <a:ext uri="{FF2B5EF4-FFF2-40B4-BE49-F238E27FC236}">
                <a16:creationId xmlns:a16="http://schemas.microsoft.com/office/drawing/2014/main" id="{004C09D1-B84D-4BF6-A9C3-89117D603799}"/>
              </a:ext>
            </a:extLst>
          </p:cNvPr>
          <p:cNvPicPr>
            <a:picLocks noChangeAspect="1"/>
          </p:cNvPicPr>
          <p:nvPr/>
        </p:nvPicPr>
        <p:blipFill>
          <a:blip r:embed="rId2"/>
          <a:stretch>
            <a:fillRect/>
          </a:stretch>
        </p:blipFill>
        <p:spPr>
          <a:xfrm>
            <a:off x="285862" y="1156147"/>
            <a:ext cx="8538449" cy="5387453"/>
          </a:xfrm>
          <a:prstGeom prst="rect">
            <a:avLst/>
          </a:prstGeom>
          <a:ln>
            <a:solidFill>
              <a:schemeClr val="accent1"/>
            </a:solidFill>
          </a:ln>
        </p:spPr>
      </p:pic>
      <p:sp>
        <p:nvSpPr>
          <p:cNvPr id="8" name="TextBox 7">
            <a:extLst>
              <a:ext uri="{FF2B5EF4-FFF2-40B4-BE49-F238E27FC236}">
                <a16:creationId xmlns:a16="http://schemas.microsoft.com/office/drawing/2014/main" id="{8DCBF681-A7A4-47E4-9A0D-38AEA82E40E0}"/>
              </a:ext>
            </a:extLst>
          </p:cNvPr>
          <p:cNvSpPr txBox="1"/>
          <p:nvPr/>
        </p:nvSpPr>
        <p:spPr>
          <a:xfrm>
            <a:off x="1889760" y="722811"/>
            <a:ext cx="5320937" cy="369332"/>
          </a:xfrm>
          <a:prstGeom prst="rect">
            <a:avLst/>
          </a:prstGeom>
          <a:noFill/>
        </p:spPr>
        <p:txBody>
          <a:bodyPr wrap="square" rtlCol="1">
            <a:spAutoFit/>
          </a:bodyPr>
          <a:lstStyle/>
          <a:p>
            <a:pPr algn="ctr"/>
            <a:r>
              <a:rPr lang="en-US" dirty="0"/>
              <a:t>Holdings Display Configuration</a:t>
            </a:r>
            <a:endParaRPr lang="he-IL" dirty="0"/>
          </a:p>
        </p:txBody>
      </p:sp>
    </p:spTree>
    <p:extLst>
      <p:ext uri="{BB962C8B-B14F-4D97-AF65-F5344CB8AC3E}">
        <p14:creationId xmlns:p14="http://schemas.microsoft.com/office/powerpoint/2010/main" val="400690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graphicFrame>
        <p:nvGraphicFramePr>
          <p:cNvPr id="7" name="Table 6">
            <a:extLst>
              <a:ext uri="{FF2B5EF4-FFF2-40B4-BE49-F238E27FC236}">
                <a16:creationId xmlns:a16="http://schemas.microsoft.com/office/drawing/2014/main" id="{1BC27188-6B42-4602-91C9-36F8ABC524EA}"/>
              </a:ext>
            </a:extLst>
          </p:cNvPr>
          <p:cNvGraphicFramePr>
            <a:graphicFrameLocks noGrp="1"/>
          </p:cNvGraphicFramePr>
          <p:nvPr>
            <p:extLst>
              <p:ext uri="{D42A27DB-BD31-4B8C-83A1-F6EECF244321}">
                <p14:modId xmlns:p14="http://schemas.microsoft.com/office/powerpoint/2010/main" val="1422645613"/>
              </p:ext>
            </p:extLst>
          </p:nvPr>
        </p:nvGraphicFramePr>
        <p:xfrm>
          <a:off x="339635" y="996405"/>
          <a:ext cx="8577942" cy="3840480"/>
        </p:xfrm>
        <a:graphic>
          <a:graphicData uri="http://schemas.openxmlformats.org/drawingml/2006/table">
            <a:tbl>
              <a:tblPr firstRow="1" bandRow="1">
                <a:tableStyleId>{5C22544A-7EE6-4342-B048-85BDC9FD1C3A}</a:tableStyleId>
              </a:tblPr>
              <a:tblGrid>
                <a:gridCol w="757645">
                  <a:extLst>
                    <a:ext uri="{9D8B030D-6E8A-4147-A177-3AD203B41FA5}">
                      <a16:colId xmlns:a16="http://schemas.microsoft.com/office/drawing/2014/main" val="1056406039"/>
                    </a:ext>
                  </a:extLst>
                </a:gridCol>
                <a:gridCol w="7820297">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Introduction</a:t>
                      </a:r>
                      <a:endParaRPr lang="he-IL" b="0" dirty="0">
                        <a:solidFill>
                          <a:schemeClr val="tx1"/>
                        </a:solidFill>
                      </a:endParaRPr>
                    </a:p>
                    <a:p>
                      <a:pPr algn="l" rtl="0"/>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configuration</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III</a:t>
                      </a:r>
                      <a:endParaRPr lang="he-I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Sample holdings records and their appearance in Primo – Example One</a:t>
                      </a:r>
                      <a:endParaRPr lang="he-IL" b="1"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IV</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Two</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r>
                        <a:rPr lang="en-US" dirty="0">
                          <a:solidFill>
                            <a:schemeClr val="tx1"/>
                          </a:solidFill>
                        </a:rPr>
                        <a:t>V</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Three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bl>
          </a:graphicData>
        </a:graphic>
      </p:graphicFrame>
    </p:spTree>
    <p:extLst>
      <p:ext uri="{BB962C8B-B14F-4D97-AF65-F5344CB8AC3E}">
        <p14:creationId xmlns:p14="http://schemas.microsoft.com/office/powerpoint/2010/main" val="86254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one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865815"/>
            <a:ext cx="8693426" cy="10761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Here is the holdings record for title "</a:t>
            </a:r>
            <a:r>
              <a:rPr lang="en-US" sz="1800" dirty="0" err="1"/>
              <a:t>Yŏsŏnghak</a:t>
            </a:r>
            <a:r>
              <a:rPr lang="en-US" sz="1800" dirty="0"/>
              <a:t> </a:t>
            </a:r>
            <a:r>
              <a:rPr lang="en-US" sz="1800" dirty="0" err="1"/>
              <a:t>yŏn'gu</a:t>
            </a:r>
            <a:r>
              <a:rPr lang="en-US" sz="1800" dirty="0"/>
              <a:t> = Journal of women's studies".</a:t>
            </a:r>
          </a:p>
          <a:p>
            <a:r>
              <a:rPr lang="en-US" sz="1800" dirty="0"/>
              <a:t>It contains field 866, which is defined as "Textual Holdings - Basic Bibliographic Unit"</a:t>
            </a:r>
          </a:p>
          <a:p>
            <a:endParaRPr lang="en-US" sz="1800" dirty="0"/>
          </a:p>
        </p:txBody>
      </p:sp>
      <p:pic>
        <p:nvPicPr>
          <p:cNvPr id="3" name="Picture 2">
            <a:extLst>
              <a:ext uri="{FF2B5EF4-FFF2-40B4-BE49-F238E27FC236}">
                <a16:creationId xmlns:a16="http://schemas.microsoft.com/office/drawing/2014/main" id="{037368CD-85DD-4E2B-828F-4D38A2201AC8}"/>
              </a:ext>
            </a:extLst>
          </p:cNvPr>
          <p:cNvPicPr>
            <a:picLocks noChangeAspect="1"/>
          </p:cNvPicPr>
          <p:nvPr/>
        </p:nvPicPr>
        <p:blipFill>
          <a:blip r:embed="rId2"/>
          <a:stretch>
            <a:fillRect/>
          </a:stretch>
        </p:blipFill>
        <p:spPr>
          <a:xfrm>
            <a:off x="1820735" y="1942011"/>
            <a:ext cx="5272823" cy="4394019"/>
          </a:xfrm>
          <a:prstGeom prst="rect">
            <a:avLst/>
          </a:prstGeom>
          <a:ln>
            <a:solidFill>
              <a:schemeClr val="accent1"/>
            </a:solidFill>
          </a:ln>
        </p:spPr>
      </p:pic>
    </p:spTree>
    <p:extLst>
      <p:ext uri="{BB962C8B-B14F-4D97-AF65-F5344CB8AC3E}">
        <p14:creationId xmlns:p14="http://schemas.microsoft.com/office/powerpoint/2010/main" val="68963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one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865815"/>
            <a:ext cx="8693426" cy="10761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In Primo we click the availability link </a:t>
            </a:r>
          </a:p>
          <a:p>
            <a:endParaRPr lang="en-US" sz="1800" dirty="0"/>
          </a:p>
        </p:txBody>
      </p:sp>
      <p:pic>
        <p:nvPicPr>
          <p:cNvPr id="4" name="Picture 3">
            <a:extLst>
              <a:ext uri="{FF2B5EF4-FFF2-40B4-BE49-F238E27FC236}">
                <a16:creationId xmlns:a16="http://schemas.microsoft.com/office/drawing/2014/main" id="{B9EFA2C2-BCB9-41EF-ADF0-57A08F9211EE}"/>
              </a:ext>
            </a:extLst>
          </p:cNvPr>
          <p:cNvPicPr>
            <a:picLocks noChangeAspect="1"/>
          </p:cNvPicPr>
          <p:nvPr/>
        </p:nvPicPr>
        <p:blipFill>
          <a:blip r:embed="rId2"/>
          <a:stretch>
            <a:fillRect/>
          </a:stretch>
        </p:blipFill>
        <p:spPr>
          <a:xfrm>
            <a:off x="517810" y="1763574"/>
            <a:ext cx="7915275" cy="4391025"/>
          </a:xfrm>
          <a:prstGeom prst="rect">
            <a:avLst/>
          </a:prstGeom>
          <a:ln>
            <a:solidFill>
              <a:schemeClr val="accent1"/>
            </a:solidFill>
          </a:ln>
        </p:spPr>
      </p:pic>
      <p:sp>
        <p:nvSpPr>
          <p:cNvPr id="6" name="Rectangle 5">
            <a:extLst>
              <a:ext uri="{FF2B5EF4-FFF2-40B4-BE49-F238E27FC236}">
                <a16:creationId xmlns:a16="http://schemas.microsoft.com/office/drawing/2014/main" id="{188E98C9-9FDC-4FDC-9706-585E4A44D6FD}"/>
              </a:ext>
            </a:extLst>
          </p:cNvPr>
          <p:cNvSpPr/>
          <p:nvPr/>
        </p:nvSpPr>
        <p:spPr>
          <a:xfrm>
            <a:off x="1749287" y="2915478"/>
            <a:ext cx="3273287" cy="331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29850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5D1C7F-0081-4331-B041-F0A54EE51482}"/>
              </a:ext>
            </a:extLst>
          </p:cNvPr>
          <p:cNvPicPr>
            <a:picLocks noChangeAspect="1"/>
          </p:cNvPicPr>
          <p:nvPr/>
        </p:nvPicPr>
        <p:blipFill>
          <a:blip r:embed="rId2"/>
          <a:stretch>
            <a:fillRect/>
          </a:stretch>
        </p:blipFill>
        <p:spPr>
          <a:xfrm>
            <a:off x="727360" y="1767381"/>
            <a:ext cx="7496175" cy="3152775"/>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one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865815"/>
            <a:ext cx="8693426" cy="10761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"Textual Holdings – Basic Bibliographic Unit" appears as defined with the contents of 866 subfield a</a:t>
            </a:r>
          </a:p>
          <a:p>
            <a:endParaRPr lang="en-US" sz="1800" dirty="0"/>
          </a:p>
        </p:txBody>
      </p:sp>
      <p:sp>
        <p:nvSpPr>
          <p:cNvPr id="6" name="Rectangle 5">
            <a:extLst>
              <a:ext uri="{FF2B5EF4-FFF2-40B4-BE49-F238E27FC236}">
                <a16:creationId xmlns:a16="http://schemas.microsoft.com/office/drawing/2014/main" id="{188E98C9-9FDC-4FDC-9706-585E4A44D6FD}"/>
              </a:ext>
            </a:extLst>
          </p:cNvPr>
          <p:cNvSpPr/>
          <p:nvPr/>
        </p:nvSpPr>
        <p:spPr>
          <a:xfrm>
            <a:off x="1862436" y="3410028"/>
            <a:ext cx="3385425" cy="870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8" name="Content Placeholder 5">
            <a:extLst>
              <a:ext uri="{FF2B5EF4-FFF2-40B4-BE49-F238E27FC236}">
                <a16:creationId xmlns:a16="http://schemas.microsoft.com/office/drawing/2014/main" id="{1039A85D-6574-4A62-8380-9F888C42F4E3}"/>
              </a:ext>
            </a:extLst>
          </p:cNvPr>
          <p:cNvSpPr txBox="1">
            <a:spLocks/>
          </p:cNvSpPr>
          <p:nvPr/>
        </p:nvSpPr>
        <p:spPr>
          <a:xfrm>
            <a:off x="166036" y="5548837"/>
            <a:ext cx="8693426" cy="7101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Above it states "… May be available …" and "… couldn’t find any items" because in this example there is a holdings record but no items.</a:t>
            </a:r>
          </a:p>
          <a:p>
            <a:endParaRPr lang="en-US" sz="1800" dirty="0"/>
          </a:p>
        </p:txBody>
      </p:sp>
    </p:spTree>
    <p:extLst>
      <p:ext uri="{BB962C8B-B14F-4D97-AF65-F5344CB8AC3E}">
        <p14:creationId xmlns:p14="http://schemas.microsoft.com/office/powerpoint/2010/main" val="404297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09A8D0-CDB0-4C02-ABAE-3CC5E0C77C52}"/>
              </a:ext>
            </a:extLst>
          </p:cNvPr>
          <p:cNvPicPr>
            <a:picLocks noChangeAspect="1"/>
          </p:cNvPicPr>
          <p:nvPr/>
        </p:nvPicPr>
        <p:blipFill>
          <a:blip r:embed="rId2"/>
          <a:stretch>
            <a:fillRect/>
          </a:stretch>
        </p:blipFill>
        <p:spPr>
          <a:xfrm>
            <a:off x="651121" y="1553747"/>
            <a:ext cx="7648654" cy="4826024"/>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one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778727"/>
            <a:ext cx="8693426" cy="6843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Here is the field which appears after clicking "Expand" each of the fields we defined in "Holdings Display Labels" and "Holdings Display Configuration" appears.</a:t>
            </a:r>
          </a:p>
          <a:p>
            <a:endParaRPr lang="en-US" sz="1800" dirty="0"/>
          </a:p>
        </p:txBody>
      </p:sp>
      <p:cxnSp>
        <p:nvCxnSpPr>
          <p:cNvPr id="14" name="Straight Arrow Connector 13">
            <a:extLst>
              <a:ext uri="{FF2B5EF4-FFF2-40B4-BE49-F238E27FC236}">
                <a16:creationId xmlns:a16="http://schemas.microsoft.com/office/drawing/2014/main" id="{9BFA70FC-BE07-43C6-8022-F5C773DCCD12}"/>
              </a:ext>
            </a:extLst>
          </p:cNvPr>
          <p:cNvCxnSpPr/>
          <p:nvPr/>
        </p:nvCxnSpPr>
        <p:spPr>
          <a:xfrm>
            <a:off x="5747656" y="4902931"/>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53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graphicFrame>
        <p:nvGraphicFramePr>
          <p:cNvPr id="14" name="Table 13">
            <a:extLst>
              <a:ext uri="{FF2B5EF4-FFF2-40B4-BE49-F238E27FC236}">
                <a16:creationId xmlns:a16="http://schemas.microsoft.com/office/drawing/2014/main" id="{99043E95-8FC5-4601-9E2D-819C1E044209}"/>
              </a:ext>
            </a:extLst>
          </p:cNvPr>
          <p:cNvGraphicFramePr>
            <a:graphicFrameLocks noGrp="1"/>
          </p:cNvGraphicFramePr>
          <p:nvPr>
            <p:extLst>
              <p:ext uri="{D42A27DB-BD31-4B8C-83A1-F6EECF244321}">
                <p14:modId xmlns:p14="http://schemas.microsoft.com/office/powerpoint/2010/main" val="1773566293"/>
              </p:ext>
            </p:extLst>
          </p:nvPr>
        </p:nvGraphicFramePr>
        <p:xfrm>
          <a:off x="339635" y="996405"/>
          <a:ext cx="8577942" cy="3840480"/>
        </p:xfrm>
        <a:graphic>
          <a:graphicData uri="http://schemas.openxmlformats.org/drawingml/2006/table">
            <a:tbl>
              <a:tblPr firstRow="1" bandRow="1">
                <a:tableStyleId>{5C22544A-7EE6-4342-B048-85BDC9FD1C3A}</a:tableStyleId>
              </a:tblPr>
              <a:tblGrid>
                <a:gridCol w="757645">
                  <a:extLst>
                    <a:ext uri="{9D8B030D-6E8A-4147-A177-3AD203B41FA5}">
                      <a16:colId xmlns:a16="http://schemas.microsoft.com/office/drawing/2014/main" val="1056406039"/>
                    </a:ext>
                  </a:extLst>
                </a:gridCol>
                <a:gridCol w="7820297">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Introduction</a:t>
                      </a:r>
                      <a:endParaRPr lang="he-IL" b="0" dirty="0">
                        <a:solidFill>
                          <a:schemeClr val="tx1"/>
                        </a:solidFill>
                      </a:endParaRPr>
                    </a:p>
                    <a:p>
                      <a:pPr algn="l" rtl="0"/>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configuration</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III</a:t>
                      </a:r>
                      <a:endParaRPr lang="he-I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One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IV</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Sample holdings records and their appearance in Primo – Example Two</a:t>
                      </a:r>
                      <a:endParaRPr lang="he-IL" b="1"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r>
                        <a:rPr lang="en-US" dirty="0">
                          <a:solidFill>
                            <a:schemeClr val="tx1"/>
                          </a:solidFill>
                        </a:rPr>
                        <a:t>V</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Three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bl>
          </a:graphicData>
        </a:graphic>
      </p:graphicFrame>
    </p:spTree>
    <p:extLst>
      <p:ext uri="{BB962C8B-B14F-4D97-AF65-F5344CB8AC3E}">
        <p14:creationId xmlns:p14="http://schemas.microsoft.com/office/powerpoint/2010/main" val="367178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two</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54861" y="758708"/>
            <a:ext cx="8693426" cy="155332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Here is the holdings record for title "A woman's thoughts about women".</a:t>
            </a:r>
          </a:p>
          <a:p>
            <a:r>
              <a:rPr lang="en-US" sz="1500" dirty="0"/>
              <a:t>It contains fields</a:t>
            </a:r>
          </a:p>
          <a:p>
            <a:pPr lvl="1"/>
            <a:r>
              <a:rPr lang="en-US" sz="1500" dirty="0"/>
              <a:t>506 which is defined as "Restrictions on Access Note"</a:t>
            </a:r>
          </a:p>
          <a:p>
            <a:pPr lvl="1"/>
            <a:r>
              <a:rPr lang="en-US" sz="1500" dirty="0"/>
              <a:t>538 which is defined as "Actions Note"</a:t>
            </a:r>
          </a:p>
          <a:p>
            <a:pPr lvl="1"/>
            <a:r>
              <a:rPr lang="en-US" sz="1500" dirty="0"/>
              <a:t>843 which is defined as "Reproduction Note"</a:t>
            </a:r>
          </a:p>
          <a:p>
            <a:pPr lvl="1"/>
            <a:r>
              <a:rPr lang="en-US" sz="1500" dirty="0"/>
              <a:t>856 which is defined as "Online"</a:t>
            </a:r>
          </a:p>
          <a:p>
            <a:endParaRPr lang="en-US" sz="1500" dirty="0"/>
          </a:p>
          <a:p>
            <a:endParaRPr lang="en-US" sz="1500" dirty="0"/>
          </a:p>
        </p:txBody>
      </p:sp>
      <p:pic>
        <p:nvPicPr>
          <p:cNvPr id="4" name="Picture 3">
            <a:extLst>
              <a:ext uri="{FF2B5EF4-FFF2-40B4-BE49-F238E27FC236}">
                <a16:creationId xmlns:a16="http://schemas.microsoft.com/office/drawing/2014/main" id="{1933ED7A-D98B-4E7E-9486-C9F016CA09CE}"/>
              </a:ext>
            </a:extLst>
          </p:cNvPr>
          <p:cNvPicPr>
            <a:picLocks noChangeAspect="1"/>
          </p:cNvPicPr>
          <p:nvPr/>
        </p:nvPicPr>
        <p:blipFill>
          <a:blip r:embed="rId2"/>
          <a:stretch>
            <a:fillRect/>
          </a:stretch>
        </p:blipFill>
        <p:spPr>
          <a:xfrm>
            <a:off x="1361221" y="2483562"/>
            <a:ext cx="6424669" cy="4016493"/>
          </a:xfrm>
          <a:prstGeom prst="rect">
            <a:avLst/>
          </a:prstGeom>
          <a:ln>
            <a:solidFill>
              <a:schemeClr val="accent1"/>
            </a:solidFill>
          </a:ln>
        </p:spPr>
      </p:pic>
    </p:spTree>
    <p:extLst>
      <p:ext uri="{BB962C8B-B14F-4D97-AF65-F5344CB8AC3E}">
        <p14:creationId xmlns:p14="http://schemas.microsoft.com/office/powerpoint/2010/main" val="1375656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292D36-F24B-4D09-963B-E82A34379797}"/>
              </a:ext>
            </a:extLst>
          </p:cNvPr>
          <p:cNvPicPr>
            <a:picLocks noChangeAspect="1"/>
          </p:cNvPicPr>
          <p:nvPr/>
        </p:nvPicPr>
        <p:blipFill>
          <a:blip r:embed="rId2"/>
          <a:stretch>
            <a:fillRect/>
          </a:stretch>
        </p:blipFill>
        <p:spPr>
          <a:xfrm>
            <a:off x="141987" y="1942011"/>
            <a:ext cx="8906769" cy="3464876"/>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two</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865815"/>
            <a:ext cx="8693426" cy="6184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 Primo we click the availability link </a:t>
            </a:r>
          </a:p>
          <a:p>
            <a:endParaRPr lang="en-US" sz="2400" dirty="0"/>
          </a:p>
        </p:txBody>
      </p:sp>
      <p:sp>
        <p:nvSpPr>
          <p:cNvPr id="6" name="Rectangle 5">
            <a:extLst>
              <a:ext uri="{FF2B5EF4-FFF2-40B4-BE49-F238E27FC236}">
                <a16:creationId xmlns:a16="http://schemas.microsoft.com/office/drawing/2014/main" id="{188E98C9-9FDC-4FDC-9706-585E4A44D6FD}"/>
              </a:ext>
            </a:extLst>
          </p:cNvPr>
          <p:cNvSpPr/>
          <p:nvPr/>
        </p:nvSpPr>
        <p:spPr>
          <a:xfrm>
            <a:off x="1322084" y="3018207"/>
            <a:ext cx="3785576" cy="331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6182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DD5C40-4261-4B8A-99C5-B27B59D62204}"/>
              </a:ext>
            </a:extLst>
          </p:cNvPr>
          <p:cNvPicPr>
            <a:picLocks noChangeAspect="1"/>
          </p:cNvPicPr>
          <p:nvPr/>
        </p:nvPicPr>
        <p:blipFill>
          <a:blip r:embed="rId2"/>
          <a:stretch>
            <a:fillRect/>
          </a:stretch>
        </p:blipFill>
        <p:spPr>
          <a:xfrm>
            <a:off x="369182" y="1713412"/>
            <a:ext cx="8390421" cy="3868782"/>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two</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865815"/>
            <a:ext cx="8693426" cy="10761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holdings record fields appear in "collapsed" form, as will happen when there are "many" fields to display.  We will click "Expand".</a:t>
            </a:r>
          </a:p>
          <a:p>
            <a:endParaRPr lang="en-US" sz="1800" dirty="0"/>
          </a:p>
        </p:txBody>
      </p:sp>
      <p:sp>
        <p:nvSpPr>
          <p:cNvPr id="6" name="Rectangle 5">
            <a:extLst>
              <a:ext uri="{FF2B5EF4-FFF2-40B4-BE49-F238E27FC236}">
                <a16:creationId xmlns:a16="http://schemas.microsoft.com/office/drawing/2014/main" id="{188E98C9-9FDC-4FDC-9706-585E4A44D6FD}"/>
              </a:ext>
            </a:extLst>
          </p:cNvPr>
          <p:cNvSpPr/>
          <p:nvPr/>
        </p:nvSpPr>
        <p:spPr>
          <a:xfrm>
            <a:off x="512607" y="4019628"/>
            <a:ext cx="4233564" cy="870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Rectangle 8">
            <a:extLst>
              <a:ext uri="{FF2B5EF4-FFF2-40B4-BE49-F238E27FC236}">
                <a16:creationId xmlns:a16="http://schemas.microsoft.com/office/drawing/2014/main" id="{5AD5FD18-A6A9-4E3D-8F72-E649FFFA28E8}"/>
              </a:ext>
            </a:extLst>
          </p:cNvPr>
          <p:cNvSpPr/>
          <p:nvPr/>
        </p:nvSpPr>
        <p:spPr>
          <a:xfrm>
            <a:off x="4746171" y="4019628"/>
            <a:ext cx="661852" cy="3520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44296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graphicFrame>
        <p:nvGraphicFramePr>
          <p:cNvPr id="14" name="Table 13">
            <a:extLst>
              <a:ext uri="{FF2B5EF4-FFF2-40B4-BE49-F238E27FC236}">
                <a16:creationId xmlns:a16="http://schemas.microsoft.com/office/drawing/2014/main" id="{99043E95-8FC5-4601-9E2D-819C1E044209}"/>
              </a:ext>
            </a:extLst>
          </p:cNvPr>
          <p:cNvGraphicFramePr>
            <a:graphicFrameLocks noGrp="1"/>
          </p:cNvGraphicFramePr>
          <p:nvPr>
            <p:extLst>
              <p:ext uri="{D42A27DB-BD31-4B8C-83A1-F6EECF244321}">
                <p14:modId xmlns:p14="http://schemas.microsoft.com/office/powerpoint/2010/main" val="2620528352"/>
              </p:ext>
            </p:extLst>
          </p:nvPr>
        </p:nvGraphicFramePr>
        <p:xfrm>
          <a:off x="339635" y="996405"/>
          <a:ext cx="8577942" cy="3840480"/>
        </p:xfrm>
        <a:graphic>
          <a:graphicData uri="http://schemas.openxmlformats.org/drawingml/2006/table">
            <a:tbl>
              <a:tblPr firstRow="1" bandRow="1">
                <a:tableStyleId>{5C22544A-7EE6-4342-B048-85BDC9FD1C3A}</a:tableStyleId>
              </a:tblPr>
              <a:tblGrid>
                <a:gridCol w="757645">
                  <a:extLst>
                    <a:ext uri="{9D8B030D-6E8A-4147-A177-3AD203B41FA5}">
                      <a16:colId xmlns:a16="http://schemas.microsoft.com/office/drawing/2014/main" val="1056406039"/>
                    </a:ext>
                  </a:extLst>
                </a:gridCol>
                <a:gridCol w="7820297">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Introduction</a:t>
                      </a:r>
                      <a:endParaRPr lang="he-IL" dirty="0">
                        <a:solidFill>
                          <a:schemeClr val="tx1"/>
                        </a:solidFill>
                      </a:endParaRPr>
                    </a:p>
                    <a:p>
                      <a:pPr algn="l" rtl="0"/>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configuration</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III</a:t>
                      </a:r>
                      <a:endParaRPr lang="he-I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One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IV</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Two</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r>
                        <a:rPr lang="en-US" dirty="0">
                          <a:solidFill>
                            <a:schemeClr val="tx1"/>
                          </a:solidFill>
                        </a:rPr>
                        <a:t>V</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Three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bl>
          </a:graphicData>
        </a:graphic>
      </p:graphicFrame>
    </p:spTree>
    <p:extLst>
      <p:ext uri="{BB962C8B-B14F-4D97-AF65-F5344CB8AC3E}">
        <p14:creationId xmlns:p14="http://schemas.microsoft.com/office/powerpoint/2010/main" val="261669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1BD226-1037-4452-A6C3-A9775AC59C77}"/>
              </a:ext>
            </a:extLst>
          </p:cNvPr>
          <p:cNvPicPr>
            <a:picLocks noChangeAspect="1"/>
          </p:cNvPicPr>
          <p:nvPr/>
        </p:nvPicPr>
        <p:blipFill>
          <a:blip r:embed="rId2"/>
          <a:stretch>
            <a:fillRect/>
          </a:stretch>
        </p:blipFill>
        <p:spPr>
          <a:xfrm>
            <a:off x="1862436" y="1489166"/>
            <a:ext cx="5625738" cy="4920540"/>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two</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20</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778727"/>
            <a:ext cx="8693426" cy="6843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After clicking "Expand" each of the fields we defined in "Holdings Display Labels" and "Holdings Display Configuration" appears.</a:t>
            </a:r>
          </a:p>
          <a:p>
            <a:endParaRPr lang="en-US" sz="1800" dirty="0"/>
          </a:p>
        </p:txBody>
      </p:sp>
      <p:cxnSp>
        <p:nvCxnSpPr>
          <p:cNvPr id="11" name="Straight Arrow Connector 10">
            <a:extLst>
              <a:ext uri="{FF2B5EF4-FFF2-40B4-BE49-F238E27FC236}">
                <a16:creationId xmlns:a16="http://schemas.microsoft.com/office/drawing/2014/main" id="{BB536E03-662A-4ACB-952B-76D91FD0131E}"/>
              </a:ext>
            </a:extLst>
          </p:cNvPr>
          <p:cNvCxnSpPr/>
          <p:nvPr/>
        </p:nvCxnSpPr>
        <p:spPr>
          <a:xfrm>
            <a:off x="1619794" y="3152505"/>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F76463-F6B7-4DDC-A16A-5E7AF0301F82}"/>
              </a:ext>
            </a:extLst>
          </p:cNvPr>
          <p:cNvCxnSpPr/>
          <p:nvPr/>
        </p:nvCxnSpPr>
        <p:spPr>
          <a:xfrm>
            <a:off x="1624144" y="3618421"/>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02F169-0524-468E-A57C-73907992079A}"/>
              </a:ext>
            </a:extLst>
          </p:cNvPr>
          <p:cNvCxnSpPr/>
          <p:nvPr/>
        </p:nvCxnSpPr>
        <p:spPr>
          <a:xfrm>
            <a:off x="1632856" y="3966759"/>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BFA70FC-BE07-43C6-8022-F5C773DCCD12}"/>
              </a:ext>
            </a:extLst>
          </p:cNvPr>
          <p:cNvCxnSpPr/>
          <p:nvPr/>
        </p:nvCxnSpPr>
        <p:spPr>
          <a:xfrm>
            <a:off x="1628499" y="5172901"/>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15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09A8D0-CDB0-4C02-ABAE-3CC5E0C77C52}"/>
              </a:ext>
            </a:extLst>
          </p:cNvPr>
          <p:cNvPicPr>
            <a:picLocks noChangeAspect="1"/>
          </p:cNvPicPr>
          <p:nvPr/>
        </p:nvPicPr>
        <p:blipFill>
          <a:blip r:embed="rId2"/>
          <a:stretch>
            <a:fillRect/>
          </a:stretch>
        </p:blipFill>
        <p:spPr>
          <a:xfrm>
            <a:off x="651121" y="1553747"/>
            <a:ext cx="7648654" cy="4826024"/>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two</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778727"/>
            <a:ext cx="8693426" cy="6843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Here are the fields which appeared after clicking "Expand" each of the fields we defined in "Holdings Display Labels" and "Holdings Display Configuration" appears.</a:t>
            </a:r>
          </a:p>
          <a:p>
            <a:endParaRPr lang="en-US" sz="1800" dirty="0"/>
          </a:p>
        </p:txBody>
      </p:sp>
      <p:cxnSp>
        <p:nvCxnSpPr>
          <p:cNvPr id="11" name="Straight Arrow Connector 10">
            <a:extLst>
              <a:ext uri="{FF2B5EF4-FFF2-40B4-BE49-F238E27FC236}">
                <a16:creationId xmlns:a16="http://schemas.microsoft.com/office/drawing/2014/main" id="{BB536E03-662A-4ACB-952B-76D91FD0131E}"/>
              </a:ext>
            </a:extLst>
          </p:cNvPr>
          <p:cNvCxnSpPr/>
          <p:nvPr/>
        </p:nvCxnSpPr>
        <p:spPr>
          <a:xfrm>
            <a:off x="5756365" y="3601006"/>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F76463-F6B7-4DDC-A16A-5E7AF0301F82}"/>
              </a:ext>
            </a:extLst>
          </p:cNvPr>
          <p:cNvCxnSpPr/>
          <p:nvPr/>
        </p:nvCxnSpPr>
        <p:spPr>
          <a:xfrm>
            <a:off x="5747656" y="3931923"/>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02F169-0524-468E-A57C-73907992079A}"/>
              </a:ext>
            </a:extLst>
          </p:cNvPr>
          <p:cNvCxnSpPr/>
          <p:nvPr/>
        </p:nvCxnSpPr>
        <p:spPr>
          <a:xfrm>
            <a:off x="5756365" y="4254141"/>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BFA70FC-BE07-43C6-8022-F5C773DCCD12}"/>
              </a:ext>
            </a:extLst>
          </p:cNvPr>
          <p:cNvCxnSpPr/>
          <p:nvPr/>
        </p:nvCxnSpPr>
        <p:spPr>
          <a:xfrm>
            <a:off x="5747656" y="6235347"/>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75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graphicFrame>
        <p:nvGraphicFramePr>
          <p:cNvPr id="14" name="Table 13">
            <a:extLst>
              <a:ext uri="{FF2B5EF4-FFF2-40B4-BE49-F238E27FC236}">
                <a16:creationId xmlns:a16="http://schemas.microsoft.com/office/drawing/2014/main" id="{99043E95-8FC5-4601-9E2D-819C1E044209}"/>
              </a:ext>
            </a:extLst>
          </p:cNvPr>
          <p:cNvGraphicFramePr>
            <a:graphicFrameLocks noGrp="1"/>
          </p:cNvGraphicFramePr>
          <p:nvPr>
            <p:extLst>
              <p:ext uri="{D42A27DB-BD31-4B8C-83A1-F6EECF244321}">
                <p14:modId xmlns:p14="http://schemas.microsoft.com/office/powerpoint/2010/main" val="1014022636"/>
              </p:ext>
            </p:extLst>
          </p:nvPr>
        </p:nvGraphicFramePr>
        <p:xfrm>
          <a:off x="339635" y="996405"/>
          <a:ext cx="8577942" cy="3840480"/>
        </p:xfrm>
        <a:graphic>
          <a:graphicData uri="http://schemas.openxmlformats.org/drawingml/2006/table">
            <a:tbl>
              <a:tblPr firstRow="1" bandRow="1">
                <a:tableStyleId>{5C22544A-7EE6-4342-B048-85BDC9FD1C3A}</a:tableStyleId>
              </a:tblPr>
              <a:tblGrid>
                <a:gridCol w="757645">
                  <a:extLst>
                    <a:ext uri="{9D8B030D-6E8A-4147-A177-3AD203B41FA5}">
                      <a16:colId xmlns:a16="http://schemas.microsoft.com/office/drawing/2014/main" val="1056406039"/>
                    </a:ext>
                  </a:extLst>
                </a:gridCol>
                <a:gridCol w="7820297">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Introduction</a:t>
                      </a:r>
                      <a:endParaRPr lang="he-IL" b="0" dirty="0">
                        <a:solidFill>
                          <a:schemeClr val="tx1"/>
                        </a:solidFill>
                      </a:endParaRPr>
                    </a:p>
                    <a:p>
                      <a:pPr algn="l" rtl="0"/>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configuration</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III</a:t>
                      </a:r>
                      <a:endParaRPr lang="he-I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One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IV</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Two</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r>
                        <a:rPr lang="en-US" dirty="0">
                          <a:solidFill>
                            <a:schemeClr val="tx1"/>
                          </a:solidFill>
                        </a:rPr>
                        <a:t>V</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Sample holdings records and their appearance in Primo – Example Three</a:t>
                      </a:r>
                      <a:endParaRPr lang="he-IL" b="1"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bl>
          </a:graphicData>
        </a:graphic>
      </p:graphicFrame>
    </p:spTree>
    <p:extLst>
      <p:ext uri="{BB962C8B-B14F-4D97-AF65-F5344CB8AC3E}">
        <p14:creationId xmlns:p14="http://schemas.microsoft.com/office/powerpoint/2010/main" val="280186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three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54861" y="758708"/>
            <a:ext cx="8693426" cy="155332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Here are two holdings records for title "Mr. William </a:t>
            </a:r>
            <a:r>
              <a:rPr lang="en-US" sz="1600" dirty="0" err="1"/>
              <a:t>Shakespeares</a:t>
            </a:r>
            <a:r>
              <a:rPr lang="en-US" sz="1600" dirty="0"/>
              <a:t> comedies, histories, &amp; tragedies. : $$b Published according to the true </a:t>
            </a:r>
            <a:r>
              <a:rPr lang="en-US" sz="1600" dirty="0" err="1"/>
              <a:t>originall</a:t>
            </a:r>
            <a:r>
              <a:rPr lang="en-US" sz="1600" dirty="0"/>
              <a:t> copies".</a:t>
            </a:r>
          </a:p>
          <a:p>
            <a:r>
              <a:rPr lang="en-US" sz="1600" dirty="0"/>
              <a:t>Each has a different call number (</a:t>
            </a:r>
            <a:r>
              <a:rPr lang="en-US" sz="1600" dirty="0" err="1"/>
              <a:t>shelfmark</a:t>
            </a:r>
            <a:r>
              <a:rPr lang="en-US" sz="1600" dirty="0"/>
              <a:t>) in 852 $$h</a:t>
            </a:r>
          </a:p>
          <a:p>
            <a:pPr lvl="1"/>
            <a:r>
              <a:rPr lang="en-US" sz="1600" dirty="0"/>
              <a:t>Arch. G. c.7</a:t>
            </a:r>
          </a:p>
          <a:p>
            <a:pPr lvl="1"/>
            <a:r>
              <a:rPr lang="en-US" sz="1600" dirty="0"/>
              <a:t>Arch. G. c.8</a:t>
            </a:r>
          </a:p>
          <a:p>
            <a:r>
              <a:rPr lang="en-US" sz="1600" dirty="0"/>
              <a:t>Each holdings record has 1 item</a:t>
            </a:r>
          </a:p>
          <a:p>
            <a:endParaRPr lang="en-US" sz="1600" dirty="0"/>
          </a:p>
          <a:p>
            <a:endParaRPr lang="en-US" sz="1600" dirty="0"/>
          </a:p>
          <a:p>
            <a:endParaRPr lang="en-US" sz="1600" dirty="0"/>
          </a:p>
        </p:txBody>
      </p:sp>
      <p:pic>
        <p:nvPicPr>
          <p:cNvPr id="3" name="Picture 2">
            <a:extLst>
              <a:ext uri="{FF2B5EF4-FFF2-40B4-BE49-F238E27FC236}">
                <a16:creationId xmlns:a16="http://schemas.microsoft.com/office/drawing/2014/main" id="{1C9F1454-9A55-4A23-A805-11024D5CBBC1}"/>
              </a:ext>
            </a:extLst>
          </p:cNvPr>
          <p:cNvPicPr>
            <a:picLocks noChangeAspect="1"/>
          </p:cNvPicPr>
          <p:nvPr/>
        </p:nvPicPr>
        <p:blipFill>
          <a:blip r:embed="rId2"/>
          <a:stretch>
            <a:fillRect/>
          </a:stretch>
        </p:blipFill>
        <p:spPr>
          <a:xfrm>
            <a:off x="74334" y="2721136"/>
            <a:ext cx="9000000" cy="2713432"/>
          </a:xfrm>
          <a:prstGeom prst="rect">
            <a:avLst/>
          </a:prstGeom>
          <a:ln>
            <a:solidFill>
              <a:schemeClr val="accent1"/>
            </a:solidFill>
          </a:ln>
        </p:spPr>
      </p:pic>
      <p:sp>
        <p:nvSpPr>
          <p:cNvPr id="6" name="Rectangle 5">
            <a:extLst>
              <a:ext uri="{FF2B5EF4-FFF2-40B4-BE49-F238E27FC236}">
                <a16:creationId xmlns:a16="http://schemas.microsoft.com/office/drawing/2014/main" id="{7B2D53F7-AD18-4D46-A0B3-98987F80AE1D}"/>
              </a:ext>
            </a:extLst>
          </p:cNvPr>
          <p:cNvSpPr/>
          <p:nvPr/>
        </p:nvSpPr>
        <p:spPr>
          <a:xfrm>
            <a:off x="6844937" y="4467497"/>
            <a:ext cx="487680" cy="967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8" name="Rectangle 7">
            <a:extLst>
              <a:ext uri="{FF2B5EF4-FFF2-40B4-BE49-F238E27FC236}">
                <a16:creationId xmlns:a16="http://schemas.microsoft.com/office/drawing/2014/main" id="{9A386C22-5F13-4200-95C3-E26866095A57}"/>
              </a:ext>
            </a:extLst>
          </p:cNvPr>
          <p:cNvSpPr/>
          <p:nvPr/>
        </p:nvSpPr>
        <p:spPr>
          <a:xfrm>
            <a:off x="3936274" y="4467497"/>
            <a:ext cx="931817" cy="967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96328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4B77E5-22F6-4B50-9A05-255980EF151F}"/>
              </a:ext>
            </a:extLst>
          </p:cNvPr>
          <p:cNvPicPr>
            <a:picLocks noChangeAspect="1"/>
          </p:cNvPicPr>
          <p:nvPr/>
        </p:nvPicPr>
        <p:blipFill>
          <a:blip r:embed="rId2"/>
          <a:stretch>
            <a:fillRect/>
          </a:stretch>
        </p:blipFill>
        <p:spPr>
          <a:xfrm>
            <a:off x="69672" y="1250685"/>
            <a:ext cx="9000000" cy="4408025"/>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three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24</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54861" y="758708"/>
            <a:ext cx="8693426" cy="4430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Here is the holdings record which has the Call Number Arch. G. c.8</a:t>
            </a:r>
          </a:p>
          <a:p>
            <a:endParaRPr lang="en-US" sz="1600" dirty="0"/>
          </a:p>
          <a:p>
            <a:endParaRPr lang="en-US" sz="1600" dirty="0"/>
          </a:p>
        </p:txBody>
      </p:sp>
      <p:sp>
        <p:nvSpPr>
          <p:cNvPr id="9" name="TextBox 8">
            <a:extLst>
              <a:ext uri="{FF2B5EF4-FFF2-40B4-BE49-F238E27FC236}">
                <a16:creationId xmlns:a16="http://schemas.microsoft.com/office/drawing/2014/main" id="{25B298E5-4B5F-401A-93B0-E1DA21EE99D9}"/>
              </a:ext>
            </a:extLst>
          </p:cNvPr>
          <p:cNvSpPr txBox="1"/>
          <p:nvPr/>
        </p:nvSpPr>
        <p:spPr>
          <a:xfrm>
            <a:off x="5878285" y="3474720"/>
            <a:ext cx="2360023" cy="646331"/>
          </a:xfrm>
          <a:prstGeom prst="rect">
            <a:avLst/>
          </a:prstGeom>
          <a:solidFill>
            <a:srgbClr val="FFFF00"/>
          </a:solidFill>
          <a:ln>
            <a:solidFill>
              <a:schemeClr val="accent1"/>
            </a:solidFill>
          </a:ln>
        </p:spPr>
        <p:txBody>
          <a:bodyPr wrap="square" rtlCol="1">
            <a:spAutoFit/>
          </a:bodyPr>
          <a:lstStyle/>
          <a:p>
            <a:r>
              <a:rPr lang="en-US" dirty="0"/>
              <a:t>This is the beginning of the holdings record</a:t>
            </a:r>
            <a:endParaRPr lang="he-IL" dirty="0"/>
          </a:p>
        </p:txBody>
      </p:sp>
    </p:spTree>
    <p:extLst>
      <p:ext uri="{BB962C8B-B14F-4D97-AF65-F5344CB8AC3E}">
        <p14:creationId xmlns:p14="http://schemas.microsoft.com/office/powerpoint/2010/main" val="1980562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44985-2216-4762-8B9A-10F10F357C0B}"/>
              </a:ext>
            </a:extLst>
          </p:cNvPr>
          <p:cNvPicPr>
            <a:picLocks noChangeAspect="1"/>
          </p:cNvPicPr>
          <p:nvPr/>
        </p:nvPicPr>
        <p:blipFill>
          <a:blip r:embed="rId2"/>
          <a:stretch>
            <a:fillRect/>
          </a:stretch>
        </p:blipFill>
        <p:spPr>
          <a:xfrm>
            <a:off x="78379" y="2206138"/>
            <a:ext cx="9000000" cy="2407212"/>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three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25</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54861" y="758708"/>
            <a:ext cx="8693426" cy="4430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Here is the holdings record which has the Call Number Arch. G. c.8</a:t>
            </a:r>
          </a:p>
          <a:p>
            <a:endParaRPr lang="en-US" sz="1600" dirty="0"/>
          </a:p>
          <a:p>
            <a:endParaRPr lang="en-US" sz="1600" dirty="0"/>
          </a:p>
        </p:txBody>
      </p:sp>
      <p:sp>
        <p:nvSpPr>
          <p:cNvPr id="9" name="TextBox 8">
            <a:extLst>
              <a:ext uri="{FF2B5EF4-FFF2-40B4-BE49-F238E27FC236}">
                <a16:creationId xmlns:a16="http://schemas.microsoft.com/office/drawing/2014/main" id="{25B298E5-4B5F-401A-93B0-E1DA21EE99D9}"/>
              </a:ext>
            </a:extLst>
          </p:cNvPr>
          <p:cNvSpPr txBox="1"/>
          <p:nvPr/>
        </p:nvSpPr>
        <p:spPr>
          <a:xfrm>
            <a:off x="5799908" y="4651864"/>
            <a:ext cx="2360023" cy="646331"/>
          </a:xfrm>
          <a:prstGeom prst="rect">
            <a:avLst/>
          </a:prstGeom>
          <a:solidFill>
            <a:srgbClr val="FFFF00"/>
          </a:solidFill>
          <a:ln>
            <a:solidFill>
              <a:schemeClr val="accent1"/>
            </a:solidFill>
          </a:ln>
        </p:spPr>
        <p:txBody>
          <a:bodyPr wrap="square" rtlCol="1">
            <a:spAutoFit/>
          </a:bodyPr>
          <a:lstStyle/>
          <a:p>
            <a:r>
              <a:rPr lang="en-US" dirty="0"/>
              <a:t>This is the end of the holdings record</a:t>
            </a:r>
            <a:endParaRPr lang="he-IL" dirty="0"/>
          </a:p>
        </p:txBody>
      </p:sp>
    </p:spTree>
    <p:extLst>
      <p:ext uri="{BB962C8B-B14F-4D97-AF65-F5344CB8AC3E}">
        <p14:creationId xmlns:p14="http://schemas.microsoft.com/office/powerpoint/2010/main" val="485655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789F4C-BD2C-46C3-A15C-D98F728DA818}"/>
              </a:ext>
            </a:extLst>
          </p:cNvPr>
          <p:cNvPicPr>
            <a:picLocks noChangeAspect="1"/>
          </p:cNvPicPr>
          <p:nvPr/>
        </p:nvPicPr>
        <p:blipFill>
          <a:blip r:embed="rId2"/>
          <a:stretch>
            <a:fillRect/>
          </a:stretch>
        </p:blipFill>
        <p:spPr>
          <a:xfrm>
            <a:off x="633412" y="2376487"/>
            <a:ext cx="7877175" cy="2105025"/>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three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26</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865815"/>
            <a:ext cx="8693426" cy="6184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 Primo we click the availability link </a:t>
            </a:r>
          </a:p>
          <a:p>
            <a:endParaRPr lang="en-US" sz="2400" dirty="0"/>
          </a:p>
        </p:txBody>
      </p:sp>
      <p:sp>
        <p:nvSpPr>
          <p:cNvPr id="6" name="Rectangle 5">
            <a:extLst>
              <a:ext uri="{FF2B5EF4-FFF2-40B4-BE49-F238E27FC236}">
                <a16:creationId xmlns:a16="http://schemas.microsoft.com/office/drawing/2014/main" id="{188E98C9-9FDC-4FDC-9706-585E4A44D6FD}"/>
              </a:ext>
            </a:extLst>
          </p:cNvPr>
          <p:cNvSpPr/>
          <p:nvPr/>
        </p:nvSpPr>
        <p:spPr>
          <a:xfrm>
            <a:off x="1757511" y="3915190"/>
            <a:ext cx="4146899" cy="331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3379264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three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27</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865814"/>
            <a:ext cx="8693426" cy="75397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Now we will click to view the holdings record with call number Arch. G c.8</a:t>
            </a:r>
          </a:p>
          <a:p>
            <a:endParaRPr lang="en-US" sz="2400" dirty="0"/>
          </a:p>
        </p:txBody>
      </p:sp>
      <p:sp>
        <p:nvSpPr>
          <p:cNvPr id="6" name="Rectangle 5">
            <a:extLst>
              <a:ext uri="{FF2B5EF4-FFF2-40B4-BE49-F238E27FC236}">
                <a16:creationId xmlns:a16="http://schemas.microsoft.com/office/drawing/2014/main" id="{188E98C9-9FDC-4FDC-9706-585E4A44D6FD}"/>
              </a:ext>
            </a:extLst>
          </p:cNvPr>
          <p:cNvSpPr/>
          <p:nvPr/>
        </p:nvSpPr>
        <p:spPr>
          <a:xfrm>
            <a:off x="1757511" y="3915190"/>
            <a:ext cx="4146899" cy="331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pic>
        <p:nvPicPr>
          <p:cNvPr id="3" name="Picture 2">
            <a:extLst>
              <a:ext uri="{FF2B5EF4-FFF2-40B4-BE49-F238E27FC236}">
                <a16:creationId xmlns:a16="http://schemas.microsoft.com/office/drawing/2014/main" id="{A8D4931C-FAAF-4D70-B895-FAA9B168EBA0}"/>
              </a:ext>
            </a:extLst>
          </p:cNvPr>
          <p:cNvPicPr>
            <a:picLocks noChangeAspect="1"/>
          </p:cNvPicPr>
          <p:nvPr/>
        </p:nvPicPr>
        <p:blipFill>
          <a:blip r:embed="rId2"/>
          <a:stretch>
            <a:fillRect/>
          </a:stretch>
        </p:blipFill>
        <p:spPr>
          <a:xfrm>
            <a:off x="1304925" y="2033587"/>
            <a:ext cx="6534150" cy="2790825"/>
          </a:xfrm>
          <a:prstGeom prst="rect">
            <a:avLst/>
          </a:prstGeom>
          <a:ln>
            <a:solidFill>
              <a:schemeClr val="accent1"/>
            </a:solidFill>
          </a:ln>
        </p:spPr>
      </p:pic>
      <p:sp>
        <p:nvSpPr>
          <p:cNvPr id="8" name="Rectangle 7">
            <a:extLst>
              <a:ext uri="{FF2B5EF4-FFF2-40B4-BE49-F238E27FC236}">
                <a16:creationId xmlns:a16="http://schemas.microsoft.com/office/drawing/2014/main" id="{2E021B02-DC11-4FAD-A676-16B77EFC64A9}"/>
              </a:ext>
            </a:extLst>
          </p:cNvPr>
          <p:cNvSpPr/>
          <p:nvPr/>
        </p:nvSpPr>
        <p:spPr>
          <a:xfrm>
            <a:off x="2734490" y="3718560"/>
            <a:ext cx="679269" cy="278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Rectangle 8">
            <a:extLst>
              <a:ext uri="{FF2B5EF4-FFF2-40B4-BE49-F238E27FC236}">
                <a16:creationId xmlns:a16="http://schemas.microsoft.com/office/drawing/2014/main" id="{1AE9F300-A7DF-453E-BEBB-A72B8802F9FB}"/>
              </a:ext>
            </a:extLst>
          </p:cNvPr>
          <p:cNvSpPr/>
          <p:nvPr/>
        </p:nvSpPr>
        <p:spPr>
          <a:xfrm>
            <a:off x="7410994" y="3648891"/>
            <a:ext cx="243840" cy="266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23319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3B5888-A116-421A-A236-A200A1A232D2}"/>
              </a:ext>
            </a:extLst>
          </p:cNvPr>
          <p:cNvPicPr>
            <a:picLocks noChangeAspect="1"/>
          </p:cNvPicPr>
          <p:nvPr/>
        </p:nvPicPr>
        <p:blipFill>
          <a:blip r:embed="rId2"/>
          <a:stretch>
            <a:fillRect/>
          </a:stretch>
        </p:blipFill>
        <p:spPr>
          <a:xfrm>
            <a:off x="512607" y="1628910"/>
            <a:ext cx="8103417" cy="4266792"/>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three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28</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865815"/>
            <a:ext cx="8693426" cy="10761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holdings record fields appear in "collapsed" form, as will happen when there are "many" fields to display.  We will click "expand".</a:t>
            </a:r>
          </a:p>
          <a:p>
            <a:endParaRPr lang="en-US" sz="1800" dirty="0"/>
          </a:p>
        </p:txBody>
      </p:sp>
      <p:sp>
        <p:nvSpPr>
          <p:cNvPr id="6" name="Rectangle 5">
            <a:extLst>
              <a:ext uri="{FF2B5EF4-FFF2-40B4-BE49-F238E27FC236}">
                <a16:creationId xmlns:a16="http://schemas.microsoft.com/office/drawing/2014/main" id="{188E98C9-9FDC-4FDC-9706-585E4A44D6FD}"/>
              </a:ext>
            </a:extLst>
          </p:cNvPr>
          <p:cNvSpPr/>
          <p:nvPr/>
        </p:nvSpPr>
        <p:spPr>
          <a:xfrm>
            <a:off x="661677" y="3854165"/>
            <a:ext cx="5547533" cy="1240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Rectangle 8">
            <a:extLst>
              <a:ext uri="{FF2B5EF4-FFF2-40B4-BE49-F238E27FC236}">
                <a16:creationId xmlns:a16="http://schemas.microsoft.com/office/drawing/2014/main" id="{5AD5FD18-A6A9-4E3D-8F72-E649FFFA28E8}"/>
              </a:ext>
            </a:extLst>
          </p:cNvPr>
          <p:cNvSpPr/>
          <p:nvPr/>
        </p:nvSpPr>
        <p:spPr>
          <a:xfrm>
            <a:off x="6209210" y="4298301"/>
            <a:ext cx="661852" cy="3520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257147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376ADC-081E-468D-8DEF-2B81DD3F5836}"/>
              </a:ext>
            </a:extLst>
          </p:cNvPr>
          <p:cNvPicPr>
            <a:picLocks noChangeAspect="1"/>
          </p:cNvPicPr>
          <p:nvPr/>
        </p:nvPicPr>
        <p:blipFill>
          <a:blip r:embed="rId2"/>
          <a:stretch>
            <a:fillRect/>
          </a:stretch>
        </p:blipFill>
        <p:spPr>
          <a:xfrm>
            <a:off x="2273340" y="1463038"/>
            <a:ext cx="4600438" cy="4738089"/>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three</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29</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778727"/>
            <a:ext cx="8693426" cy="6843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After clicking "Expand" each of the fields we defined in "Holdings Display Labels" and "Holdings Display Configuration" appears.</a:t>
            </a:r>
          </a:p>
          <a:p>
            <a:endParaRPr lang="en-US" sz="1800" dirty="0"/>
          </a:p>
        </p:txBody>
      </p:sp>
      <p:cxnSp>
        <p:nvCxnSpPr>
          <p:cNvPr id="11" name="Straight Arrow Connector 10">
            <a:extLst>
              <a:ext uri="{FF2B5EF4-FFF2-40B4-BE49-F238E27FC236}">
                <a16:creationId xmlns:a16="http://schemas.microsoft.com/office/drawing/2014/main" id="{BB536E03-662A-4ACB-952B-76D91FD0131E}"/>
              </a:ext>
            </a:extLst>
          </p:cNvPr>
          <p:cNvCxnSpPr/>
          <p:nvPr/>
        </p:nvCxnSpPr>
        <p:spPr>
          <a:xfrm>
            <a:off x="2025142" y="3213465"/>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F76463-F6B7-4DDC-A16A-5E7AF0301F82}"/>
              </a:ext>
            </a:extLst>
          </p:cNvPr>
          <p:cNvCxnSpPr/>
          <p:nvPr/>
        </p:nvCxnSpPr>
        <p:spPr>
          <a:xfrm>
            <a:off x="2029095" y="3775176"/>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4E230BB-A1DE-4608-A9A5-EFE0066F5CB9}"/>
              </a:ext>
            </a:extLst>
          </p:cNvPr>
          <p:cNvSpPr txBox="1"/>
          <p:nvPr/>
        </p:nvSpPr>
        <p:spPr>
          <a:xfrm>
            <a:off x="6392090" y="2147349"/>
            <a:ext cx="2360023" cy="646331"/>
          </a:xfrm>
          <a:prstGeom prst="rect">
            <a:avLst/>
          </a:prstGeom>
          <a:solidFill>
            <a:srgbClr val="FFFF00"/>
          </a:solidFill>
          <a:ln>
            <a:solidFill>
              <a:schemeClr val="accent1"/>
            </a:solidFill>
          </a:ln>
        </p:spPr>
        <p:txBody>
          <a:bodyPr wrap="square" rtlCol="1">
            <a:spAutoFit/>
          </a:bodyPr>
          <a:lstStyle/>
          <a:p>
            <a:r>
              <a:rPr lang="en-US" dirty="0"/>
              <a:t>This is the beginning of the holdings record</a:t>
            </a:r>
            <a:endParaRPr lang="he-IL" dirty="0"/>
          </a:p>
        </p:txBody>
      </p:sp>
    </p:spTree>
    <p:extLst>
      <p:ext uri="{BB962C8B-B14F-4D97-AF65-F5344CB8AC3E}">
        <p14:creationId xmlns:p14="http://schemas.microsoft.com/office/powerpoint/2010/main" val="36899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idx="1"/>
          </p:nvPr>
        </p:nvSpPr>
        <p:spPr>
          <a:xfrm>
            <a:off x="432516" y="1150170"/>
            <a:ext cx="8282085" cy="4336230"/>
          </a:xfrm>
        </p:spPr>
        <p:txBody>
          <a:bodyPr>
            <a:normAutofit/>
          </a:bodyPr>
          <a:lstStyle/>
          <a:p>
            <a:r>
              <a:rPr lang="en-US" sz="2200" dirty="0"/>
              <a:t>The holdings records often contain very useful information for the end user.</a:t>
            </a:r>
          </a:p>
          <a:p>
            <a:endParaRPr lang="en-US" sz="2200" dirty="0"/>
          </a:p>
          <a:p>
            <a:r>
              <a:rPr lang="en-US" sz="2200" dirty="0"/>
              <a:t>This information may</a:t>
            </a:r>
          </a:p>
          <a:p>
            <a:pPr lvl="1"/>
            <a:r>
              <a:rPr lang="en-US" sz="2200" dirty="0"/>
              <a:t>Enable the user to learn more about the resource</a:t>
            </a:r>
          </a:p>
          <a:p>
            <a:pPr lvl="1"/>
            <a:r>
              <a:rPr lang="en-US" sz="2200" dirty="0"/>
              <a:t>Aid the user in physically finding the resource</a:t>
            </a:r>
          </a:p>
          <a:p>
            <a:pPr lvl="1"/>
            <a:endParaRPr lang="en-US" sz="2200" dirty="0"/>
          </a:p>
          <a:p>
            <a:r>
              <a:rPr lang="en-US" sz="2200" dirty="0"/>
              <a:t>Therefore Alma has a method to display the holdings record fields to the end user.</a:t>
            </a:r>
          </a:p>
          <a:p>
            <a:endParaRPr lang="en-US" sz="2200" dirty="0"/>
          </a:p>
          <a:p>
            <a:r>
              <a:rPr lang="en-US" sz="2200" dirty="0"/>
              <a:t>Via this method each institution can choose which fields and subfields will appear to the end user and in what order.</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2028956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22089-F7E0-4630-9B07-C17640FFFEAF}"/>
              </a:ext>
            </a:extLst>
          </p:cNvPr>
          <p:cNvPicPr>
            <a:picLocks noChangeAspect="1"/>
          </p:cNvPicPr>
          <p:nvPr/>
        </p:nvPicPr>
        <p:blipFill>
          <a:blip r:embed="rId2"/>
          <a:stretch>
            <a:fillRect/>
          </a:stretch>
        </p:blipFill>
        <p:spPr>
          <a:xfrm>
            <a:off x="1243012" y="2176462"/>
            <a:ext cx="6657975" cy="2505075"/>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three</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30</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778727"/>
            <a:ext cx="8693426" cy="6843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After clicking "Expand" each of the fields we defined in "Holdings Display Labels" and "Holdings Display Configuration" appears.</a:t>
            </a:r>
          </a:p>
          <a:p>
            <a:endParaRPr lang="en-US" sz="1800" dirty="0"/>
          </a:p>
        </p:txBody>
      </p:sp>
      <p:cxnSp>
        <p:nvCxnSpPr>
          <p:cNvPr id="11" name="Straight Arrow Connector 10">
            <a:extLst>
              <a:ext uri="{FF2B5EF4-FFF2-40B4-BE49-F238E27FC236}">
                <a16:creationId xmlns:a16="http://schemas.microsoft.com/office/drawing/2014/main" id="{BB536E03-662A-4ACB-952B-76D91FD0131E}"/>
              </a:ext>
            </a:extLst>
          </p:cNvPr>
          <p:cNvCxnSpPr/>
          <p:nvPr/>
        </p:nvCxnSpPr>
        <p:spPr>
          <a:xfrm>
            <a:off x="1038760" y="2316482"/>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F76463-F6B7-4DDC-A16A-5E7AF0301F82}"/>
              </a:ext>
            </a:extLst>
          </p:cNvPr>
          <p:cNvCxnSpPr/>
          <p:nvPr/>
        </p:nvCxnSpPr>
        <p:spPr>
          <a:xfrm>
            <a:off x="1034004" y="3087199"/>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3482DDB-3054-4512-AF4B-333DC673E959}"/>
              </a:ext>
            </a:extLst>
          </p:cNvPr>
          <p:cNvSpPr txBox="1"/>
          <p:nvPr/>
        </p:nvSpPr>
        <p:spPr>
          <a:xfrm>
            <a:off x="6462138" y="1993316"/>
            <a:ext cx="2360023" cy="646331"/>
          </a:xfrm>
          <a:prstGeom prst="rect">
            <a:avLst/>
          </a:prstGeom>
          <a:solidFill>
            <a:srgbClr val="FFFF00"/>
          </a:solidFill>
          <a:ln>
            <a:solidFill>
              <a:schemeClr val="accent1"/>
            </a:solidFill>
          </a:ln>
        </p:spPr>
        <p:txBody>
          <a:bodyPr wrap="square" rtlCol="1">
            <a:spAutoFit/>
          </a:bodyPr>
          <a:lstStyle/>
          <a:p>
            <a:r>
              <a:rPr lang="en-US" dirty="0"/>
              <a:t>This is the end of the holdings record</a:t>
            </a:r>
            <a:endParaRPr lang="he-IL" dirty="0"/>
          </a:p>
        </p:txBody>
      </p:sp>
    </p:spTree>
    <p:extLst>
      <p:ext uri="{BB962C8B-B14F-4D97-AF65-F5344CB8AC3E}">
        <p14:creationId xmlns:p14="http://schemas.microsoft.com/office/powerpoint/2010/main" val="3622384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09A8D0-CDB0-4C02-ABAE-3CC5E0C77C52}"/>
              </a:ext>
            </a:extLst>
          </p:cNvPr>
          <p:cNvPicPr>
            <a:picLocks noChangeAspect="1"/>
          </p:cNvPicPr>
          <p:nvPr/>
        </p:nvPicPr>
        <p:blipFill>
          <a:blip r:embed="rId2"/>
          <a:stretch>
            <a:fillRect/>
          </a:stretch>
        </p:blipFill>
        <p:spPr>
          <a:xfrm>
            <a:off x="651121" y="1553747"/>
            <a:ext cx="7648654" cy="4826024"/>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Autofit/>
          </a:bodyPr>
          <a:lstStyle/>
          <a:p>
            <a:r>
              <a:rPr lang="en-US" sz="2000" dirty="0"/>
              <a:t>Sample holdings records and their appearance in Primo</a:t>
            </a:r>
            <a:r>
              <a:rPr lang="en-US" sz="2000" dirty="0">
                <a:solidFill>
                  <a:srgbClr val="FF0000"/>
                </a:solidFill>
              </a:rPr>
              <a:t> – example three</a:t>
            </a:r>
            <a:endParaRPr lang="en-US" sz="20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31</a:t>
            </a:fld>
            <a:endParaRPr lang="en-US" dirty="0"/>
          </a:p>
        </p:txBody>
      </p:sp>
      <p:sp>
        <p:nvSpPr>
          <p:cNvPr id="7" name="Content Placeholder 5">
            <a:extLst>
              <a:ext uri="{FF2B5EF4-FFF2-40B4-BE49-F238E27FC236}">
                <a16:creationId xmlns:a16="http://schemas.microsoft.com/office/drawing/2014/main" id="{81179314-87D5-41AE-BA57-F4632A5645CD}"/>
              </a:ext>
            </a:extLst>
          </p:cNvPr>
          <p:cNvSpPr txBox="1">
            <a:spLocks/>
          </p:cNvSpPr>
          <p:nvPr/>
        </p:nvSpPr>
        <p:spPr>
          <a:xfrm>
            <a:off x="128735" y="778727"/>
            <a:ext cx="8693426" cy="6843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Here are the fields which appear After clicking "Expand" each of the fields we defined in "Holdings Display Labels" and "Holdings Display Configuration" appears.</a:t>
            </a:r>
          </a:p>
          <a:p>
            <a:endParaRPr lang="en-US" sz="1800" dirty="0"/>
          </a:p>
        </p:txBody>
      </p:sp>
      <p:cxnSp>
        <p:nvCxnSpPr>
          <p:cNvPr id="11" name="Straight Arrow Connector 10">
            <a:extLst>
              <a:ext uri="{FF2B5EF4-FFF2-40B4-BE49-F238E27FC236}">
                <a16:creationId xmlns:a16="http://schemas.microsoft.com/office/drawing/2014/main" id="{BB536E03-662A-4ACB-952B-76D91FD0131E}"/>
              </a:ext>
            </a:extLst>
          </p:cNvPr>
          <p:cNvCxnSpPr/>
          <p:nvPr/>
        </p:nvCxnSpPr>
        <p:spPr>
          <a:xfrm>
            <a:off x="5747656" y="1972504"/>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F76463-F6B7-4DDC-A16A-5E7AF0301F82}"/>
              </a:ext>
            </a:extLst>
          </p:cNvPr>
          <p:cNvCxnSpPr/>
          <p:nvPr/>
        </p:nvCxnSpPr>
        <p:spPr>
          <a:xfrm>
            <a:off x="5747656" y="2947854"/>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02F169-0524-468E-A57C-73907992079A}"/>
              </a:ext>
            </a:extLst>
          </p:cNvPr>
          <p:cNvCxnSpPr/>
          <p:nvPr/>
        </p:nvCxnSpPr>
        <p:spPr>
          <a:xfrm>
            <a:off x="5747656" y="2608221"/>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BFA70FC-BE07-43C6-8022-F5C773DCCD12}"/>
              </a:ext>
            </a:extLst>
          </p:cNvPr>
          <p:cNvCxnSpPr/>
          <p:nvPr/>
        </p:nvCxnSpPr>
        <p:spPr>
          <a:xfrm>
            <a:off x="5747656" y="2281630"/>
            <a:ext cx="374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71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graphicFrame>
        <p:nvGraphicFramePr>
          <p:cNvPr id="7" name="Table 6">
            <a:extLst>
              <a:ext uri="{FF2B5EF4-FFF2-40B4-BE49-F238E27FC236}">
                <a16:creationId xmlns:a16="http://schemas.microsoft.com/office/drawing/2014/main" id="{8C62F5AD-2C27-4129-87B3-021AE1A23571}"/>
              </a:ext>
            </a:extLst>
          </p:cNvPr>
          <p:cNvGraphicFramePr>
            <a:graphicFrameLocks noGrp="1"/>
          </p:cNvGraphicFramePr>
          <p:nvPr>
            <p:extLst>
              <p:ext uri="{D42A27DB-BD31-4B8C-83A1-F6EECF244321}">
                <p14:modId xmlns:p14="http://schemas.microsoft.com/office/powerpoint/2010/main" val="1323281454"/>
              </p:ext>
            </p:extLst>
          </p:nvPr>
        </p:nvGraphicFramePr>
        <p:xfrm>
          <a:off x="339635" y="996405"/>
          <a:ext cx="8577942" cy="3840480"/>
        </p:xfrm>
        <a:graphic>
          <a:graphicData uri="http://schemas.openxmlformats.org/drawingml/2006/table">
            <a:tbl>
              <a:tblPr firstRow="1" bandRow="1">
                <a:tableStyleId>{5C22544A-7EE6-4342-B048-85BDC9FD1C3A}</a:tableStyleId>
              </a:tblPr>
              <a:tblGrid>
                <a:gridCol w="757645">
                  <a:extLst>
                    <a:ext uri="{9D8B030D-6E8A-4147-A177-3AD203B41FA5}">
                      <a16:colId xmlns:a16="http://schemas.microsoft.com/office/drawing/2014/main" val="1056406039"/>
                    </a:ext>
                  </a:extLst>
                </a:gridCol>
                <a:gridCol w="7820297">
                  <a:extLst>
                    <a:ext uri="{9D8B030D-6E8A-4147-A177-3AD203B41FA5}">
                      <a16:colId xmlns:a16="http://schemas.microsoft.com/office/drawing/2014/main" val="1176233163"/>
                    </a:ext>
                  </a:extLst>
                </a:gridCol>
              </a:tblGrid>
              <a:tr h="575401">
                <a:tc>
                  <a:txBody>
                    <a:bodyPr/>
                    <a:lstStyle/>
                    <a:p>
                      <a:pPr algn="l" rtl="0"/>
                      <a:r>
                        <a:rPr lang="en-US" b="0" dirty="0">
                          <a:solidFill>
                            <a:schemeClr val="tx1"/>
                          </a:solidFill>
                        </a:rPr>
                        <a:t>I</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Introduction</a:t>
                      </a:r>
                      <a:endParaRPr lang="he-IL" b="0" dirty="0">
                        <a:solidFill>
                          <a:schemeClr val="tx1"/>
                        </a:solidFill>
                      </a:endParaRPr>
                    </a:p>
                    <a:p>
                      <a:pPr algn="l" rtl="0"/>
                      <a:endParaRPr lang="he-IL" b="0" dirty="0">
                        <a:solidFill>
                          <a:schemeClr val="tx1"/>
                        </a:solidFill>
                      </a:endParaRPr>
                    </a:p>
                  </a:txBody>
                  <a:tcPr>
                    <a:noFill/>
                  </a:tcPr>
                </a:tc>
                <a:extLst>
                  <a:ext uri="{0D108BD9-81ED-4DB2-BD59-A6C34878D82A}">
                    <a16:rowId xmlns:a16="http://schemas.microsoft.com/office/drawing/2014/main" val="2775560235"/>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The configuration</a:t>
                      </a:r>
                      <a:endParaRPr lang="he-IL" b="1"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553771214"/>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III</a:t>
                      </a:r>
                      <a:endParaRPr lang="he-I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One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2091459408"/>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IV</a:t>
                      </a:r>
                      <a:endParaRPr lang="he-IL" dirty="0">
                        <a:solidFill>
                          <a:schemeClr val="tx1"/>
                        </a:solidFill>
                      </a:endParaRPr>
                    </a:p>
                    <a:p>
                      <a:pPr algn="l" rtl="0"/>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Two</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3091762762"/>
                  </a:ext>
                </a:extLst>
              </a:tr>
              <a:tr h="575401">
                <a:tc>
                  <a:txBody>
                    <a:bodyPr/>
                    <a:lstStyle/>
                    <a:p>
                      <a:pPr algn="l" rtl="0"/>
                      <a:r>
                        <a:rPr lang="en-US" dirty="0">
                          <a:solidFill>
                            <a:schemeClr val="tx1"/>
                          </a:solidFill>
                        </a:rPr>
                        <a:t>V</a:t>
                      </a:r>
                      <a:endParaRPr lang="he-IL"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holdings records and their appearance in Primo – Example Three</a:t>
                      </a:r>
                      <a:endParaRPr lang="he-IL" dirty="0">
                        <a:solidFill>
                          <a:schemeClr val="tx1"/>
                        </a:solidFill>
                      </a:endParaRPr>
                    </a:p>
                    <a:p>
                      <a:pPr algn="l" rtl="0"/>
                      <a:endParaRPr lang="he-IL" dirty="0">
                        <a:solidFill>
                          <a:schemeClr val="tx1"/>
                        </a:solidFill>
                      </a:endParaRPr>
                    </a:p>
                  </a:txBody>
                  <a:tcPr>
                    <a:noFill/>
                  </a:tcPr>
                </a:tc>
                <a:extLst>
                  <a:ext uri="{0D108BD9-81ED-4DB2-BD59-A6C34878D82A}">
                    <a16:rowId xmlns:a16="http://schemas.microsoft.com/office/drawing/2014/main" val="653240370"/>
                  </a:ext>
                </a:extLst>
              </a:tr>
              <a:tr h="575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e-IL" dirty="0">
                        <a:solidFill>
                          <a:schemeClr val="tx1"/>
                        </a:solidFill>
                      </a:endParaRPr>
                    </a:p>
                    <a:p>
                      <a:pPr algn="l" rtl="0"/>
                      <a:endParaRPr lang="he-IL" dirty="0">
                        <a:solidFill>
                          <a:schemeClr val="tx1"/>
                        </a:solidFill>
                      </a:endParaRPr>
                    </a:p>
                  </a:txBody>
                  <a:tcPr>
                    <a:noFill/>
                  </a:tcPr>
                </a:tc>
                <a:tc>
                  <a:txBody>
                    <a:bodyPr/>
                    <a:lstStyle/>
                    <a:p>
                      <a:pPr algn="l" rtl="0"/>
                      <a:endParaRPr lang="he-IL" dirty="0">
                        <a:solidFill>
                          <a:schemeClr val="tx1"/>
                        </a:solidFill>
                      </a:endParaRPr>
                    </a:p>
                  </a:txBody>
                  <a:tcPr>
                    <a:noFill/>
                  </a:tcPr>
                </a:tc>
                <a:extLst>
                  <a:ext uri="{0D108BD9-81ED-4DB2-BD59-A6C34878D82A}">
                    <a16:rowId xmlns:a16="http://schemas.microsoft.com/office/drawing/2014/main" val="1921484481"/>
                  </a:ext>
                </a:extLst>
              </a:tr>
            </a:tbl>
          </a:graphicData>
        </a:graphic>
      </p:graphicFrame>
    </p:spTree>
    <p:extLst>
      <p:ext uri="{BB962C8B-B14F-4D97-AF65-F5344CB8AC3E}">
        <p14:creationId xmlns:p14="http://schemas.microsoft.com/office/powerpoint/2010/main" val="45721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configuration</a:t>
            </a:r>
          </a:p>
        </p:txBody>
      </p:sp>
      <p:sp>
        <p:nvSpPr>
          <p:cNvPr id="6" name="Content Placeholder 5"/>
          <p:cNvSpPr>
            <a:spLocks noGrp="1"/>
          </p:cNvSpPr>
          <p:nvPr>
            <p:ph idx="1"/>
          </p:nvPr>
        </p:nvSpPr>
        <p:spPr>
          <a:xfrm>
            <a:off x="178913" y="751758"/>
            <a:ext cx="8282085" cy="5791841"/>
          </a:xfrm>
        </p:spPr>
        <p:txBody>
          <a:bodyPr>
            <a:noAutofit/>
          </a:bodyPr>
          <a:lstStyle/>
          <a:p>
            <a:r>
              <a:rPr lang="en-US" sz="1800" dirty="0"/>
              <a:t>The configuration for displaying the holdings record fields is done via the tables </a:t>
            </a:r>
          </a:p>
          <a:p>
            <a:pPr marL="914400" lvl="1" indent="-457200">
              <a:buFont typeface="+mj-lt"/>
              <a:buAutoNum type="arabicPeriod"/>
            </a:pPr>
            <a:r>
              <a:rPr lang="en-US" sz="1800" dirty="0"/>
              <a:t>Holdings Display Labels</a:t>
            </a:r>
          </a:p>
          <a:p>
            <a:pPr marL="914400" lvl="1" indent="-457200">
              <a:buFont typeface="+mj-lt"/>
              <a:buAutoNum type="arabicPeriod"/>
            </a:pPr>
            <a:r>
              <a:rPr lang="en-US" sz="1800" dirty="0"/>
              <a:t>Holdings Display Configuration</a:t>
            </a:r>
          </a:p>
          <a:p>
            <a:pPr marL="457200" lvl="1" indent="0">
              <a:buNone/>
            </a:pPr>
            <a:r>
              <a:rPr lang="en-US" sz="1800" dirty="0"/>
              <a:t>  </a:t>
            </a:r>
          </a:p>
          <a:p>
            <a:r>
              <a:rPr lang="en-US" sz="1800" dirty="0"/>
              <a:t>See also </a:t>
            </a:r>
          </a:p>
          <a:p>
            <a:pPr marL="914400" lvl="1" indent="-457200">
              <a:buFont typeface="+mj-lt"/>
              <a:buAutoNum type="arabicPeriod"/>
            </a:pPr>
            <a:r>
              <a:rPr lang="en-US" sz="1800" dirty="0">
                <a:hlinkClick r:id="rId2"/>
              </a:rPr>
              <a:t>Primo </a:t>
            </a:r>
            <a:r>
              <a:rPr lang="en-US" sz="1800" dirty="0" err="1">
                <a:hlinkClick r:id="rId2"/>
              </a:rPr>
              <a:t>GetIt</a:t>
            </a:r>
            <a:r>
              <a:rPr lang="en-US" sz="1800" dirty="0">
                <a:hlinkClick r:id="rId2"/>
              </a:rPr>
              <a:t> documentation </a:t>
            </a:r>
            <a:endParaRPr lang="en-US" sz="1800" dirty="0"/>
          </a:p>
          <a:p>
            <a:pPr marL="914400" lvl="1" indent="-457200">
              <a:buFont typeface="+mj-lt"/>
              <a:buAutoNum type="arabicPeriod"/>
            </a:pPr>
            <a:r>
              <a:rPr lang="en-US" sz="1800" dirty="0">
                <a:hlinkClick r:id="rId3"/>
              </a:rPr>
              <a:t>Configuring Holdings Display Labels</a:t>
            </a:r>
            <a:endParaRPr lang="en-US" sz="1800" dirty="0"/>
          </a:p>
          <a:p>
            <a:endParaRPr lang="en-US" sz="1800" dirty="0"/>
          </a:p>
          <a:p>
            <a:r>
              <a:rPr lang="en-US" sz="1800" dirty="0"/>
              <a:t>Both tables are accessible from </a:t>
            </a:r>
          </a:p>
          <a:p>
            <a:pPr lvl="1"/>
            <a:r>
              <a:rPr lang="en-US" sz="1800" dirty="0"/>
              <a:t>For Primo VE:          Configuration &gt; Discovery &gt; </a:t>
            </a:r>
            <a:r>
              <a:rPr lang="en-US" sz="1800" dirty="0" err="1"/>
              <a:t>GetIt</a:t>
            </a:r>
            <a:r>
              <a:rPr lang="en-US" sz="1800" dirty="0"/>
              <a:t> Configuration</a:t>
            </a:r>
          </a:p>
          <a:p>
            <a:pPr lvl="1"/>
            <a:r>
              <a:rPr lang="en-US" sz="1800" dirty="0"/>
              <a:t>For not Primo VE:   Configuration &gt; Fulfillment &gt; Discovery Interface Display Logic</a:t>
            </a:r>
          </a:p>
          <a:p>
            <a:endParaRPr lang="en-US" sz="1800" dirty="0"/>
          </a:p>
          <a:p>
            <a:r>
              <a:rPr lang="en-US" sz="1800" dirty="0"/>
              <a:t>In order for the tables "Holdings Display Labels" and "Holdings Display Configuration" to be used the parameter "</a:t>
            </a:r>
            <a:r>
              <a:rPr lang="en-US" sz="1800" dirty="0" err="1"/>
              <a:t>uresolver_enable_getit_holding_configuration</a:t>
            </a:r>
            <a:r>
              <a:rPr lang="en-US" sz="1800" dirty="0"/>
              <a:t>" must be defined to "true"</a:t>
            </a:r>
            <a:br>
              <a:rPr lang="en-US" sz="1800" dirty="0"/>
            </a:br>
            <a:endParaRPr lang="en-US" sz="1800" dirty="0"/>
          </a:p>
          <a:p>
            <a:r>
              <a:rPr lang="en-US" sz="1800" dirty="0"/>
              <a:t>The parameter </a:t>
            </a:r>
            <a:r>
              <a:rPr lang="en-US" sz="1800" dirty="0" err="1"/>
              <a:t>uresolver_enable_getit_holding_configuration</a:t>
            </a:r>
            <a:r>
              <a:rPr lang="en-US" sz="1800" dirty="0"/>
              <a:t> is accessible via "Configuration &gt; Fulfillment &gt; General &gt; Other settings"</a:t>
            </a:r>
          </a:p>
          <a:p>
            <a:endParaRPr lang="en-US" sz="18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428159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configuration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pic>
        <p:nvPicPr>
          <p:cNvPr id="3" name="Picture 2">
            <a:extLst>
              <a:ext uri="{FF2B5EF4-FFF2-40B4-BE49-F238E27FC236}">
                <a16:creationId xmlns:a16="http://schemas.microsoft.com/office/drawing/2014/main" id="{1E1EC92E-B229-48C9-891B-5DEB7B845B9A}"/>
              </a:ext>
            </a:extLst>
          </p:cNvPr>
          <p:cNvPicPr>
            <a:picLocks noChangeAspect="1"/>
          </p:cNvPicPr>
          <p:nvPr/>
        </p:nvPicPr>
        <p:blipFill>
          <a:blip r:embed="rId2"/>
          <a:stretch>
            <a:fillRect/>
          </a:stretch>
        </p:blipFill>
        <p:spPr>
          <a:xfrm>
            <a:off x="3190425" y="859702"/>
            <a:ext cx="2798989" cy="3631121"/>
          </a:xfrm>
          <a:prstGeom prst="rect">
            <a:avLst/>
          </a:prstGeom>
          <a:ln>
            <a:solidFill>
              <a:schemeClr val="accent1"/>
            </a:solidFill>
          </a:ln>
        </p:spPr>
      </p:pic>
      <p:sp>
        <p:nvSpPr>
          <p:cNvPr id="4" name="Rectangle 3">
            <a:extLst>
              <a:ext uri="{FF2B5EF4-FFF2-40B4-BE49-F238E27FC236}">
                <a16:creationId xmlns:a16="http://schemas.microsoft.com/office/drawing/2014/main" id="{C28D691D-C4EF-4A20-A4A4-C3ABB5BC6E6E}"/>
              </a:ext>
            </a:extLst>
          </p:cNvPr>
          <p:cNvSpPr/>
          <p:nvPr/>
        </p:nvSpPr>
        <p:spPr>
          <a:xfrm>
            <a:off x="3300548" y="3196045"/>
            <a:ext cx="2621280" cy="296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276C6096-F2D5-4675-8C36-6AABD61AE651}"/>
              </a:ext>
            </a:extLst>
          </p:cNvPr>
          <p:cNvSpPr/>
          <p:nvPr/>
        </p:nvSpPr>
        <p:spPr>
          <a:xfrm>
            <a:off x="3304897" y="3592294"/>
            <a:ext cx="2621280" cy="296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pic>
        <p:nvPicPr>
          <p:cNvPr id="10" name="Picture 9">
            <a:extLst>
              <a:ext uri="{FF2B5EF4-FFF2-40B4-BE49-F238E27FC236}">
                <a16:creationId xmlns:a16="http://schemas.microsoft.com/office/drawing/2014/main" id="{86A8DAF5-A554-4AEA-885C-DDFA77DE3B12}"/>
              </a:ext>
            </a:extLst>
          </p:cNvPr>
          <p:cNvPicPr>
            <a:picLocks noChangeAspect="1"/>
          </p:cNvPicPr>
          <p:nvPr/>
        </p:nvPicPr>
        <p:blipFill>
          <a:blip r:embed="rId3"/>
          <a:stretch>
            <a:fillRect/>
          </a:stretch>
        </p:blipFill>
        <p:spPr>
          <a:xfrm>
            <a:off x="1463646" y="5005529"/>
            <a:ext cx="6219825" cy="1219200"/>
          </a:xfrm>
          <a:prstGeom prst="rect">
            <a:avLst/>
          </a:prstGeom>
          <a:ln>
            <a:solidFill>
              <a:schemeClr val="accent1"/>
            </a:solidFill>
          </a:ln>
        </p:spPr>
      </p:pic>
      <p:sp>
        <p:nvSpPr>
          <p:cNvPr id="11" name="Rectangle 10">
            <a:extLst>
              <a:ext uri="{FF2B5EF4-FFF2-40B4-BE49-F238E27FC236}">
                <a16:creationId xmlns:a16="http://schemas.microsoft.com/office/drawing/2014/main" id="{845A8E0A-241C-4652-94E5-200B8B5A0587}"/>
              </a:ext>
            </a:extLst>
          </p:cNvPr>
          <p:cNvSpPr/>
          <p:nvPr/>
        </p:nvSpPr>
        <p:spPr>
          <a:xfrm>
            <a:off x="1802674" y="5482053"/>
            <a:ext cx="5721532" cy="296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04554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configuration</a:t>
            </a:r>
          </a:p>
        </p:txBody>
      </p:sp>
      <p:sp>
        <p:nvSpPr>
          <p:cNvPr id="6" name="Content Placeholder 5"/>
          <p:cNvSpPr>
            <a:spLocks noGrp="1"/>
          </p:cNvSpPr>
          <p:nvPr>
            <p:ph idx="1"/>
          </p:nvPr>
        </p:nvSpPr>
        <p:spPr>
          <a:xfrm>
            <a:off x="414044" y="752604"/>
            <a:ext cx="8282085" cy="5534985"/>
          </a:xfrm>
        </p:spPr>
        <p:txBody>
          <a:bodyPr>
            <a:normAutofit/>
          </a:bodyPr>
          <a:lstStyle/>
          <a:p>
            <a:r>
              <a:rPr lang="en-US" sz="2200" dirty="0"/>
              <a:t>The table "Holdings Display Labels" defines the name and order of the holdings record field, as well as the translations for the labels.</a:t>
            </a:r>
          </a:p>
          <a:p>
            <a:endParaRPr lang="en-US" sz="2200" dirty="0"/>
          </a:p>
          <a:p>
            <a:r>
              <a:rPr lang="en-US" sz="2200" dirty="0"/>
              <a:t>It does not define what field and subfields are associated with the label name (more on that in a moment).</a:t>
            </a:r>
          </a:p>
          <a:p>
            <a:endParaRPr lang="en-US" sz="2200" dirty="0"/>
          </a:p>
          <a:p>
            <a:r>
              <a:rPr lang="en-US" sz="2200" dirty="0"/>
              <a:t>The code of the holdings display label can be a logical name or a MARC code.</a:t>
            </a:r>
          </a:p>
          <a:p>
            <a:endParaRPr lang="en-US" sz="2200" dirty="0"/>
          </a:p>
          <a:p>
            <a:r>
              <a:rPr lang="en-US" sz="2200" dirty="0"/>
              <a:t>In the example on the next slide the codes for the labels is the MARC field from which the relevant subfields will come.  This is just for organizational purposes and has no effect in functionality.  It could also be text.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Tree>
    <p:extLst>
      <p:ext uri="{BB962C8B-B14F-4D97-AF65-F5344CB8AC3E}">
        <p14:creationId xmlns:p14="http://schemas.microsoft.com/office/powerpoint/2010/main" val="153299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configuration</a:t>
            </a:r>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pic>
        <p:nvPicPr>
          <p:cNvPr id="7" name="Picture 6">
            <a:extLst>
              <a:ext uri="{FF2B5EF4-FFF2-40B4-BE49-F238E27FC236}">
                <a16:creationId xmlns:a16="http://schemas.microsoft.com/office/drawing/2014/main" id="{8B7C0B04-1BDD-4766-AE5F-2334EDD2205D}"/>
              </a:ext>
            </a:extLst>
          </p:cNvPr>
          <p:cNvPicPr>
            <a:picLocks noChangeAspect="1"/>
          </p:cNvPicPr>
          <p:nvPr/>
        </p:nvPicPr>
        <p:blipFill>
          <a:blip r:embed="rId2"/>
          <a:stretch>
            <a:fillRect/>
          </a:stretch>
        </p:blipFill>
        <p:spPr>
          <a:xfrm>
            <a:off x="78381" y="1099715"/>
            <a:ext cx="9000000" cy="5408073"/>
          </a:xfrm>
          <a:prstGeom prst="rect">
            <a:avLst/>
          </a:prstGeom>
        </p:spPr>
      </p:pic>
      <p:sp>
        <p:nvSpPr>
          <p:cNvPr id="8" name="TextBox 7">
            <a:extLst>
              <a:ext uri="{FF2B5EF4-FFF2-40B4-BE49-F238E27FC236}">
                <a16:creationId xmlns:a16="http://schemas.microsoft.com/office/drawing/2014/main" id="{E27A5154-F877-4AE6-BE0F-0963571FECE2}"/>
              </a:ext>
            </a:extLst>
          </p:cNvPr>
          <p:cNvSpPr txBox="1"/>
          <p:nvPr/>
        </p:nvSpPr>
        <p:spPr>
          <a:xfrm>
            <a:off x="1889760" y="722811"/>
            <a:ext cx="5320937" cy="369332"/>
          </a:xfrm>
          <a:prstGeom prst="rect">
            <a:avLst/>
          </a:prstGeom>
          <a:noFill/>
        </p:spPr>
        <p:txBody>
          <a:bodyPr wrap="square" rtlCol="1">
            <a:spAutoFit/>
          </a:bodyPr>
          <a:lstStyle/>
          <a:p>
            <a:pPr algn="ctr"/>
            <a:r>
              <a:rPr lang="en-US" dirty="0"/>
              <a:t>Holdings Display Labels</a:t>
            </a:r>
            <a:endParaRPr lang="he-IL" dirty="0"/>
          </a:p>
        </p:txBody>
      </p:sp>
    </p:spTree>
    <p:extLst>
      <p:ext uri="{BB962C8B-B14F-4D97-AF65-F5344CB8AC3E}">
        <p14:creationId xmlns:p14="http://schemas.microsoft.com/office/powerpoint/2010/main" val="205397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configuration</a:t>
            </a:r>
          </a:p>
        </p:txBody>
      </p:sp>
      <p:sp>
        <p:nvSpPr>
          <p:cNvPr id="6" name="Content Placeholder 5"/>
          <p:cNvSpPr>
            <a:spLocks noGrp="1"/>
          </p:cNvSpPr>
          <p:nvPr>
            <p:ph idx="1"/>
          </p:nvPr>
        </p:nvSpPr>
        <p:spPr>
          <a:xfrm>
            <a:off x="414044" y="752604"/>
            <a:ext cx="8282085" cy="5534985"/>
          </a:xfrm>
        </p:spPr>
        <p:txBody>
          <a:bodyPr>
            <a:normAutofit/>
          </a:bodyPr>
          <a:lstStyle/>
          <a:p>
            <a:r>
              <a:rPr lang="en-US" sz="2200" dirty="0"/>
              <a:t>The table "Holdings Display Configuration" defines the field and subfields which display for the label.</a:t>
            </a:r>
          </a:p>
          <a:p>
            <a:r>
              <a:rPr lang="en-US" sz="2200" dirty="0"/>
              <a:t>For example, in the next slide it is defined that:</a:t>
            </a:r>
          </a:p>
          <a:p>
            <a:endParaRPr lang="en-US" sz="2200" dirty="0"/>
          </a:p>
          <a:p>
            <a:pPr lvl="1"/>
            <a:r>
              <a:rPr lang="en-US" sz="1800" dirty="0"/>
              <a:t>Field 563 subfields a,3,u will display for "Binding Information"</a:t>
            </a:r>
          </a:p>
          <a:p>
            <a:pPr lvl="1"/>
            <a:r>
              <a:rPr lang="en-US" sz="1800" dirty="0"/>
              <a:t>Field 541 subfields </a:t>
            </a:r>
            <a:r>
              <a:rPr lang="en-US" sz="1800" dirty="0" err="1"/>
              <a:t>a,b,c,d</a:t>
            </a:r>
            <a:r>
              <a:rPr lang="en-US" sz="1800" dirty="0"/>
              <a:t> will display for "Source of Acquisition"</a:t>
            </a:r>
          </a:p>
          <a:p>
            <a:pPr lvl="1"/>
            <a:r>
              <a:rPr lang="en-US" sz="1800" dirty="0"/>
              <a:t>Field 561 subfields a,3,u will display for "Ownership and Custodial History"</a:t>
            </a:r>
          </a:p>
          <a:p>
            <a:pPr lvl="1"/>
            <a:r>
              <a:rPr lang="en-US" sz="1800" dirty="0"/>
              <a:t>Field 562 subfields </a:t>
            </a:r>
            <a:r>
              <a:rPr lang="en-US" sz="1800" dirty="0" err="1"/>
              <a:t>a,b,c,d,e</a:t>
            </a:r>
            <a:r>
              <a:rPr lang="en-US" sz="1800" dirty="0"/>
              <a:t> will display for "Copy and Version Identification Note"</a:t>
            </a:r>
          </a:p>
          <a:p>
            <a:pPr lvl="1"/>
            <a:r>
              <a:rPr lang="en-US" sz="1800" dirty="0"/>
              <a:t>Field 852 subfield t will display for "Copy Number"</a:t>
            </a:r>
          </a:p>
          <a:p>
            <a:pPr lvl="1"/>
            <a:r>
              <a:rPr lang="en-US" sz="1800" dirty="0"/>
              <a:t>Field 856 subfields 3,u,7,z will display for "Online"</a:t>
            </a:r>
          </a:p>
          <a:p>
            <a:pPr lvl="1"/>
            <a:r>
              <a:rPr lang="en-US" sz="1800" dirty="0"/>
              <a:t>Field 506 subfields 3,a,b,c,d,e,u will display for "Restriction on Access Note"</a:t>
            </a:r>
          </a:p>
          <a:p>
            <a:pPr lvl="1"/>
            <a:r>
              <a:rPr lang="en-US" sz="1800" dirty="0"/>
              <a:t>Field 843 subfields 3,a,b,c,d,e,f,m,n will display for "Reproduction Note"</a:t>
            </a:r>
          </a:p>
          <a:p>
            <a:pPr lvl="1"/>
            <a:r>
              <a:rPr lang="en-US" sz="1800" dirty="0"/>
              <a:t>Field 845 subfields </a:t>
            </a:r>
            <a:r>
              <a:rPr lang="en-US" sz="1800" dirty="0" err="1"/>
              <a:t>a,b,c,d</a:t>
            </a:r>
            <a:r>
              <a:rPr lang="en-US" sz="1800" dirty="0"/>
              <a:t> will display for "Terms of Use"</a:t>
            </a:r>
          </a:p>
          <a:p>
            <a:pPr lvl="1"/>
            <a:r>
              <a:rPr lang="en-US" sz="1800" dirty="0"/>
              <a:t>Etc.</a:t>
            </a:r>
          </a:p>
          <a:p>
            <a:pPr lvl="1"/>
            <a:r>
              <a:rPr lang="en-US" sz="1800" dirty="0"/>
              <a:t>Etc.</a:t>
            </a:r>
          </a:p>
          <a:p>
            <a:pPr lvl="1"/>
            <a:r>
              <a:rPr lang="en-US" sz="1800" dirty="0"/>
              <a:t>Etc.</a:t>
            </a:r>
          </a:p>
          <a:p>
            <a:pPr lvl="1"/>
            <a:endParaRPr lang="en-US" sz="1800" dirty="0"/>
          </a:p>
          <a:p>
            <a:pPr lvl="1"/>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Tree>
    <p:extLst>
      <p:ext uri="{BB962C8B-B14F-4D97-AF65-F5344CB8AC3E}">
        <p14:creationId xmlns:p14="http://schemas.microsoft.com/office/powerpoint/2010/main" val="3160456861"/>
      </p:ext>
    </p:extLst>
  </p:cSld>
  <p:clrMapOvr>
    <a:masterClrMapping/>
  </p:clrMapOvr>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10122</TotalTime>
  <Words>1489</Words>
  <Application>Microsoft Office PowerPoint</Application>
  <PresentationFormat>On-screen Show (4:3)</PresentationFormat>
  <Paragraphs>194</Paragraphs>
  <Slides>31</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31</vt:i4>
      </vt:variant>
    </vt:vector>
  </HeadingPairs>
  <TitlesOfParts>
    <vt:vector size="41" baseType="lpstr">
      <vt:lpstr>Arial</vt:lpstr>
      <vt:lpstr>Calibri</vt:lpstr>
      <vt:lpstr>Calibri Light</vt:lpstr>
      <vt:lpstr>1_Ex Libris Template</vt:lpstr>
      <vt:lpstr>2_Ex Libris Primo</vt:lpstr>
      <vt:lpstr>3_Ex Libris Alma</vt:lpstr>
      <vt:lpstr>4_Ex Libris Voyager</vt:lpstr>
      <vt:lpstr>5_Ex Libris Rosetta</vt:lpstr>
      <vt:lpstr>6_Ex Libris Aleph</vt:lpstr>
      <vt:lpstr>7_Ex Libris campusM</vt:lpstr>
      <vt:lpstr>Displaying holdings record fields in the Primo Get It locations</vt:lpstr>
      <vt:lpstr>Contents</vt:lpstr>
      <vt:lpstr>Introduction</vt:lpstr>
      <vt:lpstr>Contents</vt:lpstr>
      <vt:lpstr>The configuration</vt:lpstr>
      <vt:lpstr>The configuration</vt:lpstr>
      <vt:lpstr>The configuration</vt:lpstr>
      <vt:lpstr>The configuration</vt:lpstr>
      <vt:lpstr>The configuration</vt:lpstr>
      <vt:lpstr>The configuration</vt:lpstr>
      <vt:lpstr>Contents</vt:lpstr>
      <vt:lpstr>Sample holdings records and their appearance in Primo – example one</vt:lpstr>
      <vt:lpstr>Sample holdings records and their appearance in Primo – example one</vt:lpstr>
      <vt:lpstr>Sample holdings records and their appearance in Primo – example one</vt:lpstr>
      <vt:lpstr>Sample holdings records and their appearance in Primo – example one</vt:lpstr>
      <vt:lpstr>Contents</vt:lpstr>
      <vt:lpstr>Sample holdings records and their appearance in Primo – example two</vt:lpstr>
      <vt:lpstr>Sample holdings records and their appearance in Primo – example two</vt:lpstr>
      <vt:lpstr>Sample holdings records and their appearance in Primo – example two</vt:lpstr>
      <vt:lpstr>Sample holdings records and their appearance in Primo – example two</vt:lpstr>
      <vt:lpstr>Sample holdings records and their appearance in Primo – example two</vt:lpstr>
      <vt:lpstr>Contents</vt:lpstr>
      <vt:lpstr>Sample holdings records and their appearance in Primo – example three</vt:lpstr>
      <vt:lpstr>Sample holdings records and their appearance in Primo – example three</vt:lpstr>
      <vt:lpstr>Sample holdings records and their appearance in Primo – example three</vt:lpstr>
      <vt:lpstr>Sample holdings records and their appearance in Primo – example three</vt:lpstr>
      <vt:lpstr>Sample holdings records and their appearance in Primo – example three</vt:lpstr>
      <vt:lpstr>Sample holdings records and their appearance in Primo – example three</vt:lpstr>
      <vt:lpstr>Sample holdings records and their appearance in Primo – example three</vt:lpstr>
      <vt:lpstr>Sample holdings records and their appearance in Primo – example three</vt:lpstr>
      <vt:lpstr>Sample holdings records and their appearance in Primo – example three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574</cp:revision>
  <cp:lastPrinted>2015-10-14T02:56:41Z</cp:lastPrinted>
  <dcterms:created xsi:type="dcterms:W3CDTF">2015-04-14T20:14:13Z</dcterms:created>
  <dcterms:modified xsi:type="dcterms:W3CDTF">2018-11-06T12:28:36Z</dcterms:modified>
</cp:coreProperties>
</file>