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notesMasterIdLst>
    <p:notesMasterId r:id="rId39"/>
  </p:notesMasterIdLst>
  <p:handoutMasterIdLst>
    <p:handoutMasterId r:id="rId40"/>
  </p:handoutMasterIdLst>
  <p:sldIdLst>
    <p:sldId id="1924" r:id="rId2"/>
    <p:sldId id="1856" r:id="rId3"/>
    <p:sldId id="2115" r:id="rId4"/>
    <p:sldId id="2116" r:id="rId5"/>
    <p:sldId id="2117" r:id="rId6"/>
    <p:sldId id="2118" r:id="rId7"/>
    <p:sldId id="2119" r:id="rId8"/>
    <p:sldId id="2120" r:id="rId9"/>
    <p:sldId id="2121" r:id="rId10"/>
    <p:sldId id="2124" r:id="rId11"/>
    <p:sldId id="2123" r:id="rId12"/>
    <p:sldId id="2126" r:id="rId13"/>
    <p:sldId id="2125" r:id="rId14"/>
    <p:sldId id="2127" r:id="rId15"/>
    <p:sldId id="2128" r:id="rId16"/>
    <p:sldId id="2129" r:id="rId17"/>
    <p:sldId id="2130" r:id="rId18"/>
    <p:sldId id="2150" r:id="rId19"/>
    <p:sldId id="2148" r:id="rId20"/>
    <p:sldId id="2149" r:id="rId21"/>
    <p:sldId id="2131" r:id="rId22"/>
    <p:sldId id="2134" r:id="rId23"/>
    <p:sldId id="2132" r:id="rId24"/>
    <p:sldId id="2135" r:id="rId25"/>
    <p:sldId id="2136" r:id="rId26"/>
    <p:sldId id="2137" r:id="rId27"/>
    <p:sldId id="2138" r:id="rId28"/>
    <p:sldId id="2139" r:id="rId29"/>
    <p:sldId id="2140" r:id="rId30"/>
    <p:sldId id="2141" r:id="rId31"/>
    <p:sldId id="2144" r:id="rId32"/>
    <p:sldId id="2142" r:id="rId33"/>
    <p:sldId id="2145" r:id="rId34"/>
    <p:sldId id="2143" r:id="rId35"/>
    <p:sldId id="2146" r:id="rId36"/>
    <p:sldId id="2147" r:id="rId37"/>
    <p:sldId id="1914" r:id="rId38"/>
  </p:sldIdLst>
  <p:sldSz cx="9144000" cy="6858000" type="screen4x3"/>
  <p:notesSz cx="7053263" cy="9309100"/>
  <p:custDataLst>
    <p:tags r:id="rId41"/>
  </p:custDataLst>
  <p:defaultTextStyle>
    <a:defPPr>
      <a:defRPr lang="en-US"/>
    </a:defPPr>
    <a:lvl1pPr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1pPr>
    <a:lvl2pPr marL="4572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2pPr>
    <a:lvl3pPr marL="9144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3pPr>
    <a:lvl4pPr marL="13716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4pPr>
    <a:lvl5pPr marL="18288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86"/>
    <a:srgbClr val="0E75BE"/>
    <a:srgbClr val="0E755A"/>
    <a:srgbClr val="2B4F85"/>
    <a:srgbClr val="2B4F83"/>
    <a:srgbClr val="3E4C56"/>
    <a:srgbClr val="000000"/>
    <a:srgbClr val="FFD9AD"/>
    <a:srgbClr val="62D13B"/>
    <a:srgbClr val="A04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0" autoAdjust="0"/>
    <p:restoredTop sz="89299" autoAdjust="0"/>
  </p:normalViewPr>
  <p:slideViewPr>
    <p:cSldViewPr>
      <p:cViewPr varScale="1">
        <p:scale>
          <a:sx n="60" d="100"/>
          <a:sy n="60" d="100"/>
        </p:scale>
        <p:origin x="11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50" y="-84"/>
      </p:cViewPr>
      <p:guideLst>
        <p:guide orient="horz" pos="2932"/>
        <p:guide pos="222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7325" y="0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42375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A832BD8-1414-438E-835E-D9CD64E1B3F2}" type="slidenum">
              <a:rPr lang="ar-SA"/>
              <a:pPr/>
              <a:t>‹#›</a:t>
            </a:fld>
            <a:endParaRPr lang="en-US">
              <a:cs typeface="Arial" pitchFamily="34" charset="0"/>
            </a:endParaRPr>
          </a:p>
        </p:txBody>
      </p:sp>
      <p:pic>
        <p:nvPicPr>
          <p:cNvPr id="14342" name="Picture 6" descr="to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303213"/>
            <a:ext cx="7051675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2775"/>
            <a:ext cx="56435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43963"/>
            <a:ext cx="30559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082B8C2-666E-4B12-8319-23C48205B8E4}" type="slidenum">
              <a:rPr lang="ar-SA"/>
              <a:pPr/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05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8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30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7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29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33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7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37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7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7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13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1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14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2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15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16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8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17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7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ma Matter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600397"/>
            <a:ext cx="7726700" cy="1940878"/>
          </a:xfrm>
        </p:spPr>
        <p:txBody>
          <a:bodyPr anchor="b"/>
          <a:lstStyle>
            <a:lvl1pPr algn="l">
              <a:defRPr lang="he-IL" sz="3000" b="1" kern="1200" dirty="0">
                <a:solidFill>
                  <a:srgbClr val="3E4C56"/>
                </a:solidFill>
                <a:latin typeface="Verdana" pitchFamily="34" charset="0"/>
                <a:ea typeface="ヒラギノ角ゴ ProN W3" charset="-128"/>
                <a:cs typeface="+mn-cs"/>
                <a:sym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5541275"/>
            <a:ext cx="7776713" cy="103937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30" y="2316482"/>
            <a:ext cx="3599688" cy="14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20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</p:spPr>
        <p:txBody>
          <a:bodyPr/>
          <a:lstStyle>
            <a:lvl1pPr marL="339725" indent="-3397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653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05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6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"/>
          <a:stretch/>
        </p:blipFill>
        <p:spPr bwMode="auto">
          <a:xfrm>
            <a:off x="0" y="1"/>
            <a:ext cx="9144000" cy="65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08732"/>
            <a:ext cx="6700105" cy="1762559"/>
          </a:xfrm>
          <a:prstGeom prst="rect">
            <a:avLst/>
          </a:prstGeom>
          <a:solidFill>
            <a:srgbClr val="52525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09489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2" name="Picture 7" descr="C:\Users\XPS\Documents\Exlibris\Eluna 2016\Logo\ELUNA-W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" y="5926730"/>
            <a:ext cx="1702568" cy="5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232" r="8079" b="2136"/>
          <a:stretch/>
        </p:blipFill>
        <p:spPr bwMode="auto">
          <a:xfrm>
            <a:off x="0" y="-1"/>
            <a:ext cx="9144000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08732"/>
            <a:ext cx="6700105" cy="1762559"/>
          </a:xfrm>
          <a:prstGeom prst="rect">
            <a:avLst/>
          </a:prstGeom>
          <a:solidFill>
            <a:srgbClr val="52525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09489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2" name="Picture 7" descr="C:\Users\XPS\Documents\Exlibris\Eluna 2016\Logo\ELUNA-W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" y="5926730"/>
            <a:ext cx="1702568" cy="5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7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995988"/>
            <a:ext cx="14208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294627"/>
            <a:ext cx="5758132" cy="1940878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7776713" cy="103937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321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>
            <a:spLocks noChangeArrowheads="1"/>
          </p:cNvSpPr>
          <p:nvPr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088" y="720151"/>
            <a:ext cx="2209800" cy="9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3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>
            <a:spLocks noChangeArrowheads="1"/>
          </p:cNvSpPr>
          <p:nvPr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663575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86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5118100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34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5" descr="ExLibri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9D1C6ABB-6183-4874-BBE3-6E767E714E8B}" type="slidenum">
              <a:rPr lang="ar-SA" sz="1000">
                <a:solidFill>
                  <a:srgbClr val="808080"/>
                </a:solidFill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6" descr="rul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>
              <a:latin typeface="Arial" charset="0"/>
              <a:ea typeface="+mn-ea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619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09588" indent="-231775"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41363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4725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22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ClrTx/>
              <a:buSzPct val="100000"/>
              <a:buFont typeface="Arial" pitchFamily="34" charset="0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287338" indent="-287338"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74675" indent="-28733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52488" indent="-28098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56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7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b="0">
              <a:latin typeface="Arial" pitchFamily="34" charset="0"/>
              <a:ea typeface="+mn-ea"/>
              <a:sym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8588"/>
            <a:ext cx="777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5" descr="ExLibris-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4D3FFDCD-6979-4F41-A3AC-16AAC036FE7E}" type="slidenum">
              <a:rPr lang="ar-SA" sz="1000"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>
              <a:ea typeface="MS PGothic" pitchFamily="34" charset="-128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4" name="Picture 6" descr="ruler"/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>
              <a:latin typeface="Arial" charset="0"/>
              <a:ea typeface="+mn-ea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6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51" r:id="rId2"/>
    <p:sldLayoutId id="2147484539" r:id="rId3"/>
    <p:sldLayoutId id="2147484552" r:id="rId4"/>
    <p:sldLayoutId id="2147484540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  <p:sldLayoutId id="2147484553" r:id="rId14"/>
    <p:sldLayoutId id="2147484554" r:id="rId15"/>
    <p:sldLayoutId id="2147484555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pitest.bldss.bl.u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Alma_Online_Help_(English)/Integrations_with_External_Systems/040Fulfillment/020Resource_Sharing_Partners/British_Library_Document_Supply_Service_(BLDSS)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pitest.bldss.bl.uk/docs/guide/appendix.html#events" TargetMode="Externa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British Library Document Supply Service (BLDSS) API</a:t>
            </a:r>
          </a:p>
        </p:txBody>
      </p:sp>
    </p:spTree>
    <p:extLst>
      <p:ext uri="{BB962C8B-B14F-4D97-AF65-F5344CB8AC3E}">
        <p14:creationId xmlns:p14="http://schemas.microsoft.com/office/powerpoint/2010/main" val="34647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ARTEmail</a:t>
            </a:r>
            <a:r>
              <a:rPr lang="en-US" dirty="0"/>
              <a:t> is a very manual process: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dirty="0"/>
              <a:t>Locate process is done outside of the system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dirty="0"/>
              <a:t>Feedback from the BL is received as emails, and need to be manually updated into the system</a:t>
            </a:r>
          </a:p>
        </p:txBody>
      </p:sp>
    </p:spTree>
    <p:extLst>
      <p:ext uri="{BB962C8B-B14F-4D97-AF65-F5344CB8AC3E}">
        <p14:creationId xmlns:p14="http://schemas.microsoft.com/office/powerpoint/2010/main" val="257947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6" y="992188"/>
            <a:ext cx="8220974" cy="670182"/>
          </a:xfrm>
        </p:spPr>
        <p:txBody>
          <a:bodyPr/>
          <a:lstStyle/>
          <a:p>
            <a:r>
              <a:rPr lang="en-US" dirty="0"/>
              <a:t>For example, consider the following </a:t>
            </a:r>
            <a:r>
              <a:rPr lang="en-US" b="1" dirty="0" err="1"/>
              <a:t>ARTEmail</a:t>
            </a:r>
            <a:r>
              <a:rPr lang="en-US" b="1" dirty="0"/>
              <a:t> </a:t>
            </a:r>
            <a:r>
              <a:rPr lang="en-US" dirty="0"/>
              <a:t>workflow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" y="1662370"/>
            <a:ext cx="1000191" cy="1005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6" y="5272440"/>
            <a:ext cx="1226707" cy="111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3" y="2846341"/>
            <a:ext cx="120015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45" y="4198705"/>
            <a:ext cx="20574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2787" y="3806654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1. Place Request</a:t>
            </a: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 bwMode="auto">
          <a:xfrm flipH="1">
            <a:off x="1129657" y="2667938"/>
            <a:ext cx="1" cy="1530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29733" y="5266125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2. Search BL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9733" y="5490877"/>
            <a:ext cx="3187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3. Set Request Attributes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9733" y="5715629"/>
            <a:ext cx="3187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4. Send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11" y="1662370"/>
            <a:ext cx="1000191" cy="1005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175" y="5272440"/>
            <a:ext cx="1226707" cy="1113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32" y="2846341"/>
            <a:ext cx="1200150" cy="1028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194" y="4198705"/>
            <a:ext cx="2057400" cy="5334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4" idx="2"/>
          </p:cNvCxnSpPr>
          <p:nvPr/>
        </p:nvCxnSpPr>
        <p:spPr bwMode="auto">
          <a:xfrm flipH="1">
            <a:off x="6251806" y="2667938"/>
            <a:ext cx="1" cy="1530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597154" y="3845055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5. Cancel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2407" y="5829431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6. Cancel</a:t>
            </a:r>
          </a:p>
        </p:txBody>
      </p:sp>
    </p:spTree>
    <p:extLst>
      <p:ext uri="{BB962C8B-B14F-4D97-AF65-F5344CB8AC3E}">
        <p14:creationId xmlns:p14="http://schemas.microsoft.com/office/powerpoint/2010/main" val="20559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5" y="992188"/>
            <a:ext cx="8347261" cy="670182"/>
          </a:xfrm>
        </p:spPr>
        <p:txBody>
          <a:bodyPr/>
          <a:lstStyle/>
          <a:p>
            <a:r>
              <a:rPr lang="en-US" dirty="0"/>
              <a:t>By contrast, consider the following </a:t>
            </a:r>
            <a:r>
              <a:rPr lang="en-US" b="1" dirty="0"/>
              <a:t>BLDSS API </a:t>
            </a:r>
            <a:r>
              <a:rPr lang="en-US" dirty="0"/>
              <a:t>workflow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" y="1662370"/>
            <a:ext cx="1000191" cy="1005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6" y="5272440"/>
            <a:ext cx="1226707" cy="111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3" y="2846341"/>
            <a:ext cx="120015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45" y="4198705"/>
            <a:ext cx="20574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2787" y="3806654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1. Place Request</a:t>
            </a: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 bwMode="auto">
          <a:xfrm flipH="1">
            <a:off x="1129657" y="2667938"/>
            <a:ext cx="1" cy="1530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29733" y="5266125"/>
            <a:ext cx="2150680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2. Search BL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9733" y="5490877"/>
            <a:ext cx="3187912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3. Set Request Attributes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9733" y="5715629"/>
            <a:ext cx="3187912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4. Send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11" y="1662370"/>
            <a:ext cx="1000191" cy="1005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175" y="5272440"/>
            <a:ext cx="1226707" cy="1113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32" y="2846341"/>
            <a:ext cx="1200150" cy="1028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194" y="4198705"/>
            <a:ext cx="2057400" cy="5334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4" idx="2"/>
          </p:cNvCxnSpPr>
          <p:nvPr/>
        </p:nvCxnSpPr>
        <p:spPr bwMode="auto">
          <a:xfrm flipH="1">
            <a:off x="6251806" y="2667938"/>
            <a:ext cx="1" cy="1530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597154" y="3845055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5. Cancel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2407" y="5829431"/>
            <a:ext cx="2150680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6. Cancel</a:t>
            </a:r>
          </a:p>
        </p:txBody>
      </p:sp>
    </p:spTree>
    <p:extLst>
      <p:ext uri="{BB962C8B-B14F-4D97-AF65-F5344CB8AC3E}">
        <p14:creationId xmlns:p14="http://schemas.microsoft.com/office/powerpoint/2010/main" val="112177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65825" y="992188"/>
            <a:ext cx="8522749" cy="670182"/>
          </a:xfrm>
        </p:spPr>
        <p:txBody>
          <a:bodyPr/>
          <a:lstStyle/>
          <a:p>
            <a:r>
              <a:rPr lang="en-US" dirty="0"/>
              <a:t>For example, consider the following </a:t>
            </a:r>
            <a:r>
              <a:rPr lang="en-US" b="1" dirty="0" err="1"/>
              <a:t>ARTEMail</a:t>
            </a:r>
            <a:r>
              <a:rPr lang="en-US" dirty="0"/>
              <a:t> workflow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2" y="1662370"/>
            <a:ext cx="1000191" cy="1005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26" y="5272440"/>
            <a:ext cx="1226707" cy="1113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3" y="2846341"/>
            <a:ext cx="120015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5" y="4198705"/>
            <a:ext cx="2057400" cy="5334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2"/>
          </p:cNvCxnSpPr>
          <p:nvPr/>
        </p:nvCxnSpPr>
        <p:spPr bwMode="auto">
          <a:xfrm flipH="1">
            <a:off x="1129657" y="2667938"/>
            <a:ext cx="1" cy="1530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870" y="5056877"/>
            <a:ext cx="1283435" cy="132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645" y="5275740"/>
            <a:ext cx="1060700" cy="8894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1" idx="3"/>
            <a:endCxn id="10" idx="1"/>
          </p:cNvCxnSpPr>
          <p:nvPr/>
        </p:nvCxnSpPr>
        <p:spPr bwMode="auto">
          <a:xfrm>
            <a:off x="5978345" y="5720461"/>
            <a:ext cx="667525" cy="11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116379" y="4732105"/>
            <a:ext cx="13278" cy="3236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8" name="Curved Left Arrow 17"/>
          <p:cNvSpPr/>
          <p:nvPr/>
        </p:nvSpPr>
        <p:spPr bwMode="auto">
          <a:xfrm>
            <a:off x="1806840" y="5618085"/>
            <a:ext cx="3033995" cy="547096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0100" y="4832209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1. Renew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9420" y="5018627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2. Look at email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2787" y="4687665"/>
            <a:ext cx="215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3. Process Renewal </a:t>
            </a:r>
          </a:p>
        </p:txBody>
      </p:sp>
    </p:spTree>
    <p:extLst>
      <p:ext uri="{BB962C8B-B14F-4D97-AF65-F5344CB8AC3E}">
        <p14:creationId xmlns:p14="http://schemas.microsoft.com/office/powerpoint/2010/main" val="355819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614815" y="5516642"/>
            <a:ext cx="3264425" cy="75351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65825" y="992188"/>
            <a:ext cx="8369129" cy="670182"/>
          </a:xfrm>
        </p:spPr>
        <p:txBody>
          <a:bodyPr/>
          <a:lstStyle/>
          <a:p>
            <a:r>
              <a:rPr lang="en-US" dirty="0"/>
              <a:t>By contrast, consider the following </a:t>
            </a:r>
            <a:r>
              <a:rPr lang="en-US" b="1" dirty="0"/>
              <a:t>BLDSS API </a:t>
            </a:r>
            <a:r>
              <a:rPr lang="en-US" dirty="0"/>
              <a:t>workflow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2" y="1662370"/>
            <a:ext cx="1000191" cy="1005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26" y="5272440"/>
            <a:ext cx="1226707" cy="1113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3" y="2846341"/>
            <a:ext cx="120015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5" y="4198705"/>
            <a:ext cx="2057400" cy="5334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2"/>
          </p:cNvCxnSpPr>
          <p:nvPr/>
        </p:nvCxnSpPr>
        <p:spPr bwMode="auto">
          <a:xfrm flipH="1">
            <a:off x="1129657" y="2667938"/>
            <a:ext cx="1" cy="1530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870" y="5056877"/>
            <a:ext cx="1283435" cy="132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645" y="5275740"/>
            <a:ext cx="1060700" cy="8894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1" idx="3"/>
            <a:endCxn id="10" idx="1"/>
          </p:cNvCxnSpPr>
          <p:nvPr/>
        </p:nvCxnSpPr>
        <p:spPr bwMode="auto">
          <a:xfrm>
            <a:off x="5978345" y="5720461"/>
            <a:ext cx="667525" cy="11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116379" y="4732105"/>
            <a:ext cx="13278" cy="3236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8" name="Curved Left Arrow 17"/>
          <p:cNvSpPr/>
          <p:nvPr/>
        </p:nvSpPr>
        <p:spPr bwMode="auto">
          <a:xfrm>
            <a:off x="1806840" y="5618085"/>
            <a:ext cx="3033995" cy="547096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0100" y="4832209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1. Renew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9420" y="5018627"/>
            <a:ext cx="21506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2. Look at email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2787" y="4687665"/>
            <a:ext cx="215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3. Process Renewal </a:t>
            </a:r>
          </a:p>
        </p:txBody>
      </p:sp>
    </p:spTree>
    <p:extLst>
      <p:ext uri="{BB962C8B-B14F-4D97-AF65-F5344CB8AC3E}">
        <p14:creationId xmlns:p14="http://schemas.microsoft.com/office/powerpoint/2010/main" val="4452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Configuring use of the BLDSS APIs</a:t>
            </a:r>
          </a:p>
        </p:txBody>
      </p:sp>
    </p:spTree>
    <p:extLst>
      <p:ext uri="{BB962C8B-B14F-4D97-AF65-F5344CB8AC3E}">
        <p14:creationId xmlns:p14="http://schemas.microsoft.com/office/powerpoint/2010/main" val="20018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BLDSS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first step is to set up the BLDSS account with the BL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step requires involvement of Ex Libris staff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87216" y="4811580"/>
            <a:ext cx="153620" cy="20372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40" y="2238445"/>
            <a:ext cx="6669682" cy="43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7AD82-2025-46AA-8BB4-4C7A75D3B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0" y="3198570"/>
            <a:ext cx="6543675" cy="209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Record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2235" y="1047890"/>
            <a:ext cx="7993062" cy="17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6976850" y="4734770"/>
            <a:ext cx="667525" cy="11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499506" y="4504340"/>
            <a:ext cx="5362129" cy="499265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7771" y="5409285"/>
            <a:ext cx="3266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Information obtained when setting up BLDSS at BL site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644375" y="4696365"/>
            <a:ext cx="0" cy="76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1499506" y="4005075"/>
            <a:ext cx="5362129" cy="499265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883169" y="4158101"/>
            <a:ext cx="667525" cy="11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72228" y="3930618"/>
            <a:ext cx="16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Test URL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3730" y="2990557"/>
            <a:ext cx="38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https://api.bldss.bl.uk/api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928384" y="3172754"/>
            <a:ext cx="667525" cy="11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95909" y="2966357"/>
            <a:ext cx="16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Real URL</a:t>
            </a:r>
          </a:p>
        </p:txBody>
      </p:sp>
    </p:spTree>
    <p:extLst>
      <p:ext uri="{BB962C8B-B14F-4D97-AF65-F5344CB8AC3E}">
        <p14:creationId xmlns:p14="http://schemas.microsoft.com/office/powerpoint/2010/main" val="104704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3841-5965-4B69-89E7-5D983492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B14FD-BDBC-4F17-9DDA-52DDAB66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‘Allow Asynchronous Request’ attribute will allow you to send requests without first locating the resource at BL using the locate process.</a:t>
            </a:r>
          </a:p>
          <a:p>
            <a:r>
              <a:rPr lang="en-US" dirty="0"/>
              <a:t>If used, Alma will use a BL record ID if the locate process finds one, but will send the request metadata without an ID if the locate does not find a single match. The partner will not be removed from the </a:t>
            </a:r>
            <a:r>
              <a:rPr lang="en-US" dirty="0" err="1"/>
              <a:t>rota</a:t>
            </a:r>
            <a:r>
              <a:rPr lang="en-US" dirty="0"/>
              <a:t> by the locate process.</a:t>
            </a:r>
          </a:p>
        </p:txBody>
      </p:sp>
    </p:spTree>
    <p:extLst>
      <p:ext uri="{BB962C8B-B14F-4D97-AF65-F5344CB8AC3E}">
        <p14:creationId xmlns:p14="http://schemas.microsoft.com/office/powerpoint/2010/main" val="295468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Record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testing, you can use the generic test account, using the below credentials.</a:t>
            </a:r>
          </a:p>
          <a:p>
            <a:r>
              <a:rPr lang="en-US" dirty="0"/>
              <a:t>	Account:             73-0006</a:t>
            </a:r>
          </a:p>
          <a:p>
            <a:r>
              <a:rPr lang="en-US" dirty="0"/>
              <a:t>	Password:           API6789364</a:t>
            </a:r>
          </a:p>
          <a:p>
            <a:r>
              <a:rPr lang="en-US" dirty="0"/>
              <a:t>	Base URL:           </a:t>
            </a:r>
            <a:r>
              <a:rPr lang="en-US" u="sng" dirty="0">
                <a:hlinkClick r:id="rId2"/>
              </a:rPr>
              <a:t>https://apitest.bldss.bl.uk</a:t>
            </a:r>
            <a:endParaRPr lang="en-US" u="sng" dirty="0"/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  <a:prstGeom prst="roundRect">
            <a:avLst>
              <a:gd name="adj" fmla="val 6411"/>
            </a:avLst>
          </a:prstGeom>
          <a:ln w="44450">
            <a:solidFill>
              <a:srgbClr val="0E75B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/>
            <a:r>
              <a:rPr lang="en-US" dirty="0"/>
              <a:t>What is BLDSS and what are its APIs ?</a:t>
            </a:r>
          </a:p>
          <a:p>
            <a:pPr lvl="1"/>
            <a:r>
              <a:rPr lang="en-US" dirty="0"/>
              <a:t>What are the benefits of using this service ?</a:t>
            </a:r>
          </a:p>
          <a:p>
            <a:pPr lvl="1"/>
            <a:r>
              <a:rPr lang="en-US" dirty="0"/>
              <a:t>Configuring use of the BLDSS APIs</a:t>
            </a:r>
          </a:p>
          <a:p>
            <a:pPr lvl="1"/>
            <a:r>
              <a:rPr lang="en-US" dirty="0"/>
              <a:t>BLDSS based workflow</a:t>
            </a:r>
          </a:p>
          <a:p>
            <a:pPr lvl="1"/>
            <a:r>
              <a:rPr lang="en-US" dirty="0"/>
              <a:t>Some troubleshooting tips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0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Record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switching to work in production, change the URL to </a:t>
            </a:r>
            <a:r>
              <a:rPr lang="en-US" b="1" dirty="0"/>
              <a:t>https://api.bldss.bl.uk</a:t>
            </a:r>
            <a:r>
              <a:rPr lang="en-US" dirty="0"/>
              <a:t>, and use your BL account code and password. </a:t>
            </a:r>
          </a:p>
          <a:p>
            <a:r>
              <a:rPr lang="en-US" dirty="0"/>
              <a:t>Make sure to follow the steps documented in the below on line help link when switching to the production account. </a:t>
            </a:r>
          </a:p>
          <a:p>
            <a:r>
              <a:rPr lang="en-US" sz="1800" dirty="0">
                <a:hlinkClick r:id="rId2"/>
              </a:rPr>
              <a:t>https://knowledge.exlibrisgroup.com/Alma/Product_Documentation/Alma_Online_Help_(English)/Integrations_with_External_Systems/040Fulfillment/020Resource_Sharing_Partners/British_Library_Document_Supply_Service_(BLDSS)</a:t>
            </a:r>
            <a:endParaRPr lang="en-US" sz="1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5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Profile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50" y="1470345"/>
            <a:ext cx="7993062" cy="1790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86" y="3697835"/>
            <a:ext cx="4533900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235" y="5464465"/>
            <a:ext cx="564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Of course, partner record should be linked to the locate profile …</a:t>
            </a:r>
          </a:p>
        </p:txBody>
      </p:sp>
    </p:spTree>
    <p:extLst>
      <p:ext uri="{BB962C8B-B14F-4D97-AF65-F5344CB8AC3E}">
        <p14:creationId xmlns:p14="http://schemas.microsoft.com/office/powerpoint/2010/main" val="247208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BLDSS Based Workflow</a:t>
            </a:r>
          </a:p>
        </p:txBody>
      </p:sp>
    </p:spTree>
    <p:extLst>
      <p:ext uri="{BB962C8B-B14F-4D97-AF65-F5344CB8AC3E}">
        <p14:creationId xmlns:p14="http://schemas.microsoft.com/office/powerpoint/2010/main" val="1160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Submitted in Primo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81" y="1100931"/>
            <a:ext cx="64293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9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BLDSS Partner added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65491"/>
          </a:xfrm>
        </p:spPr>
        <p:txBody>
          <a:bodyPr/>
          <a:lstStyle/>
          <a:p>
            <a:r>
              <a:rPr lang="en-US" dirty="0"/>
              <a:t>… as per </a:t>
            </a:r>
            <a:r>
              <a:rPr lang="en-US" dirty="0" err="1"/>
              <a:t>rota</a:t>
            </a:r>
            <a:r>
              <a:rPr lang="en-US" dirty="0"/>
              <a:t> assignment rules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790" y="1457679"/>
            <a:ext cx="7993062" cy="177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738" y="3915599"/>
            <a:ext cx="7993062" cy="20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93738" y="3302985"/>
            <a:ext cx="7992374" cy="4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…locate runs, and request is sent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961930" y="5955551"/>
            <a:ext cx="7992374" cy="4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/>
              <a:t>… Automatically !</a:t>
            </a:r>
          </a:p>
        </p:txBody>
      </p:sp>
    </p:spTree>
    <p:extLst>
      <p:ext uri="{BB962C8B-B14F-4D97-AF65-F5344CB8AC3E}">
        <p14:creationId xmlns:p14="http://schemas.microsoft.com/office/powerpoint/2010/main" val="152472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 Id is assigned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3738" y="3443922"/>
            <a:ext cx="7993062" cy="27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8837" y="1833220"/>
            <a:ext cx="7993062" cy="96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09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785397"/>
          </a:xfrm>
        </p:spPr>
        <p:txBody>
          <a:bodyPr/>
          <a:lstStyle/>
          <a:p>
            <a:r>
              <a:rPr lang="en-US" dirty="0"/>
              <a:t>… and message is saved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7166" y="1571872"/>
            <a:ext cx="8369694" cy="10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3525" y="2754752"/>
            <a:ext cx="7993062" cy="37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62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2167977"/>
          </a:xfrm>
        </p:spPr>
        <p:txBody>
          <a:bodyPr/>
          <a:lstStyle/>
          <a:p>
            <a:r>
              <a:rPr lang="en-US" dirty="0"/>
              <a:t>Patron (from Primo) or staff (from Alma) can cancel the request.</a:t>
            </a:r>
          </a:p>
          <a:p>
            <a:r>
              <a:rPr lang="en-US" dirty="0"/>
              <a:t>The option to cancel is setup by workflow profile rules, separately for Primo or for Alma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603" y="2718260"/>
            <a:ext cx="7993062" cy="88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23525" y="3390595"/>
            <a:ext cx="460860" cy="2114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8" y="4043480"/>
            <a:ext cx="7929962" cy="22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96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2167977"/>
          </a:xfrm>
        </p:spPr>
        <p:txBody>
          <a:bodyPr/>
          <a:lstStyle/>
          <a:p>
            <a:r>
              <a:rPr lang="en-US" dirty="0"/>
              <a:t>It is up to BL to approve or reject the cancellation attempt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5826" y="2338823"/>
            <a:ext cx="7993062" cy="16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8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job (Update BLDSS Requests) polls BL for update on active requests</a:t>
            </a:r>
          </a:p>
          <a:p>
            <a:r>
              <a:rPr lang="en-US" dirty="0"/>
              <a:t>The job needs to be activated to BLDSS users, and can be activate to run eight times a day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5469" y="2776115"/>
            <a:ext cx="7993062" cy="286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48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What is BLDSS and what are its APIs ?</a:t>
            </a:r>
          </a:p>
        </p:txBody>
      </p:sp>
    </p:spTree>
    <p:extLst>
      <p:ext uri="{BB962C8B-B14F-4D97-AF65-F5344CB8AC3E}">
        <p14:creationId xmlns:p14="http://schemas.microsoft.com/office/powerpoint/2010/main" val="40260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1553497"/>
          </a:xfrm>
        </p:spPr>
        <p:txBody>
          <a:bodyPr/>
          <a:lstStyle/>
          <a:p>
            <a:r>
              <a:rPr lang="en-US" dirty="0"/>
              <a:t>BL updates Alma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Information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7450" y="2392065"/>
            <a:ext cx="8212113" cy="16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93423"/>
            <a:ext cx="8026913" cy="1631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50" y="6078945"/>
            <a:ext cx="8110750" cy="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List of events and additional info can be found at </a:t>
            </a:r>
            <a:r>
              <a:rPr lang="en-US" sz="1600" dirty="0">
                <a:hlinkClick r:id="rId5"/>
              </a:rPr>
              <a:t>http://apitest.bldss.bl.uk/docs/guide/appendix.html#events</a:t>
            </a:r>
            <a:endParaRPr lang="en-US" sz="1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6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1092637"/>
          </a:xfrm>
        </p:spPr>
        <p:txBody>
          <a:bodyPr/>
          <a:lstStyle/>
          <a:p>
            <a:r>
              <a:rPr lang="en-US" dirty="0"/>
              <a:t>New facets can be used to track updated requests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5469" y="1854395"/>
            <a:ext cx="7993062" cy="22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0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7"/>
            <a:ext cx="8678174" cy="61620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case of a ‘Unable to fulfil’ event, the request will be considered rejected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case of a ‘Item renewed’ event the request will be considered  ‘Renew Requested’.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dirty="0"/>
              <a:t>Library should then use the ‘Request Renew’ option to actually renew, based on the reported renew date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dirty="0"/>
              <a:t>Then, library should manually change the status so that it can distinguish between already handled requests and those waiting for processing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0" y="3390595"/>
            <a:ext cx="73628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5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Some troubleshooting tips</a:t>
            </a:r>
          </a:p>
        </p:txBody>
      </p:sp>
    </p:spTree>
    <p:extLst>
      <p:ext uri="{BB962C8B-B14F-4D97-AF65-F5344CB8AC3E}">
        <p14:creationId xmlns:p14="http://schemas.microsoft.com/office/powerpoint/2010/main" val="32649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Q:</a:t>
            </a:r>
            <a:r>
              <a:rPr lang="en-US" dirty="0"/>
              <a:t> I've just started testing this and am getting the same message 'Request not sent -- mandatory field is missing: country' even though I have input the country.</a:t>
            </a:r>
          </a:p>
          <a:p>
            <a:endParaRPr lang="en-US" dirty="0"/>
          </a:p>
          <a:p>
            <a:r>
              <a:rPr lang="en-US" b="1" dirty="0"/>
              <a:t>A:</a:t>
            </a:r>
            <a:r>
              <a:rPr lang="en-US" dirty="0"/>
              <a:t>Looking at the request, I see that it is owned by the </a:t>
            </a:r>
            <a:r>
              <a:rPr lang="en-US" dirty="0" err="1"/>
              <a:t>Interlending</a:t>
            </a:r>
            <a:r>
              <a:rPr lang="en-US" dirty="0"/>
              <a:t> and Document Supply Library but it has no country code in its address. The API requires the address of the </a:t>
            </a:r>
            <a:r>
              <a:rPr lang="en-US" b="1" dirty="0"/>
              <a:t>library that is sending the message</a:t>
            </a:r>
            <a:r>
              <a:rPr lang="en-US" dirty="0"/>
              <a:t>.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9024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5355592"/>
          </a:xfrm>
        </p:spPr>
        <p:txBody>
          <a:bodyPr/>
          <a:lstStyle/>
          <a:p>
            <a:r>
              <a:rPr lang="en-US" b="1" dirty="0"/>
              <a:t>Q:</a:t>
            </a:r>
            <a:r>
              <a:rPr lang="en-US" dirty="0"/>
              <a:t> I am receiving the 'Cannot send a request that was not located‘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A: </a:t>
            </a:r>
            <a:r>
              <a:rPr lang="en-US" dirty="0"/>
              <a:t> Take a look at the history of the locate actions. It may indicate that </a:t>
            </a:r>
            <a:r>
              <a:rPr lang="en-US"/>
              <a:t>the system failed </a:t>
            </a:r>
            <a:r>
              <a:rPr lang="en-US" dirty="0"/>
              <a:t>connecting to the BLDSS server. Technical failure to run a locate is ignored by the system, so that it is considered a successful locate. However, because the </a:t>
            </a:r>
            <a:r>
              <a:rPr lang="en-US" dirty="0" err="1"/>
              <a:t>bldss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mandates a record id that has not been successfully obtained by the API, the send action failed. I suggest re-running a locate and re-attempting the send.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2800"/>
            <a:ext cx="8534377" cy="1144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08" y="4581150"/>
            <a:ext cx="5749557" cy="20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A: The API keeps failing !</a:t>
            </a:r>
          </a:p>
          <a:p>
            <a:endParaRPr lang="en-US" dirty="0"/>
          </a:p>
          <a:p>
            <a:r>
              <a:rPr lang="en-US" dirty="0"/>
              <a:t>Q: This may be a connectivity problem. We (Ex Libris) can change the timeout of the API. That may improve the success rate of the API.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" y="3178771"/>
            <a:ext cx="8737452" cy="2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86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Moshe.shechter@exlibrisgroup.com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BLDSS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773" y="992188"/>
            <a:ext cx="6855792" cy="49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09485"/>
            <a:ext cx="4498043" cy="54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BLDSS APIs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APIs allow implementing the full discovery and delivery process via API, including elements such as retrieving pricing options and service options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3738" y="2852925"/>
            <a:ext cx="7993062" cy="32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6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BLDSS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Alma, we have used the APIs to implement a P2P workflow with BLDSS similar to the one that is used with other protocols (ISO,NCIP P2P)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5469" y="2495428"/>
            <a:ext cx="7993062" cy="34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2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BLDSS APIs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50" y="1201510"/>
            <a:ext cx="3767544" cy="49323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6480" y="1201510"/>
            <a:ext cx="3654854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3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ARTEmail</a:t>
            </a:r>
            <a:r>
              <a:rPr lang="en-US" dirty="0"/>
              <a:t> is a very manual process: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dirty="0"/>
              <a:t>Staff need to manually process every request in order to send it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790" y="2507280"/>
            <a:ext cx="64579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706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100028</TotalTime>
  <Words>833</Words>
  <Application>Microsoft Office PowerPoint</Application>
  <PresentationFormat>On-screen Show (4:3)</PresentationFormat>
  <Paragraphs>131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Verdana</vt:lpstr>
      <vt:lpstr>Wingdings 3</vt:lpstr>
      <vt:lpstr>1_urm</vt:lpstr>
      <vt:lpstr>British Library Document Supply Service (BLDSS) API</vt:lpstr>
      <vt:lpstr>Agenda</vt:lpstr>
      <vt:lpstr>What is BLDSS and what are its APIs ?</vt:lpstr>
      <vt:lpstr>BLDSS</vt:lpstr>
      <vt:lpstr>BLDSS</vt:lpstr>
      <vt:lpstr>BLDSS APIs</vt:lpstr>
      <vt:lpstr>BLDSS APIs</vt:lpstr>
      <vt:lpstr>BLDSS APIs</vt:lpstr>
      <vt:lpstr>The Benefits </vt:lpstr>
      <vt:lpstr>The Benefits </vt:lpstr>
      <vt:lpstr>The Benefits</vt:lpstr>
      <vt:lpstr>The Benefits</vt:lpstr>
      <vt:lpstr>The Benefits</vt:lpstr>
      <vt:lpstr>The Benefits</vt:lpstr>
      <vt:lpstr>Configuring use of the BLDSS APIs</vt:lpstr>
      <vt:lpstr>Configuring BLDSS</vt:lpstr>
      <vt:lpstr>Partner Record</vt:lpstr>
      <vt:lpstr>Partner Record</vt:lpstr>
      <vt:lpstr>Partner Record </vt:lpstr>
      <vt:lpstr>Partner Record </vt:lpstr>
      <vt:lpstr>Locate Profile </vt:lpstr>
      <vt:lpstr>BLDSS Based Workflow</vt:lpstr>
      <vt:lpstr>Request Submitted in Primo</vt:lpstr>
      <vt:lpstr>BLDSS Partner added </vt:lpstr>
      <vt:lpstr>Audit</vt:lpstr>
      <vt:lpstr>Audit</vt:lpstr>
      <vt:lpstr>Cancel</vt:lpstr>
      <vt:lpstr>Cancel</vt:lpstr>
      <vt:lpstr>Events</vt:lpstr>
      <vt:lpstr>Events</vt:lpstr>
      <vt:lpstr>Events</vt:lpstr>
      <vt:lpstr>Events</vt:lpstr>
      <vt:lpstr>Some troubleshooting tips</vt:lpstr>
      <vt:lpstr>PowerPoint Presentation</vt:lpstr>
      <vt:lpstr>PowerPoint Presentation</vt:lpstr>
      <vt:lpstr>PowerPoint Presentation</vt:lpstr>
      <vt:lpstr>Thank You!  Moshe.shechter@exlibrisgroup.com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2013 Release New Features Yoel 20130110</dc:title>
  <dc:creator>User</dc:creator>
  <cp:lastModifiedBy>Moshe Shechter</cp:lastModifiedBy>
  <cp:revision>3071</cp:revision>
  <dcterms:created xsi:type="dcterms:W3CDTF">2008-03-04T08:09:47Z</dcterms:created>
  <dcterms:modified xsi:type="dcterms:W3CDTF">2019-09-16T15:12:56Z</dcterms:modified>
</cp:coreProperties>
</file>