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1760" r:id="rId2"/>
    <p:sldId id="1730" r:id="rId3"/>
    <p:sldId id="1761" r:id="rId4"/>
    <p:sldId id="1791" r:id="rId5"/>
    <p:sldId id="1753" r:id="rId6"/>
    <p:sldId id="1732" r:id="rId7"/>
    <p:sldId id="1722" r:id="rId8"/>
    <p:sldId id="1754" r:id="rId9"/>
    <p:sldId id="1792" r:id="rId10"/>
    <p:sldId id="1723" r:id="rId11"/>
    <p:sldId id="1733" r:id="rId12"/>
    <p:sldId id="1762" r:id="rId13"/>
    <p:sldId id="1739" r:id="rId14"/>
    <p:sldId id="1740" r:id="rId15"/>
    <p:sldId id="1758" r:id="rId16"/>
    <p:sldId id="1745" r:id="rId17"/>
    <p:sldId id="1779" r:id="rId18"/>
    <p:sldId id="1763" r:id="rId19"/>
    <p:sldId id="1764" r:id="rId20"/>
    <p:sldId id="1765" r:id="rId21"/>
    <p:sldId id="1766" r:id="rId22"/>
    <p:sldId id="1788" r:id="rId23"/>
    <p:sldId id="1783" r:id="rId24"/>
    <p:sldId id="1784" r:id="rId25"/>
    <p:sldId id="1785" r:id="rId26"/>
    <p:sldId id="1786" r:id="rId27"/>
    <p:sldId id="1787" r:id="rId28"/>
    <p:sldId id="1789" r:id="rId29"/>
    <p:sldId id="1780" r:id="rId30"/>
    <p:sldId id="1767" r:id="rId31"/>
    <p:sldId id="1768" r:id="rId32"/>
    <p:sldId id="1769" r:id="rId33"/>
    <p:sldId id="1770" r:id="rId34"/>
    <p:sldId id="1790" r:id="rId35"/>
    <p:sldId id="1782" r:id="rId36"/>
    <p:sldId id="1771" r:id="rId37"/>
    <p:sldId id="1772" r:id="rId38"/>
    <p:sldId id="1773" r:id="rId39"/>
    <p:sldId id="177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5067" autoAdjust="0"/>
  </p:normalViewPr>
  <p:slideViewPr>
    <p:cSldViewPr>
      <p:cViewPr>
        <p:scale>
          <a:sx n="80" d="100"/>
          <a:sy n="80" d="100"/>
        </p:scale>
        <p:origin x="1302" y="25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27-Feb-19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27-Feb-19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s.exlibrisgroup.com/" TargetMode="External"/><Relationship Id="rId2" Type="http://schemas.openxmlformats.org/officeDocument/2006/relationships/hyperlink" Target="https://developers.exlibrisgroup.com/blog/working-with-api-restriction-profiles/"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p:txBody>
          <a:bodyPr/>
          <a:lstStyle/>
          <a:p>
            <a:r>
              <a:rPr lang="en-US" dirty="0"/>
              <a:t>Using API Restriction Profiles</a:t>
            </a:r>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535708" y="3507854"/>
            <a:ext cx="6326909" cy="792088"/>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restriction profile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3888431"/>
          </a:xfrm>
        </p:spPr>
        <p:txBody>
          <a:bodyPr>
            <a:normAutofit/>
          </a:bodyPr>
          <a:lstStyle/>
          <a:p>
            <a:r>
              <a:rPr lang="en-US" dirty="0"/>
              <a:t>Regarding the vendor:  This is used when submitting APIs.  The specific vendor code used here must be the vendor code used for the API. In our example we used vendor code ZER (Zafrani Physical and Electronic Resources Ltd.).  This means that only PO lines with vendor code ZER in the payload will be created. If a different vendor code is in the payload then the PO line will not be created.</a:t>
            </a:r>
          </a:p>
          <a:p>
            <a:r>
              <a:rPr lang="en-US" dirty="0"/>
              <a:t>Regarding the fund(s) view: This determines whether the GET funds API should return the fund balance.  If “Brief” is used then balance will not be returned.</a:t>
            </a:r>
          </a:p>
        </p:txBody>
      </p:sp>
    </p:spTree>
    <p:extLst>
      <p:ext uri="{BB962C8B-B14F-4D97-AF65-F5344CB8AC3E}">
        <p14:creationId xmlns:p14="http://schemas.microsoft.com/office/powerpoint/2010/main" val="370269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13469E2A-9B65-454F-99F1-8B974E175B15}"/>
              </a:ext>
            </a:extLst>
          </p:cNvPr>
          <p:cNvGraphicFramePr>
            <a:graphicFrameLocks noGrp="1"/>
          </p:cNvGraphicFramePr>
          <p:nvPr>
            <p:extLst>
              <p:ext uri="{D42A27DB-BD31-4B8C-83A1-F6EECF244321}">
                <p14:modId xmlns:p14="http://schemas.microsoft.com/office/powerpoint/2010/main" val="2590362707"/>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16812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Attributing the restriction profile to an API key</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2448271"/>
          </a:xfrm>
        </p:spPr>
        <p:txBody>
          <a:bodyPr>
            <a:normAutofit/>
          </a:bodyPr>
          <a:lstStyle/>
          <a:p>
            <a:r>
              <a:rPr lang="en-US" dirty="0"/>
              <a:t>When adding the API key for acquisitions we can add the API restriction profile code to the API.</a:t>
            </a:r>
          </a:p>
          <a:p>
            <a:r>
              <a:rPr lang="en-US" dirty="0"/>
              <a:t>We will do this now on the next slide</a:t>
            </a:r>
          </a:p>
          <a:p>
            <a:endParaRPr lang="en-US" dirty="0"/>
          </a:p>
        </p:txBody>
      </p:sp>
    </p:spTree>
    <p:extLst>
      <p:ext uri="{BB962C8B-B14F-4D97-AF65-F5344CB8AC3E}">
        <p14:creationId xmlns:p14="http://schemas.microsoft.com/office/powerpoint/2010/main" val="197708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71D0DC-CF86-499C-A203-672573C1A8C0}"/>
              </a:ext>
            </a:extLst>
          </p:cNvPr>
          <p:cNvPicPr>
            <a:picLocks noChangeAspect="1"/>
          </p:cNvPicPr>
          <p:nvPr/>
        </p:nvPicPr>
        <p:blipFill>
          <a:blip r:embed="rId2"/>
          <a:stretch>
            <a:fillRect/>
          </a:stretch>
        </p:blipFill>
        <p:spPr>
          <a:xfrm>
            <a:off x="781050" y="741015"/>
            <a:ext cx="7581900" cy="3990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Attributing the restriction profile to an API key</a:t>
            </a:r>
          </a:p>
        </p:txBody>
      </p:sp>
      <p:sp>
        <p:nvSpPr>
          <p:cNvPr id="3" name="Rectangle 2">
            <a:extLst>
              <a:ext uri="{FF2B5EF4-FFF2-40B4-BE49-F238E27FC236}">
                <a16:creationId xmlns:a16="http://schemas.microsoft.com/office/drawing/2014/main" id="{88E06805-6143-4023-AC64-94A62E512AFA}"/>
              </a:ext>
            </a:extLst>
          </p:cNvPr>
          <p:cNvSpPr/>
          <p:nvPr/>
        </p:nvSpPr>
        <p:spPr>
          <a:xfrm>
            <a:off x="1043608" y="2592486"/>
            <a:ext cx="1728192" cy="555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1777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Attributing the restriction profile to an API key</a:t>
            </a:r>
          </a:p>
        </p:txBody>
      </p:sp>
      <p:sp>
        <p:nvSpPr>
          <p:cNvPr id="6" name="Content Placeholder 5">
            <a:extLst>
              <a:ext uri="{FF2B5EF4-FFF2-40B4-BE49-F238E27FC236}">
                <a16:creationId xmlns:a16="http://schemas.microsoft.com/office/drawing/2014/main" id="{9D1D5FFB-4501-4602-B445-E61C8467661D}"/>
              </a:ext>
            </a:extLst>
          </p:cNvPr>
          <p:cNvSpPr>
            <a:spLocks noGrp="1"/>
          </p:cNvSpPr>
          <p:nvPr>
            <p:ph idx="1"/>
          </p:nvPr>
        </p:nvSpPr>
        <p:spPr>
          <a:xfrm>
            <a:off x="395536" y="771550"/>
            <a:ext cx="8424936" cy="3816424"/>
          </a:xfrm>
        </p:spPr>
        <p:txBody>
          <a:bodyPr>
            <a:normAutofit/>
          </a:bodyPr>
          <a:lstStyle/>
          <a:p>
            <a:r>
              <a:rPr lang="en-US" dirty="0"/>
              <a:t>Now when we use this API key we should</a:t>
            </a:r>
          </a:p>
          <a:p>
            <a:pPr lvl="1"/>
            <a:r>
              <a:rPr lang="en-US" dirty="0"/>
              <a:t>Be able to create and retrieve POLs for vendor code ZER (Zafrani Physical and Electronic Resources Ltd.). </a:t>
            </a:r>
          </a:p>
          <a:p>
            <a:pPr lvl="1"/>
            <a:r>
              <a:rPr lang="en-US" dirty="0"/>
              <a:t>Not be able to create and retrieve POLs if the vendor is not ZER (Zafrani Physical and Electronic Resources Ltd.)</a:t>
            </a:r>
          </a:p>
          <a:p>
            <a:pPr lvl="1"/>
            <a:r>
              <a:rPr lang="en-US" dirty="0"/>
              <a:t>Only be able to retrieve vendor which has code ZER</a:t>
            </a:r>
          </a:p>
          <a:p>
            <a:pPr lvl="2"/>
            <a:r>
              <a:rPr lang="en-US" dirty="0"/>
              <a:t>This is because restriction profile ZER uses vendor ZER (Zafrani Physical and Electronic Resources Ltd.).  </a:t>
            </a:r>
          </a:p>
          <a:p>
            <a:pPr lvl="2"/>
            <a:endParaRPr lang="en-US" dirty="0"/>
          </a:p>
          <a:p>
            <a:pPr lvl="1"/>
            <a:r>
              <a:rPr lang="en-US" dirty="0"/>
              <a:t>Not be able to see fund balance </a:t>
            </a:r>
          </a:p>
          <a:p>
            <a:pPr lvl="2"/>
            <a:r>
              <a:rPr lang="en-US" dirty="0"/>
              <a:t>This is because restriction profile ZER has “Fund(s) view” as “Brief”</a:t>
            </a:r>
          </a:p>
          <a:p>
            <a:endParaRPr lang="en-US" dirty="0"/>
          </a:p>
          <a:p>
            <a:endParaRPr lang="en-US" dirty="0"/>
          </a:p>
        </p:txBody>
      </p:sp>
    </p:spTree>
    <p:extLst>
      <p:ext uri="{BB962C8B-B14F-4D97-AF65-F5344CB8AC3E}">
        <p14:creationId xmlns:p14="http://schemas.microsoft.com/office/powerpoint/2010/main" val="66379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6CA1F6BB-034D-4489-A6F9-1075EC70F1AF}"/>
              </a:ext>
            </a:extLst>
          </p:cNvPr>
          <p:cNvGraphicFramePr>
            <a:graphicFrameLocks noGrp="1"/>
          </p:cNvGraphicFramePr>
          <p:nvPr>
            <p:extLst>
              <p:ext uri="{D42A27DB-BD31-4B8C-83A1-F6EECF244321}">
                <p14:modId xmlns:p14="http://schemas.microsoft.com/office/powerpoint/2010/main" val="2290630690"/>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Testing the restriction profile – Creating a POL</a:t>
                      </a:r>
                      <a:endParaRPr lang="en-US" sz="2800" b="1"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7997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409602"/>
          </a:xfrm>
        </p:spPr>
        <p:txBody>
          <a:bodyPr>
            <a:normAutofit fontScale="85000" lnSpcReduction="10000"/>
          </a:bodyPr>
          <a:lstStyle/>
          <a:p>
            <a:r>
              <a:rPr lang="en-US" dirty="0"/>
              <a:t>We will use the API key with restriction profile ZER to create (POST) a POL</a:t>
            </a:r>
          </a:p>
        </p:txBody>
      </p:sp>
      <p:pic>
        <p:nvPicPr>
          <p:cNvPr id="3" name="Picture 2">
            <a:extLst>
              <a:ext uri="{FF2B5EF4-FFF2-40B4-BE49-F238E27FC236}">
                <a16:creationId xmlns:a16="http://schemas.microsoft.com/office/drawing/2014/main" id="{6B86A23E-80A9-48CC-8DFB-BDC92B5E6437}"/>
              </a:ext>
            </a:extLst>
          </p:cNvPr>
          <p:cNvPicPr>
            <a:picLocks noChangeAspect="1"/>
          </p:cNvPicPr>
          <p:nvPr/>
        </p:nvPicPr>
        <p:blipFill>
          <a:blip r:embed="rId2"/>
          <a:stretch>
            <a:fillRect/>
          </a:stretch>
        </p:blipFill>
        <p:spPr>
          <a:xfrm>
            <a:off x="2038350" y="1639147"/>
            <a:ext cx="5067300" cy="3009900"/>
          </a:xfrm>
          <a:prstGeom prst="rect">
            <a:avLst/>
          </a:prstGeom>
          <a:ln>
            <a:solidFill>
              <a:schemeClr val="accent1"/>
            </a:solidFill>
          </a:ln>
        </p:spPr>
      </p:pic>
      <p:sp>
        <p:nvSpPr>
          <p:cNvPr id="4" name="Rectangle 3">
            <a:extLst>
              <a:ext uri="{FF2B5EF4-FFF2-40B4-BE49-F238E27FC236}">
                <a16:creationId xmlns:a16="http://schemas.microsoft.com/office/drawing/2014/main" id="{C35F0517-ABCA-4752-9B1A-410B27F3A957}"/>
              </a:ext>
            </a:extLst>
          </p:cNvPr>
          <p:cNvSpPr/>
          <p:nvPr/>
        </p:nvSpPr>
        <p:spPr>
          <a:xfrm>
            <a:off x="3203848" y="4110904"/>
            <a:ext cx="2520280"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44448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577954"/>
          </a:xfrm>
        </p:spPr>
        <p:txBody>
          <a:bodyPr>
            <a:normAutofit/>
          </a:bodyPr>
          <a:lstStyle/>
          <a:p>
            <a:r>
              <a:rPr lang="en-US" dirty="0"/>
              <a:t>In this example we will see that when using an API connected to the restriction profile which has vendor ZER </a:t>
            </a:r>
          </a:p>
          <a:p>
            <a:pPr lvl="1"/>
            <a:r>
              <a:rPr lang="en-US" dirty="0"/>
              <a:t>We can create a POL if the vendor of the POL is ZER</a:t>
            </a:r>
          </a:p>
          <a:p>
            <a:pPr lvl="1"/>
            <a:r>
              <a:rPr lang="en-US" dirty="0"/>
              <a:t>We cannot create a POL if the vendor of the POL is not ZER.</a:t>
            </a:r>
          </a:p>
          <a:p>
            <a:r>
              <a:rPr lang="en-US" dirty="0"/>
              <a:t>Thus we are restricted to use a specific vendor for POL creation.</a:t>
            </a:r>
          </a:p>
        </p:txBody>
      </p:sp>
    </p:spTree>
    <p:extLst>
      <p:ext uri="{BB962C8B-B14F-4D97-AF65-F5344CB8AC3E}">
        <p14:creationId xmlns:p14="http://schemas.microsoft.com/office/powerpoint/2010/main" val="408602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75A150-9D75-4B60-BAC7-414B3B2B9FDE}"/>
              </a:ext>
            </a:extLst>
          </p:cNvPr>
          <p:cNvPicPr>
            <a:picLocks noChangeAspect="1"/>
          </p:cNvPicPr>
          <p:nvPr/>
        </p:nvPicPr>
        <p:blipFill>
          <a:blip r:embed="rId2"/>
          <a:stretch>
            <a:fillRect/>
          </a:stretch>
        </p:blipFill>
        <p:spPr>
          <a:xfrm>
            <a:off x="2051720" y="1563638"/>
            <a:ext cx="5076825" cy="31718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409602"/>
          </a:xfrm>
        </p:spPr>
        <p:txBody>
          <a:bodyPr>
            <a:normAutofit fontScale="92500" lnSpcReduction="10000"/>
          </a:bodyPr>
          <a:lstStyle/>
          <a:p>
            <a:r>
              <a:rPr lang="en-US" dirty="0"/>
              <a:t>The payload has vendor code ZER</a:t>
            </a:r>
          </a:p>
        </p:txBody>
      </p:sp>
      <p:sp>
        <p:nvSpPr>
          <p:cNvPr id="4" name="Rectangle 3">
            <a:extLst>
              <a:ext uri="{FF2B5EF4-FFF2-40B4-BE49-F238E27FC236}">
                <a16:creationId xmlns:a16="http://schemas.microsoft.com/office/drawing/2014/main" id="{C35F0517-ABCA-4752-9B1A-410B27F3A957}"/>
              </a:ext>
            </a:extLst>
          </p:cNvPr>
          <p:cNvSpPr/>
          <p:nvPr/>
        </p:nvSpPr>
        <p:spPr>
          <a:xfrm>
            <a:off x="2321504" y="2643758"/>
            <a:ext cx="1890456"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58264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3707F2-CB13-4024-B7CD-14495FFFAA8D}"/>
              </a:ext>
            </a:extLst>
          </p:cNvPr>
          <p:cNvPicPr>
            <a:picLocks noChangeAspect="1"/>
          </p:cNvPicPr>
          <p:nvPr/>
        </p:nvPicPr>
        <p:blipFill>
          <a:blip r:embed="rId2"/>
          <a:stretch>
            <a:fillRect/>
          </a:stretch>
        </p:blipFill>
        <p:spPr>
          <a:xfrm>
            <a:off x="1300162" y="1639044"/>
            <a:ext cx="6543675" cy="2228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409602"/>
          </a:xfrm>
        </p:spPr>
        <p:txBody>
          <a:bodyPr>
            <a:normAutofit fontScale="92500" lnSpcReduction="10000"/>
          </a:bodyPr>
          <a:lstStyle/>
          <a:p>
            <a:r>
              <a:rPr lang="en-US" dirty="0"/>
              <a:t>A new POL is successfully created</a:t>
            </a:r>
          </a:p>
        </p:txBody>
      </p:sp>
      <p:sp>
        <p:nvSpPr>
          <p:cNvPr id="4" name="Rectangle 3">
            <a:extLst>
              <a:ext uri="{FF2B5EF4-FFF2-40B4-BE49-F238E27FC236}">
                <a16:creationId xmlns:a16="http://schemas.microsoft.com/office/drawing/2014/main" id="{C35F0517-ABCA-4752-9B1A-410B27F3A957}"/>
              </a:ext>
            </a:extLst>
          </p:cNvPr>
          <p:cNvSpPr/>
          <p:nvPr/>
        </p:nvSpPr>
        <p:spPr>
          <a:xfrm>
            <a:off x="2321504" y="3246808"/>
            <a:ext cx="5202824"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F6913E6E-5803-4EB8-B777-FC7ED87042EB}"/>
              </a:ext>
            </a:extLst>
          </p:cNvPr>
          <p:cNvSpPr/>
          <p:nvPr/>
        </p:nvSpPr>
        <p:spPr>
          <a:xfrm>
            <a:off x="1232260" y="1666497"/>
            <a:ext cx="531428"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E76451DB-E463-4555-A8CD-6A9843FA2241}"/>
              </a:ext>
            </a:extLst>
          </p:cNvPr>
          <p:cNvSpPr/>
          <p:nvPr/>
        </p:nvSpPr>
        <p:spPr>
          <a:xfrm>
            <a:off x="2321503" y="2427734"/>
            <a:ext cx="1980713"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83775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B7F3C7A5-E74C-464C-B58A-35B2DC5ED2B0}"/>
              </a:ext>
            </a:extLst>
          </p:cNvPr>
          <p:cNvGraphicFramePr>
            <a:graphicFrameLocks noGrp="1"/>
          </p:cNvGraphicFramePr>
          <p:nvPr>
            <p:extLst>
              <p:ext uri="{D42A27DB-BD31-4B8C-83A1-F6EECF244321}">
                <p14:modId xmlns:p14="http://schemas.microsoft.com/office/powerpoint/2010/main" val="2881315018"/>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1"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85630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E45B7D-E55E-43BC-A405-85E4061179BE}"/>
              </a:ext>
            </a:extLst>
          </p:cNvPr>
          <p:cNvPicPr>
            <a:picLocks noChangeAspect="1"/>
          </p:cNvPicPr>
          <p:nvPr/>
        </p:nvPicPr>
        <p:blipFill>
          <a:blip r:embed="rId2"/>
          <a:stretch>
            <a:fillRect/>
          </a:stretch>
        </p:blipFill>
        <p:spPr>
          <a:xfrm>
            <a:off x="1619672" y="1666497"/>
            <a:ext cx="6049051" cy="22153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409602"/>
          </a:xfrm>
        </p:spPr>
        <p:txBody>
          <a:bodyPr>
            <a:normAutofit fontScale="77500" lnSpcReduction="20000"/>
          </a:bodyPr>
          <a:lstStyle/>
          <a:p>
            <a:r>
              <a:rPr lang="en-US" dirty="0"/>
              <a:t>Now we will use the same API key to create (POST) an order for a </a:t>
            </a:r>
            <a:r>
              <a:rPr lang="en-US" dirty="0">
                <a:highlight>
                  <a:srgbClr val="FFFF00"/>
                </a:highlight>
              </a:rPr>
              <a:t>different</a:t>
            </a:r>
            <a:r>
              <a:rPr lang="en-US" dirty="0"/>
              <a:t> vendor</a:t>
            </a:r>
          </a:p>
        </p:txBody>
      </p:sp>
      <p:sp>
        <p:nvSpPr>
          <p:cNvPr id="9" name="Rectangle 8">
            <a:extLst>
              <a:ext uri="{FF2B5EF4-FFF2-40B4-BE49-F238E27FC236}">
                <a16:creationId xmlns:a16="http://schemas.microsoft.com/office/drawing/2014/main" id="{F6913E6E-5803-4EB8-B777-FC7ED87042EB}"/>
              </a:ext>
            </a:extLst>
          </p:cNvPr>
          <p:cNvSpPr/>
          <p:nvPr/>
        </p:nvSpPr>
        <p:spPr>
          <a:xfrm>
            <a:off x="2051720" y="2643627"/>
            <a:ext cx="1944216" cy="261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4861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Creating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769642"/>
          </a:xfrm>
        </p:spPr>
        <p:txBody>
          <a:bodyPr>
            <a:normAutofit fontScale="62500" lnSpcReduction="20000"/>
          </a:bodyPr>
          <a:lstStyle/>
          <a:p>
            <a:r>
              <a:rPr lang="en-US" dirty="0"/>
              <a:t>The POL is not created.</a:t>
            </a:r>
          </a:p>
          <a:p>
            <a:r>
              <a:rPr lang="en-US" dirty="0"/>
              <a:t>A message is returned "The received vendor does not match the API restrictions profile ZER".</a:t>
            </a:r>
          </a:p>
        </p:txBody>
      </p:sp>
      <p:pic>
        <p:nvPicPr>
          <p:cNvPr id="4" name="Picture 3">
            <a:extLst>
              <a:ext uri="{FF2B5EF4-FFF2-40B4-BE49-F238E27FC236}">
                <a16:creationId xmlns:a16="http://schemas.microsoft.com/office/drawing/2014/main" id="{3F33F9E6-ED7C-4612-8149-CC17DD324B76}"/>
              </a:ext>
            </a:extLst>
          </p:cNvPr>
          <p:cNvPicPr>
            <a:picLocks noChangeAspect="1"/>
          </p:cNvPicPr>
          <p:nvPr/>
        </p:nvPicPr>
        <p:blipFill>
          <a:blip r:embed="rId2"/>
          <a:stretch>
            <a:fillRect/>
          </a:stretch>
        </p:blipFill>
        <p:spPr>
          <a:xfrm>
            <a:off x="476250" y="1779662"/>
            <a:ext cx="8191500" cy="2667000"/>
          </a:xfrm>
          <a:prstGeom prst="rect">
            <a:avLst/>
          </a:prstGeom>
          <a:ln>
            <a:solidFill>
              <a:schemeClr val="accent1"/>
            </a:solidFill>
          </a:ln>
        </p:spPr>
      </p:pic>
      <p:sp>
        <p:nvSpPr>
          <p:cNvPr id="8" name="Rectangle 7">
            <a:extLst>
              <a:ext uri="{FF2B5EF4-FFF2-40B4-BE49-F238E27FC236}">
                <a16:creationId xmlns:a16="http://schemas.microsoft.com/office/drawing/2014/main" id="{231E01CC-554C-40DC-8619-DBEC9841FBD6}"/>
              </a:ext>
            </a:extLst>
          </p:cNvPr>
          <p:cNvSpPr/>
          <p:nvPr/>
        </p:nvSpPr>
        <p:spPr>
          <a:xfrm>
            <a:off x="476250" y="1851670"/>
            <a:ext cx="35133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Arrow: Down 2">
            <a:extLst>
              <a:ext uri="{FF2B5EF4-FFF2-40B4-BE49-F238E27FC236}">
                <a16:creationId xmlns:a16="http://schemas.microsoft.com/office/drawing/2014/main" id="{5BD0A698-241A-4DAC-9C6B-2A8DB887A626}"/>
              </a:ext>
            </a:extLst>
          </p:cNvPr>
          <p:cNvSpPr/>
          <p:nvPr/>
        </p:nvSpPr>
        <p:spPr>
          <a:xfrm>
            <a:off x="4932040" y="2787774"/>
            <a:ext cx="432048"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89158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1E5417A5-CCB1-435C-8EBD-BEAAF876620F}"/>
              </a:ext>
            </a:extLst>
          </p:cNvPr>
          <p:cNvGraphicFramePr>
            <a:graphicFrameLocks noGrp="1"/>
          </p:cNvGraphicFramePr>
          <p:nvPr>
            <p:extLst>
              <p:ext uri="{D42A27DB-BD31-4B8C-83A1-F6EECF244321}">
                <p14:modId xmlns:p14="http://schemas.microsoft.com/office/powerpoint/2010/main" val="2059942222"/>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Testing the restriction profile – Retrieving a POL</a:t>
                      </a:r>
                      <a:endParaRPr lang="en-US" sz="2800" b="1"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18727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577954"/>
          </a:xfrm>
        </p:spPr>
        <p:txBody>
          <a:bodyPr>
            <a:normAutofit/>
          </a:bodyPr>
          <a:lstStyle/>
          <a:p>
            <a:r>
              <a:rPr lang="en-US" dirty="0"/>
              <a:t>In this example we will see that when using an API connected to the restriction profile which has vendor ZER </a:t>
            </a:r>
          </a:p>
          <a:p>
            <a:pPr lvl="1"/>
            <a:r>
              <a:rPr lang="en-US" dirty="0"/>
              <a:t>We can retrieve a POL if the code of the vendor of the POL is ZER</a:t>
            </a:r>
          </a:p>
          <a:p>
            <a:pPr lvl="1"/>
            <a:r>
              <a:rPr lang="en-US" dirty="0"/>
              <a:t>We cannot retrieve a  POL if the code of the vendor of the POL is not ZER.</a:t>
            </a:r>
          </a:p>
          <a:p>
            <a:r>
              <a:rPr lang="en-US" dirty="0"/>
              <a:t>Thus we are restricted to retrieve a POL according to the vendor vendor</a:t>
            </a:r>
          </a:p>
        </p:txBody>
      </p:sp>
    </p:spTree>
    <p:extLst>
      <p:ext uri="{BB962C8B-B14F-4D97-AF65-F5344CB8AC3E}">
        <p14:creationId xmlns:p14="http://schemas.microsoft.com/office/powerpoint/2010/main" val="105081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a POL</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76563" y="771550"/>
            <a:ext cx="8424936" cy="1152128"/>
          </a:xfrm>
        </p:spPr>
        <p:txBody>
          <a:bodyPr>
            <a:normAutofit/>
          </a:bodyPr>
          <a:lstStyle/>
          <a:p>
            <a:r>
              <a:rPr lang="en-US" sz="2000" dirty="0"/>
              <a:t>Now we will try to retrieve POL-45228 which has vendor with code JS.</a:t>
            </a:r>
          </a:p>
          <a:p>
            <a:r>
              <a:rPr lang="en-US" sz="2000" dirty="0"/>
              <a:t>We will use the API key connected to restriction profile ZER (which is also connected to vendor ZER).  We cannot retrieve the POL</a:t>
            </a:r>
          </a:p>
        </p:txBody>
      </p:sp>
      <p:pic>
        <p:nvPicPr>
          <p:cNvPr id="3" name="Picture 2">
            <a:extLst>
              <a:ext uri="{FF2B5EF4-FFF2-40B4-BE49-F238E27FC236}">
                <a16:creationId xmlns:a16="http://schemas.microsoft.com/office/drawing/2014/main" id="{6EDBC633-5291-4DD0-BA3A-10B6DC7C67C2}"/>
              </a:ext>
            </a:extLst>
          </p:cNvPr>
          <p:cNvPicPr>
            <a:picLocks noChangeAspect="1"/>
          </p:cNvPicPr>
          <p:nvPr/>
        </p:nvPicPr>
        <p:blipFill>
          <a:blip r:embed="rId2"/>
          <a:stretch>
            <a:fillRect/>
          </a:stretch>
        </p:blipFill>
        <p:spPr>
          <a:xfrm>
            <a:off x="0" y="2070186"/>
            <a:ext cx="9144000" cy="2275145"/>
          </a:xfrm>
          <a:prstGeom prst="rect">
            <a:avLst/>
          </a:prstGeom>
          <a:ln>
            <a:solidFill>
              <a:schemeClr val="tx1"/>
            </a:solidFill>
          </a:ln>
        </p:spPr>
      </p:pic>
      <p:sp>
        <p:nvSpPr>
          <p:cNvPr id="4" name="Rectangle 3">
            <a:extLst>
              <a:ext uri="{FF2B5EF4-FFF2-40B4-BE49-F238E27FC236}">
                <a16:creationId xmlns:a16="http://schemas.microsoft.com/office/drawing/2014/main" id="{99453D2E-3DD2-4AA5-9F62-7D9CD655B3B2}"/>
              </a:ext>
            </a:extLst>
          </p:cNvPr>
          <p:cNvSpPr/>
          <p:nvPr/>
        </p:nvSpPr>
        <p:spPr>
          <a:xfrm>
            <a:off x="1475656" y="365187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286E4515-E2F4-44B6-893F-B5CCFAF3D061}"/>
              </a:ext>
            </a:extLst>
          </p:cNvPr>
          <p:cNvSpPr/>
          <p:nvPr/>
        </p:nvSpPr>
        <p:spPr>
          <a:xfrm>
            <a:off x="3347864" y="2931790"/>
            <a:ext cx="28803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0886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C4D9E-75B1-4E79-9F84-DC5BD467868C}"/>
              </a:ext>
            </a:extLst>
          </p:cNvPr>
          <p:cNvPicPr>
            <a:picLocks noChangeAspect="1"/>
          </p:cNvPicPr>
          <p:nvPr/>
        </p:nvPicPr>
        <p:blipFill>
          <a:blip r:embed="rId2"/>
          <a:stretch>
            <a:fillRect/>
          </a:stretch>
        </p:blipFill>
        <p:spPr>
          <a:xfrm>
            <a:off x="538162" y="811232"/>
            <a:ext cx="8067675" cy="3810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a POL</a:t>
            </a:r>
          </a:p>
        </p:txBody>
      </p:sp>
      <p:sp>
        <p:nvSpPr>
          <p:cNvPr id="9" name="Rectangle 8">
            <a:extLst>
              <a:ext uri="{FF2B5EF4-FFF2-40B4-BE49-F238E27FC236}">
                <a16:creationId xmlns:a16="http://schemas.microsoft.com/office/drawing/2014/main" id="{BA2F0465-78AB-42B9-B7BE-107A52A3D89F}"/>
              </a:ext>
            </a:extLst>
          </p:cNvPr>
          <p:cNvSpPr/>
          <p:nvPr/>
        </p:nvSpPr>
        <p:spPr>
          <a:xfrm>
            <a:off x="4821242" y="915566"/>
            <a:ext cx="83087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Arrow: Down 6">
            <a:extLst>
              <a:ext uri="{FF2B5EF4-FFF2-40B4-BE49-F238E27FC236}">
                <a16:creationId xmlns:a16="http://schemas.microsoft.com/office/drawing/2014/main" id="{D6281289-DE99-4994-B74A-F835ECA0C599}"/>
              </a:ext>
            </a:extLst>
          </p:cNvPr>
          <p:cNvSpPr/>
          <p:nvPr/>
        </p:nvSpPr>
        <p:spPr>
          <a:xfrm>
            <a:off x="4932040" y="3075806"/>
            <a:ext cx="432048"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31655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a POL</a:t>
            </a:r>
          </a:p>
        </p:txBody>
      </p:sp>
      <p:pic>
        <p:nvPicPr>
          <p:cNvPr id="3" name="Picture 2">
            <a:extLst>
              <a:ext uri="{FF2B5EF4-FFF2-40B4-BE49-F238E27FC236}">
                <a16:creationId xmlns:a16="http://schemas.microsoft.com/office/drawing/2014/main" id="{FBFD5EFA-679A-4073-9DE7-FBAFE0BF33EA}"/>
              </a:ext>
            </a:extLst>
          </p:cNvPr>
          <p:cNvPicPr>
            <a:picLocks noChangeAspect="1"/>
          </p:cNvPicPr>
          <p:nvPr/>
        </p:nvPicPr>
        <p:blipFill>
          <a:blip r:embed="rId2"/>
          <a:stretch>
            <a:fillRect/>
          </a:stretch>
        </p:blipFill>
        <p:spPr>
          <a:xfrm>
            <a:off x="0" y="2379578"/>
            <a:ext cx="9144000" cy="2208396"/>
          </a:xfrm>
          <a:prstGeom prst="rect">
            <a:avLst/>
          </a:prstGeom>
          <a:ln>
            <a:solidFill>
              <a:schemeClr val="tx1"/>
            </a:solidFill>
          </a:ln>
        </p:spPr>
      </p:pic>
      <p:sp>
        <p:nvSpPr>
          <p:cNvPr id="8" name="Content Placeholder 5">
            <a:extLst>
              <a:ext uri="{FF2B5EF4-FFF2-40B4-BE49-F238E27FC236}">
                <a16:creationId xmlns:a16="http://schemas.microsoft.com/office/drawing/2014/main" id="{4282F93F-A8BE-4522-B2E0-89F785D22CD3}"/>
              </a:ext>
            </a:extLst>
          </p:cNvPr>
          <p:cNvSpPr>
            <a:spLocks noGrp="1"/>
          </p:cNvSpPr>
          <p:nvPr>
            <p:ph idx="1"/>
          </p:nvPr>
        </p:nvSpPr>
        <p:spPr>
          <a:xfrm>
            <a:off x="376563" y="771550"/>
            <a:ext cx="8424936" cy="1152128"/>
          </a:xfrm>
        </p:spPr>
        <p:txBody>
          <a:bodyPr>
            <a:normAutofit/>
          </a:bodyPr>
          <a:lstStyle/>
          <a:p>
            <a:r>
              <a:rPr lang="en-US" sz="2000" dirty="0"/>
              <a:t>Now we will try to retrieve POL-45228 which has vendor with code ZER.</a:t>
            </a:r>
          </a:p>
          <a:p>
            <a:r>
              <a:rPr lang="en-US" sz="2000" dirty="0"/>
              <a:t>We will use the API key connected to restriction profile ZER (which is also connected to vendor ZER).  We cannot retrieve the POL</a:t>
            </a:r>
          </a:p>
        </p:txBody>
      </p:sp>
      <p:sp>
        <p:nvSpPr>
          <p:cNvPr id="9" name="Rectangle 8">
            <a:extLst>
              <a:ext uri="{FF2B5EF4-FFF2-40B4-BE49-F238E27FC236}">
                <a16:creationId xmlns:a16="http://schemas.microsoft.com/office/drawing/2014/main" id="{D8E761DB-DA99-44FE-967E-5AA00DBA4027}"/>
              </a:ext>
            </a:extLst>
          </p:cNvPr>
          <p:cNvSpPr/>
          <p:nvPr/>
        </p:nvSpPr>
        <p:spPr>
          <a:xfrm>
            <a:off x="1547664" y="3759882"/>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73E3A461-032E-4715-854E-B7CDCF83B99C}"/>
              </a:ext>
            </a:extLst>
          </p:cNvPr>
          <p:cNvSpPr/>
          <p:nvPr/>
        </p:nvSpPr>
        <p:spPr>
          <a:xfrm>
            <a:off x="3491880" y="3435846"/>
            <a:ext cx="28803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89081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Testing the restriction profile – Retrieving a POL</a:t>
            </a:r>
          </a:p>
        </p:txBody>
      </p:sp>
      <p:pic>
        <p:nvPicPr>
          <p:cNvPr id="3" name="Picture 2">
            <a:extLst>
              <a:ext uri="{FF2B5EF4-FFF2-40B4-BE49-F238E27FC236}">
                <a16:creationId xmlns:a16="http://schemas.microsoft.com/office/drawing/2014/main" id="{F82BFB33-1BB4-4627-8AEB-3F4CF2E51604}"/>
              </a:ext>
            </a:extLst>
          </p:cNvPr>
          <p:cNvPicPr>
            <a:picLocks noChangeAspect="1"/>
          </p:cNvPicPr>
          <p:nvPr/>
        </p:nvPicPr>
        <p:blipFill>
          <a:blip r:embed="rId2"/>
          <a:stretch>
            <a:fillRect/>
          </a:stretch>
        </p:blipFill>
        <p:spPr>
          <a:xfrm>
            <a:off x="395536" y="726157"/>
            <a:ext cx="8210550" cy="3933825"/>
          </a:xfrm>
          <a:prstGeom prst="rect">
            <a:avLst/>
          </a:prstGeom>
          <a:ln>
            <a:solidFill>
              <a:schemeClr val="tx1"/>
            </a:solidFill>
          </a:ln>
        </p:spPr>
      </p:pic>
      <p:sp>
        <p:nvSpPr>
          <p:cNvPr id="4" name="Rectangle 3">
            <a:extLst>
              <a:ext uri="{FF2B5EF4-FFF2-40B4-BE49-F238E27FC236}">
                <a16:creationId xmlns:a16="http://schemas.microsoft.com/office/drawing/2014/main" id="{246B8100-A55D-48A7-B0F3-4C968CC5D00F}"/>
              </a:ext>
            </a:extLst>
          </p:cNvPr>
          <p:cNvSpPr/>
          <p:nvPr/>
        </p:nvSpPr>
        <p:spPr>
          <a:xfrm>
            <a:off x="4644008" y="1059582"/>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5">
            <a:extLst>
              <a:ext uri="{FF2B5EF4-FFF2-40B4-BE49-F238E27FC236}">
                <a16:creationId xmlns:a16="http://schemas.microsoft.com/office/drawing/2014/main" id="{FAFA1635-759C-4255-B5BA-901B0938806E}"/>
              </a:ext>
            </a:extLst>
          </p:cNvPr>
          <p:cNvSpPr/>
          <p:nvPr/>
        </p:nvSpPr>
        <p:spPr>
          <a:xfrm>
            <a:off x="1475656" y="3003798"/>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59E591DA-10A8-48C9-812F-DF1A0EE4D66F}"/>
              </a:ext>
            </a:extLst>
          </p:cNvPr>
          <p:cNvSpPr/>
          <p:nvPr/>
        </p:nvSpPr>
        <p:spPr>
          <a:xfrm>
            <a:off x="1475656" y="3680333"/>
            <a:ext cx="52565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D38CE396-FF68-46EF-ABC4-A4C23F419E5A}"/>
              </a:ext>
            </a:extLst>
          </p:cNvPr>
          <p:cNvSpPr txBox="1"/>
          <p:nvPr/>
        </p:nvSpPr>
        <p:spPr>
          <a:xfrm>
            <a:off x="4716016" y="1976861"/>
            <a:ext cx="1008112" cy="369332"/>
          </a:xfrm>
          <a:prstGeom prst="rect">
            <a:avLst/>
          </a:prstGeom>
          <a:solidFill>
            <a:schemeClr val="bg1"/>
          </a:solidFill>
          <a:ln>
            <a:solidFill>
              <a:schemeClr val="accent1"/>
            </a:solidFill>
          </a:ln>
        </p:spPr>
        <p:txBody>
          <a:bodyPr wrap="square" rtlCol="1">
            <a:spAutoFit/>
          </a:bodyPr>
          <a:lstStyle/>
          <a:p>
            <a:r>
              <a:rPr lang="en-US" dirty="0"/>
              <a:t>Success</a:t>
            </a:r>
            <a:endParaRPr lang="he-IL" dirty="0"/>
          </a:p>
        </p:txBody>
      </p:sp>
    </p:spTree>
    <p:extLst>
      <p:ext uri="{BB962C8B-B14F-4D97-AF65-F5344CB8AC3E}">
        <p14:creationId xmlns:p14="http://schemas.microsoft.com/office/powerpoint/2010/main" val="4073988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252120910"/>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Testing the restriction profile – Retrieving Vendors</a:t>
                      </a:r>
                      <a:endParaRPr lang="en-US" sz="2800" b="1"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72758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Vendors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577954"/>
          </a:xfrm>
        </p:spPr>
        <p:txBody>
          <a:bodyPr>
            <a:normAutofit/>
          </a:bodyPr>
          <a:lstStyle/>
          <a:p>
            <a:r>
              <a:rPr lang="en-US" dirty="0"/>
              <a:t>In this example we will see that when using an API connected to the restriction profile which has vendor ZER </a:t>
            </a:r>
          </a:p>
          <a:p>
            <a:pPr lvl="1"/>
            <a:r>
              <a:rPr lang="en-US" dirty="0"/>
              <a:t>We can retrieve a vendor if the code of the vendor is ZER</a:t>
            </a:r>
          </a:p>
          <a:p>
            <a:pPr lvl="1"/>
            <a:r>
              <a:rPr lang="en-US" dirty="0"/>
              <a:t>We cannot retrieve a vendor if the code of the vendor is not ZER.</a:t>
            </a:r>
          </a:p>
          <a:p>
            <a:r>
              <a:rPr lang="en-US" dirty="0"/>
              <a:t>Thus we are restricted to retrieve a specific vendor</a:t>
            </a:r>
          </a:p>
        </p:txBody>
      </p:sp>
    </p:spTree>
    <p:extLst>
      <p:ext uri="{BB962C8B-B14F-4D97-AF65-F5344CB8AC3E}">
        <p14:creationId xmlns:p14="http://schemas.microsoft.com/office/powerpoint/2010/main" val="375133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In addition to this presentation see also </a:t>
            </a:r>
            <a:r>
              <a:rPr lang="en-US" dirty="0">
                <a:hlinkClick r:id="rId2"/>
              </a:rPr>
              <a:t>Working with API restrictions</a:t>
            </a:r>
            <a:r>
              <a:rPr lang="en-US" dirty="0"/>
              <a:t> on the </a:t>
            </a:r>
            <a:r>
              <a:rPr lang="en-US" dirty="0">
                <a:hlinkClick r:id="rId3"/>
              </a:rPr>
              <a:t>developer network</a:t>
            </a:r>
            <a:r>
              <a:rPr lang="en-US" dirty="0"/>
              <a:t>.</a:t>
            </a:r>
          </a:p>
          <a:p>
            <a:endParaRPr lang="en-US" dirty="0"/>
          </a:p>
          <a:p>
            <a:r>
              <a:rPr lang="en-US" dirty="0"/>
              <a:t>Here is the situation the API restrictions comes to solve:</a:t>
            </a:r>
          </a:p>
          <a:p>
            <a:r>
              <a:rPr lang="en-US" dirty="0"/>
              <a:t>If a vendor has an API key then when he uses that API key it is restricted to one specific institution.  </a:t>
            </a:r>
          </a:p>
          <a:p>
            <a:r>
              <a:rPr lang="en-US" dirty="0"/>
              <a:t>But … there are no other restrictions</a:t>
            </a:r>
          </a:p>
        </p:txBody>
      </p:sp>
    </p:spTree>
    <p:extLst>
      <p:ext uri="{BB962C8B-B14F-4D97-AF65-F5344CB8AC3E}">
        <p14:creationId xmlns:p14="http://schemas.microsoft.com/office/powerpoint/2010/main" val="49220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Vendors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145906"/>
          </a:xfrm>
        </p:spPr>
        <p:txBody>
          <a:bodyPr>
            <a:normAutofit/>
          </a:bodyPr>
          <a:lstStyle/>
          <a:p>
            <a:r>
              <a:rPr lang="en-US" dirty="0"/>
              <a:t>If we try to retrieve a vendor which is not code ZER then we get the message “The received vendor does not match the API restrictions profile ZER” </a:t>
            </a:r>
          </a:p>
          <a:p>
            <a:r>
              <a:rPr lang="en-US" dirty="0"/>
              <a:t>On the next slide a user uses the API key connected to restriction profile ZER</a:t>
            </a:r>
          </a:p>
          <a:p>
            <a:r>
              <a:rPr lang="en-US" dirty="0"/>
              <a:t>He tried to retrieve (GET) vendor JS.</a:t>
            </a:r>
          </a:p>
        </p:txBody>
      </p:sp>
    </p:spTree>
    <p:extLst>
      <p:ext uri="{BB962C8B-B14F-4D97-AF65-F5344CB8AC3E}">
        <p14:creationId xmlns:p14="http://schemas.microsoft.com/office/powerpoint/2010/main" val="178379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Vendors</a:t>
            </a:r>
          </a:p>
        </p:txBody>
      </p:sp>
      <p:pic>
        <p:nvPicPr>
          <p:cNvPr id="3" name="Picture 2">
            <a:extLst>
              <a:ext uri="{FF2B5EF4-FFF2-40B4-BE49-F238E27FC236}">
                <a16:creationId xmlns:a16="http://schemas.microsoft.com/office/drawing/2014/main" id="{8AE792D5-F9D4-490F-975D-A043BA9CE135}"/>
              </a:ext>
            </a:extLst>
          </p:cNvPr>
          <p:cNvPicPr>
            <a:picLocks noChangeAspect="1"/>
          </p:cNvPicPr>
          <p:nvPr/>
        </p:nvPicPr>
        <p:blipFill>
          <a:blip r:embed="rId2"/>
          <a:stretch>
            <a:fillRect/>
          </a:stretch>
        </p:blipFill>
        <p:spPr>
          <a:xfrm>
            <a:off x="513754" y="858056"/>
            <a:ext cx="8134350" cy="3905250"/>
          </a:xfrm>
          <a:prstGeom prst="rect">
            <a:avLst/>
          </a:prstGeom>
          <a:ln>
            <a:solidFill>
              <a:schemeClr val="tx1"/>
            </a:solidFill>
          </a:ln>
        </p:spPr>
      </p:pic>
      <p:sp>
        <p:nvSpPr>
          <p:cNvPr id="4" name="TextBox 3">
            <a:extLst>
              <a:ext uri="{FF2B5EF4-FFF2-40B4-BE49-F238E27FC236}">
                <a16:creationId xmlns:a16="http://schemas.microsoft.com/office/drawing/2014/main" id="{3E3D870F-B14B-4905-AD19-8D89AEB8B8B3}"/>
              </a:ext>
            </a:extLst>
          </p:cNvPr>
          <p:cNvSpPr txBox="1"/>
          <p:nvPr/>
        </p:nvSpPr>
        <p:spPr>
          <a:xfrm>
            <a:off x="4716016" y="1976861"/>
            <a:ext cx="1800200" cy="369332"/>
          </a:xfrm>
          <a:prstGeom prst="rect">
            <a:avLst/>
          </a:prstGeom>
          <a:solidFill>
            <a:schemeClr val="bg1"/>
          </a:solidFill>
          <a:ln>
            <a:solidFill>
              <a:schemeClr val="accent1"/>
            </a:solidFill>
          </a:ln>
        </p:spPr>
        <p:txBody>
          <a:bodyPr wrap="square" rtlCol="1">
            <a:spAutoFit/>
          </a:bodyPr>
          <a:lstStyle/>
          <a:p>
            <a:r>
              <a:rPr lang="en-US" dirty="0"/>
              <a:t>GET vendor JS</a:t>
            </a:r>
            <a:endParaRPr lang="he-IL" dirty="0"/>
          </a:p>
        </p:txBody>
      </p:sp>
      <p:sp>
        <p:nvSpPr>
          <p:cNvPr id="9" name="TextBox 8">
            <a:extLst>
              <a:ext uri="{FF2B5EF4-FFF2-40B4-BE49-F238E27FC236}">
                <a16:creationId xmlns:a16="http://schemas.microsoft.com/office/drawing/2014/main" id="{3139833C-672B-456A-A852-1B38D2BF6141}"/>
              </a:ext>
            </a:extLst>
          </p:cNvPr>
          <p:cNvSpPr txBox="1"/>
          <p:nvPr/>
        </p:nvSpPr>
        <p:spPr>
          <a:xfrm>
            <a:off x="6300192" y="2524452"/>
            <a:ext cx="1800200" cy="369332"/>
          </a:xfrm>
          <a:prstGeom prst="rect">
            <a:avLst/>
          </a:prstGeom>
          <a:solidFill>
            <a:schemeClr val="bg1"/>
          </a:solidFill>
          <a:ln>
            <a:solidFill>
              <a:schemeClr val="accent1"/>
            </a:solidFill>
          </a:ln>
        </p:spPr>
        <p:txBody>
          <a:bodyPr wrap="square" rtlCol="1">
            <a:spAutoFit/>
          </a:bodyPr>
          <a:lstStyle/>
          <a:p>
            <a:r>
              <a:rPr lang="en-US" dirty="0"/>
              <a:t>Receive message</a:t>
            </a:r>
            <a:endParaRPr lang="he-IL" dirty="0"/>
          </a:p>
        </p:txBody>
      </p:sp>
      <p:cxnSp>
        <p:nvCxnSpPr>
          <p:cNvPr id="11" name="Straight Arrow Connector 10">
            <a:extLst>
              <a:ext uri="{FF2B5EF4-FFF2-40B4-BE49-F238E27FC236}">
                <a16:creationId xmlns:a16="http://schemas.microsoft.com/office/drawing/2014/main" id="{6585907D-0BF5-47B8-BED7-A3E2F96C44D4}"/>
              </a:ext>
            </a:extLst>
          </p:cNvPr>
          <p:cNvCxnSpPr/>
          <p:nvPr/>
        </p:nvCxnSpPr>
        <p:spPr>
          <a:xfrm flipH="1" flipV="1">
            <a:off x="4932040" y="1131590"/>
            <a:ext cx="216024" cy="850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8AB294-22C1-49AD-B449-545609E68A70}"/>
              </a:ext>
            </a:extLst>
          </p:cNvPr>
          <p:cNvCxnSpPr>
            <a:cxnSpLocks/>
          </p:cNvCxnSpPr>
          <p:nvPr/>
        </p:nvCxnSpPr>
        <p:spPr>
          <a:xfrm flipH="1">
            <a:off x="6182650" y="2893784"/>
            <a:ext cx="477582" cy="8498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DBE0CB1-41EB-4200-88B9-894B8212031F}"/>
              </a:ext>
            </a:extLst>
          </p:cNvPr>
          <p:cNvSpPr/>
          <p:nvPr/>
        </p:nvSpPr>
        <p:spPr>
          <a:xfrm>
            <a:off x="1979712" y="3743639"/>
            <a:ext cx="6624736" cy="268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66347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Vendors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2425826"/>
          </a:xfrm>
        </p:spPr>
        <p:txBody>
          <a:bodyPr>
            <a:normAutofit/>
          </a:bodyPr>
          <a:lstStyle/>
          <a:p>
            <a:r>
              <a:rPr lang="en-US" dirty="0"/>
              <a:t>Now we will try to retrieve the vendor ZER.  This is the vendor associated with the restriction profile. </a:t>
            </a:r>
          </a:p>
          <a:p>
            <a:r>
              <a:rPr lang="en-US" dirty="0"/>
              <a:t>The user uses the API key connected to restriction profile ZER</a:t>
            </a:r>
          </a:p>
          <a:p>
            <a:r>
              <a:rPr lang="en-US" dirty="0"/>
              <a:t>He is successful</a:t>
            </a:r>
          </a:p>
        </p:txBody>
      </p:sp>
    </p:spTree>
    <p:extLst>
      <p:ext uri="{BB962C8B-B14F-4D97-AF65-F5344CB8AC3E}">
        <p14:creationId xmlns:p14="http://schemas.microsoft.com/office/powerpoint/2010/main" val="707319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60DDF6-8A58-4BD5-A433-1709BBC7B922}"/>
              </a:ext>
            </a:extLst>
          </p:cNvPr>
          <p:cNvPicPr>
            <a:picLocks noChangeAspect="1"/>
          </p:cNvPicPr>
          <p:nvPr/>
        </p:nvPicPr>
        <p:blipFill>
          <a:blip r:embed="rId2"/>
          <a:stretch>
            <a:fillRect/>
          </a:stretch>
        </p:blipFill>
        <p:spPr>
          <a:xfrm>
            <a:off x="683568" y="646479"/>
            <a:ext cx="7658100" cy="4191000"/>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Retrieving Vendors</a:t>
            </a:r>
          </a:p>
        </p:txBody>
      </p:sp>
      <p:sp>
        <p:nvSpPr>
          <p:cNvPr id="4" name="TextBox 3">
            <a:extLst>
              <a:ext uri="{FF2B5EF4-FFF2-40B4-BE49-F238E27FC236}">
                <a16:creationId xmlns:a16="http://schemas.microsoft.com/office/drawing/2014/main" id="{3E3D870F-B14B-4905-AD19-8D89AEB8B8B3}"/>
              </a:ext>
            </a:extLst>
          </p:cNvPr>
          <p:cNvSpPr txBox="1"/>
          <p:nvPr/>
        </p:nvSpPr>
        <p:spPr>
          <a:xfrm>
            <a:off x="4716016" y="1976861"/>
            <a:ext cx="1800200" cy="369332"/>
          </a:xfrm>
          <a:prstGeom prst="rect">
            <a:avLst/>
          </a:prstGeom>
          <a:solidFill>
            <a:schemeClr val="bg1"/>
          </a:solidFill>
          <a:ln>
            <a:solidFill>
              <a:schemeClr val="accent1"/>
            </a:solidFill>
          </a:ln>
        </p:spPr>
        <p:txBody>
          <a:bodyPr wrap="square" rtlCol="1">
            <a:spAutoFit/>
          </a:bodyPr>
          <a:lstStyle/>
          <a:p>
            <a:r>
              <a:rPr lang="en-US" dirty="0"/>
              <a:t>GET vendor ZER</a:t>
            </a:r>
            <a:endParaRPr lang="he-IL" dirty="0"/>
          </a:p>
        </p:txBody>
      </p:sp>
      <p:sp>
        <p:nvSpPr>
          <p:cNvPr id="9" name="TextBox 8">
            <a:extLst>
              <a:ext uri="{FF2B5EF4-FFF2-40B4-BE49-F238E27FC236}">
                <a16:creationId xmlns:a16="http://schemas.microsoft.com/office/drawing/2014/main" id="{3139833C-672B-456A-A852-1B38D2BF6141}"/>
              </a:ext>
            </a:extLst>
          </p:cNvPr>
          <p:cNvSpPr txBox="1"/>
          <p:nvPr/>
        </p:nvSpPr>
        <p:spPr>
          <a:xfrm>
            <a:off x="6300192" y="2524452"/>
            <a:ext cx="2304256" cy="646331"/>
          </a:xfrm>
          <a:prstGeom prst="rect">
            <a:avLst/>
          </a:prstGeom>
          <a:solidFill>
            <a:schemeClr val="bg1"/>
          </a:solidFill>
          <a:ln>
            <a:solidFill>
              <a:schemeClr val="accent1"/>
            </a:solidFill>
          </a:ln>
        </p:spPr>
        <p:txBody>
          <a:bodyPr wrap="square" rtlCol="1">
            <a:spAutoFit/>
          </a:bodyPr>
          <a:lstStyle/>
          <a:p>
            <a:r>
              <a:rPr lang="en-US" dirty="0"/>
              <a:t>Successfully retrieve the vendor</a:t>
            </a:r>
            <a:endParaRPr lang="he-IL" dirty="0"/>
          </a:p>
        </p:txBody>
      </p:sp>
      <p:cxnSp>
        <p:nvCxnSpPr>
          <p:cNvPr id="11" name="Straight Arrow Connector 10">
            <a:extLst>
              <a:ext uri="{FF2B5EF4-FFF2-40B4-BE49-F238E27FC236}">
                <a16:creationId xmlns:a16="http://schemas.microsoft.com/office/drawing/2014/main" id="{6585907D-0BF5-47B8-BED7-A3E2F96C44D4}"/>
              </a:ext>
            </a:extLst>
          </p:cNvPr>
          <p:cNvCxnSpPr/>
          <p:nvPr/>
        </p:nvCxnSpPr>
        <p:spPr>
          <a:xfrm flipH="1" flipV="1">
            <a:off x="4932040" y="1131590"/>
            <a:ext cx="216024" cy="850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8AB294-22C1-49AD-B449-545609E68A70}"/>
              </a:ext>
            </a:extLst>
          </p:cNvPr>
          <p:cNvCxnSpPr>
            <a:cxnSpLocks/>
          </p:cNvCxnSpPr>
          <p:nvPr/>
        </p:nvCxnSpPr>
        <p:spPr>
          <a:xfrm flipH="1">
            <a:off x="5364088" y="3198310"/>
            <a:ext cx="936104" cy="478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336ECEB-2B2C-4275-A579-77D9CB469DAD}"/>
              </a:ext>
            </a:extLst>
          </p:cNvPr>
          <p:cNvSpPr/>
          <p:nvPr/>
        </p:nvSpPr>
        <p:spPr>
          <a:xfrm>
            <a:off x="1979712" y="2741979"/>
            <a:ext cx="4176464" cy="428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142071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503562634"/>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Testing the restriction profile – Viewing Funds</a:t>
                      </a:r>
                      <a:endParaRPr lang="en-US" sz="2800" b="1"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505255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Viewing Funds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577954"/>
          </a:xfrm>
        </p:spPr>
        <p:txBody>
          <a:bodyPr>
            <a:normAutofit/>
          </a:bodyPr>
          <a:lstStyle/>
          <a:p>
            <a:r>
              <a:rPr lang="en-US" dirty="0"/>
              <a:t>In this example we will see that when using an API connected to the restriction profile which has “Fund(s) view” = brief</a:t>
            </a:r>
          </a:p>
          <a:p>
            <a:pPr lvl="1"/>
            <a:r>
              <a:rPr lang="en-US" dirty="0"/>
              <a:t>We cannot see the “available balance” of any fund</a:t>
            </a:r>
          </a:p>
          <a:p>
            <a:r>
              <a:rPr lang="en-US" dirty="0"/>
              <a:t>Thus we are restricted to view “available balance”  when retrieving a fund.</a:t>
            </a:r>
          </a:p>
        </p:txBody>
      </p:sp>
    </p:spTree>
    <p:extLst>
      <p:ext uri="{BB962C8B-B14F-4D97-AF65-F5344CB8AC3E}">
        <p14:creationId xmlns:p14="http://schemas.microsoft.com/office/powerpoint/2010/main" val="3610981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Viewing Funds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2425826"/>
          </a:xfrm>
        </p:spPr>
        <p:txBody>
          <a:bodyPr>
            <a:normAutofit/>
          </a:bodyPr>
          <a:lstStyle/>
          <a:p>
            <a:r>
              <a:rPr lang="en-US" dirty="0"/>
              <a:t>Now we will try to retrieve the fund with ID 5408323390000121 and use the API key connected to restriction profile ZER</a:t>
            </a:r>
          </a:p>
          <a:p>
            <a:r>
              <a:rPr lang="en-US" dirty="0"/>
              <a:t>This is the case even when using the parameter view=full</a:t>
            </a:r>
          </a:p>
        </p:txBody>
      </p:sp>
    </p:spTree>
    <p:extLst>
      <p:ext uri="{BB962C8B-B14F-4D97-AF65-F5344CB8AC3E}">
        <p14:creationId xmlns:p14="http://schemas.microsoft.com/office/powerpoint/2010/main" val="320753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Viewing Funds</a:t>
            </a:r>
          </a:p>
        </p:txBody>
      </p:sp>
      <p:pic>
        <p:nvPicPr>
          <p:cNvPr id="8" name="Picture 7">
            <a:extLst>
              <a:ext uri="{FF2B5EF4-FFF2-40B4-BE49-F238E27FC236}">
                <a16:creationId xmlns:a16="http://schemas.microsoft.com/office/drawing/2014/main" id="{6D640663-B1AE-4E69-AE24-A5D242376D61}"/>
              </a:ext>
            </a:extLst>
          </p:cNvPr>
          <p:cNvPicPr>
            <a:picLocks noChangeAspect="1"/>
          </p:cNvPicPr>
          <p:nvPr/>
        </p:nvPicPr>
        <p:blipFill>
          <a:blip r:embed="rId2"/>
          <a:stretch>
            <a:fillRect/>
          </a:stretch>
        </p:blipFill>
        <p:spPr>
          <a:xfrm>
            <a:off x="683568" y="867121"/>
            <a:ext cx="7419975" cy="3724275"/>
          </a:xfrm>
          <a:prstGeom prst="rect">
            <a:avLst/>
          </a:prstGeom>
          <a:ln>
            <a:solidFill>
              <a:schemeClr val="tx1"/>
            </a:solidFill>
          </a:ln>
        </p:spPr>
      </p:pic>
      <p:sp>
        <p:nvSpPr>
          <p:cNvPr id="9" name="Rectangle 8">
            <a:extLst>
              <a:ext uri="{FF2B5EF4-FFF2-40B4-BE49-F238E27FC236}">
                <a16:creationId xmlns:a16="http://schemas.microsoft.com/office/drawing/2014/main" id="{BA2F0465-78AB-42B9-B7BE-107A52A3D89F}"/>
              </a:ext>
            </a:extLst>
          </p:cNvPr>
          <p:cNvSpPr/>
          <p:nvPr/>
        </p:nvSpPr>
        <p:spPr>
          <a:xfrm>
            <a:off x="5940152" y="1203598"/>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504A1938-75C7-4F29-A695-0F0DE1ECB3E7}"/>
              </a:ext>
            </a:extLst>
          </p:cNvPr>
          <p:cNvSpPr txBox="1"/>
          <p:nvPr/>
        </p:nvSpPr>
        <p:spPr>
          <a:xfrm>
            <a:off x="6300192" y="2972588"/>
            <a:ext cx="2304256" cy="646331"/>
          </a:xfrm>
          <a:prstGeom prst="rect">
            <a:avLst/>
          </a:prstGeom>
          <a:solidFill>
            <a:schemeClr val="bg1"/>
          </a:solidFill>
          <a:ln>
            <a:solidFill>
              <a:schemeClr val="accent1"/>
            </a:solidFill>
          </a:ln>
        </p:spPr>
        <p:txBody>
          <a:bodyPr wrap="square" rtlCol="1">
            <a:spAutoFit/>
          </a:bodyPr>
          <a:lstStyle/>
          <a:p>
            <a:r>
              <a:rPr lang="en-US" dirty="0"/>
              <a:t>We do </a:t>
            </a:r>
            <a:r>
              <a:rPr lang="en-US" dirty="0">
                <a:highlight>
                  <a:srgbClr val="FFFF00"/>
                </a:highlight>
              </a:rPr>
              <a:t>not</a:t>
            </a:r>
            <a:r>
              <a:rPr lang="en-US" dirty="0"/>
              <a:t> see the available balance</a:t>
            </a:r>
            <a:endParaRPr lang="he-IL" dirty="0"/>
          </a:p>
        </p:txBody>
      </p:sp>
      <p:cxnSp>
        <p:nvCxnSpPr>
          <p:cNvPr id="11" name="Straight Arrow Connector 10">
            <a:extLst>
              <a:ext uri="{FF2B5EF4-FFF2-40B4-BE49-F238E27FC236}">
                <a16:creationId xmlns:a16="http://schemas.microsoft.com/office/drawing/2014/main" id="{5B66BA73-4C31-4499-B0E2-DD287E019964}"/>
              </a:ext>
            </a:extLst>
          </p:cNvPr>
          <p:cNvCxnSpPr>
            <a:cxnSpLocks/>
          </p:cNvCxnSpPr>
          <p:nvPr/>
        </p:nvCxnSpPr>
        <p:spPr>
          <a:xfrm flipH="1">
            <a:off x="4841784" y="4299942"/>
            <a:ext cx="1746440" cy="130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6853C62-A2FC-48C4-97F0-AE4381B3711F}"/>
              </a:ext>
            </a:extLst>
          </p:cNvPr>
          <p:cNvCxnSpPr>
            <a:cxnSpLocks/>
          </p:cNvCxnSpPr>
          <p:nvPr/>
        </p:nvCxnSpPr>
        <p:spPr>
          <a:xfrm flipH="1">
            <a:off x="6588224" y="3634457"/>
            <a:ext cx="627291" cy="66053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95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Viewing Funds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2425826"/>
          </a:xfrm>
        </p:spPr>
        <p:txBody>
          <a:bodyPr>
            <a:normAutofit/>
          </a:bodyPr>
          <a:lstStyle/>
          <a:p>
            <a:r>
              <a:rPr lang="en-US" dirty="0"/>
              <a:t>Now we will do the same thing with an API key which is not connected to restriction profile ZER</a:t>
            </a:r>
          </a:p>
        </p:txBody>
      </p:sp>
    </p:spTree>
    <p:extLst>
      <p:ext uri="{BB962C8B-B14F-4D97-AF65-F5344CB8AC3E}">
        <p14:creationId xmlns:p14="http://schemas.microsoft.com/office/powerpoint/2010/main" val="203385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Testing the restriction profile – Viewing Funds</a:t>
            </a:r>
          </a:p>
        </p:txBody>
      </p:sp>
      <p:pic>
        <p:nvPicPr>
          <p:cNvPr id="7" name="Picture 6">
            <a:extLst>
              <a:ext uri="{FF2B5EF4-FFF2-40B4-BE49-F238E27FC236}">
                <a16:creationId xmlns:a16="http://schemas.microsoft.com/office/drawing/2014/main" id="{D4AF8E15-2C03-4BD3-83D2-F51893CE8782}"/>
              </a:ext>
            </a:extLst>
          </p:cNvPr>
          <p:cNvPicPr>
            <a:picLocks noChangeAspect="1"/>
          </p:cNvPicPr>
          <p:nvPr/>
        </p:nvPicPr>
        <p:blipFill>
          <a:blip r:embed="rId2"/>
          <a:stretch>
            <a:fillRect/>
          </a:stretch>
        </p:blipFill>
        <p:spPr>
          <a:xfrm>
            <a:off x="827584" y="912388"/>
            <a:ext cx="7315200" cy="3657600"/>
          </a:xfrm>
          <a:prstGeom prst="rect">
            <a:avLst/>
          </a:prstGeom>
          <a:ln>
            <a:solidFill>
              <a:schemeClr val="tx1"/>
            </a:solidFill>
          </a:ln>
        </p:spPr>
      </p:pic>
      <p:sp>
        <p:nvSpPr>
          <p:cNvPr id="8" name="Rectangle 7">
            <a:extLst>
              <a:ext uri="{FF2B5EF4-FFF2-40B4-BE49-F238E27FC236}">
                <a16:creationId xmlns:a16="http://schemas.microsoft.com/office/drawing/2014/main" id="{B79E46A0-652F-49FA-B0C6-5BCE23D51239}"/>
              </a:ext>
            </a:extLst>
          </p:cNvPr>
          <p:cNvSpPr/>
          <p:nvPr/>
        </p:nvSpPr>
        <p:spPr>
          <a:xfrm>
            <a:off x="6012160" y="987574"/>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B1FECB09-0663-4C6A-BFA9-8BE0904A9526}"/>
              </a:ext>
            </a:extLst>
          </p:cNvPr>
          <p:cNvSpPr/>
          <p:nvPr/>
        </p:nvSpPr>
        <p:spPr>
          <a:xfrm>
            <a:off x="2123728" y="4155926"/>
            <a:ext cx="33123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8C908C15-3DBE-485D-BCEE-CE81934C5813}"/>
              </a:ext>
            </a:extLst>
          </p:cNvPr>
          <p:cNvSpPr txBox="1"/>
          <p:nvPr/>
        </p:nvSpPr>
        <p:spPr>
          <a:xfrm>
            <a:off x="6300192" y="2972588"/>
            <a:ext cx="2304256" cy="646331"/>
          </a:xfrm>
          <a:prstGeom prst="rect">
            <a:avLst/>
          </a:prstGeom>
          <a:solidFill>
            <a:schemeClr val="bg1"/>
          </a:solidFill>
          <a:ln>
            <a:solidFill>
              <a:schemeClr val="accent1"/>
            </a:solidFill>
          </a:ln>
        </p:spPr>
        <p:txBody>
          <a:bodyPr wrap="square" rtlCol="1">
            <a:spAutoFit/>
          </a:bodyPr>
          <a:lstStyle/>
          <a:p>
            <a:r>
              <a:rPr lang="en-US" dirty="0"/>
              <a:t>We do see the available balance</a:t>
            </a:r>
            <a:endParaRPr lang="he-IL" dirty="0"/>
          </a:p>
        </p:txBody>
      </p:sp>
      <p:cxnSp>
        <p:nvCxnSpPr>
          <p:cNvPr id="11" name="Straight Arrow Connector 10">
            <a:extLst>
              <a:ext uri="{FF2B5EF4-FFF2-40B4-BE49-F238E27FC236}">
                <a16:creationId xmlns:a16="http://schemas.microsoft.com/office/drawing/2014/main" id="{EF84FBD2-08EC-421C-85F8-3C81085F2A4C}"/>
              </a:ext>
            </a:extLst>
          </p:cNvPr>
          <p:cNvCxnSpPr>
            <a:cxnSpLocks/>
          </p:cNvCxnSpPr>
          <p:nvPr/>
        </p:nvCxnSpPr>
        <p:spPr>
          <a:xfrm flipH="1">
            <a:off x="5364088" y="3646446"/>
            <a:ext cx="936104" cy="478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30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This means that when not using a restriction profile if vendor X receives an API key he can</a:t>
            </a:r>
          </a:p>
          <a:p>
            <a:pPr lvl="1"/>
            <a:r>
              <a:rPr lang="en-US" sz="2400" dirty="0"/>
              <a:t>Create orders for vendor code Y</a:t>
            </a:r>
          </a:p>
          <a:p>
            <a:pPr lvl="1"/>
            <a:r>
              <a:rPr lang="en-US" sz="2400" dirty="0"/>
              <a:t>Retrieve orders for vendor code Y</a:t>
            </a:r>
          </a:p>
          <a:p>
            <a:pPr lvl="1"/>
            <a:r>
              <a:rPr lang="en-US" sz="2400" dirty="0"/>
              <a:t>Retrieve vendor code Y</a:t>
            </a:r>
          </a:p>
          <a:p>
            <a:pPr lvl="1"/>
            <a:r>
              <a:rPr lang="en-US" sz="2400" dirty="0"/>
              <a:t>See the available balance of all funds</a:t>
            </a:r>
          </a:p>
        </p:txBody>
      </p:sp>
    </p:spTree>
    <p:extLst>
      <p:ext uri="{BB962C8B-B14F-4D97-AF65-F5344CB8AC3E}">
        <p14:creationId xmlns:p14="http://schemas.microsoft.com/office/powerpoint/2010/main" val="2539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Now the vendor and fund can be limited for a specific API key for  GET and POST.</a:t>
            </a:r>
          </a:p>
          <a:p>
            <a:r>
              <a:rPr lang="en-US" dirty="0"/>
              <a:t>To support this capability a restriction profile is created and then associated with the API key.</a:t>
            </a:r>
          </a:p>
          <a:p>
            <a:r>
              <a:rPr lang="en-US" dirty="0"/>
              <a:t>This is currently relevant for acquisitions APIs for the following areas:</a:t>
            </a:r>
          </a:p>
          <a:p>
            <a:pPr lvl="1"/>
            <a:r>
              <a:rPr lang="en-US" dirty="0"/>
              <a:t>Creating orders for vendors not associated with the restriction profile</a:t>
            </a:r>
          </a:p>
          <a:p>
            <a:pPr lvl="1"/>
            <a:r>
              <a:rPr lang="en-US" dirty="0"/>
              <a:t>Retrieving orders with vendors not associated with the restriction profile</a:t>
            </a:r>
          </a:p>
          <a:p>
            <a:pPr lvl="1"/>
            <a:r>
              <a:rPr lang="en-US" dirty="0"/>
              <a:t>Retrieving vendors not associated with the restriction profile</a:t>
            </a:r>
          </a:p>
          <a:p>
            <a:pPr lvl="1"/>
            <a:r>
              <a:rPr lang="en-US" dirty="0"/>
              <a:t>Seeing available balance of all funds</a:t>
            </a:r>
          </a:p>
          <a:p>
            <a:endParaRPr lang="en-US" dirty="0"/>
          </a:p>
        </p:txBody>
      </p:sp>
    </p:spTree>
    <p:extLst>
      <p:ext uri="{BB962C8B-B14F-4D97-AF65-F5344CB8AC3E}">
        <p14:creationId xmlns:p14="http://schemas.microsoft.com/office/powerpoint/2010/main" val="197888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C11184E2-4AB0-484C-BFD1-DDBF91CD34CE}"/>
              </a:ext>
            </a:extLst>
          </p:cNvPr>
          <p:cNvGraphicFramePr>
            <a:graphicFrameLocks noGrp="1"/>
          </p:cNvGraphicFramePr>
          <p:nvPr>
            <p:extLst>
              <p:ext uri="{D42A27DB-BD31-4B8C-83A1-F6EECF244321}">
                <p14:modId xmlns:p14="http://schemas.microsoft.com/office/powerpoint/2010/main" val="1679210682"/>
              </p:ext>
            </p:extLst>
          </p:nvPr>
        </p:nvGraphicFramePr>
        <p:xfrm>
          <a:off x="107504" y="875059"/>
          <a:ext cx="8676964" cy="36271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1" dirty="0"/>
                        <a:t>The restriction profile</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Attributing the restriction profile to an API key</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Creating a POL</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a POL</a:t>
                      </a:r>
                      <a:endParaRPr lang="en-US" sz="2800" b="0" u="none" dirty="0"/>
                    </a:p>
                  </a:txBody>
                  <a:tcPr/>
                </a:tc>
                <a:tc>
                  <a:txBody>
                    <a:bodyPr/>
                    <a:lstStyle/>
                    <a:p>
                      <a:pPr algn="l" rtl="0"/>
                      <a:r>
                        <a:rPr lang="en-US" sz="2800" dirty="0"/>
                        <a:t>V</a:t>
                      </a:r>
                      <a:endParaRPr lang="he-IL" sz="2800" dirty="0"/>
                    </a:p>
                  </a:txBody>
                  <a:tcPr/>
                </a:tc>
                <a:extLst>
                  <a:ext uri="{0D108BD9-81ED-4DB2-BD59-A6C34878D82A}">
                    <a16:rowId xmlns:a16="http://schemas.microsoft.com/office/drawing/2014/main" val="2989303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Retrieving Vendors</a:t>
                      </a:r>
                      <a:endParaRPr lang="en-US" sz="2800" b="0" u="none" dirty="0"/>
                    </a:p>
                  </a:txBody>
                  <a:tcPr/>
                </a:tc>
                <a:tc>
                  <a:txBody>
                    <a:bodyPr/>
                    <a:lstStyle/>
                    <a:p>
                      <a:pPr algn="l" rtl="0"/>
                      <a:r>
                        <a:rPr lang="en-US" sz="2800" dirty="0"/>
                        <a:t>VI</a:t>
                      </a:r>
                      <a:endParaRPr lang="he-IL" sz="2800" dirty="0"/>
                    </a:p>
                  </a:txBody>
                  <a:tcPr/>
                </a:tc>
                <a:extLst>
                  <a:ext uri="{0D108BD9-81ED-4DB2-BD59-A6C34878D82A}">
                    <a16:rowId xmlns:a16="http://schemas.microsoft.com/office/drawing/2014/main" val="52271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Testing the restriction profile – Viewing Funds</a:t>
                      </a:r>
                      <a:endParaRPr lang="en-US" sz="2800" b="0" u="none" dirty="0"/>
                    </a:p>
                  </a:txBody>
                  <a:tcPr/>
                </a:tc>
                <a:tc>
                  <a:txBody>
                    <a:bodyPr/>
                    <a:lstStyle/>
                    <a:p>
                      <a:pPr algn="l" rtl="0"/>
                      <a:r>
                        <a:rPr lang="en-US" sz="2800" dirty="0"/>
                        <a:t>VII</a:t>
                      </a:r>
                      <a:endParaRPr lang="he-IL" sz="2800" dirty="0"/>
                    </a:p>
                  </a:txBody>
                  <a:tcPr/>
                </a:tc>
                <a:extLst>
                  <a:ext uri="{0D108BD9-81ED-4DB2-BD59-A6C34878D82A}">
                    <a16:rowId xmlns:a16="http://schemas.microsoft.com/office/drawing/2014/main" val="1086346544"/>
                  </a:ext>
                </a:extLst>
              </a:tr>
            </a:tbl>
          </a:graphicData>
        </a:graphic>
      </p:graphicFrame>
    </p:spTree>
    <p:extLst>
      <p:ext uri="{BB962C8B-B14F-4D97-AF65-F5344CB8AC3E}">
        <p14:creationId xmlns:p14="http://schemas.microsoft.com/office/powerpoint/2010/main" val="247666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restriction profile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440160"/>
          </a:xfrm>
        </p:spPr>
        <p:txBody>
          <a:bodyPr>
            <a:normAutofit/>
          </a:bodyPr>
          <a:lstStyle/>
          <a:p>
            <a:r>
              <a:rPr lang="en-US" dirty="0"/>
              <a:t>To create the API restriction profile go to “Configurations &gt; General &gt; External Systems”</a:t>
            </a:r>
          </a:p>
          <a:p>
            <a:r>
              <a:rPr lang="en-US" dirty="0"/>
              <a:t>Click “Add Integration Profile” and choose type “API Restrictions”</a:t>
            </a:r>
          </a:p>
        </p:txBody>
      </p:sp>
      <p:pic>
        <p:nvPicPr>
          <p:cNvPr id="3" name="Picture 2">
            <a:extLst>
              <a:ext uri="{FF2B5EF4-FFF2-40B4-BE49-F238E27FC236}">
                <a16:creationId xmlns:a16="http://schemas.microsoft.com/office/drawing/2014/main" id="{0CCB05C6-09E6-460D-9A5E-4198D5C88B88}"/>
              </a:ext>
            </a:extLst>
          </p:cNvPr>
          <p:cNvPicPr>
            <a:picLocks noChangeAspect="1"/>
          </p:cNvPicPr>
          <p:nvPr/>
        </p:nvPicPr>
        <p:blipFill>
          <a:blip r:embed="rId2"/>
          <a:stretch>
            <a:fillRect/>
          </a:stretch>
        </p:blipFill>
        <p:spPr>
          <a:xfrm>
            <a:off x="0" y="2643758"/>
            <a:ext cx="9144000" cy="1528632"/>
          </a:xfrm>
          <a:prstGeom prst="rect">
            <a:avLst/>
          </a:prstGeom>
          <a:ln>
            <a:solidFill>
              <a:schemeClr val="accent1"/>
            </a:solidFill>
          </a:ln>
        </p:spPr>
      </p:pic>
    </p:spTree>
    <p:extLst>
      <p:ext uri="{BB962C8B-B14F-4D97-AF65-F5344CB8AC3E}">
        <p14:creationId xmlns:p14="http://schemas.microsoft.com/office/powerpoint/2010/main" val="203905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restriction profile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576063"/>
          </a:xfrm>
        </p:spPr>
        <p:txBody>
          <a:bodyPr>
            <a:normAutofit/>
          </a:bodyPr>
          <a:lstStyle/>
          <a:p>
            <a:r>
              <a:rPr lang="en-US" dirty="0"/>
              <a:t>Choose the vendor and the desired fund(s) view</a:t>
            </a:r>
          </a:p>
        </p:txBody>
      </p:sp>
      <p:pic>
        <p:nvPicPr>
          <p:cNvPr id="3" name="Picture 2">
            <a:extLst>
              <a:ext uri="{FF2B5EF4-FFF2-40B4-BE49-F238E27FC236}">
                <a16:creationId xmlns:a16="http://schemas.microsoft.com/office/drawing/2014/main" id="{81B84611-4C8C-4F65-9FC3-A35F08FB6DA8}"/>
              </a:ext>
            </a:extLst>
          </p:cNvPr>
          <p:cNvPicPr>
            <a:picLocks noChangeAspect="1"/>
          </p:cNvPicPr>
          <p:nvPr/>
        </p:nvPicPr>
        <p:blipFill>
          <a:blip r:embed="rId2"/>
          <a:stretch>
            <a:fillRect/>
          </a:stretch>
        </p:blipFill>
        <p:spPr>
          <a:xfrm>
            <a:off x="1628775" y="1472686"/>
            <a:ext cx="5886450" cy="3028950"/>
          </a:xfrm>
          <a:prstGeom prst="rect">
            <a:avLst/>
          </a:prstGeom>
          <a:ln>
            <a:solidFill>
              <a:schemeClr val="accent1"/>
            </a:solidFill>
          </a:ln>
        </p:spPr>
      </p:pic>
    </p:spTree>
    <p:extLst>
      <p:ext uri="{BB962C8B-B14F-4D97-AF65-F5344CB8AC3E}">
        <p14:creationId xmlns:p14="http://schemas.microsoft.com/office/powerpoint/2010/main" val="394165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restriction profile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3600399"/>
          </a:xfrm>
        </p:spPr>
        <p:txBody>
          <a:bodyPr>
            <a:normAutofit/>
          </a:bodyPr>
          <a:lstStyle/>
          <a:p>
            <a:r>
              <a:rPr lang="en-US" dirty="0"/>
              <a:t>Note that in our case we have </a:t>
            </a:r>
          </a:p>
          <a:p>
            <a:pPr lvl="1"/>
            <a:r>
              <a:rPr lang="en-US" sz="2400" dirty="0"/>
              <a:t>Given the restriction profile code ZER</a:t>
            </a:r>
          </a:p>
          <a:p>
            <a:pPr lvl="1"/>
            <a:r>
              <a:rPr lang="en-US" sz="2400" dirty="0"/>
              <a:t>Associate the restriction profile with vendor code ZER</a:t>
            </a:r>
          </a:p>
          <a:p>
            <a:endParaRPr lang="en-US" dirty="0"/>
          </a:p>
          <a:p>
            <a:r>
              <a:rPr lang="en-US" dirty="0"/>
              <a:t>However it is not necessary to give the same code to the restriction profile as the vendor code.</a:t>
            </a:r>
          </a:p>
          <a:p>
            <a:r>
              <a:rPr lang="en-US" dirty="0"/>
              <a:t>We have done it here merely for organizational purposes.</a:t>
            </a:r>
          </a:p>
        </p:txBody>
      </p:sp>
    </p:spTree>
    <p:extLst>
      <p:ext uri="{BB962C8B-B14F-4D97-AF65-F5344CB8AC3E}">
        <p14:creationId xmlns:p14="http://schemas.microsoft.com/office/powerpoint/2010/main" val="248214459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7073</TotalTime>
  <Words>1657</Words>
  <Application>Microsoft Office PowerPoint</Application>
  <PresentationFormat>On-screen Show (16:9)</PresentationFormat>
  <Paragraphs>256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IGeLU_2016_16X9 (1)</vt:lpstr>
      <vt:lpstr>Using API Restriction Profiles</vt:lpstr>
      <vt:lpstr>Agenda</vt:lpstr>
      <vt:lpstr>Introduction</vt:lpstr>
      <vt:lpstr>Introduction</vt:lpstr>
      <vt:lpstr>Introduction</vt:lpstr>
      <vt:lpstr>Agenda</vt:lpstr>
      <vt:lpstr>The restriction profile</vt:lpstr>
      <vt:lpstr>The restriction profile</vt:lpstr>
      <vt:lpstr>The restriction profile</vt:lpstr>
      <vt:lpstr>The restriction profile</vt:lpstr>
      <vt:lpstr>Agenda</vt:lpstr>
      <vt:lpstr>Attributing the restriction profile to an API key</vt:lpstr>
      <vt:lpstr>Attributing the restriction profile to an API key</vt:lpstr>
      <vt:lpstr>Attributing the restriction profile to an API key</vt:lpstr>
      <vt:lpstr>Agenda</vt:lpstr>
      <vt:lpstr>Testing the restriction profile – Creating a POL</vt:lpstr>
      <vt:lpstr>Testing the restriction profile – Creating a POL</vt:lpstr>
      <vt:lpstr>Testing the restriction profile – Creating a POL</vt:lpstr>
      <vt:lpstr>Testing the restriction profile – Creating a POL</vt:lpstr>
      <vt:lpstr>Testing the restriction profile – Creating a POL</vt:lpstr>
      <vt:lpstr>Testing the restriction profile – Creating a POL</vt:lpstr>
      <vt:lpstr>Agenda</vt:lpstr>
      <vt:lpstr>Testing the restriction profile – Retrieving a POL</vt:lpstr>
      <vt:lpstr>Testing the restriction profile – Retrieving a POL</vt:lpstr>
      <vt:lpstr>Testing the restriction profile – Retrieving a POL</vt:lpstr>
      <vt:lpstr>Testing the restriction profile – Retrieving a POL</vt:lpstr>
      <vt:lpstr>Testing the restriction profile – Retrieving a POL</vt:lpstr>
      <vt:lpstr>Agenda</vt:lpstr>
      <vt:lpstr>Testing the restriction profile – Retrieving Vendors</vt:lpstr>
      <vt:lpstr>Testing the restriction profile – Retrieving Vendors</vt:lpstr>
      <vt:lpstr>Testing the restriction profile – Retrieving Vendors</vt:lpstr>
      <vt:lpstr>Testing the restriction profile – Retrieving Vendors</vt:lpstr>
      <vt:lpstr>Testing the restriction profile – Retrieving Vendors</vt:lpstr>
      <vt:lpstr>Agenda</vt:lpstr>
      <vt:lpstr>Testing the restriction profile – Viewing Funds</vt:lpstr>
      <vt:lpstr>Testing the restriction profile – Viewing Funds</vt:lpstr>
      <vt:lpstr>Testing the restriction profile – Viewing Funds</vt:lpstr>
      <vt:lpstr>Testing the restriction profile – Viewing Funds</vt:lpstr>
      <vt:lpstr>Testing the restriction profile – Viewing Funds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41</cp:revision>
  <dcterms:created xsi:type="dcterms:W3CDTF">2017-01-02T15:10:30Z</dcterms:created>
  <dcterms:modified xsi:type="dcterms:W3CDTF">2019-02-27T14:50:14Z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