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0" r:id="rId2"/>
  </p:sldMasterIdLst>
  <p:notesMasterIdLst>
    <p:notesMasterId r:id="rId26"/>
  </p:notesMasterIdLst>
  <p:handoutMasterIdLst>
    <p:handoutMasterId r:id="rId27"/>
  </p:handoutMasterIdLst>
  <p:sldIdLst>
    <p:sldId id="1735" r:id="rId3"/>
    <p:sldId id="1736" r:id="rId4"/>
    <p:sldId id="2279" r:id="rId5"/>
    <p:sldId id="2120" r:id="rId6"/>
    <p:sldId id="2319" r:id="rId7"/>
    <p:sldId id="2295" r:id="rId8"/>
    <p:sldId id="2296" r:id="rId9"/>
    <p:sldId id="2297" r:id="rId10"/>
    <p:sldId id="2330" r:id="rId11"/>
    <p:sldId id="2298" r:id="rId12"/>
    <p:sldId id="2332" r:id="rId13"/>
    <p:sldId id="2333" r:id="rId14"/>
    <p:sldId id="2334" r:id="rId15"/>
    <p:sldId id="2335" r:id="rId16"/>
    <p:sldId id="2336" r:id="rId17"/>
    <p:sldId id="2337" r:id="rId18"/>
    <p:sldId id="2338" r:id="rId19"/>
    <p:sldId id="2339" r:id="rId20"/>
    <p:sldId id="2340" r:id="rId21"/>
    <p:sldId id="2341" r:id="rId22"/>
    <p:sldId id="2281" r:id="rId23"/>
    <p:sldId id="2139" r:id="rId24"/>
    <p:sldId id="1701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8EA"/>
    <a:srgbClr val="CBCDD3"/>
    <a:srgbClr val="00B0F0"/>
    <a:srgbClr val="C7402B"/>
    <a:srgbClr val="713346"/>
    <a:srgbClr val="326CE5"/>
    <a:srgbClr val="B4F2C9"/>
    <a:srgbClr val="F47C30"/>
    <a:srgbClr val="92D3DF"/>
    <a:srgbClr val="D8E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5250" autoAdjust="0"/>
  </p:normalViewPr>
  <p:slideViewPr>
    <p:cSldViewPr>
      <p:cViewPr varScale="1">
        <p:scale>
          <a:sx n="83" d="100"/>
          <a:sy n="83" d="100"/>
        </p:scale>
        <p:origin x="792" y="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451238" y="2016183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379230" y="928592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54527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able, game&#10;&#10;Description automatically generated">
            <a:extLst>
              <a:ext uri="{FF2B5EF4-FFF2-40B4-BE49-F238E27FC236}">
                <a16:creationId xmlns:a16="http://schemas.microsoft.com/office/drawing/2014/main" id="{8E83E5C7-E9B1-4CEB-BBAE-CC8DB839F3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8" t="24511" r="8921" b="3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5404444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5404444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5404444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3870184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D77F2-DA7C-4E84-BD75-582449B07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5" t="24673" r="12678"/>
          <a:stretch/>
        </p:blipFill>
        <p:spPr>
          <a:xfrm>
            <a:off x="-15699" y="4828"/>
            <a:ext cx="9159699" cy="5133842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1698002"/>
            <a:ext cx="3676252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125466"/>
            <a:ext cx="367625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3921131"/>
            <a:ext cx="3676253" cy="46055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26449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8" t="23983" r="786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9064566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6" t="24619" r="9582" b="-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6696344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167106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1" t="25372" r="439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41988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988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96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267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9689795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619" b="69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4203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9C4442-49AF-44B1-BD22-999375CA4D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987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79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79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550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25659863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722059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828" r="567" b="31504"/>
          <a:stretch/>
        </p:blipFill>
        <p:spPr>
          <a:xfrm>
            <a:off x="0" y="0"/>
            <a:ext cx="9144000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512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" t="31012" r="1100" b="844"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855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" t="16720" r="8093" b="890"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728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20662" r="398" b="11351"/>
          <a:stretch/>
        </p:blipFill>
        <p:spPr>
          <a:xfrm>
            <a:off x="1" y="0"/>
            <a:ext cx="9144000" cy="314781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3827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" t="19007" r="8457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5597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 t="17838" r="9563" b="4056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66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F33B8-6CE1-473F-AFF4-617A3F31D4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43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381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63526-F55E-4F5E-A7B1-C12E2B6F8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" y="-1"/>
            <a:ext cx="9121629" cy="514350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0370DE1-8EC1-43C8-9C54-1BE4371E75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165378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DE264F-1725-4C1C-AC62-D5D893323249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144054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0C87C35-9F9E-4105-B01E-1C9EEAC8EE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623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A1091-F064-4062-9C3E-209801E84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2107"/>
            <a:ext cx="9289030" cy="521183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25825C9-E365-484A-BAFE-AEBBFA5CD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381402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0F17B5-B03E-4178-80D1-29ED395009D8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360078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49639CC-2BE4-4519-B044-C1EE571ECD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24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68737-3432-4D60-931F-497CB0999B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B12E-3C73-422B-996E-296B1A622C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3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image" Target="../media/image25.png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11961" y="4776467"/>
            <a:ext cx="720077" cy="720077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2021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20" y="4776467"/>
            <a:ext cx="663952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5" r:id="rId7"/>
    <p:sldLayoutId id="2147483768" r:id="rId8"/>
    <p:sldLayoutId id="214748380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764" r:id="rId18"/>
    <p:sldLayoutId id="2147483793" r:id="rId19"/>
    <p:sldLayoutId id="2147483802" r:id="rId20"/>
    <p:sldLayoutId id="2147483809" r:id="rId2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2021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EAC6E9-8ACD-4B43-A468-1C69E0B7F7D6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9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  <p:sldLayoutId id="2147483828" r:id="rId18"/>
    <p:sldLayoutId id="2147483829" r:id="rId19"/>
    <p:sldLayoutId id="2147483830" r:id="rId20"/>
    <p:sldLayoutId id="2147483831" r:id="rId21"/>
    <p:sldLayoutId id="2147483832" r:id="rId2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knowledge.exlibrisgroup.com/Alma/Product_Documentation/010Alma_Online_Help_(English)/080Analytics/010Introduction/The_Basics_of_Working_with_Analytics/Analytics_Folders" TargetMode="Externa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4F7E73F6-75FC-44E9-BBFF-F064A233FBD3}"/>
              </a:ext>
            </a:extLst>
          </p:cNvPr>
          <p:cNvSpPr>
            <a:spLocks noGrp="1"/>
          </p:cNvSpPr>
          <p:nvPr/>
        </p:nvSpPr>
        <p:spPr>
          <a:xfrm>
            <a:off x="175670" y="2355726"/>
            <a:ext cx="5332434" cy="151216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sz="3000" dirty="0"/>
              <a:t>How to edit and change a default Alma Analytics dashboard using the copy folder method</a:t>
            </a:r>
          </a:p>
        </p:txBody>
      </p:sp>
      <p:sp>
        <p:nvSpPr>
          <p:cNvPr id="9" name="Subtitle 5">
            <a:extLst>
              <a:ext uri="{FF2B5EF4-FFF2-40B4-BE49-F238E27FC236}">
                <a16:creationId xmlns:a16="http://schemas.microsoft.com/office/drawing/2014/main" id="{21FAB61A-9C29-4137-8AD1-B7E6D1F2B335}"/>
              </a:ext>
            </a:extLst>
          </p:cNvPr>
          <p:cNvSpPr>
            <a:spLocks noGrp="1"/>
          </p:cNvSpPr>
          <p:nvPr/>
        </p:nvSpPr>
        <p:spPr>
          <a:xfrm>
            <a:off x="175669" y="3579862"/>
            <a:ext cx="5116411" cy="4783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3E3076C-2A62-4931-8C20-AA9AF105D504}"/>
              </a:ext>
            </a:extLst>
          </p:cNvPr>
          <p:cNvSpPr>
            <a:spLocks noGrp="1"/>
          </p:cNvSpPr>
          <p:nvPr/>
        </p:nvSpPr>
        <p:spPr>
          <a:xfrm>
            <a:off x="174949" y="4127419"/>
            <a:ext cx="4972396" cy="388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Yoel Kortick – Senior Librarian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683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six steps. </a:t>
            </a:r>
            <a:r>
              <a:rPr lang="en-US" dirty="0">
                <a:highlight>
                  <a:srgbClr val="FFFF00"/>
                </a:highlight>
              </a:rPr>
              <a:t>Step Two</a:t>
            </a:r>
            <a:r>
              <a:rPr lang="en-US" dirty="0"/>
              <a:t> 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2EFC129-2166-4FEA-8A11-2A35635C6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008112"/>
          </a:xfrm>
        </p:spPr>
        <p:txBody>
          <a:bodyPr>
            <a:normAutofit/>
          </a:bodyPr>
          <a:lstStyle/>
          <a:p>
            <a:r>
              <a:rPr lang="en-US" dirty="0"/>
              <a:t>Now we have a copy of the default dashboard in a folder where we can edit it.  We also have the reports of the dashboard.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4E2BD2-6DC3-40BC-BE67-5141C2D41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1850876"/>
            <a:ext cx="7372350" cy="23050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DF8DCD7-6878-442E-8091-88D8F9D6517D}"/>
              </a:ext>
            </a:extLst>
          </p:cNvPr>
          <p:cNvSpPr/>
          <p:nvPr/>
        </p:nvSpPr>
        <p:spPr>
          <a:xfrm>
            <a:off x="3214481" y="1904041"/>
            <a:ext cx="4248472" cy="3608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48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F4FEBF2-AA27-4625-B2A9-DCCF48A77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1769343"/>
            <a:ext cx="8420100" cy="2314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six steps. </a:t>
            </a:r>
            <a:r>
              <a:rPr lang="en-US" dirty="0">
                <a:highlight>
                  <a:srgbClr val="FFFF00"/>
                </a:highlight>
              </a:rPr>
              <a:t>Step Three</a:t>
            </a:r>
            <a:r>
              <a:rPr lang="en-US" dirty="0"/>
              <a:t> 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2EFC129-2166-4FEA-8A11-2A35635C6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008112"/>
          </a:xfrm>
        </p:spPr>
        <p:txBody>
          <a:bodyPr>
            <a:normAutofit/>
          </a:bodyPr>
          <a:lstStyle/>
          <a:p>
            <a:r>
              <a:rPr lang="en-US" dirty="0"/>
              <a:t>Run the dashboard from this "local directory" location and see the report we want to change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F8DCD7-6878-442E-8091-88D8F9D6517D}"/>
              </a:ext>
            </a:extLst>
          </p:cNvPr>
          <p:cNvSpPr/>
          <p:nvPr/>
        </p:nvSpPr>
        <p:spPr>
          <a:xfrm>
            <a:off x="2699792" y="1851670"/>
            <a:ext cx="4896543" cy="3608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E2F700-4791-4F87-9A04-82B6AD62AC98}"/>
              </a:ext>
            </a:extLst>
          </p:cNvPr>
          <p:cNvSpPr/>
          <p:nvPr/>
        </p:nvSpPr>
        <p:spPr>
          <a:xfrm>
            <a:off x="1619672" y="3795886"/>
            <a:ext cx="50405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86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7433E1-DAF9-4A27-9F27-71DD96607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7730"/>
            <a:ext cx="9144000" cy="19480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six steps. </a:t>
            </a:r>
            <a:r>
              <a:rPr lang="en-US" dirty="0">
                <a:highlight>
                  <a:srgbClr val="FFFF00"/>
                </a:highlight>
              </a:rPr>
              <a:t>Step Three</a:t>
            </a:r>
            <a:r>
              <a:rPr lang="en-US" dirty="0"/>
              <a:t> 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2EFC129-2166-4FEA-8A11-2A35635C6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554555"/>
          </a:xfrm>
        </p:spPr>
        <p:txBody>
          <a:bodyPr>
            <a:normAutofit/>
          </a:bodyPr>
          <a:lstStyle/>
          <a:p>
            <a:r>
              <a:rPr lang="en-US" dirty="0"/>
              <a:t>Here is the report we want to change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287FDA-D25F-4A06-86D6-B78AACC3EB81}"/>
              </a:ext>
            </a:extLst>
          </p:cNvPr>
          <p:cNvSpPr/>
          <p:nvPr/>
        </p:nvSpPr>
        <p:spPr>
          <a:xfrm>
            <a:off x="728954" y="1597730"/>
            <a:ext cx="1322766" cy="2892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7C2CCC-E942-4E73-8794-547DEB33D226}"/>
              </a:ext>
            </a:extLst>
          </p:cNvPr>
          <p:cNvSpPr/>
          <p:nvPr/>
        </p:nvSpPr>
        <p:spPr>
          <a:xfrm>
            <a:off x="116886" y="2757655"/>
            <a:ext cx="998730" cy="7074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1B2A6A-2FCE-4032-831E-4D2639CAD38F}"/>
              </a:ext>
            </a:extLst>
          </p:cNvPr>
          <p:cNvSpPr txBox="1"/>
          <p:nvPr/>
        </p:nvSpPr>
        <p:spPr>
          <a:xfrm>
            <a:off x="1115616" y="3943171"/>
            <a:ext cx="3456384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en-US" sz="1600" dirty="0"/>
              <a:t>Instead of one column with "Loans (In House + Not In House) we want to separate this into two columns</a:t>
            </a:r>
            <a:endParaRPr lang="he-IL" sz="16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C9627D6-6FD8-469C-BCB7-06E85225754C}"/>
              </a:ext>
            </a:extLst>
          </p:cNvPr>
          <p:cNvCxnSpPr>
            <a:cxnSpLocks/>
            <a:endCxn id="10" idx="2"/>
          </p:cNvCxnSpPr>
          <p:nvPr/>
        </p:nvCxnSpPr>
        <p:spPr>
          <a:xfrm flipH="1" flipV="1">
            <a:off x="616251" y="3465128"/>
            <a:ext cx="148708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2BF2FEF-352A-4415-83A2-B916AA4D6AE8}"/>
              </a:ext>
            </a:extLst>
          </p:cNvPr>
          <p:cNvCxnSpPr>
            <a:cxnSpLocks/>
          </p:cNvCxnSpPr>
          <p:nvPr/>
        </p:nvCxnSpPr>
        <p:spPr>
          <a:xfrm flipH="1" flipV="1">
            <a:off x="764959" y="4185208"/>
            <a:ext cx="335849" cy="162829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882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251ACA-FCA2-47F6-AFA4-F7EBD8EEC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9134"/>
            <a:ext cx="9144000" cy="22687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six steps. </a:t>
            </a:r>
            <a:r>
              <a:rPr lang="en-US" dirty="0">
                <a:highlight>
                  <a:srgbClr val="FFFF00"/>
                </a:highlight>
              </a:rPr>
              <a:t>Step Four</a:t>
            </a:r>
            <a:r>
              <a:rPr lang="en-US" dirty="0"/>
              <a:t> 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2EFC129-2166-4FEA-8A11-2A35635C6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554555"/>
          </a:xfrm>
        </p:spPr>
        <p:txBody>
          <a:bodyPr>
            <a:normAutofit/>
          </a:bodyPr>
          <a:lstStyle/>
          <a:p>
            <a:r>
              <a:rPr lang="en-US" dirty="0"/>
              <a:t>From this tab of the dashboard we choose "edit dashboard"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287FDA-D25F-4A06-86D6-B78AACC3EB81}"/>
              </a:ext>
            </a:extLst>
          </p:cNvPr>
          <p:cNvSpPr/>
          <p:nvPr/>
        </p:nvSpPr>
        <p:spPr>
          <a:xfrm>
            <a:off x="728954" y="1597730"/>
            <a:ext cx="1322766" cy="2892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FFB836-D51C-4CC8-8FAD-2827BA2E81E0}"/>
              </a:ext>
            </a:extLst>
          </p:cNvPr>
          <p:cNvSpPr/>
          <p:nvPr/>
        </p:nvSpPr>
        <p:spPr>
          <a:xfrm>
            <a:off x="7164288" y="1779662"/>
            <a:ext cx="1322766" cy="2892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2C7D8D-223D-45D7-83DF-C201B9234918}"/>
              </a:ext>
            </a:extLst>
          </p:cNvPr>
          <p:cNvSpPr/>
          <p:nvPr/>
        </p:nvSpPr>
        <p:spPr>
          <a:xfrm>
            <a:off x="8748464" y="1597730"/>
            <a:ext cx="242646" cy="2892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1634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7C28A3-28B0-4044-8594-84DCB2C06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0886"/>
            <a:ext cx="9144000" cy="30930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six steps. </a:t>
            </a:r>
            <a:r>
              <a:rPr lang="en-US" dirty="0">
                <a:highlight>
                  <a:srgbClr val="FFFF00"/>
                </a:highlight>
              </a:rPr>
              <a:t>Step Five</a:t>
            </a:r>
            <a:r>
              <a:rPr lang="en-US" dirty="0"/>
              <a:t> 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2EFC129-2166-4FEA-8A11-2A35635C6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554555"/>
          </a:xfrm>
        </p:spPr>
        <p:txBody>
          <a:bodyPr>
            <a:normAutofit/>
          </a:bodyPr>
          <a:lstStyle/>
          <a:p>
            <a:r>
              <a:rPr lang="en-US" dirty="0"/>
              <a:t>Now we will click "edit analysis" on the report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FFB836-D51C-4CC8-8FAD-2827BA2E81E0}"/>
              </a:ext>
            </a:extLst>
          </p:cNvPr>
          <p:cNvSpPr/>
          <p:nvPr/>
        </p:nvSpPr>
        <p:spPr>
          <a:xfrm>
            <a:off x="7164288" y="4050839"/>
            <a:ext cx="1322766" cy="2892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2C7D8D-223D-45D7-83DF-C201B9234918}"/>
              </a:ext>
            </a:extLst>
          </p:cNvPr>
          <p:cNvSpPr/>
          <p:nvPr/>
        </p:nvSpPr>
        <p:spPr>
          <a:xfrm>
            <a:off x="8365731" y="2752816"/>
            <a:ext cx="242646" cy="2892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01909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077C1E-0BF6-41B5-B141-559927AE5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4975"/>
            <a:ext cx="9144000" cy="23535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six steps. </a:t>
            </a:r>
            <a:r>
              <a:rPr lang="en-US" dirty="0">
                <a:highlight>
                  <a:srgbClr val="FFFF00"/>
                </a:highlight>
              </a:rPr>
              <a:t>Step Five</a:t>
            </a:r>
            <a:r>
              <a:rPr lang="en-US" dirty="0"/>
              <a:t> 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4F8549C8-42CB-4B89-AE1D-B6601873E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99541"/>
            <a:ext cx="8424936" cy="504057"/>
          </a:xfrm>
        </p:spPr>
        <p:txBody>
          <a:bodyPr>
            <a:normAutofit/>
          </a:bodyPr>
          <a:lstStyle/>
          <a:p>
            <a:r>
              <a:rPr lang="en-US" dirty="0"/>
              <a:t>Now edit the report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3596DB-A56E-41C8-8334-4DD44D418EFE}"/>
              </a:ext>
            </a:extLst>
          </p:cNvPr>
          <p:cNvSpPr txBox="1"/>
          <p:nvPr/>
        </p:nvSpPr>
        <p:spPr>
          <a:xfrm>
            <a:off x="3582137" y="4114418"/>
            <a:ext cx="144016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/>
              <a:t>Delete this</a:t>
            </a:r>
            <a:endParaRPr lang="he-IL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910EC23-6FEF-42BE-97AE-7789754DB3A9}"/>
              </a:ext>
            </a:extLst>
          </p:cNvPr>
          <p:cNvCxnSpPr>
            <a:cxnSpLocks/>
          </p:cNvCxnSpPr>
          <p:nvPr/>
        </p:nvCxnSpPr>
        <p:spPr>
          <a:xfrm flipH="1" flipV="1">
            <a:off x="2915816" y="2931789"/>
            <a:ext cx="954353" cy="11826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CD1644D-2237-4B0F-A007-ECF3B4673278}"/>
              </a:ext>
            </a:extLst>
          </p:cNvPr>
          <p:cNvSpPr txBox="1"/>
          <p:nvPr/>
        </p:nvSpPr>
        <p:spPr>
          <a:xfrm>
            <a:off x="1403648" y="4050052"/>
            <a:ext cx="144016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/>
              <a:t>Add these</a:t>
            </a:r>
            <a:endParaRPr lang="he-IL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ACA57C4-0C29-455C-8F09-2544D2EA98B0}"/>
              </a:ext>
            </a:extLst>
          </p:cNvPr>
          <p:cNvCxnSpPr>
            <a:cxnSpLocks/>
          </p:cNvCxnSpPr>
          <p:nvPr/>
        </p:nvCxnSpPr>
        <p:spPr>
          <a:xfrm flipH="1" flipV="1">
            <a:off x="1146636" y="2680489"/>
            <a:ext cx="473036" cy="13695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90A24F81-2893-4FFD-B8D3-C95FC81B7CCA}"/>
              </a:ext>
            </a:extLst>
          </p:cNvPr>
          <p:cNvSpPr/>
          <p:nvPr/>
        </p:nvSpPr>
        <p:spPr>
          <a:xfrm>
            <a:off x="2339752" y="2251914"/>
            <a:ext cx="576064" cy="6798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00D0DA-D6EF-4F06-86C5-9BE6CC61FF33}"/>
              </a:ext>
            </a:extLst>
          </p:cNvPr>
          <p:cNvSpPr/>
          <p:nvPr/>
        </p:nvSpPr>
        <p:spPr>
          <a:xfrm>
            <a:off x="467544" y="2211710"/>
            <a:ext cx="1152128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67077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51E5BB2-79E1-4CA3-A1CE-5A690FF05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2" y="1211932"/>
            <a:ext cx="8067675" cy="34480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six steps. </a:t>
            </a:r>
            <a:r>
              <a:rPr lang="en-US" dirty="0">
                <a:highlight>
                  <a:srgbClr val="FFFF00"/>
                </a:highlight>
              </a:rPr>
              <a:t>Step Five</a:t>
            </a:r>
            <a:r>
              <a:rPr lang="en-US" dirty="0"/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00D0DA-D6EF-4F06-86C5-9BE6CC61FF33}"/>
              </a:ext>
            </a:extLst>
          </p:cNvPr>
          <p:cNvSpPr/>
          <p:nvPr/>
        </p:nvSpPr>
        <p:spPr>
          <a:xfrm>
            <a:off x="3726153" y="2097110"/>
            <a:ext cx="4879684" cy="2627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4E0FB425-0F43-42E8-90B8-471F0BD54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99541"/>
            <a:ext cx="8424936" cy="50405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After making sure it works as desired save it in the local folder directory </a:t>
            </a:r>
          </a:p>
        </p:txBody>
      </p:sp>
    </p:spTree>
    <p:extLst>
      <p:ext uri="{BB962C8B-B14F-4D97-AF65-F5344CB8AC3E}">
        <p14:creationId xmlns:p14="http://schemas.microsoft.com/office/powerpoint/2010/main" val="4058075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251ACA-FCA2-47F6-AFA4-F7EBD8EEC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9214"/>
            <a:ext cx="9144000" cy="22687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six steps. </a:t>
            </a:r>
            <a:r>
              <a:rPr lang="en-US" dirty="0">
                <a:highlight>
                  <a:srgbClr val="FFFF00"/>
                </a:highlight>
              </a:rPr>
              <a:t>Step Six</a:t>
            </a:r>
            <a:r>
              <a:rPr lang="en-US" dirty="0"/>
              <a:t> 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2EFC129-2166-4FEA-8A11-2A35635C6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00811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Now we need to edit the dashboard to point to the new report.  </a:t>
            </a:r>
          </a:p>
          <a:p>
            <a:r>
              <a:rPr lang="en-US" dirty="0"/>
              <a:t>The dashboard is in a local folder but it is still "pointing to" the reports under the Alma folder.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287FDA-D25F-4A06-86D6-B78AACC3EB81}"/>
              </a:ext>
            </a:extLst>
          </p:cNvPr>
          <p:cNvSpPr/>
          <p:nvPr/>
        </p:nvSpPr>
        <p:spPr>
          <a:xfrm>
            <a:off x="728954" y="2317810"/>
            <a:ext cx="1322766" cy="2892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FFB836-D51C-4CC8-8FAD-2827BA2E81E0}"/>
              </a:ext>
            </a:extLst>
          </p:cNvPr>
          <p:cNvSpPr/>
          <p:nvPr/>
        </p:nvSpPr>
        <p:spPr>
          <a:xfrm>
            <a:off x="7164288" y="2499742"/>
            <a:ext cx="1322766" cy="2892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2C7D8D-223D-45D7-83DF-C201B9234918}"/>
              </a:ext>
            </a:extLst>
          </p:cNvPr>
          <p:cNvSpPr/>
          <p:nvPr/>
        </p:nvSpPr>
        <p:spPr>
          <a:xfrm>
            <a:off x="8748464" y="2317810"/>
            <a:ext cx="242646" cy="2892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53303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six steps. </a:t>
            </a:r>
            <a:r>
              <a:rPr lang="en-US" dirty="0">
                <a:highlight>
                  <a:srgbClr val="FFFF00"/>
                </a:highlight>
              </a:rPr>
              <a:t>Step Six</a:t>
            </a:r>
            <a:r>
              <a:rPr lang="en-US" dirty="0"/>
              <a:t> 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2EFC129-2166-4FEA-8A11-2A35635C6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008111"/>
          </a:xfrm>
        </p:spPr>
        <p:txBody>
          <a:bodyPr>
            <a:normAutofit/>
          </a:bodyPr>
          <a:lstStyle/>
          <a:p>
            <a:r>
              <a:rPr lang="en-US" dirty="0"/>
              <a:t>Delete the link to the old report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BD327B-B37D-4551-949F-215365B1C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4252"/>
            <a:ext cx="9144000" cy="25296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D59FD2C-36A5-4B3A-B7BA-4D7CB4D585BA}"/>
              </a:ext>
            </a:extLst>
          </p:cNvPr>
          <p:cNvSpPr/>
          <p:nvPr/>
        </p:nvSpPr>
        <p:spPr>
          <a:xfrm>
            <a:off x="0" y="1563638"/>
            <a:ext cx="140364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2A646B-4AFD-4306-9527-7A1E96C7751B}"/>
              </a:ext>
            </a:extLst>
          </p:cNvPr>
          <p:cNvSpPr/>
          <p:nvPr/>
        </p:nvSpPr>
        <p:spPr>
          <a:xfrm>
            <a:off x="8500541" y="3158447"/>
            <a:ext cx="288032" cy="216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33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708044-BB94-47CE-A895-DAD2B56FB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38" y="1527991"/>
            <a:ext cx="9144000" cy="28810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six steps. </a:t>
            </a:r>
            <a:r>
              <a:rPr lang="en-US" dirty="0">
                <a:highlight>
                  <a:srgbClr val="FFFF00"/>
                </a:highlight>
              </a:rPr>
              <a:t>Step Six</a:t>
            </a:r>
            <a:r>
              <a:rPr lang="en-US" dirty="0"/>
              <a:t> 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2EFC129-2166-4FEA-8A11-2A35635C6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008111"/>
          </a:xfrm>
        </p:spPr>
        <p:txBody>
          <a:bodyPr>
            <a:normAutofit/>
          </a:bodyPr>
          <a:lstStyle/>
          <a:p>
            <a:r>
              <a:rPr lang="en-US" dirty="0"/>
              <a:t>Navigate to the new report and drag into the dashboard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59FD2C-36A5-4B3A-B7BA-4D7CB4D585BA}"/>
              </a:ext>
            </a:extLst>
          </p:cNvPr>
          <p:cNvSpPr/>
          <p:nvPr/>
        </p:nvSpPr>
        <p:spPr>
          <a:xfrm>
            <a:off x="792088" y="4207704"/>
            <a:ext cx="140364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7BC86B4-AAAA-4AE6-A720-699662F922FA}"/>
              </a:ext>
            </a:extLst>
          </p:cNvPr>
          <p:cNvCxnSpPr/>
          <p:nvPr/>
        </p:nvCxnSpPr>
        <p:spPr>
          <a:xfrm flipV="1">
            <a:off x="2195736" y="3651870"/>
            <a:ext cx="2880320" cy="66384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372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ADD39B-3E44-458F-9DEC-06C823C520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146586-7EC2-481D-848F-8CE41EB2DE6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78787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166B9D-B48D-4F93-B05E-87E34BBE8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" y="339502"/>
            <a:ext cx="4572000" cy="41529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C149F4-2772-4DC6-83C5-E8C2CBAF8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64010"/>
            <a:ext cx="8496944" cy="3984004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The question</a:t>
            </a:r>
          </a:p>
          <a:p>
            <a:pPr lvl="1"/>
            <a:r>
              <a:rPr lang="en-US" dirty="0"/>
              <a:t>The six steps</a:t>
            </a:r>
          </a:p>
          <a:p>
            <a:pPr lvl="1"/>
            <a:r>
              <a:rPr lang="en-US" dirty="0"/>
              <a:t>The results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72FA5464-0849-481A-95A0-8DE5BDD0AD42}"/>
              </a:ext>
            </a:extLst>
          </p:cNvPr>
          <p:cNvSpPr txBox="1">
            <a:spLocks/>
          </p:cNvSpPr>
          <p:nvPr/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267142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FD3AB7-F9C6-4FFE-BE71-1647E6E4A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8529"/>
            <a:ext cx="9144000" cy="25753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six steps. </a:t>
            </a:r>
            <a:r>
              <a:rPr lang="en-US" dirty="0">
                <a:highlight>
                  <a:srgbClr val="FFFF00"/>
                </a:highlight>
              </a:rPr>
              <a:t>Step Six</a:t>
            </a:r>
            <a:r>
              <a:rPr lang="en-US" dirty="0"/>
              <a:t> 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2EFC129-2166-4FEA-8A11-2A35635C6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008111"/>
          </a:xfrm>
        </p:spPr>
        <p:txBody>
          <a:bodyPr>
            <a:normAutofit/>
          </a:bodyPr>
          <a:lstStyle/>
          <a:p>
            <a:r>
              <a:rPr lang="en-US" dirty="0"/>
              <a:t>Save the newly edited dashboard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7BC86B4-AAAA-4AE6-A720-699662F922FA}"/>
              </a:ext>
            </a:extLst>
          </p:cNvPr>
          <p:cNvCxnSpPr>
            <a:cxnSpLocks/>
          </p:cNvCxnSpPr>
          <p:nvPr/>
        </p:nvCxnSpPr>
        <p:spPr>
          <a:xfrm flipV="1">
            <a:off x="7452320" y="1847132"/>
            <a:ext cx="1080120" cy="2925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293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19778"/>
            <a:ext cx="9143999" cy="1240583"/>
          </a:xfrm>
        </p:spPr>
        <p:txBody>
          <a:bodyPr/>
          <a:lstStyle/>
          <a:p>
            <a:pPr algn="ctr"/>
            <a:r>
              <a:rPr lang="en-US" sz="2400" dirty="0"/>
              <a:t>The results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804D14-9ED5-4A55-ADD7-34929D884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5" y="0"/>
            <a:ext cx="2952328" cy="3150471"/>
          </a:xfrm>
          <a:prstGeom prst="rect">
            <a:avLst/>
          </a:prstGeom>
        </p:spPr>
      </p:pic>
      <p:pic>
        <p:nvPicPr>
          <p:cNvPr id="5" name="Picture 4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4408BF1F-2064-4E2D-BAFC-14B420CF4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-663"/>
            <a:ext cx="5364088" cy="312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941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dirty="0"/>
              <a:t>The results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864095"/>
          </a:xfrm>
        </p:spPr>
        <p:txBody>
          <a:bodyPr>
            <a:normAutofit/>
          </a:bodyPr>
          <a:lstStyle/>
          <a:p>
            <a:r>
              <a:rPr lang="en-US" dirty="0"/>
              <a:t>Now we have the customized dashboard with Loans separated into two separate columns of "in house" and "not in house".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26E01F-8533-4D6B-8554-189DCF3BE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6182"/>
            <a:ext cx="9144000" cy="22277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69A1633-0E09-46AF-94D9-261A4A30D0D5}"/>
              </a:ext>
            </a:extLst>
          </p:cNvPr>
          <p:cNvSpPr/>
          <p:nvPr/>
        </p:nvSpPr>
        <p:spPr>
          <a:xfrm>
            <a:off x="107504" y="3219822"/>
            <a:ext cx="1296144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958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8922B7F-BAEC-445E-9C08-F94F63F5C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7824" y="1653850"/>
            <a:ext cx="3240360" cy="557859"/>
          </a:xfrm>
        </p:spPr>
        <p:txBody>
          <a:bodyPr>
            <a:normAutofit/>
          </a:bodyPr>
          <a:lstStyle/>
          <a:p>
            <a:r>
              <a:rPr lang="en-US" dirty="0"/>
              <a:t>xxx@exlibrisgroup.com</a:t>
            </a:r>
          </a:p>
        </p:txBody>
      </p:sp>
    </p:spTree>
    <p:extLst>
      <p:ext uri="{BB962C8B-B14F-4D97-AF65-F5344CB8AC3E}">
        <p14:creationId xmlns:p14="http://schemas.microsoft.com/office/powerpoint/2010/main" val="3352855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1" y="3319778"/>
            <a:ext cx="8712968" cy="1240583"/>
          </a:xfrm>
        </p:spPr>
        <p:txBody>
          <a:bodyPr/>
          <a:lstStyle/>
          <a:p>
            <a:pPr algn="ctr"/>
            <a:r>
              <a:rPr lang="en-US" dirty="0"/>
              <a:t>The question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CB1E15-9F96-42B4-A582-D11D77B9B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-16386"/>
            <a:ext cx="7380312" cy="318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98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65226ED5-B955-462E-BE30-0480A0F82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</p:spPr>
        <p:txBody>
          <a:bodyPr/>
          <a:lstStyle/>
          <a:p>
            <a:r>
              <a:rPr lang="en-US" dirty="0"/>
              <a:t>The question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08200208-A398-49CC-996D-AF9360696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99542"/>
            <a:ext cx="8424936" cy="3744416"/>
          </a:xfrm>
        </p:spPr>
        <p:txBody>
          <a:bodyPr>
            <a:normAutofit/>
          </a:bodyPr>
          <a:lstStyle/>
          <a:p>
            <a:r>
              <a:rPr lang="en-US" dirty="0"/>
              <a:t>How can I edit the Fulfillment Dashboard so it separates between "In House" and "Not In House" loans?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30323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1" y="3319778"/>
            <a:ext cx="8712968" cy="1240583"/>
          </a:xfrm>
        </p:spPr>
        <p:txBody>
          <a:bodyPr/>
          <a:lstStyle/>
          <a:p>
            <a:pPr algn="ctr"/>
            <a:r>
              <a:rPr lang="en-US" dirty="0"/>
              <a:t>The six steps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86B3E0-987F-483C-8B7E-94703F732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0446" y="7925"/>
            <a:ext cx="5815555" cy="31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19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six steps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Any Alma Analytics report (or dashboard or prompt) which is under the "Alma" folder cannot be edited in the "Alma" folder.</a:t>
            </a:r>
          </a:p>
          <a:p>
            <a:r>
              <a:rPr lang="en-US" dirty="0"/>
              <a:t>All entities under the "Alma" folder are provided by Ex Libris as default reports and cannot be changed in the "Alma" folder.</a:t>
            </a:r>
          </a:p>
          <a:p>
            <a:r>
              <a:rPr lang="en-US" dirty="0"/>
              <a:t>The "Alma" folder is "read only".</a:t>
            </a:r>
          </a:p>
          <a:p>
            <a:r>
              <a:rPr lang="en-US" dirty="0"/>
              <a:t>They can be copied elsewhere and then changed.</a:t>
            </a:r>
          </a:p>
          <a:p>
            <a:r>
              <a:rPr lang="en-US" dirty="0"/>
              <a:t>For an explanation of the directory structure see:  </a:t>
            </a:r>
            <a:r>
              <a:rPr lang="en-US" dirty="0">
                <a:hlinkClick r:id="rId2"/>
              </a:rPr>
              <a:t>Analytics Folders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838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six steps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Six steps: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Copy the folder which contains the default dashboard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Paste the copied folder wherever you desire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Run the dashboard from this "local directory" location and see the report or reports we want to change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 "Edit Dashboard"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Click "edit analysis" on the report then edit and save it in the "local directory" location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Edit the dashboard to point to the new report instead of the default report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369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six steps.  </a:t>
            </a:r>
            <a:r>
              <a:rPr lang="en-US" dirty="0">
                <a:highlight>
                  <a:srgbClr val="FFFF00"/>
                </a:highlight>
              </a:rPr>
              <a:t>Step One</a:t>
            </a:r>
            <a:r>
              <a:rPr lang="en-US" dirty="0"/>
              <a:t> 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0D80360-13B5-4611-863C-E1A191AD4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07753"/>
            <a:ext cx="8424936" cy="576064"/>
          </a:xfrm>
        </p:spPr>
        <p:txBody>
          <a:bodyPr>
            <a:normAutofit/>
          </a:bodyPr>
          <a:lstStyle/>
          <a:p>
            <a:r>
              <a:rPr lang="en-US" dirty="0"/>
              <a:t>Copy the folder which contains the default dashboard: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682AF0-F98C-429B-9ADE-D4E1897B5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1308323"/>
            <a:ext cx="7334250" cy="34956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A9A0C75-019C-4291-B04A-9A533910BD1E}"/>
              </a:ext>
            </a:extLst>
          </p:cNvPr>
          <p:cNvSpPr/>
          <p:nvPr/>
        </p:nvSpPr>
        <p:spPr>
          <a:xfrm>
            <a:off x="1259632" y="2715766"/>
            <a:ext cx="86409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7715B8-FCDB-4F5E-86D8-522DD32BB194}"/>
              </a:ext>
            </a:extLst>
          </p:cNvPr>
          <p:cNvSpPr/>
          <p:nvPr/>
        </p:nvSpPr>
        <p:spPr>
          <a:xfrm>
            <a:off x="5508104" y="1347615"/>
            <a:ext cx="1728192" cy="3600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A2EC7A-5FA2-4871-B2AE-00CDD9A47E22}"/>
              </a:ext>
            </a:extLst>
          </p:cNvPr>
          <p:cNvSpPr/>
          <p:nvPr/>
        </p:nvSpPr>
        <p:spPr>
          <a:xfrm>
            <a:off x="3347864" y="2244426"/>
            <a:ext cx="1440160" cy="4713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30B7AB-E0CA-446B-810C-84C9FAA9F3E7}"/>
              </a:ext>
            </a:extLst>
          </p:cNvPr>
          <p:cNvSpPr/>
          <p:nvPr/>
        </p:nvSpPr>
        <p:spPr>
          <a:xfrm>
            <a:off x="4427984" y="3252538"/>
            <a:ext cx="1224136" cy="3600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012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1B3F35-BBEB-4E44-82B9-72D5F40D2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878" y="1283817"/>
            <a:ext cx="6390243" cy="34994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six steps. </a:t>
            </a:r>
            <a:r>
              <a:rPr lang="en-US" dirty="0">
                <a:highlight>
                  <a:srgbClr val="FFFF00"/>
                </a:highlight>
              </a:rPr>
              <a:t>Step Two</a:t>
            </a:r>
            <a:r>
              <a:rPr lang="en-US" dirty="0"/>
              <a:t> 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0D80360-13B5-4611-863C-E1A191AD4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07753"/>
            <a:ext cx="8424936" cy="576064"/>
          </a:xfrm>
        </p:spPr>
        <p:txBody>
          <a:bodyPr>
            <a:normAutofit/>
          </a:bodyPr>
          <a:lstStyle/>
          <a:p>
            <a:r>
              <a:rPr lang="en-US" dirty="0"/>
              <a:t>Paste the copied folder wherever you desire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9A0C75-019C-4291-B04A-9A533910BD1E}"/>
              </a:ext>
            </a:extLst>
          </p:cNvPr>
          <p:cNvSpPr/>
          <p:nvPr/>
        </p:nvSpPr>
        <p:spPr>
          <a:xfrm>
            <a:off x="1376878" y="4564416"/>
            <a:ext cx="86409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7715B8-FCDB-4F5E-86D8-522DD32BB194}"/>
              </a:ext>
            </a:extLst>
          </p:cNvPr>
          <p:cNvSpPr/>
          <p:nvPr/>
        </p:nvSpPr>
        <p:spPr>
          <a:xfrm>
            <a:off x="4849920" y="1300894"/>
            <a:ext cx="3106455" cy="3600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A2EC7A-5FA2-4871-B2AE-00CDD9A47E22}"/>
              </a:ext>
            </a:extLst>
          </p:cNvPr>
          <p:cNvSpPr/>
          <p:nvPr/>
        </p:nvSpPr>
        <p:spPr>
          <a:xfrm>
            <a:off x="3275856" y="1924848"/>
            <a:ext cx="1440160" cy="4713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2E7619-2AB2-47F5-9827-1D52AA298F47}"/>
              </a:ext>
            </a:extLst>
          </p:cNvPr>
          <p:cNvSpPr txBox="1"/>
          <p:nvPr/>
        </p:nvSpPr>
        <p:spPr>
          <a:xfrm>
            <a:off x="3275856" y="3291830"/>
            <a:ext cx="4680519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Pasted to folder "/Shared/Alma University/Customized Fulfillment Dashboard".</a:t>
            </a:r>
          </a:p>
          <a:p>
            <a:endParaRPr lang="en-US" dirty="0"/>
          </a:p>
          <a:p>
            <a:r>
              <a:rPr lang="en-US" dirty="0"/>
              <a:t>"Alma University" is the name of the institution. </a:t>
            </a:r>
          </a:p>
        </p:txBody>
      </p:sp>
    </p:spTree>
    <p:extLst>
      <p:ext uri="{BB962C8B-B14F-4D97-AF65-F5344CB8AC3E}">
        <p14:creationId xmlns:p14="http://schemas.microsoft.com/office/powerpoint/2010/main" val="129267009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Ex_Libris_2020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19090</TotalTime>
  <Words>577</Words>
  <Application>Microsoft Office PowerPoint</Application>
  <PresentationFormat>On-screen Show (16:9)</PresentationFormat>
  <Paragraphs>82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IGeLU_2016_16X9 (1)</vt:lpstr>
      <vt:lpstr>Ex_Libris_2020</vt:lpstr>
      <vt:lpstr>PowerPoint Presentation</vt:lpstr>
      <vt:lpstr>PowerPoint Presentation</vt:lpstr>
      <vt:lpstr>The question</vt:lpstr>
      <vt:lpstr>The question</vt:lpstr>
      <vt:lpstr>The six steps</vt:lpstr>
      <vt:lpstr>The six steps</vt:lpstr>
      <vt:lpstr>The six steps </vt:lpstr>
      <vt:lpstr>The six steps.  Step One </vt:lpstr>
      <vt:lpstr>The six steps. Step Two </vt:lpstr>
      <vt:lpstr>The six steps. Step Two </vt:lpstr>
      <vt:lpstr>The six steps. Step Three </vt:lpstr>
      <vt:lpstr>The six steps. Step Three </vt:lpstr>
      <vt:lpstr>The six steps. Step Four </vt:lpstr>
      <vt:lpstr>The six steps. Step Five </vt:lpstr>
      <vt:lpstr>The six steps. Step Five </vt:lpstr>
      <vt:lpstr>The six steps. Step Five </vt:lpstr>
      <vt:lpstr>The six steps. Step Six </vt:lpstr>
      <vt:lpstr>The six steps. Step Six </vt:lpstr>
      <vt:lpstr>The six steps. Step Six </vt:lpstr>
      <vt:lpstr>The six steps. Step Six </vt:lpstr>
      <vt:lpstr>The results</vt:lpstr>
      <vt:lpstr>The results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Yoel Kortick</cp:lastModifiedBy>
  <cp:revision>1816</cp:revision>
  <dcterms:created xsi:type="dcterms:W3CDTF">2017-01-02T15:10:30Z</dcterms:created>
  <dcterms:modified xsi:type="dcterms:W3CDTF">2023-03-26T10:10:29Z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