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700" r:id="rId2"/>
    <p:sldId id="1737" r:id="rId3"/>
    <p:sldId id="1708" r:id="rId4"/>
    <p:sldId id="1709" r:id="rId5"/>
    <p:sldId id="1731" r:id="rId6"/>
    <p:sldId id="1711" r:id="rId7"/>
    <p:sldId id="1713" r:id="rId8"/>
    <p:sldId id="1714" r:id="rId9"/>
    <p:sldId id="1715" r:id="rId10"/>
    <p:sldId id="1716" r:id="rId11"/>
    <p:sldId id="1717" r:id="rId12"/>
    <p:sldId id="1718" r:id="rId13"/>
    <p:sldId id="1719" r:id="rId14"/>
    <p:sldId id="1720" r:id="rId15"/>
    <p:sldId id="1733" r:id="rId16"/>
    <p:sldId id="1724" r:id="rId17"/>
    <p:sldId id="1725" r:id="rId18"/>
    <p:sldId id="1726" r:id="rId19"/>
    <p:sldId id="1734" r:id="rId20"/>
    <p:sldId id="1727" r:id="rId21"/>
    <p:sldId id="1728" r:id="rId22"/>
    <p:sldId id="1729" r:id="rId23"/>
    <p:sldId id="1730" r:id="rId24"/>
    <p:sldId id="1707" r:id="rId25"/>
    <p:sldId id="1735" r:id="rId26"/>
    <p:sldId id="1736" r:id="rId27"/>
    <p:sldId id="1732" r:id="rId28"/>
    <p:sldId id="1721" r:id="rId29"/>
    <p:sldId id="1722" r:id="rId30"/>
    <p:sldId id="1692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5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2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1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0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5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4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6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0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Cross_Product/Knowledge_Articles/Customer_contribution_on_the_CKC" TargetMode="External"/><Relationship Id="rId2" Type="http://schemas.openxmlformats.org/officeDocument/2006/relationships/hyperlink" Target="https://urldefense.proofpoint.com/v2/url?u=https-3A__igelu.org_products_analytics&amp;d=DwMFaQ&amp;c=WMhnfwkfN4LR6wX29ZSgFCZf_hw4vy5MAv7iZJNaAD4&amp;r=3K5M4aUTzIbRhkEOWsx6yFJVEpkhe73nyLT78RRyq3U&amp;m=5ThAEYUjN5fyEl9Ajo8SOYPYRa7obFtnngAm9YqItUA&amp;s=7Nc6dMnVMXy2xQAAwBT6cMjU8F6vonSutaCdkxWYjng&amp;e=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rldefense.proofpoint.com/v2/url?u=https-3A__exlibrisusers.org_listinfo_analytics&amp;d=DwMFaQ&amp;c=WMhnfwkfN4LR6wX29ZSgFCZf_hw4vy5MAv7iZJNaAD4&amp;r=3K5M4aUTzIbRhkEOWsx6yFJVEpkhe73nyLT78RRyq3U&amp;m=5ThAEYUjN5fyEl9Ajo8SOYPYRa7obFtnngAm9YqItUA&amp;s=VCuiLs-CFJAcAlNB6vpe3fcFMN346VFksDvE3bgyt3w&amp;e=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Materials/010Roadmap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723878"/>
            <a:ext cx="7488832" cy="961780"/>
          </a:xfrm>
        </p:spPr>
        <p:txBody>
          <a:bodyPr/>
          <a:lstStyle/>
          <a:p>
            <a:r>
              <a:rPr lang="en-US" sz="3200" dirty="0"/>
              <a:t>Ex Libris collaboration with the community in developing Alma Analytics</a:t>
            </a:r>
            <a:endParaRPr lang="he-IL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AC1C3-B79D-4CE4-8C72-7AB05486A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" y="-4"/>
            <a:ext cx="9144000" cy="35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Completed Dec. 2018 release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DA7AAF-6E5A-487C-8360-D7BBAADA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219822"/>
            <a:ext cx="4908542" cy="1481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145077-47E4-4588-98BE-7BA33F3CA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47614"/>
            <a:ext cx="4883532" cy="151946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D244990-E76E-471C-9ACA-3DC2B0CEE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1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Completed Feb. 2019 release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D691C-3726-4888-9F91-23243504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14958"/>
            <a:ext cx="1539304" cy="3661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E4815-FAA3-4EA0-98CC-551745B1B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489" y="1305669"/>
            <a:ext cx="1685983" cy="3210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CFF0E-C7EA-4D6A-8C30-BF1C06B5D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877" y="1638698"/>
            <a:ext cx="4897518" cy="954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201D00-D0E1-4E0D-92BC-BA87C528E4C6}"/>
              </a:ext>
            </a:extLst>
          </p:cNvPr>
          <p:cNvSpPr/>
          <p:nvPr/>
        </p:nvSpPr>
        <p:spPr bwMode="auto">
          <a:xfrm>
            <a:off x="179512" y="1232376"/>
            <a:ext cx="802432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3A8B5-D5A4-49FA-B2D2-1E04EEF50FB2}"/>
              </a:ext>
            </a:extLst>
          </p:cNvPr>
          <p:cNvSpPr/>
          <p:nvPr/>
        </p:nvSpPr>
        <p:spPr bwMode="auto">
          <a:xfrm>
            <a:off x="331912" y="4455318"/>
            <a:ext cx="802432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03F067-BF6F-45D7-9430-58707D094117}"/>
              </a:ext>
            </a:extLst>
          </p:cNvPr>
          <p:cNvSpPr/>
          <p:nvPr/>
        </p:nvSpPr>
        <p:spPr bwMode="auto">
          <a:xfrm>
            <a:off x="7180645" y="1305669"/>
            <a:ext cx="1177979" cy="1855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29C6E48F-FE34-484F-BBCA-7228B1FFF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8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Completed Mar. 2019 release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8F33B8-B7B5-4986-92C6-27C9F382D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62" y="1965883"/>
            <a:ext cx="6036401" cy="1360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3426D8-6F2C-4587-B71B-52C1C1E1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91630"/>
            <a:ext cx="2285229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FE0554-6519-475E-A274-A5B4878CBD70}"/>
              </a:ext>
            </a:extLst>
          </p:cNvPr>
          <p:cNvSpPr/>
          <p:nvPr/>
        </p:nvSpPr>
        <p:spPr>
          <a:xfrm>
            <a:off x="467544" y="3219822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BD1E5E1-0B70-4C30-B43F-07790DFBE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1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Planned for Jul. 2019 release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369D2-AC61-4D0D-9CDB-F056A253F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6" y="1352042"/>
            <a:ext cx="7496175" cy="120015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473A31D-8923-4851-AF85-8A971AF1D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2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Planned for Aug. 2019 release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75609-556F-4B65-A5D3-8C1F5F7F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484784"/>
            <a:ext cx="7524750" cy="329565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CA1BD90-996E-4CB8-A71E-B62AF916C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9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6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E8C567-4386-40C8-822A-27F6FE11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843558"/>
            <a:ext cx="4968552" cy="3757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90F5023-89CE-40E0-A533-92C99CF15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3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539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NERS request ID 5254 "Perpetual access indication and coverage on portfolio level".  Done in Dec. 2018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60599-309D-4170-9999-AB86FD5E0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2171502"/>
            <a:ext cx="8848725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6918D-6380-414D-89A0-5987C3691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6" y="3769995"/>
            <a:ext cx="8848725" cy="883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006DCB-5C86-44C0-AA30-A1B5CDC43D4C}"/>
              </a:ext>
            </a:extLst>
          </p:cNvPr>
          <p:cNvSpPr/>
          <p:nvPr/>
        </p:nvSpPr>
        <p:spPr bwMode="auto">
          <a:xfrm>
            <a:off x="7812360" y="2132856"/>
            <a:ext cx="1184001" cy="9911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91758-D7AE-467C-8D82-87C17911DDE4}"/>
              </a:ext>
            </a:extLst>
          </p:cNvPr>
          <p:cNvSpPr/>
          <p:nvPr/>
        </p:nvSpPr>
        <p:spPr bwMode="auto">
          <a:xfrm>
            <a:off x="7884368" y="3769995"/>
            <a:ext cx="1111993" cy="8831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AEF6CEB-5937-423C-8454-D71B04FF1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0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NERS request ID 5619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Tentatively planned for 2020 - did not reach minimum top 20 votes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Create a new field from 035 based on contents of prefix and call it "OCLC Number"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It will include only 035 (regardless of indicators).  It will include only subfield a which includes one of the following prefixes and that prefix will be included as part of the field: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(OCLC) 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(OCoLC)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ocm</a:t>
            </a:r>
            <a:r>
              <a:rPr lang="en-US" sz="1800" dirty="0"/>
              <a:t>) 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ocn</a:t>
            </a:r>
            <a:r>
              <a:rPr lang="en-US" sz="1800" dirty="0"/>
              <a:t>) 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(on) 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OCLC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OCoLC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ocm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ocn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on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872AE92-A85C-49A5-B593-30FE13DD9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6997855" cy="1240583"/>
          </a:xfrm>
        </p:spPr>
        <p:txBody>
          <a:bodyPr/>
          <a:lstStyle/>
          <a:p>
            <a:r>
              <a:rPr lang="en-US" dirty="0"/>
              <a:t>Electronic Inventory Usage and Cost Per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6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C797A-36A6-4A0D-9D7D-7CE5667B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21890"/>
            <a:ext cx="3744416" cy="4815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22993-B283-4DAE-A857-9396D535F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23478"/>
            <a:ext cx="1171575" cy="78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50B8AE-7843-428C-BCF3-C1900B59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8" y="0"/>
            <a:ext cx="3504481" cy="51435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CDADC3-335A-4B03-949F-B75E805D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949971"/>
            <a:ext cx="8784976" cy="3871639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Ideas Exchange</a:t>
            </a:r>
          </a:p>
          <a:p>
            <a:r>
              <a:rPr lang="en-US" dirty="0"/>
              <a:t>NERS</a:t>
            </a:r>
          </a:p>
          <a:p>
            <a:r>
              <a:rPr lang="en-US" dirty="0"/>
              <a:t>The "Electronic Inventory Usage and Cost Per Use" user group</a:t>
            </a:r>
          </a:p>
          <a:p>
            <a:r>
              <a:rPr lang="en-US" dirty="0"/>
              <a:t>The "Analytics Working Group Evidence Documents"</a:t>
            </a:r>
          </a:p>
          <a:p>
            <a:r>
              <a:rPr lang="en-US" dirty="0"/>
              <a:t>The "COUNTER Version 5 in Alma and Alma Analytics" user group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8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Inventory Usage and Cost Per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This group is a focal point for all developments regarding the addition of the Cost Usage to the E-Inventory subject area.</a:t>
            </a:r>
          </a:p>
          <a:p>
            <a:pPr>
              <a:lnSpc>
                <a:spcPct val="90000"/>
              </a:lnSpc>
            </a:pPr>
            <a:r>
              <a:rPr lang="en-US" dirty="0"/>
              <a:t>This feature was rolled out in Feb. 2019 in states "Under Construction" and is still being developed.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0BCA417-D4D9-4B2D-8270-7CEC2F0B7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0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Inventory Usage and Cost Per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Some of the institutions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Belgium - KU Leuven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Germany - </a:t>
            </a:r>
            <a:r>
              <a:rPr lang="en-US" sz="2400" dirty="0" err="1"/>
              <a:t>Freie</a:t>
            </a:r>
            <a:r>
              <a:rPr lang="en-US" sz="2400" dirty="0"/>
              <a:t> Universität Berlin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Norway - </a:t>
            </a:r>
            <a:r>
              <a:rPr lang="en-US" sz="2400" dirty="0" err="1"/>
              <a:t>UiO</a:t>
            </a:r>
            <a:r>
              <a:rPr lang="en-US" sz="2400" dirty="0"/>
              <a:t> University of Oslo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UK – University of Sheffield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USA – Harvard University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USA – UT Dallas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USA – Boston College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USA - University of Minnesota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USA – Northeastern University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USA – Brandeis University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0926ECA-35BE-4E17-A00E-A1F1D20A2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5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Inventory Usage and Cost Per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This group has been shown developments throughout the entire process and the valuable feedback has been incorporated into the official version.</a:t>
            </a:r>
          </a:p>
          <a:p>
            <a:pPr>
              <a:lnSpc>
                <a:spcPct val="90000"/>
              </a:lnSpc>
            </a:pPr>
            <a:r>
              <a:rPr lang="en-US" dirty="0"/>
              <a:t>At the current time this group is checking the initial version of the documentation for this new feature.</a:t>
            </a:r>
          </a:p>
          <a:p>
            <a:pPr>
              <a:lnSpc>
                <a:spcPct val="90000"/>
              </a:lnSpc>
            </a:pPr>
            <a:r>
              <a:rPr lang="en-US" dirty="0"/>
              <a:t>We are still rolling out a key part of this development, COUNTER platform matching via a new field, and the group is an integral part of this development.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1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933959" cy="1240583"/>
          </a:xfrm>
        </p:spPr>
        <p:txBody>
          <a:bodyPr/>
          <a:lstStyle/>
          <a:p>
            <a:r>
              <a:rPr lang="en-US" dirty="0"/>
              <a:t>Analytics Working Group Evidence Documents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62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Working Group Evidence Documents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Analytics Working Group has compiled evidence documents detailing issues and use cases for Alma, Primo, Leganto and Summon Analytics.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 Libris meets monthly with a sub-group from the Analytics Working Group to go over the issues and determine next steps. In the interim period discussions are continued via Basecamp.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Analytics Working Group also documents the issues and next steps in the Ex Libris Community Knowledge Center.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Useful Links:</a:t>
            </a:r>
            <a:br>
              <a:rPr lang="en-US" dirty="0"/>
            </a:br>
            <a:r>
              <a:rPr lang="en-US" dirty="0"/>
              <a:t>Analytics Working Group: </a:t>
            </a:r>
            <a:r>
              <a:rPr lang="en-US" u="sng" dirty="0">
                <a:hlinkClick r:id="rId2"/>
              </a:rPr>
              <a:t>https://igelu.org/products/analytics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 Libris Community Knowledge Center: </a:t>
            </a:r>
            <a:r>
              <a:rPr lang="en-US" u="sng" dirty="0">
                <a:hlinkClick r:id="rId3"/>
              </a:rPr>
              <a:t>https://knowledge.exlibrisgroup.com/Cross_Product/Knowledge_Articles/Customer_contribution_on_the_CKC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Analytics Discussion List: </a:t>
            </a:r>
            <a:r>
              <a:rPr lang="en-US" u="sng" dirty="0">
                <a:hlinkClick r:id="rId4"/>
              </a:rPr>
              <a:t>https://exlibrisusers.org/listinfo/analytics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3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Working Group Evidence Documents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This is a group of participants including Alma Users from a wide geographic spectrum as well as library type.  Here are some of the institutions: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Australia – State Library of Queensland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Canada – Memorial University of Newfoundland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Germany - </a:t>
            </a:r>
            <a:r>
              <a:rPr lang="en-US" sz="1800" dirty="0" err="1"/>
              <a:t>Freie</a:t>
            </a:r>
            <a:r>
              <a:rPr lang="en-US" sz="1800" dirty="0"/>
              <a:t> Universität Berlin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Israel – The Weizmann Institute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UK - University of Edinburgh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USA – Harvard University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USA – University Iowa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USA – California State University, Fullerton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USA – Northwestern University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USA – University of Minnesota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USA – UT Dallas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USA – Marist College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USA – Boston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56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Working Group Evidence Documents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 discussed in the most recent meetings:</a:t>
            </a:r>
          </a:p>
          <a:p>
            <a:pPr lvl="1"/>
            <a:r>
              <a:rPr lang="en-US" dirty="0"/>
              <a:t>Changing the date dimensions in the various subject areas in Alma, Primo and Leganto to be uniform and include all options</a:t>
            </a:r>
          </a:p>
          <a:p>
            <a:pPr lvl="1"/>
            <a:r>
              <a:rPr lang="en-US" dirty="0"/>
              <a:t>Improvements for Primo Analytics, for example making all dates uniform (addressed above) and resolving issues with referrer data</a:t>
            </a:r>
          </a:p>
          <a:p>
            <a:pPr lvl="1"/>
            <a:r>
              <a:rPr lang="en-US" dirty="0"/>
              <a:t>Resolving random analytics time-outs in Alma</a:t>
            </a:r>
          </a:p>
          <a:p>
            <a:pPr lvl="1"/>
            <a:r>
              <a:rPr lang="en-US" dirty="0"/>
              <a:t>Adding the MARC 008 and Leader to Alma Analytics</a:t>
            </a:r>
          </a:p>
          <a:p>
            <a:pPr lvl="1"/>
            <a:r>
              <a:rPr lang="en-US" dirty="0"/>
              <a:t>Adding loan counts for items while on reading lists to several subject areas including Leganto Student Usage, Course Reserves and Fulfillment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62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573919" cy="1240583"/>
          </a:xfrm>
        </p:spPr>
        <p:txBody>
          <a:bodyPr/>
          <a:lstStyle/>
          <a:p>
            <a:r>
              <a:rPr lang="en-US" dirty="0"/>
              <a:t>COUNTER Version 5 in Alma and Alma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33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Version 5 in Alma and Alma Analytics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This group will be early testers as the COUNTER version 5 is rolled out in H2 2019.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384A9C4-7851-4B1C-A3D2-499357AFF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2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Version 5 in Alma and Alma Analytics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Some of the institutions: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University of Queensland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UT Dallas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University of Auckland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University of Adelaide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Northeastern University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RMIT University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Monash University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C080824-C659-40ED-A366-00CC9CE79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Alma Roadmap </a:t>
            </a:r>
            <a:r>
              <a:rPr lang="en-US" dirty="0"/>
              <a:t>for Alma Analytics is heavily influenced by a strong collaboration with the community.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Alma Product Management believes that by collaborating with the community we can drive Alma Analytics to best meet the needs of the Alma users.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presentation will give a few examples of how this collaboration is done.  </a:t>
            </a:r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712968" cy="3979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We will focus on: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Ideas Exchange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"Analytics Working Group Evidence Documents"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"Electronic Inventory Usage and Cost Per Use" user group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"COUNTER Version 5 in Alma and Alma Analytics" user group</a:t>
            </a:r>
          </a:p>
        </p:txBody>
      </p:sp>
    </p:spTree>
    <p:extLst>
      <p:ext uri="{BB962C8B-B14F-4D97-AF65-F5344CB8AC3E}">
        <p14:creationId xmlns:p14="http://schemas.microsoft.com/office/powerpoint/2010/main" val="331522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3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Among the many ideas submitted to ideas exchange are issues dealing with Alma Analytics.  </a:t>
            </a:r>
          </a:p>
          <a:p>
            <a:pPr>
              <a:lnSpc>
                <a:spcPct val="90000"/>
              </a:lnSpc>
            </a:pPr>
            <a:r>
              <a:rPr lang="en-US" dirty="0"/>
              <a:t>Here are 8 analytics developments from the ideas exchange over the last year.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A3342-E9C3-4C5C-80D7-62D9D111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94" y="1900346"/>
            <a:ext cx="4775820" cy="2658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223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Completed May 2018 release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498D84-BC85-46F7-B52C-E5082162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875146"/>
            <a:ext cx="4487788" cy="1879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8964EA-3D59-4459-9E92-5AB5CA03D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47890"/>
            <a:ext cx="6120680" cy="1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Completed Nov. 2018 release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32DD0-52EB-46E7-ACC2-4C0C3660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83" y="1556792"/>
            <a:ext cx="6081489" cy="1164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81C550-9457-4156-B2D7-B02EC456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614"/>
            <a:ext cx="2219325" cy="2924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E2E3C6-A81C-488C-A504-358388F7DCF6}"/>
              </a:ext>
            </a:extLst>
          </p:cNvPr>
          <p:cNvSpPr/>
          <p:nvPr/>
        </p:nvSpPr>
        <p:spPr>
          <a:xfrm>
            <a:off x="611560" y="2499742"/>
            <a:ext cx="1080120" cy="221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96238" y="3158933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Completed Dec. 2018 release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238A6-23EB-4A50-905F-79F5C130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909" y="1203598"/>
            <a:ext cx="2320885" cy="3725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ABB7BC-FEB1-44C6-9BEA-455C03341036}"/>
              </a:ext>
            </a:extLst>
          </p:cNvPr>
          <p:cNvSpPr/>
          <p:nvPr/>
        </p:nvSpPr>
        <p:spPr bwMode="auto">
          <a:xfrm>
            <a:off x="5716933" y="4375028"/>
            <a:ext cx="1872208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F07A5-25DB-484E-AE46-19516CAC4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7" y="1561006"/>
            <a:ext cx="5050187" cy="953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EC32D2-E5C9-4CC2-961A-5F85EE9F089D}"/>
              </a:ext>
            </a:extLst>
          </p:cNvPr>
          <p:cNvSpPr/>
          <p:nvPr/>
        </p:nvSpPr>
        <p:spPr bwMode="auto">
          <a:xfrm>
            <a:off x="5716933" y="3798964"/>
            <a:ext cx="1872208" cy="238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3905A9-85D0-47C3-9B38-A62D2122752F}"/>
              </a:ext>
            </a:extLst>
          </p:cNvPr>
          <p:cNvSpPr/>
          <p:nvPr/>
        </p:nvSpPr>
        <p:spPr bwMode="auto">
          <a:xfrm>
            <a:off x="5716933" y="2430812"/>
            <a:ext cx="1872208" cy="238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E9AFAE-15C3-4495-A2DD-50F8349CD465}"/>
              </a:ext>
            </a:extLst>
          </p:cNvPr>
          <p:cNvSpPr/>
          <p:nvPr/>
        </p:nvSpPr>
        <p:spPr bwMode="auto">
          <a:xfrm>
            <a:off x="5500909" y="1218924"/>
            <a:ext cx="1008112" cy="238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0C56C9B0-BC45-43F4-971C-6EA384D91A60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0616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6221</TotalTime>
  <Words>825</Words>
  <Application>Microsoft Office PowerPoint</Application>
  <PresentationFormat>On-screen Show (16:9)</PresentationFormat>
  <Paragraphs>169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IGeLU_2016_16X9 (1)</vt:lpstr>
      <vt:lpstr>Ex Libris collaboration with the community in developing Alma Analytics</vt:lpstr>
      <vt:lpstr>PowerPoint Presentation</vt:lpstr>
      <vt:lpstr>Introduction</vt:lpstr>
      <vt:lpstr>Introduction</vt:lpstr>
      <vt:lpstr>Ideas Exchange</vt:lpstr>
      <vt:lpstr>Ideas Exchange</vt:lpstr>
      <vt:lpstr>Ideas Exchange</vt:lpstr>
      <vt:lpstr>Ideas Exchange</vt:lpstr>
      <vt:lpstr>Ideas Exchange</vt:lpstr>
      <vt:lpstr>Ideas Exchange</vt:lpstr>
      <vt:lpstr>Ideas Exchange</vt:lpstr>
      <vt:lpstr>Ideas Exchange</vt:lpstr>
      <vt:lpstr>Ideas Exchange</vt:lpstr>
      <vt:lpstr>Ideas Exchange</vt:lpstr>
      <vt:lpstr>NERS</vt:lpstr>
      <vt:lpstr>NERS</vt:lpstr>
      <vt:lpstr>NERS</vt:lpstr>
      <vt:lpstr>NERS</vt:lpstr>
      <vt:lpstr>Electronic Inventory Usage and Cost Per Use</vt:lpstr>
      <vt:lpstr>Electronic Inventory Usage and Cost Per Use</vt:lpstr>
      <vt:lpstr>Electronic Inventory Usage and Cost Per Use</vt:lpstr>
      <vt:lpstr>Electronic Inventory Usage and Cost Per Use</vt:lpstr>
      <vt:lpstr>Analytics Working Group Evidence Documents </vt:lpstr>
      <vt:lpstr>Analytics Working Group Evidence Documents </vt:lpstr>
      <vt:lpstr>Analytics Working Group Evidence Documents </vt:lpstr>
      <vt:lpstr>Analytics Working Group Evidence Documents </vt:lpstr>
      <vt:lpstr>COUNTER Version 5 in Alma and Alma Analytics</vt:lpstr>
      <vt:lpstr>COUNTER Version 5 in Alma and Alma Analytics</vt:lpstr>
      <vt:lpstr>COUNTER Version 5 in Alma and Alma Analytics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433</cp:revision>
  <dcterms:created xsi:type="dcterms:W3CDTF">2017-01-02T15:10:30Z</dcterms:created>
  <dcterms:modified xsi:type="dcterms:W3CDTF">2019-04-24T15:55:08Z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