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700" r:id="rId2"/>
    <p:sldId id="1704" r:id="rId3"/>
    <p:sldId id="1708" r:id="rId4"/>
    <p:sldId id="1709" r:id="rId5"/>
    <p:sldId id="1824" r:id="rId6"/>
    <p:sldId id="1730" r:id="rId7"/>
    <p:sldId id="1707" r:id="rId8"/>
    <p:sldId id="1731" r:id="rId9"/>
    <p:sldId id="1711" r:id="rId10"/>
    <p:sldId id="1807" r:id="rId11"/>
    <p:sldId id="1808" r:id="rId12"/>
    <p:sldId id="1809" r:id="rId13"/>
    <p:sldId id="1810" r:id="rId14"/>
    <p:sldId id="1811" r:id="rId15"/>
    <p:sldId id="1833" r:id="rId16"/>
    <p:sldId id="1732" r:id="rId17"/>
    <p:sldId id="1812" r:id="rId18"/>
    <p:sldId id="1828" r:id="rId19"/>
    <p:sldId id="1829" r:id="rId20"/>
    <p:sldId id="1830" r:id="rId21"/>
    <p:sldId id="169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138" d="100"/>
          <a:sy n="138" d="100"/>
        </p:scale>
        <p:origin x="46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7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1BD16-7D25-48C4-9F8A-B5008FB22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0" y="3646600"/>
            <a:ext cx="8784976" cy="961780"/>
          </a:xfrm>
        </p:spPr>
        <p:txBody>
          <a:bodyPr/>
          <a:lstStyle/>
          <a:p>
            <a:pPr algn="ctr"/>
            <a:r>
              <a:rPr lang="en-US" sz="2800" dirty="0"/>
              <a:t>How to use a normalization rule when importing records</a:t>
            </a:r>
            <a:br>
              <a:rPr lang="en-US" sz="2800" dirty="0"/>
            </a:br>
            <a:r>
              <a:rPr lang="en-US" sz="2800" dirty="0"/>
              <a:t>in an import profile</a:t>
            </a:r>
            <a:endParaRPr lang="he-IL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8" y="4665120"/>
            <a:ext cx="6326909" cy="478380"/>
          </a:xfrm>
        </p:spPr>
        <p:txBody>
          <a:bodyPr/>
          <a:lstStyle/>
          <a:p>
            <a:r>
              <a:rPr lang="en-US" dirty="0"/>
              <a:t>Yoel Kortick.  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439F1-8F7C-4CB0-87C6-458724EFE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795175"/>
            <a:ext cx="4491948" cy="2874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34AB4-0F1F-4F2B-88C4-54FCF5F81E23}"/>
              </a:ext>
            </a:extLst>
          </p:cNvPr>
          <p:cNvSpPr txBox="1"/>
          <p:nvPr/>
        </p:nvSpPr>
        <p:spPr>
          <a:xfrm>
            <a:off x="804409" y="816122"/>
            <a:ext cx="753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“MARC21 Bibliographic”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E831B-99EC-4C9B-906B-9E649E765AF5}"/>
              </a:ext>
            </a:extLst>
          </p:cNvPr>
          <p:cNvSpPr/>
          <p:nvPr/>
        </p:nvSpPr>
        <p:spPr>
          <a:xfrm>
            <a:off x="2483768" y="3723878"/>
            <a:ext cx="1607076" cy="268985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F1EE2-7F47-4864-9156-3939ADF49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9" y="1976628"/>
            <a:ext cx="8686800" cy="2316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0B7607-1F63-4116-BB1B-E3DF2D46A044}"/>
              </a:ext>
            </a:extLst>
          </p:cNvPr>
          <p:cNvSpPr txBox="1"/>
          <p:nvPr/>
        </p:nvSpPr>
        <p:spPr>
          <a:xfrm>
            <a:off x="354841" y="869619"/>
            <a:ext cx="8789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“Normalization Process” tab click “Add a Process”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8F6F7-CB47-4568-B74A-32A3663123DA}"/>
              </a:ext>
            </a:extLst>
          </p:cNvPr>
          <p:cNvSpPr/>
          <p:nvPr/>
        </p:nvSpPr>
        <p:spPr>
          <a:xfrm>
            <a:off x="775187" y="3134649"/>
            <a:ext cx="1380184" cy="39356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5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F7599-4D01-4F6E-BE93-9885CA67C14F}"/>
              </a:ext>
            </a:extLst>
          </p:cNvPr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D83A3-041D-44A2-A819-FCFB8F8BCD58}"/>
              </a:ext>
            </a:extLst>
          </p:cNvPr>
          <p:cNvSpPr txBox="1"/>
          <p:nvPr/>
        </p:nvSpPr>
        <p:spPr>
          <a:xfrm>
            <a:off x="168442" y="732878"/>
            <a:ext cx="8975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Call the Normalization Process whatever you want and click “Next”.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 we called it “EXL – fix 245 2</a:t>
            </a:r>
            <a:r>
              <a:rPr lang="en-US" baseline="30000" dirty="0"/>
              <a:t>nd</a:t>
            </a:r>
            <a:r>
              <a:rPr lang="en-US" dirty="0"/>
              <a:t> indicator”.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820432-6D0F-4FDD-B5F3-A07B1D9C03DD}"/>
              </a:ext>
            </a:extLst>
          </p:cNvPr>
          <p:cNvSpPr txBox="1"/>
          <p:nvPr/>
        </p:nvSpPr>
        <p:spPr>
          <a:xfrm>
            <a:off x="251520" y="4004461"/>
            <a:ext cx="85006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are making the process have the same name as the rule which it will use.  This is not mandatory but done here for "organizational" purposes.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B8D9D1-4A4E-4A5A-889A-78E42931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656208"/>
            <a:ext cx="4083899" cy="21437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71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89015-367F-4BA9-B54F-D19A79BC3268}"/>
              </a:ext>
            </a:extLst>
          </p:cNvPr>
          <p:cNvSpPr txBox="1"/>
          <p:nvPr/>
        </p:nvSpPr>
        <p:spPr>
          <a:xfrm>
            <a:off x="179512" y="818172"/>
            <a:ext cx="8789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“Add Tasks” and choose </a:t>
            </a:r>
            <a:r>
              <a:rPr lang="en-US" sz="2000" dirty="0" err="1"/>
              <a:t>MarcDroolNormalization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“Next”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928D21-45C1-4F98-AE47-60771186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66" y="2899683"/>
            <a:ext cx="6308667" cy="1738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B39DF5F-123B-4531-88C6-51944471625F}"/>
              </a:ext>
            </a:extLst>
          </p:cNvPr>
          <p:cNvSpPr/>
          <p:nvPr/>
        </p:nvSpPr>
        <p:spPr>
          <a:xfrm>
            <a:off x="1453371" y="4083918"/>
            <a:ext cx="2026026" cy="29956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D29281-E8AF-4C20-9FE1-D42C1B71E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22984"/>
            <a:ext cx="6915991" cy="10466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A0BEB1A-19D7-45DC-83BD-BD0C2EF41359}"/>
              </a:ext>
            </a:extLst>
          </p:cNvPr>
          <p:cNvSpPr/>
          <p:nvPr/>
        </p:nvSpPr>
        <p:spPr>
          <a:xfrm>
            <a:off x="7164288" y="2401606"/>
            <a:ext cx="867319" cy="210913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EF070-2984-45DB-9A0F-F06C85EBD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523" y="2561931"/>
            <a:ext cx="4686954" cy="2105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B7A763-079A-40F9-BF76-9D7843DFB45B}"/>
              </a:ext>
            </a:extLst>
          </p:cNvPr>
          <p:cNvSpPr txBox="1"/>
          <p:nvPr/>
        </p:nvSpPr>
        <p:spPr>
          <a:xfrm>
            <a:off x="99313" y="699542"/>
            <a:ext cx="8948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dirty="0"/>
              <a:t>Choose the specific normalization rule.</a:t>
            </a:r>
          </a:p>
          <a:p>
            <a:r>
              <a:rPr lang="en-US" dirty="0"/>
              <a:t>The normalization rule we will choose is "EXL – fix 245 2nd indicator" which we looked at a short time ago.</a:t>
            </a:r>
          </a:p>
          <a:p>
            <a:r>
              <a:rPr lang="en-US" dirty="0"/>
              <a:t>The process can now be used throughout the various places in Alma where normalization processes are used.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49326-FB08-49F0-A1BB-FEDF95CD02BF}"/>
              </a:ext>
            </a:extLst>
          </p:cNvPr>
          <p:cNvSpPr/>
          <p:nvPr/>
        </p:nvSpPr>
        <p:spPr>
          <a:xfrm>
            <a:off x="2843808" y="4124496"/>
            <a:ext cx="3879088" cy="419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8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F68048-1961-4614-B7F5-CB0C21B0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79" y="2800262"/>
            <a:ext cx="7468642" cy="1257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41E68B-84B9-4EFA-AF2E-E887A01231A7}"/>
              </a:ext>
            </a:extLst>
          </p:cNvPr>
          <p:cNvSpPr txBox="1"/>
          <p:nvPr/>
        </p:nvSpPr>
        <p:spPr>
          <a:xfrm>
            <a:off x="195509" y="869619"/>
            <a:ext cx="894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sz="2800" dirty="0"/>
              <a:t>The new normalization process has been added</a:t>
            </a:r>
          </a:p>
          <a:p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C80B09-77DE-4304-AB06-CD43279D5E1A}"/>
              </a:ext>
            </a:extLst>
          </p:cNvPr>
          <p:cNvSpPr/>
          <p:nvPr/>
        </p:nvSpPr>
        <p:spPr>
          <a:xfrm>
            <a:off x="908440" y="3319271"/>
            <a:ext cx="3243210" cy="264086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5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3291830"/>
            <a:ext cx="8617527" cy="1240583"/>
          </a:xfrm>
        </p:spPr>
        <p:txBody>
          <a:bodyPr/>
          <a:lstStyle/>
          <a:p>
            <a:r>
              <a:rPr lang="en-US" dirty="0"/>
              <a:t>Add normalization process to an import profile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3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normalization process to an import profile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752EFD-BD99-48CC-A8ED-86B551E94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360835"/>
            <a:ext cx="4126392" cy="3312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E77196-B508-4D72-BEA3-1E9B063C3B57}"/>
              </a:ext>
            </a:extLst>
          </p:cNvPr>
          <p:cNvSpPr txBox="1"/>
          <p:nvPr/>
        </p:nvSpPr>
        <p:spPr>
          <a:xfrm>
            <a:off x="354840" y="833037"/>
            <a:ext cx="8789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import profile will use the normalization process “</a:t>
            </a:r>
            <a:r>
              <a:rPr lang="en-US" dirty="0"/>
              <a:t>EXL – fix 245 2</a:t>
            </a:r>
            <a:r>
              <a:rPr lang="en-US" baseline="30000" dirty="0"/>
              <a:t>nd</a:t>
            </a:r>
            <a:r>
              <a:rPr lang="en-US" dirty="0"/>
              <a:t> indicator”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0E7032-E1BD-41C4-A281-510750D87D96}"/>
              </a:ext>
            </a:extLst>
          </p:cNvPr>
          <p:cNvSpPr/>
          <p:nvPr/>
        </p:nvSpPr>
        <p:spPr>
          <a:xfrm>
            <a:off x="3179165" y="2376499"/>
            <a:ext cx="1248819" cy="339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69812-45F5-4BE0-B36C-A4D561C4EBD6}"/>
              </a:ext>
            </a:extLst>
          </p:cNvPr>
          <p:cNvSpPr/>
          <p:nvPr/>
        </p:nvSpPr>
        <p:spPr>
          <a:xfrm>
            <a:off x="2558158" y="3363838"/>
            <a:ext cx="2373882" cy="4274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3291830"/>
            <a:ext cx="8617527" cy="1240583"/>
          </a:xfrm>
        </p:spPr>
        <p:txBody>
          <a:bodyPr/>
          <a:lstStyle/>
          <a:p>
            <a:r>
              <a:rPr lang="en-US" dirty="0"/>
              <a:t>Testing the normalization process in an import profile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77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the normalization process in an import profile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48109D-2F68-49E9-8A10-A43EE8266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0" y="1503356"/>
            <a:ext cx="8595360" cy="29456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A0E76B-CF81-417C-879E-7E10D75C9342}"/>
              </a:ext>
            </a:extLst>
          </p:cNvPr>
          <p:cNvSpPr txBox="1"/>
          <p:nvPr/>
        </p:nvSpPr>
        <p:spPr>
          <a:xfrm>
            <a:off x="354841" y="869619"/>
            <a:ext cx="8789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record has been imported and we will view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405472-C1B2-4D78-B922-E5AB9FC0E2E2}"/>
              </a:ext>
            </a:extLst>
          </p:cNvPr>
          <p:cNvSpPr/>
          <p:nvPr/>
        </p:nvSpPr>
        <p:spPr>
          <a:xfrm>
            <a:off x="7452320" y="3867894"/>
            <a:ext cx="895550" cy="241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267494"/>
            <a:ext cx="5030886" cy="4339766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Creating the normalization rule</a:t>
            </a:r>
          </a:p>
          <a:p>
            <a:r>
              <a:rPr lang="en-US" sz="2000" dirty="0"/>
              <a:t>Adding the normalization rule to a process</a:t>
            </a:r>
          </a:p>
          <a:p>
            <a:r>
              <a:rPr lang="en-US" sz="2000" dirty="0"/>
              <a:t>Add normalization process to an import profile</a:t>
            </a:r>
          </a:p>
          <a:p>
            <a:r>
              <a:rPr lang="en-US" sz="2000" dirty="0"/>
              <a:t>Testing the normalization process in an import profile</a:t>
            </a:r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the normalization process in an import profile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CD9B4E-EAD6-45C5-B0BD-DF598B0F3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84" y="1272620"/>
            <a:ext cx="3235031" cy="3504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2DA812-A067-4A7E-942A-29536F5AF0EB}"/>
              </a:ext>
            </a:extLst>
          </p:cNvPr>
          <p:cNvSpPr txBox="1"/>
          <p:nvPr/>
        </p:nvSpPr>
        <p:spPr>
          <a:xfrm>
            <a:off x="3684" y="774577"/>
            <a:ext cx="878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record was changed (2</a:t>
            </a:r>
            <a:r>
              <a:rPr lang="en-US" sz="2000" baseline="30000" dirty="0"/>
              <a:t>nd</a:t>
            </a:r>
            <a:r>
              <a:rPr lang="en-US" sz="2000" dirty="0"/>
              <a:t> indicator was added) as per the normalization rule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1A53B6-ED93-4F47-B0DC-83E75AC78D8D}"/>
              </a:ext>
            </a:extLst>
          </p:cNvPr>
          <p:cNvCxnSpPr/>
          <p:nvPr/>
        </p:nvCxnSpPr>
        <p:spPr>
          <a:xfrm flipH="1">
            <a:off x="3635896" y="2283718"/>
            <a:ext cx="1078992" cy="1929384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83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B4A80-25AA-4EB5-BB0A-5B87CEA97AAA}"/>
              </a:ext>
            </a:extLst>
          </p:cNvPr>
          <p:cNvSpPr txBox="1"/>
          <p:nvPr/>
        </p:nvSpPr>
        <p:spPr>
          <a:xfrm>
            <a:off x="354841" y="869619"/>
            <a:ext cx="87891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are cases where institutions import records from “another” catalog and want to edit the record as it is imported.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this way the record will be imported from the external file with local changes, such as the removal, addition or changing of fields.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example on the next slide we have file for title “</a:t>
            </a:r>
            <a:r>
              <a:rPr lang="en-US" sz="2000" dirty="0" err="1"/>
              <a:t>Une</a:t>
            </a:r>
            <a:r>
              <a:rPr lang="en-US" sz="2000" dirty="0"/>
              <a:t> Femme” and it has 245 with first indicator 1 and second indicator is empty.  It also has 008 pos. 35-37 “</a:t>
            </a:r>
            <a:r>
              <a:rPr lang="en-US" sz="2000" dirty="0" err="1"/>
              <a:t>fre</a:t>
            </a:r>
            <a:r>
              <a:rPr lang="en-US" sz="2000" dirty="0"/>
              <a:t>” meaning it is language French.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second indicator should be 4.  We can make a normalization rule to check the second indicators and fix them during import.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890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31FC7-2FA0-4A64-A6D6-A5DE7D32A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063" y="1035845"/>
            <a:ext cx="3352307" cy="3420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035B23-3FF8-4FB8-92F9-E1252E5AF66B}"/>
              </a:ext>
            </a:extLst>
          </p:cNvPr>
          <p:cNvSpPr txBox="1"/>
          <p:nvPr/>
        </p:nvSpPr>
        <p:spPr>
          <a:xfrm>
            <a:off x="4962085" y="3862030"/>
            <a:ext cx="26647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245 2</a:t>
            </a:r>
            <a:r>
              <a:rPr lang="en-US" baseline="30000" dirty="0"/>
              <a:t>nd</a:t>
            </a:r>
            <a:r>
              <a:rPr lang="en-US" dirty="0"/>
              <a:t> indicator is empty.</a:t>
            </a:r>
          </a:p>
          <a:p>
            <a:r>
              <a:rPr lang="en-US" dirty="0"/>
              <a:t>Text starts with “</a:t>
            </a:r>
            <a:r>
              <a:rPr lang="en-US" dirty="0" err="1"/>
              <a:t>Une</a:t>
            </a:r>
            <a:r>
              <a:rPr lang="en-US" dirty="0"/>
              <a:t>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0A5582-77C6-46DF-86FA-D405CA211E03}"/>
              </a:ext>
            </a:extLst>
          </p:cNvPr>
          <p:cNvCxnSpPr/>
          <p:nvPr/>
        </p:nvCxnSpPr>
        <p:spPr>
          <a:xfrm flipH="1" flipV="1">
            <a:off x="4427984" y="3357550"/>
            <a:ext cx="1269457" cy="504480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0A07C4-28FF-407A-82ED-52B863CD27A8}"/>
              </a:ext>
            </a:extLst>
          </p:cNvPr>
          <p:cNvSpPr txBox="1"/>
          <p:nvPr/>
        </p:nvSpPr>
        <p:spPr>
          <a:xfrm>
            <a:off x="4923475" y="2762925"/>
            <a:ext cx="26647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Language code in 008 is “</a:t>
            </a:r>
            <a:r>
              <a:rPr lang="en-US" dirty="0" err="1"/>
              <a:t>fre</a:t>
            </a:r>
            <a:r>
              <a:rPr lang="en-US" dirty="0"/>
              <a:t>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DC94F8-2DF8-4F82-A16D-A269CB72F185}"/>
              </a:ext>
            </a:extLst>
          </p:cNvPr>
          <p:cNvCxnSpPr>
            <a:cxnSpLocks/>
          </p:cNvCxnSpPr>
          <p:nvPr/>
        </p:nvCxnSpPr>
        <p:spPr>
          <a:xfrm flipH="1" flipV="1">
            <a:off x="5148064" y="1602073"/>
            <a:ext cx="510768" cy="1160852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2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0B151-A22D-46DC-B2EF-E30CF6320FFC}"/>
              </a:ext>
            </a:extLst>
          </p:cNvPr>
          <p:cNvSpPr txBox="1"/>
          <p:nvPr/>
        </p:nvSpPr>
        <p:spPr>
          <a:xfrm>
            <a:off x="179512" y="869619"/>
            <a:ext cx="8789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can check and fix the 245 second indicators during import as follows: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Create a normalization rule which does the desired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Put the normalization rule in a normalization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Add the process to the import profile</a:t>
            </a:r>
          </a:p>
        </p:txBody>
      </p:sp>
    </p:spTree>
    <p:extLst>
      <p:ext uri="{BB962C8B-B14F-4D97-AF65-F5344CB8AC3E}">
        <p14:creationId xmlns:p14="http://schemas.microsoft.com/office/powerpoint/2010/main" val="90078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89943" cy="1240583"/>
          </a:xfrm>
        </p:spPr>
        <p:txBody>
          <a:bodyPr/>
          <a:lstStyle/>
          <a:p>
            <a:r>
              <a:rPr lang="en-US" dirty="0"/>
              <a:t>Creating the normalization rule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6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normalization rule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3B6C1-FB90-4E81-B719-7659D99D9D37}"/>
              </a:ext>
            </a:extLst>
          </p:cNvPr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743BD-8DE2-4FD2-B689-A47773282085}"/>
              </a:ext>
            </a:extLst>
          </p:cNvPr>
          <p:cNvSpPr txBox="1"/>
          <p:nvPr/>
        </p:nvSpPr>
        <p:spPr>
          <a:xfrm>
            <a:off x="213424" y="703489"/>
            <a:ext cx="8789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normalization rule “EXL – fix 245 2</a:t>
            </a:r>
            <a:r>
              <a:rPr lang="en-US" sz="2000" baseline="30000" dirty="0"/>
              <a:t>nd</a:t>
            </a:r>
            <a:r>
              <a:rPr lang="en-US" sz="2000" dirty="0"/>
              <a:t> indicator” should fix this (should change it and make 2</a:t>
            </a:r>
            <a:r>
              <a:rPr lang="en-US" sz="2000" baseline="30000" dirty="0"/>
              <a:t>nd</a:t>
            </a:r>
            <a:r>
              <a:rPr lang="en-US" sz="2000" dirty="0"/>
              <a:t> indicator 4):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71CE99-3A36-483B-9324-88C391BEB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418" y="1511181"/>
            <a:ext cx="4015597" cy="3058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DF9A7C-B9B7-4113-81B5-3E640CB77085}"/>
              </a:ext>
            </a:extLst>
          </p:cNvPr>
          <p:cNvSpPr/>
          <p:nvPr/>
        </p:nvSpPr>
        <p:spPr>
          <a:xfrm>
            <a:off x="2371345" y="2897971"/>
            <a:ext cx="2470439" cy="29260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45DBF0-4671-40AE-AD6F-9EE4B5011349}"/>
              </a:ext>
            </a:extLst>
          </p:cNvPr>
          <p:cNvSpPr/>
          <p:nvPr/>
        </p:nvSpPr>
        <p:spPr>
          <a:xfrm>
            <a:off x="2371345" y="3863318"/>
            <a:ext cx="3784831" cy="29260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3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77975" cy="1240583"/>
          </a:xfrm>
        </p:spPr>
        <p:txBody>
          <a:bodyPr/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5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61F32-8FED-4C09-9D60-A5E095F0FE73}"/>
              </a:ext>
            </a:extLst>
          </p:cNvPr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5C502-51F9-4874-B874-37E008AEBEFC}"/>
              </a:ext>
            </a:extLst>
          </p:cNvPr>
          <p:cNvSpPr txBox="1"/>
          <p:nvPr/>
        </p:nvSpPr>
        <p:spPr>
          <a:xfrm>
            <a:off x="354841" y="651602"/>
            <a:ext cx="8789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normalization rule we created is called “EXL – fix 245 2</a:t>
            </a:r>
            <a:r>
              <a:rPr lang="en-US" sz="1600" baseline="30000" dirty="0"/>
              <a:t>nd</a:t>
            </a:r>
            <a:r>
              <a:rPr lang="en-US" sz="1600" dirty="0"/>
              <a:t> indicator”</a:t>
            </a:r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Now we make a normalization process which uses this  normalization rule.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Configuration &gt; Resources &gt; Cataloging &gt; Metadata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EB25DF-AF3F-430D-850E-B4C3310C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635646"/>
            <a:ext cx="3619405" cy="2849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1924283-5E18-4F75-9468-23D3222BF7F1}"/>
              </a:ext>
            </a:extLst>
          </p:cNvPr>
          <p:cNvSpPr/>
          <p:nvPr/>
        </p:nvSpPr>
        <p:spPr>
          <a:xfrm>
            <a:off x="4330939" y="3291830"/>
            <a:ext cx="1874520" cy="216024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47146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6387</TotalTime>
  <Words>469</Words>
  <Application>Microsoft Office PowerPoint</Application>
  <PresentationFormat>On-screen Show (16:9)</PresentationFormat>
  <Paragraphs>76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IGeLU_2016_16X9 (1)</vt:lpstr>
      <vt:lpstr>How to use a normalization rule when importing records in an import profile</vt:lpstr>
      <vt:lpstr>PowerPoint Presentation</vt:lpstr>
      <vt:lpstr>Introduction</vt:lpstr>
      <vt:lpstr>Introduction</vt:lpstr>
      <vt:lpstr>Introduction</vt:lpstr>
      <vt:lpstr>Creating the normalization rule</vt:lpstr>
      <vt:lpstr>Creating the normalization rule</vt:lpstr>
      <vt:lpstr>Adding the normalization rule to a process</vt:lpstr>
      <vt:lpstr>Adding the normalization rule to a process</vt:lpstr>
      <vt:lpstr>Adding the normalization rule to a process</vt:lpstr>
      <vt:lpstr>Adding the normalization rule to a process</vt:lpstr>
      <vt:lpstr>Adding the normalization rule to a process</vt:lpstr>
      <vt:lpstr>Adding the normalization rule to a process</vt:lpstr>
      <vt:lpstr>Adding the normalization rule to a process</vt:lpstr>
      <vt:lpstr>Adding the normalization rule to a process</vt:lpstr>
      <vt:lpstr>Add normalization process to an import profile</vt:lpstr>
      <vt:lpstr>Add normalization process to an import profile</vt:lpstr>
      <vt:lpstr>Testing the normalization process in an import profile</vt:lpstr>
      <vt:lpstr>Testing the normalization process in an import profile</vt:lpstr>
      <vt:lpstr>Testing the normalization process in an import profile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458</cp:revision>
  <dcterms:created xsi:type="dcterms:W3CDTF">2017-01-02T15:10:30Z</dcterms:created>
  <dcterms:modified xsi:type="dcterms:W3CDTF">2019-03-26T14:59:50Z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