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1700" r:id="rId2"/>
    <p:sldId id="1704" r:id="rId3"/>
    <p:sldId id="1708" r:id="rId4"/>
    <p:sldId id="1880" r:id="rId5"/>
    <p:sldId id="1881" r:id="rId6"/>
    <p:sldId id="1882" r:id="rId7"/>
    <p:sldId id="1709" r:id="rId8"/>
    <p:sldId id="1930" r:id="rId9"/>
    <p:sldId id="1940" r:id="rId10"/>
    <p:sldId id="1730" r:id="rId11"/>
    <p:sldId id="1707" r:id="rId12"/>
    <p:sldId id="1941" r:id="rId13"/>
    <p:sldId id="1883" r:id="rId14"/>
    <p:sldId id="1884" r:id="rId15"/>
    <p:sldId id="1942" r:id="rId16"/>
    <p:sldId id="1943" r:id="rId17"/>
    <p:sldId id="1952" r:id="rId18"/>
    <p:sldId id="1944" r:id="rId19"/>
    <p:sldId id="1953" r:id="rId20"/>
    <p:sldId id="1945" r:id="rId21"/>
    <p:sldId id="1954" r:id="rId22"/>
    <p:sldId id="1946" r:id="rId23"/>
    <p:sldId id="1947" r:id="rId24"/>
    <p:sldId id="1948" r:id="rId25"/>
    <p:sldId id="1949" r:id="rId26"/>
    <p:sldId id="1950" r:id="rId27"/>
    <p:sldId id="1951" r:id="rId28"/>
    <p:sldId id="1955" r:id="rId29"/>
    <p:sldId id="1956" r:id="rId30"/>
    <p:sldId id="1968" r:id="rId31"/>
    <p:sldId id="1976" r:id="rId32"/>
    <p:sldId id="1969" r:id="rId33"/>
    <p:sldId id="1970" r:id="rId34"/>
    <p:sldId id="1971" r:id="rId35"/>
    <p:sldId id="1972" r:id="rId36"/>
    <p:sldId id="1973" r:id="rId37"/>
    <p:sldId id="1974" r:id="rId38"/>
    <p:sldId id="1975" r:id="rId39"/>
    <p:sldId id="1957" r:id="rId40"/>
    <p:sldId id="1958" r:id="rId41"/>
    <p:sldId id="1959" r:id="rId42"/>
    <p:sldId id="1960" r:id="rId43"/>
    <p:sldId id="1961" r:id="rId44"/>
    <p:sldId id="1962" r:id="rId45"/>
    <p:sldId id="1731" r:id="rId46"/>
    <p:sldId id="1711" r:id="rId47"/>
    <p:sldId id="1977" r:id="rId48"/>
    <p:sldId id="1978" r:id="rId49"/>
    <p:sldId id="1979" r:id="rId50"/>
    <p:sldId id="1980" r:id="rId51"/>
    <p:sldId id="1981" r:id="rId52"/>
    <p:sldId id="1982" r:id="rId53"/>
    <p:sldId id="1983" r:id="rId54"/>
    <p:sldId id="1732" r:id="rId55"/>
    <p:sldId id="1812" r:id="rId56"/>
    <p:sldId id="1984" r:id="rId57"/>
    <p:sldId id="1985" r:id="rId58"/>
    <p:sldId id="1986" r:id="rId59"/>
    <p:sldId id="1987" r:id="rId60"/>
    <p:sldId id="1828" r:id="rId61"/>
    <p:sldId id="1829" r:id="rId62"/>
    <p:sldId id="1988" r:id="rId63"/>
    <p:sldId id="1989" r:id="rId64"/>
    <p:sldId id="1990" r:id="rId65"/>
    <p:sldId id="1991" r:id="rId66"/>
    <p:sldId id="1992" r:id="rId67"/>
    <p:sldId id="1993" r:id="rId68"/>
    <p:sldId id="307" r:id="rId69"/>
    <p:sldId id="1692"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5" autoAdjust="0"/>
    <p:restoredTop sz="95067" autoAdjust="0"/>
  </p:normalViewPr>
  <p:slideViewPr>
    <p:cSldViewPr>
      <p:cViewPr varScale="1">
        <p:scale>
          <a:sx n="90" d="100"/>
          <a:sy n="90" d="100"/>
        </p:scale>
        <p:origin x="100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21-Apr-19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21-Apr-19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55</a:t>
            </a:fld>
            <a:endParaRPr lang="en-US"/>
          </a:p>
        </p:txBody>
      </p:sp>
    </p:spTree>
    <p:extLst>
      <p:ext uri="{BB962C8B-B14F-4D97-AF65-F5344CB8AC3E}">
        <p14:creationId xmlns:p14="http://schemas.microsoft.com/office/powerpoint/2010/main" val="260644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65</a:t>
            </a:fld>
            <a:endParaRPr lang="en-US"/>
          </a:p>
        </p:txBody>
      </p:sp>
    </p:spTree>
    <p:extLst>
      <p:ext uri="{BB962C8B-B14F-4D97-AF65-F5344CB8AC3E}">
        <p14:creationId xmlns:p14="http://schemas.microsoft.com/office/powerpoint/2010/main" val="2524957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66</a:t>
            </a:fld>
            <a:endParaRPr lang="en-US"/>
          </a:p>
        </p:txBody>
      </p:sp>
    </p:spTree>
    <p:extLst>
      <p:ext uri="{BB962C8B-B14F-4D97-AF65-F5344CB8AC3E}">
        <p14:creationId xmlns:p14="http://schemas.microsoft.com/office/powerpoint/2010/main" val="2913107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67</a:t>
            </a:fld>
            <a:endParaRPr lang="en-US"/>
          </a:p>
        </p:txBody>
      </p:sp>
    </p:spTree>
    <p:extLst>
      <p:ext uri="{BB962C8B-B14F-4D97-AF65-F5344CB8AC3E}">
        <p14:creationId xmlns:p14="http://schemas.microsoft.com/office/powerpoint/2010/main" val="406661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56</a:t>
            </a:fld>
            <a:endParaRPr lang="en-US"/>
          </a:p>
        </p:txBody>
      </p:sp>
    </p:spTree>
    <p:extLst>
      <p:ext uri="{BB962C8B-B14F-4D97-AF65-F5344CB8AC3E}">
        <p14:creationId xmlns:p14="http://schemas.microsoft.com/office/powerpoint/2010/main" val="212183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57</a:t>
            </a:fld>
            <a:endParaRPr lang="en-US"/>
          </a:p>
        </p:txBody>
      </p:sp>
    </p:spTree>
    <p:extLst>
      <p:ext uri="{BB962C8B-B14F-4D97-AF65-F5344CB8AC3E}">
        <p14:creationId xmlns:p14="http://schemas.microsoft.com/office/powerpoint/2010/main" val="4085773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58</a:t>
            </a:fld>
            <a:endParaRPr lang="en-US"/>
          </a:p>
        </p:txBody>
      </p:sp>
    </p:spTree>
    <p:extLst>
      <p:ext uri="{BB962C8B-B14F-4D97-AF65-F5344CB8AC3E}">
        <p14:creationId xmlns:p14="http://schemas.microsoft.com/office/powerpoint/2010/main" val="335047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59</a:t>
            </a:fld>
            <a:endParaRPr lang="en-US"/>
          </a:p>
        </p:txBody>
      </p:sp>
    </p:spTree>
    <p:extLst>
      <p:ext uri="{BB962C8B-B14F-4D97-AF65-F5344CB8AC3E}">
        <p14:creationId xmlns:p14="http://schemas.microsoft.com/office/powerpoint/2010/main" val="189071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61</a:t>
            </a:fld>
            <a:endParaRPr lang="en-US"/>
          </a:p>
        </p:txBody>
      </p:sp>
    </p:spTree>
    <p:extLst>
      <p:ext uri="{BB962C8B-B14F-4D97-AF65-F5344CB8AC3E}">
        <p14:creationId xmlns:p14="http://schemas.microsoft.com/office/powerpoint/2010/main" val="15194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62</a:t>
            </a:fld>
            <a:endParaRPr lang="en-US"/>
          </a:p>
        </p:txBody>
      </p:sp>
    </p:spTree>
    <p:extLst>
      <p:ext uri="{BB962C8B-B14F-4D97-AF65-F5344CB8AC3E}">
        <p14:creationId xmlns:p14="http://schemas.microsoft.com/office/powerpoint/2010/main" val="260404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63</a:t>
            </a:fld>
            <a:endParaRPr lang="en-US"/>
          </a:p>
        </p:txBody>
      </p:sp>
    </p:spTree>
    <p:extLst>
      <p:ext uri="{BB962C8B-B14F-4D97-AF65-F5344CB8AC3E}">
        <p14:creationId xmlns:p14="http://schemas.microsoft.com/office/powerpoint/2010/main" val="245571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64</a:t>
            </a:fld>
            <a:endParaRPr lang="en-US"/>
          </a:p>
        </p:txBody>
      </p:sp>
    </p:spTree>
    <p:extLst>
      <p:ext uri="{BB962C8B-B14F-4D97-AF65-F5344CB8AC3E}">
        <p14:creationId xmlns:p14="http://schemas.microsoft.com/office/powerpoint/2010/main" val="2253020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oclc.org/bibformats/en/fixedfield/elvl.html" TargetMode="External"/><Relationship Id="rId2" Type="http://schemas.openxmlformats.org/officeDocument/2006/relationships/hyperlink" Target="http://www.loc.gov/marc/bibliographic/bdleader.html"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loc.gov/marc/bibliographic/bdleader.html"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oclc.org/bibformats/en/fixedfield/elvl.html" TargetMode="External"/><Relationship Id="rId2" Type="http://schemas.openxmlformats.org/officeDocument/2006/relationships/image" Target="../media/image3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179512" y="3507854"/>
            <a:ext cx="8784976" cy="961780"/>
          </a:xfrm>
        </p:spPr>
        <p:txBody>
          <a:bodyPr/>
          <a:lstStyle/>
          <a:p>
            <a:pPr algn="ctr"/>
            <a:r>
              <a:rPr lang="en-US" sz="2600" dirty="0"/>
              <a:t>Brief records level functionality in Alma</a:t>
            </a:r>
            <a:endParaRPr lang="he-IL" sz="2600" dirty="0"/>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115428" y="4665120"/>
            <a:ext cx="6326909" cy="478380"/>
          </a:xfrm>
        </p:spPr>
        <p:txBody>
          <a:bodyPr/>
          <a:lstStyle/>
          <a:p>
            <a:r>
              <a:rPr lang="en-US" dirty="0"/>
              <a:t>Yoel Kortick.  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7789943" cy="1240583"/>
          </a:xfrm>
        </p:spPr>
        <p:txBody>
          <a:bodyPr/>
          <a:lstStyle/>
          <a:p>
            <a:r>
              <a:rPr lang="en-US" dirty="0"/>
              <a:t>Sample brief level rules explained</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309786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Sample brief level rules explained</a:t>
            </a:r>
          </a:p>
        </p:txBody>
      </p:sp>
      <p:sp>
        <p:nvSpPr>
          <p:cNvPr id="10" name="Content Placeholder 5">
            <a:extLst>
              <a:ext uri="{FF2B5EF4-FFF2-40B4-BE49-F238E27FC236}">
                <a16:creationId xmlns:a16="http://schemas.microsoft.com/office/drawing/2014/main" id="{A8DB6743-55FC-4257-A655-21CFEE208C53}"/>
              </a:ext>
            </a:extLst>
          </p:cNvPr>
          <p:cNvSpPr>
            <a:spLocks noGrp="1"/>
          </p:cNvSpPr>
          <p:nvPr>
            <p:ph idx="1"/>
          </p:nvPr>
        </p:nvSpPr>
        <p:spPr>
          <a:xfrm>
            <a:off x="107504" y="830352"/>
            <a:ext cx="8928992" cy="1570541"/>
          </a:xfrm>
        </p:spPr>
        <p:txBody>
          <a:bodyPr>
            <a:normAutofit/>
          </a:bodyPr>
          <a:lstStyle/>
          <a:p>
            <a:r>
              <a:rPr lang="en-US" sz="1800" dirty="0"/>
              <a:t>The brief level rules are created and maintained in a manner similar to the normalization, indication and merge rules.</a:t>
            </a:r>
          </a:p>
          <a:p>
            <a:r>
              <a:rPr lang="en-US" sz="1800" dirty="0"/>
              <a:t>The higher the level means the more full the record.  Level 10 is a fuller record than level 9.</a:t>
            </a:r>
          </a:p>
        </p:txBody>
      </p:sp>
      <p:pic>
        <p:nvPicPr>
          <p:cNvPr id="11" name="Picture 10">
            <a:extLst>
              <a:ext uri="{FF2B5EF4-FFF2-40B4-BE49-F238E27FC236}">
                <a16:creationId xmlns:a16="http://schemas.microsoft.com/office/drawing/2014/main" id="{22B47356-C3D0-483B-9D9B-F14B29740943}"/>
              </a:ext>
            </a:extLst>
          </p:cNvPr>
          <p:cNvPicPr>
            <a:picLocks noChangeAspect="1"/>
          </p:cNvPicPr>
          <p:nvPr/>
        </p:nvPicPr>
        <p:blipFill>
          <a:blip r:embed="rId2"/>
          <a:stretch>
            <a:fillRect/>
          </a:stretch>
        </p:blipFill>
        <p:spPr>
          <a:xfrm>
            <a:off x="676378" y="1884537"/>
            <a:ext cx="7477125" cy="2781300"/>
          </a:xfrm>
          <a:prstGeom prst="rect">
            <a:avLst/>
          </a:prstGeom>
          <a:ln>
            <a:solidFill>
              <a:schemeClr val="tx1"/>
            </a:solidFill>
          </a:ln>
        </p:spPr>
      </p:pic>
      <p:sp>
        <p:nvSpPr>
          <p:cNvPr id="12" name="Rectangle 11">
            <a:extLst>
              <a:ext uri="{FF2B5EF4-FFF2-40B4-BE49-F238E27FC236}">
                <a16:creationId xmlns:a16="http://schemas.microsoft.com/office/drawing/2014/main" id="{3E3B372C-8888-446F-BA66-9DDF53A58DA0}"/>
              </a:ext>
            </a:extLst>
          </p:cNvPr>
          <p:cNvSpPr/>
          <p:nvPr/>
        </p:nvSpPr>
        <p:spPr>
          <a:xfrm>
            <a:off x="781609" y="3680757"/>
            <a:ext cx="1402033" cy="300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1FC969-CC1F-442C-8520-D57305D239A9}"/>
              </a:ext>
            </a:extLst>
          </p:cNvPr>
          <p:cNvSpPr/>
          <p:nvPr/>
        </p:nvSpPr>
        <p:spPr>
          <a:xfrm>
            <a:off x="6202045" y="4255089"/>
            <a:ext cx="1402033" cy="300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415643-B1A2-4BD4-B997-4E402C717D61}"/>
              </a:ext>
            </a:extLst>
          </p:cNvPr>
          <p:cNvSpPr/>
          <p:nvPr/>
        </p:nvSpPr>
        <p:spPr>
          <a:xfrm>
            <a:off x="647406" y="2931790"/>
            <a:ext cx="1781896" cy="11993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5F6B8C-9753-489D-81DA-5B3C550EE222}"/>
              </a:ext>
            </a:extLst>
          </p:cNvPr>
          <p:cNvSpPr/>
          <p:nvPr/>
        </p:nvSpPr>
        <p:spPr>
          <a:xfrm>
            <a:off x="6012113" y="3435846"/>
            <a:ext cx="1781896" cy="119934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63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Sample brief level rules explained</a:t>
            </a:r>
          </a:p>
        </p:txBody>
      </p:sp>
      <p:pic>
        <p:nvPicPr>
          <p:cNvPr id="16" name="Picture 15">
            <a:extLst>
              <a:ext uri="{FF2B5EF4-FFF2-40B4-BE49-F238E27FC236}">
                <a16:creationId xmlns:a16="http://schemas.microsoft.com/office/drawing/2014/main" id="{ED3487A4-B650-4349-8696-523D36D0CE17}"/>
              </a:ext>
            </a:extLst>
          </p:cNvPr>
          <p:cNvPicPr>
            <a:picLocks noChangeAspect="1"/>
          </p:cNvPicPr>
          <p:nvPr/>
        </p:nvPicPr>
        <p:blipFill>
          <a:blip r:embed="rId2"/>
          <a:stretch>
            <a:fillRect/>
          </a:stretch>
        </p:blipFill>
        <p:spPr>
          <a:xfrm>
            <a:off x="414045" y="2427734"/>
            <a:ext cx="8099020" cy="2088220"/>
          </a:xfrm>
          <a:prstGeom prst="rect">
            <a:avLst/>
          </a:prstGeom>
          <a:ln>
            <a:solidFill>
              <a:schemeClr val="accent1"/>
            </a:solidFill>
          </a:ln>
        </p:spPr>
      </p:pic>
      <p:sp>
        <p:nvSpPr>
          <p:cNvPr id="17" name="Content Placeholder 5">
            <a:extLst>
              <a:ext uri="{FF2B5EF4-FFF2-40B4-BE49-F238E27FC236}">
                <a16:creationId xmlns:a16="http://schemas.microsoft.com/office/drawing/2014/main" id="{9D4C9E50-1C88-4A5F-BB5E-69E0968E78DF}"/>
              </a:ext>
            </a:extLst>
          </p:cNvPr>
          <p:cNvSpPr>
            <a:spLocks noGrp="1"/>
          </p:cNvSpPr>
          <p:nvPr>
            <p:ph idx="1"/>
          </p:nvPr>
        </p:nvSpPr>
        <p:spPr>
          <a:xfrm>
            <a:off x="236622" y="830352"/>
            <a:ext cx="8621691" cy="1570541"/>
          </a:xfrm>
        </p:spPr>
        <p:txBody>
          <a:bodyPr>
            <a:noAutofit/>
          </a:bodyPr>
          <a:lstStyle/>
          <a:p>
            <a:r>
              <a:rPr lang="en-US" sz="2000" dirty="0"/>
              <a:t>The brief level rule used by the institution is defined at “Resource management configuration menu &gt; catalog &gt; metadata configuration &gt; marc21 bibliographic [or other bibliographic profile]  &gt; other settings“</a:t>
            </a:r>
          </a:p>
          <a:p>
            <a:r>
              <a:rPr lang="en-US" sz="2000" dirty="0"/>
              <a:t>For example here the brief rule used by the institution is “</a:t>
            </a:r>
            <a:r>
              <a:rPr lang="en-US" sz="2000" dirty="0" err="1"/>
              <a:t>BriefBasedOnLDR</a:t>
            </a:r>
            <a:r>
              <a:rPr lang="en-US" sz="2000" dirty="0"/>
              <a:t>”</a:t>
            </a:r>
          </a:p>
        </p:txBody>
      </p:sp>
      <p:sp>
        <p:nvSpPr>
          <p:cNvPr id="18" name="Rectangle 17">
            <a:extLst>
              <a:ext uri="{FF2B5EF4-FFF2-40B4-BE49-F238E27FC236}">
                <a16:creationId xmlns:a16="http://schemas.microsoft.com/office/drawing/2014/main" id="{EE389B69-D9AF-4AF8-A1CB-FE90E27CAC46}"/>
              </a:ext>
            </a:extLst>
          </p:cNvPr>
          <p:cNvSpPr/>
          <p:nvPr/>
        </p:nvSpPr>
        <p:spPr>
          <a:xfrm>
            <a:off x="957527" y="3978003"/>
            <a:ext cx="2956105" cy="5379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a:extLst>
              <a:ext uri="{FF2B5EF4-FFF2-40B4-BE49-F238E27FC236}">
                <a16:creationId xmlns:a16="http://schemas.microsoft.com/office/drawing/2014/main" id="{9F3D7509-007D-47D5-8F49-6F35F20DDB91}"/>
              </a:ext>
            </a:extLst>
          </p:cNvPr>
          <p:cNvSpPr/>
          <p:nvPr/>
        </p:nvSpPr>
        <p:spPr>
          <a:xfrm>
            <a:off x="6068803" y="3484426"/>
            <a:ext cx="944646" cy="4204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88496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a:t>
            </a:r>
          </a:p>
        </p:txBody>
      </p:sp>
      <p:sp>
        <p:nvSpPr>
          <p:cNvPr id="8" name="Content Placeholder 5">
            <a:extLst>
              <a:ext uri="{FF2B5EF4-FFF2-40B4-BE49-F238E27FC236}">
                <a16:creationId xmlns:a16="http://schemas.microsoft.com/office/drawing/2014/main" id="{0393F47D-B972-4476-8801-D56054EA27CD}"/>
              </a:ext>
            </a:extLst>
          </p:cNvPr>
          <p:cNvSpPr>
            <a:spLocks noGrp="1"/>
          </p:cNvSpPr>
          <p:nvPr>
            <p:ph idx="1"/>
          </p:nvPr>
        </p:nvSpPr>
        <p:spPr>
          <a:xfrm>
            <a:off x="414044" y="743367"/>
            <a:ext cx="8282085" cy="4406250"/>
          </a:xfrm>
        </p:spPr>
        <p:txBody>
          <a:bodyPr>
            <a:normAutofit/>
          </a:bodyPr>
          <a:lstStyle/>
          <a:p>
            <a:r>
              <a:rPr lang="en-US" dirty="0"/>
              <a:t>We will now look at two sample brief level rules.</a:t>
            </a:r>
            <a:br>
              <a:rPr lang="en-US" dirty="0"/>
            </a:br>
            <a:endParaRPr lang="en-US" dirty="0"/>
          </a:p>
          <a:p>
            <a:pPr marL="971550" lvl="1" indent="-514350">
              <a:buFont typeface="+mj-lt"/>
              <a:buAutoNum type="arabicPeriod"/>
            </a:pPr>
            <a:r>
              <a:rPr lang="en-US" dirty="0"/>
              <a:t>The first rule determines the brief level based on the contents of the LDR position 17 as used by Library of Congress at </a:t>
            </a:r>
            <a:r>
              <a:rPr lang="en-US" dirty="0">
                <a:hlinkClick r:id="rId2"/>
              </a:rPr>
              <a:t>http://www.loc.gov/marc/bibliographic/bdleader.html</a:t>
            </a:r>
            <a:r>
              <a:rPr lang="en-US" dirty="0"/>
              <a:t> and as used by OCLC at </a:t>
            </a:r>
            <a:r>
              <a:rPr lang="en-GB" dirty="0">
                <a:hlinkClick r:id="rId3"/>
              </a:rPr>
              <a:t>http://www.oclc.org/bibformats/en/fixedfield/elvl.html</a:t>
            </a:r>
            <a:br>
              <a:rPr lang="en-GB" dirty="0"/>
            </a:br>
            <a:endParaRPr lang="en-GB" dirty="0"/>
          </a:p>
          <a:p>
            <a:pPr marL="971550" lvl="1" indent="-514350">
              <a:buFont typeface="+mj-lt"/>
              <a:buAutoNum type="arabicPeriod"/>
            </a:pPr>
            <a:r>
              <a:rPr lang="en-GB" dirty="0"/>
              <a:t>The second rule </a:t>
            </a:r>
            <a:r>
              <a:rPr lang="en-US" dirty="0"/>
              <a:t>determines the brief level based on the presence of or lack of specific fields in the record, as well as blanks in control fields</a:t>
            </a:r>
            <a:r>
              <a:rPr lang="en-GB" dirty="0"/>
              <a:t> </a:t>
            </a:r>
            <a:r>
              <a:rPr lang="en-US" dirty="0"/>
              <a:t> </a:t>
            </a:r>
          </a:p>
        </p:txBody>
      </p:sp>
    </p:spTree>
    <p:extLst>
      <p:ext uri="{BB962C8B-B14F-4D97-AF65-F5344CB8AC3E}">
        <p14:creationId xmlns:p14="http://schemas.microsoft.com/office/powerpoint/2010/main" val="52599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9" name="Content Placeholder 5">
            <a:extLst>
              <a:ext uri="{FF2B5EF4-FFF2-40B4-BE49-F238E27FC236}">
                <a16:creationId xmlns:a16="http://schemas.microsoft.com/office/drawing/2014/main" id="{3F078424-A1F6-46C9-B569-414884828AFC}"/>
              </a:ext>
            </a:extLst>
          </p:cNvPr>
          <p:cNvSpPr>
            <a:spLocks noGrp="1"/>
          </p:cNvSpPr>
          <p:nvPr>
            <p:ph idx="1"/>
          </p:nvPr>
        </p:nvSpPr>
        <p:spPr>
          <a:xfrm>
            <a:off x="357749" y="877190"/>
            <a:ext cx="8282085" cy="1512924"/>
          </a:xfrm>
        </p:spPr>
        <p:txBody>
          <a:bodyPr>
            <a:normAutofit/>
          </a:bodyPr>
          <a:lstStyle/>
          <a:p>
            <a:r>
              <a:rPr lang="en-US" sz="1800" dirty="0"/>
              <a:t>Both of these rules are supplied “Out of the box”</a:t>
            </a:r>
          </a:p>
          <a:p>
            <a:r>
              <a:rPr lang="en-US" sz="1800" dirty="0"/>
              <a:t>They may be changed as needed locally by each institution, and also used as a basis for new rules.</a:t>
            </a:r>
          </a:p>
          <a:p>
            <a:endParaRPr lang="en-US" sz="1800" dirty="0"/>
          </a:p>
        </p:txBody>
      </p:sp>
      <p:pic>
        <p:nvPicPr>
          <p:cNvPr id="10" name="Picture 9">
            <a:extLst>
              <a:ext uri="{FF2B5EF4-FFF2-40B4-BE49-F238E27FC236}">
                <a16:creationId xmlns:a16="http://schemas.microsoft.com/office/drawing/2014/main" id="{FC456D0E-534A-42C8-A44E-C298973AD1DD}"/>
              </a:ext>
            </a:extLst>
          </p:cNvPr>
          <p:cNvPicPr>
            <a:picLocks noChangeAspect="1"/>
          </p:cNvPicPr>
          <p:nvPr/>
        </p:nvPicPr>
        <p:blipFill>
          <a:blip r:embed="rId2"/>
          <a:stretch>
            <a:fillRect/>
          </a:stretch>
        </p:blipFill>
        <p:spPr>
          <a:xfrm>
            <a:off x="1649372" y="1995686"/>
            <a:ext cx="5698840" cy="2685481"/>
          </a:xfrm>
          <a:prstGeom prst="rect">
            <a:avLst/>
          </a:prstGeom>
          <a:ln>
            <a:solidFill>
              <a:schemeClr val="accent1"/>
            </a:solidFill>
          </a:ln>
        </p:spPr>
      </p:pic>
      <p:sp>
        <p:nvSpPr>
          <p:cNvPr id="11" name="Rectangle 10">
            <a:extLst>
              <a:ext uri="{FF2B5EF4-FFF2-40B4-BE49-F238E27FC236}">
                <a16:creationId xmlns:a16="http://schemas.microsoft.com/office/drawing/2014/main" id="{502AC3EB-1D12-4AE6-AA29-69BF8F955D18}"/>
              </a:ext>
            </a:extLst>
          </p:cNvPr>
          <p:cNvSpPr/>
          <p:nvPr/>
        </p:nvSpPr>
        <p:spPr>
          <a:xfrm>
            <a:off x="3293800" y="2797776"/>
            <a:ext cx="1804902" cy="3138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ectangle 11">
            <a:extLst>
              <a:ext uri="{FF2B5EF4-FFF2-40B4-BE49-F238E27FC236}">
                <a16:creationId xmlns:a16="http://schemas.microsoft.com/office/drawing/2014/main" id="{51B29913-6071-4299-A3AF-6107036C3C57}"/>
              </a:ext>
            </a:extLst>
          </p:cNvPr>
          <p:cNvSpPr/>
          <p:nvPr/>
        </p:nvSpPr>
        <p:spPr>
          <a:xfrm>
            <a:off x="3293799" y="3181476"/>
            <a:ext cx="3480179" cy="2745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51309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5415B9B0-43AB-4D70-B463-F8CAE6A45533}"/>
              </a:ext>
            </a:extLst>
          </p:cNvPr>
          <p:cNvSpPr>
            <a:spLocks noGrp="1"/>
          </p:cNvSpPr>
          <p:nvPr>
            <p:ph idx="1"/>
          </p:nvPr>
        </p:nvSpPr>
        <p:spPr>
          <a:xfrm>
            <a:off x="414044" y="627534"/>
            <a:ext cx="8282085" cy="1512924"/>
          </a:xfrm>
        </p:spPr>
        <p:txBody>
          <a:bodyPr>
            <a:normAutofit/>
          </a:bodyPr>
          <a:lstStyle/>
          <a:p>
            <a:r>
              <a:rPr lang="en-US" dirty="0"/>
              <a:t>The rule which determines the brief level based on LDR position 17 and appears in Alma as an “out of the box” rule is called “</a:t>
            </a:r>
            <a:r>
              <a:rPr lang="en-US" dirty="0" err="1"/>
              <a:t>BriefBasedOnLDR</a:t>
            </a:r>
            <a:r>
              <a:rPr lang="en-US" dirty="0"/>
              <a:t>”</a:t>
            </a:r>
          </a:p>
        </p:txBody>
      </p:sp>
      <p:pic>
        <p:nvPicPr>
          <p:cNvPr id="6" name="Picture 5">
            <a:extLst>
              <a:ext uri="{FF2B5EF4-FFF2-40B4-BE49-F238E27FC236}">
                <a16:creationId xmlns:a16="http://schemas.microsoft.com/office/drawing/2014/main" id="{141F6D14-6E14-4A3A-98EA-ECF9B3107D8F}"/>
              </a:ext>
            </a:extLst>
          </p:cNvPr>
          <p:cNvPicPr>
            <a:picLocks noChangeAspect="1"/>
          </p:cNvPicPr>
          <p:nvPr/>
        </p:nvPicPr>
        <p:blipFill>
          <a:blip r:embed="rId2"/>
          <a:stretch>
            <a:fillRect/>
          </a:stretch>
        </p:blipFill>
        <p:spPr>
          <a:xfrm>
            <a:off x="1658330" y="1995686"/>
            <a:ext cx="5698840" cy="2685481"/>
          </a:xfrm>
          <a:prstGeom prst="rect">
            <a:avLst/>
          </a:prstGeom>
          <a:ln>
            <a:solidFill>
              <a:schemeClr val="accent1"/>
            </a:solidFill>
          </a:ln>
        </p:spPr>
      </p:pic>
      <p:sp>
        <p:nvSpPr>
          <p:cNvPr id="7" name="Rectangle 6">
            <a:extLst>
              <a:ext uri="{FF2B5EF4-FFF2-40B4-BE49-F238E27FC236}">
                <a16:creationId xmlns:a16="http://schemas.microsoft.com/office/drawing/2014/main" id="{FCB81BD5-E6D9-40CF-9DE2-58C1EDB12D74}"/>
              </a:ext>
            </a:extLst>
          </p:cNvPr>
          <p:cNvSpPr/>
          <p:nvPr/>
        </p:nvSpPr>
        <p:spPr>
          <a:xfrm>
            <a:off x="3302758" y="2797776"/>
            <a:ext cx="1804902" cy="3138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18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DFA06B75-61AE-40A8-B538-2883E82081DE}"/>
              </a:ext>
            </a:extLst>
          </p:cNvPr>
          <p:cNvSpPr>
            <a:spLocks noGrp="1"/>
          </p:cNvSpPr>
          <p:nvPr>
            <p:ph idx="1"/>
          </p:nvPr>
        </p:nvSpPr>
        <p:spPr>
          <a:xfrm>
            <a:off x="414044" y="752604"/>
            <a:ext cx="5672857" cy="3691354"/>
          </a:xfrm>
          <a:ln>
            <a:solidFill>
              <a:schemeClr val="tx1"/>
            </a:solidFill>
          </a:ln>
        </p:spPr>
        <p:txBody>
          <a:bodyPr>
            <a:noAutofit/>
          </a:bodyPr>
          <a:lstStyle/>
          <a:p>
            <a:pPr marL="0" indent="0">
              <a:buNone/>
            </a:pPr>
            <a:r>
              <a:rPr lang="en-US" sz="1200" dirty="0"/>
              <a:t>rule "Brief 01"</a:t>
            </a:r>
          </a:p>
          <a:p>
            <a:pPr marL="0" indent="0">
              <a:buNone/>
            </a:pPr>
            <a:r>
              <a:rPr lang="en-US" sz="1200" dirty="0"/>
              <a:t>when</a:t>
            </a:r>
          </a:p>
          <a:p>
            <a:pPr marL="0" indent="0">
              <a:buNone/>
            </a:pPr>
            <a:r>
              <a:rPr lang="en-US" sz="1200" dirty="0"/>
              <a:t>    (</a:t>
            </a:r>
            <a:r>
              <a:rPr lang="en-US" sz="1200" dirty="0" err="1"/>
              <a:t>existsControl</a:t>
            </a:r>
            <a:r>
              <a:rPr lang="en-US" sz="1200" dirty="0"/>
              <a:t> "LDR.{17,1}.5")</a:t>
            </a:r>
          </a:p>
          <a:p>
            <a:pPr marL="0" indent="0">
              <a:buNone/>
            </a:pPr>
            <a:r>
              <a:rPr lang="en-US" sz="1200" dirty="0"/>
              <a:t>then</a:t>
            </a:r>
          </a:p>
          <a:p>
            <a:pPr marL="0" indent="0">
              <a:buNone/>
            </a:pPr>
            <a:r>
              <a:rPr lang="en-US" sz="1200" dirty="0"/>
              <a:t>    set brief_level."01"</a:t>
            </a:r>
          </a:p>
          <a:p>
            <a:pPr marL="0" indent="0">
              <a:buNone/>
            </a:pPr>
            <a:r>
              <a:rPr lang="en-US" sz="1200" dirty="0"/>
              <a:t>end</a:t>
            </a:r>
          </a:p>
          <a:p>
            <a:pPr marL="0" indent="0">
              <a:buNone/>
            </a:pPr>
            <a:endParaRPr lang="en-US" sz="1200" dirty="0"/>
          </a:p>
          <a:p>
            <a:pPr marL="0" indent="0">
              <a:buNone/>
            </a:pPr>
            <a:r>
              <a:rPr lang="en-US" sz="1200" dirty="0"/>
              <a:t>rule "Brief 02"</a:t>
            </a:r>
          </a:p>
          <a:p>
            <a:pPr marL="0" indent="0">
              <a:buNone/>
            </a:pPr>
            <a:r>
              <a:rPr lang="en-US" sz="1200" dirty="0"/>
              <a:t>when</a:t>
            </a:r>
          </a:p>
          <a:p>
            <a:pPr marL="0" indent="0">
              <a:buNone/>
            </a:pPr>
            <a:r>
              <a:rPr lang="en-US" sz="1200" dirty="0"/>
              <a:t>    (</a:t>
            </a:r>
            <a:r>
              <a:rPr lang="en-US" sz="1200" dirty="0" err="1"/>
              <a:t>existsControl</a:t>
            </a:r>
            <a:r>
              <a:rPr lang="en-US" sz="1200" dirty="0"/>
              <a:t> "LDR.{17,1}.3")</a:t>
            </a:r>
          </a:p>
          <a:p>
            <a:pPr marL="0" indent="0">
              <a:buNone/>
            </a:pPr>
            <a:r>
              <a:rPr lang="en-US" sz="1200" dirty="0"/>
              <a:t>then</a:t>
            </a:r>
          </a:p>
          <a:p>
            <a:pPr marL="0" indent="0">
              <a:buNone/>
            </a:pPr>
            <a:r>
              <a:rPr lang="en-US" sz="1200" dirty="0"/>
              <a:t>    set brief_level."02"</a:t>
            </a:r>
          </a:p>
          <a:p>
            <a:pPr marL="0" indent="0">
              <a:buNone/>
            </a:pPr>
            <a:r>
              <a:rPr lang="en-US" sz="1200" dirty="0"/>
              <a:t>end</a:t>
            </a:r>
          </a:p>
          <a:p>
            <a:pPr marL="0" indent="0">
              <a:buNone/>
            </a:pPr>
            <a:endParaRPr lang="en-US" sz="1200" dirty="0"/>
          </a:p>
          <a:p>
            <a:pPr marL="0" indent="0">
              <a:buNone/>
            </a:pPr>
            <a:endParaRPr lang="en-US" sz="1200" dirty="0"/>
          </a:p>
        </p:txBody>
      </p:sp>
      <p:sp>
        <p:nvSpPr>
          <p:cNvPr id="6" name="TextBox 5">
            <a:extLst>
              <a:ext uri="{FF2B5EF4-FFF2-40B4-BE49-F238E27FC236}">
                <a16:creationId xmlns:a16="http://schemas.microsoft.com/office/drawing/2014/main" id="{C20DEA60-BBE1-4AD5-9409-EF56213CFD05}"/>
              </a:ext>
            </a:extLst>
          </p:cNvPr>
          <p:cNvSpPr txBox="1"/>
          <p:nvPr/>
        </p:nvSpPr>
        <p:spPr>
          <a:xfrm>
            <a:off x="6469039" y="982639"/>
            <a:ext cx="1937982" cy="646331"/>
          </a:xfrm>
          <a:prstGeom prst="rect">
            <a:avLst/>
          </a:prstGeom>
          <a:noFill/>
          <a:ln>
            <a:solidFill>
              <a:schemeClr val="tx1"/>
            </a:solidFill>
          </a:ln>
        </p:spPr>
        <p:txBody>
          <a:bodyPr wrap="square" rtlCol="0">
            <a:spAutoFit/>
          </a:bodyPr>
          <a:lstStyle/>
          <a:p>
            <a:r>
              <a:rPr lang="en-US" dirty="0"/>
              <a:t>Part 1 of 6 - rule based on LDR</a:t>
            </a:r>
          </a:p>
        </p:txBody>
      </p:sp>
    </p:spTree>
    <p:extLst>
      <p:ext uri="{BB962C8B-B14F-4D97-AF65-F5344CB8AC3E}">
        <p14:creationId xmlns:p14="http://schemas.microsoft.com/office/powerpoint/2010/main" val="92027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DFA06B75-61AE-40A8-B538-2883E82081DE}"/>
              </a:ext>
            </a:extLst>
          </p:cNvPr>
          <p:cNvSpPr>
            <a:spLocks noGrp="1"/>
          </p:cNvSpPr>
          <p:nvPr>
            <p:ph idx="1"/>
          </p:nvPr>
        </p:nvSpPr>
        <p:spPr>
          <a:xfrm>
            <a:off x="414044" y="752604"/>
            <a:ext cx="5672857" cy="3763362"/>
          </a:xfrm>
          <a:ln>
            <a:solidFill>
              <a:schemeClr val="tx1"/>
            </a:solidFill>
          </a:ln>
        </p:spPr>
        <p:txBody>
          <a:bodyPr>
            <a:noAutofit/>
          </a:bodyPr>
          <a:lstStyle/>
          <a:p>
            <a:pPr marL="0" indent="0">
              <a:buNone/>
            </a:pPr>
            <a:r>
              <a:rPr lang="en-US" sz="1200" dirty="0"/>
              <a:t>rule "Brief 03"</a:t>
            </a:r>
          </a:p>
          <a:p>
            <a:pPr marL="0" indent="0">
              <a:buNone/>
            </a:pPr>
            <a:r>
              <a:rPr lang="en-US" sz="1200" dirty="0"/>
              <a:t>when</a:t>
            </a:r>
          </a:p>
          <a:p>
            <a:pPr marL="0" indent="0">
              <a:buNone/>
            </a:pPr>
            <a:r>
              <a:rPr lang="en-US" sz="1200" dirty="0"/>
              <a:t>    (</a:t>
            </a:r>
            <a:r>
              <a:rPr lang="en-US" sz="1200" dirty="0" err="1"/>
              <a:t>existsControl</a:t>
            </a:r>
            <a:r>
              <a:rPr lang="en-US" sz="1200" dirty="0"/>
              <a:t> "LDR.{17,1}.J") OR</a:t>
            </a:r>
          </a:p>
          <a:p>
            <a:pPr marL="0" indent="0">
              <a:buNone/>
            </a:pPr>
            <a:r>
              <a:rPr lang="en-US" sz="1200" dirty="0"/>
              <a:t>    (</a:t>
            </a:r>
            <a:r>
              <a:rPr lang="en-US" sz="1200" dirty="0" err="1"/>
              <a:t>existsControl</a:t>
            </a:r>
            <a:r>
              <a:rPr lang="en-US" sz="1200" dirty="0"/>
              <a:t> "LDR.{17,1}.j")</a:t>
            </a:r>
          </a:p>
          <a:p>
            <a:pPr marL="0" indent="0">
              <a:buNone/>
            </a:pPr>
            <a:r>
              <a:rPr lang="en-US" sz="1200" dirty="0"/>
              <a:t>then</a:t>
            </a:r>
          </a:p>
          <a:p>
            <a:pPr marL="0" indent="0">
              <a:buNone/>
            </a:pPr>
            <a:r>
              <a:rPr lang="en-US" sz="1200" dirty="0"/>
              <a:t>    set brief_level."03"</a:t>
            </a:r>
          </a:p>
          <a:p>
            <a:pPr marL="0" indent="0">
              <a:buNone/>
            </a:pPr>
            <a:r>
              <a:rPr lang="en-US" sz="1200" dirty="0"/>
              <a:t>end</a:t>
            </a:r>
          </a:p>
          <a:p>
            <a:pPr marL="0" indent="0">
              <a:buNone/>
            </a:pPr>
            <a:endParaRPr lang="en-US" sz="1200" dirty="0"/>
          </a:p>
          <a:p>
            <a:pPr marL="0" indent="0">
              <a:buNone/>
            </a:pPr>
            <a:r>
              <a:rPr lang="en-US" sz="1200" dirty="0"/>
              <a:t>rule "Brief 04"</a:t>
            </a:r>
          </a:p>
          <a:p>
            <a:pPr marL="0" indent="0">
              <a:buNone/>
            </a:pPr>
            <a:r>
              <a:rPr lang="en-US" sz="1200" dirty="0"/>
              <a:t>when</a:t>
            </a:r>
          </a:p>
          <a:p>
            <a:pPr marL="0" indent="0">
              <a:buNone/>
            </a:pPr>
            <a:r>
              <a:rPr lang="en-US" sz="1200" dirty="0"/>
              <a:t>    (</a:t>
            </a:r>
            <a:r>
              <a:rPr lang="en-US" sz="1200" dirty="0" err="1"/>
              <a:t>existsControl</a:t>
            </a:r>
            <a:r>
              <a:rPr lang="en-US" sz="1200" dirty="0"/>
              <a:t> "LDR.{17,1}.7")</a:t>
            </a:r>
          </a:p>
          <a:p>
            <a:pPr marL="0" indent="0">
              <a:buNone/>
            </a:pPr>
            <a:r>
              <a:rPr lang="en-US" sz="1200" dirty="0"/>
              <a:t>then</a:t>
            </a:r>
          </a:p>
          <a:p>
            <a:pPr marL="0" indent="0">
              <a:buNone/>
            </a:pPr>
            <a:r>
              <a:rPr lang="en-US" sz="1200" dirty="0"/>
              <a:t>    set brief_level."04"</a:t>
            </a:r>
          </a:p>
          <a:p>
            <a:pPr marL="0" indent="0">
              <a:buNone/>
            </a:pPr>
            <a:r>
              <a:rPr lang="en-US" sz="1200" dirty="0"/>
              <a:t>end</a:t>
            </a:r>
          </a:p>
        </p:txBody>
      </p:sp>
      <p:sp>
        <p:nvSpPr>
          <p:cNvPr id="6" name="TextBox 5">
            <a:extLst>
              <a:ext uri="{FF2B5EF4-FFF2-40B4-BE49-F238E27FC236}">
                <a16:creationId xmlns:a16="http://schemas.microsoft.com/office/drawing/2014/main" id="{B382B219-3F61-44AD-8D3E-27DA3A9691D7}"/>
              </a:ext>
            </a:extLst>
          </p:cNvPr>
          <p:cNvSpPr txBox="1"/>
          <p:nvPr/>
        </p:nvSpPr>
        <p:spPr>
          <a:xfrm>
            <a:off x="6469039" y="982639"/>
            <a:ext cx="1937982" cy="646331"/>
          </a:xfrm>
          <a:prstGeom prst="rect">
            <a:avLst/>
          </a:prstGeom>
          <a:noFill/>
          <a:ln>
            <a:solidFill>
              <a:schemeClr val="tx1"/>
            </a:solidFill>
          </a:ln>
        </p:spPr>
        <p:txBody>
          <a:bodyPr wrap="square" rtlCol="0">
            <a:spAutoFit/>
          </a:bodyPr>
          <a:lstStyle/>
          <a:p>
            <a:r>
              <a:rPr lang="en-US" dirty="0"/>
              <a:t>Part 2 of 6 - rule based on LDR</a:t>
            </a:r>
          </a:p>
        </p:txBody>
      </p:sp>
    </p:spTree>
    <p:extLst>
      <p:ext uri="{BB962C8B-B14F-4D97-AF65-F5344CB8AC3E}">
        <p14:creationId xmlns:p14="http://schemas.microsoft.com/office/powerpoint/2010/main" val="46518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1C15ED56-EB0F-448D-917B-59F336759206}"/>
              </a:ext>
            </a:extLst>
          </p:cNvPr>
          <p:cNvSpPr>
            <a:spLocks noGrp="1"/>
          </p:cNvSpPr>
          <p:nvPr>
            <p:ph idx="1"/>
          </p:nvPr>
        </p:nvSpPr>
        <p:spPr>
          <a:xfrm>
            <a:off x="414044" y="752604"/>
            <a:ext cx="5672857" cy="3835370"/>
          </a:xfrm>
          <a:ln>
            <a:solidFill>
              <a:schemeClr val="tx1"/>
            </a:solidFill>
          </a:ln>
        </p:spPr>
        <p:txBody>
          <a:bodyPr>
            <a:noAutofit/>
          </a:bodyPr>
          <a:lstStyle/>
          <a:p>
            <a:pPr marL="0" indent="0">
              <a:buNone/>
            </a:pPr>
            <a:r>
              <a:rPr lang="en-US" sz="1200" dirty="0"/>
              <a:t>rule "Brief 05"</a:t>
            </a:r>
          </a:p>
          <a:p>
            <a:pPr marL="0" indent="0">
              <a:buNone/>
            </a:pPr>
            <a:r>
              <a:rPr lang="en-US" sz="1200" dirty="0"/>
              <a:t>when</a:t>
            </a:r>
          </a:p>
          <a:p>
            <a:pPr marL="0" indent="0">
              <a:buNone/>
            </a:pPr>
            <a:r>
              <a:rPr lang="en-US" sz="1200" dirty="0"/>
              <a:t>    (</a:t>
            </a:r>
            <a:r>
              <a:rPr lang="en-US" sz="1200" dirty="0" err="1"/>
              <a:t>existsControl</a:t>
            </a:r>
            <a:r>
              <a:rPr lang="en-US" sz="1200" dirty="0"/>
              <a:t> "LDR.{17,1}.2")</a:t>
            </a:r>
          </a:p>
          <a:p>
            <a:pPr marL="0" indent="0">
              <a:buNone/>
            </a:pPr>
            <a:r>
              <a:rPr lang="en-US" sz="1200" dirty="0"/>
              <a:t>then</a:t>
            </a:r>
          </a:p>
          <a:p>
            <a:pPr marL="0" indent="0">
              <a:buNone/>
            </a:pPr>
            <a:r>
              <a:rPr lang="en-US" sz="1200" dirty="0"/>
              <a:t>    set brief_level."05"</a:t>
            </a:r>
          </a:p>
          <a:p>
            <a:pPr marL="0" indent="0">
              <a:buNone/>
            </a:pPr>
            <a:r>
              <a:rPr lang="en-US" sz="1200" dirty="0"/>
              <a:t>end</a:t>
            </a:r>
          </a:p>
          <a:p>
            <a:pPr marL="0" indent="0">
              <a:buNone/>
            </a:pPr>
            <a:endParaRPr lang="en-US" sz="1200" dirty="0"/>
          </a:p>
          <a:p>
            <a:pPr marL="0" indent="0">
              <a:buNone/>
            </a:pPr>
            <a:r>
              <a:rPr lang="en-US" sz="1200" dirty="0"/>
              <a:t>rule "Brief 06"</a:t>
            </a:r>
          </a:p>
          <a:p>
            <a:pPr marL="0" indent="0">
              <a:buNone/>
            </a:pPr>
            <a:r>
              <a:rPr lang="en-US" sz="1200" dirty="0"/>
              <a:t>when</a:t>
            </a:r>
          </a:p>
          <a:p>
            <a:pPr marL="0" indent="0">
              <a:buNone/>
            </a:pPr>
            <a:r>
              <a:rPr lang="en-US" sz="1200" dirty="0"/>
              <a:t>    (</a:t>
            </a:r>
            <a:r>
              <a:rPr lang="en-US" sz="1200" dirty="0" err="1"/>
              <a:t>existsControl</a:t>
            </a:r>
            <a:r>
              <a:rPr lang="en-US" sz="1200" dirty="0"/>
              <a:t> "LDR.{17,1}.M") OR</a:t>
            </a:r>
          </a:p>
          <a:p>
            <a:pPr marL="0" indent="0">
              <a:buNone/>
            </a:pPr>
            <a:r>
              <a:rPr lang="en-US" sz="1200" dirty="0"/>
              <a:t>    (</a:t>
            </a:r>
            <a:r>
              <a:rPr lang="en-US" sz="1200" dirty="0" err="1"/>
              <a:t>existsControl</a:t>
            </a:r>
            <a:r>
              <a:rPr lang="en-US" sz="1200" dirty="0"/>
              <a:t> "LDR.{17,1}.m")</a:t>
            </a:r>
          </a:p>
          <a:p>
            <a:pPr marL="0" indent="0">
              <a:buNone/>
            </a:pPr>
            <a:r>
              <a:rPr lang="en-US" sz="1200" dirty="0"/>
              <a:t>then</a:t>
            </a:r>
          </a:p>
          <a:p>
            <a:pPr marL="0" indent="0">
              <a:buNone/>
            </a:pPr>
            <a:r>
              <a:rPr lang="en-US" sz="1200" dirty="0"/>
              <a:t>    set brief_level."06"</a:t>
            </a:r>
          </a:p>
          <a:p>
            <a:pPr marL="0" indent="0">
              <a:buNone/>
            </a:pPr>
            <a:r>
              <a:rPr lang="en-US" sz="1200" dirty="0"/>
              <a:t>end</a:t>
            </a:r>
          </a:p>
          <a:p>
            <a:pPr marL="0" indent="0">
              <a:buNone/>
            </a:pPr>
            <a:endParaRPr lang="en-US" sz="1200" dirty="0"/>
          </a:p>
          <a:p>
            <a:pPr marL="0" indent="0">
              <a:buNone/>
            </a:pPr>
            <a:endParaRPr lang="en-US" sz="1200" dirty="0"/>
          </a:p>
        </p:txBody>
      </p:sp>
      <p:sp>
        <p:nvSpPr>
          <p:cNvPr id="6" name="TextBox 5">
            <a:extLst>
              <a:ext uri="{FF2B5EF4-FFF2-40B4-BE49-F238E27FC236}">
                <a16:creationId xmlns:a16="http://schemas.microsoft.com/office/drawing/2014/main" id="{E2B6BD6D-E2D3-4F98-94D7-D3C1547C79D2}"/>
              </a:ext>
            </a:extLst>
          </p:cNvPr>
          <p:cNvSpPr txBox="1"/>
          <p:nvPr/>
        </p:nvSpPr>
        <p:spPr>
          <a:xfrm>
            <a:off x="6469039" y="982639"/>
            <a:ext cx="1937982" cy="646331"/>
          </a:xfrm>
          <a:prstGeom prst="rect">
            <a:avLst/>
          </a:prstGeom>
          <a:noFill/>
          <a:ln>
            <a:solidFill>
              <a:schemeClr val="tx1"/>
            </a:solidFill>
          </a:ln>
        </p:spPr>
        <p:txBody>
          <a:bodyPr wrap="square" rtlCol="0">
            <a:spAutoFit/>
          </a:bodyPr>
          <a:lstStyle/>
          <a:p>
            <a:r>
              <a:rPr lang="en-US" dirty="0"/>
              <a:t>Part 3 of 6 - rule based on LDR</a:t>
            </a:r>
          </a:p>
        </p:txBody>
      </p:sp>
    </p:spTree>
    <p:extLst>
      <p:ext uri="{BB962C8B-B14F-4D97-AF65-F5344CB8AC3E}">
        <p14:creationId xmlns:p14="http://schemas.microsoft.com/office/powerpoint/2010/main" val="88224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1C15ED56-EB0F-448D-917B-59F336759206}"/>
              </a:ext>
            </a:extLst>
          </p:cNvPr>
          <p:cNvSpPr>
            <a:spLocks noGrp="1"/>
          </p:cNvSpPr>
          <p:nvPr>
            <p:ph idx="1"/>
          </p:nvPr>
        </p:nvSpPr>
        <p:spPr>
          <a:xfrm>
            <a:off x="414044" y="752604"/>
            <a:ext cx="5672857" cy="3763362"/>
          </a:xfrm>
          <a:ln>
            <a:solidFill>
              <a:schemeClr val="tx1"/>
            </a:solidFill>
          </a:ln>
        </p:spPr>
        <p:txBody>
          <a:bodyPr>
            <a:noAutofit/>
          </a:bodyPr>
          <a:lstStyle/>
          <a:p>
            <a:pPr marL="0" indent="0">
              <a:buNone/>
            </a:pPr>
            <a:r>
              <a:rPr lang="en-US" sz="1200" dirty="0"/>
              <a:t>rule "Brief 07"</a:t>
            </a:r>
          </a:p>
          <a:p>
            <a:pPr marL="0" indent="0">
              <a:buNone/>
            </a:pPr>
            <a:r>
              <a:rPr lang="en-US" sz="1200" dirty="0"/>
              <a:t>when</a:t>
            </a:r>
          </a:p>
          <a:p>
            <a:pPr marL="0" indent="0">
              <a:buNone/>
            </a:pPr>
            <a:r>
              <a:rPr lang="en-US" sz="1200" dirty="0"/>
              <a:t>         (</a:t>
            </a:r>
            <a:r>
              <a:rPr lang="en-US" sz="1200" dirty="0" err="1"/>
              <a:t>existsControl</a:t>
            </a:r>
            <a:r>
              <a:rPr lang="en-US" sz="1200" dirty="0"/>
              <a:t> "LDR.{17,1}.K") OR</a:t>
            </a:r>
          </a:p>
          <a:p>
            <a:pPr marL="0" indent="0">
              <a:buNone/>
            </a:pPr>
            <a:r>
              <a:rPr lang="en-US" sz="1200" dirty="0"/>
              <a:t>         (</a:t>
            </a:r>
            <a:r>
              <a:rPr lang="en-US" sz="1200" dirty="0" err="1"/>
              <a:t>existsControl</a:t>
            </a:r>
            <a:r>
              <a:rPr lang="en-US" sz="1200" dirty="0"/>
              <a:t> "LDR.{17,1}.k")</a:t>
            </a:r>
          </a:p>
          <a:p>
            <a:pPr marL="0" indent="0">
              <a:buNone/>
            </a:pPr>
            <a:r>
              <a:rPr lang="en-US" sz="1200" dirty="0"/>
              <a:t>then</a:t>
            </a:r>
          </a:p>
          <a:p>
            <a:pPr marL="0" indent="0">
              <a:buNone/>
            </a:pPr>
            <a:r>
              <a:rPr lang="en-US" sz="1200" dirty="0"/>
              <a:t>          set brief_level."07"</a:t>
            </a:r>
          </a:p>
          <a:p>
            <a:pPr marL="0" indent="0">
              <a:buNone/>
            </a:pPr>
            <a:r>
              <a:rPr lang="en-US" sz="1200" dirty="0"/>
              <a:t>end</a:t>
            </a:r>
          </a:p>
          <a:p>
            <a:pPr marL="0" indent="0">
              <a:buNone/>
            </a:pPr>
            <a:endParaRPr lang="en-US" sz="1200" dirty="0"/>
          </a:p>
          <a:p>
            <a:pPr marL="0" indent="0">
              <a:buNone/>
            </a:pPr>
            <a:r>
              <a:rPr lang="en-US" sz="1200" dirty="0"/>
              <a:t>rule "Brief 08"</a:t>
            </a:r>
          </a:p>
          <a:p>
            <a:pPr marL="0" indent="0">
              <a:buNone/>
            </a:pPr>
            <a:r>
              <a:rPr lang="en-US" sz="1200" dirty="0"/>
              <a:t>when</a:t>
            </a:r>
          </a:p>
          <a:p>
            <a:pPr marL="0" indent="0">
              <a:buNone/>
            </a:pPr>
            <a:r>
              <a:rPr lang="en-US" sz="1200" dirty="0"/>
              <a:t>         (</a:t>
            </a:r>
            <a:r>
              <a:rPr lang="en-US" sz="1200" dirty="0" err="1"/>
              <a:t>existsControl</a:t>
            </a:r>
            <a:r>
              <a:rPr lang="en-US" sz="1200" dirty="0"/>
              <a:t> "LDR.{17,1}.8")</a:t>
            </a:r>
          </a:p>
          <a:p>
            <a:pPr marL="0" indent="0">
              <a:buNone/>
            </a:pPr>
            <a:r>
              <a:rPr lang="en-US" sz="1200" dirty="0"/>
              <a:t>then</a:t>
            </a:r>
          </a:p>
          <a:p>
            <a:pPr marL="0" indent="0">
              <a:buNone/>
            </a:pPr>
            <a:r>
              <a:rPr lang="en-US" sz="1200" dirty="0"/>
              <a:t>          set brief_level."08"</a:t>
            </a:r>
          </a:p>
          <a:p>
            <a:pPr marL="0" indent="0">
              <a:buNone/>
            </a:pPr>
            <a:r>
              <a:rPr lang="en-US" sz="1200" dirty="0"/>
              <a:t>end</a:t>
            </a:r>
          </a:p>
          <a:p>
            <a:pPr marL="0" indent="0">
              <a:buNone/>
            </a:pPr>
            <a:endParaRPr lang="en-US" sz="1200" dirty="0"/>
          </a:p>
        </p:txBody>
      </p:sp>
      <p:sp>
        <p:nvSpPr>
          <p:cNvPr id="6" name="TextBox 5">
            <a:extLst>
              <a:ext uri="{FF2B5EF4-FFF2-40B4-BE49-F238E27FC236}">
                <a16:creationId xmlns:a16="http://schemas.microsoft.com/office/drawing/2014/main" id="{B790DE40-7D7F-4EA9-8767-BEA779A2C8F2}"/>
              </a:ext>
            </a:extLst>
          </p:cNvPr>
          <p:cNvSpPr txBox="1"/>
          <p:nvPr/>
        </p:nvSpPr>
        <p:spPr>
          <a:xfrm>
            <a:off x="6469039" y="982639"/>
            <a:ext cx="1937982" cy="646331"/>
          </a:xfrm>
          <a:prstGeom prst="rect">
            <a:avLst/>
          </a:prstGeom>
          <a:noFill/>
          <a:ln>
            <a:solidFill>
              <a:schemeClr val="tx1"/>
            </a:solidFill>
          </a:ln>
        </p:spPr>
        <p:txBody>
          <a:bodyPr wrap="square" rtlCol="0">
            <a:spAutoFit/>
          </a:bodyPr>
          <a:lstStyle/>
          <a:p>
            <a:r>
              <a:rPr lang="en-US" dirty="0"/>
              <a:t>Part 4 of 6 - rule based on LDR</a:t>
            </a:r>
          </a:p>
        </p:txBody>
      </p:sp>
    </p:spTree>
    <p:extLst>
      <p:ext uri="{BB962C8B-B14F-4D97-AF65-F5344CB8AC3E}">
        <p14:creationId xmlns:p14="http://schemas.microsoft.com/office/powerpoint/2010/main" val="37958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a:xfrm>
            <a:off x="3923928" y="267494"/>
            <a:ext cx="5030886" cy="4339766"/>
          </a:xfrm>
        </p:spPr>
        <p:txBody>
          <a:bodyPr>
            <a:normAutofit/>
          </a:bodyPr>
          <a:lstStyle/>
          <a:p>
            <a:r>
              <a:rPr lang="en-US" sz="2000" dirty="0"/>
              <a:t>Introduction</a:t>
            </a:r>
          </a:p>
          <a:p>
            <a:r>
              <a:rPr lang="en-US" sz="2000" dirty="0"/>
              <a:t>Sample brief level rules explained</a:t>
            </a:r>
          </a:p>
          <a:p>
            <a:r>
              <a:rPr lang="en-US" sz="2000" dirty="0"/>
              <a:t>Determining if the record is brief</a:t>
            </a:r>
          </a:p>
          <a:p>
            <a:r>
              <a:rPr lang="en-US" sz="2000" dirty="0"/>
              <a:t>Updating the brief level of records retroactively</a:t>
            </a:r>
          </a:p>
          <a:p>
            <a:r>
              <a:rPr lang="en-US" sz="2000" dirty="0"/>
              <a:t>Giving names to brief levels and searching by brief level</a:t>
            </a:r>
          </a:p>
        </p:txBody>
      </p:sp>
    </p:spTree>
    <p:extLst>
      <p:ext uri="{BB962C8B-B14F-4D97-AF65-F5344CB8AC3E}">
        <p14:creationId xmlns:p14="http://schemas.microsoft.com/office/powerpoint/2010/main" val="591565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6B49B4EA-CAD2-4DB2-BE0A-C3D8525B9A51}"/>
              </a:ext>
            </a:extLst>
          </p:cNvPr>
          <p:cNvSpPr>
            <a:spLocks noGrp="1"/>
          </p:cNvSpPr>
          <p:nvPr>
            <p:ph idx="1"/>
          </p:nvPr>
        </p:nvSpPr>
        <p:spPr>
          <a:xfrm>
            <a:off x="414044" y="752604"/>
            <a:ext cx="5672857" cy="4059435"/>
          </a:xfrm>
          <a:ln>
            <a:solidFill>
              <a:schemeClr val="tx1"/>
            </a:solidFill>
          </a:ln>
        </p:spPr>
        <p:txBody>
          <a:bodyPr>
            <a:noAutofit/>
          </a:bodyPr>
          <a:lstStyle/>
          <a:p>
            <a:pPr marL="0" indent="0">
              <a:buNone/>
            </a:pPr>
            <a:r>
              <a:rPr lang="en-US" sz="1200" dirty="0"/>
              <a:t>rule "Brief 09"</a:t>
            </a:r>
          </a:p>
          <a:p>
            <a:pPr marL="0" indent="0">
              <a:buNone/>
            </a:pPr>
            <a:r>
              <a:rPr lang="en-US" sz="1200" dirty="0"/>
              <a:t>when</a:t>
            </a:r>
          </a:p>
          <a:p>
            <a:pPr marL="0" indent="0">
              <a:buNone/>
            </a:pPr>
            <a:r>
              <a:rPr lang="en-US" sz="1200" dirty="0"/>
              <a:t>         (</a:t>
            </a:r>
            <a:r>
              <a:rPr lang="en-US" sz="1200" dirty="0" err="1"/>
              <a:t>existsControl</a:t>
            </a:r>
            <a:r>
              <a:rPr lang="en-US" sz="1200" dirty="0"/>
              <a:t> "LDR.{17,1}.4")</a:t>
            </a:r>
          </a:p>
          <a:p>
            <a:pPr marL="0" indent="0">
              <a:buNone/>
            </a:pPr>
            <a:r>
              <a:rPr lang="en-US" sz="1200" dirty="0"/>
              <a:t>then</a:t>
            </a:r>
          </a:p>
          <a:p>
            <a:pPr marL="0" indent="0">
              <a:buNone/>
            </a:pPr>
            <a:r>
              <a:rPr lang="en-US" sz="1200" dirty="0"/>
              <a:t>          set brief_level."09"</a:t>
            </a:r>
          </a:p>
          <a:p>
            <a:pPr marL="0" indent="0">
              <a:buNone/>
            </a:pPr>
            <a:r>
              <a:rPr lang="en-US" sz="1200" dirty="0"/>
              <a:t>end</a:t>
            </a:r>
          </a:p>
          <a:p>
            <a:pPr marL="0" indent="0">
              <a:buNone/>
            </a:pPr>
            <a:endParaRPr lang="en-US" sz="1200" dirty="0"/>
          </a:p>
          <a:p>
            <a:pPr marL="0" indent="0">
              <a:buNone/>
            </a:pPr>
            <a:r>
              <a:rPr lang="en-US" sz="1200" dirty="0"/>
              <a:t>rule "Brief 10"</a:t>
            </a:r>
          </a:p>
          <a:p>
            <a:pPr marL="0" indent="0">
              <a:buNone/>
            </a:pPr>
            <a:r>
              <a:rPr lang="en-US" sz="1200" dirty="0"/>
              <a:t>when</a:t>
            </a:r>
          </a:p>
          <a:p>
            <a:pPr marL="0" indent="0">
              <a:buNone/>
            </a:pPr>
            <a:r>
              <a:rPr lang="en-US" sz="1200" dirty="0"/>
              <a:t>    ((</a:t>
            </a:r>
            <a:r>
              <a:rPr lang="en-US" sz="1200" dirty="0" err="1"/>
              <a:t>existsControl</a:t>
            </a:r>
            <a:r>
              <a:rPr lang="en-US" sz="1200" dirty="0"/>
              <a:t> "LDR.{17,1}.1") OR (</a:t>
            </a:r>
            <a:r>
              <a:rPr lang="en-US" sz="1200" dirty="0" err="1"/>
              <a:t>existsControl</a:t>
            </a:r>
            <a:r>
              <a:rPr lang="en-US" sz="1200" dirty="0"/>
              <a:t> "LDR.{17,1}.L") OR (</a:t>
            </a:r>
            <a:r>
              <a:rPr lang="en-US" sz="1200" dirty="0" err="1"/>
              <a:t>existsControl</a:t>
            </a:r>
            <a:r>
              <a:rPr lang="en-US" sz="1200" dirty="0"/>
              <a:t> "LDR.{17,1}.I") OR (</a:t>
            </a:r>
            <a:r>
              <a:rPr lang="en-US" sz="1200" dirty="0" err="1"/>
              <a:t>existsControl</a:t>
            </a:r>
            <a:r>
              <a:rPr lang="en-US" sz="1200" dirty="0"/>
              <a:t> "LDR.{17,1}. ") OR (</a:t>
            </a:r>
            <a:r>
              <a:rPr lang="en-US" sz="1200" dirty="0" err="1"/>
              <a:t>existsControl</a:t>
            </a:r>
            <a:r>
              <a:rPr lang="en-US" sz="1200" dirty="0"/>
              <a:t> "LDR.{17,1}.l") OR (</a:t>
            </a:r>
            <a:r>
              <a:rPr lang="en-US" sz="1200" dirty="0" err="1"/>
              <a:t>existsControl</a:t>
            </a:r>
            <a:r>
              <a:rPr lang="en-US" sz="1200" dirty="0"/>
              <a:t> "LDR.{17,1}.</a:t>
            </a:r>
            <a:r>
              <a:rPr lang="en-US" sz="1200" dirty="0" err="1"/>
              <a:t>i</a:t>
            </a:r>
            <a:r>
              <a:rPr lang="en-US" sz="1200" dirty="0"/>
              <a:t>"))</a:t>
            </a:r>
          </a:p>
          <a:p>
            <a:pPr marL="0" indent="0">
              <a:buNone/>
            </a:pPr>
            <a:r>
              <a:rPr lang="en-US" sz="1200" dirty="0"/>
              <a:t>then</a:t>
            </a:r>
          </a:p>
          <a:p>
            <a:pPr marL="0" indent="0">
              <a:buNone/>
            </a:pPr>
            <a:endParaRPr lang="en-US" sz="1200" dirty="0"/>
          </a:p>
          <a:p>
            <a:pPr marL="0" indent="0">
              <a:buNone/>
            </a:pPr>
            <a:r>
              <a:rPr lang="en-US" sz="1200" dirty="0"/>
              <a:t>    set brief_level."10"</a:t>
            </a:r>
          </a:p>
          <a:p>
            <a:pPr marL="0" indent="0">
              <a:buNone/>
            </a:pPr>
            <a:r>
              <a:rPr lang="en-US" sz="1200" dirty="0"/>
              <a:t>end</a:t>
            </a:r>
          </a:p>
        </p:txBody>
      </p:sp>
      <p:sp>
        <p:nvSpPr>
          <p:cNvPr id="6" name="TextBox 5">
            <a:extLst>
              <a:ext uri="{FF2B5EF4-FFF2-40B4-BE49-F238E27FC236}">
                <a16:creationId xmlns:a16="http://schemas.microsoft.com/office/drawing/2014/main" id="{A92166EF-C25B-4317-92E1-01D5468F6F7B}"/>
              </a:ext>
            </a:extLst>
          </p:cNvPr>
          <p:cNvSpPr txBox="1"/>
          <p:nvPr/>
        </p:nvSpPr>
        <p:spPr>
          <a:xfrm>
            <a:off x="6469039" y="982639"/>
            <a:ext cx="1937982" cy="646331"/>
          </a:xfrm>
          <a:prstGeom prst="rect">
            <a:avLst/>
          </a:prstGeom>
          <a:noFill/>
          <a:ln>
            <a:solidFill>
              <a:schemeClr val="tx1"/>
            </a:solidFill>
          </a:ln>
        </p:spPr>
        <p:txBody>
          <a:bodyPr wrap="square" rtlCol="0">
            <a:spAutoFit/>
          </a:bodyPr>
          <a:lstStyle/>
          <a:p>
            <a:r>
              <a:rPr lang="en-US" dirty="0"/>
              <a:t>Part 5 of 6 - rule based on LDR</a:t>
            </a:r>
          </a:p>
        </p:txBody>
      </p:sp>
    </p:spTree>
    <p:extLst>
      <p:ext uri="{BB962C8B-B14F-4D97-AF65-F5344CB8AC3E}">
        <p14:creationId xmlns:p14="http://schemas.microsoft.com/office/powerpoint/2010/main" val="141025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6B49B4EA-CAD2-4DB2-BE0A-C3D8525B9A51}"/>
              </a:ext>
            </a:extLst>
          </p:cNvPr>
          <p:cNvSpPr>
            <a:spLocks noGrp="1"/>
          </p:cNvSpPr>
          <p:nvPr>
            <p:ph idx="1"/>
          </p:nvPr>
        </p:nvSpPr>
        <p:spPr>
          <a:xfrm>
            <a:off x="414044" y="752604"/>
            <a:ext cx="5672857" cy="3835370"/>
          </a:xfrm>
          <a:ln>
            <a:solidFill>
              <a:schemeClr val="tx1"/>
            </a:solidFill>
          </a:ln>
        </p:spPr>
        <p:txBody>
          <a:bodyPr>
            <a:noAutofit/>
          </a:bodyPr>
          <a:lstStyle/>
          <a:p>
            <a:pPr marL="0" indent="0">
              <a:buNone/>
            </a:pPr>
            <a:r>
              <a:rPr lang="en-US" sz="1200" dirty="0"/>
              <a:t>rule "set default"</a:t>
            </a:r>
          </a:p>
          <a:p>
            <a:pPr marL="0" indent="0">
              <a:buNone/>
            </a:pPr>
            <a:r>
              <a:rPr lang="en-US" sz="1200" dirty="0"/>
              <a:t>priority 1</a:t>
            </a:r>
          </a:p>
          <a:p>
            <a:pPr marL="0" indent="0">
              <a:buNone/>
            </a:pPr>
            <a:r>
              <a:rPr lang="en-US" sz="1200" dirty="0"/>
              <a:t>when</a:t>
            </a:r>
          </a:p>
          <a:p>
            <a:pPr marL="0" indent="0">
              <a:buNone/>
            </a:pPr>
            <a:r>
              <a:rPr lang="en-US" sz="1200" dirty="0"/>
              <a:t>	TRUE</a:t>
            </a:r>
          </a:p>
          <a:p>
            <a:pPr marL="0" indent="0">
              <a:buNone/>
            </a:pPr>
            <a:r>
              <a:rPr lang="en-US" sz="1200" dirty="0"/>
              <a:t>then</a:t>
            </a:r>
          </a:p>
          <a:p>
            <a:pPr marL="0" indent="0">
              <a:buNone/>
            </a:pPr>
            <a:r>
              <a:rPr lang="en-US" sz="1200" dirty="0"/>
              <a:t>	set brief_level."01"</a:t>
            </a:r>
          </a:p>
          <a:p>
            <a:pPr marL="0" indent="0">
              <a:buNone/>
            </a:pPr>
            <a:r>
              <a:rPr lang="en-US" sz="1200" dirty="0"/>
              <a:t>end</a:t>
            </a:r>
          </a:p>
        </p:txBody>
      </p:sp>
      <p:sp>
        <p:nvSpPr>
          <p:cNvPr id="6" name="TextBox 5">
            <a:extLst>
              <a:ext uri="{FF2B5EF4-FFF2-40B4-BE49-F238E27FC236}">
                <a16:creationId xmlns:a16="http://schemas.microsoft.com/office/drawing/2014/main" id="{A05FB0FF-0E81-4B1E-892A-F57D32E6182F}"/>
              </a:ext>
            </a:extLst>
          </p:cNvPr>
          <p:cNvSpPr txBox="1"/>
          <p:nvPr/>
        </p:nvSpPr>
        <p:spPr>
          <a:xfrm>
            <a:off x="6469039" y="982639"/>
            <a:ext cx="1937982" cy="646331"/>
          </a:xfrm>
          <a:prstGeom prst="rect">
            <a:avLst/>
          </a:prstGeom>
          <a:noFill/>
          <a:ln>
            <a:solidFill>
              <a:schemeClr val="tx1"/>
            </a:solidFill>
          </a:ln>
        </p:spPr>
        <p:txBody>
          <a:bodyPr wrap="square" rtlCol="0">
            <a:spAutoFit/>
          </a:bodyPr>
          <a:lstStyle/>
          <a:p>
            <a:r>
              <a:rPr lang="en-US" dirty="0"/>
              <a:t>Part 6 of 6 - rule based on LDR</a:t>
            </a:r>
          </a:p>
        </p:txBody>
      </p:sp>
      <p:sp>
        <p:nvSpPr>
          <p:cNvPr id="7" name="TextBox 6">
            <a:extLst>
              <a:ext uri="{FF2B5EF4-FFF2-40B4-BE49-F238E27FC236}">
                <a16:creationId xmlns:a16="http://schemas.microsoft.com/office/drawing/2014/main" id="{948C69C7-F412-49C2-8342-B84351590CDD}"/>
              </a:ext>
            </a:extLst>
          </p:cNvPr>
          <p:cNvSpPr txBox="1"/>
          <p:nvPr/>
        </p:nvSpPr>
        <p:spPr>
          <a:xfrm>
            <a:off x="4427984" y="2933768"/>
            <a:ext cx="2934268" cy="923330"/>
          </a:xfrm>
          <a:prstGeom prst="rect">
            <a:avLst/>
          </a:prstGeom>
          <a:solidFill>
            <a:schemeClr val="bg1"/>
          </a:solidFill>
          <a:ln>
            <a:solidFill>
              <a:schemeClr val="accent1"/>
            </a:solidFill>
          </a:ln>
        </p:spPr>
        <p:txBody>
          <a:bodyPr wrap="square" rtlCol="0">
            <a:spAutoFit/>
          </a:bodyPr>
          <a:lstStyle/>
          <a:p>
            <a:r>
              <a:rPr lang="en-US" dirty="0"/>
              <a:t>This is the “catch all” used when all other conditions are not met</a:t>
            </a:r>
          </a:p>
        </p:txBody>
      </p:sp>
      <p:cxnSp>
        <p:nvCxnSpPr>
          <p:cNvPr id="8" name="Straight Arrow Connector 7">
            <a:extLst>
              <a:ext uri="{FF2B5EF4-FFF2-40B4-BE49-F238E27FC236}">
                <a16:creationId xmlns:a16="http://schemas.microsoft.com/office/drawing/2014/main" id="{9F61C451-254F-43DE-B692-5AF36D6F0AE1}"/>
              </a:ext>
            </a:extLst>
          </p:cNvPr>
          <p:cNvCxnSpPr>
            <a:cxnSpLocks/>
            <a:stCxn id="7" idx="1"/>
          </p:cNvCxnSpPr>
          <p:nvPr/>
        </p:nvCxnSpPr>
        <p:spPr>
          <a:xfrm flipH="1" flipV="1">
            <a:off x="2555776" y="2283720"/>
            <a:ext cx="1872208" cy="11117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15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952522FD-A848-4874-8C17-281BF73D0936}"/>
              </a:ext>
            </a:extLst>
          </p:cNvPr>
          <p:cNvSpPr>
            <a:spLocks noGrp="1"/>
          </p:cNvSpPr>
          <p:nvPr>
            <p:ph idx="1"/>
          </p:nvPr>
        </p:nvSpPr>
        <p:spPr>
          <a:xfrm>
            <a:off x="827584" y="2682564"/>
            <a:ext cx="7392476" cy="1905410"/>
          </a:xfrm>
          <a:ln>
            <a:solidFill>
              <a:schemeClr val="tx1"/>
            </a:solidFill>
          </a:ln>
        </p:spPr>
        <p:txBody>
          <a:bodyPr>
            <a:noAutofit/>
          </a:bodyPr>
          <a:lstStyle/>
          <a:p>
            <a:pPr marL="0" indent="0">
              <a:buNone/>
            </a:pPr>
            <a:r>
              <a:rPr lang="en-US" sz="1100" dirty="0"/>
              <a:t>rule "Brief 10"</a:t>
            </a:r>
          </a:p>
          <a:p>
            <a:pPr marL="0" indent="0">
              <a:buNone/>
            </a:pPr>
            <a:r>
              <a:rPr lang="en-US" sz="1100" dirty="0"/>
              <a:t>when</a:t>
            </a:r>
          </a:p>
          <a:p>
            <a:pPr marL="0" indent="0">
              <a:buNone/>
            </a:pPr>
            <a:r>
              <a:rPr lang="en-US" sz="1100" dirty="0"/>
              <a:t>    ((</a:t>
            </a:r>
            <a:r>
              <a:rPr lang="en-US" sz="1100" dirty="0" err="1"/>
              <a:t>existsControl</a:t>
            </a:r>
            <a:r>
              <a:rPr lang="en-US" sz="1100" dirty="0"/>
              <a:t> "LDR.{17,1}.1") OR (</a:t>
            </a:r>
            <a:r>
              <a:rPr lang="en-US" sz="1100" dirty="0" err="1"/>
              <a:t>existsControl</a:t>
            </a:r>
            <a:r>
              <a:rPr lang="en-US" sz="1100" dirty="0"/>
              <a:t> "LDR.{17,1}.L") OR (</a:t>
            </a:r>
            <a:r>
              <a:rPr lang="en-US" sz="1100" dirty="0" err="1"/>
              <a:t>existsControl</a:t>
            </a:r>
            <a:r>
              <a:rPr lang="en-US" sz="1100" dirty="0"/>
              <a:t> "LDR.{17,1}.I") OR (</a:t>
            </a:r>
            <a:r>
              <a:rPr lang="en-US" sz="1100" dirty="0" err="1"/>
              <a:t>existsControl</a:t>
            </a:r>
            <a:r>
              <a:rPr lang="en-US" sz="1100" dirty="0"/>
              <a:t> "LDR.{17,1}. ") OR (</a:t>
            </a:r>
            <a:r>
              <a:rPr lang="en-US" sz="1100" dirty="0" err="1"/>
              <a:t>existsControl</a:t>
            </a:r>
            <a:r>
              <a:rPr lang="en-US" sz="1100" dirty="0"/>
              <a:t> "LDR.{17,1}.l") OR (</a:t>
            </a:r>
            <a:r>
              <a:rPr lang="en-US" sz="1100" dirty="0" err="1"/>
              <a:t>existsControl</a:t>
            </a:r>
            <a:r>
              <a:rPr lang="en-US" sz="1100" dirty="0"/>
              <a:t> "LDR.{17,1}.</a:t>
            </a:r>
            <a:r>
              <a:rPr lang="en-US" sz="1100" dirty="0" err="1"/>
              <a:t>i</a:t>
            </a:r>
            <a:r>
              <a:rPr lang="en-US" sz="1100" dirty="0"/>
              <a:t>"))</a:t>
            </a:r>
          </a:p>
          <a:p>
            <a:pPr marL="0" indent="0">
              <a:buNone/>
            </a:pPr>
            <a:r>
              <a:rPr lang="en-US" sz="1100" dirty="0"/>
              <a:t>then</a:t>
            </a:r>
          </a:p>
          <a:p>
            <a:pPr marL="0" indent="0">
              <a:buNone/>
            </a:pPr>
            <a:endParaRPr lang="en-US" sz="1100" dirty="0"/>
          </a:p>
          <a:p>
            <a:pPr marL="0" indent="0">
              <a:buNone/>
            </a:pPr>
            <a:r>
              <a:rPr lang="en-US" sz="1100" dirty="0"/>
              <a:t>    set brief_level."10"</a:t>
            </a:r>
          </a:p>
          <a:p>
            <a:pPr marL="0" indent="0">
              <a:buNone/>
            </a:pPr>
            <a:r>
              <a:rPr lang="en-US" sz="1100" dirty="0"/>
              <a:t>end</a:t>
            </a:r>
          </a:p>
        </p:txBody>
      </p:sp>
      <p:sp>
        <p:nvSpPr>
          <p:cNvPr id="6" name="Content Placeholder 5">
            <a:extLst>
              <a:ext uri="{FF2B5EF4-FFF2-40B4-BE49-F238E27FC236}">
                <a16:creationId xmlns:a16="http://schemas.microsoft.com/office/drawing/2014/main" id="{1F6FEB78-CBEA-468A-8B97-BED50BAC2C03}"/>
              </a:ext>
            </a:extLst>
          </p:cNvPr>
          <p:cNvSpPr txBox="1">
            <a:spLocks/>
          </p:cNvSpPr>
          <p:nvPr/>
        </p:nvSpPr>
        <p:spPr>
          <a:xfrm>
            <a:off x="391394" y="555526"/>
            <a:ext cx="8282085" cy="31398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This part of the rule states for example that if LDR pos. 17 is one of the following then the level should be “10”: </a:t>
            </a:r>
          </a:p>
          <a:p>
            <a:pPr lvl="1"/>
            <a:r>
              <a:rPr lang="en-US" sz="1400" dirty="0"/>
              <a:t>1</a:t>
            </a:r>
          </a:p>
          <a:p>
            <a:pPr lvl="1"/>
            <a:r>
              <a:rPr lang="en-US" sz="1400" dirty="0"/>
              <a:t>L</a:t>
            </a:r>
          </a:p>
          <a:p>
            <a:pPr lvl="1"/>
            <a:r>
              <a:rPr lang="en-US" sz="1400" dirty="0"/>
              <a:t>I (pipe)</a:t>
            </a:r>
          </a:p>
          <a:p>
            <a:pPr lvl="1"/>
            <a:r>
              <a:rPr lang="en-US" sz="1400" dirty="0"/>
              <a:t>Blank</a:t>
            </a:r>
          </a:p>
          <a:p>
            <a:pPr lvl="1"/>
            <a:r>
              <a:rPr lang="en-US" sz="1400" dirty="0"/>
              <a:t>l (lowercase L)</a:t>
            </a:r>
          </a:p>
          <a:p>
            <a:pPr lvl="1"/>
            <a:r>
              <a:rPr lang="en-US" sz="1400" dirty="0" err="1"/>
              <a:t>i</a:t>
            </a:r>
            <a:endParaRPr lang="en-US" sz="1600" dirty="0"/>
          </a:p>
        </p:txBody>
      </p:sp>
    </p:spTree>
    <p:extLst>
      <p:ext uri="{BB962C8B-B14F-4D97-AF65-F5344CB8AC3E}">
        <p14:creationId xmlns:p14="http://schemas.microsoft.com/office/powerpoint/2010/main" val="285726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13F5CC9D-AF6E-41F8-90DE-745D1755825B}"/>
              </a:ext>
            </a:extLst>
          </p:cNvPr>
          <p:cNvSpPr>
            <a:spLocks noGrp="1"/>
          </p:cNvSpPr>
          <p:nvPr>
            <p:ph idx="1"/>
          </p:nvPr>
        </p:nvSpPr>
        <p:spPr>
          <a:xfrm>
            <a:off x="875762" y="1440457"/>
            <a:ext cx="7392476" cy="3422756"/>
          </a:xfrm>
          <a:ln>
            <a:solidFill>
              <a:schemeClr val="tx1"/>
            </a:solidFill>
          </a:ln>
        </p:spPr>
        <p:txBody>
          <a:bodyPr>
            <a:noAutofit/>
          </a:bodyPr>
          <a:lstStyle/>
          <a:p>
            <a:pPr marL="0" indent="0">
              <a:buNone/>
            </a:pPr>
            <a:r>
              <a:rPr lang="en-US" sz="1200" dirty="0"/>
              <a:t>rule "Brief 08"</a:t>
            </a:r>
          </a:p>
          <a:p>
            <a:pPr marL="0" indent="0">
              <a:buNone/>
            </a:pPr>
            <a:r>
              <a:rPr lang="en-US" sz="1200" dirty="0"/>
              <a:t>when</a:t>
            </a:r>
          </a:p>
          <a:p>
            <a:pPr marL="0" indent="0">
              <a:buNone/>
            </a:pPr>
            <a:r>
              <a:rPr lang="en-US" sz="1200" dirty="0"/>
              <a:t>         (</a:t>
            </a:r>
            <a:r>
              <a:rPr lang="en-US" sz="1200" dirty="0" err="1"/>
              <a:t>existsControl</a:t>
            </a:r>
            <a:r>
              <a:rPr lang="en-US" sz="1200" dirty="0"/>
              <a:t> "LDR.{17,1}.8")</a:t>
            </a:r>
          </a:p>
          <a:p>
            <a:pPr marL="0" indent="0">
              <a:buNone/>
            </a:pPr>
            <a:r>
              <a:rPr lang="en-US" sz="1200" dirty="0"/>
              <a:t>then</a:t>
            </a:r>
          </a:p>
          <a:p>
            <a:pPr marL="0" indent="0">
              <a:buNone/>
            </a:pPr>
            <a:r>
              <a:rPr lang="en-US" sz="1200" dirty="0"/>
              <a:t>          set brief_level."08"</a:t>
            </a:r>
          </a:p>
          <a:p>
            <a:pPr marL="0" indent="0">
              <a:buNone/>
            </a:pPr>
            <a:r>
              <a:rPr lang="en-US" sz="1200" dirty="0"/>
              <a:t>end</a:t>
            </a:r>
          </a:p>
          <a:p>
            <a:pPr marL="0" indent="0">
              <a:buNone/>
            </a:pPr>
            <a:endParaRPr lang="en-US" sz="1200" dirty="0"/>
          </a:p>
          <a:p>
            <a:pPr marL="0" indent="0">
              <a:buNone/>
            </a:pPr>
            <a:r>
              <a:rPr lang="en-US" sz="1200" dirty="0"/>
              <a:t>rule "Brief 09"</a:t>
            </a:r>
          </a:p>
          <a:p>
            <a:pPr marL="0" indent="0">
              <a:buNone/>
            </a:pPr>
            <a:r>
              <a:rPr lang="en-US" sz="1200" dirty="0"/>
              <a:t>when</a:t>
            </a:r>
          </a:p>
          <a:p>
            <a:pPr marL="0" indent="0">
              <a:buNone/>
            </a:pPr>
            <a:r>
              <a:rPr lang="en-US" sz="1200" dirty="0"/>
              <a:t>         (</a:t>
            </a:r>
            <a:r>
              <a:rPr lang="en-US" sz="1200" dirty="0" err="1"/>
              <a:t>existsControl</a:t>
            </a:r>
            <a:r>
              <a:rPr lang="en-US" sz="1200" dirty="0"/>
              <a:t> "LDR.{17,1}.4")</a:t>
            </a:r>
          </a:p>
          <a:p>
            <a:pPr marL="0" indent="0">
              <a:buNone/>
            </a:pPr>
            <a:r>
              <a:rPr lang="en-US" sz="1200" dirty="0"/>
              <a:t>then</a:t>
            </a:r>
          </a:p>
          <a:p>
            <a:pPr marL="0" indent="0">
              <a:buNone/>
            </a:pPr>
            <a:r>
              <a:rPr lang="en-US" sz="1200" dirty="0"/>
              <a:t>          set brief_level."09"</a:t>
            </a:r>
          </a:p>
          <a:p>
            <a:pPr marL="0" indent="0">
              <a:buNone/>
            </a:pPr>
            <a:r>
              <a:rPr lang="en-US" sz="1200" dirty="0"/>
              <a:t>end</a:t>
            </a:r>
          </a:p>
        </p:txBody>
      </p:sp>
      <p:sp>
        <p:nvSpPr>
          <p:cNvPr id="6" name="Content Placeholder 5">
            <a:extLst>
              <a:ext uri="{FF2B5EF4-FFF2-40B4-BE49-F238E27FC236}">
                <a16:creationId xmlns:a16="http://schemas.microsoft.com/office/drawing/2014/main" id="{783135D2-A2B8-43DC-80AA-433E0A0EA1D4}"/>
              </a:ext>
            </a:extLst>
          </p:cNvPr>
          <p:cNvSpPr txBox="1">
            <a:spLocks/>
          </p:cNvSpPr>
          <p:nvPr/>
        </p:nvSpPr>
        <p:spPr>
          <a:xfrm>
            <a:off x="395536" y="627534"/>
            <a:ext cx="8282085" cy="84512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This part of the rule states for example that </a:t>
            </a:r>
          </a:p>
          <a:p>
            <a:pPr lvl="1"/>
            <a:r>
              <a:rPr lang="en-US" sz="1600" dirty="0"/>
              <a:t>if LDR pos. 17 is 4 then the record is level 9</a:t>
            </a:r>
          </a:p>
          <a:p>
            <a:pPr lvl="1"/>
            <a:r>
              <a:rPr lang="en-US" sz="1600" dirty="0"/>
              <a:t>if LDR pos. 17 is 8 then the record is level 8</a:t>
            </a:r>
          </a:p>
          <a:p>
            <a:endParaRPr lang="en-US" sz="1800" dirty="0"/>
          </a:p>
        </p:txBody>
      </p:sp>
    </p:spTree>
    <p:extLst>
      <p:ext uri="{BB962C8B-B14F-4D97-AF65-F5344CB8AC3E}">
        <p14:creationId xmlns:p14="http://schemas.microsoft.com/office/powerpoint/2010/main" val="283503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sp>
        <p:nvSpPr>
          <p:cNvPr id="4" name="Content Placeholder 5">
            <a:extLst>
              <a:ext uri="{FF2B5EF4-FFF2-40B4-BE49-F238E27FC236}">
                <a16:creationId xmlns:a16="http://schemas.microsoft.com/office/drawing/2014/main" id="{87451E19-F4FD-4D4F-8058-1DB9DC23B340}"/>
              </a:ext>
            </a:extLst>
          </p:cNvPr>
          <p:cNvSpPr>
            <a:spLocks noGrp="1"/>
          </p:cNvSpPr>
          <p:nvPr>
            <p:ph idx="1"/>
          </p:nvPr>
        </p:nvSpPr>
        <p:spPr>
          <a:xfrm>
            <a:off x="911766" y="2433626"/>
            <a:ext cx="7392476" cy="2010332"/>
          </a:xfrm>
          <a:ln>
            <a:solidFill>
              <a:schemeClr val="tx1"/>
            </a:solidFill>
          </a:ln>
        </p:spPr>
        <p:txBody>
          <a:bodyPr>
            <a:noAutofit/>
          </a:bodyPr>
          <a:lstStyle/>
          <a:p>
            <a:pPr marL="0" indent="0">
              <a:buNone/>
            </a:pPr>
            <a:r>
              <a:rPr lang="en-US" sz="1600" dirty="0"/>
              <a:t>rule "set default"</a:t>
            </a:r>
          </a:p>
          <a:p>
            <a:pPr marL="0" indent="0">
              <a:buNone/>
            </a:pPr>
            <a:r>
              <a:rPr lang="en-US" sz="1600" dirty="0"/>
              <a:t>when</a:t>
            </a:r>
          </a:p>
          <a:p>
            <a:pPr marL="0" indent="0">
              <a:buNone/>
            </a:pPr>
            <a:r>
              <a:rPr lang="en-US" sz="1600" dirty="0"/>
              <a:t>	TRUE</a:t>
            </a:r>
          </a:p>
          <a:p>
            <a:pPr marL="0" indent="0">
              <a:buNone/>
            </a:pPr>
            <a:r>
              <a:rPr lang="en-US" sz="1600" dirty="0"/>
              <a:t>then</a:t>
            </a:r>
          </a:p>
          <a:p>
            <a:pPr marL="0" indent="0">
              <a:buNone/>
            </a:pPr>
            <a:r>
              <a:rPr lang="en-US" sz="1600" dirty="0"/>
              <a:t>	set brief_level."01"</a:t>
            </a:r>
          </a:p>
          <a:p>
            <a:pPr marL="0" indent="0">
              <a:buNone/>
            </a:pPr>
            <a:r>
              <a:rPr lang="en-US" sz="1600" dirty="0"/>
              <a:t>end</a:t>
            </a:r>
          </a:p>
        </p:txBody>
      </p:sp>
      <p:sp>
        <p:nvSpPr>
          <p:cNvPr id="6" name="Content Placeholder 5">
            <a:extLst>
              <a:ext uri="{FF2B5EF4-FFF2-40B4-BE49-F238E27FC236}">
                <a16:creationId xmlns:a16="http://schemas.microsoft.com/office/drawing/2014/main" id="{04C0F628-8396-4912-AD0F-B25E6F0DB74B}"/>
              </a:ext>
            </a:extLst>
          </p:cNvPr>
          <p:cNvSpPr txBox="1">
            <a:spLocks/>
          </p:cNvSpPr>
          <p:nvPr/>
        </p:nvSpPr>
        <p:spPr>
          <a:xfrm>
            <a:off x="414044" y="752604"/>
            <a:ext cx="8282085" cy="15811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This part of the rule appears at the very bottom (which means it occurs first) and states that the level is 01.</a:t>
            </a:r>
          </a:p>
          <a:p>
            <a:r>
              <a:rPr lang="en-US" sz="2400" dirty="0"/>
              <a:t>That means that it “starts at” 01 in the rule and unless it meets the conditions of another part of the rule then it will stay at 01</a:t>
            </a:r>
          </a:p>
        </p:txBody>
      </p:sp>
    </p:spTree>
    <p:extLst>
      <p:ext uri="{BB962C8B-B14F-4D97-AF65-F5344CB8AC3E}">
        <p14:creationId xmlns:p14="http://schemas.microsoft.com/office/powerpoint/2010/main" val="262483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pic>
        <p:nvPicPr>
          <p:cNvPr id="4" name="Picture 3">
            <a:extLst>
              <a:ext uri="{FF2B5EF4-FFF2-40B4-BE49-F238E27FC236}">
                <a16:creationId xmlns:a16="http://schemas.microsoft.com/office/drawing/2014/main" id="{E519328E-B896-4A3C-83C9-F3B9493C40D9}"/>
              </a:ext>
            </a:extLst>
          </p:cNvPr>
          <p:cNvPicPr>
            <a:picLocks noChangeAspect="1"/>
          </p:cNvPicPr>
          <p:nvPr/>
        </p:nvPicPr>
        <p:blipFill>
          <a:blip r:embed="rId2"/>
          <a:stretch>
            <a:fillRect/>
          </a:stretch>
        </p:blipFill>
        <p:spPr>
          <a:xfrm>
            <a:off x="1403648" y="1140220"/>
            <a:ext cx="6077478" cy="2285423"/>
          </a:xfrm>
          <a:prstGeom prst="rect">
            <a:avLst/>
          </a:prstGeom>
          <a:ln>
            <a:solidFill>
              <a:schemeClr val="tx1"/>
            </a:solidFill>
          </a:ln>
        </p:spPr>
      </p:pic>
      <p:sp>
        <p:nvSpPr>
          <p:cNvPr id="6" name="Content Placeholder 5">
            <a:extLst>
              <a:ext uri="{FF2B5EF4-FFF2-40B4-BE49-F238E27FC236}">
                <a16:creationId xmlns:a16="http://schemas.microsoft.com/office/drawing/2014/main" id="{B19EE5EB-4035-402A-B8E0-46142F1AF491}"/>
              </a:ext>
            </a:extLst>
          </p:cNvPr>
          <p:cNvSpPr>
            <a:spLocks noGrp="1"/>
          </p:cNvSpPr>
          <p:nvPr>
            <p:ph idx="1"/>
          </p:nvPr>
        </p:nvSpPr>
        <p:spPr>
          <a:xfrm>
            <a:off x="395536" y="698530"/>
            <a:ext cx="8282085" cy="779997"/>
          </a:xfrm>
        </p:spPr>
        <p:txBody>
          <a:bodyPr>
            <a:normAutofit/>
          </a:bodyPr>
          <a:lstStyle/>
          <a:p>
            <a:r>
              <a:rPr lang="en-US" sz="1400" dirty="0"/>
              <a:t>For example this record has a pipe in position 17 of the LDR.  We test the rule and the level is 10</a:t>
            </a:r>
          </a:p>
          <a:p>
            <a:endParaRPr lang="en-US" sz="1400" dirty="0"/>
          </a:p>
        </p:txBody>
      </p:sp>
      <p:sp>
        <p:nvSpPr>
          <p:cNvPr id="7" name="Slide Number Placeholder 1">
            <a:extLst>
              <a:ext uri="{FF2B5EF4-FFF2-40B4-BE49-F238E27FC236}">
                <a16:creationId xmlns:a16="http://schemas.microsoft.com/office/drawing/2014/main" id="{CBC70653-32E8-435D-8D28-2394F0AD2E71}"/>
              </a:ext>
            </a:extLst>
          </p:cNvPr>
          <p:cNvSpPr txBox="1">
            <a:spLocks/>
          </p:cNvSpPr>
          <p:nvPr/>
        </p:nvSpPr>
        <p:spPr>
          <a:xfrm>
            <a:off x="4039458" y="6543600"/>
            <a:ext cx="1068202" cy="36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25</a:t>
            </a:fld>
            <a:endParaRPr lang="en-US" dirty="0"/>
          </a:p>
        </p:txBody>
      </p:sp>
      <p:sp>
        <p:nvSpPr>
          <p:cNvPr id="8" name="Rectangle 7">
            <a:extLst>
              <a:ext uri="{FF2B5EF4-FFF2-40B4-BE49-F238E27FC236}">
                <a16:creationId xmlns:a16="http://schemas.microsoft.com/office/drawing/2014/main" id="{AC44F1B7-4961-4FA7-B206-ADE011CE652C}"/>
              </a:ext>
            </a:extLst>
          </p:cNvPr>
          <p:cNvSpPr/>
          <p:nvPr/>
        </p:nvSpPr>
        <p:spPr>
          <a:xfrm>
            <a:off x="1763688" y="2201880"/>
            <a:ext cx="1130307"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4D6FAF-824C-48D0-B70C-A22587C47638}"/>
              </a:ext>
            </a:extLst>
          </p:cNvPr>
          <p:cNvSpPr/>
          <p:nvPr/>
        </p:nvSpPr>
        <p:spPr>
          <a:xfrm>
            <a:off x="6769186" y="3066274"/>
            <a:ext cx="873458"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0FC2487-36E5-4D64-8BC2-CB11FE760128}"/>
              </a:ext>
            </a:extLst>
          </p:cNvPr>
          <p:cNvCxnSpPr/>
          <p:nvPr/>
        </p:nvCxnSpPr>
        <p:spPr>
          <a:xfrm flipH="1">
            <a:off x="3347864" y="1050838"/>
            <a:ext cx="327546" cy="4253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5">
            <a:extLst>
              <a:ext uri="{FF2B5EF4-FFF2-40B4-BE49-F238E27FC236}">
                <a16:creationId xmlns:a16="http://schemas.microsoft.com/office/drawing/2014/main" id="{37ED2B17-0E8C-45CA-8C07-6757FC89AFD5}"/>
              </a:ext>
            </a:extLst>
          </p:cNvPr>
          <p:cNvSpPr txBox="1">
            <a:spLocks/>
          </p:cNvSpPr>
          <p:nvPr/>
        </p:nvSpPr>
        <p:spPr>
          <a:xfrm>
            <a:off x="746149" y="3474153"/>
            <a:ext cx="7392476" cy="138293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rule "Brief 10"</a:t>
            </a:r>
          </a:p>
          <a:p>
            <a:pPr marL="0" indent="0">
              <a:buFont typeface="Arial" panose="020B0604020202020204" pitchFamily="34" charset="0"/>
              <a:buNone/>
            </a:pPr>
            <a:r>
              <a:rPr lang="en-US" sz="1200" dirty="0"/>
              <a:t>when</a:t>
            </a:r>
          </a:p>
          <a:p>
            <a:pPr marL="0" indent="0">
              <a:buFont typeface="Arial" panose="020B0604020202020204" pitchFamily="34" charset="0"/>
              <a:buNone/>
            </a:pPr>
            <a:r>
              <a:rPr lang="en-US" sz="1200" dirty="0"/>
              <a:t>    ((</a:t>
            </a:r>
            <a:r>
              <a:rPr lang="en-US" sz="1200" dirty="0" err="1"/>
              <a:t>existsControl</a:t>
            </a:r>
            <a:r>
              <a:rPr lang="en-US" sz="1200" dirty="0"/>
              <a:t> "LDR.{17,1}.1") OR (</a:t>
            </a:r>
            <a:r>
              <a:rPr lang="en-US" sz="1200" dirty="0" err="1"/>
              <a:t>existsControl</a:t>
            </a:r>
            <a:r>
              <a:rPr lang="en-US" sz="1200" dirty="0"/>
              <a:t> "LDR.{17,1}.L") OR (</a:t>
            </a:r>
            <a:r>
              <a:rPr lang="en-US" sz="1200" dirty="0" err="1"/>
              <a:t>existsControl</a:t>
            </a:r>
            <a:r>
              <a:rPr lang="en-US" sz="1200" dirty="0"/>
              <a:t> "LDR.{17,1}.I") OR (</a:t>
            </a:r>
            <a:r>
              <a:rPr lang="en-US" sz="1200" dirty="0" err="1"/>
              <a:t>existsControl</a:t>
            </a:r>
            <a:r>
              <a:rPr lang="en-US" sz="1200" dirty="0"/>
              <a:t> "LDR.{17,1}. ") OR (</a:t>
            </a:r>
            <a:r>
              <a:rPr lang="en-US" sz="1200" dirty="0" err="1"/>
              <a:t>existsControl</a:t>
            </a:r>
            <a:r>
              <a:rPr lang="en-US" sz="1200" dirty="0"/>
              <a:t> "LDR.{17,1}.l") OR (</a:t>
            </a:r>
            <a:r>
              <a:rPr lang="en-US" sz="1200" dirty="0" err="1"/>
              <a:t>existsControl</a:t>
            </a:r>
            <a:r>
              <a:rPr lang="en-US" sz="1200" dirty="0"/>
              <a:t> "LDR.{17,1}.</a:t>
            </a:r>
            <a:r>
              <a:rPr lang="en-US" sz="1200" dirty="0" err="1"/>
              <a:t>i</a:t>
            </a:r>
            <a:r>
              <a:rPr lang="en-US" sz="1200" dirty="0"/>
              <a:t>"))</a:t>
            </a:r>
          </a:p>
          <a:p>
            <a:pPr marL="0" indent="0">
              <a:buFont typeface="Arial" panose="020B0604020202020204" pitchFamily="34" charset="0"/>
              <a:buNone/>
            </a:pPr>
            <a:r>
              <a:rPr lang="en-US" sz="1200" dirty="0"/>
              <a:t>then</a:t>
            </a:r>
          </a:p>
          <a:p>
            <a:pPr marL="0" indent="0">
              <a:buFont typeface="Arial" panose="020B0604020202020204" pitchFamily="34" charset="0"/>
              <a:buNone/>
            </a:pPr>
            <a:r>
              <a:rPr lang="en-US" sz="1200" dirty="0"/>
              <a:t>    set brief_level."10"</a:t>
            </a:r>
          </a:p>
          <a:p>
            <a:pPr marL="0" indent="0">
              <a:buFont typeface="Arial" panose="020B0604020202020204" pitchFamily="34" charset="0"/>
              <a:buNone/>
            </a:pPr>
            <a:r>
              <a:rPr lang="en-US" sz="1200" dirty="0"/>
              <a:t>end</a:t>
            </a:r>
          </a:p>
        </p:txBody>
      </p:sp>
    </p:spTree>
    <p:extLst>
      <p:ext uri="{BB962C8B-B14F-4D97-AF65-F5344CB8AC3E}">
        <p14:creationId xmlns:p14="http://schemas.microsoft.com/office/powerpoint/2010/main" val="455674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pic>
        <p:nvPicPr>
          <p:cNvPr id="4" name="Picture 3">
            <a:extLst>
              <a:ext uri="{FF2B5EF4-FFF2-40B4-BE49-F238E27FC236}">
                <a16:creationId xmlns:a16="http://schemas.microsoft.com/office/drawing/2014/main" id="{661B3025-832D-4C49-8B73-26532832EA54}"/>
              </a:ext>
            </a:extLst>
          </p:cNvPr>
          <p:cNvPicPr>
            <a:picLocks noChangeAspect="1"/>
          </p:cNvPicPr>
          <p:nvPr/>
        </p:nvPicPr>
        <p:blipFill>
          <a:blip r:embed="rId2"/>
          <a:stretch>
            <a:fillRect/>
          </a:stretch>
        </p:blipFill>
        <p:spPr>
          <a:xfrm>
            <a:off x="1776375" y="1251726"/>
            <a:ext cx="5454767" cy="1944857"/>
          </a:xfrm>
          <a:prstGeom prst="rect">
            <a:avLst/>
          </a:prstGeom>
          <a:ln>
            <a:solidFill>
              <a:schemeClr val="tx1"/>
            </a:solidFill>
          </a:ln>
        </p:spPr>
      </p:pic>
      <p:sp>
        <p:nvSpPr>
          <p:cNvPr id="6" name="Content Placeholder 5">
            <a:extLst>
              <a:ext uri="{FF2B5EF4-FFF2-40B4-BE49-F238E27FC236}">
                <a16:creationId xmlns:a16="http://schemas.microsoft.com/office/drawing/2014/main" id="{E774A7AF-230A-489C-8E64-631E65091C0C}"/>
              </a:ext>
            </a:extLst>
          </p:cNvPr>
          <p:cNvSpPr>
            <a:spLocks noGrp="1"/>
          </p:cNvSpPr>
          <p:nvPr>
            <p:ph idx="1"/>
          </p:nvPr>
        </p:nvSpPr>
        <p:spPr>
          <a:xfrm>
            <a:off x="414044" y="752604"/>
            <a:ext cx="8282085" cy="779997"/>
          </a:xfrm>
        </p:spPr>
        <p:txBody>
          <a:bodyPr>
            <a:normAutofit/>
          </a:bodyPr>
          <a:lstStyle/>
          <a:p>
            <a:r>
              <a:rPr lang="en-US" sz="1800" dirty="0"/>
              <a:t>If the record has a “4” in position 17 of the LDR then the level is 09</a:t>
            </a:r>
          </a:p>
          <a:p>
            <a:endParaRPr lang="en-US" sz="1800" dirty="0"/>
          </a:p>
        </p:txBody>
      </p:sp>
      <p:sp>
        <p:nvSpPr>
          <p:cNvPr id="7" name="Rectangle 6">
            <a:extLst>
              <a:ext uri="{FF2B5EF4-FFF2-40B4-BE49-F238E27FC236}">
                <a16:creationId xmlns:a16="http://schemas.microsoft.com/office/drawing/2014/main" id="{01D2939A-DC62-4FEC-B151-A80CFFDD2D73}"/>
              </a:ext>
            </a:extLst>
          </p:cNvPr>
          <p:cNvSpPr/>
          <p:nvPr/>
        </p:nvSpPr>
        <p:spPr>
          <a:xfrm>
            <a:off x="2051720" y="2278225"/>
            <a:ext cx="1130307"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0B0A82-6512-4BF0-A4C2-3FC336E4C7B4}"/>
              </a:ext>
            </a:extLst>
          </p:cNvPr>
          <p:cNvSpPr/>
          <p:nvPr/>
        </p:nvSpPr>
        <p:spPr>
          <a:xfrm>
            <a:off x="6516216" y="2938976"/>
            <a:ext cx="873458"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09453CA-9FAB-4B25-B3C3-709B18D58D80}"/>
              </a:ext>
            </a:extLst>
          </p:cNvPr>
          <p:cNvCxnSpPr>
            <a:cxnSpLocks/>
          </p:cNvCxnSpPr>
          <p:nvPr/>
        </p:nvCxnSpPr>
        <p:spPr>
          <a:xfrm flipH="1" flipV="1">
            <a:off x="3491880" y="1637425"/>
            <a:ext cx="288032" cy="382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AC36C1A8-16AA-4B92-B610-434A3F320ADE}"/>
              </a:ext>
            </a:extLst>
          </p:cNvPr>
          <p:cNvSpPr txBox="1">
            <a:spLocks/>
          </p:cNvSpPr>
          <p:nvPr/>
        </p:nvSpPr>
        <p:spPr>
          <a:xfrm>
            <a:off x="755576" y="3426242"/>
            <a:ext cx="7392476" cy="120459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rule "Brief 09"</a:t>
            </a:r>
          </a:p>
          <a:p>
            <a:pPr marL="0" indent="0">
              <a:buFont typeface="Arial" panose="020B0604020202020204" pitchFamily="34" charset="0"/>
              <a:buNone/>
            </a:pPr>
            <a:r>
              <a:rPr lang="en-US" sz="1200" dirty="0"/>
              <a:t>when</a:t>
            </a:r>
          </a:p>
          <a:p>
            <a:pPr marL="0" indent="0">
              <a:buFont typeface="Arial" panose="020B0604020202020204" pitchFamily="34" charset="0"/>
              <a:buNone/>
            </a:pPr>
            <a:r>
              <a:rPr lang="en-US" sz="1200" dirty="0"/>
              <a:t>         (</a:t>
            </a:r>
            <a:r>
              <a:rPr lang="en-US" sz="1200" dirty="0" err="1"/>
              <a:t>existsControl</a:t>
            </a:r>
            <a:r>
              <a:rPr lang="en-US" sz="1200" dirty="0"/>
              <a:t> "LDR.{17,1}.4")</a:t>
            </a:r>
          </a:p>
          <a:p>
            <a:pPr marL="0" indent="0">
              <a:buFont typeface="Arial" panose="020B0604020202020204" pitchFamily="34" charset="0"/>
              <a:buNone/>
            </a:pPr>
            <a:r>
              <a:rPr lang="en-US" sz="1200" dirty="0"/>
              <a:t>then</a:t>
            </a:r>
          </a:p>
          <a:p>
            <a:pPr marL="0" indent="0">
              <a:buFont typeface="Arial" panose="020B0604020202020204" pitchFamily="34" charset="0"/>
              <a:buNone/>
            </a:pPr>
            <a:r>
              <a:rPr lang="en-US" sz="1200" dirty="0"/>
              <a:t>          set brief_level."09"</a:t>
            </a:r>
          </a:p>
          <a:p>
            <a:pPr marL="0" indent="0">
              <a:buFont typeface="Arial" panose="020B0604020202020204" pitchFamily="34" charset="0"/>
              <a:buNone/>
            </a:pPr>
            <a:r>
              <a:rPr lang="en-US" sz="1200" dirty="0"/>
              <a:t>end</a:t>
            </a:r>
          </a:p>
        </p:txBody>
      </p:sp>
    </p:spTree>
    <p:extLst>
      <p:ext uri="{BB962C8B-B14F-4D97-AF65-F5344CB8AC3E}">
        <p14:creationId xmlns:p14="http://schemas.microsoft.com/office/powerpoint/2010/main" val="3169951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pic>
        <p:nvPicPr>
          <p:cNvPr id="4" name="Picture 3">
            <a:extLst>
              <a:ext uri="{FF2B5EF4-FFF2-40B4-BE49-F238E27FC236}">
                <a16:creationId xmlns:a16="http://schemas.microsoft.com/office/drawing/2014/main" id="{C35AB615-1391-47F6-A300-197D00EB606A}"/>
              </a:ext>
            </a:extLst>
          </p:cNvPr>
          <p:cNvPicPr>
            <a:picLocks noChangeAspect="1"/>
          </p:cNvPicPr>
          <p:nvPr/>
        </p:nvPicPr>
        <p:blipFill>
          <a:blip r:embed="rId2"/>
          <a:stretch>
            <a:fillRect/>
          </a:stretch>
        </p:blipFill>
        <p:spPr>
          <a:xfrm>
            <a:off x="1561104" y="1142602"/>
            <a:ext cx="6384952" cy="2303770"/>
          </a:xfrm>
          <a:prstGeom prst="rect">
            <a:avLst/>
          </a:prstGeom>
        </p:spPr>
      </p:pic>
      <p:sp>
        <p:nvSpPr>
          <p:cNvPr id="6" name="Content Placeholder 5">
            <a:extLst>
              <a:ext uri="{FF2B5EF4-FFF2-40B4-BE49-F238E27FC236}">
                <a16:creationId xmlns:a16="http://schemas.microsoft.com/office/drawing/2014/main" id="{9DF8C3B0-A4A8-4EB5-9D32-41A6082F9890}"/>
              </a:ext>
            </a:extLst>
          </p:cNvPr>
          <p:cNvSpPr>
            <a:spLocks noGrp="1"/>
          </p:cNvSpPr>
          <p:nvPr>
            <p:ph idx="1"/>
          </p:nvPr>
        </p:nvSpPr>
        <p:spPr>
          <a:xfrm>
            <a:off x="414044" y="752604"/>
            <a:ext cx="8282085" cy="779997"/>
          </a:xfrm>
        </p:spPr>
        <p:txBody>
          <a:bodyPr>
            <a:normAutofit/>
          </a:bodyPr>
          <a:lstStyle/>
          <a:p>
            <a:r>
              <a:rPr lang="en-US" sz="1800" dirty="0"/>
              <a:t>If the record has a “8” in position 17 of the LDR then the level is 08</a:t>
            </a:r>
          </a:p>
          <a:p>
            <a:endParaRPr lang="en-US" sz="1800" dirty="0"/>
          </a:p>
        </p:txBody>
      </p:sp>
      <p:sp>
        <p:nvSpPr>
          <p:cNvPr id="7" name="Rectangle 6">
            <a:extLst>
              <a:ext uri="{FF2B5EF4-FFF2-40B4-BE49-F238E27FC236}">
                <a16:creationId xmlns:a16="http://schemas.microsoft.com/office/drawing/2014/main" id="{43D0AC03-7000-459E-9541-BB2FE4632454}"/>
              </a:ext>
            </a:extLst>
          </p:cNvPr>
          <p:cNvSpPr/>
          <p:nvPr/>
        </p:nvSpPr>
        <p:spPr>
          <a:xfrm>
            <a:off x="1907704" y="2286748"/>
            <a:ext cx="1130307"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BB7D55F1-0211-402A-9269-94E860840CF1}"/>
              </a:ext>
            </a:extLst>
          </p:cNvPr>
          <p:cNvSpPr/>
          <p:nvPr/>
        </p:nvSpPr>
        <p:spPr>
          <a:xfrm>
            <a:off x="7057690" y="3087003"/>
            <a:ext cx="873458"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a:extLst>
              <a:ext uri="{FF2B5EF4-FFF2-40B4-BE49-F238E27FC236}">
                <a16:creationId xmlns:a16="http://schemas.microsoft.com/office/drawing/2014/main" id="{096C1440-5958-45B4-8D1B-97C6184CB848}"/>
              </a:ext>
            </a:extLst>
          </p:cNvPr>
          <p:cNvCxnSpPr>
            <a:cxnSpLocks/>
          </p:cNvCxnSpPr>
          <p:nvPr/>
        </p:nvCxnSpPr>
        <p:spPr>
          <a:xfrm flipH="1" flipV="1">
            <a:off x="3563888" y="1588233"/>
            <a:ext cx="648072" cy="3643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675AA228-A2D4-4141-B1A5-D856AB794D16}"/>
              </a:ext>
            </a:extLst>
          </p:cNvPr>
          <p:cNvSpPr txBox="1">
            <a:spLocks/>
          </p:cNvSpPr>
          <p:nvPr/>
        </p:nvSpPr>
        <p:spPr>
          <a:xfrm>
            <a:off x="1057342" y="3651870"/>
            <a:ext cx="7392476" cy="1160169"/>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t>rule "Brief 08"</a:t>
            </a:r>
          </a:p>
          <a:p>
            <a:pPr marL="0" indent="0">
              <a:buFont typeface="Arial" panose="020B0604020202020204" pitchFamily="34" charset="0"/>
              <a:buNone/>
            </a:pPr>
            <a:r>
              <a:rPr lang="en-US" sz="1200" dirty="0"/>
              <a:t>when</a:t>
            </a:r>
          </a:p>
          <a:p>
            <a:pPr marL="0" indent="0">
              <a:buFont typeface="Arial" panose="020B0604020202020204" pitchFamily="34" charset="0"/>
              <a:buNone/>
            </a:pPr>
            <a:r>
              <a:rPr lang="en-US" sz="1200" dirty="0"/>
              <a:t>         (</a:t>
            </a:r>
            <a:r>
              <a:rPr lang="en-US" sz="1200" dirty="0" err="1"/>
              <a:t>existsControl</a:t>
            </a:r>
            <a:r>
              <a:rPr lang="en-US" sz="1200" dirty="0"/>
              <a:t> "LDR.{17,1}.8")</a:t>
            </a:r>
          </a:p>
          <a:p>
            <a:pPr marL="0" indent="0">
              <a:buFont typeface="Arial" panose="020B0604020202020204" pitchFamily="34" charset="0"/>
              <a:buNone/>
            </a:pPr>
            <a:r>
              <a:rPr lang="en-US" sz="1200" dirty="0"/>
              <a:t>then</a:t>
            </a:r>
          </a:p>
          <a:p>
            <a:pPr marL="0" indent="0">
              <a:buFont typeface="Arial" panose="020B0604020202020204" pitchFamily="34" charset="0"/>
              <a:buNone/>
            </a:pPr>
            <a:r>
              <a:rPr lang="en-US" sz="1200" dirty="0"/>
              <a:t>          set brief_level."08"</a:t>
            </a:r>
          </a:p>
          <a:p>
            <a:pPr marL="0" indent="0">
              <a:buFont typeface="Arial" panose="020B0604020202020204" pitchFamily="34" charset="0"/>
              <a:buNone/>
            </a:pPr>
            <a:r>
              <a:rPr lang="en-US" sz="1200" dirty="0"/>
              <a:t>end</a:t>
            </a:r>
          </a:p>
        </p:txBody>
      </p:sp>
    </p:spTree>
    <p:extLst>
      <p:ext uri="{BB962C8B-B14F-4D97-AF65-F5344CB8AC3E}">
        <p14:creationId xmlns:p14="http://schemas.microsoft.com/office/powerpoint/2010/main" val="25057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Sample brief level rules explained - “</a:t>
            </a:r>
            <a:r>
              <a:rPr lang="en-US" dirty="0" err="1"/>
              <a:t>BriefBasedOnLDR</a:t>
            </a:r>
            <a:r>
              <a:rPr lang="en-US" dirty="0"/>
              <a:t>”</a:t>
            </a:r>
          </a:p>
        </p:txBody>
      </p:sp>
      <p:pic>
        <p:nvPicPr>
          <p:cNvPr id="12" name="Picture 11">
            <a:extLst>
              <a:ext uri="{FF2B5EF4-FFF2-40B4-BE49-F238E27FC236}">
                <a16:creationId xmlns:a16="http://schemas.microsoft.com/office/drawing/2014/main" id="{97A70D2B-2894-454D-992F-0E5B8D997FFA}"/>
              </a:ext>
            </a:extLst>
          </p:cNvPr>
          <p:cNvPicPr>
            <a:picLocks noChangeAspect="1"/>
          </p:cNvPicPr>
          <p:nvPr/>
        </p:nvPicPr>
        <p:blipFill>
          <a:blip r:embed="rId2"/>
          <a:stretch>
            <a:fillRect/>
          </a:stretch>
        </p:blipFill>
        <p:spPr>
          <a:xfrm>
            <a:off x="600202" y="1831735"/>
            <a:ext cx="8034111" cy="2838450"/>
          </a:xfrm>
          <a:prstGeom prst="rect">
            <a:avLst/>
          </a:prstGeom>
          <a:ln>
            <a:solidFill>
              <a:schemeClr val="tx1"/>
            </a:solidFill>
          </a:ln>
        </p:spPr>
      </p:pic>
      <p:sp>
        <p:nvSpPr>
          <p:cNvPr id="13" name="Content Placeholder 5">
            <a:extLst>
              <a:ext uri="{FF2B5EF4-FFF2-40B4-BE49-F238E27FC236}">
                <a16:creationId xmlns:a16="http://schemas.microsoft.com/office/drawing/2014/main" id="{18EE300F-178D-44F3-BF75-3C08D36EF73D}"/>
              </a:ext>
            </a:extLst>
          </p:cNvPr>
          <p:cNvSpPr>
            <a:spLocks noGrp="1"/>
          </p:cNvSpPr>
          <p:nvPr>
            <p:ph idx="1"/>
          </p:nvPr>
        </p:nvSpPr>
        <p:spPr>
          <a:xfrm>
            <a:off x="414044" y="752604"/>
            <a:ext cx="8406428" cy="1799527"/>
          </a:xfrm>
        </p:spPr>
        <p:txBody>
          <a:bodyPr>
            <a:normAutofit/>
          </a:bodyPr>
          <a:lstStyle/>
          <a:p>
            <a:r>
              <a:rPr lang="en-US" sz="1800" dirty="0"/>
              <a:t>If the record has a “&amp;” in position 17 of the LDR then the level is 01.</a:t>
            </a:r>
          </a:p>
          <a:p>
            <a:r>
              <a:rPr lang="en-US" sz="1800" dirty="0"/>
              <a:t>The reason this happens is because the first thing the rule does it set the level to 01, and then the “&amp;” was not defined anywhere else in the rule so the level stayed at 01.</a:t>
            </a:r>
          </a:p>
          <a:p>
            <a:endParaRPr lang="en-US" sz="1800" dirty="0"/>
          </a:p>
        </p:txBody>
      </p:sp>
      <p:sp>
        <p:nvSpPr>
          <p:cNvPr id="14" name="Rectangle 13">
            <a:extLst>
              <a:ext uri="{FF2B5EF4-FFF2-40B4-BE49-F238E27FC236}">
                <a16:creationId xmlns:a16="http://schemas.microsoft.com/office/drawing/2014/main" id="{F6D4BCFC-4E30-4641-85C1-9405997470F0}"/>
              </a:ext>
            </a:extLst>
          </p:cNvPr>
          <p:cNvSpPr/>
          <p:nvPr/>
        </p:nvSpPr>
        <p:spPr>
          <a:xfrm>
            <a:off x="1187624" y="3300032"/>
            <a:ext cx="1147277"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6" name="Straight Arrow Connector 15">
            <a:extLst>
              <a:ext uri="{FF2B5EF4-FFF2-40B4-BE49-F238E27FC236}">
                <a16:creationId xmlns:a16="http://schemas.microsoft.com/office/drawing/2014/main" id="{6CC5AD28-5F3B-432E-A6D0-696FB5A0A663}"/>
              </a:ext>
            </a:extLst>
          </p:cNvPr>
          <p:cNvCxnSpPr>
            <a:cxnSpLocks/>
          </p:cNvCxnSpPr>
          <p:nvPr/>
        </p:nvCxnSpPr>
        <p:spPr>
          <a:xfrm flipH="1" flipV="1">
            <a:off x="3179929" y="2410386"/>
            <a:ext cx="383959" cy="4365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688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pic>
        <p:nvPicPr>
          <p:cNvPr id="4" name="Picture 3">
            <a:extLst>
              <a:ext uri="{FF2B5EF4-FFF2-40B4-BE49-F238E27FC236}">
                <a16:creationId xmlns:a16="http://schemas.microsoft.com/office/drawing/2014/main" id="{BA99BCFB-0F57-4CF5-A540-9AB3FF2EA779}"/>
              </a:ext>
            </a:extLst>
          </p:cNvPr>
          <p:cNvPicPr>
            <a:picLocks noChangeAspect="1"/>
          </p:cNvPicPr>
          <p:nvPr/>
        </p:nvPicPr>
        <p:blipFill>
          <a:blip r:embed="rId2"/>
          <a:stretch>
            <a:fillRect/>
          </a:stretch>
        </p:blipFill>
        <p:spPr>
          <a:xfrm>
            <a:off x="611560" y="2221528"/>
            <a:ext cx="7201905" cy="1943371"/>
          </a:xfrm>
          <a:prstGeom prst="rect">
            <a:avLst/>
          </a:prstGeom>
          <a:ln>
            <a:solidFill>
              <a:schemeClr val="accent1"/>
            </a:solidFill>
          </a:ln>
        </p:spPr>
      </p:pic>
      <p:sp>
        <p:nvSpPr>
          <p:cNvPr id="6" name="Content Placeholder 5">
            <a:extLst>
              <a:ext uri="{FF2B5EF4-FFF2-40B4-BE49-F238E27FC236}">
                <a16:creationId xmlns:a16="http://schemas.microsoft.com/office/drawing/2014/main" id="{A87F532C-E615-4D99-8550-8C6B771A634E}"/>
              </a:ext>
            </a:extLst>
          </p:cNvPr>
          <p:cNvSpPr>
            <a:spLocks noGrp="1"/>
          </p:cNvSpPr>
          <p:nvPr>
            <p:ph idx="1"/>
          </p:nvPr>
        </p:nvSpPr>
        <p:spPr>
          <a:xfrm>
            <a:off x="414044" y="752604"/>
            <a:ext cx="8282085" cy="1362799"/>
          </a:xfrm>
        </p:spPr>
        <p:txBody>
          <a:bodyPr>
            <a:normAutofit/>
          </a:bodyPr>
          <a:lstStyle/>
          <a:p>
            <a:r>
              <a:rPr lang="en-US" dirty="0"/>
              <a:t>Now the institution changes the rule it is using to be “EXL – Brief Based On Record Content”</a:t>
            </a:r>
          </a:p>
          <a:p>
            <a:endParaRPr lang="en-US" dirty="0"/>
          </a:p>
        </p:txBody>
      </p:sp>
      <p:sp>
        <p:nvSpPr>
          <p:cNvPr id="7" name="Rectangle 6">
            <a:extLst>
              <a:ext uri="{FF2B5EF4-FFF2-40B4-BE49-F238E27FC236}">
                <a16:creationId xmlns:a16="http://schemas.microsoft.com/office/drawing/2014/main" id="{46D309D6-9613-4424-B7B0-7883303BED0F}"/>
              </a:ext>
            </a:extLst>
          </p:cNvPr>
          <p:cNvSpPr/>
          <p:nvPr/>
        </p:nvSpPr>
        <p:spPr>
          <a:xfrm>
            <a:off x="827584" y="3656117"/>
            <a:ext cx="4498028" cy="483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9941CE-FD71-4B99-BA54-903DCEABC34E}"/>
              </a:ext>
            </a:extLst>
          </p:cNvPr>
          <p:cNvSpPr/>
          <p:nvPr/>
        </p:nvSpPr>
        <p:spPr>
          <a:xfrm>
            <a:off x="6372200" y="3278913"/>
            <a:ext cx="996288" cy="3772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20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7" name="Content Placeholder 5">
            <a:extLst>
              <a:ext uri="{FF2B5EF4-FFF2-40B4-BE49-F238E27FC236}">
                <a16:creationId xmlns:a16="http://schemas.microsoft.com/office/drawing/2014/main" id="{5F847B4D-31AA-48C3-A5B9-DADEC9A2A2E9}"/>
              </a:ext>
            </a:extLst>
          </p:cNvPr>
          <p:cNvSpPr>
            <a:spLocks noGrp="1"/>
          </p:cNvSpPr>
          <p:nvPr>
            <p:ph idx="1"/>
          </p:nvPr>
        </p:nvSpPr>
        <p:spPr>
          <a:xfrm>
            <a:off x="414044" y="752605"/>
            <a:ext cx="8282085" cy="3619345"/>
          </a:xfrm>
        </p:spPr>
        <p:txBody>
          <a:bodyPr>
            <a:normAutofit/>
          </a:bodyPr>
          <a:lstStyle/>
          <a:p>
            <a:r>
              <a:rPr lang="en-US" sz="2000" dirty="0"/>
              <a:t>Via the “brief level rules” it is possible to define up to ten levels of briefness for bibliographic records.</a:t>
            </a:r>
          </a:p>
          <a:p>
            <a:r>
              <a:rPr lang="en-US" sz="2000" dirty="0"/>
              <a:t>This may be useful for various activities such as determining </a:t>
            </a:r>
            <a:br>
              <a:rPr lang="en-US" sz="2000" dirty="0"/>
            </a:br>
            <a:endParaRPr lang="en-US" sz="2000" dirty="0"/>
          </a:p>
          <a:p>
            <a:pPr marL="514350" indent="-514350">
              <a:buFont typeface="+mj-lt"/>
              <a:buAutoNum type="arabicPeriod"/>
            </a:pPr>
            <a:r>
              <a:rPr lang="en-US" sz="2000" dirty="0"/>
              <a:t>Which bibliographic records should and should not get merged / overlaid during import</a:t>
            </a:r>
          </a:p>
          <a:p>
            <a:pPr marL="514350" indent="-514350">
              <a:buFont typeface="+mj-lt"/>
              <a:buAutoNum type="arabicPeriod"/>
            </a:pPr>
            <a:r>
              <a:rPr lang="en-US" sz="2000" dirty="0"/>
              <a:t>What level of briefness should be considered “brief” for the purposes of an alert during POL creation</a:t>
            </a:r>
          </a:p>
          <a:p>
            <a:pPr marL="514350" indent="-514350">
              <a:buFont typeface="+mj-lt"/>
              <a:buAutoNum type="arabicPeriod"/>
            </a:pPr>
            <a:r>
              <a:rPr lang="en-US" sz="2000" dirty="0"/>
              <a:t>Which bibliographic records should be “flagged” as needing additional enrichment.</a:t>
            </a:r>
          </a:p>
        </p:txBody>
      </p:sp>
    </p:spTree>
    <p:extLst>
      <p:ext uri="{BB962C8B-B14F-4D97-AF65-F5344CB8AC3E}">
        <p14:creationId xmlns:p14="http://schemas.microsoft.com/office/powerpoint/2010/main" val="3458908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F7DD069E-4432-4154-B0B8-0F0B39442DF3}"/>
              </a:ext>
            </a:extLst>
          </p:cNvPr>
          <p:cNvSpPr>
            <a:spLocks noGrp="1"/>
          </p:cNvSpPr>
          <p:nvPr>
            <p:ph idx="1"/>
          </p:nvPr>
        </p:nvSpPr>
        <p:spPr>
          <a:xfrm>
            <a:off x="467544" y="646479"/>
            <a:ext cx="5672857" cy="4165560"/>
          </a:xfrm>
          <a:ln>
            <a:solidFill>
              <a:schemeClr val="tx1"/>
            </a:solidFill>
          </a:ln>
        </p:spPr>
        <p:txBody>
          <a:bodyPr>
            <a:noAutofit/>
          </a:bodyPr>
          <a:lstStyle/>
          <a:p>
            <a:pPr marL="0" indent="0">
              <a:buNone/>
            </a:pPr>
            <a:r>
              <a:rPr lang="en-US" sz="1200" dirty="0"/>
              <a:t>rule "Brief 01"</a:t>
            </a:r>
          </a:p>
          <a:p>
            <a:pPr marL="0" indent="0">
              <a:buNone/>
            </a:pPr>
            <a:r>
              <a:rPr lang="en-US" sz="1200" dirty="0"/>
              <a:t>when</a:t>
            </a:r>
          </a:p>
          <a:p>
            <a:pPr marL="0" indent="0">
              <a:buNone/>
            </a:pPr>
            <a:r>
              <a:rPr lang="en-US" sz="1200" dirty="0"/>
              <a:t>    not exists "245.a.*"</a:t>
            </a:r>
          </a:p>
          <a:p>
            <a:pPr marL="0" indent="0">
              <a:buNone/>
            </a:pPr>
            <a:r>
              <a:rPr lang="en-US" sz="1200" dirty="0"/>
              <a:t>then</a:t>
            </a:r>
          </a:p>
          <a:p>
            <a:pPr marL="0" indent="0">
              <a:buNone/>
            </a:pPr>
            <a:r>
              <a:rPr lang="en-US" sz="1200" dirty="0"/>
              <a:t>    set brief_level."01"</a:t>
            </a:r>
          </a:p>
          <a:p>
            <a:pPr marL="0" indent="0">
              <a:buNone/>
            </a:pPr>
            <a:r>
              <a:rPr lang="en-US" sz="1200" dirty="0"/>
              <a:t>end</a:t>
            </a:r>
          </a:p>
          <a:p>
            <a:pPr marL="0" indent="0">
              <a:buNone/>
            </a:pPr>
            <a:endParaRPr lang="en-US" sz="1200" dirty="0"/>
          </a:p>
          <a:p>
            <a:pPr marL="0" indent="0">
              <a:buNone/>
            </a:pPr>
            <a:r>
              <a:rPr lang="en-US" sz="1200" dirty="0"/>
              <a:t>rule "Brief 02"</a:t>
            </a:r>
          </a:p>
          <a:p>
            <a:pPr marL="0" indent="0">
              <a:buNone/>
            </a:pPr>
            <a:r>
              <a:rPr lang="en-US" sz="1200" dirty="0"/>
              <a:t>when</a:t>
            </a:r>
          </a:p>
          <a:p>
            <a:pPr marL="0" indent="0">
              <a:buNone/>
            </a:pPr>
            <a:r>
              <a:rPr lang="en-US" sz="1200" dirty="0"/>
              <a:t>    not exists "050.a.*" AND not exists "082.a.*"</a:t>
            </a:r>
          </a:p>
          <a:p>
            <a:pPr marL="0" indent="0">
              <a:buNone/>
            </a:pPr>
            <a:r>
              <a:rPr lang="en-US" sz="1200" dirty="0"/>
              <a:t>then</a:t>
            </a:r>
          </a:p>
          <a:p>
            <a:pPr marL="0" indent="0">
              <a:buNone/>
            </a:pPr>
            <a:r>
              <a:rPr lang="en-US" sz="1200" dirty="0"/>
              <a:t>    set brief_level."02"</a:t>
            </a:r>
          </a:p>
          <a:p>
            <a:pPr marL="0" indent="0">
              <a:buNone/>
            </a:pPr>
            <a:r>
              <a:rPr lang="en-US" sz="1200" dirty="0"/>
              <a:t>end</a:t>
            </a:r>
          </a:p>
        </p:txBody>
      </p:sp>
      <p:sp>
        <p:nvSpPr>
          <p:cNvPr id="6" name="TextBox 5">
            <a:extLst>
              <a:ext uri="{FF2B5EF4-FFF2-40B4-BE49-F238E27FC236}">
                <a16:creationId xmlns:a16="http://schemas.microsoft.com/office/drawing/2014/main" id="{48481F70-DC6B-4073-BC22-DC779F26D2D5}"/>
              </a:ext>
            </a:extLst>
          </p:cNvPr>
          <p:cNvSpPr txBox="1"/>
          <p:nvPr/>
        </p:nvSpPr>
        <p:spPr>
          <a:xfrm>
            <a:off x="6469039" y="982639"/>
            <a:ext cx="1937982" cy="1200329"/>
          </a:xfrm>
          <a:prstGeom prst="rect">
            <a:avLst/>
          </a:prstGeom>
          <a:noFill/>
          <a:ln>
            <a:solidFill>
              <a:schemeClr val="tx1"/>
            </a:solidFill>
          </a:ln>
        </p:spPr>
        <p:txBody>
          <a:bodyPr wrap="square" rtlCol="0">
            <a:spAutoFit/>
          </a:bodyPr>
          <a:lstStyle/>
          <a:p>
            <a:r>
              <a:rPr lang="en-US" dirty="0"/>
              <a:t>Part 1 of 4 - rule based on fields present and not present</a:t>
            </a:r>
          </a:p>
        </p:txBody>
      </p:sp>
    </p:spTree>
    <p:extLst>
      <p:ext uri="{BB962C8B-B14F-4D97-AF65-F5344CB8AC3E}">
        <p14:creationId xmlns:p14="http://schemas.microsoft.com/office/powerpoint/2010/main" val="2173228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F7DD069E-4432-4154-B0B8-0F0B39442DF3}"/>
              </a:ext>
            </a:extLst>
          </p:cNvPr>
          <p:cNvSpPr>
            <a:spLocks noGrp="1"/>
          </p:cNvSpPr>
          <p:nvPr>
            <p:ph idx="1"/>
          </p:nvPr>
        </p:nvSpPr>
        <p:spPr>
          <a:xfrm>
            <a:off x="414044" y="752604"/>
            <a:ext cx="5672857" cy="3475330"/>
          </a:xfrm>
          <a:ln>
            <a:solidFill>
              <a:schemeClr val="tx1"/>
            </a:solidFill>
          </a:ln>
        </p:spPr>
        <p:txBody>
          <a:bodyPr>
            <a:noAutofit/>
          </a:bodyPr>
          <a:lstStyle/>
          <a:p>
            <a:pPr marL="0" indent="0">
              <a:buNone/>
            </a:pPr>
            <a:r>
              <a:rPr lang="en-US" sz="1200" dirty="0"/>
              <a:t>rule "Brief 03"</a:t>
            </a:r>
          </a:p>
          <a:p>
            <a:pPr marL="0" indent="0">
              <a:buNone/>
            </a:pPr>
            <a:r>
              <a:rPr lang="en-US" sz="1200" dirty="0"/>
              <a:t>when</a:t>
            </a:r>
          </a:p>
          <a:p>
            <a:pPr marL="0" indent="0">
              <a:buNone/>
            </a:pPr>
            <a:r>
              <a:rPr lang="en-US" sz="1200" dirty="0"/>
              <a:t>    not exists "020.a.*" AND not exists "022.a.*"</a:t>
            </a:r>
          </a:p>
          <a:p>
            <a:pPr marL="0" indent="0">
              <a:buNone/>
            </a:pPr>
            <a:r>
              <a:rPr lang="en-US" sz="1200" dirty="0"/>
              <a:t>then</a:t>
            </a:r>
          </a:p>
          <a:p>
            <a:pPr marL="0" indent="0">
              <a:buNone/>
            </a:pPr>
            <a:r>
              <a:rPr lang="en-US" sz="1200" dirty="0"/>
              <a:t>    set brief_level."03"</a:t>
            </a:r>
          </a:p>
          <a:p>
            <a:pPr marL="0" indent="0">
              <a:buNone/>
            </a:pPr>
            <a:r>
              <a:rPr lang="en-US" sz="1200" dirty="0"/>
              <a:t>End</a:t>
            </a:r>
          </a:p>
          <a:p>
            <a:pPr marL="0" indent="0">
              <a:buNone/>
            </a:pPr>
            <a:endParaRPr lang="en-US" sz="1200" dirty="0"/>
          </a:p>
          <a:p>
            <a:pPr marL="0" indent="0">
              <a:buNone/>
            </a:pPr>
            <a:r>
              <a:rPr lang="en-US" sz="1200" dirty="0"/>
              <a:t>rule "Brief 04"</a:t>
            </a:r>
          </a:p>
          <a:p>
            <a:pPr marL="0" indent="0">
              <a:buNone/>
            </a:pPr>
            <a:r>
              <a:rPr lang="en-US" sz="1200" dirty="0"/>
              <a:t>when</a:t>
            </a:r>
          </a:p>
          <a:p>
            <a:pPr marL="0" indent="0">
              <a:buNone/>
            </a:pPr>
            <a:r>
              <a:rPr lang="en-US" sz="1200" dirty="0"/>
              <a:t>    not exists "6**.a.*"</a:t>
            </a:r>
          </a:p>
          <a:p>
            <a:pPr marL="0" indent="0">
              <a:buNone/>
            </a:pPr>
            <a:r>
              <a:rPr lang="en-US" sz="1200" dirty="0"/>
              <a:t>then</a:t>
            </a:r>
          </a:p>
          <a:p>
            <a:pPr marL="0" indent="0">
              <a:buNone/>
            </a:pPr>
            <a:r>
              <a:rPr lang="en-US" sz="1200" dirty="0"/>
              <a:t>    set brief_level."04"</a:t>
            </a:r>
          </a:p>
          <a:p>
            <a:pPr marL="0" indent="0">
              <a:buNone/>
            </a:pPr>
            <a:r>
              <a:rPr lang="en-US" sz="1200" dirty="0"/>
              <a:t>end</a:t>
            </a:r>
          </a:p>
          <a:p>
            <a:pPr marL="0" indent="0">
              <a:buNone/>
            </a:pPr>
            <a:endParaRPr lang="en-US" sz="1200" dirty="0"/>
          </a:p>
        </p:txBody>
      </p:sp>
      <p:sp>
        <p:nvSpPr>
          <p:cNvPr id="7" name="TextBox 6">
            <a:extLst>
              <a:ext uri="{FF2B5EF4-FFF2-40B4-BE49-F238E27FC236}">
                <a16:creationId xmlns:a16="http://schemas.microsoft.com/office/drawing/2014/main" id="{37D43DAD-F468-45D8-B62B-72CA071460C4}"/>
              </a:ext>
            </a:extLst>
          </p:cNvPr>
          <p:cNvSpPr txBox="1"/>
          <p:nvPr/>
        </p:nvSpPr>
        <p:spPr>
          <a:xfrm>
            <a:off x="6469039" y="982639"/>
            <a:ext cx="1937982" cy="1200329"/>
          </a:xfrm>
          <a:prstGeom prst="rect">
            <a:avLst/>
          </a:prstGeom>
          <a:noFill/>
          <a:ln>
            <a:solidFill>
              <a:schemeClr val="tx1"/>
            </a:solidFill>
          </a:ln>
        </p:spPr>
        <p:txBody>
          <a:bodyPr wrap="square" rtlCol="0">
            <a:spAutoFit/>
          </a:bodyPr>
          <a:lstStyle/>
          <a:p>
            <a:r>
              <a:rPr lang="en-US" dirty="0"/>
              <a:t>Part 2 of 4 - rule based on fields present and not present</a:t>
            </a:r>
          </a:p>
        </p:txBody>
      </p:sp>
    </p:spTree>
    <p:extLst>
      <p:ext uri="{BB962C8B-B14F-4D97-AF65-F5344CB8AC3E}">
        <p14:creationId xmlns:p14="http://schemas.microsoft.com/office/powerpoint/2010/main" val="2409374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D6BDA050-5328-480E-AC46-12E212F1E615}"/>
              </a:ext>
            </a:extLst>
          </p:cNvPr>
          <p:cNvSpPr>
            <a:spLocks noGrp="1"/>
          </p:cNvSpPr>
          <p:nvPr>
            <p:ph idx="1"/>
          </p:nvPr>
        </p:nvSpPr>
        <p:spPr>
          <a:xfrm>
            <a:off x="414044" y="752604"/>
            <a:ext cx="5672857" cy="3475330"/>
          </a:xfrm>
          <a:ln>
            <a:solidFill>
              <a:schemeClr val="tx1"/>
            </a:solidFill>
          </a:ln>
        </p:spPr>
        <p:txBody>
          <a:bodyPr>
            <a:noAutofit/>
          </a:bodyPr>
          <a:lstStyle/>
          <a:p>
            <a:pPr marL="0" indent="0">
              <a:buNone/>
            </a:pPr>
            <a:r>
              <a:rPr lang="en-US" sz="1200" dirty="0"/>
              <a:t>rule "Brief 05"</a:t>
            </a:r>
          </a:p>
          <a:p>
            <a:pPr marL="0" indent="0">
              <a:buNone/>
            </a:pPr>
            <a:r>
              <a:rPr lang="en-US" sz="1200" dirty="0"/>
              <a:t>when</a:t>
            </a:r>
          </a:p>
          <a:p>
            <a:pPr marL="0" indent="0">
              <a:buNone/>
            </a:pPr>
            <a:r>
              <a:rPr lang="en-US" sz="1200" dirty="0"/>
              <a:t>    </a:t>
            </a:r>
            <a:r>
              <a:rPr lang="en-US" sz="1200" dirty="0" err="1"/>
              <a:t>existsControl</a:t>
            </a:r>
            <a:r>
              <a:rPr lang="en-US" sz="1200" dirty="0"/>
              <a:t> "008.{35,3}.   "</a:t>
            </a:r>
          </a:p>
          <a:p>
            <a:pPr marL="0" indent="0">
              <a:buNone/>
            </a:pPr>
            <a:r>
              <a:rPr lang="en-US" sz="1200" dirty="0"/>
              <a:t>then</a:t>
            </a:r>
          </a:p>
          <a:p>
            <a:pPr marL="0" indent="0">
              <a:buNone/>
            </a:pPr>
            <a:r>
              <a:rPr lang="en-US" sz="1200" dirty="0"/>
              <a:t>    set brief_level."05"</a:t>
            </a:r>
          </a:p>
          <a:p>
            <a:pPr marL="0" indent="0">
              <a:buNone/>
            </a:pPr>
            <a:r>
              <a:rPr lang="en-US" sz="1200" dirty="0"/>
              <a:t>end</a:t>
            </a:r>
          </a:p>
          <a:p>
            <a:pPr marL="0" indent="0">
              <a:buNone/>
            </a:pPr>
            <a:endParaRPr lang="en-US" sz="1200" dirty="0"/>
          </a:p>
          <a:p>
            <a:pPr marL="0" indent="0">
              <a:buNone/>
            </a:pPr>
            <a:r>
              <a:rPr lang="en-US" sz="1200" dirty="0"/>
              <a:t>rule "Brief 06"</a:t>
            </a:r>
          </a:p>
          <a:p>
            <a:pPr marL="0" indent="0">
              <a:buNone/>
            </a:pPr>
            <a:r>
              <a:rPr lang="en-US" sz="1200" dirty="0"/>
              <a:t>when</a:t>
            </a:r>
          </a:p>
          <a:p>
            <a:pPr marL="0" indent="0">
              <a:buNone/>
            </a:pPr>
            <a:r>
              <a:rPr lang="en-US" sz="1200" dirty="0"/>
              <a:t>    </a:t>
            </a:r>
            <a:r>
              <a:rPr lang="en-US" sz="1200" dirty="0" err="1"/>
              <a:t>existsControl</a:t>
            </a:r>
            <a:r>
              <a:rPr lang="en-US" sz="1200" dirty="0"/>
              <a:t> "008.{7,4}.    "</a:t>
            </a:r>
          </a:p>
          <a:p>
            <a:pPr marL="0" indent="0">
              <a:buNone/>
            </a:pPr>
            <a:r>
              <a:rPr lang="en-US" sz="1200" dirty="0"/>
              <a:t>then</a:t>
            </a:r>
          </a:p>
          <a:p>
            <a:pPr marL="0" indent="0">
              <a:buNone/>
            </a:pPr>
            <a:r>
              <a:rPr lang="en-US" sz="1200" dirty="0"/>
              <a:t>    set brief_level."06"</a:t>
            </a:r>
          </a:p>
          <a:p>
            <a:pPr marL="0" indent="0">
              <a:buNone/>
            </a:pPr>
            <a:r>
              <a:rPr lang="en-US" sz="1200" dirty="0"/>
              <a:t>end</a:t>
            </a:r>
          </a:p>
          <a:p>
            <a:pPr marL="0" indent="0">
              <a:buNone/>
            </a:pPr>
            <a:endParaRPr lang="en-US" sz="1200" dirty="0"/>
          </a:p>
        </p:txBody>
      </p:sp>
      <p:sp>
        <p:nvSpPr>
          <p:cNvPr id="7" name="TextBox 6">
            <a:extLst>
              <a:ext uri="{FF2B5EF4-FFF2-40B4-BE49-F238E27FC236}">
                <a16:creationId xmlns:a16="http://schemas.microsoft.com/office/drawing/2014/main" id="{DD857236-A630-4249-940A-838E49110A86}"/>
              </a:ext>
            </a:extLst>
          </p:cNvPr>
          <p:cNvSpPr txBox="1"/>
          <p:nvPr/>
        </p:nvSpPr>
        <p:spPr>
          <a:xfrm>
            <a:off x="6469039" y="982639"/>
            <a:ext cx="1937982" cy="1200329"/>
          </a:xfrm>
          <a:prstGeom prst="rect">
            <a:avLst/>
          </a:prstGeom>
          <a:noFill/>
          <a:ln>
            <a:solidFill>
              <a:schemeClr val="tx1"/>
            </a:solidFill>
          </a:ln>
        </p:spPr>
        <p:txBody>
          <a:bodyPr wrap="square" rtlCol="0">
            <a:spAutoFit/>
          </a:bodyPr>
          <a:lstStyle/>
          <a:p>
            <a:r>
              <a:rPr lang="en-US" dirty="0"/>
              <a:t>Part 3 of 4 - rule based on fields present and not present</a:t>
            </a:r>
          </a:p>
        </p:txBody>
      </p:sp>
    </p:spTree>
    <p:extLst>
      <p:ext uri="{BB962C8B-B14F-4D97-AF65-F5344CB8AC3E}">
        <p14:creationId xmlns:p14="http://schemas.microsoft.com/office/powerpoint/2010/main" val="16503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534391A1-2888-4352-85AB-5C94486308CE}"/>
              </a:ext>
            </a:extLst>
          </p:cNvPr>
          <p:cNvSpPr>
            <a:spLocks noGrp="1"/>
          </p:cNvSpPr>
          <p:nvPr>
            <p:ph idx="1"/>
          </p:nvPr>
        </p:nvSpPr>
        <p:spPr>
          <a:xfrm>
            <a:off x="395536" y="771550"/>
            <a:ext cx="5672857" cy="3600400"/>
          </a:xfrm>
          <a:ln>
            <a:solidFill>
              <a:schemeClr val="tx1"/>
            </a:solidFill>
          </a:ln>
        </p:spPr>
        <p:txBody>
          <a:bodyPr>
            <a:noAutofit/>
          </a:bodyPr>
          <a:lstStyle/>
          <a:p>
            <a:pPr marL="0" indent="0">
              <a:buNone/>
            </a:pPr>
            <a:r>
              <a:rPr lang="en-US" sz="1200" dirty="0"/>
              <a:t>rule "Brief 07"</a:t>
            </a:r>
          </a:p>
          <a:p>
            <a:pPr marL="0" indent="0">
              <a:buNone/>
            </a:pPr>
            <a:r>
              <a:rPr lang="en-US" sz="1200" dirty="0"/>
              <a:t>when</a:t>
            </a:r>
          </a:p>
          <a:p>
            <a:pPr marL="0" indent="0">
              <a:buNone/>
            </a:pPr>
            <a:r>
              <a:rPr lang="en-US" sz="1200" dirty="0"/>
              <a:t>    not exists "260.a.*" AND not exists "264.a.*"</a:t>
            </a:r>
          </a:p>
          <a:p>
            <a:pPr marL="0" indent="0">
              <a:buNone/>
            </a:pPr>
            <a:r>
              <a:rPr lang="en-US" sz="1200" dirty="0"/>
              <a:t>then</a:t>
            </a:r>
          </a:p>
          <a:p>
            <a:pPr marL="0" indent="0">
              <a:buNone/>
            </a:pPr>
            <a:r>
              <a:rPr lang="en-US" sz="1200" dirty="0"/>
              <a:t>    set brief_level."07"</a:t>
            </a:r>
          </a:p>
          <a:p>
            <a:pPr marL="0" indent="0">
              <a:buNone/>
            </a:pPr>
            <a:r>
              <a:rPr lang="en-US" sz="1200" dirty="0"/>
              <a:t>end</a:t>
            </a:r>
          </a:p>
          <a:p>
            <a:pPr marL="0" indent="0">
              <a:buNone/>
            </a:pPr>
            <a:endParaRPr lang="en-US" sz="1200" dirty="0"/>
          </a:p>
          <a:p>
            <a:pPr marL="0" indent="0">
              <a:buNone/>
            </a:pPr>
            <a:r>
              <a:rPr lang="en-US" sz="1200" dirty="0"/>
              <a:t>rule "set default"</a:t>
            </a:r>
          </a:p>
          <a:p>
            <a:pPr marL="0" indent="0">
              <a:buNone/>
            </a:pPr>
            <a:r>
              <a:rPr lang="en-US" sz="1200" dirty="0"/>
              <a:t>when</a:t>
            </a:r>
          </a:p>
          <a:p>
            <a:pPr marL="0" indent="0">
              <a:buNone/>
            </a:pPr>
            <a:r>
              <a:rPr lang="en-US" sz="1200" dirty="0"/>
              <a:t>	TRUE</a:t>
            </a:r>
          </a:p>
          <a:p>
            <a:pPr marL="0" indent="0">
              <a:buNone/>
            </a:pPr>
            <a:r>
              <a:rPr lang="en-US" sz="1200" dirty="0"/>
              <a:t>then</a:t>
            </a:r>
          </a:p>
          <a:p>
            <a:pPr marL="0" indent="0">
              <a:buNone/>
            </a:pPr>
            <a:r>
              <a:rPr lang="en-US" sz="1200" dirty="0"/>
              <a:t>	set brief_level."10"</a:t>
            </a:r>
          </a:p>
          <a:p>
            <a:pPr marL="0" indent="0">
              <a:buNone/>
            </a:pPr>
            <a:r>
              <a:rPr lang="en-US" sz="1200" dirty="0"/>
              <a:t>end</a:t>
            </a:r>
          </a:p>
        </p:txBody>
      </p:sp>
      <p:sp>
        <p:nvSpPr>
          <p:cNvPr id="7" name="TextBox 6">
            <a:extLst>
              <a:ext uri="{FF2B5EF4-FFF2-40B4-BE49-F238E27FC236}">
                <a16:creationId xmlns:a16="http://schemas.microsoft.com/office/drawing/2014/main" id="{56635FC6-52E4-4BE5-9F7A-E062A69F482A}"/>
              </a:ext>
            </a:extLst>
          </p:cNvPr>
          <p:cNvSpPr txBox="1"/>
          <p:nvPr/>
        </p:nvSpPr>
        <p:spPr>
          <a:xfrm>
            <a:off x="6469039" y="982639"/>
            <a:ext cx="1937982" cy="1200329"/>
          </a:xfrm>
          <a:prstGeom prst="rect">
            <a:avLst/>
          </a:prstGeom>
          <a:noFill/>
          <a:ln>
            <a:solidFill>
              <a:schemeClr val="tx1"/>
            </a:solidFill>
          </a:ln>
        </p:spPr>
        <p:txBody>
          <a:bodyPr wrap="square" rtlCol="0">
            <a:spAutoFit/>
          </a:bodyPr>
          <a:lstStyle/>
          <a:p>
            <a:r>
              <a:rPr lang="en-US" dirty="0"/>
              <a:t>Part 4 of 4 - rule based on fields present and not present</a:t>
            </a:r>
          </a:p>
        </p:txBody>
      </p:sp>
    </p:spTree>
    <p:extLst>
      <p:ext uri="{BB962C8B-B14F-4D97-AF65-F5344CB8AC3E}">
        <p14:creationId xmlns:p14="http://schemas.microsoft.com/office/powerpoint/2010/main" val="628715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07BCCF2C-1503-4334-B90D-D086EA52E0A2}"/>
              </a:ext>
            </a:extLst>
          </p:cNvPr>
          <p:cNvSpPr>
            <a:spLocks noGrp="1"/>
          </p:cNvSpPr>
          <p:nvPr>
            <p:ph idx="1"/>
          </p:nvPr>
        </p:nvSpPr>
        <p:spPr>
          <a:xfrm>
            <a:off x="858848" y="2554964"/>
            <a:ext cx="7392476" cy="1593955"/>
          </a:xfrm>
          <a:ln>
            <a:solidFill>
              <a:schemeClr val="tx1"/>
            </a:solidFill>
          </a:ln>
        </p:spPr>
        <p:txBody>
          <a:bodyPr>
            <a:noAutofit/>
          </a:bodyPr>
          <a:lstStyle/>
          <a:p>
            <a:pPr marL="0" indent="0">
              <a:buNone/>
            </a:pPr>
            <a:r>
              <a:rPr lang="en-US" sz="1600" dirty="0"/>
              <a:t>rule "Brief 04"</a:t>
            </a:r>
          </a:p>
          <a:p>
            <a:pPr marL="0" indent="0">
              <a:buNone/>
            </a:pPr>
            <a:r>
              <a:rPr lang="en-US" sz="1600" dirty="0"/>
              <a:t>when</a:t>
            </a:r>
          </a:p>
          <a:p>
            <a:pPr marL="0" indent="0">
              <a:buNone/>
            </a:pPr>
            <a:r>
              <a:rPr lang="en-US" sz="1600" dirty="0"/>
              <a:t>    not exists "6**.a.*"</a:t>
            </a:r>
          </a:p>
          <a:p>
            <a:pPr marL="0" indent="0">
              <a:buNone/>
            </a:pPr>
            <a:r>
              <a:rPr lang="en-US" sz="1600" dirty="0"/>
              <a:t>then</a:t>
            </a:r>
          </a:p>
          <a:p>
            <a:pPr marL="0" indent="0">
              <a:buNone/>
            </a:pPr>
            <a:r>
              <a:rPr lang="en-US" sz="1600" dirty="0"/>
              <a:t>    set brief_level."04"</a:t>
            </a:r>
          </a:p>
          <a:p>
            <a:pPr marL="0" indent="0">
              <a:buNone/>
            </a:pPr>
            <a:r>
              <a:rPr lang="en-US" sz="1600" dirty="0"/>
              <a:t>end</a:t>
            </a:r>
          </a:p>
        </p:txBody>
      </p:sp>
      <p:sp>
        <p:nvSpPr>
          <p:cNvPr id="6" name="Content Placeholder 5">
            <a:extLst>
              <a:ext uri="{FF2B5EF4-FFF2-40B4-BE49-F238E27FC236}">
                <a16:creationId xmlns:a16="http://schemas.microsoft.com/office/drawing/2014/main" id="{6D2824B0-3D1E-49B9-B116-2F8D01B6B5B3}"/>
              </a:ext>
            </a:extLst>
          </p:cNvPr>
          <p:cNvSpPr txBox="1">
            <a:spLocks/>
          </p:cNvSpPr>
          <p:nvPr/>
        </p:nvSpPr>
        <p:spPr>
          <a:xfrm>
            <a:off x="414044" y="752604"/>
            <a:ext cx="8282085" cy="31398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This part of the rule states for example that if there are no 6XX fields (subjects) then the record is level 04</a:t>
            </a:r>
          </a:p>
          <a:p>
            <a:endParaRPr lang="en-US" sz="2400" dirty="0"/>
          </a:p>
          <a:p>
            <a:endParaRPr lang="en-US" sz="2400" dirty="0"/>
          </a:p>
          <a:p>
            <a:endParaRPr lang="en-US" sz="2400" dirty="0"/>
          </a:p>
        </p:txBody>
      </p:sp>
    </p:spTree>
    <p:extLst>
      <p:ext uri="{BB962C8B-B14F-4D97-AF65-F5344CB8AC3E}">
        <p14:creationId xmlns:p14="http://schemas.microsoft.com/office/powerpoint/2010/main" val="1156678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D6B3C935-5F65-4525-B976-264716373B0A}"/>
              </a:ext>
            </a:extLst>
          </p:cNvPr>
          <p:cNvSpPr>
            <a:spLocks noGrp="1"/>
          </p:cNvSpPr>
          <p:nvPr>
            <p:ph idx="1"/>
          </p:nvPr>
        </p:nvSpPr>
        <p:spPr>
          <a:xfrm>
            <a:off x="932658" y="2705088"/>
            <a:ext cx="7392476" cy="1882885"/>
          </a:xfrm>
          <a:ln>
            <a:solidFill>
              <a:schemeClr val="tx1"/>
            </a:solidFill>
          </a:ln>
        </p:spPr>
        <p:txBody>
          <a:bodyPr>
            <a:noAutofit/>
          </a:bodyPr>
          <a:lstStyle/>
          <a:p>
            <a:pPr marL="0" indent="0">
              <a:buNone/>
            </a:pPr>
            <a:r>
              <a:rPr lang="en-US" sz="1600" dirty="0"/>
              <a:t>rule "Brief 03"</a:t>
            </a:r>
          </a:p>
          <a:p>
            <a:pPr marL="0" indent="0">
              <a:buNone/>
            </a:pPr>
            <a:r>
              <a:rPr lang="en-US" sz="1600" dirty="0"/>
              <a:t>when</a:t>
            </a:r>
          </a:p>
          <a:p>
            <a:pPr marL="0" indent="0">
              <a:buNone/>
            </a:pPr>
            <a:r>
              <a:rPr lang="en-US" sz="1600" dirty="0"/>
              <a:t>    not exists "020.a.*" AND not exists "022.a.*"</a:t>
            </a:r>
          </a:p>
          <a:p>
            <a:pPr marL="0" indent="0">
              <a:buNone/>
            </a:pPr>
            <a:r>
              <a:rPr lang="en-US" sz="1600" dirty="0"/>
              <a:t>then</a:t>
            </a:r>
          </a:p>
          <a:p>
            <a:pPr marL="0" indent="0">
              <a:buNone/>
            </a:pPr>
            <a:r>
              <a:rPr lang="en-US" sz="1600" dirty="0"/>
              <a:t>    set brief_level."03"</a:t>
            </a:r>
          </a:p>
          <a:p>
            <a:pPr marL="0" indent="0">
              <a:buNone/>
            </a:pPr>
            <a:r>
              <a:rPr lang="en-US" sz="1600" dirty="0"/>
              <a:t>end</a:t>
            </a:r>
          </a:p>
        </p:txBody>
      </p:sp>
      <p:sp>
        <p:nvSpPr>
          <p:cNvPr id="6" name="Content Placeholder 5">
            <a:extLst>
              <a:ext uri="{FF2B5EF4-FFF2-40B4-BE49-F238E27FC236}">
                <a16:creationId xmlns:a16="http://schemas.microsoft.com/office/drawing/2014/main" id="{BFE4A562-EC42-434D-9F98-A364431724B8}"/>
              </a:ext>
            </a:extLst>
          </p:cNvPr>
          <p:cNvSpPr txBox="1">
            <a:spLocks/>
          </p:cNvSpPr>
          <p:nvPr/>
        </p:nvSpPr>
        <p:spPr>
          <a:xfrm>
            <a:off x="414044" y="752604"/>
            <a:ext cx="8282085" cy="15811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This part of the rule states that is there is no ISBN (020) or ISSN (022) then the record is level 03 </a:t>
            </a:r>
          </a:p>
        </p:txBody>
      </p:sp>
    </p:spTree>
    <p:extLst>
      <p:ext uri="{BB962C8B-B14F-4D97-AF65-F5344CB8AC3E}">
        <p14:creationId xmlns:p14="http://schemas.microsoft.com/office/powerpoint/2010/main" val="1865757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CC08E472-3BA6-4BDC-B5BD-F38417CB7BAF}"/>
              </a:ext>
            </a:extLst>
          </p:cNvPr>
          <p:cNvSpPr>
            <a:spLocks noGrp="1"/>
          </p:cNvSpPr>
          <p:nvPr>
            <p:ph idx="1"/>
          </p:nvPr>
        </p:nvSpPr>
        <p:spPr>
          <a:xfrm>
            <a:off x="827584" y="2314125"/>
            <a:ext cx="7392476" cy="1985817"/>
          </a:xfrm>
          <a:ln>
            <a:solidFill>
              <a:schemeClr val="tx1"/>
            </a:solidFill>
          </a:ln>
        </p:spPr>
        <p:txBody>
          <a:bodyPr>
            <a:noAutofit/>
          </a:bodyPr>
          <a:lstStyle/>
          <a:p>
            <a:pPr marL="0" indent="0">
              <a:buNone/>
            </a:pPr>
            <a:r>
              <a:rPr lang="en-US" sz="1600" dirty="0"/>
              <a:t>rule "Brief 02"</a:t>
            </a:r>
          </a:p>
          <a:p>
            <a:pPr marL="0" indent="0">
              <a:buNone/>
            </a:pPr>
            <a:r>
              <a:rPr lang="en-US" sz="1600" dirty="0"/>
              <a:t>when</a:t>
            </a:r>
          </a:p>
          <a:p>
            <a:pPr marL="0" indent="0">
              <a:buNone/>
            </a:pPr>
            <a:r>
              <a:rPr lang="en-US" sz="1600" dirty="0"/>
              <a:t>    not exists "050.a.*" AND not exists "082.a.*"</a:t>
            </a:r>
          </a:p>
          <a:p>
            <a:pPr marL="0" indent="0">
              <a:buNone/>
            </a:pPr>
            <a:r>
              <a:rPr lang="en-US" sz="1600" dirty="0"/>
              <a:t>then</a:t>
            </a:r>
          </a:p>
          <a:p>
            <a:pPr marL="0" indent="0">
              <a:buNone/>
            </a:pPr>
            <a:r>
              <a:rPr lang="en-US" sz="1600" dirty="0"/>
              <a:t>    set brief_level."02"</a:t>
            </a:r>
          </a:p>
          <a:p>
            <a:pPr marL="0" indent="0">
              <a:buNone/>
            </a:pPr>
            <a:r>
              <a:rPr lang="en-US" sz="1600" dirty="0"/>
              <a:t>end</a:t>
            </a:r>
          </a:p>
        </p:txBody>
      </p:sp>
      <p:sp>
        <p:nvSpPr>
          <p:cNvPr id="6" name="Content Placeholder 5">
            <a:extLst>
              <a:ext uri="{FF2B5EF4-FFF2-40B4-BE49-F238E27FC236}">
                <a16:creationId xmlns:a16="http://schemas.microsoft.com/office/drawing/2014/main" id="{33C8B593-40A6-4CFD-9908-F27D8ADDB5D3}"/>
              </a:ext>
            </a:extLst>
          </p:cNvPr>
          <p:cNvSpPr txBox="1">
            <a:spLocks/>
          </p:cNvSpPr>
          <p:nvPr/>
        </p:nvSpPr>
        <p:spPr>
          <a:xfrm>
            <a:off x="414044" y="752604"/>
            <a:ext cx="8282085" cy="15811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This part of the rule states that if there is no classification number (050 or 082) then the record will be level 02</a:t>
            </a:r>
          </a:p>
        </p:txBody>
      </p:sp>
    </p:spTree>
    <p:extLst>
      <p:ext uri="{BB962C8B-B14F-4D97-AF65-F5344CB8AC3E}">
        <p14:creationId xmlns:p14="http://schemas.microsoft.com/office/powerpoint/2010/main" val="3041846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42D64824-11E4-4C5D-9C94-3B8EFAD5685D}"/>
              </a:ext>
            </a:extLst>
          </p:cNvPr>
          <p:cNvSpPr>
            <a:spLocks noGrp="1"/>
          </p:cNvSpPr>
          <p:nvPr>
            <p:ph idx="1"/>
          </p:nvPr>
        </p:nvSpPr>
        <p:spPr>
          <a:xfrm>
            <a:off x="983774" y="2439892"/>
            <a:ext cx="7392476" cy="2004066"/>
          </a:xfrm>
          <a:ln>
            <a:solidFill>
              <a:schemeClr val="tx1"/>
            </a:solidFill>
          </a:ln>
        </p:spPr>
        <p:txBody>
          <a:bodyPr>
            <a:noAutofit/>
          </a:bodyPr>
          <a:lstStyle/>
          <a:p>
            <a:pPr marL="0" indent="0">
              <a:buNone/>
            </a:pPr>
            <a:r>
              <a:rPr lang="en-US" sz="1600" dirty="0"/>
              <a:t>rule "Brief 01"</a:t>
            </a:r>
          </a:p>
          <a:p>
            <a:pPr marL="0" indent="0">
              <a:buNone/>
            </a:pPr>
            <a:r>
              <a:rPr lang="en-US" sz="1600" dirty="0"/>
              <a:t>when</a:t>
            </a:r>
          </a:p>
          <a:p>
            <a:pPr marL="0" indent="0">
              <a:buNone/>
            </a:pPr>
            <a:r>
              <a:rPr lang="en-US" sz="1600" dirty="0"/>
              <a:t>    not exists "245.a.*"</a:t>
            </a:r>
          </a:p>
          <a:p>
            <a:pPr marL="0" indent="0">
              <a:buNone/>
            </a:pPr>
            <a:r>
              <a:rPr lang="en-US" sz="1600" dirty="0"/>
              <a:t>then</a:t>
            </a:r>
          </a:p>
          <a:p>
            <a:pPr marL="0" indent="0">
              <a:buNone/>
            </a:pPr>
            <a:r>
              <a:rPr lang="en-US" sz="1600" dirty="0"/>
              <a:t>    set brief_level."01"</a:t>
            </a:r>
          </a:p>
          <a:p>
            <a:pPr marL="0" indent="0">
              <a:buNone/>
            </a:pPr>
            <a:r>
              <a:rPr lang="en-US" sz="1600" dirty="0"/>
              <a:t>end</a:t>
            </a:r>
          </a:p>
        </p:txBody>
      </p:sp>
      <p:sp>
        <p:nvSpPr>
          <p:cNvPr id="6" name="Content Placeholder 5">
            <a:extLst>
              <a:ext uri="{FF2B5EF4-FFF2-40B4-BE49-F238E27FC236}">
                <a16:creationId xmlns:a16="http://schemas.microsoft.com/office/drawing/2014/main" id="{B74B8D41-0DCD-4D2F-B8B2-947E62AA525B}"/>
              </a:ext>
            </a:extLst>
          </p:cNvPr>
          <p:cNvSpPr txBox="1">
            <a:spLocks/>
          </p:cNvSpPr>
          <p:nvPr/>
        </p:nvSpPr>
        <p:spPr>
          <a:xfrm>
            <a:off x="414044" y="752604"/>
            <a:ext cx="8282085" cy="15811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This part of the rule states that if there is no title (245) then the record will be level 01.</a:t>
            </a:r>
          </a:p>
        </p:txBody>
      </p:sp>
    </p:spTree>
    <p:extLst>
      <p:ext uri="{BB962C8B-B14F-4D97-AF65-F5344CB8AC3E}">
        <p14:creationId xmlns:p14="http://schemas.microsoft.com/office/powerpoint/2010/main" val="1255438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pic>
        <p:nvPicPr>
          <p:cNvPr id="4" name="Picture 3">
            <a:extLst>
              <a:ext uri="{FF2B5EF4-FFF2-40B4-BE49-F238E27FC236}">
                <a16:creationId xmlns:a16="http://schemas.microsoft.com/office/drawing/2014/main" id="{51262AE5-52B5-4E8B-BACB-2E559D785B93}"/>
              </a:ext>
            </a:extLst>
          </p:cNvPr>
          <p:cNvPicPr>
            <a:picLocks noChangeAspect="1"/>
          </p:cNvPicPr>
          <p:nvPr/>
        </p:nvPicPr>
        <p:blipFill>
          <a:blip r:embed="rId2"/>
          <a:stretch>
            <a:fillRect/>
          </a:stretch>
        </p:blipFill>
        <p:spPr>
          <a:xfrm>
            <a:off x="829303" y="1203159"/>
            <a:ext cx="7645544" cy="2982473"/>
          </a:xfrm>
          <a:prstGeom prst="rect">
            <a:avLst/>
          </a:prstGeom>
          <a:ln>
            <a:solidFill>
              <a:schemeClr val="accent1"/>
            </a:solidFill>
          </a:ln>
        </p:spPr>
      </p:pic>
      <p:sp>
        <p:nvSpPr>
          <p:cNvPr id="6" name="Content Placeholder 5">
            <a:extLst>
              <a:ext uri="{FF2B5EF4-FFF2-40B4-BE49-F238E27FC236}">
                <a16:creationId xmlns:a16="http://schemas.microsoft.com/office/drawing/2014/main" id="{881EE93B-EB32-4051-B94E-D7176A16452C}"/>
              </a:ext>
            </a:extLst>
          </p:cNvPr>
          <p:cNvSpPr>
            <a:spLocks noGrp="1"/>
          </p:cNvSpPr>
          <p:nvPr>
            <p:ph idx="1"/>
          </p:nvPr>
        </p:nvSpPr>
        <p:spPr>
          <a:xfrm>
            <a:off x="414044" y="752604"/>
            <a:ext cx="8282085" cy="779997"/>
          </a:xfrm>
        </p:spPr>
        <p:txBody>
          <a:bodyPr>
            <a:normAutofit/>
          </a:bodyPr>
          <a:lstStyle/>
          <a:p>
            <a:r>
              <a:rPr lang="en-US" sz="1400" dirty="0"/>
              <a:t>For example this record has a 6XX, 020 and 082.  It is level 10. It states “Brief Level 10 – Full record</a:t>
            </a:r>
          </a:p>
          <a:p>
            <a:endParaRPr lang="en-US" sz="1400" dirty="0"/>
          </a:p>
        </p:txBody>
      </p:sp>
      <p:sp>
        <p:nvSpPr>
          <p:cNvPr id="7" name="Rectangle 6">
            <a:extLst>
              <a:ext uri="{FF2B5EF4-FFF2-40B4-BE49-F238E27FC236}">
                <a16:creationId xmlns:a16="http://schemas.microsoft.com/office/drawing/2014/main" id="{E6CA8386-A087-4599-906A-5F52BF49D7FE}"/>
              </a:ext>
            </a:extLst>
          </p:cNvPr>
          <p:cNvSpPr/>
          <p:nvPr/>
        </p:nvSpPr>
        <p:spPr>
          <a:xfrm>
            <a:off x="2771800" y="3291830"/>
            <a:ext cx="1654093"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0FECF6-820F-4AB8-A9B3-C867C054C0EE}"/>
              </a:ext>
            </a:extLst>
          </p:cNvPr>
          <p:cNvSpPr/>
          <p:nvPr/>
        </p:nvSpPr>
        <p:spPr>
          <a:xfrm>
            <a:off x="7380312" y="3220493"/>
            <a:ext cx="674738"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05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pic>
        <p:nvPicPr>
          <p:cNvPr id="4" name="Picture 3">
            <a:extLst>
              <a:ext uri="{FF2B5EF4-FFF2-40B4-BE49-F238E27FC236}">
                <a16:creationId xmlns:a16="http://schemas.microsoft.com/office/drawing/2014/main" id="{C2683CCA-581D-41A3-9192-C6C495A15E6C}"/>
              </a:ext>
            </a:extLst>
          </p:cNvPr>
          <p:cNvPicPr>
            <a:picLocks noChangeAspect="1"/>
          </p:cNvPicPr>
          <p:nvPr/>
        </p:nvPicPr>
        <p:blipFill>
          <a:blip r:embed="rId2"/>
          <a:stretch>
            <a:fillRect/>
          </a:stretch>
        </p:blipFill>
        <p:spPr>
          <a:xfrm>
            <a:off x="1003037" y="1626278"/>
            <a:ext cx="7062790" cy="2853508"/>
          </a:xfrm>
          <a:prstGeom prst="rect">
            <a:avLst/>
          </a:prstGeom>
        </p:spPr>
      </p:pic>
      <p:sp>
        <p:nvSpPr>
          <p:cNvPr id="6" name="Content Placeholder 5">
            <a:extLst>
              <a:ext uri="{FF2B5EF4-FFF2-40B4-BE49-F238E27FC236}">
                <a16:creationId xmlns:a16="http://schemas.microsoft.com/office/drawing/2014/main" id="{A67FEBE4-A6C2-42A3-87C8-43CC373B9E34}"/>
              </a:ext>
            </a:extLst>
          </p:cNvPr>
          <p:cNvSpPr>
            <a:spLocks noGrp="1"/>
          </p:cNvSpPr>
          <p:nvPr>
            <p:ph idx="1"/>
          </p:nvPr>
        </p:nvSpPr>
        <p:spPr>
          <a:xfrm>
            <a:off x="414044" y="752604"/>
            <a:ext cx="8282085" cy="779997"/>
          </a:xfrm>
        </p:spPr>
        <p:txBody>
          <a:bodyPr>
            <a:normAutofit/>
          </a:bodyPr>
          <a:lstStyle/>
          <a:p>
            <a:r>
              <a:rPr lang="en-US" sz="1800" dirty="0"/>
              <a:t>If we remove the year from 008 pos. 7-11 it gets level 06. It states “Brief Level 06 – Blank 008 pos. 7-11 (year)</a:t>
            </a:r>
          </a:p>
          <a:p>
            <a:endParaRPr lang="en-US" sz="1800" dirty="0"/>
          </a:p>
          <a:p>
            <a:endParaRPr lang="en-US" sz="1800" dirty="0"/>
          </a:p>
        </p:txBody>
      </p:sp>
      <p:sp>
        <p:nvSpPr>
          <p:cNvPr id="7" name="Rectangle 6">
            <a:extLst>
              <a:ext uri="{FF2B5EF4-FFF2-40B4-BE49-F238E27FC236}">
                <a16:creationId xmlns:a16="http://schemas.microsoft.com/office/drawing/2014/main" id="{52ADD9CB-1F32-4520-828D-BDF54CA2BF53}"/>
              </a:ext>
            </a:extLst>
          </p:cNvPr>
          <p:cNvSpPr/>
          <p:nvPr/>
        </p:nvSpPr>
        <p:spPr>
          <a:xfrm>
            <a:off x="2195736" y="3053032"/>
            <a:ext cx="1925960"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718577-25BF-4E7E-BBD9-CA1396B2E4BE}"/>
              </a:ext>
            </a:extLst>
          </p:cNvPr>
          <p:cNvSpPr/>
          <p:nvPr/>
        </p:nvSpPr>
        <p:spPr>
          <a:xfrm>
            <a:off x="7020272" y="3579862"/>
            <a:ext cx="648072"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69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pic>
        <p:nvPicPr>
          <p:cNvPr id="8" name="Picture 7">
            <a:extLst>
              <a:ext uri="{FF2B5EF4-FFF2-40B4-BE49-F238E27FC236}">
                <a16:creationId xmlns:a16="http://schemas.microsoft.com/office/drawing/2014/main" id="{6F5633D0-D574-4EB8-8257-4503791EAADA}"/>
              </a:ext>
            </a:extLst>
          </p:cNvPr>
          <p:cNvPicPr>
            <a:picLocks noChangeAspect="1"/>
          </p:cNvPicPr>
          <p:nvPr/>
        </p:nvPicPr>
        <p:blipFill>
          <a:blip r:embed="rId2"/>
          <a:stretch>
            <a:fillRect/>
          </a:stretch>
        </p:blipFill>
        <p:spPr>
          <a:xfrm>
            <a:off x="1700122" y="1400047"/>
            <a:ext cx="5204189" cy="3022010"/>
          </a:xfrm>
          <a:prstGeom prst="rect">
            <a:avLst/>
          </a:prstGeom>
          <a:ln>
            <a:solidFill>
              <a:schemeClr val="accent1"/>
            </a:solidFill>
          </a:ln>
        </p:spPr>
      </p:pic>
      <p:sp>
        <p:nvSpPr>
          <p:cNvPr id="9" name="TextBox 8">
            <a:extLst>
              <a:ext uri="{FF2B5EF4-FFF2-40B4-BE49-F238E27FC236}">
                <a16:creationId xmlns:a16="http://schemas.microsoft.com/office/drawing/2014/main" id="{1AD500AF-1A21-42B9-AA80-27DC03804591}"/>
              </a:ext>
            </a:extLst>
          </p:cNvPr>
          <p:cNvSpPr txBox="1"/>
          <p:nvPr/>
        </p:nvSpPr>
        <p:spPr>
          <a:xfrm>
            <a:off x="6617041" y="1853411"/>
            <a:ext cx="2470245" cy="646331"/>
          </a:xfrm>
          <a:prstGeom prst="rect">
            <a:avLst/>
          </a:prstGeom>
          <a:solidFill>
            <a:schemeClr val="bg1"/>
          </a:solidFill>
          <a:ln>
            <a:solidFill>
              <a:schemeClr val="accent1"/>
            </a:solidFill>
          </a:ln>
        </p:spPr>
        <p:txBody>
          <a:bodyPr wrap="square" rtlCol="0">
            <a:spAutoFit/>
          </a:bodyPr>
          <a:lstStyle/>
          <a:p>
            <a:r>
              <a:rPr lang="en-US" sz="1200" dirty="0"/>
              <a:t>Which bibliographic records should and should not get merged / overlaid during import</a:t>
            </a:r>
          </a:p>
        </p:txBody>
      </p:sp>
      <p:cxnSp>
        <p:nvCxnSpPr>
          <p:cNvPr id="10" name="Straight Arrow Connector 9">
            <a:extLst>
              <a:ext uri="{FF2B5EF4-FFF2-40B4-BE49-F238E27FC236}">
                <a16:creationId xmlns:a16="http://schemas.microsoft.com/office/drawing/2014/main" id="{E5ABCD6A-02A8-4007-840A-4BD8A739C2BF}"/>
              </a:ext>
            </a:extLst>
          </p:cNvPr>
          <p:cNvCxnSpPr>
            <a:cxnSpLocks/>
          </p:cNvCxnSpPr>
          <p:nvPr/>
        </p:nvCxnSpPr>
        <p:spPr>
          <a:xfrm flipH="1">
            <a:off x="5940152" y="2504581"/>
            <a:ext cx="849610" cy="643233"/>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E47FC00-F43A-45E4-9F58-544F7BC0A838}"/>
              </a:ext>
            </a:extLst>
          </p:cNvPr>
          <p:cNvSpPr/>
          <p:nvPr/>
        </p:nvSpPr>
        <p:spPr>
          <a:xfrm>
            <a:off x="2699792" y="3219822"/>
            <a:ext cx="3988694" cy="392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1AD5D2-A8D5-4267-B01D-347303C53570}"/>
              </a:ext>
            </a:extLst>
          </p:cNvPr>
          <p:cNvSpPr/>
          <p:nvPr/>
        </p:nvSpPr>
        <p:spPr>
          <a:xfrm>
            <a:off x="1700122" y="1398375"/>
            <a:ext cx="1951630" cy="2282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5">
            <a:extLst>
              <a:ext uri="{FF2B5EF4-FFF2-40B4-BE49-F238E27FC236}">
                <a16:creationId xmlns:a16="http://schemas.microsoft.com/office/drawing/2014/main" id="{9447B01B-AF86-46E4-8137-67B8EEE7C357}"/>
              </a:ext>
            </a:extLst>
          </p:cNvPr>
          <p:cNvSpPr>
            <a:spLocks noGrp="1"/>
          </p:cNvSpPr>
          <p:nvPr>
            <p:ph idx="1"/>
          </p:nvPr>
        </p:nvSpPr>
        <p:spPr>
          <a:xfrm>
            <a:off x="414044" y="752605"/>
            <a:ext cx="8282085" cy="1078568"/>
          </a:xfrm>
        </p:spPr>
        <p:txBody>
          <a:bodyPr>
            <a:normAutofit/>
          </a:bodyPr>
          <a:lstStyle/>
          <a:p>
            <a:r>
              <a:rPr lang="en-US" sz="1800" dirty="0"/>
              <a:t>Here for example we can use the brief level in the import profile</a:t>
            </a:r>
          </a:p>
        </p:txBody>
      </p:sp>
    </p:spTree>
    <p:extLst>
      <p:ext uri="{BB962C8B-B14F-4D97-AF65-F5344CB8AC3E}">
        <p14:creationId xmlns:p14="http://schemas.microsoft.com/office/powerpoint/2010/main" val="3286475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pic>
        <p:nvPicPr>
          <p:cNvPr id="4" name="Picture 3">
            <a:extLst>
              <a:ext uri="{FF2B5EF4-FFF2-40B4-BE49-F238E27FC236}">
                <a16:creationId xmlns:a16="http://schemas.microsoft.com/office/drawing/2014/main" id="{85D1690B-F137-43A0-BF66-81755F8CB037}"/>
              </a:ext>
            </a:extLst>
          </p:cNvPr>
          <p:cNvPicPr>
            <a:picLocks noChangeAspect="1"/>
          </p:cNvPicPr>
          <p:nvPr/>
        </p:nvPicPr>
        <p:blipFill>
          <a:blip r:embed="rId2"/>
          <a:stretch>
            <a:fillRect/>
          </a:stretch>
        </p:blipFill>
        <p:spPr>
          <a:xfrm>
            <a:off x="539552" y="1661401"/>
            <a:ext cx="7802302" cy="2818385"/>
          </a:xfrm>
          <a:prstGeom prst="rect">
            <a:avLst/>
          </a:prstGeom>
        </p:spPr>
      </p:pic>
      <p:sp>
        <p:nvSpPr>
          <p:cNvPr id="6" name="Content Placeholder 5">
            <a:extLst>
              <a:ext uri="{FF2B5EF4-FFF2-40B4-BE49-F238E27FC236}">
                <a16:creationId xmlns:a16="http://schemas.microsoft.com/office/drawing/2014/main" id="{CB781467-EA52-48CF-916C-F7089047CB81}"/>
              </a:ext>
            </a:extLst>
          </p:cNvPr>
          <p:cNvSpPr>
            <a:spLocks noGrp="1"/>
          </p:cNvSpPr>
          <p:nvPr>
            <p:ph idx="1"/>
          </p:nvPr>
        </p:nvSpPr>
        <p:spPr>
          <a:xfrm>
            <a:off x="414044" y="752604"/>
            <a:ext cx="8282085" cy="779997"/>
          </a:xfrm>
        </p:spPr>
        <p:txBody>
          <a:bodyPr>
            <a:normAutofit/>
          </a:bodyPr>
          <a:lstStyle/>
          <a:p>
            <a:r>
              <a:rPr lang="en-US" sz="1800" dirty="0"/>
              <a:t>If we remove the language from 008 pos. 35-37 it gets level 05. It states “Brief Level 05 – Blank 008 pos. 35-37 (language)</a:t>
            </a:r>
          </a:p>
          <a:p>
            <a:endParaRPr lang="en-US" sz="1800" dirty="0"/>
          </a:p>
          <a:p>
            <a:endParaRPr lang="en-US" sz="1800" dirty="0"/>
          </a:p>
        </p:txBody>
      </p:sp>
      <p:sp>
        <p:nvSpPr>
          <p:cNvPr id="7" name="Rectangle 6">
            <a:extLst>
              <a:ext uri="{FF2B5EF4-FFF2-40B4-BE49-F238E27FC236}">
                <a16:creationId xmlns:a16="http://schemas.microsoft.com/office/drawing/2014/main" id="{B4E9EEAC-160B-46CA-A23D-88BA1DC9B6A0}"/>
              </a:ext>
            </a:extLst>
          </p:cNvPr>
          <p:cNvSpPr/>
          <p:nvPr/>
        </p:nvSpPr>
        <p:spPr>
          <a:xfrm>
            <a:off x="1964053" y="3147814"/>
            <a:ext cx="2175900"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1056FE-038A-4018-9503-67AD8D8579E6}"/>
              </a:ext>
            </a:extLst>
          </p:cNvPr>
          <p:cNvSpPr/>
          <p:nvPr/>
        </p:nvSpPr>
        <p:spPr>
          <a:xfrm>
            <a:off x="7380312" y="3795886"/>
            <a:ext cx="513418"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198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pic>
        <p:nvPicPr>
          <p:cNvPr id="4" name="Picture 3">
            <a:extLst>
              <a:ext uri="{FF2B5EF4-FFF2-40B4-BE49-F238E27FC236}">
                <a16:creationId xmlns:a16="http://schemas.microsoft.com/office/drawing/2014/main" id="{0FBA7E72-83DC-4803-8652-B44C56AFBB35}"/>
              </a:ext>
            </a:extLst>
          </p:cNvPr>
          <p:cNvPicPr>
            <a:picLocks noChangeAspect="1"/>
          </p:cNvPicPr>
          <p:nvPr/>
        </p:nvPicPr>
        <p:blipFill>
          <a:blip r:embed="rId2"/>
          <a:stretch>
            <a:fillRect/>
          </a:stretch>
        </p:blipFill>
        <p:spPr>
          <a:xfrm>
            <a:off x="1076746" y="1554934"/>
            <a:ext cx="6956679" cy="2803967"/>
          </a:xfrm>
          <a:prstGeom prst="rect">
            <a:avLst/>
          </a:prstGeom>
          <a:ln>
            <a:solidFill>
              <a:schemeClr val="accent1"/>
            </a:solidFill>
          </a:ln>
        </p:spPr>
      </p:pic>
      <p:sp>
        <p:nvSpPr>
          <p:cNvPr id="6" name="Content Placeholder 5">
            <a:extLst>
              <a:ext uri="{FF2B5EF4-FFF2-40B4-BE49-F238E27FC236}">
                <a16:creationId xmlns:a16="http://schemas.microsoft.com/office/drawing/2014/main" id="{06F32229-9D8F-4300-A78C-CD69F283C5B3}"/>
              </a:ext>
            </a:extLst>
          </p:cNvPr>
          <p:cNvSpPr>
            <a:spLocks noGrp="1"/>
          </p:cNvSpPr>
          <p:nvPr>
            <p:ph idx="1"/>
          </p:nvPr>
        </p:nvSpPr>
        <p:spPr>
          <a:xfrm>
            <a:off x="414044" y="752604"/>
            <a:ext cx="8282085" cy="779997"/>
          </a:xfrm>
        </p:spPr>
        <p:txBody>
          <a:bodyPr>
            <a:normAutofit/>
          </a:bodyPr>
          <a:lstStyle/>
          <a:p>
            <a:r>
              <a:rPr lang="en-US" sz="1800" dirty="0"/>
              <a:t>If we remove the 6XX it gets level 04. It states “Brief Level 04 – No 6XX subjects exist</a:t>
            </a:r>
          </a:p>
          <a:p>
            <a:endParaRPr lang="en-US" sz="1800" dirty="0"/>
          </a:p>
          <a:p>
            <a:endParaRPr lang="en-US" sz="1800" dirty="0"/>
          </a:p>
        </p:txBody>
      </p:sp>
      <p:sp>
        <p:nvSpPr>
          <p:cNvPr id="7" name="Rectangle 6">
            <a:extLst>
              <a:ext uri="{FF2B5EF4-FFF2-40B4-BE49-F238E27FC236}">
                <a16:creationId xmlns:a16="http://schemas.microsoft.com/office/drawing/2014/main" id="{9A911590-3CF1-4B70-ABA1-10FBF9453C5C}"/>
              </a:ext>
            </a:extLst>
          </p:cNvPr>
          <p:cNvSpPr/>
          <p:nvPr/>
        </p:nvSpPr>
        <p:spPr>
          <a:xfrm>
            <a:off x="2195736" y="2736667"/>
            <a:ext cx="1997743"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7D1DA4F-3D6D-40F8-B959-29872E4F1539}"/>
              </a:ext>
            </a:extLst>
          </p:cNvPr>
          <p:cNvSpPr/>
          <p:nvPr/>
        </p:nvSpPr>
        <p:spPr>
          <a:xfrm>
            <a:off x="7020272" y="3219822"/>
            <a:ext cx="504056"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274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CF3004-1EB0-4014-B10D-26A2AF632F6A}"/>
              </a:ext>
            </a:extLst>
          </p:cNvPr>
          <p:cNvPicPr>
            <a:picLocks noChangeAspect="1"/>
          </p:cNvPicPr>
          <p:nvPr/>
        </p:nvPicPr>
        <p:blipFill>
          <a:blip r:embed="rId2"/>
          <a:stretch>
            <a:fillRect/>
          </a:stretch>
        </p:blipFill>
        <p:spPr>
          <a:xfrm>
            <a:off x="877636" y="1532601"/>
            <a:ext cx="7388727" cy="3020932"/>
          </a:xfrm>
          <a:prstGeom prst="rect">
            <a:avLst/>
          </a:prstGeom>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sp>
        <p:nvSpPr>
          <p:cNvPr id="4" name="Content Placeholder 5">
            <a:extLst>
              <a:ext uri="{FF2B5EF4-FFF2-40B4-BE49-F238E27FC236}">
                <a16:creationId xmlns:a16="http://schemas.microsoft.com/office/drawing/2014/main" id="{C1694517-124F-4D07-83A9-1FACB8230CF8}"/>
              </a:ext>
            </a:extLst>
          </p:cNvPr>
          <p:cNvSpPr>
            <a:spLocks noGrp="1"/>
          </p:cNvSpPr>
          <p:nvPr>
            <p:ph idx="1"/>
          </p:nvPr>
        </p:nvSpPr>
        <p:spPr>
          <a:xfrm>
            <a:off x="414044" y="752604"/>
            <a:ext cx="8282085" cy="779997"/>
          </a:xfrm>
        </p:spPr>
        <p:txBody>
          <a:bodyPr>
            <a:normAutofit lnSpcReduction="10000"/>
          </a:bodyPr>
          <a:lstStyle/>
          <a:p>
            <a:r>
              <a:rPr lang="en-US" dirty="0"/>
              <a:t>If we remove the 020 it gets level 03.  It states “No ISBN 020 or ISSN 022 exists” </a:t>
            </a:r>
          </a:p>
          <a:p>
            <a:endParaRPr lang="en-US" dirty="0"/>
          </a:p>
        </p:txBody>
      </p:sp>
      <p:sp>
        <p:nvSpPr>
          <p:cNvPr id="6" name="Rectangle 5">
            <a:extLst>
              <a:ext uri="{FF2B5EF4-FFF2-40B4-BE49-F238E27FC236}">
                <a16:creationId xmlns:a16="http://schemas.microsoft.com/office/drawing/2014/main" id="{7645C8F4-E45C-43CF-A27D-F8CC521CDCBA}"/>
              </a:ext>
            </a:extLst>
          </p:cNvPr>
          <p:cNvSpPr/>
          <p:nvPr/>
        </p:nvSpPr>
        <p:spPr>
          <a:xfrm>
            <a:off x="2069819" y="2851005"/>
            <a:ext cx="2142142"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2A26D6-FD7A-41D1-9A6A-C9F435846A2C}"/>
              </a:ext>
            </a:extLst>
          </p:cNvPr>
          <p:cNvSpPr/>
          <p:nvPr/>
        </p:nvSpPr>
        <p:spPr>
          <a:xfrm>
            <a:off x="7236296" y="3363838"/>
            <a:ext cx="504056"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061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pic>
        <p:nvPicPr>
          <p:cNvPr id="4" name="Picture 3">
            <a:extLst>
              <a:ext uri="{FF2B5EF4-FFF2-40B4-BE49-F238E27FC236}">
                <a16:creationId xmlns:a16="http://schemas.microsoft.com/office/drawing/2014/main" id="{54EF25CF-DFCD-4113-95C7-D65843EB7960}"/>
              </a:ext>
            </a:extLst>
          </p:cNvPr>
          <p:cNvPicPr>
            <a:picLocks noChangeAspect="1"/>
          </p:cNvPicPr>
          <p:nvPr/>
        </p:nvPicPr>
        <p:blipFill>
          <a:blip r:embed="rId2"/>
          <a:stretch>
            <a:fillRect/>
          </a:stretch>
        </p:blipFill>
        <p:spPr>
          <a:xfrm>
            <a:off x="761947" y="1897512"/>
            <a:ext cx="7586278" cy="2549616"/>
          </a:xfrm>
          <a:prstGeom prst="rect">
            <a:avLst/>
          </a:prstGeom>
        </p:spPr>
      </p:pic>
      <p:sp>
        <p:nvSpPr>
          <p:cNvPr id="6" name="Content Placeholder 5">
            <a:extLst>
              <a:ext uri="{FF2B5EF4-FFF2-40B4-BE49-F238E27FC236}">
                <a16:creationId xmlns:a16="http://schemas.microsoft.com/office/drawing/2014/main" id="{534C387C-8F19-4E80-AD9A-3D7BB805F675}"/>
              </a:ext>
            </a:extLst>
          </p:cNvPr>
          <p:cNvSpPr>
            <a:spLocks noGrp="1"/>
          </p:cNvSpPr>
          <p:nvPr>
            <p:ph idx="1"/>
          </p:nvPr>
        </p:nvSpPr>
        <p:spPr>
          <a:xfrm>
            <a:off x="414044" y="752604"/>
            <a:ext cx="8282085" cy="779997"/>
          </a:xfrm>
        </p:spPr>
        <p:txBody>
          <a:bodyPr>
            <a:normAutofit lnSpcReduction="10000"/>
          </a:bodyPr>
          <a:lstStyle/>
          <a:p>
            <a:r>
              <a:rPr lang="en-US" dirty="0"/>
              <a:t>If we remove the 050 and 082 it gets level 02.  It states “No classification number 050 or 082 exists”. </a:t>
            </a:r>
          </a:p>
          <a:p>
            <a:endParaRPr lang="en-US" dirty="0"/>
          </a:p>
        </p:txBody>
      </p:sp>
      <p:sp>
        <p:nvSpPr>
          <p:cNvPr id="7" name="Rectangle 6">
            <a:extLst>
              <a:ext uri="{FF2B5EF4-FFF2-40B4-BE49-F238E27FC236}">
                <a16:creationId xmlns:a16="http://schemas.microsoft.com/office/drawing/2014/main" id="{7BC24AD8-1BD5-452E-8200-BE6FE73498E9}"/>
              </a:ext>
            </a:extLst>
          </p:cNvPr>
          <p:cNvSpPr/>
          <p:nvPr/>
        </p:nvSpPr>
        <p:spPr>
          <a:xfrm>
            <a:off x="1877061" y="2992635"/>
            <a:ext cx="2694939"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B6AE37-2B5A-4FF1-B84A-81C496DC3A9F}"/>
              </a:ext>
            </a:extLst>
          </p:cNvPr>
          <p:cNvSpPr/>
          <p:nvPr/>
        </p:nvSpPr>
        <p:spPr>
          <a:xfrm>
            <a:off x="7308304" y="3651870"/>
            <a:ext cx="504056"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087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568952" cy="576064"/>
          </a:xfrm>
        </p:spPr>
        <p:txBody>
          <a:bodyPr>
            <a:noAutofit/>
          </a:bodyPr>
          <a:lstStyle/>
          <a:p>
            <a:r>
              <a:rPr lang="en-US" sz="2300" dirty="0"/>
              <a:t>Sample brief level rules explained - “Brief Based On Record Content”</a:t>
            </a:r>
          </a:p>
        </p:txBody>
      </p:sp>
      <p:pic>
        <p:nvPicPr>
          <p:cNvPr id="4" name="Picture 3">
            <a:extLst>
              <a:ext uri="{FF2B5EF4-FFF2-40B4-BE49-F238E27FC236}">
                <a16:creationId xmlns:a16="http://schemas.microsoft.com/office/drawing/2014/main" id="{C6628DDC-EBCA-4632-BE9E-B39669FAB1D4}"/>
              </a:ext>
            </a:extLst>
          </p:cNvPr>
          <p:cNvPicPr>
            <a:picLocks noChangeAspect="1"/>
          </p:cNvPicPr>
          <p:nvPr/>
        </p:nvPicPr>
        <p:blipFill>
          <a:blip r:embed="rId2"/>
          <a:stretch>
            <a:fillRect/>
          </a:stretch>
        </p:blipFill>
        <p:spPr>
          <a:xfrm>
            <a:off x="395536" y="1249768"/>
            <a:ext cx="8161611" cy="2988881"/>
          </a:xfrm>
          <a:prstGeom prst="rect">
            <a:avLst/>
          </a:prstGeom>
        </p:spPr>
      </p:pic>
      <p:sp>
        <p:nvSpPr>
          <p:cNvPr id="6" name="Content Placeholder 5">
            <a:extLst>
              <a:ext uri="{FF2B5EF4-FFF2-40B4-BE49-F238E27FC236}">
                <a16:creationId xmlns:a16="http://schemas.microsoft.com/office/drawing/2014/main" id="{4D197CA2-BCA8-46C8-823F-79F916AD74D6}"/>
              </a:ext>
            </a:extLst>
          </p:cNvPr>
          <p:cNvSpPr>
            <a:spLocks noGrp="1"/>
          </p:cNvSpPr>
          <p:nvPr>
            <p:ph idx="1"/>
          </p:nvPr>
        </p:nvSpPr>
        <p:spPr>
          <a:xfrm>
            <a:off x="414044" y="752604"/>
            <a:ext cx="8282085" cy="779997"/>
          </a:xfrm>
        </p:spPr>
        <p:txBody>
          <a:bodyPr>
            <a:normAutofit/>
          </a:bodyPr>
          <a:lstStyle/>
          <a:p>
            <a:r>
              <a:rPr lang="en-US" sz="2000" dirty="0"/>
              <a:t>If we remove the 245 it gets level 01.  It states “No 245 title exists”. </a:t>
            </a:r>
          </a:p>
          <a:p>
            <a:endParaRPr lang="en-US" sz="2000" dirty="0"/>
          </a:p>
        </p:txBody>
      </p:sp>
      <p:sp>
        <p:nvSpPr>
          <p:cNvPr id="7" name="Rectangle 6">
            <a:extLst>
              <a:ext uri="{FF2B5EF4-FFF2-40B4-BE49-F238E27FC236}">
                <a16:creationId xmlns:a16="http://schemas.microsoft.com/office/drawing/2014/main" id="{45461A36-63D6-46DE-9C56-B7009745D204}"/>
              </a:ext>
            </a:extLst>
          </p:cNvPr>
          <p:cNvSpPr/>
          <p:nvPr/>
        </p:nvSpPr>
        <p:spPr>
          <a:xfrm>
            <a:off x="1690137" y="2756289"/>
            <a:ext cx="1945759"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FBE98B-9874-4129-9D97-411AFD06D1AC}"/>
              </a:ext>
            </a:extLst>
          </p:cNvPr>
          <p:cNvSpPr/>
          <p:nvPr/>
        </p:nvSpPr>
        <p:spPr>
          <a:xfrm>
            <a:off x="7524328" y="3507854"/>
            <a:ext cx="576064" cy="3593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317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526473" y="3319778"/>
            <a:ext cx="8077975" cy="1240583"/>
          </a:xfrm>
        </p:spPr>
        <p:txBody>
          <a:bodyPr/>
          <a:lstStyle/>
          <a:p>
            <a:r>
              <a:rPr lang="en-US" dirty="0"/>
              <a:t>Determining if the record is brief</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Tree>
    <p:extLst>
      <p:ext uri="{BB962C8B-B14F-4D97-AF65-F5344CB8AC3E}">
        <p14:creationId xmlns:p14="http://schemas.microsoft.com/office/powerpoint/2010/main" val="2066756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Determining if the record is brief</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46</a:t>
            </a:fld>
            <a:endParaRPr lang="en-US" dirty="0"/>
          </a:p>
        </p:txBody>
      </p:sp>
      <p:sp>
        <p:nvSpPr>
          <p:cNvPr id="8" name="Content Placeholder 5">
            <a:extLst>
              <a:ext uri="{FF2B5EF4-FFF2-40B4-BE49-F238E27FC236}">
                <a16:creationId xmlns:a16="http://schemas.microsoft.com/office/drawing/2014/main" id="{D59453D8-A1F7-432E-82A7-46FAA17B8F10}"/>
              </a:ext>
            </a:extLst>
          </p:cNvPr>
          <p:cNvSpPr>
            <a:spLocks noGrp="1"/>
          </p:cNvSpPr>
          <p:nvPr>
            <p:ph idx="1"/>
          </p:nvPr>
        </p:nvSpPr>
        <p:spPr>
          <a:xfrm>
            <a:off x="236623" y="752605"/>
            <a:ext cx="8621691" cy="3187298"/>
          </a:xfrm>
        </p:spPr>
        <p:txBody>
          <a:bodyPr>
            <a:normAutofit/>
          </a:bodyPr>
          <a:lstStyle/>
          <a:p>
            <a:r>
              <a:rPr lang="en-US" dirty="0"/>
              <a:t>In addition to determining the level of the briefness, it is possible to determine if the record is “brief” (what level makes it brief).</a:t>
            </a:r>
          </a:p>
          <a:p>
            <a:r>
              <a:rPr lang="en-US" dirty="0"/>
              <a:t>This is used, for example, when an order is created.</a:t>
            </a:r>
          </a:p>
          <a:p>
            <a:r>
              <a:rPr lang="en-US" b="1" dirty="0"/>
              <a:t>Any record which is equal to or less than the brief_level value is considered brief</a:t>
            </a:r>
          </a:p>
          <a:p>
            <a:r>
              <a:rPr lang="en-US" dirty="0"/>
              <a:t>The brief_level value is defined in “Resource management configuration menu &gt; general &gt; other settings &gt; brief_level”</a:t>
            </a:r>
          </a:p>
          <a:p>
            <a:endParaRPr lang="en-US" dirty="0"/>
          </a:p>
        </p:txBody>
      </p:sp>
    </p:spTree>
    <p:extLst>
      <p:ext uri="{BB962C8B-B14F-4D97-AF65-F5344CB8AC3E}">
        <p14:creationId xmlns:p14="http://schemas.microsoft.com/office/powerpoint/2010/main" val="1154147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Determining if the record is brief</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47</a:t>
            </a:fld>
            <a:endParaRPr lang="en-US" dirty="0"/>
          </a:p>
        </p:txBody>
      </p:sp>
      <p:pic>
        <p:nvPicPr>
          <p:cNvPr id="4" name="Picture 3">
            <a:extLst>
              <a:ext uri="{FF2B5EF4-FFF2-40B4-BE49-F238E27FC236}">
                <a16:creationId xmlns:a16="http://schemas.microsoft.com/office/drawing/2014/main" id="{35683ABC-82B1-45C0-9121-05DD85C80241}"/>
              </a:ext>
            </a:extLst>
          </p:cNvPr>
          <p:cNvPicPr>
            <a:picLocks noChangeAspect="1"/>
          </p:cNvPicPr>
          <p:nvPr/>
        </p:nvPicPr>
        <p:blipFill>
          <a:blip r:embed="rId2"/>
          <a:stretch>
            <a:fillRect/>
          </a:stretch>
        </p:blipFill>
        <p:spPr>
          <a:xfrm>
            <a:off x="1272026" y="1424170"/>
            <a:ext cx="7020905" cy="1438476"/>
          </a:xfrm>
          <a:prstGeom prst="rect">
            <a:avLst/>
          </a:prstGeom>
          <a:ln>
            <a:solidFill>
              <a:schemeClr val="accent1"/>
            </a:solidFill>
          </a:ln>
        </p:spPr>
      </p:pic>
      <p:sp>
        <p:nvSpPr>
          <p:cNvPr id="6" name="TextBox 5">
            <a:extLst>
              <a:ext uri="{FF2B5EF4-FFF2-40B4-BE49-F238E27FC236}">
                <a16:creationId xmlns:a16="http://schemas.microsoft.com/office/drawing/2014/main" id="{E2B5BBE3-11EA-479D-B4EA-0B4A66AFDACD}"/>
              </a:ext>
            </a:extLst>
          </p:cNvPr>
          <p:cNvSpPr txBox="1"/>
          <p:nvPr/>
        </p:nvSpPr>
        <p:spPr>
          <a:xfrm>
            <a:off x="381075" y="3138643"/>
            <a:ext cx="2674962" cy="923330"/>
          </a:xfrm>
          <a:prstGeom prst="rect">
            <a:avLst/>
          </a:prstGeom>
          <a:solidFill>
            <a:schemeClr val="bg1"/>
          </a:solidFill>
          <a:ln>
            <a:solidFill>
              <a:schemeClr val="tx1"/>
            </a:solidFill>
          </a:ln>
        </p:spPr>
        <p:txBody>
          <a:bodyPr wrap="square" rtlCol="0">
            <a:spAutoFit/>
          </a:bodyPr>
          <a:lstStyle/>
          <a:p>
            <a:r>
              <a:rPr lang="en-US" dirty="0"/>
              <a:t>Any record which has brief_level 02 or less will be considered brief</a:t>
            </a:r>
          </a:p>
        </p:txBody>
      </p:sp>
      <p:cxnSp>
        <p:nvCxnSpPr>
          <p:cNvPr id="7" name="Straight Connector 6">
            <a:extLst>
              <a:ext uri="{FF2B5EF4-FFF2-40B4-BE49-F238E27FC236}">
                <a16:creationId xmlns:a16="http://schemas.microsoft.com/office/drawing/2014/main" id="{69347B2B-6BE2-42BE-8EEE-E8820AAF22DE}"/>
              </a:ext>
            </a:extLst>
          </p:cNvPr>
          <p:cNvCxnSpPr/>
          <p:nvPr/>
        </p:nvCxnSpPr>
        <p:spPr>
          <a:xfrm>
            <a:off x="3057993" y="3418249"/>
            <a:ext cx="8893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78781E2-D0C7-4B33-B085-8D91408035D7}"/>
              </a:ext>
            </a:extLst>
          </p:cNvPr>
          <p:cNvCxnSpPr/>
          <p:nvPr/>
        </p:nvCxnSpPr>
        <p:spPr>
          <a:xfrm flipH="1">
            <a:off x="3947391" y="3226582"/>
            <a:ext cx="518392" cy="1916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DED1F3F-20AA-4393-8315-3A3D928CE2DF}"/>
              </a:ext>
            </a:extLst>
          </p:cNvPr>
          <p:cNvCxnSpPr/>
          <p:nvPr/>
        </p:nvCxnSpPr>
        <p:spPr>
          <a:xfrm flipV="1">
            <a:off x="4449561" y="2208235"/>
            <a:ext cx="2202661" cy="1018347"/>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54D0404-147D-4C9E-9B9F-372C1D45EFB2}"/>
              </a:ext>
            </a:extLst>
          </p:cNvPr>
          <p:cNvSpPr/>
          <p:nvPr/>
        </p:nvSpPr>
        <p:spPr>
          <a:xfrm>
            <a:off x="1618377" y="1994647"/>
            <a:ext cx="1048699" cy="289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564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Determining if the record is brief</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48</a:t>
            </a:fld>
            <a:endParaRPr lang="en-US" dirty="0"/>
          </a:p>
        </p:txBody>
      </p:sp>
      <p:pic>
        <p:nvPicPr>
          <p:cNvPr id="4" name="Picture 3">
            <a:extLst>
              <a:ext uri="{FF2B5EF4-FFF2-40B4-BE49-F238E27FC236}">
                <a16:creationId xmlns:a16="http://schemas.microsoft.com/office/drawing/2014/main" id="{CFA1080E-EBEA-4D20-8D71-021DE42F7908}"/>
              </a:ext>
            </a:extLst>
          </p:cNvPr>
          <p:cNvPicPr>
            <a:picLocks noChangeAspect="1"/>
          </p:cNvPicPr>
          <p:nvPr/>
        </p:nvPicPr>
        <p:blipFill>
          <a:blip r:embed="rId2"/>
          <a:stretch>
            <a:fillRect/>
          </a:stretch>
        </p:blipFill>
        <p:spPr>
          <a:xfrm>
            <a:off x="1248719" y="1945976"/>
            <a:ext cx="6563641" cy="1457528"/>
          </a:xfrm>
          <a:prstGeom prst="rect">
            <a:avLst/>
          </a:prstGeom>
          <a:ln>
            <a:solidFill>
              <a:schemeClr val="accent1"/>
            </a:solidFill>
          </a:ln>
        </p:spPr>
      </p:pic>
      <p:sp>
        <p:nvSpPr>
          <p:cNvPr id="6" name="Content Placeholder 5">
            <a:extLst>
              <a:ext uri="{FF2B5EF4-FFF2-40B4-BE49-F238E27FC236}">
                <a16:creationId xmlns:a16="http://schemas.microsoft.com/office/drawing/2014/main" id="{9F7227ED-6E84-4FAE-A133-2F5483FB7820}"/>
              </a:ext>
            </a:extLst>
          </p:cNvPr>
          <p:cNvSpPr>
            <a:spLocks noGrp="1"/>
          </p:cNvSpPr>
          <p:nvPr>
            <p:ph idx="1"/>
          </p:nvPr>
        </p:nvSpPr>
        <p:spPr>
          <a:xfrm>
            <a:off x="414044" y="752604"/>
            <a:ext cx="8282085" cy="1431037"/>
          </a:xfrm>
        </p:spPr>
        <p:txBody>
          <a:bodyPr>
            <a:normAutofit/>
          </a:bodyPr>
          <a:lstStyle/>
          <a:p>
            <a:r>
              <a:rPr lang="en-US" sz="1800" dirty="0"/>
              <a:t>If you do not want any records to be considered brief then set the brief_level to 00.</a:t>
            </a:r>
          </a:p>
          <a:p>
            <a:r>
              <a:rPr lang="en-US" sz="1800" dirty="0"/>
              <a:t>No records will be brief_level 00 or less so therefore there will be no brief records.</a:t>
            </a:r>
          </a:p>
          <a:p>
            <a:endParaRPr lang="en-US" sz="1800" dirty="0"/>
          </a:p>
        </p:txBody>
      </p:sp>
      <p:sp>
        <p:nvSpPr>
          <p:cNvPr id="7" name="TextBox 6">
            <a:extLst>
              <a:ext uri="{FF2B5EF4-FFF2-40B4-BE49-F238E27FC236}">
                <a16:creationId xmlns:a16="http://schemas.microsoft.com/office/drawing/2014/main" id="{263B68CF-475E-484D-A26E-5966BEE609BE}"/>
              </a:ext>
            </a:extLst>
          </p:cNvPr>
          <p:cNvSpPr txBox="1"/>
          <p:nvPr/>
        </p:nvSpPr>
        <p:spPr>
          <a:xfrm>
            <a:off x="366880" y="3704714"/>
            <a:ext cx="2674962" cy="523220"/>
          </a:xfrm>
          <a:prstGeom prst="rect">
            <a:avLst/>
          </a:prstGeom>
          <a:solidFill>
            <a:schemeClr val="bg1"/>
          </a:solidFill>
          <a:ln>
            <a:solidFill>
              <a:schemeClr val="tx1"/>
            </a:solidFill>
          </a:ln>
        </p:spPr>
        <p:txBody>
          <a:bodyPr wrap="square" rtlCol="0">
            <a:spAutoFit/>
          </a:bodyPr>
          <a:lstStyle/>
          <a:p>
            <a:r>
              <a:rPr lang="en-US" sz="1400" dirty="0"/>
              <a:t>No record will be 00 or lower and therefore no record will be brief</a:t>
            </a:r>
          </a:p>
        </p:txBody>
      </p:sp>
      <p:cxnSp>
        <p:nvCxnSpPr>
          <p:cNvPr id="8" name="Straight Connector 7">
            <a:extLst>
              <a:ext uri="{FF2B5EF4-FFF2-40B4-BE49-F238E27FC236}">
                <a16:creationId xmlns:a16="http://schemas.microsoft.com/office/drawing/2014/main" id="{C55468D8-3961-4A6A-9503-755814925542}"/>
              </a:ext>
            </a:extLst>
          </p:cNvPr>
          <p:cNvCxnSpPr/>
          <p:nvPr/>
        </p:nvCxnSpPr>
        <p:spPr>
          <a:xfrm>
            <a:off x="3043798" y="3984320"/>
            <a:ext cx="8893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33F4CA-D124-4871-B067-B8D024655BE6}"/>
              </a:ext>
            </a:extLst>
          </p:cNvPr>
          <p:cNvCxnSpPr/>
          <p:nvPr/>
        </p:nvCxnSpPr>
        <p:spPr>
          <a:xfrm flipV="1">
            <a:off x="3935771" y="2656452"/>
            <a:ext cx="2866029" cy="1332505"/>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0B0FFDA-BA7E-4999-A1C7-576E15F11F8C}"/>
              </a:ext>
            </a:extLst>
          </p:cNvPr>
          <p:cNvSpPr/>
          <p:nvPr/>
        </p:nvSpPr>
        <p:spPr>
          <a:xfrm>
            <a:off x="1604182" y="2514998"/>
            <a:ext cx="1048699" cy="289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60285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Determining if the record is brief</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49</a:t>
            </a:fld>
            <a:endParaRPr lang="en-US" dirty="0"/>
          </a:p>
        </p:txBody>
      </p:sp>
      <p:pic>
        <p:nvPicPr>
          <p:cNvPr id="4" name="Picture 3">
            <a:extLst>
              <a:ext uri="{FF2B5EF4-FFF2-40B4-BE49-F238E27FC236}">
                <a16:creationId xmlns:a16="http://schemas.microsoft.com/office/drawing/2014/main" id="{05929D74-02BD-409F-9964-F98246C179C1}"/>
              </a:ext>
            </a:extLst>
          </p:cNvPr>
          <p:cNvPicPr>
            <a:picLocks noChangeAspect="1"/>
          </p:cNvPicPr>
          <p:nvPr/>
        </p:nvPicPr>
        <p:blipFill>
          <a:blip r:embed="rId2"/>
          <a:stretch>
            <a:fillRect/>
          </a:stretch>
        </p:blipFill>
        <p:spPr>
          <a:xfrm>
            <a:off x="1061547" y="2709762"/>
            <a:ext cx="7020905" cy="1438476"/>
          </a:xfrm>
          <a:prstGeom prst="rect">
            <a:avLst/>
          </a:prstGeom>
          <a:ln>
            <a:solidFill>
              <a:schemeClr val="accent1"/>
            </a:solidFill>
          </a:ln>
        </p:spPr>
      </p:pic>
      <p:sp>
        <p:nvSpPr>
          <p:cNvPr id="6" name="Content Placeholder 5">
            <a:extLst>
              <a:ext uri="{FF2B5EF4-FFF2-40B4-BE49-F238E27FC236}">
                <a16:creationId xmlns:a16="http://schemas.microsoft.com/office/drawing/2014/main" id="{17792D08-DA04-4214-AB55-59A876D0E8F3}"/>
              </a:ext>
            </a:extLst>
          </p:cNvPr>
          <p:cNvSpPr>
            <a:spLocks noGrp="1"/>
          </p:cNvSpPr>
          <p:nvPr>
            <p:ph idx="1"/>
          </p:nvPr>
        </p:nvSpPr>
        <p:spPr>
          <a:xfrm>
            <a:off x="414044" y="752605"/>
            <a:ext cx="8282085" cy="1007956"/>
          </a:xfrm>
        </p:spPr>
        <p:txBody>
          <a:bodyPr>
            <a:normAutofit/>
          </a:bodyPr>
          <a:lstStyle/>
          <a:p>
            <a:r>
              <a:rPr lang="en-US" dirty="0"/>
              <a:t>We will do an example now where brief_level is set to 02</a:t>
            </a:r>
          </a:p>
        </p:txBody>
      </p:sp>
      <p:sp>
        <p:nvSpPr>
          <p:cNvPr id="7" name="Rectangle 6">
            <a:extLst>
              <a:ext uri="{FF2B5EF4-FFF2-40B4-BE49-F238E27FC236}">
                <a16:creationId xmlns:a16="http://schemas.microsoft.com/office/drawing/2014/main" id="{061350AD-B2CF-438B-A44C-756A9C37C6EF}"/>
              </a:ext>
            </a:extLst>
          </p:cNvPr>
          <p:cNvSpPr/>
          <p:nvPr/>
        </p:nvSpPr>
        <p:spPr>
          <a:xfrm>
            <a:off x="1407898" y="3271095"/>
            <a:ext cx="1048699" cy="289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D5718F-FC2F-473C-BAA5-33DAB59689CC}"/>
              </a:ext>
            </a:extLst>
          </p:cNvPr>
          <p:cNvSpPr/>
          <p:nvPr/>
        </p:nvSpPr>
        <p:spPr>
          <a:xfrm>
            <a:off x="6428778" y="3271095"/>
            <a:ext cx="573205" cy="324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506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488883-66FA-4164-9165-B288B3C52183}"/>
              </a:ext>
            </a:extLst>
          </p:cNvPr>
          <p:cNvPicPr>
            <a:picLocks noChangeAspect="1"/>
          </p:cNvPicPr>
          <p:nvPr/>
        </p:nvPicPr>
        <p:blipFill>
          <a:blip r:embed="rId2"/>
          <a:stretch>
            <a:fillRect/>
          </a:stretch>
        </p:blipFill>
        <p:spPr>
          <a:xfrm>
            <a:off x="1061364" y="2855640"/>
            <a:ext cx="7560840" cy="1810605"/>
          </a:xfrm>
          <a:prstGeom prst="rect">
            <a:avLst/>
          </a:prstGeom>
          <a:ln>
            <a:solidFill>
              <a:schemeClr val="accent1"/>
            </a:solidFill>
          </a:ln>
        </p:spPr>
      </p:pic>
      <p:pic>
        <p:nvPicPr>
          <p:cNvPr id="14" name="Picture 13">
            <a:extLst>
              <a:ext uri="{FF2B5EF4-FFF2-40B4-BE49-F238E27FC236}">
                <a16:creationId xmlns:a16="http://schemas.microsoft.com/office/drawing/2014/main" id="{9BCAB5F6-E04E-4D68-8AC8-2260937CD8E6}"/>
              </a:ext>
            </a:extLst>
          </p:cNvPr>
          <p:cNvPicPr>
            <a:picLocks noChangeAspect="1"/>
          </p:cNvPicPr>
          <p:nvPr/>
        </p:nvPicPr>
        <p:blipFill>
          <a:blip r:embed="rId3"/>
          <a:stretch>
            <a:fillRect/>
          </a:stretch>
        </p:blipFill>
        <p:spPr>
          <a:xfrm>
            <a:off x="295579" y="1500630"/>
            <a:ext cx="4150131" cy="141905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pic>
        <p:nvPicPr>
          <p:cNvPr id="8" name="Picture 7">
            <a:extLst>
              <a:ext uri="{FF2B5EF4-FFF2-40B4-BE49-F238E27FC236}">
                <a16:creationId xmlns:a16="http://schemas.microsoft.com/office/drawing/2014/main" id="{3300C28E-1E10-446C-8CEB-3DC75A817E5B}"/>
              </a:ext>
            </a:extLst>
          </p:cNvPr>
          <p:cNvPicPr>
            <a:picLocks noChangeAspect="1"/>
          </p:cNvPicPr>
          <p:nvPr/>
        </p:nvPicPr>
        <p:blipFill>
          <a:blip r:embed="rId4"/>
          <a:stretch>
            <a:fillRect/>
          </a:stretch>
        </p:blipFill>
        <p:spPr>
          <a:xfrm>
            <a:off x="1371095" y="1006519"/>
            <a:ext cx="6184205" cy="533474"/>
          </a:xfrm>
          <a:prstGeom prst="rect">
            <a:avLst/>
          </a:prstGeom>
          <a:ln>
            <a:solidFill>
              <a:schemeClr val="accent1"/>
            </a:solidFill>
          </a:ln>
        </p:spPr>
      </p:pic>
      <p:sp>
        <p:nvSpPr>
          <p:cNvPr id="9" name="TextBox 8">
            <a:extLst>
              <a:ext uri="{FF2B5EF4-FFF2-40B4-BE49-F238E27FC236}">
                <a16:creationId xmlns:a16="http://schemas.microsoft.com/office/drawing/2014/main" id="{DC221042-DE03-4012-B8CF-078D824159DD}"/>
              </a:ext>
            </a:extLst>
          </p:cNvPr>
          <p:cNvSpPr txBox="1"/>
          <p:nvPr/>
        </p:nvSpPr>
        <p:spPr>
          <a:xfrm>
            <a:off x="6064063" y="2061679"/>
            <a:ext cx="2561675" cy="430887"/>
          </a:xfrm>
          <a:prstGeom prst="rect">
            <a:avLst/>
          </a:prstGeom>
          <a:solidFill>
            <a:schemeClr val="bg1"/>
          </a:solidFill>
          <a:ln>
            <a:solidFill>
              <a:schemeClr val="accent1"/>
            </a:solidFill>
          </a:ln>
        </p:spPr>
        <p:txBody>
          <a:bodyPr wrap="square" rtlCol="0">
            <a:spAutoFit/>
          </a:bodyPr>
          <a:lstStyle/>
          <a:p>
            <a:r>
              <a:rPr lang="en-US" sz="1100" dirty="0"/>
              <a:t>Bibliographic records with this level and lower will be flagged as brief</a:t>
            </a:r>
          </a:p>
        </p:txBody>
      </p:sp>
      <p:cxnSp>
        <p:nvCxnSpPr>
          <p:cNvPr id="10" name="Straight Arrow Connector 9">
            <a:extLst>
              <a:ext uri="{FF2B5EF4-FFF2-40B4-BE49-F238E27FC236}">
                <a16:creationId xmlns:a16="http://schemas.microsoft.com/office/drawing/2014/main" id="{3FA3AEDC-7DA1-4842-B73F-99723AE214D5}"/>
              </a:ext>
            </a:extLst>
          </p:cNvPr>
          <p:cNvCxnSpPr>
            <a:cxnSpLocks/>
          </p:cNvCxnSpPr>
          <p:nvPr/>
        </p:nvCxnSpPr>
        <p:spPr>
          <a:xfrm flipH="1" flipV="1">
            <a:off x="7296912" y="1575621"/>
            <a:ext cx="107630" cy="588968"/>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141DB30-5AC0-4EED-805A-AA64EB0DCF35}"/>
              </a:ext>
            </a:extLst>
          </p:cNvPr>
          <p:cNvSpPr/>
          <p:nvPr/>
        </p:nvSpPr>
        <p:spPr>
          <a:xfrm>
            <a:off x="6588224" y="3867894"/>
            <a:ext cx="1299921" cy="2035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 name="Content Placeholder 5">
            <a:extLst>
              <a:ext uri="{FF2B5EF4-FFF2-40B4-BE49-F238E27FC236}">
                <a16:creationId xmlns:a16="http://schemas.microsoft.com/office/drawing/2014/main" id="{963A67F3-4DA4-460B-A7B2-B2E9584A3A5D}"/>
              </a:ext>
            </a:extLst>
          </p:cNvPr>
          <p:cNvSpPr>
            <a:spLocks noGrp="1"/>
          </p:cNvSpPr>
          <p:nvPr>
            <p:ph idx="1"/>
          </p:nvPr>
        </p:nvSpPr>
        <p:spPr>
          <a:xfrm>
            <a:off x="107504" y="627534"/>
            <a:ext cx="8856984" cy="1078568"/>
          </a:xfrm>
        </p:spPr>
        <p:txBody>
          <a:bodyPr>
            <a:noAutofit/>
          </a:bodyPr>
          <a:lstStyle/>
          <a:p>
            <a:r>
              <a:rPr lang="en-US" sz="1300" dirty="0"/>
              <a:t>Here for example we can use the brief level (resource management configuration &gt; other settings) when creating an order</a:t>
            </a:r>
          </a:p>
        </p:txBody>
      </p:sp>
    </p:spTree>
    <p:extLst>
      <p:ext uri="{BB962C8B-B14F-4D97-AF65-F5344CB8AC3E}">
        <p14:creationId xmlns:p14="http://schemas.microsoft.com/office/powerpoint/2010/main" val="1403187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Determining if the record is brief</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50</a:t>
            </a:fld>
            <a:endParaRPr lang="en-US" dirty="0"/>
          </a:p>
        </p:txBody>
      </p:sp>
      <p:pic>
        <p:nvPicPr>
          <p:cNvPr id="4" name="Picture 3">
            <a:extLst>
              <a:ext uri="{FF2B5EF4-FFF2-40B4-BE49-F238E27FC236}">
                <a16:creationId xmlns:a16="http://schemas.microsoft.com/office/drawing/2014/main" id="{8997ED82-FC27-4EC7-9F93-76B7DB13E1E9}"/>
              </a:ext>
            </a:extLst>
          </p:cNvPr>
          <p:cNvPicPr>
            <a:picLocks noChangeAspect="1"/>
          </p:cNvPicPr>
          <p:nvPr/>
        </p:nvPicPr>
        <p:blipFill>
          <a:blip r:embed="rId2"/>
          <a:stretch>
            <a:fillRect/>
          </a:stretch>
        </p:blipFill>
        <p:spPr>
          <a:xfrm>
            <a:off x="2320722" y="1462519"/>
            <a:ext cx="4431712" cy="2993242"/>
          </a:xfrm>
          <a:prstGeom prst="rect">
            <a:avLst/>
          </a:prstGeom>
          <a:ln>
            <a:solidFill>
              <a:schemeClr val="accent1"/>
            </a:solidFill>
          </a:ln>
        </p:spPr>
      </p:pic>
      <p:sp>
        <p:nvSpPr>
          <p:cNvPr id="6" name="Content Placeholder 5">
            <a:extLst>
              <a:ext uri="{FF2B5EF4-FFF2-40B4-BE49-F238E27FC236}">
                <a16:creationId xmlns:a16="http://schemas.microsoft.com/office/drawing/2014/main" id="{858ECEC1-CBF8-4FCB-9D2D-DDE3F42BEBE6}"/>
              </a:ext>
            </a:extLst>
          </p:cNvPr>
          <p:cNvSpPr>
            <a:spLocks noGrp="1"/>
          </p:cNvSpPr>
          <p:nvPr>
            <p:ph idx="1"/>
          </p:nvPr>
        </p:nvSpPr>
        <p:spPr>
          <a:xfrm>
            <a:off x="395536" y="666298"/>
            <a:ext cx="8282085" cy="1007956"/>
          </a:xfrm>
        </p:spPr>
        <p:txBody>
          <a:bodyPr>
            <a:normAutofit/>
          </a:bodyPr>
          <a:lstStyle/>
          <a:p>
            <a:r>
              <a:rPr lang="en-US" sz="1800" dirty="0"/>
              <a:t>Here we have a record which is level 02.</a:t>
            </a:r>
          </a:p>
          <a:p>
            <a:r>
              <a:rPr lang="en-US" sz="1800" dirty="0"/>
              <a:t>Thus it should be considered brief (02 and lower is brief).</a:t>
            </a:r>
          </a:p>
        </p:txBody>
      </p:sp>
      <p:sp>
        <p:nvSpPr>
          <p:cNvPr id="7" name="Rectangle 6">
            <a:extLst>
              <a:ext uri="{FF2B5EF4-FFF2-40B4-BE49-F238E27FC236}">
                <a16:creationId xmlns:a16="http://schemas.microsoft.com/office/drawing/2014/main" id="{8793E4B9-2BA7-40B0-858E-F1C35C9683B8}"/>
              </a:ext>
            </a:extLst>
          </p:cNvPr>
          <p:cNvSpPr/>
          <p:nvPr/>
        </p:nvSpPr>
        <p:spPr>
          <a:xfrm>
            <a:off x="4517901" y="4166615"/>
            <a:ext cx="2234534" cy="289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AD20F3-3CD7-4829-AFE7-DCD4A4FB6D2A}"/>
              </a:ext>
            </a:extLst>
          </p:cNvPr>
          <p:cNvSpPr/>
          <p:nvPr/>
        </p:nvSpPr>
        <p:spPr>
          <a:xfrm>
            <a:off x="3059832" y="3679173"/>
            <a:ext cx="1379307" cy="320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136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Determining if the record is brief</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51</a:t>
            </a:fld>
            <a:endParaRPr lang="en-US" dirty="0"/>
          </a:p>
        </p:txBody>
      </p:sp>
      <p:pic>
        <p:nvPicPr>
          <p:cNvPr id="4" name="Picture 3">
            <a:extLst>
              <a:ext uri="{FF2B5EF4-FFF2-40B4-BE49-F238E27FC236}">
                <a16:creationId xmlns:a16="http://schemas.microsoft.com/office/drawing/2014/main" id="{2027D56C-C2D5-4A52-8FB2-E1A91126463A}"/>
              </a:ext>
            </a:extLst>
          </p:cNvPr>
          <p:cNvPicPr>
            <a:picLocks noChangeAspect="1"/>
          </p:cNvPicPr>
          <p:nvPr/>
        </p:nvPicPr>
        <p:blipFill>
          <a:blip r:embed="rId2"/>
          <a:stretch>
            <a:fillRect/>
          </a:stretch>
        </p:blipFill>
        <p:spPr>
          <a:xfrm>
            <a:off x="566835" y="2753216"/>
            <a:ext cx="8010329" cy="1989244"/>
          </a:xfrm>
          <a:prstGeom prst="rect">
            <a:avLst/>
          </a:prstGeom>
          <a:ln>
            <a:solidFill>
              <a:schemeClr val="accent1"/>
            </a:solidFill>
          </a:ln>
        </p:spPr>
      </p:pic>
      <p:pic>
        <p:nvPicPr>
          <p:cNvPr id="6" name="Picture 5">
            <a:extLst>
              <a:ext uri="{FF2B5EF4-FFF2-40B4-BE49-F238E27FC236}">
                <a16:creationId xmlns:a16="http://schemas.microsoft.com/office/drawing/2014/main" id="{FD20110F-5781-4C0F-9EF1-EB57A391DB6C}"/>
              </a:ext>
            </a:extLst>
          </p:cNvPr>
          <p:cNvPicPr>
            <a:picLocks noChangeAspect="1"/>
          </p:cNvPicPr>
          <p:nvPr/>
        </p:nvPicPr>
        <p:blipFill>
          <a:blip r:embed="rId3"/>
          <a:stretch>
            <a:fillRect/>
          </a:stretch>
        </p:blipFill>
        <p:spPr>
          <a:xfrm>
            <a:off x="2292939" y="1258188"/>
            <a:ext cx="3969105" cy="1407389"/>
          </a:xfrm>
          <a:prstGeom prst="rect">
            <a:avLst/>
          </a:prstGeom>
          <a:ln>
            <a:solidFill>
              <a:schemeClr val="accent1"/>
            </a:solidFill>
          </a:ln>
        </p:spPr>
      </p:pic>
      <p:sp>
        <p:nvSpPr>
          <p:cNvPr id="7" name="Content Placeholder 5">
            <a:extLst>
              <a:ext uri="{FF2B5EF4-FFF2-40B4-BE49-F238E27FC236}">
                <a16:creationId xmlns:a16="http://schemas.microsoft.com/office/drawing/2014/main" id="{12A1A422-7383-4BDC-ACE9-C6A965022DB6}"/>
              </a:ext>
            </a:extLst>
          </p:cNvPr>
          <p:cNvSpPr>
            <a:spLocks noGrp="1"/>
          </p:cNvSpPr>
          <p:nvPr>
            <p:ph idx="1"/>
          </p:nvPr>
        </p:nvSpPr>
        <p:spPr>
          <a:xfrm>
            <a:off x="395536" y="713790"/>
            <a:ext cx="8282085" cy="1007956"/>
          </a:xfrm>
        </p:spPr>
        <p:txBody>
          <a:bodyPr>
            <a:normAutofit/>
          </a:bodyPr>
          <a:lstStyle/>
          <a:p>
            <a:r>
              <a:rPr lang="en-US" sz="2000" dirty="0"/>
              <a:t>We create an order for this record and it is considered brief</a:t>
            </a:r>
          </a:p>
        </p:txBody>
      </p:sp>
      <p:sp>
        <p:nvSpPr>
          <p:cNvPr id="8" name="Rectangle 7">
            <a:extLst>
              <a:ext uri="{FF2B5EF4-FFF2-40B4-BE49-F238E27FC236}">
                <a16:creationId xmlns:a16="http://schemas.microsoft.com/office/drawing/2014/main" id="{575B859D-666E-42D2-B957-A45CC865CCC9}"/>
              </a:ext>
            </a:extLst>
          </p:cNvPr>
          <p:cNvSpPr/>
          <p:nvPr/>
        </p:nvSpPr>
        <p:spPr>
          <a:xfrm>
            <a:off x="2608369" y="1779662"/>
            <a:ext cx="1082428" cy="183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179F750-C2A8-424F-8FE1-7D9715F01917}"/>
              </a:ext>
            </a:extLst>
          </p:cNvPr>
          <p:cNvSpPr/>
          <p:nvPr/>
        </p:nvSpPr>
        <p:spPr>
          <a:xfrm>
            <a:off x="6290006" y="3795886"/>
            <a:ext cx="1468419" cy="2808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AE3D2F3-D320-4A3D-B20D-DB9F30A044E2}"/>
              </a:ext>
            </a:extLst>
          </p:cNvPr>
          <p:cNvSpPr txBox="1"/>
          <p:nvPr/>
        </p:nvSpPr>
        <p:spPr>
          <a:xfrm>
            <a:off x="6611729" y="1398580"/>
            <a:ext cx="1599128" cy="646331"/>
          </a:xfrm>
          <a:prstGeom prst="rect">
            <a:avLst/>
          </a:prstGeom>
          <a:solidFill>
            <a:schemeClr val="bg1"/>
          </a:solidFill>
          <a:ln>
            <a:solidFill>
              <a:schemeClr val="tx1"/>
            </a:solidFill>
          </a:ln>
        </p:spPr>
        <p:txBody>
          <a:bodyPr wrap="square" rtlCol="0">
            <a:spAutoFit/>
          </a:bodyPr>
          <a:lstStyle/>
          <a:p>
            <a:r>
              <a:rPr lang="en-US" dirty="0"/>
              <a:t>Message when saving order</a:t>
            </a:r>
          </a:p>
        </p:txBody>
      </p:sp>
      <p:sp>
        <p:nvSpPr>
          <p:cNvPr id="12" name="TextBox 11">
            <a:extLst>
              <a:ext uri="{FF2B5EF4-FFF2-40B4-BE49-F238E27FC236}">
                <a16:creationId xmlns:a16="http://schemas.microsoft.com/office/drawing/2014/main" id="{61E3ABC3-82DD-44A5-8C67-C2DF8D55C13D}"/>
              </a:ext>
            </a:extLst>
          </p:cNvPr>
          <p:cNvSpPr txBox="1"/>
          <p:nvPr/>
        </p:nvSpPr>
        <p:spPr>
          <a:xfrm>
            <a:off x="7308304" y="3023672"/>
            <a:ext cx="1654933" cy="646331"/>
          </a:xfrm>
          <a:prstGeom prst="rect">
            <a:avLst/>
          </a:prstGeom>
          <a:solidFill>
            <a:schemeClr val="bg1"/>
          </a:solidFill>
          <a:ln>
            <a:solidFill>
              <a:schemeClr val="tx1"/>
            </a:solidFill>
          </a:ln>
        </p:spPr>
        <p:txBody>
          <a:bodyPr wrap="square" rtlCol="0">
            <a:spAutoFit/>
          </a:bodyPr>
          <a:lstStyle/>
          <a:p>
            <a:r>
              <a:rPr lang="en-US" dirty="0"/>
              <a:t>Message when viewing order</a:t>
            </a:r>
          </a:p>
        </p:txBody>
      </p:sp>
    </p:spTree>
    <p:extLst>
      <p:ext uri="{BB962C8B-B14F-4D97-AF65-F5344CB8AC3E}">
        <p14:creationId xmlns:p14="http://schemas.microsoft.com/office/powerpoint/2010/main" val="248023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Determining if the record is brief</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52</a:t>
            </a:fld>
            <a:endParaRPr lang="en-US" dirty="0"/>
          </a:p>
        </p:txBody>
      </p:sp>
      <p:pic>
        <p:nvPicPr>
          <p:cNvPr id="4" name="Picture 3">
            <a:extLst>
              <a:ext uri="{FF2B5EF4-FFF2-40B4-BE49-F238E27FC236}">
                <a16:creationId xmlns:a16="http://schemas.microsoft.com/office/drawing/2014/main" id="{04FAE1D8-4153-4867-B02C-CD8B357053A1}"/>
              </a:ext>
            </a:extLst>
          </p:cNvPr>
          <p:cNvPicPr>
            <a:picLocks noChangeAspect="1"/>
          </p:cNvPicPr>
          <p:nvPr/>
        </p:nvPicPr>
        <p:blipFill>
          <a:blip r:embed="rId2"/>
          <a:stretch>
            <a:fillRect/>
          </a:stretch>
        </p:blipFill>
        <p:spPr>
          <a:xfrm>
            <a:off x="2627784" y="1252525"/>
            <a:ext cx="3898410" cy="3405906"/>
          </a:xfrm>
          <a:prstGeom prst="rect">
            <a:avLst/>
          </a:prstGeom>
          <a:ln>
            <a:solidFill>
              <a:schemeClr val="accent1"/>
            </a:solidFill>
          </a:ln>
        </p:spPr>
      </p:pic>
      <p:sp>
        <p:nvSpPr>
          <p:cNvPr id="6" name="Content Placeholder 5">
            <a:extLst>
              <a:ext uri="{FF2B5EF4-FFF2-40B4-BE49-F238E27FC236}">
                <a16:creationId xmlns:a16="http://schemas.microsoft.com/office/drawing/2014/main" id="{35368D04-83C8-46BE-AD8C-74A6C7A2BFEB}"/>
              </a:ext>
            </a:extLst>
          </p:cNvPr>
          <p:cNvSpPr>
            <a:spLocks noGrp="1"/>
          </p:cNvSpPr>
          <p:nvPr>
            <p:ph idx="1"/>
          </p:nvPr>
        </p:nvSpPr>
        <p:spPr>
          <a:xfrm>
            <a:off x="430957" y="535078"/>
            <a:ext cx="8282085" cy="828849"/>
          </a:xfrm>
        </p:spPr>
        <p:txBody>
          <a:bodyPr>
            <a:normAutofit/>
          </a:bodyPr>
          <a:lstStyle/>
          <a:p>
            <a:r>
              <a:rPr lang="en-US" sz="1600" dirty="0"/>
              <a:t>Here we have a record which is level 10.</a:t>
            </a:r>
          </a:p>
          <a:p>
            <a:r>
              <a:rPr lang="en-US" sz="1600" dirty="0"/>
              <a:t>Thus it should not be considered brief (02 and lower is brief).</a:t>
            </a:r>
          </a:p>
        </p:txBody>
      </p:sp>
      <p:sp>
        <p:nvSpPr>
          <p:cNvPr id="7" name="Rectangle 6">
            <a:extLst>
              <a:ext uri="{FF2B5EF4-FFF2-40B4-BE49-F238E27FC236}">
                <a16:creationId xmlns:a16="http://schemas.microsoft.com/office/drawing/2014/main" id="{3652C02A-BEEA-4785-8BFA-90E7DE638E02}"/>
              </a:ext>
            </a:extLst>
          </p:cNvPr>
          <p:cNvSpPr/>
          <p:nvPr/>
        </p:nvSpPr>
        <p:spPr>
          <a:xfrm>
            <a:off x="5046059" y="4364287"/>
            <a:ext cx="1480135" cy="2891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3B99B9E-5A45-484C-9627-01F25AF1186C}"/>
              </a:ext>
            </a:extLst>
          </p:cNvPr>
          <p:cNvSpPr/>
          <p:nvPr/>
        </p:nvSpPr>
        <p:spPr>
          <a:xfrm>
            <a:off x="3491880" y="3723878"/>
            <a:ext cx="1554179" cy="3540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715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Determining if the record is brief</a:t>
            </a:r>
          </a:p>
        </p:txBody>
      </p:sp>
      <p:sp>
        <p:nvSpPr>
          <p:cNvPr id="11" name="Slide Number Placeholder 2">
            <a:extLst>
              <a:ext uri="{FF2B5EF4-FFF2-40B4-BE49-F238E27FC236}">
                <a16:creationId xmlns:a16="http://schemas.microsoft.com/office/drawing/2014/main" id="{5C58E88D-9680-48FB-8118-A3CD154568A4}"/>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53</a:t>
            </a:fld>
            <a:endParaRPr lang="en-US" dirty="0"/>
          </a:p>
        </p:txBody>
      </p:sp>
      <p:pic>
        <p:nvPicPr>
          <p:cNvPr id="4" name="Picture 3">
            <a:extLst>
              <a:ext uri="{FF2B5EF4-FFF2-40B4-BE49-F238E27FC236}">
                <a16:creationId xmlns:a16="http://schemas.microsoft.com/office/drawing/2014/main" id="{EDEDC911-B0CF-4ED6-8E69-0190A7A52718}"/>
              </a:ext>
            </a:extLst>
          </p:cNvPr>
          <p:cNvPicPr>
            <a:picLocks noChangeAspect="1"/>
          </p:cNvPicPr>
          <p:nvPr/>
        </p:nvPicPr>
        <p:blipFill>
          <a:blip r:embed="rId2"/>
          <a:stretch>
            <a:fillRect/>
          </a:stretch>
        </p:blipFill>
        <p:spPr>
          <a:xfrm>
            <a:off x="219456" y="1279892"/>
            <a:ext cx="8631936" cy="1891361"/>
          </a:xfrm>
          <a:prstGeom prst="rect">
            <a:avLst/>
          </a:prstGeom>
          <a:ln>
            <a:solidFill>
              <a:schemeClr val="accent1"/>
            </a:solidFill>
          </a:ln>
        </p:spPr>
      </p:pic>
      <p:sp>
        <p:nvSpPr>
          <p:cNvPr id="6" name="Content Placeholder 5">
            <a:extLst>
              <a:ext uri="{FF2B5EF4-FFF2-40B4-BE49-F238E27FC236}">
                <a16:creationId xmlns:a16="http://schemas.microsoft.com/office/drawing/2014/main" id="{5D9CE082-05D4-41B9-9435-E446FF4D96DE}"/>
              </a:ext>
            </a:extLst>
          </p:cNvPr>
          <p:cNvSpPr txBox="1">
            <a:spLocks/>
          </p:cNvSpPr>
          <p:nvPr/>
        </p:nvSpPr>
        <p:spPr>
          <a:xfrm>
            <a:off x="291132" y="699542"/>
            <a:ext cx="8282085" cy="10079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is not considered brief</a:t>
            </a:r>
          </a:p>
        </p:txBody>
      </p:sp>
      <p:sp>
        <p:nvSpPr>
          <p:cNvPr id="7" name="TextBox 6">
            <a:extLst>
              <a:ext uri="{FF2B5EF4-FFF2-40B4-BE49-F238E27FC236}">
                <a16:creationId xmlns:a16="http://schemas.microsoft.com/office/drawing/2014/main" id="{B92DAC8B-F0E9-413D-840A-98220F5D33D1}"/>
              </a:ext>
            </a:extLst>
          </p:cNvPr>
          <p:cNvSpPr txBox="1"/>
          <p:nvPr/>
        </p:nvSpPr>
        <p:spPr>
          <a:xfrm>
            <a:off x="4585449" y="3542620"/>
            <a:ext cx="2674962" cy="923330"/>
          </a:xfrm>
          <a:prstGeom prst="rect">
            <a:avLst/>
          </a:prstGeom>
          <a:solidFill>
            <a:schemeClr val="bg1"/>
          </a:solidFill>
          <a:ln>
            <a:solidFill>
              <a:schemeClr val="tx1"/>
            </a:solidFill>
          </a:ln>
        </p:spPr>
        <p:txBody>
          <a:bodyPr wrap="square" rtlCol="0">
            <a:spAutoFit/>
          </a:bodyPr>
          <a:lstStyle/>
          <a:p>
            <a:r>
              <a:rPr lang="en-US" dirty="0"/>
              <a:t>No alert when saving or viewing order that it is brief</a:t>
            </a:r>
          </a:p>
        </p:txBody>
      </p:sp>
      <p:cxnSp>
        <p:nvCxnSpPr>
          <p:cNvPr id="8" name="Straight Connector 7">
            <a:extLst>
              <a:ext uri="{FF2B5EF4-FFF2-40B4-BE49-F238E27FC236}">
                <a16:creationId xmlns:a16="http://schemas.microsoft.com/office/drawing/2014/main" id="{E013CF68-F829-46C2-AF72-5D501198245A}"/>
              </a:ext>
            </a:extLst>
          </p:cNvPr>
          <p:cNvCxnSpPr/>
          <p:nvPr/>
        </p:nvCxnSpPr>
        <p:spPr>
          <a:xfrm>
            <a:off x="5324326" y="3094423"/>
            <a:ext cx="0" cy="4481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CCB9833-D3D3-4D24-A008-4EE65E8AB1E3}"/>
              </a:ext>
            </a:extLst>
          </p:cNvPr>
          <p:cNvCxnSpPr/>
          <p:nvPr/>
        </p:nvCxnSpPr>
        <p:spPr>
          <a:xfrm flipV="1">
            <a:off x="5324326" y="2170213"/>
            <a:ext cx="1122194" cy="924211"/>
          </a:xfrm>
          <a:prstGeom prst="line">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810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263236" y="3291830"/>
            <a:ext cx="8617527" cy="1240583"/>
          </a:xfrm>
        </p:spPr>
        <p:txBody>
          <a:bodyPr/>
          <a:lstStyle/>
          <a:p>
            <a:r>
              <a:rPr lang="en-US" dirty="0"/>
              <a:t>Updating the brief level of records retroactively</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Tree>
    <p:extLst>
      <p:ext uri="{BB962C8B-B14F-4D97-AF65-F5344CB8AC3E}">
        <p14:creationId xmlns:p14="http://schemas.microsoft.com/office/powerpoint/2010/main" val="3394133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Updating the brief level of records retroactively</a:t>
            </a:r>
          </a:p>
        </p:txBody>
      </p:sp>
      <p:pic>
        <p:nvPicPr>
          <p:cNvPr id="7" name="Picture 6">
            <a:extLst>
              <a:ext uri="{FF2B5EF4-FFF2-40B4-BE49-F238E27FC236}">
                <a16:creationId xmlns:a16="http://schemas.microsoft.com/office/drawing/2014/main" id="{9BF6874B-FF02-4087-AE0B-9462C7A1614C}"/>
              </a:ext>
            </a:extLst>
          </p:cNvPr>
          <p:cNvPicPr>
            <a:picLocks noChangeAspect="1"/>
          </p:cNvPicPr>
          <p:nvPr/>
        </p:nvPicPr>
        <p:blipFill>
          <a:blip r:embed="rId3"/>
          <a:stretch>
            <a:fillRect/>
          </a:stretch>
        </p:blipFill>
        <p:spPr>
          <a:xfrm>
            <a:off x="500512" y="2643758"/>
            <a:ext cx="8357802" cy="2093508"/>
          </a:xfrm>
          <a:prstGeom prst="rect">
            <a:avLst/>
          </a:prstGeom>
          <a:ln>
            <a:solidFill>
              <a:schemeClr val="accent1"/>
            </a:solidFill>
          </a:ln>
        </p:spPr>
      </p:pic>
      <p:sp>
        <p:nvSpPr>
          <p:cNvPr id="9" name="Content Placeholder 5">
            <a:extLst>
              <a:ext uri="{FF2B5EF4-FFF2-40B4-BE49-F238E27FC236}">
                <a16:creationId xmlns:a16="http://schemas.microsoft.com/office/drawing/2014/main" id="{E599CFF6-89EC-465E-8806-710C6029592E}"/>
              </a:ext>
            </a:extLst>
          </p:cNvPr>
          <p:cNvSpPr>
            <a:spLocks noGrp="1"/>
          </p:cNvSpPr>
          <p:nvPr>
            <p:ph idx="1"/>
          </p:nvPr>
        </p:nvSpPr>
        <p:spPr>
          <a:xfrm>
            <a:off x="236623" y="752605"/>
            <a:ext cx="8621691" cy="3123360"/>
          </a:xfrm>
        </p:spPr>
        <p:txBody>
          <a:bodyPr>
            <a:normAutofit/>
          </a:bodyPr>
          <a:lstStyle/>
          <a:p>
            <a:r>
              <a:rPr lang="en-US" sz="1800" dirty="0"/>
              <a:t>After performing one of the following two actions the existing records will not get the brief level changed accordingly until the job “identifying brief level” is run:</a:t>
            </a:r>
          </a:p>
          <a:p>
            <a:pPr marL="514350" indent="-514350">
              <a:buFont typeface="+mj-lt"/>
              <a:buAutoNum type="arabicPeriod"/>
            </a:pPr>
            <a:r>
              <a:rPr lang="en-US" sz="1800" dirty="0"/>
              <a:t>Changing the default brief level rule defined in the bibliographic profile “other settings”</a:t>
            </a:r>
          </a:p>
          <a:p>
            <a:pPr marL="514350" indent="-514350">
              <a:buFont typeface="+mj-lt"/>
              <a:buAutoNum type="arabicPeriod"/>
            </a:pPr>
            <a:r>
              <a:rPr lang="en-US" sz="1800" dirty="0"/>
              <a:t>Editing the content of the existing brief level rule defined in the bibliographic profile “other settings”</a:t>
            </a:r>
          </a:p>
          <a:p>
            <a:endParaRPr lang="en-US" sz="1800" dirty="0"/>
          </a:p>
          <a:p>
            <a:endParaRPr lang="en-US" sz="1800" dirty="0"/>
          </a:p>
        </p:txBody>
      </p:sp>
      <p:sp>
        <p:nvSpPr>
          <p:cNvPr id="10" name="Rectangle 9">
            <a:extLst>
              <a:ext uri="{FF2B5EF4-FFF2-40B4-BE49-F238E27FC236}">
                <a16:creationId xmlns:a16="http://schemas.microsoft.com/office/drawing/2014/main" id="{7D459717-D2E5-4542-85C7-D4D49D281DC5}"/>
              </a:ext>
            </a:extLst>
          </p:cNvPr>
          <p:cNvSpPr/>
          <p:nvPr/>
        </p:nvSpPr>
        <p:spPr>
          <a:xfrm>
            <a:off x="1187624" y="4372639"/>
            <a:ext cx="4320480" cy="2785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Slide Number Placeholder 2">
            <a:extLst>
              <a:ext uri="{FF2B5EF4-FFF2-40B4-BE49-F238E27FC236}">
                <a16:creationId xmlns:a16="http://schemas.microsoft.com/office/drawing/2014/main" id="{FA68ADF6-29D2-4048-9020-D3268B336150}"/>
              </a:ext>
            </a:extLst>
          </p:cNvPr>
          <p:cNvSpPr txBox="1">
            <a:spLocks/>
          </p:cNvSpPr>
          <p:nvPr/>
        </p:nvSpPr>
        <p:spPr>
          <a:xfrm>
            <a:off x="4302217" y="4839665"/>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46586-7EC2-481D-848F-8CE41EB2DE6C}" type="slidenum">
              <a:rPr lang="en-US" smtClean="0"/>
              <a:pPr/>
              <a:t>55</a:t>
            </a:fld>
            <a:endParaRPr lang="en-US" dirty="0"/>
          </a:p>
        </p:txBody>
      </p:sp>
    </p:spTree>
    <p:extLst>
      <p:ext uri="{BB962C8B-B14F-4D97-AF65-F5344CB8AC3E}">
        <p14:creationId xmlns:p14="http://schemas.microsoft.com/office/powerpoint/2010/main" val="361552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Updating the brief level of records retroactively</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56</a:t>
            </a:fld>
            <a:endParaRPr lang="en-US" dirty="0"/>
          </a:p>
        </p:txBody>
      </p:sp>
      <p:pic>
        <p:nvPicPr>
          <p:cNvPr id="4" name="Picture 3">
            <a:extLst>
              <a:ext uri="{FF2B5EF4-FFF2-40B4-BE49-F238E27FC236}">
                <a16:creationId xmlns:a16="http://schemas.microsoft.com/office/drawing/2014/main" id="{ADC95117-E6A8-4383-A37F-BA3581FCC569}"/>
              </a:ext>
            </a:extLst>
          </p:cNvPr>
          <p:cNvPicPr>
            <a:picLocks noChangeAspect="1"/>
          </p:cNvPicPr>
          <p:nvPr/>
        </p:nvPicPr>
        <p:blipFill>
          <a:blip r:embed="rId3"/>
          <a:stretch>
            <a:fillRect/>
          </a:stretch>
        </p:blipFill>
        <p:spPr>
          <a:xfrm>
            <a:off x="292577" y="1995686"/>
            <a:ext cx="8630854" cy="2534004"/>
          </a:xfrm>
          <a:prstGeom prst="rect">
            <a:avLst/>
          </a:prstGeom>
          <a:ln>
            <a:solidFill>
              <a:schemeClr val="accent1"/>
            </a:solidFill>
          </a:ln>
        </p:spPr>
      </p:pic>
      <p:sp>
        <p:nvSpPr>
          <p:cNvPr id="6" name="Content Placeholder 5">
            <a:extLst>
              <a:ext uri="{FF2B5EF4-FFF2-40B4-BE49-F238E27FC236}">
                <a16:creationId xmlns:a16="http://schemas.microsoft.com/office/drawing/2014/main" id="{8974624F-9E1C-4529-874C-92EFE25C686D}"/>
              </a:ext>
            </a:extLst>
          </p:cNvPr>
          <p:cNvSpPr>
            <a:spLocks noGrp="1"/>
          </p:cNvSpPr>
          <p:nvPr>
            <p:ph idx="1"/>
          </p:nvPr>
        </p:nvSpPr>
        <p:spPr>
          <a:xfrm>
            <a:off x="236623" y="752604"/>
            <a:ext cx="8621691" cy="1758583"/>
          </a:xfrm>
        </p:spPr>
        <p:txBody>
          <a:bodyPr>
            <a:noAutofit/>
          </a:bodyPr>
          <a:lstStyle/>
          <a:p>
            <a:r>
              <a:rPr lang="en-US" dirty="0"/>
              <a:t>The job “identifying brief level” works on a set of records. </a:t>
            </a:r>
          </a:p>
          <a:p>
            <a:r>
              <a:rPr lang="en-US" dirty="0"/>
              <a:t>Thus this job could potentially be run on the entire repository </a:t>
            </a:r>
          </a:p>
        </p:txBody>
      </p:sp>
    </p:spTree>
    <p:extLst>
      <p:ext uri="{BB962C8B-B14F-4D97-AF65-F5344CB8AC3E}">
        <p14:creationId xmlns:p14="http://schemas.microsoft.com/office/powerpoint/2010/main" val="2492873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1857D6-6E7F-4164-BA4F-C1BC2615F1F6}"/>
              </a:ext>
            </a:extLst>
          </p:cNvPr>
          <p:cNvPicPr>
            <a:picLocks noChangeAspect="1"/>
          </p:cNvPicPr>
          <p:nvPr/>
        </p:nvPicPr>
        <p:blipFill>
          <a:blip r:embed="rId3"/>
          <a:stretch>
            <a:fillRect/>
          </a:stretch>
        </p:blipFill>
        <p:spPr>
          <a:xfrm>
            <a:off x="1179432" y="1564374"/>
            <a:ext cx="6857143" cy="3142857"/>
          </a:xfrm>
          <a:prstGeom prst="rect">
            <a:avLst/>
          </a:prstGeom>
          <a:ln>
            <a:solidFill>
              <a:schemeClr val="accent1"/>
            </a:solidFill>
          </a:ln>
        </p:spPr>
      </p:pic>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Updating the brief level of records retroactively</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57</a:t>
            </a:fld>
            <a:endParaRPr lang="en-US" dirty="0"/>
          </a:p>
        </p:txBody>
      </p:sp>
      <p:sp>
        <p:nvSpPr>
          <p:cNvPr id="4" name="Content Placeholder 5">
            <a:extLst>
              <a:ext uri="{FF2B5EF4-FFF2-40B4-BE49-F238E27FC236}">
                <a16:creationId xmlns:a16="http://schemas.microsoft.com/office/drawing/2014/main" id="{9299B3CB-937A-45D0-BE27-A32C4462BB41}"/>
              </a:ext>
            </a:extLst>
          </p:cNvPr>
          <p:cNvSpPr>
            <a:spLocks noGrp="1"/>
          </p:cNvSpPr>
          <p:nvPr>
            <p:ph idx="1"/>
          </p:nvPr>
        </p:nvSpPr>
        <p:spPr>
          <a:xfrm>
            <a:off x="185461" y="729736"/>
            <a:ext cx="8621691" cy="1212674"/>
          </a:xfrm>
        </p:spPr>
        <p:txBody>
          <a:bodyPr>
            <a:normAutofit/>
          </a:bodyPr>
          <a:lstStyle/>
          <a:p>
            <a:r>
              <a:rPr lang="en-US" sz="2000" dirty="0"/>
              <a:t>When the job completes all records in the set will have the correct level according to the updated brief level rule</a:t>
            </a:r>
          </a:p>
        </p:txBody>
      </p:sp>
    </p:spTree>
    <p:extLst>
      <p:ext uri="{BB962C8B-B14F-4D97-AF65-F5344CB8AC3E}">
        <p14:creationId xmlns:p14="http://schemas.microsoft.com/office/powerpoint/2010/main" val="3872124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Updating the brief level of records retroactively</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58</a:t>
            </a:fld>
            <a:endParaRPr lang="en-US" dirty="0"/>
          </a:p>
        </p:txBody>
      </p:sp>
      <p:sp>
        <p:nvSpPr>
          <p:cNvPr id="4" name="Content Placeholder 5">
            <a:extLst>
              <a:ext uri="{FF2B5EF4-FFF2-40B4-BE49-F238E27FC236}">
                <a16:creationId xmlns:a16="http://schemas.microsoft.com/office/drawing/2014/main" id="{D41EA5B8-81E2-40BA-A9CA-001FC3BA4F30}"/>
              </a:ext>
            </a:extLst>
          </p:cNvPr>
          <p:cNvSpPr>
            <a:spLocks noGrp="1"/>
          </p:cNvSpPr>
          <p:nvPr>
            <p:ph idx="1"/>
          </p:nvPr>
        </p:nvSpPr>
        <p:spPr>
          <a:xfrm>
            <a:off x="236623" y="752605"/>
            <a:ext cx="8621691" cy="1212674"/>
          </a:xfrm>
        </p:spPr>
        <p:txBody>
          <a:bodyPr>
            <a:normAutofit/>
          </a:bodyPr>
          <a:lstStyle/>
          <a:p>
            <a:r>
              <a:rPr lang="en-US" dirty="0"/>
              <a:t>It will then be possible to properly retrieve records by brief level</a:t>
            </a:r>
          </a:p>
        </p:txBody>
      </p:sp>
      <p:pic>
        <p:nvPicPr>
          <p:cNvPr id="6" name="Picture 5">
            <a:extLst>
              <a:ext uri="{FF2B5EF4-FFF2-40B4-BE49-F238E27FC236}">
                <a16:creationId xmlns:a16="http://schemas.microsoft.com/office/drawing/2014/main" id="{EF8542C5-715A-4DAA-BF74-EBEC627F97CF}"/>
              </a:ext>
            </a:extLst>
          </p:cNvPr>
          <p:cNvPicPr>
            <a:picLocks noChangeAspect="1"/>
          </p:cNvPicPr>
          <p:nvPr/>
        </p:nvPicPr>
        <p:blipFill>
          <a:blip r:embed="rId3"/>
          <a:stretch>
            <a:fillRect/>
          </a:stretch>
        </p:blipFill>
        <p:spPr>
          <a:xfrm>
            <a:off x="1691680" y="1275606"/>
            <a:ext cx="5616624" cy="3360065"/>
          </a:xfrm>
          <a:prstGeom prst="rect">
            <a:avLst/>
          </a:prstGeom>
          <a:ln>
            <a:solidFill>
              <a:schemeClr val="accent1"/>
            </a:solidFill>
          </a:ln>
        </p:spPr>
      </p:pic>
      <p:sp>
        <p:nvSpPr>
          <p:cNvPr id="7" name="Rectangle 6">
            <a:extLst>
              <a:ext uri="{FF2B5EF4-FFF2-40B4-BE49-F238E27FC236}">
                <a16:creationId xmlns:a16="http://schemas.microsoft.com/office/drawing/2014/main" id="{EE692067-1E3C-4552-AEB3-168F6C4579E0}"/>
              </a:ext>
            </a:extLst>
          </p:cNvPr>
          <p:cNvSpPr/>
          <p:nvPr/>
        </p:nvSpPr>
        <p:spPr>
          <a:xfrm>
            <a:off x="1719858" y="1628364"/>
            <a:ext cx="4724350" cy="438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035512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Updating the brief level of records retroactively</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59</a:t>
            </a:fld>
            <a:endParaRPr lang="en-US" dirty="0"/>
          </a:p>
        </p:txBody>
      </p:sp>
      <p:sp>
        <p:nvSpPr>
          <p:cNvPr id="4" name="Content Placeholder 5">
            <a:extLst>
              <a:ext uri="{FF2B5EF4-FFF2-40B4-BE49-F238E27FC236}">
                <a16:creationId xmlns:a16="http://schemas.microsoft.com/office/drawing/2014/main" id="{D4540D09-44AE-4DA4-AB7C-E41D39A1CCCF}"/>
              </a:ext>
            </a:extLst>
          </p:cNvPr>
          <p:cNvSpPr>
            <a:spLocks noGrp="1"/>
          </p:cNvSpPr>
          <p:nvPr>
            <p:ph idx="1"/>
          </p:nvPr>
        </p:nvSpPr>
        <p:spPr>
          <a:xfrm>
            <a:off x="244241" y="659754"/>
            <a:ext cx="8621691" cy="1212674"/>
          </a:xfrm>
        </p:spPr>
        <p:txBody>
          <a:bodyPr>
            <a:noAutofit/>
          </a:bodyPr>
          <a:lstStyle/>
          <a:p>
            <a:r>
              <a:rPr lang="en-US" sz="1600" dirty="0"/>
              <a:t>And it will also be possible to configure import profiles to use merge routines and overlay rules to properly be configured according to brief level</a:t>
            </a:r>
          </a:p>
        </p:txBody>
      </p:sp>
      <p:pic>
        <p:nvPicPr>
          <p:cNvPr id="6" name="Picture 5">
            <a:extLst>
              <a:ext uri="{FF2B5EF4-FFF2-40B4-BE49-F238E27FC236}">
                <a16:creationId xmlns:a16="http://schemas.microsoft.com/office/drawing/2014/main" id="{08E1A5EA-5780-4EDA-BBB0-5F6985D76705}"/>
              </a:ext>
            </a:extLst>
          </p:cNvPr>
          <p:cNvPicPr>
            <a:picLocks noChangeAspect="1"/>
          </p:cNvPicPr>
          <p:nvPr/>
        </p:nvPicPr>
        <p:blipFill>
          <a:blip r:embed="rId3"/>
          <a:stretch>
            <a:fillRect/>
          </a:stretch>
        </p:blipFill>
        <p:spPr>
          <a:xfrm>
            <a:off x="1731720" y="1334417"/>
            <a:ext cx="5720600" cy="3321883"/>
          </a:xfrm>
          <a:prstGeom prst="rect">
            <a:avLst/>
          </a:prstGeom>
          <a:ln>
            <a:solidFill>
              <a:schemeClr val="accent1"/>
            </a:solidFill>
          </a:ln>
        </p:spPr>
      </p:pic>
      <p:sp>
        <p:nvSpPr>
          <p:cNvPr id="7" name="Rectangle 6">
            <a:extLst>
              <a:ext uri="{FF2B5EF4-FFF2-40B4-BE49-F238E27FC236}">
                <a16:creationId xmlns:a16="http://schemas.microsoft.com/office/drawing/2014/main" id="{4BF989C3-43A2-4980-B61E-D653B1D67110}"/>
              </a:ext>
            </a:extLst>
          </p:cNvPr>
          <p:cNvSpPr/>
          <p:nvPr/>
        </p:nvSpPr>
        <p:spPr>
          <a:xfrm>
            <a:off x="2771800" y="3291830"/>
            <a:ext cx="3988694" cy="392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ectangle 8">
            <a:extLst>
              <a:ext uri="{FF2B5EF4-FFF2-40B4-BE49-F238E27FC236}">
                <a16:creationId xmlns:a16="http://schemas.microsoft.com/office/drawing/2014/main" id="{A23E972D-3304-4938-8979-DF579369F4D8}"/>
              </a:ext>
            </a:extLst>
          </p:cNvPr>
          <p:cNvSpPr/>
          <p:nvPr/>
        </p:nvSpPr>
        <p:spPr>
          <a:xfrm>
            <a:off x="1731720" y="1306810"/>
            <a:ext cx="1040080" cy="3002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98685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pic>
        <p:nvPicPr>
          <p:cNvPr id="8" name="Picture 7">
            <a:extLst>
              <a:ext uri="{FF2B5EF4-FFF2-40B4-BE49-F238E27FC236}">
                <a16:creationId xmlns:a16="http://schemas.microsoft.com/office/drawing/2014/main" id="{62583E8B-9385-4DFF-848B-587D425F3EA9}"/>
              </a:ext>
            </a:extLst>
          </p:cNvPr>
          <p:cNvPicPr>
            <a:picLocks noChangeAspect="1"/>
          </p:cNvPicPr>
          <p:nvPr/>
        </p:nvPicPr>
        <p:blipFill>
          <a:blip r:embed="rId2"/>
          <a:stretch>
            <a:fillRect/>
          </a:stretch>
        </p:blipFill>
        <p:spPr>
          <a:xfrm>
            <a:off x="665820" y="2816583"/>
            <a:ext cx="7812360" cy="1868810"/>
          </a:xfrm>
          <a:prstGeom prst="rect">
            <a:avLst/>
          </a:prstGeom>
          <a:ln>
            <a:solidFill>
              <a:schemeClr val="accent1"/>
            </a:solidFill>
          </a:ln>
        </p:spPr>
      </p:pic>
      <p:pic>
        <p:nvPicPr>
          <p:cNvPr id="9" name="Picture 8">
            <a:extLst>
              <a:ext uri="{FF2B5EF4-FFF2-40B4-BE49-F238E27FC236}">
                <a16:creationId xmlns:a16="http://schemas.microsoft.com/office/drawing/2014/main" id="{5CAD3E27-365E-47F8-868B-D1EA29C2D90B}"/>
              </a:ext>
            </a:extLst>
          </p:cNvPr>
          <p:cNvPicPr>
            <a:picLocks noChangeAspect="1"/>
          </p:cNvPicPr>
          <p:nvPr/>
        </p:nvPicPr>
        <p:blipFill>
          <a:blip r:embed="rId3"/>
          <a:stretch>
            <a:fillRect/>
          </a:stretch>
        </p:blipFill>
        <p:spPr>
          <a:xfrm>
            <a:off x="512064" y="1562573"/>
            <a:ext cx="8366946" cy="1127365"/>
          </a:xfrm>
          <a:prstGeom prst="rect">
            <a:avLst/>
          </a:prstGeom>
          <a:ln>
            <a:solidFill>
              <a:schemeClr val="accent1"/>
            </a:solidFill>
          </a:ln>
        </p:spPr>
      </p:pic>
      <p:sp>
        <p:nvSpPr>
          <p:cNvPr id="10" name="TextBox 9">
            <a:extLst>
              <a:ext uri="{FF2B5EF4-FFF2-40B4-BE49-F238E27FC236}">
                <a16:creationId xmlns:a16="http://schemas.microsoft.com/office/drawing/2014/main" id="{17B08D9A-79E6-4966-A2AA-1D72154F78AB}"/>
              </a:ext>
            </a:extLst>
          </p:cNvPr>
          <p:cNvSpPr txBox="1"/>
          <p:nvPr/>
        </p:nvSpPr>
        <p:spPr>
          <a:xfrm>
            <a:off x="5292080" y="1328450"/>
            <a:ext cx="3764189" cy="523220"/>
          </a:xfrm>
          <a:prstGeom prst="rect">
            <a:avLst/>
          </a:prstGeom>
          <a:solidFill>
            <a:schemeClr val="bg1"/>
          </a:solidFill>
          <a:ln>
            <a:solidFill>
              <a:schemeClr val="accent1"/>
            </a:solidFill>
          </a:ln>
        </p:spPr>
        <p:txBody>
          <a:bodyPr wrap="square" rtlCol="0">
            <a:spAutoFit/>
          </a:bodyPr>
          <a:lstStyle/>
          <a:p>
            <a:r>
              <a:rPr lang="en-US" sz="1400" dirty="0"/>
              <a:t>Bibliographic records with this level and lower may be retrieved as a set to be “enriched”</a:t>
            </a:r>
          </a:p>
        </p:txBody>
      </p:sp>
      <p:cxnSp>
        <p:nvCxnSpPr>
          <p:cNvPr id="11" name="Straight Arrow Connector 10">
            <a:extLst>
              <a:ext uri="{FF2B5EF4-FFF2-40B4-BE49-F238E27FC236}">
                <a16:creationId xmlns:a16="http://schemas.microsoft.com/office/drawing/2014/main" id="{1EC58A4C-FF96-4279-94D5-90067579B037}"/>
              </a:ext>
            </a:extLst>
          </p:cNvPr>
          <p:cNvCxnSpPr/>
          <p:nvPr/>
        </p:nvCxnSpPr>
        <p:spPr>
          <a:xfrm flipH="1">
            <a:off x="7014948" y="1793802"/>
            <a:ext cx="1" cy="366788"/>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1508746-E7E8-4167-8B30-C15C83E0D748}"/>
              </a:ext>
            </a:extLst>
          </p:cNvPr>
          <p:cNvSpPr/>
          <p:nvPr/>
        </p:nvSpPr>
        <p:spPr>
          <a:xfrm>
            <a:off x="3176137" y="4290099"/>
            <a:ext cx="2252160" cy="225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a:extLst>
              <a:ext uri="{FF2B5EF4-FFF2-40B4-BE49-F238E27FC236}">
                <a16:creationId xmlns:a16="http://schemas.microsoft.com/office/drawing/2014/main" id="{63E7F82C-09E7-4BC6-B136-84A7969DC45D}"/>
              </a:ext>
            </a:extLst>
          </p:cNvPr>
          <p:cNvSpPr txBox="1"/>
          <p:nvPr/>
        </p:nvSpPr>
        <p:spPr>
          <a:xfrm>
            <a:off x="5076056" y="2921167"/>
            <a:ext cx="3459707" cy="738664"/>
          </a:xfrm>
          <a:prstGeom prst="rect">
            <a:avLst/>
          </a:prstGeom>
          <a:solidFill>
            <a:schemeClr val="bg1"/>
          </a:solidFill>
          <a:ln>
            <a:solidFill>
              <a:schemeClr val="accent1"/>
            </a:solidFill>
          </a:ln>
        </p:spPr>
        <p:txBody>
          <a:bodyPr wrap="square" rtlCol="0">
            <a:spAutoFit/>
          </a:bodyPr>
          <a:lstStyle/>
          <a:p>
            <a:r>
              <a:rPr lang="en-US" sz="1400" dirty="0"/>
              <a:t>If the brief level rule configuration changes then the job “Identifying Brief Level” should be run on the existing records.</a:t>
            </a:r>
          </a:p>
        </p:txBody>
      </p:sp>
      <p:sp>
        <p:nvSpPr>
          <p:cNvPr id="14" name="Rectangle 13">
            <a:extLst>
              <a:ext uri="{FF2B5EF4-FFF2-40B4-BE49-F238E27FC236}">
                <a16:creationId xmlns:a16="http://schemas.microsoft.com/office/drawing/2014/main" id="{8DBDEE63-6AF9-4B6F-9C53-ACF6F9D1CB9D}"/>
              </a:ext>
            </a:extLst>
          </p:cNvPr>
          <p:cNvSpPr/>
          <p:nvPr/>
        </p:nvSpPr>
        <p:spPr>
          <a:xfrm>
            <a:off x="1131938" y="4299942"/>
            <a:ext cx="1406000" cy="2258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Content Placeholder 5">
            <a:extLst>
              <a:ext uri="{FF2B5EF4-FFF2-40B4-BE49-F238E27FC236}">
                <a16:creationId xmlns:a16="http://schemas.microsoft.com/office/drawing/2014/main" id="{5A384B41-EDA1-493E-9106-26676F03AFDC}"/>
              </a:ext>
            </a:extLst>
          </p:cNvPr>
          <p:cNvSpPr>
            <a:spLocks noGrp="1"/>
          </p:cNvSpPr>
          <p:nvPr>
            <p:ph idx="1"/>
          </p:nvPr>
        </p:nvSpPr>
        <p:spPr>
          <a:xfrm>
            <a:off x="414044" y="752605"/>
            <a:ext cx="8282085" cy="1078568"/>
          </a:xfrm>
        </p:spPr>
        <p:txBody>
          <a:bodyPr>
            <a:normAutofit/>
          </a:bodyPr>
          <a:lstStyle/>
          <a:p>
            <a:r>
              <a:rPr lang="en-US" sz="1800" dirty="0"/>
              <a:t>Here for example we can use the brief level when performing a repository search.</a:t>
            </a:r>
          </a:p>
        </p:txBody>
      </p:sp>
    </p:spTree>
    <p:extLst>
      <p:ext uri="{BB962C8B-B14F-4D97-AF65-F5344CB8AC3E}">
        <p14:creationId xmlns:p14="http://schemas.microsoft.com/office/powerpoint/2010/main" val="3505908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0B493-7220-4C23-94AF-439E916DED81}"/>
              </a:ext>
            </a:extLst>
          </p:cNvPr>
          <p:cNvSpPr>
            <a:spLocks noGrp="1"/>
          </p:cNvSpPr>
          <p:nvPr>
            <p:ph type="ctrTitle"/>
          </p:nvPr>
        </p:nvSpPr>
        <p:spPr>
          <a:xfrm>
            <a:off x="263236" y="3291830"/>
            <a:ext cx="8617527" cy="1240583"/>
          </a:xfrm>
        </p:spPr>
        <p:txBody>
          <a:bodyPr/>
          <a:lstStyle/>
          <a:p>
            <a:r>
              <a:rPr lang="en-US" dirty="0"/>
              <a:t>Giving names to brief levels and searching by brief level</a:t>
            </a:r>
          </a:p>
        </p:txBody>
      </p:sp>
      <p:sp>
        <p:nvSpPr>
          <p:cNvPr id="3" name="Slide Number Placeholder 2">
            <a:extLst>
              <a:ext uri="{FF2B5EF4-FFF2-40B4-BE49-F238E27FC236}">
                <a16:creationId xmlns:a16="http://schemas.microsoft.com/office/drawing/2014/main" id="{93827587-0744-4A52-936F-DED1B6E587C8}"/>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Tree>
    <p:extLst>
      <p:ext uri="{BB962C8B-B14F-4D97-AF65-F5344CB8AC3E}">
        <p14:creationId xmlns:p14="http://schemas.microsoft.com/office/powerpoint/2010/main" val="2211877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Giving names to brief levels and searching by brief level</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61</a:t>
            </a:fld>
            <a:endParaRPr lang="en-US" dirty="0"/>
          </a:p>
        </p:txBody>
      </p:sp>
      <p:sp>
        <p:nvSpPr>
          <p:cNvPr id="9" name="Content Placeholder 5">
            <a:extLst>
              <a:ext uri="{FF2B5EF4-FFF2-40B4-BE49-F238E27FC236}">
                <a16:creationId xmlns:a16="http://schemas.microsoft.com/office/drawing/2014/main" id="{31521AF7-B55B-41E5-925B-5322AEB48D3E}"/>
              </a:ext>
            </a:extLst>
          </p:cNvPr>
          <p:cNvSpPr>
            <a:spLocks noGrp="1"/>
          </p:cNvSpPr>
          <p:nvPr>
            <p:ph idx="1"/>
          </p:nvPr>
        </p:nvSpPr>
        <p:spPr>
          <a:xfrm>
            <a:off x="286604" y="752605"/>
            <a:ext cx="8409526" cy="3259305"/>
          </a:xfrm>
        </p:spPr>
        <p:txBody>
          <a:bodyPr>
            <a:normAutofit/>
          </a:bodyPr>
          <a:lstStyle/>
          <a:p>
            <a:r>
              <a:rPr lang="en-US" dirty="0"/>
              <a:t>Until now we have seen that the brief levels are all identified with numeric values.</a:t>
            </a:r>
          </a:p>
          <a:p>
            <a:r>
              <a:rPr lang="en-US" dirty="0"/>
              <a:t>It is also possible to apply logical names to these numeric values.</a:t>
            </a:r>
          </a:p>
          <a:p>
            <a:r>
              <a:rPr lang="en-US" dirty="0"/>
              <a:t>This is done via the table “Brief Levels” accessible in the “general” section of the resource management configuration menu.</a:t>
            </a:r>
          </a:p>
        </p:txBody>
      </p:sp>
    </p:spTree>
    <p:extLst>
      <p:ext uri="{BB962C8B-B14F-4D97-AF65-F5344CB8AC3E}">
        <p14:creationId xmlns:p14="http://schemas.microsoft.com/office/powerpoint/2010/main" val="4221534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Giving names to brief levels and searching by brief level</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62</a:t>
            </a:fld>
            <a:endParaRPr lang="en-US" dirty="0"/>
          </a:p>
        </p:txBody>
      </p:sp>
      <p:sp>
        <p:nvSpPr>
          <p:cNvPr id="4" name="Content Placeholder 5">
            <a:extLst>
              <a:ext uri="{FF2B5EF4-FFF2-40B4-BE49-F238E27FC236}">
                <a16:creationId xmlns:a16="http://schemas.microsoft.com/office/drawing/2014/main" id="{9EDC5549-4BA5-4169-B36E-62CF1C14905F}"/>
              </a:ext>
            </a:extLst>
          </p:cNvPr>
          <p:cNvSpPr>
            <a:spLocks noGrp="1"/>
          </p:cNvSpPr>
          <p:nvPr>
            <p:ph idx="1"/>
          </p:nvPr>
        </p:nvSpPr>
        <p:spPr>
          <a:xfrm>
            <a:off x="297183" y="666930"/>
            <a:ext cx="8409526" cy="824700"/>
          </a:xfrm>
        </p:spPr>
        <p:txBody>
          <a:bodyPr>
            <a:normAutofit/>
          </a:bodyPr>
          <a:lstStyle/>
          <a:p>
            <a:r>
              <a:rPr lang="en-US" sz="2000" dirty="0"/>
              <a:t>Here we have defined the levels according to the definitions in the rule we saw called “Brief Based On Record Content”</a:t>
            </a:r>
          </a:p>
        </p:txBody>
      </p:sp>
      <p:pic>
        <p:nvPicPr>
          <p:cNvPr id="6" name="Picture 5">
            <a:extLst>
              <a:ext uri="{FF2B5EF4-FFF2-40B4-BE49-F238E27FC236}">
                <a16:creationId xmlns:a16="http://schemas.microsoft.com/office/drawing/2014/main" id="{A6A5C4E1-3AA4-42F3-B9C7-EFFDAE8DB756}"/>
              </a:ext>
            </a:extLst>
          </p:cNvPr>
          <p:cNvPicPr>
            <a:picLocks noChangeAspect="1"/>
          </p:cNvPicPr>
          <p:nvPr/>
        </p:nvPicPr>
        <p:blipFill>
          <a:blip r:embed="rId3"/>
          <a:stretch>
            <a:fillRect/>
          </a:stretch>
        </p:blipFill>
        <p:spPr>
          <a:xfrm>
            <a:off x="2430709" y="1399803"/>
            <a:ext cx="4301531" cy="3260179"/>
          </a:xfrm>
          <a:prstGeom prst="rect">
            <a:avLst/>
          </a:prstGeom>
          <a:ln>
            <a:solidFill>
              <a:schemeClr val="tx1"/>
            </a:solidFill>
          </a:ln>
        </p:spPr>
      </p:pic>
    </p:spTree>
    <p:extLst>
      <p:ext uri="{BB962C8B-B14F-4D97-AF65-F5344CB8AC3E}">
        <p14:creationId xmlns:p14="http://schemas.microsoft.com/office/powerpoint/2010/main" val="3622545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Giving names to brief levels and searching by brief level</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63</a:t>
            </a:fld>
            <a:endParaRPr lang="en-US" dirty="0"/>
          </a:p>
        </p:txBody>
      </p:sp>
      <p:pic>
        <p:nvPicPr>
          <p:cNvPr id="4" name="Picture 3">
            <a:extLst>
              <a:ext uri="{FF2B5EF4-FFF2-40B4-BE49-F238E27FC236}">
                <a16:creationId xmlns:a16="http://schemas.microsoft.com/office/drawing/2014/main" id="{DE76B726-2C6D-446B-8F76-EFC093AC2400}"/>
              </a:ext>
            </a:extLst>
          </p:cNvPr>
          <p:cNvPicPr>
            <a:picLocks noChangeAspect="1"/>
          </p:cNvPicPr>
          <p:nvPr/>
        </p:nvPicPr>
        <p:blipFill>
          <a:blip r:embed="rId3"/>
          <a:stretch>
            <a:fillRect/>
          </a:stretch>
        </p:blipFill>
        <p:spPr>
          <a:xfrm>
            <a:off x="46993" y="2787774"/>
            <a:ext cx="9050013" cy="1486107"/>
          </a:xfrm>
          <a:prstGeom prst="rect">
            <a:avLst/>
          </a:prstGeom>
          <a:ln>
            <a:solidFill>
              <a:schemeClr val="accent1"/>
            </a:solidFill>
          </a:ln>
        </p:spPr>
      </p:pic>
      <p:sp>
        <p:nvSpPr>
          <p:cNvPr id="6" name="Content Placeholder 5">
            <a:extLst>
              <a:ext uri="{FF2B5EF4-FFF2-40B4-BE49-F238E27FC236}">
                <a16:creationId xmlns:a16="http://schemas.microsoft.com/office/drawing/2014/main" id="{CD515060-6B10-4469-A520-171FCABFC7D7}"/>
              </a:ext>
            </a:extLst>
          </p:cNvPr>
          <p:cNvSpPr>
            <a:spLocks noGrp="1"/>
          </p:cNvSpPr>
          <p:nvPr>
            <p:ph idx="1"/>
          </p:nvPr>
        </p:nvSpPr>
        <p:spPr>
          <a:xfrm>
            <a:off x="286604" y="752605"/>
            <a:ext cx="8409526" cy="1819145"/>
          </a:xfrm>
        </p:spPr>
        <p:txBody>
          <a:bodyPr>
            <a:noAutofit/>
          </a:bodyPr>
          <a:lstStyle/>
          <a:p>
            <a:r>
              <a:rPr lang="en-US" sz="2000" dirty="0"/>
              <a:t>To be able to search by brief level you should define “</a:t>
            </a:r>
            <a:r>
              <a:rPr lang="en-US" sz="2000" dirty="0" err="1"/>
              <a:t>mms_briefLevel</a:t>
            </a:r>
            <a:r>
              <a:rPr lang="en-US" sz="2000" dirty="0"/>
              <a:t>” as “true” for  either “Simple Search” or “Advanced Search”.</a:t>
            </a:r>
          </a:p>
          <a:p>
            <a:r>
              <a:rPr lang="en-US" sz="2000" dirty="0"/>
              <a:t>This is defined in Configuration &gt; Resources &gt; Search Configuration &gt; Search Indexes .</a:t>
            </a:r>
          </a:p>
          <a:p>
            <a:r>
              <a:rPr lang="en-US" sz="2000" dirty="0"/>
              <a:t>Here it is defined as true” for “Advanced Search”</a:t>
            </a:r>
          </a:p>
        </p:txBody>
      </p:sp>
      <p:sp>
        <p:nvSpPr>
          <p:cNvPr id="7" name="Rectangle 6">
            <a:extLst>
              <a:ext uri="{FF2B5EF4-FFF2-40B4-BE49-F238E27FC236}">
                <a16:creationId xmlns:a16="http://schemas.microsoft.com/office/drawing/2014/main" id="{D9281658-D8A5-4432-BCB0-5EFCF81C39DC}"/>
              </a:ext>
            </a:extLst>
          </p:cNvPr>
          <p:cNvSpPr/>
          <p:nvPr/>
        </p:nvSpPr>
        <p:spPr>
          <a:xfrm>
            <a:off x="1368705" y="3489262"/>
            <a:ext cx="5974204" cy="422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050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Giving names to brief levels and searching by brief level</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64</a:t>
            </a:fld>
            <a:endParaRPr lang="en-US" dirty="0"/>
          </a:p>
        </p:txBody>
      </p:sp>
      <p:pic>
        <p:nvPicPr>
          <p:cNvPr id="4" name="Picture 3">
            <a:extLst>
              <a:ext uri="{FF2B5EF4-FFF2-40B4-BE49-F238E27FC236}">
                <a16:creationId xmlns:a16="http://schemas.microsoft.com/office/drawing/2014/main" id="{738D47F8-FE95-4882-B13C-7F4768EF5900}"/>
              </a:ext>
            </a:extLst>
          </p:cNvPr>
          <p:cNvPicPr>
            <a:picLocks noChangeAspect="1"/>
          </p:cNvPicPr>
          <p:nvPr/>
        </p:nvPicPr>
        <p:blipFill>
          <a:blip r:embed="rId3"/>
          <a:stretch>
            <a:fillRect/>
          </a:stretch>
        </p:blipFill>
        <p:spPr>
          <a:xfrm>
            <a:off x="1164823" y="1795361"/>
            <a:ext cx="6653087" cy="2672748"/>
          </a:xfrm>
          <a:prstGeom prst="rect">
            <a:avLst/>
          </a:prstGeom>
          <a:ln>
            <a:solidFill>
              <a:schemeClr val="accent1"/>
            </a:solidFill>
          </a:ln>
        </p:spPr>
      </p:pic>
      <p:sp>
        <p:nvSpPr>
          <p:cNvPr id="6" name="Content Placeholder 5">
            <a:extLst>
              <a:ext uri="{FF2B5EF4-FFF2-40B4-BE49-F238E27FC236}">
                <a16:creationId xmlns:a16="http://schemas.microsoft.com/office/drawing/2014/main" id="{3495A52C-FAFD-42DF-9FDC-68B479FBEFC0}"/>
              </a:ext>
            </a:extLst>
          </p:cNvPr>
          <p:cNvSpPr>
            <a:spLocks noGrp="1"/>
          </p:cNvSpPr>
          <p:nvPr>
            <p:ph idx="1"/>
          </p:nvPr>
        </p:nvSpPr>
        <p:spPr>
          <a:xfrm>
            <a:off x="286604" y="752605"/>
            <a:ext cx="8409526" cy="1007956"/>
          </a:xfrm>
        </p:spPr>
        <p:txBody>
          <a:bodyPr>
            <a:noAutofit/>
          </a:bodyPr>
          <a:lstStyle/>
          <a:p>
            <a:r>
              <a:rPr lang="en-US" sz="1800" dirty="0"/>
              <a:t>You can then search by brief level in the repository search.  The names here come from the names defined previously via the table “Brief Levels” accessible in the “general” section of the resource management configuration menu.</a:t>
            </a:r>
          </a:p>
          <a:p>
            <a:endParaRPr lang="en-US" sz="1800" dirty="0"/>
          </a:p>
        </p:txBody>
      </p:sp>
      <p:sp>
        <p:nvSpPr>
          <p:cNvPr id="7" name="Rectangle 6">
            <a:extLst>
              <a:ext uri="{FF2B5EF4-FFF2-40B4-BE49-F238E27FC236}">
                <a16:creationId xmlns:a16="http://schemas.microsoft.com/office/drawing/2014/main" id="{5F99C05F-3B47-400A-9734-73E83446CFD7}"/>
              </a:ext>
            </a:extLst>
          </p:cNvPr>
          <p:cNvSpPr/>
          <p:nvPr/>
        </p:nvSpPr>
        <p:spPr>
          <a:xfrm>
            <a:off x="5344761" y="2580466"/>
            <a:ext cx="2473150" cy="1887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TextBox 8">
            <a:extLst>
              <a:ext uri="{FF2B5EF4-FFF2-40B4-BE49-F238E27FC236}">
                <a16:creationId xmlns:a16="http://schemas.microsoft.com/office/drawing/2014/main" id="{CDAE46D2-7D74-40DD-802F-C771FEF3ED2C}"/>
              </a:ext>
            </a:extLst>
          </p:cNvPr>
          <p:cNvSpPr txBox="1"/>
          <p:nvPr/>
        </p:nvSpPr>
        <p:spPr>
          <a:xfrm>
            <a:off x="148591" y="4018127"/>
            <a:ext cx="2950621" cy="523220"/>
          </a:xfrm>
          <a:prstGeom prst="rect">
            <a:avLst/>
          </a:prstGeom>
          <a:solidFill>
            <a:schemeClr val="bg1"/>
          </a:solidFill>
          <a:ln>
            <a:solidFill>
              <a:schemeClr val="tx1"/>
            </a:solidFill>
          </a:ln>
        </p:spPr>
        <p:txBody>
          <a:bodyPr wrap="square" rtlCol="0">
            <a:spAutoFit/>
          </a:bodyPr>
          <a:lstStyle/>
          <a:p>
            <a:r>
              <a:rPr lang="en-US" sz="1400" dirty="0"/>
              <a:t>A logical name for the levels instead of just numeric values</a:t>
            </a:r>
          </a:p>
        </p:txBody>
      </p:sp>
      <p:cxnSp>
        <p:nvCxnSpPr>
          <p:cNvPr id="10" name="Straight Arrow Connector 9">
            <a:extLst>
              <a:ext uri="{FF2B5EF4-FFF2-40B4-BE49-F238E27FC236}">
                <a16:creationId xmlns:a16="http://schemas.microsoft.com/office/drawing/2014/main" id="{66720A3A-C4EE-4957-AFC8-BADB37B2972F}"/>
              </a:ext>
            </a:extLst>
          </p:cNvPr>
          <p:cNvCxnSpPr>
            <a:cxnSpLocks/>
            <a:stCxn id="9" idx="3"/>
          </p:cNvCxnSpPr>
          <p:nvPr/>
        </p:nvCxnSpPr>
        <p:spPr>
          <a:xfrm flipV="1">
            <a:off x="3099212" y="3618407"/>
            <a:ext cx="2245548" cy="661330"/>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447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Giving names to brief levels and searching by brief level</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65</a:t>
            </a:fld>
            <a:endParaRPr lang="en-US" dirty="0"/>
          </a:p>
        </p:txBody>
      </p:sp>
      <p:sp>
        <p:nvSpPr>
          <p:cNvPr id="4" name="Content Placeholder 5">
            <a:extLst>
              <a:ext uri="{FF2B5EF4-FFF2-40B4-BE49-F238E27FC236}">
                <a16:creationId xmlns:a16="http://schemas.microsoft.com/office/drawing/2014/main" id="{1E76C072-6707-475C-8DDA-38433AD00708}"/>
              </a:ext>
            </a:extLst>
          </p:cNvPr>
          <p:cNvSpPr>
            <a:spLocks noGrp="1"/>
          </p:cNvSpPr>
          <p:nvPr>
            <p:ph idx="1"/>
          </p:nvPr>
        </p:nvSpPr>
        <p:spPr>
          <a:xfrm>
            <a:off x="286604" y="752605"/>
            <a:ext cx="8409526" cy="1007956"/>
          </a:xfrm>
          <a:ln>
            <a:noFill/>
          </a:ln>
        </p:spPr>
        <p:txBody>
          <a:bodyPr>
            <a:noAutofit/>
          </a:bodyPr>
          <a:lstStyle/>
          <a:p>
            <a:r>
              <a:rPr lang="en-US" sz="2000" dirty="0"/>
              <a:t>Here we search for all records with keyword like “</a:t>
            </a:r>
            <a:r>
              <a:rPr lang="en-US" sz="2000" dirty="0" err="1"/>
              <a:t>feminis</a:t>
            </a:r>
            <a:r>
              <a:rPr lang="en-US" sz="2000" dirty="0"/>
              <a:t>*” in the title and no 6XX subject exists.</a:t>
            </a:r>
          </a:p>
        </p:txBody>
      </p:sp>
      <p:pic>
        <p:nvPicPr>
          <p:cNvPr id="6" name="Picture 5">
            <a:extLst>
              <a:ext uri="{FF2B5EF4-FFF2-40B4-BE49-F238E27FC236}">
                <a16:creationId xmlns:a16="http://schemas.microsoft.com/office/drawing/2014/main" id="{E754CB9C-F69A-4E27-94A6-6BD6803D2466}"/>
              </a:ext>
            </a:extLst>
          </p:cNvPr>
          <p:cNvPicPr>
            <a:picLocks noChangeAspect="1"/>
          </p:cNvPicPr>
          <p:nvPr/>
        </p:nvPicPr>
        <p:blipFill>
          <a:blip r:embed="rId3"/>
          <a:stretch>
            <a:fillRect/>
          </a:stretch>
        </p:blipFill>
        <p:spPr>
          <a:xfrm>
            <a:off x="1753851" y="1760561"/>
            <a:ext cx="5636298" cy="2876983"/>
          </a:xfrm>
          <a:prstGeom prst="rect">
            <a:avLst/>
          </a:prstGeom>
          <a:ln>
            <a:solidFill>
              <a:schemeClr val="accent1"/>
            </a:solidFill>
          </a:ln>
        </p:spPr>
      </p:pic>
    </p:spTree>
    <p:extLst>
      <p:ext uri="{BB962C8B-B14F-4D97-AF65-F5344CB8AC3E}">
        <p14:creationId xmlns:p14="http://schemas.microsoft.com/office/powerpoint/2010/main" val="1513710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Giving names to brief levels and searching by brief level</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66</a:t>
            </a:fld>
            <a:endParaRPr lang="en-US" dirty="0"/>
          </a:p>
        </p:txBody>
      </p:sp>
      <p:pic>
        <p:nvPicPr>
          <p:cNvPr id="4" name="Picture 3">
            <a:extLst>
              <a:ext uri="{FF2B5EF4-FFF2-40B4-BE49-F238E27FC236}">
                <a16:creationId xmlns:a16="http://schemas.microsoft.com/office/drawing/2014/main" id="{75F05CC2-DF9E-40B5-95A5-FF40580A3389}"/>
              </a:ext>
            </a:extLst>
          </p:cNvPr>
          <p:cNvPicPr>
            <a:picLocks noChangeAspect="1"/>
          </p:cNvPicPr>
          <p:nvPr/>
        </p:nvPicPr>
        <p:blipFill>
          <a:blip r:embed="rId3"/>
          <a:stretch>
            <a:fillRect/>
          </a:stretch>
        </p:blipFill>
        <p:spPr>
          <a:xfrm>
            <a:off x="1907704" y="771550"/>
            <a:ext cx="5152124" cy="3804049"/>
          </a:xfrm>
          <a:prstGeom prst="rect">
            <a:avLst/>
          </a:prstGeom>
          <a:ln>
            <a:solidFill>
              <a:schemeClr val="accent1"/>
            </a:solidFill>
          </a:ln>
        </p:spPr>
      </p:pic>
      <p:sp>
        <p:nvSpPr>
          <p:cNvPr id="6" name="TextBox 5">
            <a:extLst>
              <a:ext uri="{FF2B5EF4-FFF2-40B4-BE49-F238E27FC236}">
                <a16:creationId xmlns:a16="http://schemas.microsoft.com/office/drawing/2014/main" id="{FC047228-1271-4CF9-A0ED-0094EACFA55B}"/>
              </a:ext>
            </a:extLst>
          </p:cNvPr>
          <p:cNvSpPr txBox="1"/>
          <p:nvPr/>
        </p:nvSpPr>
        <p:spPr>
          <a:xfrm>
            <a:off x="5107660" y="942109"/>
            <a:ext cx="3731540" cy="1200329"/>
          </a:xfrm>
          <a:prstGeom prst="rect">
            <a:avLst/>
          </a:prstGeom>
          <a:solidFill>
            <a:schemeClr val="bg1"/>
          </a:solidFill>
          <a:ln>
            <a:solidFill>
              <a:schemeClr val="accent1"/>
            </a:solidFill>
          </a:ln>
        </p:spPr>
        <p:txBody>
          <a:bodyPr wrap="square" rtlCol="0">
            <a:spAutoFit/>
          </a:bodyPr>
          <a:lstStyle/>
          <a:p>
            <a:r>
              <a:rPr lang="en-US" dirty="0"/>
              <a:t>This is the first record which was retrieved.</a:t>
            </a:r>
          </a:p>
          <a:p>
            <a:r>
              <a:rPr lang="en-US" dirty="0"/>
              <a:t>It has </a:t>
            </a:r>
            <a:r>
              <a:rPr lang="en-US" dirty="0" err="1"/>
              <a:t>feminis</a:t>
            </a:r>
            <a:r>
              <a:rPr lang="en-US" dirty="0"/>
              <a:t>* in the title and no 6XX field.</a:t>
            </a:r>
          </a:p>
        </p:txBody>
      </p:sp>
    </p:spTree>
    <p:extLst>
      <p:ext uri="{BB962C8B-B14F-4D97-AF65-F5344CB8AC3E}">
        <p14:creationId xmlns:p14="http://schemas.microsoft.com/office/powerpoint/2010/main" val="2775641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normAutofit/>
          </a:bodyPr>
          <a:lstStyle/>
          <a:p>
            <a:r>
              <a:rPr lang="en-US" dirty="0"/>
              <a:t>Giving names to brief levels and searching by brief level</a:t>
            </a:r>
          </a:p>
        </p:txBody>
      </p:sp>
      <p:sp>
        <p:nvSpPr>
          <p:cNvPr id="8" name="Slide Number Placeholder 2">
            <a:extLst>
              <a:ext uri="{FF2B5EF4-FFF2-40B4-BE49-F238E27FC236}">
                <a16:creationId xmlns:a16="http://schemas.microsoft.com/office/drawing/2014/main" id="{17580B1B-3A41-4C06-B95C-3B65212437A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67</a:t>
            </a:fld>
            <a:endParaRPr lang="en-US" dirty="0"/>
          </a:p>
        </p:txBody>
      </p:sp>
      <p:sp>
        <p:nvSpPr>
          <p:cNvPr id="4" name="Content Placeholder 5">
            <a:extLst>
              <a:ext uri="{FF2B5EF4-FFF2-40B4-BE49-F238E27FC236}">
                <a16:creationId xmlns:a16="http://schemas.microsoft.com/office/drawing/2014/main" id="{43D690F3-B45B-4C88-9277-E6E69EE5CD95}"/>
              </a:ext>
            </a:extLst>
          </p:cNvPr>
          <p:cNvSpPr>
            <a:spLocks noGrp="1"/>
          </p:cNvSpPr>
          <p:nvPr>
            <p:ph idx="1"/>
          </p:nvPr>
        </p:nvSpPr>
        <p:spPr>
          <a:xfrm>
            <a:off x="286604" y="752605"/>
            <a:ext cx="8409526" cy="450993"/>
          </a:xfrm>
          <a:ln>
            <a:solidFill>
              <a:schemeClr val="accent1"/>
            </a:solidFill>
          </a:ln>
        </p:spPr>
        <p:txBody>
          <a:bodyPr>
            <a:noAutofit/>
          </a:bodyPr>
          <a:lstStyle/>
          <a:p>
            <a:r>
              <a:rPr lang="en-US" sz="2000" dirty="0"/>
              <a:t>The text of the brief level also appears in the metadata editor for the record</a:t>
            </a:r>
          </a:p>
        </p:txBody>
      </p:sp>
      <p:pic>
        <p:nvPicPr>
          <p:cNvPr id="6" name="Picture 5">
            <a:extLst>
              <a:ext uri="{FF2B5EF4-FFF2-40B4-BE49-F238E27FC236}">
                <a16:creationId xmlns:a16="http://schemas.microsoft.com/office/drawing/2014/main" id="{E6E9231B-2289-44D2-B9A2-1C8E9EF1F294}"/>
              </a:ext>
            </a:extLst>
          </p:cNvPr>
          <p:cNvPicPr>
            <a:picLocks noChangeAspect="1"/>
          </p:cNvPicPr>
          <p:nvPr/>
        </p:nvPicPr>
        <p:blipFill>
          <a:blip r:embed="rId3"/>
          <a:stretch>
            <a:fillRect/>
          </a:stretch>
        </p:blipFill>
        <p:spPr>
          <a:xfrm>
            <a:off x="2123728" y="1309724"/>
            <a:ext cx="4891027" cy="3271590"/>
          </a:xfrm>
          <a:prstGeom prst="rect">
            <a:avLst/>
          </a:prstGeom>
          <a:ln>
            <a:solidFill>
              <a:schemeClr val="accent1"/>
            </a:solidFill>
          </a:ln>
        </p:spPr>
      </p:pic>
      <p:sp>
        <p:nvSpPr>
          <p:cNvPr id="7" name="Rectangle 6">
            <a:extLst>
              <a:ext uri="{FF2B5EF4-FFF2-40B4-BE49-F238E27FC236}">
                <a16:creationId xmlns:a16="http://schemas.microsoft.com/office/drawing/2014/main" id="{43E8CBA3-6F62-4581-9B54-DF4E4F28D81F}"/>
              </a:ext>
            </a:extLst>
          </p:cNvPr>
          <p:cNvSpPr/>
          <p:nvPr/>
        </p:nvSpPr>
        <p:spPr>
          <a:xfrm>
            <a:off x="5004048" y="4336418"/>
            <a:ext cx="2088232" cy="35102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849425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51DCB-B785-4041-A395-964B540C0100}"/>
              </a:ext>
            </a:extLst>
          </p:cNvPr>
          <p:cNvSpPr>
            <a:spLocks noGrp="1"/>
          </p:cNvSpPr>
          <p:nvPr>
            <p:ph type="ctrTitle"/>
          </p:nvPr>
        </p:nvSpPr>
        <p:spPr>
          <a:xfrm>
            <a:off x="4317035" y="3224126"/>
            <a:ext cx="4747358" cy="1240583"/>
          </a:xfrm>
        </p:spPr>
        <p:txBody>
          <a:bodyPr/>
          <a:lstStyle/>
          <a:p>
            <a:pPr algn="r"/>
            <a:r>
              <a:rPr lang="en-US" sz="2400" dirty="0"/>
              <a:t>We value your feedback!</a:t>
            </a:r>
            <a:br>
              <a:rPr lang="en-US" sz="2400" dirty="0"/>
            </a:br>
            <a:r>
              <a:rPr lang="en-US" sz="2400" dirty="0"/>
              <a:t>Please complete the </a:t>
            </a:r>
            <a:br>
              <a:rPr lang="en-US" sz="2400" dirty="0"/>
            </a:br>
            <a:r>
              <a:rPr lang="en-US" sz="2400" dirty="0"/>
              <a:t>session survey in the </a:t>
            </a:r>
            <a:br>
              <a:rPr lang="en-US" sz="2400" dirty="0"/>
            </a:br>
            <a:r>
              <a:rPr lang="en-US" sz="2400" dirty="0"/>
              <a:t>schedule section of the app.</a:t>
            </a:r>
          </a:p>
        </p:txBody>
      </p:sp>
      <p:sp>
        <p:nvSpPr>
          <p:cNvPr id="3" name="Slide Number Placeholder 2">
            <a:extLst>
              <a:ext uri="{FF2B5EF4-FFF2-40B4-BE49-F238E27FC236}">
                <a16:creationId xmlns:a16="http://schemas.microsoft.com/office/drawing/2014/main" id="{61B13900-7349-4C5D-8FAC-191AE06C8548}"/>
              </a:ext>
            </a:extLst>
          </p:cNvPr>
          <p:cNvSpPr>
            <a:spLocks noGrp="1"/>
          </p:cNvSpPr>
          <p:nvPr>
            <p:ph type="sldNum" sz="quarter" idx="10"/>
          </p:nvPr>
        </p:nvSpPr>
        <p:spPr/>
        <p:txBody>
          <a:bodyPr/>
          <a:lstStyle/>
          <a:p>
            <a:fld id="{1C146586-7EC2-481D-848F-8CE41EB2DE6C}" type="slidenum">
              <a:rPr lang="en-US" smtClean="0"/>
              <a:pPr/>
              <a:t>68</a:t>
            </a:fld>
            <a:endParaRPr lang="en-US" dirty="0"/>
          </a:p>
        </p:txBody>
      </p:sp>
      <p:pic>
        <p:nvPicPr>
          <p:cNvPr id="5" name="Picture 4" descr="image001">
            <a:extLst>
              <a:ext uri="{FF2B5EF4-FFF2-40B4-BE49-F238E27FC236}">
                <a16:creationId xmlns:a16="http://schemas.microsoft.com/office/drawing/2014/main" id="{E2B9581D-E5B8-4896-B012-123552EA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62356">
            <a:off x="380558" y="-200185"/>
            <a:ext cx="2889021" cy="575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3C0479F-279F-496D-91F5-FED723C2AC3D}"/>
              </a:ext>
            </a:extLst>
          </p:cNvPr>
          <p:cNvSpPr/>
          <p:nvPr/>
        </p:nvSpPr>
        <p:spPr>
          <a:xfrm>
            <a:off x="572057" y="2427734"/>
            <a:ext cx="864096" cy="864096"/>
          </a:xfrm>
          <a:prstGeom prst="ellipse">
            <a:avLst/>
          </a:prstGeom>
          <a:noFill/>
          <a:ln w="76200">
            <a:solidFill>
              <a:srgbClr val="486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C9B73DC1-B03E-45D1-9D53-CFD36AF1380B}"/>
              </a:ext>
            </a:extLst>
          </p:cNvPr>
          <p:cNvCxnSpPr>
            <a:cxnSpLocks/>
          </p:cNvCxnSpPr>
          <p:nvPr/>
        </p:nvCxnSpPr>
        <p:spPr>
          <a:xfrm rot="10800000">
            <a:off x="1547666" y="2984580"/>
            <a:ext cx="3672406" cy="1603394"/>
          </a:xfrm>
          <a:prstGeom prst="curvedConnector3">
            <a:avLst/>
          </a:prstGeom>
          <a:ln w="76200">
            <a:solidFill>
              <a:srgbClr val="486AE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B1E692-5F32-43EA-98D3-EC41245E455C}"/>
              </a:ext>
            </a:extLst>
          </p:cNvPr>
          <p:cNvSpPr/>
          <p:nvPr/>
        </p:nvSpPr>
        <p:spPr>
          <a:xfrm>
            <a:off x="7524328" y="1707654"/>
            <a:ext cx="151216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B28A30C9-C7F8-46F5-9829-C4A34C0E7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066" y="1765388"/>
            <a:ext cx="1324691" cy="1324691"/>
          </a:xfrm>
          <a:prstGeom prst="rect">
            <a:avLst/>
          </a:prstGeom>
        </p:spPr>
      </p:pic>
    </p:spTree>
    <p:custDataLst>
      <p:tags r:id="rId1"/>
    </p:custDataLst>
    <p:extLst>
      <p:ext uri="{BB962C8B-B14F-4D97-AF65-F5344CB8AC3E}">
        <p14:creationId xmlns:p14="http://schemas.microsoft.com/office/powerpoint/2010/main" val="4046151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Autofit/>
          </a:bodyPr>
          <a:lstStyle/>
          <a:p>
            <a:r>
              <a:rPr lang="en-US" sz="1600" dirty="0"/>
              <a:t>Yoel.Kortick@exlibrisgroup.com</a:t>
            </a:r>
          </a:p>
        </p:txBody>
      </p:sp>
    </p:spTree>
    <p:extLst>
      <p:ext uri="{BB962C8B-B14F-4D97-AF65-F5344CB8AC3E}">
        <p14:creationId xmlns:p14="http://schemas.microsoft.com/office/powerpoint/2010/main" val="390602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9" name="Content Placeholder 5">
            <a:extLst>
              <a:ext uri="{FF2B5EF4-FFF2-40B4-BE49-F238E27FC236}">
                <a16:creationId xmlns:a16="http://schemas.microsoft.com/office/drawing/2014/main" id="{24A65BF5-D349-4E80-9B48-978D7E89E099}"/>
              </a:ext>
            </a:extLst>
          </p:cNvPr>
          <p:cNvSpPr>
            <a:spLocks noGrp="1"/>
          </p:cNvSpPr>
          <p:nvPr>
            <p:ph idx="1"/>
          </p:nvPr>
        </p:nvSpPr>
        <p:spPr>
          <a:xfrm>
            <a:off x="414044" y="752605"/>
            <a:ext cx="8282085" cy="3560088"/>
          </a:xfrm>
        </p:spPr>
        <p:txBody>
          <a:bodyPr>
            <a:normAutofit/>
          </a:bodyPr>
          <a:lstStyle/>
          <a:p>
            <a:r>
              <a:rPr lang="en-US" dirty="0"/>
              <a:t>One of the motivations for the development of the “brief level” is to conform to various localized MARC rules.</a:t>
            </a:r>
          </a:p>
          <a:p>
            <a:r>
              <a:rPr lang="en-US" dirty="0"/>
              <a:t>For example OCLC has expanded the traditional MARC values of LDR position 17 to include additional levels of briefness.</a:t>
            </a:r>
          </a:p>
        </p:txBody>
      </p:sp>
    </p:spTree>
    <p:extLst>
      <p:ext uri="{BB962C8B-B14F-4D97-AF65-F5344CB8AC3E}">
        <p14:creationId xmlns:p14="http://schemas.microsoft.com/office/powerpoint/2010/main" val="331522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45003468-3D34-4BC1-9416-521BDF090F62}"/>
              </a:ext>
            </a:extLst>
          </p:cNvPr>
          <p:cNvSpPr>
            <a:spLocks noGrp="1"/>
          </p:cNvSpPr>
          <p:nvPr>
            <p:ph idx="1"/>
          </p:nvPr>
        </p:nvSpPr>
        <p:spPr>
          <a:xfrm>
            <a:off x="432516" y="698012"/>
            <a:ext cx="8282085" cy="845410"/>
          </a:xfrm>
        </p:spPr>
        <p:txBody>
          <a:bodyPr>
            <a:normAutofit/>
          </a:bodyPr>
          <a:lstStyle/>
          <a:p>
            <a:r>
              <a:rPr lang="en-US" sz="2000" dirty="0"/>
              <a:t>These are levels as defined by MARC at </a:t>
            </a:r>
            <a:r>
              <a:rPr lang="en-US" sz="2000" dirty="0">
                <a:hlinkClick r:id="rId2"/>
              </a:rPr>
              <a:t>http://www.loc.gov/marc/bibliographic/bdleader.html</a:t>
            </a:r>
            <a:r>
              <a:rPr lang="en-US" sz="2000" dirty="0"/>
              <a:t> </a:t>
            </a:r>
          </a:p>
        </p:txBody>
      </p:sp>
      <p:pic>
        <p:nvPicPr>
          <p:cNvPr id="8" name="Picture 7">
            <a:extLst>
              <a:ext uri="{FF2B5EF4-FFF2-40B4-BE49-F238E27FC236}">
                <a16:creationId xmlns:a16="http://schemas.microsoft.com/office/drawing/2014/main" id="{24B8E52B-FC3F-432A-BAC2-202401A27A4A}"/>
              </a:ext>
            </a:extLst>
          </p:cNvPr>
          <p:cNvPicPr>
            <a:picLocks noChangeAspect="1"/>
          </p:cNvPicPr>
          <p:nvPr/>
        </p:nvPicPr>
        <p:blipFill>
          <a:blip r:embed="rId3"/>
          <a:stretch>
            <a:fillRect/>
          </a:stretch>
        </p:blipFill>
        <p:spPr>
          <a:xfrm>
            <a:off x="432516" y="1548677"/>
            <a:ext cx="7600950" cy="1228725"/>
          </a:xfrm>
          <a:prstGeom prst="rect">
            <a:avLst/>
          </a:prstGeom>
          <a:ln>
            <a:solidFill>
              <a:schemeClr val="tx1"/>
            </a:solidFill>
          </a:ln>
        </p:spPr>
      </p:pic>
    </p:spTree>
    <p:extLst>
      <p:ext uri="{BB962C8B-B14F-4D97-AF65-F5344CB8AC3E}">
        <p14:creationId xmlns:p14="http://schemas.microsoft.com/office/powerpoint/2010/main" val="26003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a:xfrm>
            <a:off x="4302217" y="2669970"/>
            <a:ext cx="539567" cy="365125"/>
          </a:xfrm>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pic>
        <p:nvPicPr>
          <p:cNvPr id="4" name="Picture 3">
            <a:extLst>
              <a:ext uri="{FF2B5EF4-FFF2-40B4-BE49-F238E27FC236}">
                <a16:creationId xmlns:a16="http://schemas.microsoft.com/office/drawing/2014/main" id="{35E6BC1D-40DE-4455-B256-BB4D15AAF9D1}"/>
              </a:ext>
            </a:extLst>
          </p:cNvPr>
          <p:cNvPicPr>
            <a:picLocks noChangeAspect="1"/>
          </p:cNvPicPr>
          <p:nvPr/>
        </p:nvPicPr>
        <p:blipFill>
          <a:blip r:embed="rId2"/>
          <a:stretch>
            <a:fillRect/>
          </a:stretch>
        </p:blipFill>
        <p:spPr>
          <a:xfrm>
            <a:off x="1297808" y="1714611"/>
            <a:ext cx="6735658" cy="2583411"/>
          </a:xfrm>
          <a:prstGeom prst="rect">
            <a:avLst/>
          </a:prstGeom>
          <a:ln>
            <a:solidFill>
              <a:schemeClr val="tx1"/>
            </a:solidFill>
          </a:ln>
        </p:spPr>
      </p:pic>
      <p:sp>
        <p:nvSpPr>
          <p:cNvPr id="7" name="TextBox 6">
            <a:extLst>
              <a:ext uri="{FF2B5EF4-FFF2-40B4-BE49-F238E27FC236}">
                <a16:creationId xmlns:a16="http://schemas.microsoft.com/office/drawing/2014/main" id="{90F159A6-2987-42CA-B45A-62C764FB788F}"/>
              </a:ext>
            </a:extLst>
          </p:cNvPr>
          <p:cNvSpPr txBox="1"/>
          <p:nvPr/>
        </p:nvSpPr>
        <p:spPr>
          <a:xfrm>
            <a:off x="6257498" y="2743828"/>
            <a:ext cx="2674962" cy="923330"/>
          </a:xfrm>
          <a:prstGeom prst="rect">
            <a:avLst/>
          </a:prstGeom>
          <a:solidFill>
            <a:schemeClr val="bg1"/>
          </a:solidFill>
          <a:ln>
            <a:solidFill>
              <a:schemeClr val="tx1"/>
            </a:solidFill>
          </a:ln>
        </p:spPr>
        <p:txBody>
          <a:bodyPr wrap="square" rtlCol="0">
            <a:spAutoFit/>
          </a:bodyPr>
          <a:lstStyle/>
          <a:p>
            <a:r>
              <a:rPr lang="en-US" dirty="0"/>
              <a:t>These 5 levels do not exist in the standard MARC definitions above</a:t>
            </a:r>
          </a:p>
        </p:txBody>
      </p:sp>
      <p:sp>
        <p:nvSpPr>
          <p:cNvPr id="9" name="Content Placeholder 5">
            <a:extLst>
              <a:ext uri="{FF2B5EF4-FFF2-40B4-BE49-F238E27FC236}">
                <a16:creationId xmlns:a16="http://schemas.microsoft.com/office/drawing/2014/main" id="{B0929855-27F7-4FF5-A2F0-511625CABBB7}"/>
              </a:ext>
            </a:extLst>
          </p:cNvPr>
          <p:cNvSpPr txBox="1">
            <a:spLocks/>
          </p:cNvSpPr>
          <p:nvPr/>
        </p:nvSpPr>
        <p:spPr>
          <a:xfrm>
            <a:off x="414043" y="843558"/>
            <a:ext cx="8282085" cy="8454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OCLC defined </a:t>
            </a:r>
            <a:r>
              <a:rPr lang="en-US" sz="2000" b="1" dirty="0">
                <a:solidFill>
                  <a:srgbClr val="FF0000"/>
                </a:solidFill>
              </a:rPr>
              <a:t>additional</a:t>
            </a:r>
            <a:r>
              <a:rPr lang="en-US" sz="2000" dirty="0"/>
              <a:t> levels of briefness at </a:t>
            </a:r>
            <a:r>
              <a:rPr lang="en-GB" sz="2000" dirty="0">
                <a:hlinkClick r:id="rId3"/>
              </a:rPr>
              <a:t>http://www.oclc.org/bibformats/en/fixedfield/elvl.html</a:t>
            </a:r>
            <a:r>
              <a:rPr lang="en-GB" sz="2000" dirty="0"/>
              <a:t> </a:t>
            </a:r>
            <a:r>
              <a:rPr lang="en-US" sz="2000" dirty="0"/>
              <a:t> </a:t>
            </a:r>
          </a:p>
        </p:txBody>
      </p:sp>
    </p:spTree>
    <p:extLst>
      <p:ext uri="{BB962C8B-B14F-4D97-AF65-F5344CB8AC3E}">
        <p14:creationId xmlns:p14="http://schemas.microsoft.com/office/powerpoint/2010/main" val="3579549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6699</TotalTime>
  <Words>3299</Words>
  <Application>Microsoft Office PowerPoint</Application>
  <PresentationFormat>On-screen Show (16:9)</PresentationFormat>
  <Paragraphs>456</Paragraphs>
  <Slides>69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Calibri Light</vt:lpstr>
      <vt:lpstr>IGeLU_2016_16X9 (1)</vt:lpstr>
      <vt:lpstr>Brief records level functionality in Alma</vt:lpstr>
      <vt:lpstr>PowerPoint Presentation</vt:lpstr>
      <vt:lpstr>Introduction</vt:lpstr>
      <vt:lpstr>Introduction</vt:lpstr>
      <vt:lpstr>Introduction</vt:lpstr>
      <vt:lpstr>Introduction</vt:lpstr>
      <vt:lpstr>Introduction</vt:lpstr>
      <vt:lpstr>Introduction</vt:lpstr>
      <vt:lpstr>Introduction</vt:lpstr>
      <vt:lpstr>Sample brief level rules explained</vt:lpstr>
      <vt:lpstr>Sample brief level rules explained</vt:lpstr>
      <vt:lpstr>Sample brief level rules explained</vt:lpstr>
      <vt:lpstr>Sample brief level rules explained</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“BriefBasedOnLDR”</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Sample brief level rules explained - “Brief Based On Record Content”</vt:lpstr>
      <vt:lpstr>Determining if the record is brief</vt:lpstr>
      <vt:lpstr>Determining if the record is brief</vt:lpstr>
      <vt:lpstr>Determining if the record is brief</vt:lpstr>
      <vt:lpstr>Determining if the record is brief</vt:lpstr>
      <vt:lpstr>Determining if the record is brief</vt:lpstr>
      <vt:lpstr>Determining if the record is brief</vt:lpstr>
      <vt:lpstr>Determining if the record is brief</vt:lpstr>
      <vt:lpstr>Determining if the record is brief</vt:lpstr>
      <vt:lpstr>Determining if the record is brief</vt:lpstr>
      <vt:lpstr>Updating the brief level of records retroactively</vt:lpstr>
      <vt:lpstr>Updating the brief level of records retroactively</vt:lpstr>
      <vt:lpstr>Updating the brief level of records retroactively</vt:lpstr>
      <vt:lpstr>Updating the brief level of records retroactively</vt:lpstr>
      <vt:lpstr>Updating the brief level of records retroactively</vt:lpstr>
      <vt:lpstr>Updating the brief level of records retroactively</vt:lpstr>
      <vt:lpstr>Giving names to brief levels and searching by brief level</vt:lpstr>
      <vt:lpstr>Giving names to brief levels and searching by brief level</vt:lpstr>
      <vt:lpstr>Giving names to brief levels and searching by brief level</vt:lpstr>
      <vt:lpstr>Giving names to brief levels and searching by brief level</vt:lpstr>
      <vt:lpstr>Giving names to brief levels and searching by brief level</vt:lpstr>
      <vt:lpstr>Giving names to brief levels and searching by brief level</vt:lpstr>
      <vt:lpstr>Giving names to brief levels and searching by brief level</vt:lpstr>
      <vt:lpstr>Giving names to brief levels and searching by brief level</vt:lpstr>
      <vt:lpstr>We value your feedback! Please complete the  session survey in the  schedule section of the app.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490</cp:revision>
  <dcterms:created xsi:type="dcterms:W3CDTF">2017-01-02T15:10:30Z</dcterms:created>
  <dcterms:modified xsi:type="dcterms:W3CDTF">2019-04-21T09:49:08Z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